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E25F4E-2291-40EF-A9EB-CEAC4C3204AB}" v="79" dt="2022-06-08T08:35:49.9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A650-A226-4E45-83D5-6FC9D1E8B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C92CA-90FA-42D1-ACB0-9FCF36AAC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65BC3-3E15-45C5-9E87-8C1EB45D1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AEB5-A48E-4239-BC37-223E0C75D43D}" type="datetimeFigureOut">
              <a:rPr lang="en-NZ" smtClean="0"/>
              <a:t>8/06/2022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DB0EF-EAA5-4CA9-84C0-98193CCBC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8EB43-8F5A-44D7-BBC0-76ACC6439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783B5-FF2C-40E2-9741-A2DEC3B365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6732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8736-867F-4A86-A3E5-20018927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01E5B-24ED-4374-BBDD-8F54CCBBF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BF97E-A615-46F4-997A-7D534CFEC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AEB5-A48E-4239-BC37-223E0C75D43D}" type="datetimeFigureOut">
              <a:rPr lang="en-NZ" smtClean="0"/>
              <a:t>8/06/2022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7356A-3FC2-4316-AE74-747B1A8C6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B93A0-7D8F-4446-8988-9EA29BA6F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783B5-FF2C-40E2-9741-A2DEC3B365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91362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575430-A77B-4F24-8672-0C3CD1447E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0A9E2-5ACA-4614-88D2-6187892B5D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12A26-2BEA-4F74-9514-11B79079B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AEB5-A48E-4239-BC37-223E0C75D43D}" type="datetimeFigureOut">
              <a:rPr lang="en-NZ" smtClean="0"/>
              <a:t>8/06/2022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EF992-AE9F-4B86-B6B4-55FB55EF4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D1359-78FE-401B-8DC7-BCE41056A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783B5-FF2C-40E2-9741-A2DEC3B365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9136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77928-D9F6-4D40-8DF5-1F73710D8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224ED-008E-4234-9FCF-D6D332A86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5184A-ACBB-4A57-9FF7-BA4C2BF31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AEB5-A48E-4239-BC37-223E0C75D43D}" type="datetimeFigureOut">
              <a:rPr lang="en-NZ" smtClean="0"/>
              <a:t>8/06/2022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FECDC-8838-4464-859D-64003CA3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E9287-3A2C-4804-9DD3-47B8A931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783B5-FF2C-40E2-9741-A2DEC3B365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6626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46692-F3C3-4D3E-AF9F-5B5A9B1F4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4B624-A59E-4177-A822-AF9A1ABE1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26918-F08E-4A21-BDCB-2BF2A3FB1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AEB5-A48E-4239-BC37-223E0C75D43D}" type="datetimeFigureOut">
              <a:rPr lang="en-NZ" smtClean="0"/>
              <a:t>8/06/2022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FC49C-E43A-498A-A065-144AF23B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2624B-A0CE-462E-8449-80946D94F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783B5-FF2C-40E2-9741-A2DEC3B365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39247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045C-F02C-4832-A452-641C5BF14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ACA52-B747-4720-B473-136E59F5D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E019C-DF77-48B6-9A84-F80F1B7A7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188F6-7ABE-41B7-B2A0-7066A1F8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AEB5-A48E-4239-BC37-223E0C75D43D}" type="datetimeFigureOut">
              <a:rPr lang="en-NZ" smtClean="0"/>
              <a:t>8/06/2022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A057A-9B51-4385-903E-57C1EB6B2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EF071-0498-43E0-98B8-FE6F08EF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783B5-FF2C-40E2-9741-A2DEC3B365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536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0C5E-2BB7-4F72-8546-D44CD3A5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715C0-54CF-47BC-AC5A-BE1717018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1933D-9EEE-4270-B0FC-9D79D1E6F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ADA8B8-22D1-401F-9051-9343A34742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C4EEF4-C84C-4DC3-95F0-306D1BA3A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A9E0B-61DA-4162-B40E-D0D1671A0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AEB5-A48E-4239-BC37-223E0C75D43D}" type="datetimeFigureOut">
              <a:rPr lang="en-NZ" smtClean="0"/>
              <a:t>8/06/2022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2948B1-18D6-40E3-B260-62BF64E7E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B273B9-42C2-45D6-9EDB-8DC957002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783B5-FF2C-40E2-9741-A2DEC3B365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5412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FCBD5-A2C7-41D1-ACE8-A84A0D8A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198CAD-BFA4-4C39-AEF8-902714CE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AEB5-A48E-4239-BC37-223E0C75D43D}" type="datetimeFigureOut">
              <a:rPr lang="en-NZ" smtClean="0"/>
              <a:t>8/06/2022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4D1A3-BBFD-4F8D-B9EA-A9266B847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D0458-0291-47C9-82A3-402FE61F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783B5-FF2C-40E2-9741-A2DEC3B365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8713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A22E3-3DD7-49C4-AC03-B377CDD37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AEB5-A48E-4239-BC37-223E0C75D43D}" type="datetimeFigureOut">
              <a:rPr lang="en-NZ" smtClean="0"/>
              <a:t>8/06/2022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1151B-FBBB-4DBD-A5A8-9F8CB1C2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F0584-3A2D-4C29-AC31-D74EB3D2B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783B5-FF2C-40E2-9741-A2DEC3B365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3608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0112-B38A-4A85-977F-CFC4BC64B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CBC49-289A-43B5-868C-78D893B38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84AB0-CC9A-48A6-9BBC-88C5B61D4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7A5D0-40BC-4745-8A0A-F4E329B3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AEB5-A48E-4239-BC37-223E0C75D43D}" type="datetimeFigureOut">
              <a:rPr lang="en-NZ" smtClean="0"/>
              <a:t>8/06/2022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621E5-0F9E-4050-96ED-8986839C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A4D1B-DF9A-4184-B6DE-908F060D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783B5-FF2C-40E2-9741-A2DEC3B365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8170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3214-FEA8-4346-8B75-CC4B6867B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439A8-82AE-4024-8CE8-D285049E7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086F7-358A-4700-84AB-9D3C9EF27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6F675-5F45-41DA-AD2B-4E836B88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AEB5-A48E-4239-BC37-223E0C75D43D}" type="datetimeFigureOut">
              <a:rPr lang="en-NZ" smtClean="0"/>
              <a:t>8/06/2022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04203-4E38-463C-A2BD-1855558FD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5F0C9-7879-473F-98F2-DCDE93F9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783B5-FF2C-40E2-9741-A2DEC3B365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0592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665390-B8FB-4C2D-8E21-86E247C2E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CBDE6-DCEB-4D57-863E-90D56A144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12E34-DAAB-42C5-BE1D-1F46BE91DF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9AEB5-A48E-4239-BC37-223E0C75D43D}" type="datetimeFigureOut">
              <a:rPr lang="en-NZ" smtClean="0"/>
              <a:t>8/06/2022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C0657-7308-48A1-9009-E1BB31BF2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D5444-08B3-4980-A121-F0536E883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783B5-FF2C-40E2-9741-A2DEC3B365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8417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6443-D940-4713-8592-1FB864BCC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2671568"/>
            <a:ext cx="5212702" cy="757432"/>
          </a:xfrm>
        </p:spPr>
        <p:txBody>
          <a:bodyPr>
            <a:normAutofit/>
          </a:bodyPr>
          <a:lstStyle/>
          <a:p>
            <a:r>
              <a:rPr lang="en-NZ" sz="4800" b="1" dirty="0">
                <a:solidFill>
                  <a:schemeClr val="bg1"/>
                </a:solidFill>
              </a:rPr>
              <a:t>Bias and variance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F657901-3B4C-4062-9CB3-D319CC2D0017}"/>
              </a:ext>
            </a:extLst>
          </p:cNvPr>
          <p:cNvSpPr txBox="1">
            <a:spLocks/>
          </p:cNvSpPr>
          <p:nvPr/>
        </p:nvSpPr>
        <p:spPr>
          <a:xfrm>
            <a:off x="-265652" y="2958192"/>
            <a:ext cx="9090870" cy="7574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>
                <a:solidFill>
                  <a:schemeClr val="bg1"/>
                </a:solidFill>
              </a:rPr>
              <a:t>And how they are related to under/over fitting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11378B-EBDF-4A04-9F66-9B4F3C773DE2}"/>
              </a:ext>
            </a:extLst>
          </p:cNvPr>
          <p:cNvSpPr txBox="1">
            <a:spLocks/>
          </p:cNvSpPr>
          <p:nvPr/>
        </p:nvSpPr>
        <p:spPr>
          <a:xfrm>
            <a:off x="468333" y="3623532"/>
            <a:ext cx="1821940" cy="7574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 sz="2400" b="1" dirty="0">
                <a:solidFill>
                  <a:schemeClr val="bg1"/>
                </a:solidFill>
              </a:rPr>
              <a:t>Sijin Zhang</a:t>
            </a:r>
          </a:p>
        </p:txBody>
      </p:sp>
    </p:spTree>
    <p:extLst>
      <p:ext uri="{BB962C8B-B14F-4D97-AF65-F5344CB8AC3E}">
        <p14:creationId xmlns:p14="http://schemas.microsoft.com/office/powerpoint/2010/main" val="1205620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6443-D940-4713-8592-1FB864BCC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374433" cy="757432"/>
          </a:xfrm>
        </p:spPr>
        <p:txBody>
          <a:bodyPr>
            <a:normAutofit/>
          </a:bodyPr>
          <a:lstStyle/>
          <a:p>
            <a:pPr algn="l"/>
            <a:r>
              <a:rPr lang="en-NZ" sz="3600" b="1" dirty="0">
                <a:solidFill>
                  <a:schemeClr val="bg1"/>
                </a:solidFill>
              </a:rPr>
              <a:t>What are bias and variance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27D4135-69A4-439D-B3E4-35479C855799}"/>
              </a:ext>
            </a:extLst>
          </p:cNvPr>
          <p:cNvSpPr txBox="1">
            <a:spLocks/>
          </p:cNvSpPr>
          <p:nvPr/>
        </p:nvSpPr>
        <p:spPr>
          <a:xfrm>
            <a:off x="634481" y="858415"/>
            <a:ext cx="10923037" cy="3765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000" b="1" dirty="0">
                <a:solidFill>
                  <a:schemeClr val="bg1"/>
                </a:solidFill>
              </a:rPr>
              <a:t>Bias and variance are two ways to describe the machine learning model and it’s error (e.g., squared error)</a:t>
            </a:r>
          </a:p>
        </p:txBody>
      </p:sp>
      <p:graphicFrame>
        <p:nvGraphicFramePr>
          <p:cNvPr id="6" name="Table 23">
            <a:extLst>
              <a:ext uri="{FF2B5EF4-FFF2-40B4-BE49-F238E27FC236}">
                <a16:creationId xmlns:a16="http://schemas.microsoft.com/office/drawing/2014/main" id="{F2E22800-57B7-47C4-B8ED-1635EBDEAC73}"/>
              </a:ext>
            </a:extLst>
          </p:cNvPr>
          <p:cNvGraphicFramePr>
            <a:graphicFrameLocks noGrp="1"/>
          </p:cNvGraphicFramePr>
          <p:nvPr/>
        </p:nvGraphicFramePr>
        <p:xfrm>
          <a:off x="517035" y="1415766"/>
          <a:ext cx="76648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40">
                  <a:extLst>
                    <a:ext uri="{9D8B030D-6E8A-4147-A177-3AD203B41FA5}">
                      <a16:colId xmlns:a16="http://schemas.microsoft.com/office/drawing/2014/main" val="2035595671"/>
                    </a:ext>
                  </a:extLst>
                </a:gridCol>
                <a:gridCol w="383240">
                  <a:extLst>
                    <a:ext uri="{9D8B030D-6E8A-4147-A177-3AD203B41FA5}">
                      <a16:colId xmlns:a16="http://schemas.microsoft.com/office/drawing/2014/main" val="1796767174"/>
                    </a:ext>
                  </a:extLst>
                </a:gridCol>
              </a:tblGrid>
              <a:tr h="219386"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077310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865923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660383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79614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984064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830362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710175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513812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0D6486E9-63F8-4949-A816-95041C278454}"/>
              </a:ext>
            </a:extLst>
          </p:cNvPr>
          <p:cNvSpPr txBox="1"/>
          <p:nvPr/>
        </p:nvSpPr>
        <p:spPr>
          <a:xfrm>
            <a:off x="396507" y="3498669"/>
            <a:ext cx="1465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bg1"/>
                </a:solidFill>
              </a:rPr>
              <a:t>Assuming we have a dataset, with one predictor, and one target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C0891F-AAF0-4E47-ADF5-D9FD89855999}"/>
              </a:ext>
            </a:extLst>
          </p:cNvPr>
          <p:cNvCxnSpPr>
            <a:cxnSpLocks/>
          </p:cNvCxnSpPr>
          <p:nvPr/>
        </p:nvCxnSpPr>
        <p:spPr>
          <a:xfrm flipV="1">
            <a:off x="2860646" y="2268184"/>
            <a:ext cx="0" cy="232163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DC5305-6BB4-4262-B697-4476BB2D38C2}"/>
              </a:ext>
            </a:extLst>
          </p:cNvPr>
          <p:cNvCxnSpPr>
            <a:cxnSpLocks/>
          </p:cNvCxnSpPr>
          <p:nvPr/>
        </p:nvCxnSpPr>
        <p:spPr>
          <a:xfrm>
            <a:off x="2860646" y="4589815"/>
            <a:ext cx="353176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D4067ED-787A-4988-98A8-B330522C61C7}"/>
              </a:ext>
            </a:extLst>
          </p:cNvPr>
          <p:cNvSpPr/>
          <p:nvPr/>
        </p:nvSpPr>
        <p:spPr>
          <a:xfrm>
            <a:off x="2986481" y="2617365"/>
            <a:ext cx="2978090" cy="1754586"/>
          </a:xfrm>
          <a:custGeom>
            <a:avLst/>
            <a:gdLst>
              <a:gd name="connsiteX0" fmla="*/ 0 w 2197915"/>
              <a:gd name="connsiteY0" fmla="*/ 0 h 1292888"/>
              <a:gd name="connsiteX1" fmla="*/ 377504 w 2197915"/>
              <a:gd name="connsiteY1" fmla="*/ 763398 h 1292888"/>
              <a:gd name="connsiteX2" fmla="*/ 771787 w 2197915"/>
              <a:gd name="connsiteY2" fmla="*/ 1174458 h 1292888"/>
              <a:gd name="connsiteX3" fmla="*/ 1073791 w 2197915"/>
              <a:gd name="connsiteY3" fmla="*/ 1291904 h 1292888"/>
              <a:gd name="connsiteX4" fmla="*/ 1568741 w 2197915"/>
              <a:gd name="connsiteY4" fmla="*/ 1216403 h 1292888"/>
              <a:gd name="connsiteX5" fmla="*/ 1812022 w 2197915"/>
              <a:gd name="connsiteY5" fmla="*/ 981512 h 1292888"/>
              <a:gd name="connsiteX6" fmla="*/ 2197915 w 2197915"/>
              <a:gd name="connsiteY6" fmla="*/ 771787 h 129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7915" h="1292888">
                <a:moveTo>
                  <a:pt x="0" y="0"/>
                </a:moveTo>
                <a:cubicBezTo>
                  <a:pt x="124436" y="283827"/>
                  <a:pt x="248873" y="567655"/>
                  <a:pt x="377504" y="763398"/>
                </a:cubicBezTo>
                <a:cubicBezTo>
                  <a:pt x="506135" y="959141"/>
                  <a:pt x="655739" y="1086374"/>
                  <a:pt x="771787" y="1174458"/>
                </a:cubicBezTo>
                <a:cubicBezTo>
                  <a:pt x="887835" y="1262542"/>
                  <a:pt x="940965" y="1284913"/>
                  <a:pt x="1073791" y="1291904"/>
                </a:cubicBezTo>
                <a:cubicBezTo>
                  <a:pt x="1206617" y="1298895"/>
                  <a:pt x="1445703" y="1268135"/>
                  <a:pt x="1568741" y="1216403"/>
                </a:cubicBezTo>
                <a:cubicBezTo>
                  <a:pt x="1691779" y="1164671"/>
                  <a:pt x="1707160" y="1055615"/>
                  <a:pt x="1812022" y="981512"/>
                </a:cubicBezTo>
                <a:cubicBezTo>
                  <a:pt x="1916884" y="907409"/>
                  <a:pt x="2057399" y="839598"/>
                  <a:pt x="2197915" y="77178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26136-1BE4-49CE-99DC-E5DA6A16BC45}"/>
              </a:ext>
            </a:extLst>
          </p:cNvPr>
          <p:cNvSpPr txBox="1"/>
          <p:nvPr/>
        </p:nvSpPr>
        <p:spPr>
          <a:xfrm>
            <a:off x="4446165" y="452295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89856D-6F73-4C88-ABB2-582EE3DEFFE4}"/>
              </a:ext>
            </a:extLst>
          </p:cNvPr>
          <p:cNvSpPr txBox="1"/>
          <p:nvPr/>
        </p:nvSpPr>
        <p:spPr>
          <a:xfrm>
            <a:off x="2559005" y="3194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41870F-5CBA-43CD-9AC7-38219F0BDF1E}"/>
              </a:ext>
            </a:extLst>
          </p:cNvPr>
          <p:cNvSpPr txBox="1"/>
          <p:nvPr/>
        </p:nvSpPr>
        <p:spPr>
          <a:xfrm>
            <a:off x="4626528" y="1796826"/>
            <a:ext cx="16987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>
                <a:solidFill>
                  <a:schemeClr val="bg1"/>
                </a:solidFill>
              </a:rPr>
              <a:t>If we take </a:t>
            </a:r>
            <a:r>
              <a:rPr lang="en-NZ" sz="1600" dirty="0">
                <a:solidFill>
                  <a:srgbClr val="00B050"/>
                </a:solidFill>
              </a:rPr>
              <a:t>another subset of data points </a:t>
            </a:r>
            <a:r>
              <a:rPr lang="en-NZ" sz="1600" dirty="0">
                <a:solidFill>
                  <a:schemeClr val="bg1"/>
                </a:solidFill>
              </a:rPr>
              <a:t>from the dataset, we have the fitted line in </a:t>
            </a:r>
            <a:r>
              <a:rPr lang="en-NZ" sz="1600" dirty="0">
                <a:solidFill>
                  <a:srgbClr val="00B050"/>
                </a:solidFill>
              </a:rPr>
              <a:t>yellow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CDF017-AFB7-47F1-9D44-AB4F27B8F727}"/>
              </a:ext>
            </a:extLst>
          </p:cNvPr>
          <p:cNvSpPr/>
          <p:nvPr/>
        </p:nvSpPr>
        <p:spPr>
          <a:xfrm>
            <a:off x="337408" y="2203976"/>
            <a:ext cx="1125733" cy="581066"/>
          </a:xfrm>
          <a:prstGeom prst="rect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BB812F34-9D02-480C-A861-87E5049D9CC2}"/>
              </a:ext>
            </a:extLst>
          </p:cNvPr>
          <p:cNvSpPr/>
          <p:nvPr/>
        </p:nvSpPr>
        <p:spPr>
          <a:xfrm rot="910232">
            <a:off x="1966578" y="2521004"/>
            <a:ext cx="516949" cy="28179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E6212F-601E-4E5B-B9B8-380B2804EE5D}"/>
              </a:ext>
            </a:extLst>
          </p:cNvPr>
          <p:cNvCxnSpPr>
            <a:cxnSpLocks/>
          </p:cNvCxnSpPr>
          <p:nvPr/>
        </p:nvCxnSpPr>
        <p:spPr>
          <a:xfrm>
            <a:off x="2993472" y="3147431"/>
            <a:ext cx="2981581" cy="107305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CF20314-2013-4DEA-85A4-CC80CCB6A291}"/>
              </a:ext>
            </a:extLst>
          </p:cNvPr>
          <p:cNvSpPr txBox="1"/>
          <p:nvPr/>
        </p:nvSpPr>
        <p:spPr>
          <a:xfrm>
            <a:off x="6021896" y="3512809"/>
            <a:ext cx="1170513" cy="26161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A good fitted line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9365096-F7D6-4824-AB17-FDD759A1AAC1}"/>
              </a:ext>
            </a:extLst>
          </p:cNvPr>
          <p:cNvCxnSpPr>
            <a:cxnSpLocks/>
          </p:cNvCxnSpPr>
          <p:nvPr/>
        </p:nvCxnSpPr>
        <p:spPr>
          <a:xfrm>
            <a:off x="2973701" y="2851858"/>
            <a:ext cx="2990870" cy="145859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73C7FCF-2543-469E-A81E-CBFE1F0BDABE}"/>
              </a:ext>
            </a:extLst>
          </p:cNvPr>
          <p:cNvSpPr txBox="1"/>
          <p:nvPr/>
        </p:nvSpPr>
        <p:spPr>
          <a:xfrm>
            <a:off x="6021896" y="3822356"/>
            <a:ext cx="1102004" cy="43088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NZ" sz="1100" dirty="0"/>
              <a:t>fitted line with 1</a:t>
            </a:r>
            <a:r>
              <a:rPr lang="en-NZ" sz="1100" baseline="30000" dirty="0"/>
              <a:t>st</a:t>
            </a:r>
            <a:r>
              <a:rPr lang="en-NZ" sz="1100" dirty="0"/>
              <a:t> subset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12509B-530B-49D4-BA0D-BE63B17C1DB5}"/>
              </a:ext>
            </a:extLst>
          </p:cNvPr>
          <p:cNvSpPr txBox="1"/>
          <p:nvPr/>
        </p:nvSpPr>
        <p:spPr>
          <a:xfrm>
            <a:off x="3192585" y="2458273"/>
            <a:ext cx="1102004" cy="43088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NZ" sz="1100" dirty="0"/>
              <a:t>fitted line with 2</a:t>
            </a:r>
            <a:r>
              <a:rPr lang="en-NZ" sz="1100" baseline="30000" dirty="0"/>
              <a:t>nd</a:t>
            </a:r>
            <a:r>
              <a:rPr lang="en-NZ" sz="1100" dirty="0"/>
              <a:t> subset</a:t>
            </a:r>
          </a:p>
        </p:txBody>
      </p:sp>
    </p:spTree>
    <p:extLst>
      <p:ext uri="{BB962C8B-B14F-4D97-AF65-F5344CB8AC3E}">
        <p14:creationId xmlns:p14="http://schemas.microsoft.com/office/powerpoint/2010/main" val="3372638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6443-D940-4713-8592-1FB864BCC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374433" cy="757432"/>
          </a:xfrm>
        </p:spPr>
        <p:txBody>
          <a:bodyPr>
            <a:normAutofit/>
          </a:bodyPr>
          <a:lstStyle/>
          <a:p>
            <a:pPr algn="l"/>
            <a:r>
              <a:rPr lang="en-NZ" sz="3600" b="1" dirty="0">
                <a:solidFill>
                  <a:schemeClr val="bg1"/>
                </a:solidFill>
              </a:rPr>
              <a:t>What are bias and variance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27D4135-69A4-439D-B3E4-35479C855799}"/>
              </a:ext>
            </a:extLst>
          </p:cNvPr>
          <p:cNvSpPr txBox="1">
            <a:spLocks/>
          </p:cNvSpPr>
          <p:nvPr/>
        </p:nvSpPr>
        <p:spPr>
          <a:xfrm>
            <a:off x="634481" y="858415"/>
            <a:ext cx="10923037" cy="3765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000" b="1" dirty="0">
                <a:solidFill>
                  <a:schemeClr val="bg1"/>
                </a:solidFill>
              </a:rPr>
              <a:t>Bias and variance are two ways to describe the machine learning model and it’s error (e.g., squared error)</a:t>
            </a:r>
          </a:p>
        </p:txBody>
      </p:sp>
      <p:graphicFrame>
        <p:nvGraphicFramePr>
          <p:cNvPr id="6" name="Table 23">
            <a:extLst>
              <a:ext uri="{FF2B5EF4-FFF2-40B4-BE49-F238E27FC236}">
                <a16:creationId xmlns:a16="http://schemas.microsoft.com/office/drawing/2014/main" id="{F2E22800-57B7-47C4-B8ED-1635EBDEAC73}"/>
              </a:ext>
            </a:extLst>
          </p:cNvPr>
          <p:cNvGraphicFramePr>
            <a:graphicFrameLocks noGrp="1"/>
          </p:cNvGraphicFramePr>
          <p:nvPr/>
        </p:nvGraphicFramePr>
        <p:xfrm>
          <a:off x="517035" y="1415766"/>
          <a:ext cx="76648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40">
                  <a:extLst>
                    <a:ext uri="{9D8B030D-6E8A-4147-A177-3AD203B41FA5}">
                      <a16:colId xmlns:a16="http://schemas.microsoft.com/office/drawing/2014/main" val="2035595671"/>
                    </a:ext>
                  </a:extLst>
                </a:gridCol>
                <a:gridCol w="383240">
                  <a:extLst>
                    <a:ext uri="{9D8B030D-6E8A-4147-A177-3AD203B41FA5}">
                      <a16:colId xmlns:a16="http://schemas.microsoft.com/office/drawing/2014/main" val="1796767174"/>
                    </a:ext>
                  </a:extLst>
                </a:gridCol>
              </a:tblGrid>
              <a:tr h="219386"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077310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865923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660383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79614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984064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830362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710175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513812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0D6486E9-63F8-4949-A816-95041C278454}"/>
              </a:ext>
            </a:extLst>
          </p:cNvPr>
          <p:cNvSpPr txBox="1"/>
          <p:nvPr/>
        </p:nvSpPr>
        <p:spPr>
          <a:xfrm>
            <a:off x="396507" y="3498669"/>
            <a:ext cx="1465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bg1"/>
                </a:solidFill>
              </a:rPr>
              <a:t>Assuming we have a dataset, with one predictor, and one target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C0891F-AAF0-4E47-ADF5-D9FD89855999}"/>
              </a:ext>
            </a:extLst>
          </p:cNvPr>
          <p:cNvCxnSpPr>
            <a:cxnSpLocks/>
          </p:cNvCxnSpPr>
          <p:nvPr/>
        </p:nvCxnSpPr>
        <p:spPr>
          <a:xfrm flipV="1">
            <a:off x="2860646" y="2268184"/>
            <a:ext cx="0" cy="232163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DC5305-6BB4-4262-B697-4476BB2D38C2}"/>
              </a:ext>
            </a:extLst>
          </p:cNvPr>
          <p:cNvCxnSpPr>
            <a:cxnSpLocks/>
          </p:cNvCxnSpPr>
          <p:nvPr/>
        </p:nvCxnSpPr>
        <p:spPr>
          <a:xfrm>
            <a:off x="2860646" y="4589815"/>
            <a:ext cx="353176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D4067ED-787A-4988-98A8-B330522C61C7}"/>
              </a:ext>
            </a:extLst>
          </p:cNvPr>
          <p:cNvSpPr/>
          <p:nvPr/>
        </p:nvSpPr>
        <p:spPr>
          <a:xfrm>
            <a:off x="2986481" y="2617365"/>
            <a:ext cx="2978090" cy="1754586"/>
          </a:xfrm>
          <a:custGeom>
            <a:avLst/>
            <a:gdLst>
              <a:gd name="connsiteX0" fmla="*/ 0 w 2197915"/>
              <a:gd name="connsiteY0" fmla="*/ 0 h 1292888"/>
              <a:gd name="connsiteX1" fmla="*/ 377504 w 2197915"/>
              <a:gd name="connsiteY1" fmla="*/ 763398 h 1292888"/>
              <a:gd name="connsiteX2" fmla="*/ 771787 w 2197915"/>
              <a:gd name="connsiteY2" fmla="*/ 1174458 h 1292888"/>
              <a:gd name="connsiteX3" fmla="*/ 1073791 w 2197915"/>
              <a:gd name="connsiteY3" fmla="*/ 1291904 h 1292888"/>
              <a:gd name="connsiteX4" fmla="*/ 1568741 w 2197915"/>
              <a:gd name="connsiteY4" fmla="*/ 1216403 h 1292888"/>
              <a:gd name="connsiteX5" fmla="*/ 1812022 w 2197915"/>
              <a:gd name="connsiteY5" fmla="*/ 981512 h 1292888"/>
              <a:gd name="connsiteX6" fmla="*/ 2197915 w 2197915"/>
              <a:gd name="connsiteY6" fmla="*/ 771787 h 129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7915" h="1292888">
                <a:moveTo>
                  <a:pt x="0" y="0"/>
                </a:moveTo>
                <a:cubicBezTo>
                  <a:pt x="124436" y="283827"/>
                  <a:pt x="248873" y="567655"/>
                  <a:pt x="377504" y="763398"/>
                </a:cubicBezTo>
                <a:cubicBezTo>
                  <a:pt x="506135" y="959141"/>
                  <a:pt x="655739" y="1086374"/>
                  <a:pt x="771787" y="1174458"/>
                </a:cubicBezTo>
                <a:cubicBezTo>
                  <a:pt x="887835" y="1262542"/>
                  <a:pt x="940965" y="1284913"/>
                  <a:pt x="1073791" y="1291904"/>
                </a:cubicBezTo>
                <a:cubicBezTo>
                  <a:pt x="1206617" y="1298895"/>
                  <a:pt x="1445703" y="1268135"/>
                  <a:pt x="1568741" y="1216403"/>
                </a:cubicBezTo>
                <a:cubicBezTo>
                  <a:pt x="1691779" y="1164671"/>
                  <a:pt x="1707160" y="1055615"/>
                  <a:pt x="1812022" y="981512"/>
                </a:cubicBezTo>
                <a:cubicBezTo>
                  <a:pt x="1916884" y="907409"/>
                  <a:pt x="2057399" y="839598"/>
                  <a:pt x="2197915" y="77178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26136-1BE4-49CE-99DC-E5DA6A16BC45}"/>
              </a:ext>
            </a:extLst>
          </p:cNvPr>
          <p:cNvSpPr txBox="1"/>
          <p:nvPr/>
        </p:nvSpPr>
        <p:spPr>
          <a:xfrm>
            <a:off x="4446165" y="452295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89856D-6F73-4C88-ABB2-582EE3DEFFE4}"/>
              </a:ext>
            </a:extLst>
          </p:cNvPr>
          <p:cNvSpPr txBox="1"/>
          <p:nvPr/>
        </p:nvSpPr>
        <p:spPr>
          <a:xfrm>
            <a:off x="2559005" y="3194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41870F-5CBA-43CD-9AC7-38219F0BDF1E}"/>
              </a:ext>
            </a:extLst>
          </p:cNvPr>
          <p:cNvSpPr txBox="1"/>
          <p:nvPr/>
        </p:nvSpPr>
        <p:spPr>
          <a:xfrm>
            <a:off x="4626528" y="1796826"/>
            <a:ext cx="16987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>
                <a:solidFill>
                  <a:schemeClr val="bg1"/>
                </a:solidFill>
              </a:rPr>
              <a:t>If we take the </a:t>
            </a:r>
            <a:r>
              <a:rPr lang="en-NZ" sz="1600" dirty="0">
                <a:solidFill>
                  <a:srgbClr val="00B0F0"/>
                </a:solidFill>
              </a:rPr>
              <a:t>last subset of data points </a:t>
            </a:r>
            <a:r>
              <a:rPr lang="en-NZ" sz="1600" dirty="0">
                <a:solidFill>
                  <a:schemeClr val="bg1"/>
                </a:solidFill>
              </a:rPr>
              <a:t>from the dataset, we have the fitted line in </a:t>
            </a:r>
            <a:r>
              <a:rPr lang="en-NZ" sz="1600" dirty="0">
                <a:solidFill>
                  <a:srgbClr val="00B0F0"/>
                </a:solidFill>
              </a:rPr>
              <a:t>blue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CDF017-AFB7-47F1-9D44-AB4F27B8F727}"/>
              </a:ext>
            </a:extLst>
          </p:cNvPr>
          <p:cNvSpPr/>
          <p:nvPr/>
        </p:nvSpPr>
        <p:spPr>
          <a:xfrm>
            <a:off x="352023" y="2797600"/>
            <a:ext cx="1125733" cy="581066"/>
          </a:xfrm>
          <a:prstGeom prst="rect">
            <a:avLst/>
          </a:prstGeom>
          <a:solidFill>
            <a:srgbClr val="00B050">
              <a:alpha val="25000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BB812F34-9D02-480C-A861-87E5049D9CC2}"/>
              </a:ext>
            </a:extLst>
          </p:cNvPr>
          <p:cNvSpPr/>
          <p:nvPr/>
        </p:nvSpPr>
        <p:spPr>
          <a:xfrm rot="21104588">
            <a:off x="1754652" y="2885163"/>
            <a:ext cx="516949" cy="28179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E6212F-601E-4E5B-B9B8-380B2804EE5D}"/>
              </a:ext>
            </a:extLst>
          </p:cNvPr>
          <p:cNvCxnSpPr>
            <a:cxnSpLocks/>
          </p:cNvCxnSpPr>
          <p:nvPr/>
        </p:nvCxnSpPr>
        <p:spPr>
          <a:xfrm>
            <a:off x="2993472" y="3147431"/>
            <a:ext cx="2981581" cy="107305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CF20314-2013-4DEA-85A4-CC80CCB6A291}"/>
              </a:ext>
            </a:extLst>
          </p:cNvPr>
          <p:cNvSpPr txBox="1"/>
          <p:nvPr/>
        </p:nvSpPr>
        <p:spPr>
          <a:xfrm>
            <a:off x="6021896" y="3512809"/>
            <a:ext cx="1170513" cy="26161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A good fitted line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9365096-F7D6-4824-AB17-FDD759A1AAC1}"/>
              </a:ext>
            </a:extLst>
          </p:cNvPr>
          <p:cNvCxnSpPr>
            <a:cxnSpLocks/>
          </p:cNvCxnSpPr>
          <p:nvPr/>
        </p:nvCxnSpPr>
        <p:spPr>
          <a:xfrm>
            <a:off x="2973701" y="2851858"/>
            <a:ext cx="2990870" cy="145859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73C7FCF-2543-469E-A81E-CBFE1F0BDABE}"/>
              </a:ext>
            </a:extLst>
          </p:cNvPr>
          <p:cNvSpPr txBox="1"/>
          <p:nvPr/>
        </p:nvSpPr>
        <p:spPr>
          <a:xfrm>
            <a:off x="6021896" y="3822356"/>
            <a:ext cx="1102004" cy="43088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NZ" sz="1100" dirty="0"/>
              <a:t>fitted line with 1</a:t>
            </a:r>
            <a:r>
              <a:rPr lang="en-NZ" sz="1100" baseline="30000" dirty="0"/>
              <a:t>st</a:t>
            </a:r>
            <a:r>
              <a:rPr lang="en-NZ" sz="1100" dirty="0"/>
              <a:t> subset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13C035-766A-40CC-A2CE-8A087932A52D}"/>
              </a:ext>
            </a:extLst>
          </p:cNvPr>
          <p:cNvSpPr txBox="1"/>
          <p:nvPr/>
        </p:nvSpPr>
        <p:spPr>
          <a:xfrm>
            <a:off x="3192585" y="2458273"/>
            <a:ext cx="1102004" cy="43088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NZ" sz="1100" dirty="0"/>
              <a:t>fitted line with 2</a:t>
            </a:r>
            <a:r>
              <a:rPr lang="en-NZ" sz="1100" baseline="30000" dirty="0"/>
              <a:t>nd</a:t>
            </a:r>
            <a:r>
              <a:rPr lang="en-NZ" sz="1100" dirty="0"/>
              <a:t> subset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525B05-453F-432B-8B9A-6785BDDF9645}"/>
              </a:ext>
            </a:extLst>
          </p:cNvPr>
          <p:cNvCxnSpPr>
            <a:cxnSpLocks/>
          </p:cNvCxnSpPr>
          <p:nvPr/>
        </p:nvCxnSpPr>
        <p:spPr>
          <a:xfrm>
            <a:off x="2986481" y="3774419"/>
            <a:ext cx="2845152" cy="24707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E4579E-FEEE-4874-98AE-20914DC6DB96}"/>
              </a:ext>
            </a:extLst>
          </p:cNvPr>
          <p:cNvSpPr txBox="1"/>
          <p:nvPr/>
        </p:nvSpPr>
        <p:spPr>
          <a:xfrm>
            <a:off x="2365374" y="3964652"/>
            <a:ext cx="1102004" cy="43088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NZ" sz="1100" dirty="0"/>
              <a:t>fitted line with 3</a:t>
            </a:r>
            <a:r>
              <a:rPr lang="en-NZ" sz="1100" baseline="30000" dirty="0"/>
              <a:t>rd</a:t>
            </a:r>
            <a:r>
              <a:rPr lang="en-NZ" sz="1100" dirty="0"/>
              <a:t> subset</a:t>
            </a:r>
          </a:p>
        </p:txBody>
      </p:sp>
    </p:spTree>
    <p:extLst>
      <p:ext uri="{BB962C8B-B14F-4D97-AF65-F5344CB8AC3E}">
        <p14:creationId xmlns:p14="http://schemas.microsoft.com/office/powerpoint/2010/main" val="2262026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6443-D940-4713-8592-1FB864BCC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374433" cy="757432"/>
          </a:xfrm>
        </p:spPr>
        <p:txBody>
          <a:bodyPr>
            <a:normAutofit/>
          </a:bodyPr>
          <a:lstStyle/>
          <a:p>
            <a:pPr algn="l"/>
            <a:r>
              <a:rPr lang="en-NZ" sz="3600" b="1" dirty="0">
                <a:solidFill>
                  <a:schemeClr val="bg1"/>
                </a:solidFill>
              </a:rPr>
              <a:t>What are bias and variance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27D4135-69A4-439D-B3E4-35479C855799}"/>
              </a:ext>
            </a:extLst>
          </p:cNvPr>
          <p:cNvSpPr txBox="1">
            <a:spLocks/>
          </p:cNvSpPr>
          <p:nvPr/>
        </p:nvSpPr>
        <p:spPr>
          <a:xfrm>
            <a:off x="634481" y="858415"/>
            <a:ext cx="10923037" cy="3765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000" b="1" dirty="0">
                <a:solidFill>
                  <a:schemeClr val="bg1"/>
                </a:solidFill>
              </a:rPr>
              <a:t>Bias and variance are two ways to describe the machine learning model and it’s error (e.g., squared error)</a:t>
            </a:r>
          </a:p>
        </p:txBody>
      </p:sp>
      <p:graphicFrame>
        <p:nvGraphicFramePr>
          <p:cNvPr id="6" name="Table 23">
            <a:extLst>
              <a:ext uri="{FF2B5EF4-FFF2-40B4-BE49-F238E27FC236}">
                <a16:creationId xmlns:a16="http://schemas.microsoft.com/office/drawing/2014/main" id="{F2E22800-57B7-47C4-B8ED-1635EBDEAC73}"/>
              </a:ext>
            </a:extLst>
          </p:cNvPr>
          <p:cNvGraphicFramePr>
            <a:graphicFrameLocks noGrp="1"/>
          </p:cNvGraphicFramePr>
          <p:nvPr/>
        </p:nvGraphicFramePr>
        <p:xfrm>
          <a:off x="517035" y="1415766"/>
          <a:ext cx="76648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40">
                  <a:extLst>
                    <a:ext uri="{9D8B030D-6E8A-4147-A177-3AD203B41FA5}">
                      <a16:colId xmlns:a16="http://schemas.microsoft.com/office/drawing/2014/main" val="2035595671"/>
                    </a:ext>
                  </a:extLst>
                </a:gridCol>
                <a:gridCol w="383240">
                  <a:extLst>
                    <a:ext uri="{9D8B030D-6E8A-4147-A177-3AD203B41FA5}">
                      <a16:colId xmlns:a16="http://schemas.microsoft.com/office/drawing/2014/main" val="1796767174"/>
                    </a:ext>
                  </a:extLst>
                </a:gridCol>
              </a:tblGrid>
              <a:tr h="219386"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077310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865923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660383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79614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984064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830362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710175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513812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0D6486E9-63F8-4949-A816-95041C278454}"/>
              </a:ext>
            </a:extLst>
          </p:cNvPr>
          <p:cNvSpPr txBox="1"/>
          <p:nvPr/>
        </p:nvSpPr>
        <p:spPr>
          <a:xfrm>
            <a:off x="396507" y="3498669"/>
            <a:ext cx="1465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bg1"/>
                </a:solidFill>
              </a:rPr>
              <a:t>Assuming we have a dataset, with one predictor, and one target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C0891F-AAF0-4E47-ADF5-D9FD89855999}"/>
              </a:ext>
            </a:extLst>
          </p:cNvPr>
          <p:cNvCxnSpPr>
            <a:cxnSpLocks/>
          </p:cNvCxnSpPr>
          <p:nvPr/>
        </p:nvCxnSpPr>
        <p:spPr>
          <a:xfrm flipV="1">
            <a:off x="2860646" y="2268184"/>
            <a:ext cx="0" cy="232163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DC5305-6BB4-4262-B697-4476BB2D38C2}"/>
              </a:ext>
            </a:extLst>
          </p:cNvPr>
          <p:cNvCxnSpPr>
            <a:cxnSpLocks/>
          </p:cNvCxnSpPr>
          <p:nvPr/>
        </p:nvCxnSpPr>
        <p:spPr>
          <a:xfrm>
            <a:off x="2860646" y="4589815"/>
            <a:ext cx="353176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D4067ED-787A-4988-98A8-B330522C61C7}"/>
              </a:ext>
            </a:extLst>
          </p:cNvPr>
          <p:cNvSpPr/>
          <p:nvPr/>
        </p:nvSpPr>
        <p:spPr>
          <a:xfrm>
            <a:off x="2986481" y="2617365"/>
            <a:ext cx="2978090" cy="1754586"/>
          </a:xfrm>
          <a:custGeom>
            <a:avLst/>
            <a:gdLst>
              <a:gd name="connsiteX0" fmla="*/ 0 w 2197915"/>
              <a:gd name="connsiteY0" fmla="*/ 0 h 1292888"/>
              <a:gd name="connsiteX1" fmla="*/ 377504 w 2197915"/>
              <a:gd name="connsiteY1" fmla="*/ 763398 h 1292888"/>
              <a:gd name="connsiteX2" fmla="*/ 771787 w 2197915"/>
              <a:gd name="connsiteY2" fmla="*/ 1174458 h 1292888"/>
              <a:gd name="connsiteX3" fmla="*/ 1073791 w 2197915"/>
              <a:gd name="connsiteY3" fmla="*/ 1291904 h 1292888"/>
              <a:gd name="connsiteX4" fmla="*/ 1568741 w 2197915"/>
              <a:gd name="connsiteY4" fmla="*/ 1216403 h 1292888"/>
              <a:gd name="connsiteX5" fmla="*/ 1812022 w 2197915"/>
              <a:gd name="connsiteY5" fmla="*/ 981512 h 1292888"/>
              <a:gd name="connsiteX6" fmla="*/ 2197915 w 2197915"/>
              <a:gd name="connsiteY6" fmla="*/ 771787 h 129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7915" h="1292888">
                <a:moveTo>
                  <a:pt x="0" y="0"/>
                </a:moveTo>
                <a:cubicBezTo>
                  <a:pt x="124436" y="283827"/>
                  <a:pt x="248873" y="567655"/>
                  <a:pt x="377504" y="763398"/>
                </a:cubicBezTo>
                <a:cubicBezTo>
                  <a:pt x="506135" y="959141"/>
                  <a:pt x="655739" y="1086374"/>
                  <a:pt x="771787" y="1174458"/>
                </a:cubicBezTo>
                <a:cubicBezTo>
                  <a:pt x="887835" y="1262542"/>
                  <a:pt x="940965" y="1284913"/>
                  <a:pt x="1073791" y="1291904"/>
                </a:cubicBezTo>
                <a:cubicBezTo>
                  <a:pt x="1206617" y="1298895"/>
                  <a:pt x="1445703" y="1268135"/>
                  <a:pt x="1568741" y="1216403"/>
                </a:cubicBezTo>
                <a:cubicBezTo>
                  <a:pt x="1691779" y="1164671"/>
                  <a:pt x="1707160" y="1055615"/>
                  <a:pt x="1812022" y="981512"/>
                </a:cubicBezTo>
                <a:cubicBezTo>
                  <a:pt x="1916884" y="907409"/>
                  <a:pt x="2057399" y="839598"/>
                  <a:pt x="2197915" y="77178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26136-1BE4-49CE-99DC-E5DA6A16BC45}"/>
              </a:ext>
            </a:extLst>
          </p:cNvPr>
          <p:cNvSpPr txBox="1"/>
          <p:nvPr/>
        </p:nvSpPr>
        <p:spPr>
          <a:xfrm>
            <a:off x="4446165" y="452295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89856D-6F73-4C88-ABB2-582EE3DEFFE4}"/>
              </a:ext>
            </a:extLst>
          </p:cNvPr>
          <p:cNvSpPr txBox="1"/>
          <p:nvPr/>
        </p:nvSpPr>
        <p:spPr>
          <a:xfrm>
            <a:off x="2559005" y="3194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E6212F-601E-4E5B-B9B8-380B2804EE5D}"/>
              </a:ext>
            </a:extLst>
          </p:cNvPr>
          <p:cNvCxnSpPr>
            <a:cxnSpLocks/>
          </p:cNvCxnSpPr>
          <p:nvPr/>
        </p:nvCxnSpPr>
        <p:spPr>
          <a:xfrm>
            <a:off x="2993472" y="3147431"/>
            <a:ext cx="2981581" cy="107305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CF20314-2013-4DEA-85A4-CC80CCB6A291}"/>
              </a:ext>
            </a:extLst>
          </p:cNvPr>
          <p:cNvSpPr txBox="1"/>
          <p:nvPr/>
        </p:nvSpPr>
        <p:spPr>
          <a:xfrm>
            <a:off x="6021896" y="3512809"/>
            <a:ext cx="1170513" cy="26161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A good fitted line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9365096-F7D6-4824-AB17-FDD759A1AAC1}"/>
              </a:ext>
            </a:extLst>
          </p:cNvPr>
          <p:cNvCxnSpPr>
            <a:cxnSpLocks/>
          </p:cNvCxnSpPr>
          <p:nvPr/>
        </p:nvCxnSpPr>
        <p:spPr>
          <a:xfrm>
            <a:off x="2973701" y="2851858"/>
            <a:ext cx="2990870" cy="145859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73C7FCF-2543-469E-A81E-CBFE1F0BDABE}"/>
              </a:ext>
            </a:extLst>
          </p:cNvPr>
          <p:cNvSpPr txBox="1"/>
          <p:nvPr/>
        </p:nvSpPr>
        <p:spPr>
          <a:xfrm>
            <a:off x="6021896" y="3822356"/>
            <a:ext cx="1102004" cy="43088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NZ" sz="1100" dirty="0"/>
              <a:t>fitted line with 1</a:t>
            </a:r>
            <a:r>
              <a:rPr lang="en-NZ" sz="1100" baseline="30000" dirty="0"/>
              <a:t>st</a:t>
            </a:r>
            <a:r>
              <a:rPr lang="en-NZ" sz="1100" dirty="0"/>
              <a:t> subset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13C035-766A-40CC-A2CE-8A087932A52D}"/>
              </a:ext>
            </a:extLst>
          </p:cNvPr>
          <p:cNvSpPr txBox="1"/>
          <p:nvPr/>
        </p:nvSpPr>
        <p:spPr>
          <a:xfrm>
            <a:off x="3192585" y="2458273"/>
            <a:ext cx="1102004" cy="43088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NZ" sz="1100" dirty="0"/>
              <a:t>fitted line with 2</a:t>
            </a:r>
            <a:r>
              <a:rPr lang="en-NZ" sz="1100" baseline="30000" dirty="0"/>
              <a:t>nd</a:t>
            </a:r>
            <a:r>
              <a:rPr lang="en-NZ" sz="1100" dirty="0"/>
              <a:t> subset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525B05-453F-432B-8B9A-6785BDDF9645}"/>
              </a:ext>
            </a:extLst>
          </p:cNvPr>
          <p:cNvCxnSpPr>
            <a:cxnSpLocks/>
          </p:cNvCxnSpPr>
          <p:nvPr/>
        </p:nvCxnSpPr>
        <p:spPr>
          <a:xfrm>
            <a:off x="2986481" y="3774419"/>
            <a:ext cx="2845152" cy="24707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E4579E-FEEE-4874-98AE-20914DC6DB96}"/>
              </a:ext>
            </a:extLst>
          </p:cNvPr>
          <p:cNvSpPr txBox="1"/>
          <p:nvPr/>
        </p:nvSpPr>
        <p:spPr>
          <a:xfrm>
            <a:off x="2365374" y="3964652"/>
            <a:ext cx="1102004" cy="43088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NZ" sz="1100" dirty="0"/>
              <a:t>fitted line with 3</a:t>
            </a:r>
            <a:r>
              <a:rPr lang="en-NZ" sz="1100" baseline="30000" dirty="0"/>
              <a:t>rd</a:t>
            </a:r>
            <a:r>
              <a:rPr lang="en-NZ" sz="1100" dirty="0"/>
              <a:t> subset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AC4552-72F2-4A90-B3E2-D4E25ED18D0C}"/>
              </a:ext>
            </a:extLst>
          </p:cNvPr>
          <p:cNvSpPr/>
          <p:nvPr/>
        </p:nvSpPr>
        <p:spPr>
          <a:xfrm>
            <a:off x="5215812" y="3774419"/>
            <a:ext cx="298580" cy="430887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73E0AF-CA0A-459F-AB76-C930CE92D1E8}"/>
              </a:ext>
            </a:extLst>
          </p:cNvPr>
          <p:cNvSpPr txBox="1"/>
          <p:nvPr/>
        </p:nvSpPr>
        <p:spPr>
          <a:xfrm>
            <a:off x="4507226" y="2148947"/>
            <a:ext cx="1885185" cy="1077218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600" dirty="0">
                <a:solidFill>
                  <a:schemeClr val="bg1"/>
                </a:solidFill>
              </a:rPr>
              <a:t>In some areas, the fitted lines from subsets of data do good job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B6912D6-2DDC-4FF4-9F80-99349EABBAB1}"/>
              </a:ext>
            </a:extLst>
          </p:cNvPr>
          <p:cNvSpPr/>
          <p:nvPr/>
        </p:nvSpPr>
        <p:spPr>
          <a:xfrm>
            <a:off x="5253134" y="3373565"/>
            <a:ext cx="223935" cy="258271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18538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6443-D940-4713-8592-1FB864BCC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374433" cy="757432"/>
          </a:xfrm>
        </p:spPr>
        <p:txBody>
          <a:bodyPr>
            <a:normAutofit/>
          </a:bodyPr>
          <a:lstStyle/>
          <a:p>
            <a:pPr algn="l"/>
            <a:r>
              <a:rPr lang="en-NZ" sz="3600" b="1" dirty="0">
                <a:solidFill>
                  <a:schemeClr val="bg1"/>
                </a:solidFill>
              </a:rPr>
              <a:t>What are bias and variance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27D4135-69A4-439D-B3E4-35479C855799}"/>
              </a:ext>
            </a:extLst>
          </p:cNvPr>
          <p:cNvSpPr txBox="1">
            <a:spLocks/>
          </p:cNvSpPr>
          <p:nvPr/>
        </p:nvSpPr>
        <p:spPr>
          <a:xfrm>
            <a:off x="634481" y="858415"/>
            <a:ext cx="10923037" cy="3765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000" b="1" dirty="0">
                <a:solidFill>
                  <a:schemeClr val="bg1"/>
                </a:solidFill>
              </a:rPr>
              <a:t>Bias and variance are two ways to describe the machine learning model and it’s error (e.g., squared error)</a:t>
            </a:r>
          </a:p>
        </p:txBody>
      </p:sp>
      <p:graphicFrame>
        <p:nvGraphicFramePr>
          <p:cNvPr id="6" name="Table 23">
            <a:extLst>
              <a:ext uri="{FF2B5EF4-FFF2-40B4-BE49-F238E27FC236}">
                <a16:creationId xmlns:a16="http://schemas.microsoft.com/office/drawing/2014/main" id="{F2E22800-57B7-47C4-B8ED-1635EBDEAC73}"/>
              </a:ext>
            </a:extLst>
          </p:cNvPr>
          <p:cNvGraphicFramePr>
            <a:graphicFrameLocks noGrp="1"/>
          </p:cNvGraphicFramePr>
          <p:nvPr/>
        </p:nvGraphicFramePr>
        <p:xfrm>
          <a:off x="517035" y="1415766"/>
          <a:ext cx="76648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40">
                  <a:extLst>
                    <a:ext uri="{9D8B030D-6E8A-4147-A177-3AD203B41FA5}">
                      <a16:colId xmlns:a16="http://schemas.microsoft.com/office/drawing/2014/main" val="2035595671"/>
                    </a:ext>
                  </a:extLst>
                </a:gridCol>
                <a:gridCol w="383240">
                  <a:extLst>
                    <a:ext uri="{9D8B030D-6E8A-4147-A177-3AD203B41FA5}">
                      <a16:colId xmlns:a16="http://schemas.microsoft.com/office/drawing/2014/main" val="1796767174"/>
                    </a:ext>
                  </a:extLst>
                </a:gridCol>
              </a:tblGrid>
              <a:tr h="219386"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077310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865923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660383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79614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984064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830362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710175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513812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0D6486E9-63F8-4949-A816-95041C278454}"/>
              </a:ext>
            </a:extLst>
          </p:cNvPr>
          <p:cNvSpPr txBox="1"/>
          <p:nvPr/>
        </p:nvSpPr>
        <p:spPr>
          <a:xfrm>
            <a:off x="396507" y="3498669"/>
            <a:ext cx="1465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bg1"/>
                </a:solidFill>
              </a:rPr>
              <a:t>Assuming we have a dataset, with one predictor, and one target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C0891F-AAF0-4E47-ADF5-D9FD89855999}"/>
              </a:ext>
            </a:extLst>
          </p:cNvPr>
          <p:cNvCxnSpPr>
            <a:cxnSpLocks/>
          </p:cNvCxnSpPr>
          <p:nvPr/>
        </p:nvCxnSpPr>
        <p:spPr>
          <a:xfrm flipV="1">
            <a:off x="2860646" y="2268184"/>
            <a:ext cx="0" cy="232163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DC5305-6BB4-4262-B697-4476BB2D38C2}"/>
              </a:ext>
            </a:extLst>
          </p:cNvPr>
          <p:cNvCxnSpPr>
            <a:cxnSpLocks/>
          </p:cNvCxnSpPr>
          <p:nvPr/>
        </p:nvCxnSpPr>
        <p:spPr>
          <a:xfrm>
            <a:off x="2860646" y="4589815"/>
            <a:ext cx="353176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D4067ED-787A-4988-98A8-B330522C61C7}"/>
              </a:ext>
            </a:extLst>
          </p:cNvPr>
          <p:cNvSpPr/>
          <p:nvPr/>
        </p:nvSpPr>
        <p:spPr>
          <a:xfrm>
            <a:off x="2986481" y="2617365"/>
            <a:ext cx="2978090" cy="1754586"/>
          </a:xfrm>
          <a:custGeom>
            <a:avLst/>
            <a:gdLst>
              <a:gd name="connsiteX0" fmla="*/ 0 w 2197915"/>
              <a:gd name="connsiteY0" fmla="*/ 0 h 1292888"/>
              <a:gd name="connsiteX1" fmla="*/ 377504 w 2197915"/>
              <a:gd name="connsiteY1" fmla="*/ 763398 h 1292888"/>
              <a:gd name="connsiteX2" fmla="*/ 771787 w 2197915"/>
              <a:gd name="connsiteY2" fmla="*/ 1174458 h 1292888"/>
              <a:gd name="connsiteX3" fmla="*/ 1073791 w 2197915"/>
              <a:gd name="connsiteY3" fmla="*/ 1291904 h 1292888"/>
              <a:gd name="connsiteX4" fmla="*/ 1568741 w 2197915"/>
              <a:gd name="connsiteY4" fmla="*/ 1216403 h 1292888"/>
              <a:gd name="connsiteX5" fmla="*/ 1812022 w 2197915"/>
              <a:gd name="connsiteY5" fmla="*/ 981512 h 1292888"/>
              <a:gd name="connsiteX6" fmla="*/ 2197915 w 2197915"/>
              <a:gd name="connsiteY6" fmla="*/ 771787 h 129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7915" h="1292888">
                <a:moveTo>
                  <a:pt x="0" y="0"/>
                </a:moveTo>
                <a:cubicBezTo>
                  <a:pt x="124436" y="283827"/>
                  <a:pt x="248873" y="567655"/>
                  <a:pt x="377504" y="763398"/>
                </a:cubicBezTo>
                <a:cubicBezTo>
                  <a:pt x="506135" y="959141"/>
                  <a:pt x="655739" y="1086374"/>
                  <a:pt x="771787" y="1174458"/>
                </a:cubicBezTo>
                <a:cubicBezTo>
                  <a:pt x="887835" y="1262542"/>
                  <a:pt x="940965" y="1284913"/>
                  <a:pt x="1073791" y="1291904"/>
                </a:cubicBezTo>
                <a:cubicBezTo>
                  <a:pt x="1206617" y="1298895"/>
                  <a:pt x="1445703" y="1268135"/>
                  <a:pt x="1568741" y="1216403"/>
                </a:cubicBezTo>
                <a:cubicBezTo>
                  <a:pt x="1691779" y="1164671"/>
                  <a:pt x="1707160" y="1055615"/>
                  <a:pt x="1812022" y="981512"/>
                </a:cubicBezTo>
                <a:cubicBezTo>
                  <a:pt x="1916884" y="907409"/>
                  <a:pt x="2057399" y="839598"/>
                  <a:pt x="2197915" y="77178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26136-1BE4-49CE-99DC-E5DA6A16BC45}"/>
              </a:ext>
            </a:extLst>
          </p:cNvPr>
          <p:cNvSpPr txBox="1"/>
          <p:nvPr/>
        </p:nvSpPr>
        <p:spPr>
          <a:xfrm>
            <a:off x="4446165" y="452295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89856D-6F73-4C88-ABB2-582EE3DEFFE4}"/>
              </a:ext>
            </a:extLst>
          </p:cNvPr>
          <p:cNvSpPr txBox="1"/>
          <p:nvPr/>
        </p:nvSpPr>
        <p:spPr>
          <a:xfrm>
            <a:off x="2559005" y="3194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E6212F-601E-4E5B-B9B8-380B2804EE5D}"/>
              </a:ext>
            </a:extLst>
          </p:cNvPr>
          <p:cNvCxnSpPr>
            <a:cxnSpLocks/>
          </p:cNvCxnSpPr>
          <p:nvPr/>
        </p:nvCxnSpPr>
        <p:spPr>
          <a:xfrm>
            <a:off x="2993472" y="3147431"/>
            <a:ext cx="2981581" cy="107305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CF20314-2013-4DEA-85A4-CC80CCB6A291}"/>
              </a:ext>
            </a:extLst>
          </p:cNvPr>
          <p:cNvSpPr txBox="1"/>
          <p:nvPr/>
        </p:nvSpPr>
        <p:spPr>
          <a:xfrm>
            <a:off x="6021896" y="3512809"/>
            <a:ext cx="1170513" cy="26161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A good fitted line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9365096-F7D6-4824-AB17-FDD759A1AAC1}"/>
              </a:ext>
            </a:extLst>
          </p:cNvPr>
          <p:cNvCxnSpPr>
            <a:cxnSpLocks/>
          </p:cNvCxnSpPr>
          <p:nvPr/>
        </p:nvCxnSpPr>
        <p:spPr>
          <a:xfrm>
            <a:off x="2973701" y="2851858"/>
            <a:ext cx="2990870" cy="145859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73C7FCF-2543-469E-A81E-CBFE1F0BDABE}"/>
              </a:ext>
            </a:extLst>
          </p:cNvPr>
          <p:cNvSpPr txBox="1"/>
          <p:nvPr/>
        </p:nvSpPr>
        <p:spPr>
          <a:xfrm>
            <a:off x="6021896" y="3822356"/>
            <a:ext cx="1102004" cy="43088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NZ" sz="1100" dirty="0"/>
              <a:t>fitted line with 1</a:t>
            </a:r>
            <a:r>
              <a:rPr lang="en-NZ" sz="1100" baseline="30000" dirty="0"/>
              <a:t>st</a:t>
            </a:r>
            <a:r>
              <a:rPr lang="en-NZ" sz="1100" dirty="0"/>
              <a:t> subset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13C035-766A-40CC-A2CE-8A087932A52D}"/>
              </a:ext>
            </a:extLst>
          </p:cNvPr>
          <p:cNvSpPr txBox="1"/>
          <p:nvPr/>
        </p:nvSpPr>
        <p:spPr>
          <a:xfrm>
            <a:off x="3192585" y="2458273"/>
            <a:ext cx="1102004" cy="43088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NZ" sz="1100" dirty="0"/>
              <a:t>fitted line with 2</a:t>
            </a:r>
            <a:r>
              <a:rPr lang="en-NZ" sz="1100" baseline="30000" dirty="0"/>
              <a:t>nd</a:t>
            </a:r>
            <a:r>
              <a:rPr lang="en-NZ" sz="1100" dirty="0"/>
              <a:t> subset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525B05-453F-432B-8B9A-6785BDDF9645}"/>
              </a:ext>
            </a:extLst>
          </p:cNvPr>
          <p:cNvCxnSpPr>
            <a:cxnSpLocks/>
          </p:cNvCxnSpPr>
          <p:nvPr/>
        </p:nvCxnSpPr>
        <p:spPr>
          <a:xfrm>
            <a:off x="2986481" y="3774419"/>
            <a:ext cx="2845152" cy="24707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E4579E-FEEE-4874-98AE-20914DC6DB96}"/>
              </a:ext>
            </a:extLst>
          </p:cNvPr>
          <p:cNvSpPr txBox="1"/>
          <p:nvPr/>
        </p:nvSpPr>
        <p:spPr>
          <a:xfrm>
            <a:off x="2365374" y="3964652"/>
            <a:ext cx="1102004" cy="43088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NZ" sz="1100" dirty="0"/>
              <a:t>fitted line with 3</a:t>
            </a:r>
            <a:r>
              <a:rPr lang="en-NZ" sz="1100" baseline="30000" dirty="0"/>
              <a:t>rd</a:t>
            </a:r>
            <a:r>
              <a:rPr lang="en-NZ" sz="1100" dirty="0"/>
              <a:t> subset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AC4552-72F2-4A90-B3E2-D4E25ED18D0C}"/>
              </a:ext>
            </a:extLst>
          </p:cNvPr>
          <p:cNvSpPr/>
          <p:nvPr/>
        </p:nvSpPr>
        <p:spPr>
          <a:xfrm>
            <a:off x="5215812" y="3774419"/>
            <a:ext cx="298580" cy="430887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73E0AF-CA0A-459F-AB76-C930CE92D1E8}"/>
              </a:ext>
            </a:extLst>
          </p:cNvPr>
          <p:cNvSpPr txBox="1"/>
          <p:nvPr/>
        </p:nvSpPr>
        <p:spPr>
          <a:xfrm>
            <a:off x="4507226" y="2696302"/>
            <a:ext cx="1885185" cy="58477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600" dirty="0">
                <a:solidFill>
                  <a:schemeClr val="bg1"/>
                </a:solidFill>
              </a:rPr>
              <a:t>So the model has a small bias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B6912D6-2DDC-4FF4-9F80-99349EABBAB1}"/>
              </a:ext>
            </a:extLst>
          </p:cNvPr>
          <p:cNvSpPr/>
          <p:nvPr/>
        </p:nvSpPr>
        <p:spPr>
          <a:xfrm>
            <a:off x="5253134" y="3373565"/>
            <a:ext cx="223935" cy="258271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69962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6443-D940-4713-8592-1FB864BCC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374433" cy="757432"/>
          </a:xfrm>
        </p:spPr>
        <p:txBody>
          <a:bodyPr>
            <a:normAutofit/>
          </a:bodyPr>
          <a:lstStyle/>
          <a:p>
            <a:pPr algn="l"/>
            <a:r>
              <a:rPr lang="en-NZ" sz="3600" b="1" dirty="0">
                <a:solidFill>
                  <a:schemeClr val="bg1"/>
                </a:solidFill>
              </a:rPr>
              <a:t>What are bias and variance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27D4135-69A4-439D-B3E4-35479C855799}"/>
              </a:ext>
            </a:extLst>
          </p:cNvPr>
          <p:cNvSpPr txBox="1">
            <a:spLocks/>
          </p:cNvSpPr>
          <p:nvPr/>
        </p:nvSpPr>
        <p:spPr>
          <a:xfrm>
            <a:off x="634481" y="858415"/>
            <a:ext cx="10923037" cy="3765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000" b="1" dirty="0">
                <a:solidFill>
                  <a:schemeClr val="bg1"/>
                </a:solidFill>
              </a:rPr>
              <a:t>Bias and variance are two ways to describe the machine learning model and it’s error (e.g., squared error)</a:t>
            </a:r>
          </a:p>
        </p:txBody>
      </p:sp>
      <p:graphicFrame>
        <p:nvGraphicFramePr>
          <p:cNvPr id="6" name="Table 23">
            <a:extLst>
              <a:ext uri="{FF2B5EF4-FFF2-40B4-BE49-F238E27FC236}">
                <a16:creationId xmlns:a16="http://schemas.microsoft.com/office/drawing/2014/main" id="{F2E22800-57B7-47C4-B8ED-1635EBDEAC73}"/>
              </a:ext>
            </a:extLst>
          </p:cNvPr>
          <p:cNvGraphicFramePr>
            <a:graphicFrameLocks noGrp="1"/>
          </p:cNvGraphicFramePr>
          <p:nvPr/>
        </p:nvGraphicFramePr>
        <p:xfrm>
          <a:off x="517035" y="1415766"/>
          <a:ext cx="76648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40">
                  <a:extLst>
                    <a:ext uri="{9D8B030D-6E8A-4147-A177-3AD203B41FA5}">
                      <a16:colId xmlns:a16="http://schemas.microsoft.com/office/drawing/2014/main" val="2035595671"/>
                    </a:ext>
                  </a:extLst>
                </a:gridCol>
                <a:gridCol w="383240">
                  <a:extLst>
                    <a:ext uri="{9D8B030D-6E8A-4147-A177-3AD203B41FA5}">
                      <a16:colId xmlns:a16="http://schemas.microsoft.com/office/drawing/2014/main" val="1796767174"/>
                    </a:ext>
                  </a:extLst>
                </a:gridCol>
              </a:tblGrid>
              <a:tr h="219386"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077310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865923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660383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79614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984064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830362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710175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513812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0D6486E9-63F8-4949-A816-95041C278454}"/>
              </a:ext>
            </a:extLst>
          </p:cNvPr>
          <p:cNvSpPr txBox="1"/>
          <p:nvPr/>
        </p:nvSpPr>
        <p:spPr>
          <a:xfrm>
            <a:off x="396507" y="3498669"/>
            <a:ext cx="1465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bg1"/>
                </a:solidFill>
              </a:rPr>
              <a:t>Assuming we have a dataset, with one predictor, and one target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C0891F-AAF0-4E47-ADF5-D9FD89855999}"/>
              </a:ext>
            </a:extLst>
          </p:cNvPr>
          <p:cNvCxnSpPr>
            <a:cxnSpLocks/>
          </p:cNvCxnSpPr>
          <p:nvPr/>
        </p:nvCxnSpPr>
        <p:spPr>
          <a:xfrm flipV="1">
            <a:off x="2860646" y="2268184"/>
            <a:ext cx="0" cy="232163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DC5305-6BB4-4262-B697-4476BB2D38C2}"/>
              </a:ext>
            </a:extLst>
          </p:cNvPr>
          <p:cNvCxnSpPr>
            <a:cxnSpLocks/>
          </p:cNvCxnSpPr>
          <p:nvPr/>
        </p:nvCxnSpPr>
        <p:spPr>
          <a:xfrm>
            <a:off x="2860646" y="4589815"/>
            <a:ext cx="353176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D4067ED-787A-4988-98A8-B330522C61C7}"/>
              </a:ext>
            </a:extLst>
          </p:cNvPr>
          <p:cNvSpPr/>
          <p:nvPr/>
        </p:nvSpPr>
        <p:spPr>
          <a:xfrm>
            <a:off x="2986481" y="2617365"/>
            <a:ext cx="2978090" cy="1754586"/>
          </a:xfrm>
          <a:custGeom>
            <a:avLst/>
            <a:gdLst>
              <a:gd name="connsiteX0" fmla="*/ 0 w 2197915"/>
              <a:gd name="connsiteY0" fmla="*/ 0 h 1292888"/>
              <a:gd name="connsiteX1" fmla="*/ 377504 w 2197915"/>
              <a:gd name="connsiteY1" fmla="*/ 763398 h 1292888"/>
              <a:gd name="connsiteX2" fmla="*/ 771787 w 2197915"/>
              <a:gd name="connsiteY2" fmla="*/ 1174458 h 1292888"/>
              <a:gd name="connsiteX3" fmla="*/ 1073791 w 2197915"/>
              <a:gd name="connsiteY3" fmla="*/ 1291904 h 1292888"/>
              <a:gd name="connsiteX4" fmla="*/ 1568741 w 2197915"/>
              <a:gd name="connsiteY4" fmla="*/ 1216403 h 1292888"/>
              <a:gd name="connsiteX5" fmla="*/ 1812022 w 2197915"/>
              <a:gd name="connsiteY5" fmla="*/ 981512 h 1292888"/>
              <a:gd name="connsiteX6" fmla="*/ 2197915 w 2197915"/>
              <a:gd name="connsiteY6" fmla="*/ 771787 h 129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7915" h="1292888">
                <a:moveTo>
                  <a:pt x="0" y="0"/>
                </a:moveTo>
                <a:cubicBezTo>
                  <a:pt x="124436" y="283827"/>
                  <a:pt x="248873" y="567655"/>
                  <a:pt x="377504" y="763398"/>
                </a:cubicBezTo>
                <a:cubicBezTo>
                  <a:pt x="506135" y="959141"/>
                  <a:pt x="655739" y="1086374"/>
                  <a:pt x="771787" y="1174458"/>
                </a:cubicBezTo>
                <a:cubicBezTo>
                  <a:pt x="887835" y="1262542"/>
                  <a:pt x="940965" y="1284913"/>
                  <a:pt x="1073791" y="1291904"/>
                </a:cubicBezTo>
                <a:cubicBezTo>
                  <a:pt x="1206617" y="1298895"/>
                  <a:pt x="1445703" y="1268135"/>
                  <a:pt x="1568741" y="1216403"/>
                </a:cubicBezTo>
                <a:cubicBezTo>
                  <a:pt x="1691779" y="1164671"/>
                  <a:pt x="1707160" y="1055615"/>
                  <a:pt x="1812022" y="981512"/>
                </a:cubicBezTo>
                <a:cubicBezTo>
                  <a:pt x="1916884" y="907409"/>
                  <a:pt x="2057399" y="839598"/>
                  <a:pt x="2197915" y="77178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26136-1BE4-49CE-99DC-E5DA6A16BC45}"/>
              </a:ext>
            </a:extLst>
          </p:cNvPr>
          <p:cNvSpPr txBox="1"/>
          <p:nvPr/>
        </p:nvSpPr>
        <p:spPr>
          <a:xfrm>
            <a:off x="4446165" y="452295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89856D-6F73-4C88-ABB2-582EE3DEFFE4}"/>
              </a:ext>
            </a:extLst>
          </p:cNvPr>
          <p:cNvSpPr txBox="1"/>
          <p:nvPr/>
        </p:nvSpPr>
        <p:spPr>
          <a:xfrm>
            <a:off x="2559005" y="3194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E6212F-601E-4E5B-B9B8-380B2804EE5D}"/>
              </a:ext>
            </a:extLst>
          </p:cNvPr>
          <p:cNvCxnSpPr>
            <a:cxnSpLocks/>
          </p:cNvCxnSpPr>
          <p:nvPr/>
        </p:nvCxnSpPr>
        <p:spPr>
          <a:xfrm>
            <a:off x="2993472" y="3147431"/>
            <a:ext cx="2981581" cy="107305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CF20314-2013-4DEA-85A4-CC80CCB6A291}"/>
              </a:ext>
            </a:extLst>
          </p:cNvPr>
          <p:cNvSpPr txBox="1"/>
          <p:nvPr/>
        </p:nvSpPr>
        <p:spPr>
          <a:xfrm>
            <a:off x="6021896" y="3512809"/>
            <a:ext cx="1170513" cy="26161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A good fitted line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9365096-F7D6-4824-AB17-FDD759A1AAC1}"/>
              </a:ext>
            </a:extLst>
          </p:cNvPr>
          <p:cNvCxnSpPr>
            <a:cxnSpLocks/>
          </p:cNvCxnSpPr>
          <p:nvPr/>
        </p:nvCxnSpPr>
        <p:spPr>
          <a:xfrm>
            <a:off x="2973701" y="2851858"/>
            <a:ext cx="2990870" cy="145859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73C7FCF-2543-469E-A81E-CBFE1F0BDABE}"/>
              </a:ext>
            </a:extLst>
          </p:cNvPr>
          <p:cNvSpPr txBox="1"/>
          <p:nvPr/>
        </p:nvSpPr>
        <p:spPr>
          <a:xfrm>
            <a:off x="6021896" y="3822356"/>
            <a:ext cx="1102004" cy="43088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NZ" sz="1100" dirty="0"/>
              <a:t>fitted line with 1</a:t>
            </a:r>
            <a:r>
              <a:rPr lang="en-NZ" sz="1100" baseline="30000" dirty="0"/>
              <a:t>st</a:t>
            </a:r>
            <a:r>
              <a:rPr lang="en-NZ" sz="1100" dirty="0"/>
              <a:t> subset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13C035-766A-40CC-A2CE-8A087932A52D}"/>
              </a:ext>
            </a:extLst>
          </p:cNvPr>
          <p:cNvSpPr txBox="1"/>
          <p:nvPr/>
        </p:nvSpPr>
        <p:spPr>
          <a:xfrm>
            <a:off x="3192585" y="2458273"/>
            <a:ext cx="1102004" cy="43088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NZ" sz="1100" dirty="0"/>
              <a:t>fitted line with 2</a:t>
            </a:r>
            <a:r>
              <a:rPr lang="en-NZ" sz="1100" baseline="30000" dirty="0"/>
              <a:t>nd</a:t>
            </a:r>
            <a:r>
              <a:rPr lang="en-NZ" sz="1100" dirty="0"/>
              <a:t> subset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525B05-453F-432B-8B9A-6785BDDF9645}"/>
              </a:ext>
            </a:extLst>
          </p:cNvPr>
          <p:cNvCxnSpPr>
            <a:cxnSpLocks/>
          </p:cNvCxnSpPr>
          <p:nvPr/>
        </p:nvCxnSpPr>
        <p:spPr>
          <a:xfrm>
            <a:off x="2986481" y="3774419"/>
            <a:ext cx="2845152" cy="24707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E4579E-FEEE-4874-98AE-20914DC6DB96}"/>
              </a:ext>
            </a:extLst>
          </p:cNvPr>
          <p:cNvSpPr txBox="1"/>
          <p:nvPr/>
        </p:nvSpPr>
        <p:spPr>
          <a:xfrm>
            <a:off x="2365374" y="3964652"/>
            <a:ext cx="1102004" cy="43088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NZ" sz="1100" dirty="0"/>
              <a:t>fitted line with 3</a:t>
            </a:r>
            <a:r>
              <a:rPr lang="en-NZ" sz="1100" baseline="30000" dirty="0"/>
              <a:t>rd</a:t>
            </a:r>
            <a:r>
              <a:rPr lang="en-NZ" sz="1100" dirty="0"/>
              <a:t> subset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AC4552-72F2-4A90-B3E2-D4E25ED18D0C}"/>
              </a:ext>
            </a:extLst>
          </p:cNvPr>
          <p:cNvSpPr/>
          <p:nvPr/>
        </p:nvSpPr>
        <p:spPr>
          <a:xfrm>
            <a:off x="5215812" y="3774419"/>
            <a:ext cx="298580" cy="430887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73E0AF-CA0A-459F-AB76-C930CE92D1E8}"/>
              </a:ext>
            </a:extLst>
          </p:cNvPr>
          <p:cNvSpPr txBox="1"/>
          <p:nvPr/>
        </p:nvSpPr>
        <p:spPr>
          <a:xfrm>
            <a:off x="4507226" y="2696302"/>
            <a:ext cx="1885185" cy="58477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600" dirty="0">
                <a:solidFill>
                  <a:schemeClr val="bg1"/>
                </a:solidFill>
              </a:rPr>
              <a:t>So the model has a small bias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B6912D6-2DDC-4FF4-9F80-99349EABBAB1}"/>
              </a:ext>
            </a:extLst>
          </p:cNvPr>
          <p:cNvSpPr/>
          <p:nvPr/>
        </p:nvSpPr>
        <p:spPr>
          <a:xfrm>
            <a:off x="5253134" y="3373565"/>
            <a:ext cx="223935" cy="258271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7558A8B0-B609-4D29-914B-5994E7AFA17D}"/>
              </a:ext>
            </a:extLst>
          </p:cNvPr>
          <p:cNvSpPr/>
          <p:nvPr/>
        </p:nvSpPr>
        <p:spPr>
          <a:xfrm rot="5400000">
            <a:off x="3841682" y="3453401"/>
            <a:ext cx="599542" cy="2087377"/>
          </a:xfrm>
          <a:prstGeom prst="rightBrac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E5BC4985-8FC9-4D1C-B990-87B0F01100B3}"/>
              </a:ext>
            </a:extLst>
          </p:cNvPr>
          <p:cNvSpPr/>
          <p:nvPr/>
        </p:nvSpPr>
        <p:spPr>
          <a:xfrm rot="5400000">
            <a:off x="5488350" y="4310151"/>
            <a:ext cx="554010" cy="419395"/>
          </a:xfrm>
          <a:prstGeom prst="rightBrac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868C88-B15D-4E1F-BF66-82CE66E4DC89}"/>
              </a:ext>
            </a:extLst>
          </p:cNvPr>
          <p:cNvSpPr txBox="1"/>
          <p:nvPr/>
        </p:nvSpPr>
        <p:spPr>
          <a:xfrm>
            <a:off x="3877194" y="4892285"/>
            <a:ext cx="2087377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600" dirty="0">
                <a:solidFill>
                  <a:schemeClr val="bg1"/>
                </a:solidFill>
              </a:rPr>
              <a:t>While in other areas, the model is pretty bad</a:t>
            </a:r>
          </a:p>
        </p:txBody>
      </p:sp>
    </p:spTree>
    <p:extLst>
      <p:ext uri="{BB962C8B-B14F-4D97-AF65-F5344CB8AC3E}">
        <p14:creationId xmlns:p14="http://schemas.microsoft.com/office/powerpoint/2010/main" val="3585143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6443-D940-4713-8592-1FB864BCC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374433" cy="757432"/>
          </a:xfrm>
        </p:spPr>
        <p:txBody>
          <a:bodyPr>
            <a:normAutofit/>
          </a:bodyPr>
          <a:lstStyle/>
          <a:p>
            <a:pPr algn="l"/>
            <a:r>
              <a:rPr lang="en-NZ" sz="3600" b="1" dirty="0">
                <a:solidFill>
                  <a:schemeClr val="bg1"/>
                </a:solidFill>
              </a:rPr>
              <a:t>What are bias and variance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27D4135-69A4-439D-B3E4-35479C855799}"/>
              </a:ext>
            </a:extLst>
          </p:cNvPr>
          <p:cNvSpPr txBox="1">
            <a:spLocks/>
          </p:cNvSpPr>
          <p:nvPr/>
        </p:nvSpPr>
        <p:spPr>
          <a:xfrm>
            <a:off x="634481" y="858415"/>
            <a:ext cx="10923037" cy="3765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000" b="1" dirty="0">
                <a:solidFill>
                  <a:schemeClr val="bg1"/>
                </a:solidFill>
              </a:rPr>
              <a:t>Bias and variance are two ways to describe the machine learning model and it’s error (e.g., squared error)</a:t>
            </a:r>
          </a:p>
        </p:txBody>
      </p:sp>
      <p:graphicFrame>
        <p:nvGraphicFramePr>
          <p:cNvPr id="6" name="Table 23">
            <a:extLst>
              <a:ext uri="{FF2B5EF4-FFF2-40B4-BE49-F238E27FC236}">
                <a16:creationId xmlns:a16="http://schemas.microsoft.com/office/drawing/2014/main" id="{F2E22800-57B7-47C4-B8ED-1635EBDEAC73}"/>
              </a:ext>
            </a:extLst>
          </p:cNvPr>
          <p:cNvGraphicFramePr>
            <a:graphicFrameLocks noGrp="1"/>
          </p:cNvGraphicFramePr>
          <p:nvPr/>
        </p:nvGraphicFramePr>
        <p:xfrm>
          <a:off x="517035" y="1415766"/>
          <a:ext cx="76648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40">
                  <a:extLst>
                    <a:ext uri="{9D8B030D-6E8A-4147-A177-3AD203B41FA5}">
                      <a16:colId xmlns:a16="http://schemas.microsoft.com/office/drawing/2014/main" val="2035595671"/>
                    </a:ext>
                  </a:extLst>
                </a:gridCol>
                <a:gridCol w="383240">
                  <a:extLst>
                    <a:ext uri="{9D8B030D-6E8A-4147-A177-3AD203B41FA5}">
                      <a16:colId xmlns:a16="http://schemas.microsoft.com/office/drawing/2014/main" val="1796767174"/>
                    </a:ext>
                  </a:extLst>
                </a:gridCol>
              </a:tblGrid>
              <a:tr h="219386"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077310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865923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660383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79614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984064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830362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710175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513812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0D6486E9-63F8-4949-A816-95041C278454}"/>
              </a:ext>
            </a:extLst>
          </p:cNvPr>
          <p:cNvSpPr txBox="1"/>
          <p:nvPr/>
        </p:nvSpPr>
        <p:spPr>
          <a:xfrm>
            <a:off x="396507" y="3498669"/>
            <a:ext cx="1465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bg1"/>
                </a:solidFill>
              </a:rPr>
              <a:t>Assuming we have a dataset, with one predictor, and one target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C0891F-AAF0-4E47-ADF5-D9FD89855999}"/>
              </a:ext>
            </a:extLst>
          </p:cNvPr>
          <p:cNvCxnSpPr>
            <a:cxnSpLocks/>
          </p:cNvCxnSpPr>
          <p:nvPr/>
        </p:nvCxnSpPr>
        <p:spPr>
          <a:xfrm flipV="1">
            <a:off x="2860646" y="2268184"/>
            <a:ext cx="0" cy="232163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DC5305-6BB4-4262-B697-4476BB2D38C2}"/>
              </a:ext>
            </a:extLst>
          </p:cNvPr>
          <p:cNvCxnSpPr>
            <a:cxnSpLocks/>
          </p:cNvCxnSpPr>
          <p:nvPr/>
        </p:nvCxnSpPr>
        <p:spPr>
          <a:xfrm>
            <a:off x="2860646" y="4589815"/>
            <a:ext cx="353176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D4067ED-787A-4988-98A8-B330522C61C7}"/>
              </a:ext>
            </a:extLst>
          </p:cNvPr>
          <p:cNvSpPr/>
          <p:nvPr/>
        </p:nvSpPr>
        <p:spPr>
          <a:xfrm>
            <a:off x="2986481" y="2617365"/>
            <a:ext cx="2978090" cy="1754586"/>
          </a:xfrm>
          <a:custGeom>
            <a:avLst/>
            <a:gdLst>
              <a:gd name="connsiteX0" fmla="*/ 0 w 2197915"/>
              <a:gd name="connsiteY0" fmla="*/ 0 h 1292888"/>
              <a:gd name="connsiteX1" fmla="*/ 377504 w 2197915"/>
              <a:gd name="connsiteY1" fmla="*/ 763398 h 1292888"/>
              <a:gd name="connsiteX2" fmla="*/ 771787 w 2197915"/>
              <a:gd name="connsiteY2" fmla="*/ 1174458 h 1292888"/>
              <a:gd name="connsiteX3" fmla="*/ 1073791 w 2197915"/>
              <a:gd name="connsiteY3" fmla="*/ 1291904 h 1292888"/>
              <a:gd name="connsiteX4" fmla="*/ 1568741 w 2197915"/>
              <a:gd name="connsiteY4" fmla="*/ 1216403 h 1292888"/>
              <a:gd name="connsiteX5" fmla="*/ 1812022 w 2197915"/>
              <a:gd name="connsiteY5" fmla="*/ 981512 h 1292888"/>
              <a:gd name="connsiteX6" fmla="*/ 2197915 w 2197915"/>
              <a:gd name="connsiteY6" fmla="*/ 771787 h 129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7915" h="1292888">
                <a:moveTo>
                  <a:pt x="0" y="0"/>
                </a:moveTo>
                <a:cubicBezTo>
                  <a:pt x="124436" y="283827"/>
                  <a:pt x="248873" y="567655"/>
                  <a:pt x="377504" y="763398"/>
                </a:cubicBezTo>
                <a:cubicBezTo>
                  <a:pt x="506135" y="959141"/>
                  <a:pt x="655739" y="1086374"/>
                  <a:pt x="771787" y="1174458"/>
                </a:cubicBezTo>
                <a:cubicBezTo>
                  <a:pt x="887835" y="1262542"/>
                  <a:pt x="940965" y="1284913"/>
                  <a:pt x="1073791" y="1291904"/>
                </a:cubicBezTo>
                <a:cubicBezTo>
                  <a:pt x="1206617" y="1298895"/>
                  <a:pt x="1445703" y="1268135"/>
                  <a:pt x="1568741" y="1216403"/>
                </a:cubicBezTo>
                <a:cubicBezTo>
                  <a:pt x="1691779" y="1164671"/>
                  <a:pt x="1707160" y="1055615"/>
                  <a:pt x="1812022" y="981512"/>
                </a:cubicBezTo>
                <a:cubicBezTo>
                  <a:pt x="1916884" y="907409"/>
                  <a:pt x="2057399" y="839598"/>
                  <a:pt x="2197915" y="77178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26136-1BE4-49CE-99DC-E5DA6A16BC45}"/>
              </a:ext>
            </a:extLst>
          </p:cNvPr>
          <p:cNvSpPr txBox="1"/>
          <p:nvPr/>
        </p:nvSpPr>
        <p:spPr>
          <a:xfrm>
            <a:off x="4446165" y="452295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89856D-6F73-4C88-ABB2-582EE3DEFFE4}"/>
              </a:ext>
            </a:extLst>
          </p:cNvPr>
          <p:cNvSpPr txBox="1"/>
          <p:nvPr/>
        </p:nvSpPr>
        <p:spPr>
          <a:xfrm>
            <a:off x="2559005" y="3194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E6212F-601E-4E5B-B9B8-380B2804EE5D}"/>
              </a:ext>
            </a:extLst>
          </p:cNvPr>
          <p:cNvCxnSpPr>
            <a:cxnSpLocks/>
          </p:cNvCxnSpPr>
          <p:nvPr/>
        </p:nvCxnSpPr>
        <p:spPr>
          <a:xfrm>
            <a:off x="2993472" y="3147431"/>
            <a:ext cx="2981581" cy="107305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CF20314-2013-4DEA-85A4-CC80CCB6A291}"/>
              </a:ext>
            </a:extLst>
          </p:cNvPr>
          <p:cNvSpPr txBox="1"/>
          <p:nvPr/>
        </p:nvSpPr>
        <p:spPr>
          <a:xfrm>
            <a:off x="6021896" y="3512809"/>
            <a:ext cx="1170513" cy="26161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A good fitted line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9365096-F7D6-4824-AB17-FDD759A1AAC1}"/>
              </a:ext>
            </a:extLst>
          </p:cNvPr>
          <p:cNvCxnSpPr>
            <a:cxnSpLocks/>
          </p:cNvCxnSpPr>
          <p:nvPr/>
        </p:nvCxnSpPr>
        <p:spPr>
          <a:xfrm>
            <a:off x="2973701" y="2851858"/>
            <a:ext cx="2990870" cy="145859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73C7FCF-2543-469E-A81E-CBFE1F0BDABE}"/>
              </a:ext>
            </a:extLst>
          </p:cNvPr>
          <p:cNvSpPr txBox="1"/>
          <p:nvPr/>
        </p:nvSpPr>
        <p:spPr>
          <a:xfrm>
            <a:off x="6021896" y="3822356"/>
            <a:ext cx="1102004" cy="43088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NZ" sz="1100" dirty="0"/>
              <a:t>fitted line with 1</a:t>
            </a:r>
            <a:r>
              <a:rPr lang="en-NZ" sz="1100" baseline="30000" dirty="0"/>
              <a:t>st</a:t>
            </a:r>
            <a:r>
              <a:rPr lang="en-NZ" sz="1100" dirty="0"/>
              <a:t> subset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13C035-766A-40CC-A2CE-8A087932A52D}"/>
              </a:ext>
            </a:extLst>
          </p:cNvPr>
          <p:cNvSpPr txBox="1"/>
          <p:nvPr/>
        </p:nvSpPr>
        <p:spPr>
          <a:xfrm>
            <a:off x="3192585" y="2458273"/>
            <a:ext cx="1102004" cy="43088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NZ" sz="1100" dirty="0"/>
              <a:t>fitted line with 2</a:t>
            </a:r>
            <a:r>
              <a:rPr lang="en-NZ" sz="1100" baseline="30000" dirty="0"/>
              <a:t>nd</a:t>
            </a:r>
            <a:r>
              <a:rPr lang="en-NZ" sz="1100" dirty="0"/>
              <a:t> subset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525B05-453F-432B-8B9A-6785BDDF9645}"/>
              </a:ext>
            </a:extLst>
          </p:cNvPr>
          <p:cNvCxnSpPr>
            <a:cxnSpLocks/>
          </p:cNvCxnSpPr>
          <p:nvPr/>
        </p:nvCxnSpPr>
        <p:spPr>
          <a:xfrm>
            <a:off x="2986481" y="3774419"/>
            <a:ext cx="2845152" cy="24707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E4579E-FEEE-4874-98AE-20914DC6DB96}"/>
              </a:ext>
            </a:extLst>
          </p:cNvPr>
          <p:cNvSpPr txBox="1"/>
          <p:nvPr/>
        </p:nvSpPr>
        <p:spPr>
          <a:xfrm>
            <a:off x="2365374" y="3964652"/>
            <a:ext cx="1102004" cy="43088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NZ" sz="1100" dirty="0"/>
              <a:t>fitted line with 3</a:t>
            </a:r>
            <a:r>
              <a:rPr lang="en-NZ" sz="1100" baseline="30000" dirty="0"/>
              <a:t>rd</a:t>
            </a:r>
            <a:r>
              <a:rPr lang="en-NZ" sz="1100" dirty="0"/>
              <a:t> subset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AC4552-72F2-4A90-B3E2-D4E25ED18D0C}"/>
              </a:ext>
            </a:extLst>
          </p:cNvPr>
          <p:cNvSpPr/>
          <p:nvPr/>
        </p:nvSpPr>
        <p:spPr>
          <a:xfrm>
            <a:off x="5215812" y="3774419"/>
            <a:ext cx="298580" cy="430887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73E0AF-CA0A-459F-AB76-C930CE92D1E8}"/>
              </a:ext>
            </a:extLst>
          </p:cNvPr>
          <p:cNvSpPr txBox="1"/>
          <p:nvPr/>
        </p:nvSpPr>
        <p:spPr>
          <a:xfrm>
            <a:off x="4507226" y="2696302"/>
            <a:ext cx="1885185" cy="58477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600" dirty="0">
                <a:solidFill>
                  <a:schemeClr val="bg1"/>
                </a:solidFill>
              </a:rPr>
              <a:t>So the model has a small bias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B6912D6-2DDC-4FF4-9F80-99349EABBAB1}"/>
              </a:ext>
            </a:extLst>
          </p:cNvPr>
          <p:cNvSpPr/>
          <p:nvPr/>
        </p:nvSpPr>
        <p:spPr>
          <a:xfrm>
            <a:off x="5253134" y="3373565"/>
            <a:ext cx="223935" cy="258271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7558A8B0-B609-4D29-914B-5994E7AFA17D}"/>
              </a:ext>
            </a:extLst>
          </p:cNvPr>
          <p:cNvSpPr/>
          <p:nvPr/>
        </p:nvSpPr>
        <p:spPr>
          <a:xfrm rot="5400000">
            <a:off x="3841682" y="3453401"/>
            <a:ext cx="599542" cy="2087377"/>
          </a:xfrm>
          <a:prstGeom prst="rightBrac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E5BC4985-8FC9-4D1C-B990-87B0F01100B3}"/>
              </a:ext>
            </a:extLst>
          </p:cNvPr>
          <p:cNvSpPr/>
          <p:nvPr/>
        </p:nvSpPr>
        <p:spPr>
          <a:xfrm rot="5400000">
            <a:off x="5488350" y="4310151"/>
            <a:ext cx="554010" cy="419395"/>
          </a:xfrm>
          <a:prstGeom prst="rightBrac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868C88-B15D-4E1F-BF66-82CE66E4DC89}"/>
              </a:ext>
            </a:extLst>
          </p:cNvPr>
          <p:cNvSpPr txBox="1"/>
          <p:nvPr/>
        </p:nvSpPr>
        <p:spPr>
          <a:xfrm>
            <a:off x="3877194" y="4892285"/>
            <a:ext cx="2087377" cy="58477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600" dirty="0">
                <a:solidFill>
                  <a:schemeClr val="bg1"/>
                </a:solidFill>
              </a:rPr>
              <a:t>So the model has large bias</a:t>
            </a:r>
          </a:p>
        </p:txBody>
      </p:sp>
    </p:spTree>
    <p:extLst>
      <p:ext uri="{BB962C8B-B14F-4D97-AF65-F5344CB8AC3E}">
        <p14:creationId xmlns:p14="http://schemas.microsoft.com/office/powerpoint/2010/main" val="1844004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6443-D940-4713-8592-1FB864BCC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374433" cy="757432"/>
          </a:xfrm>
        </p:spPr>
        <p:txBody>
          <a:bodyPr>
            <a:normAutofit/>
          </a:bodyPr>
          <a:lstStyle/>
          <a:p>
            <a:pPr algn="l"/>
            <a:r>
              <a:rPr lang="en-NZ" sz="3600" b="1" dirty="0">
                <a:solidFill>
                  <a:schemeClr val="bg1"/>
                </a:solidFill>
              </a:rPr>
              <a:t>What are bias and variance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27D4135-69A4-439D-B3E4-35479C855799}"/>
              </a:ext>
            </a:extLst>
          </p:cNvPr>
          <p:cNvSpPr txBox="1">
            <a:spLocks/>
          </p:cNvSpPr>
          <p:nvPr/>
        </p:nvSpPr>
        <p:spPr>
          <a:xfrm>
            <a:off x="634481" y="858415"/>
            <a:ext cx="10923037" cy="3765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000" b="1" dirty="0">
                <a:solidFill>
                  <a:schemeClr val="bg1"/>
                </a:solidFill>
              </a:rPr>
              <a:t>Bias and variance are two ways to describe the machine learning model and it’s error (e.g., squared error)</a:t>
            </a:r>
          </a:p>
        </p:txBody>
      </p:sp>
      <p:graphicFrame>
        <p:nvGraphicFramePr>
          <p:cNvPr id="6" name="Table 23">
            <a:extLst>
              <a:ext uri="{FF2B5EF4-FFF2-40B4-BE49-F238E27FC236}">
                <a16:creationId xmlns:a16="http://schemas.microsoft.com/office/drawing/2014/main" id="{F2E22800-57B7-47C4-B8ED-1635EBDEAC73}"/>
              </a:ext>
            </a:extLst>
          </p:cNvPr>
          <p:cNvGraphicFramePr>
            <a:graphicFrameLocks noGrp="1"/>
          </p:cNvGraphicFramePr>
          <p:nvPr/>
        </p:nvGraphicFramePr>
        <p:xfrm>
          <a:off x="517035" y="1415766"/>
          <a:ext cx="76648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40">
                  <a:extLst>
                    <a:ext uri="{9D8B030D-6E8A-4147-A177-3AD203B41FA5}">
                      <a16:colId xmlns:a16="http://schemas.microsoft.com/office/drawing/2014/main" val="2035595671"/>
                    </a:ext>
                  </a:extLst>
                </a:gridCol>
                <a:gridCol w="383240">
                  <a:extLst>
                    <a:ext uri="{9D8B030D-6E8A-4147-A177-3AD203B41FA5}">
                      <a16:colId xmlns:a16="http://schemas.microsoft.com/office/drawing/2014/main" val="1796767174"/>
                    </a:ext>
                  </a:extLst>
                </a:gridCol>
              </a:tblGrid>
              <a:tr h="219386"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077310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865923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660383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79614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984064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830362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710175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513812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0D6486E9-63F8-4949-A816-95041C278454}"/>
              </a:ext>
            </a:extLst>
          </p:cNvPr>
          <p:cNvSpPr txBox="1"/>
          <p:nvPr/>
        </p:nvSpPr>
        <p:spPr>
          <a:xfrm>
            <a:off x="396507" y="3498669"/>
            <a:ext cx="1465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bg1"/>
                </a:solidFill>
              </a:rPr>
              <a:t>Assuming we have a dataset, with one predictor, and one target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C0891F-AAF0-4E47-ADF5-D9FD89855999}"/>
              </a:ext>
            </a:extLst>
          </p:cNvPr>
          <p:cNvCxnSpPr>
            <a:cxnSpLocks/>
          </p:cNvCxnSpPr>
          <p:nvPr/>
        </p:nvCxnSpPr>
        <p:spPr>
          <a:xfrm flipV="1">
            <a:off x="2860646" y="2268184"/>
            <a:ext cx="0" cy="232163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DC5305-6BB4-4262-B697-4476BB2D38C2}"/>
              </a:ext>
            </a:extLst>
          </p:cNvPr>
          <p:cNvCxnSpPr>
            <a:cxnSpLocks/>
          </p:cNvCxnSpPr>
          <p:nvPr/>
        </p:nvCxnSpPr>
        <p:spPr>
          <a:xfrm>
            <a:off x="2860646" y="4589815"/>
            <a:ext cx="353176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D4067ED-787A-4988-98A8-B330522C61C7}"/>
              </a:ext>
            </a:extLst>
          </p:cNvPr>
          <p:cNvSpPr/>
          <p:nvPr/>
        </p:nvSpPr>
        <p:spPr>
          <a:xfrm>
            <a:off x="2986481" y="2617365"/>
            <a:ext cx="2978090" cy="1754586"/>
          </a:xfrm>
          <a:custGeom>
            <a:avLst/>
            <a:gdLst>
              <a:gd name="connsiteX0" fmla="*/ 0 w 2197915"/>
              <a:gd name="connsiteY0" fmla="*/ 0 h 1292888"/>
              <a:gd name="connsiteX1" fmla="*/ 377504 w 2197915"/>
              <a:gd name="connsiteY1" fmla="*/ 763398 h 1292888"/>
              <a:gd name="connsiteX2" fmla="*/ 771787 w 2197915"/>
              <a:gd name="connsiteY2" fmla="*/ 1174458 h 1292888"/>
              <a:gd name="connsiteX3" fmla="*/ 1073791 w 2197915"/>
              <a:gd name="connsiteY3" fmla="*/ 1291904 h 1292888"/>
              <a:gd name="connsiteX4" fmla="*/ 1568741 w 2197915"/>
              <a:gd name="connsiteY4" fmla="*/ 1216403 h 1292888"/>
              <a:gd name="connsiteX5" fmla="*/ 1812022 w 2197915"/>
              <a:gd name="connsiteY5" fmla="*/ 981512 h 1292888"/>
              <a:gd name="connsiteX6" fmla="*/ 2197915 w 2197915"/>
              <a:gd name="connsiteY6" fmla="*/ 771787 h 129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7915" h="1292888">
                <a:moveTo>
                  <a:pt x="0" y="0"/>
                </a:moveTo>
                <a:cubicBezTo>
                  <a:pt x="124436" y="283827"/>
                  <a:pt x="248873" y="567655"/>
                  <a:pt x="377504" y="763398"/>
                </a:cubicBezTo>
                <a:cubicBezTo>
                  <a:pt x="506135" y="959141"/>
                  <a:pt x="655739" y="1086374"/>
                  <a:pt x="771787" y="1174458"/>
                </a:cubicBezTo>
                <a:cubicBezTo>
                  <a:pt x="887835" y="1262542"/>
                  <a:pt x="940965" y="1284913"/>
                  <a:pt x="1073791" y="1291904"/>
                </a:cubicBezTo>
                <a:cubicBezTo>
                  <a:pt x="1206617" y="1298895"/>
                  <a:pt x="1445703" y="1268135"/>
                  <a:pt x="1568741" y="1216403"/>
                </a:cubicBezTo>
                <a:cubicBezTo>
                  <a:pt x="1691779" y="1164671"/>
                  <a:pt x="1707160" y="1055615"/>
                  <a:pt x="1812022" y="981512"/>
                </a:cubicBezTo>
                <a:cubicBezTo>
                  <a:pt x="1916884" y="907409"/>
                  <a:pt x="2057399" y="839598"/>
                  <a:pt x="2197915" y="77178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26136-1BE4-49CE-99DC-E5DA6A16BC45}"/>
              </a:ext>
            </a:extLst>
          </p:cNvPr>
          <p:cNvSpPr txBox="1"/>
          <p:nvPr/>
        </p:nvSpPr>
        <p:spPr>
          <a:xfrm>
            <a:off x="4446165" y="452295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89856D-6F73-4C88-ABB2-582EE3DEFFE4}"/>
              </a:ext>
            </a:extLst>
          </p:cNvPr>
          <p:cNvSpPr txBox="1"/>
          <p:nvPr/>
        </p:nvSpPr>
        <p:spPr>
          <a:xfrm>
            <a:off x="2559005" y="3194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E6212F-601E-4E5B-B9B8-380B2804EE5D}"/>
              </a:ext>
            </a:extLst>
          </p:cNvPr>
          <p:cNvCxnSpPr>
            <a:cxnSpLocks/>
          </p:cNvCxnSpPr>
          <p:nvPr/>
        </p:nvCxnSpPr>
        <p:spPr>
          <a:xfrm>
            <a:off x="2993472" y="3147431"/>
            <a:ext cx="2981581" cy="107305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CF20314-2013-4DEA-85A4-CC80CCB6A291}"/>
              </a:ext>
            </a:extLst>
          </p:cNvPr>
          <p:cNvSpPr txBox="1"/>
          <p:nvPr/>
        </p:nvSpPr>
        <p:spPr>
          <a:xfrm>
            <a:off x="6021896" y="3512809"/>
            <a:ext cx="1170513" cy="26161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A good fitted line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9365096-F7D6-4824-AB17-FDD759A1AAC1}"/>
              </a:ext>
            </a:extLst>
          </p:cNvPr>
          <p:cNvCxnSpPr>
            <a:cxnSpLocks/>
          </p:cNvCxnSpPr>
          <p:nvPr/>
        </p:nvCxnSpPr>
        <p:spPr>
          <a:xfrm>
            <a:off x="2973701" y="2851858"/>
            <a:ext cx="2990870" cy="145859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73C7FCF-2543-469E-A81E-CBFE1F0BDABE}"/>
              </a:ext>
            </a:extLst>
          </p:cNvPr>
          <p:cNvSpPr txBox="1"/>
          <p:nvPr/>
        </p:nvSpPr>
        <p:spPr>
          <a:xfrm>
            <a:off x="6021896" y="3822356"/>
            <a:ext cx="1102004" cy="43088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NZ" sz="1100" dirty="0"/>
              <a:t>fitted line with 1</a:t>
            </a:r>
            <a:r>
              <a:rPr lang="en-NZ" sz="1100" baseline="30000" dirty="0"/>
              <a:t>st</a:t>
            </a:r>
            <a:r>
              <a:rPr lang="en-NZ" sz="1100" dirty="0"/>
              <a:t> subset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13C035-766A-40CC-A2CE-8A087932A52D}"/>
              </a:ext>
            </a:extLst>
          </p:cNvPr>
          <p:cNvSpPr txBox="1"/>
          <p:nvPr/>
        </p:nvSpPr>
        <p:spPr>
          <a:xfrm>
            <a:off x="3192585" y="2458273"/>
            <a:ext cx="1102004" cy="43088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NZ" sz="1100" dirty="0"/>
              <a:t>fitted line with 2</a:t>
            </a:r>
            <a:r>
              <a:rPr lang="en-NZ" sz="1100" baseline="30000" dirty="0"/>
              <a:t>nd</a:t>
            </a:r>
            <a:r>
              <a:rPr lang="en-NZ" sz="1100" dirty="0"/>
              <a:t> subset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525B05-453F-432B-8B9A-6785BDDF9645}"/>
              </a:ext>
            </a:extLst>
          </p:cNvPr>
          <p:cNvCxnSpPr>
            <a:cxnSpLocks/>
          </p:cNvCxnSpPr>
          <p:nvPr/>
        </p:nvCxnSpPr>
        <p:spPr>
          <a:xfrm>
            <a:off x="2986481" y="3774419"/>
            <a:ext cx="2845152" cy="24707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E4579E-FEEE-4874-98AE-20914DC6DB96}"/>
              </a:ext>
            </a:extLst>
          </p:cNvPr>
          <p:cNvSpPr txBox="1"/>
          <p:nvPr/>
        </p:nvSpPr>
        <p:spPr>
          <a:xfrm>
            <a:off x="2365374" y="3964652"/>
            <a:ext cx="1102004" cy="43088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NZ" sz="1100" dirty="0"/>
              <a:t>fitted line with 3</a:t>
            </a:r>
            <a:r>
              <a:rPr lang="en-NZ" sz="1100" baseline="30000" dirty="0"/>
              <a:t>rd</a:t>
            </a:r>
            <a:r>
              <a:rPr lang="en-NZ" sz="1100" dirty="0"/>
              <a:t> subset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AC4552-72F2-4A90-B3E2-D4E25ED18D0C}"/>
              </a:ext>
            </a:extLst>
          </p:cNvPr>
          <p:cNvSpPr/>
          <p:nvPr/>
        </p:nvSpPr>
        <p:spPr>
          <a:xfrm>
            <a:off x="5215812" y="3774419"/>
            <a:ext cx="298580" cy="430887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73E0AF-CA0A-459F-AB76-C930CE92D1E8}"/>
              </a:ext>
            </a:extLst>
          </p:cNvPr>
          <p:cNvSpPr txBox="1"/>
          <p:nvPr/>
        </p:nvSpPr>
        <p:spPr>
          <a:xfrm>
            <a:off x="4507226" y="2696302"/>
            <a:ext cx="1885185" cy="58477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600" dirty="0">
                <a:solidFill>
                  <a:schemeClr val="bg1"/>
                </a:solidFill>
              </a:rPr>
              <a:t>So the model has a small bias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B6912D6-2DDC-4FF4-9F80-99349EABBAB1}"/>
              </a:ext>
            </a:extLst>
          </p:cNvPr>
          <p:cNvSpPr/>
          <p:nvPr/>
        </p:nvSpPr>
        <p:spPr>
          <a:xfrm>
            <a:off x="5253134" y="3373565"/>
            <a:ext cx="223935" cy="258271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7558A8B0-B609-4D29-914B-5994E7AFA17D}"/>
              </a:ext>
            </a:extLst>
          </p:cNvPr>
          <p:cNvSpPr/>
          <p:nvPr/>
        </p:nvSpPr>
        <p:spPr>
          <a:xfrm rot="5400000">
            <a:off x="3841682" y="3453401"/>
            <a:ext cx="599542" cy="2087377"/>
          </a:xfrm>
          <a:prstGeom prst="rightBrac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E5BC4985-8FC9-4D1C-B990-87B0F01100B3}"/>
              </a:ext>
            </a:extLst>
          </p:cNvPr>
          <p:cNvSpPr/>
          <p:nvPr/>
        </p:nvSpPr>
        <p:spPr>
          <a:xfrm rot="5400000">
            <a:off x="5488350" y="4310151"/>
            <a:ext cx="554010" cy="419395"/>
          </a:xfrm>
          <a:prstGeom prst="rightBrac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868C88-B15D-4E1F-BF66-82CE66E4DC89}"/>
              </a:ext>
            </a:extLst>
          </p:cNvPr>
          <p:cNvSpPr txBox="1"/>
          <p:nvPr/>
        </p:nvSpPr>
        <p:spPr>
          <a:xfrm>
            <a:off x="3877194" y="4892285"/>
            <a:ext cx="2087377" cy="58477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600" dirty="0">
                <a:solidFill>
                  <a:schemeClr val="bg1"/>
                </a:solidFill>
              </a:rPr>
              <a:t>So the model has large bias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AC22CB-F27F-4725-91C6-45C7F938FA3E}"/>
              </a:ext>
            </a:extLst>
          </p:cNvPr>
          <p:cNvSpPr/>
          <p:nvPr/>
        </p:nvSpPr>
        <p:spPr>
          <a:xfrm>
            <a:off x="4615961" y="3653521"/>
            <a:ext cx="1272997" cy="633826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24D009-ADD2-4B63-B6AF-F8E1FFB40E22}"/>
              </a:ext>
            </a:extLst>
          </p:cNvPr>
          <p:cNvSpPr txBox="1"/>
          <p:nvPr/>
        </p:nvSpPr>
        <p:spPr>
          <a:xfrm>
            <a:off x="6306991" y="1934984"/>
            <a:ext cx="1885185" cy="13234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600" dirty="0">
                <a:solidFill>
                  <a:schemeClr val="bg1"/>
                </a:solidFill>
              </a:rPr>
              <a:t>In some areas, when the dataset change, model prediction does not change much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68A45E9D-8EE7-4B32-AAA1-1525F19758B8}"/>
              </a:ext>
            </a:extLst>
          </p:cNvPr>
          <p:cNvSpPr/>
          <p:nvPr/>
        </p:nvSpPr>
        <p:spPr>
          <a:xfrm rot="2585450">
            <a:off x="5965658" y="3031399"/>
            <a:ext cx="223935" cy="728329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15600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6443-D940-4713-8592-1FB864BCC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374433" cy="757432"/>
          </a:xfrm>
        </p:spPr>
        <p:txBody>
          <a:bodyPr>
            <a:normAutofit/>
          </a:bodyPr>
          <a:lstStyle/>
          <a:p>
            <a:pPr algn="l"/>
            <a:r>
              <a:rPr lang="en-NZ" sz="3600" b="1" dirty="0">
                <a:solidFill>
                  <a:schemeClr val="bg1"/>
                </a:solidFill>
              </a:rPr>
              <a:t>What are bias and variance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27D4135-69A4-439D-B3E4-35479C855799}"/>
              </a:ext>
            </a:extLst>
          </p:cNvPr>
          <p:cNvSpPr txBox="1">
            <a:spLocks/>
          </p:cNvSpPr>
          <p:nvPr/>
        </p:nvSpPr>
        <p:spPr>
          <a:xfrm>
            <a:off x="634481" y="858415"/>
            <a:ext cx="10923037" cy="3765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000" b="1" dirty="0">
                <a:solidFill>
                  <a:schemeClr val="bg1"/>
                </a:solidFill>
              </a:rPr>
              <a:t>Bias and variance are two ways to describe the machine learning model and it’s error (e.g., squared error)</a:t>
            </a:r>
          </a:p>
        </p:txBody>
      </p:sp>
      <p:graphicFrame>
        <p:nvGraphicFramePr>
          <p:cNvPr id="6" name="Table 23">
            <a:extLst>
              <a:ext uri="{FF2B5EF4-FFF2-40B4-BE49-F238E27FC236}">
                <a16:creationId xmlns:a16="http://schemas.microsoft.com/office/drawing/2014/main" id="{F2E22800-57B7-47C4-B8ED-1635EBDEAC73}"/>
              </a:ext>
            </a:extLst>
          </p:cNvPr>
          <p:cNvGraphicFramePr>
            <a:graphicFrameLocks noGrp="1"/>
          </p:cNvGraphicFramePr>
          <p:nvPr/>
        </p:nvGraphicFramePr>
        <p:xfrm>
          <a:off x="517035" y="1415766"/>
          <a:ext cx="76648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40">
                  <a:extLst>
                    <a:ext uri="{9D8B030D-6E8A-4147-A177-3AD203B41FA5}">
                      <a16:colId xmlns:a16="http://schemas.microsoft.com/office/drawing/2014/main" val="2035595671"/>
                    </a:ext>
                  </a:extLst>
                </a:gridCol>
                <a:gridCol w="383240">
                  <a:extLst>
                    <a:ext uri="{9D8B030D-6E8A-4147-A177-3AD203B41FA5}">
                      <a16:colId xmlns:a16="http://schemas.microsoft.com/office/drawing/2014/main" val="1796767174"/>
                    </a:ext>
                  </a:extLst>
                </a:gridCol>
              </a:tblGrid>
              <a:tr h="219386"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077310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865923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660383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79614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984064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830362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710175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513812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0D6486E9-63F8-4949-A816-95041C278454}"/>
              </a:ext>
            </a:extLst>
          </p:cNvPr>
          <p:cNvSpPr txBox="1"/>
          <p:nvPr/>
        </p:nvSpPr>
        <p:spPr>
          <a:xfrm>
            <a:off x="396507" y="3498669"/>
            <a:ext cx="1465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bg1"/>
                </a:solidFill>
              </a:rPr>
              <a:t>Assuming we have a dataset, with one predictor, and one target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C0891F-AAF0-4E47-ADF5-D9FD89855999}"/>
              </a:ext>
            </a:extLst>
          </p:cNvPr>
          <p:cNvCxnSpPr>
            <a:cxnSpLocks/>
          </p:cNvCxnSpPr>
          <p:nvPr/>
        </p:nvCxnSpPr>
        <p:spPr>
          <a:xfrm flipV="1">
            <a:off x="2860646" y="2268184"/>
            <a:ext cx="0" cy="232163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DC5305-6BB4-4262-B697-4476BB2D38C2}"/>
              </a:ext>
            </a:extLst>
          </p:cNvPr>
          <p:cNvCxnSpPr>
            <a:cxnSpLocks/>
          </p:cNvCxnSpPr>
          <p:nvPr/>
        </p:nvCxnSpPr>
        <p:spPr>
          <a:xfrm>
            <a:off x="2860646" y="4589815"/>
            <a:ext cx="353176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D4067ED-787A-4988-98A8-B330522C61C7}"/>
              </a:ext>
            </a:extLst>
          </p:cNvPr>
          <p:cNvSpPr/>
          <p:nvPr/>
        </p:nvSpPr>
        <p:spPr>
          <a:xfrm>
            <a:off x="2986481" y="2617365"/>
            <a:ext cx="2978090" cy="1754586"/>
          </a:xfrm>
          <a:custGeom>
            <a:avLst/>
            <a:gdLst>
              <a:gd name="connsiteX0" fmla="*/ 0 w 2197915"/>
              <a:gd name="connsiteY0" fmla="*/ 0 h 1292888"/>
              <a:gd name="connsiteX1" fmla="*/ 377504 w 2197915"/>
              <a:gd name="connsiteY1" fmla="*/ 763398 h 1292888"/>
              <a:gd name="connsiteX2" fmla="*/ 771787 w 2197915"/>
              <a:gd name="connsiteY2" fmla="*/ 1174458 h 1292888"/>
              <a:gd name="connsiteX3" fmla="*/ 1073791 w 2197915"/>
              <a:gd name="connsiteY3" fmla="*/ 1291904 h 1292888"/>
              <a:gd name="connsiteX4" fmla="*/ 1568741 w 2197915"/>
              <a:gd name="connsiteY4" fmla="*/ 1216403 h 1292888"/>
              <a:gd name="connsiteX5" fmla="*/ 1812022 w 2197915"/>
              <a:gd name="connsiteY5" fmla="*/ 981512 h 1292888"/>
              <a:gd name="connsiteX6" fmla="*/ 2197915 w 2197915"/>
              <a:gd name="connsiteY6" fmla="*/ 771787 h 129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7915" h="1292888">
                <a:moveTo>
                  <a:pt x="0" y="0"/>
                </a:moveTo>
                <a:cubicBezTo>
                  <a:pt x="124436" y="283827"/>
                  <a:pt x="248873" y="567655"/>
                  <a:pt x="377504" y="763398"/>
                </a:cubicBezTo>
                <a:cubicBezTo>
                  <a:pt x="506135" y="959141"/>
                  <a:pt x="655739" y="1086374"/>
                  <a:pt x="771787" y="1174458"/>
                </a:cubicBezTo>
                <a:cubicBezTo>
                  <a:pt x="887835" y="1262542"/>
                  <a:pt x="940965" y="1284913"/>
                  <a:pt x="1073791" y="1291904"/>
                </a:cubicBezTo>
                <a:cubicBezTo>
                  <a:pt x="1206617" y="1298895"/>
                  <a:pt x="1445703" y="1268135"/>
                  <a:pt x="1568741" y="1216403"/>
                </a:cubicBezTo>
                <a:cubicBezTo>
                  <a:pt x="1691779" y="1164671"/>
                  <a:pt x="1707160" y="1055615"/>
                  <a:pt x="1812022" y="981512"/>
                </a:cubicBezTo>
                <a:cubicBezTo>
                  <a:pt x="1916884" y="907409"/>
                  <a:pt x="2057399" y="839598"/>
                  <a:pt x="2197915" y="77178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26136-1BE4-49CE-99DC-E5DA6A16BC45}"/>
              </a:ext>
            </a:extLst>
          </p:cNvPr>
          <p:cNvSpPr txBox="1"/>
          <p:nvPr/>
        </p:nvSpPr>
        <p:spPr>
          <a:xfrm>
            <a:off x="4446165" y="452295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89856D-6F73-4C88-ABB2-582EE3DEFFE4}"/>
              </a:ext>
            </a:extLst>
          </p:cNvPr>
          <p:cNvSpPr txBox="1"/>
          <p:nvPr/>
        </p:nvSpPr>
        <p:spPr>
          <a:xfrm>
            <a:off x="2559005" y="3194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E6212F-601E-4E5B-B9B8-380B2804EE5D}"/>
              </a:ext>
            </a:extLst>
          </p:cNvPr>
          <p:cNvCxnSpPr>
            <a:cxnSpLocks/>
          </p:cNvCxnSpPr>
          <p:nvPr/>
        </p:nvCxnSpPr>
        <p:spPr>
          <a:xfrm>
            <a:off x="2993472" y="3147431"/>
            <a:ext cx="2981581" cy="107305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CF20314-2013-4DEA-85A4-CC80CCB6A291}"/>
              </a:ext>
            </a:extLst>
          </p:cNvPr>
          <p:cNvSpPr txBox="1"/>
          <p:nvPr/>
        </p:nvSpPr>
        <p:spPr>
          <a:xfrm>
            <a:off x="6021896" y="3512809"/>
            <a:ext cx="1170513" cy="26161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A good fitted line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9365096-F7D6-4824-AB17-FDD759A1AAC1}"/>
              </a:ext>
            </a:extLst>
          </p:cNvPr>
          <p:cNvCxnSpPr>
            <a:cxnSpLocks/>
          </p:cNvCxnSpPr>
          <p:nvPr/>
        </p:nvCxnSpPr>
        <p:spPr>
          <a:xfrm>
            <a:off x="2973701" y="2851858"/>
            <a:ext cx="2990870" cy="145859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73C7FCF-2543-469E-A81E-CBFE1F0BDABE}"/>
              </a:ext>
            </a:extLst>
          </p:cNvPr>
          <p:cNvSpPr txBox="1"/>
          <p:nvPr/>
        </p:nvSpPr>
        <p:spPr>
          <a:xfrm>
            <a:off x="6021896" y="3822356"/>
            <a:ext cx="1102004" cy="43088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NZ" sz="1100" dirty="0"/>
              <a:t>fitted line with 1</a:t>
            </a:r>
            <a:r>
              <a:rPr lang="en-NZ" sz="1100" baseline="30000" dirty="0"/>
              <a:t>st</a:t>
            </a:r>
            <a:r>
              <a:rPr lang="en-NZ" sz="1100" dirty="0"/>
              <a:t> subset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13C035-766A-40CC-A2CE-8A087932A52D}"/>
              </a:ext>
            </a:extLst>
          </p:cNvPr>
          <p:cNvSpPr txBox="1"/>
          <p:nvPr/>
        </p:nvSpPr>
        <p:spPr>
          <a:xfrm>
            <a:off x="3192585" y="2458273"/>
            <a:ext cx="1102004" cy="43088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NZ" sz="1100" dirty="0"/>
              <a:t>fitted line with 2</a:t>
            </a:r>
            <a:r>
              <a:rPr lang="en-NZ" sz="1100" baseline="30000" dirty="0"/>
              <a:t>nd</a:t>
            </a:r>
            <a:r>
              <a:rPr lang="en-NZ" sz="1100" dirty="0"/>
              <a:t> subset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525B05-453F-432B-8B9A-6785BDDF9645}"/>
              </a:ext>
            </a:extLst>
          </p:cNvPr>
          <p:cNvCxnSpPr>
            <a:cxnSpLocks/>
          </p:cNvCxnSpPr>
          <p:nvPr/>
        </p:nvCxnSpPr>
        <p:spPr>
          <a:xfrm>
            <a:off x="2986481" y="3774419"/>
            <a:ext cx="2845152" cy="24707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E4579E-FEEE-4874-98AE-20914DC6DB96}"/>
              </a:ext>
            </a:extLst>
          </p:cNvPr>
          <p:cNvSpPr txBox="1"/>
          <p:nvPr/>
        </p:nvSpPr>
        <p:spPr>
          <a:xfrm>
            <a:off x="2365374" y="3964652"/>
            <a:ext cx="1102004" cy="43088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NZ" sz="1100" dirty="0"/>
              <a:t>fitted line with 3</a:t>
            </a:r>
            <a:r>
              <a:rPr lang="en-NZ" sz="1100" baseline="30000" dirty="0"/>
              <a:t>rd</a:t>
            </a:r>
            <a:r>
              <a:rPr lang="en-NZ" sz="1100" dirty="0"/>
              <a:t> subset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AC4552-72F2-4A90-B3E2-D4E25ED18D0C}"/>
              </a:ext>
            </a:extLst>
          </p:cNvPr>
          <p:cNvSpPr/>
          <p:nvPr/>
        </p:nvSpPr>
        <p:spPr>
          <a:xfrm>
            <a:off x="5215812" y="3774419"/>
            <a:ext cx="298580" cy="430887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73E0AF-CA0A-459F-AB76-C930CE92D1E8}"/>
              </a:ext>
            </a:extLst>
          </p:cNvPr>
          <p:cNvSpPr txBox="1"/>
          <p:nvPr/>
        </p:nvSpPr>
        <p:spPr>
          <a:xfrm>
            <a:off x="4507226" y="2696302"/>
            <a:ext cx="1885185" cy="58477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600" dirty="0">
                <a:solidFill>
                  <a:schemeClr val="bg1"/>
                </a:solidFill>
              </a:rPr>
              <a:t>So the model has a small bias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B6912D6-2DDC-4FF4-9F80-99349EABBAB1}"/>
              </a:ext>
            </a:extLst>
          </p:cNvPr>
          <p:cNvSpPr/>
          <p:nvPr/>
        </p:nvSpPr>
        <p:spPr>
          <a:xfrm>
            <a:off x="5253134" y="3373565"/>
            <a:ext cx="223935" cy="258271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7558A8B0-B609-4D29-914B-5994E7AFA17D}"/>
              </a:ext>
            </a:extLst>
          </p:cNvPr>
          <p:cNvSpPr/>
          <p:nvPr/>
        </p:nvSpPr>
        <p:spPr>
          <a:xfrm rot="5400000">
            <a:off x="3841682" y="3453401"/>
            <a:ext cx="599542" cy="2087377"/>
          </a:xfrm>
          <a:prstGeom prst="rightBrac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E5BC4985-8FC9-4D1C-B990-87B0F01100B3}"/>
              </a:ext>
            </a:extLst>
          </p:cNvPr>
          <p:cNvSpPr/>
          <p:nvPr/>
        </p:nvSpPr>
        <p:spPr>
          <a:xfrm rot="5400000">
            <a:off x="5488350" y="4310151"/>
            <a:ext cx="554010" cy="419395"/>
          </a:xfrm>
          <a:prstGeom prst="rightBrac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868C88-B15D-4E1F-BF66-82CE66E4DC89}"/>
              </a:ext>
            </a:extLst>
          </p:cNvPr>
          <p:cNvSpPr txBox="1"/>
          <p:nvPr/>
        </p:nvSpPr>
        <p:spPr>
          <a:xfrm>
            <a:off x="3877194" y="4892285"/>
            <a:ext cx="2087377" cy="58477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600" dirty="0">
                <a:solidFill>
                  <a:schemeClr val="bg1"/>
                </a:solidFill>
              </a:rPr>
              <a:t>So the model has large bias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AC22CB-F27F-4725-91C6-45C7F938FA3E}"/>
              </a:ext>
            </a:extLst>
          </p:cNvPr>
          <p:cNvSpPr/>
          <p:nvPr/>
        </p:nvSpPr>
        <p:spPr>
          <a:xfrm>
            <a:off x="4615961" y="3653521"/>
            <a:ext cx="1272997" cy="633826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24D009-ADD2-4B63-B6AF-F8E1FFB40E22}"/>
              </a:ext>
            </a:extLst>
          </p:cNvPr>
          <p:cNvSpPr txBox="1"/>
          <p:nvPr/>
        </p:nvSpPr>
        <p:spPr>
          <a:xfrm>
            <a:off x="6249816" y="2805511"/>
            <a:ext cx="1885185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600" dirty="0">
                <a:solidFill>
                  <a:schemeClr val="bg1"/>
                </a:solidFill>
              </a:rPr>
              <a:t>So the model has small variance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68A45E9D-8EE7-4B32-AAA1-1525F19758B8}"/>
              </a:ext>
            </a:extLst>
          </p:cNvPr>
          <p:cNvSpPr/>
          <p:nvPr/>
        </p:nvSpPr>
        <p:spPr>
          <a:xfrm rot="3907695">
            <a:off x="5940769" y="3098703"/>
            <a:ext cx="223935" cy="728329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73340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6443-D940-4713-8592-1FB864BCC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374433" cy="757432"/>
          </a:xfrm>
        </p:spPr>
        <p:txBody>
          <a:bodyPr>
            <a:normAutofit/>
          </a:bodyPr>
          <a:lstStyle/>
          <a:p>
            <a:pPr algn="l"/>
            <a:r>
              <a:rPr lang="en-NZ" sz="3600" b="1" dirty="0">
                <a:solidFill>
                  <a:schemeClr val="bg1"/>
                </a:solidFill>
              </a:rPr>
              <a:t>What are bias and variance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27D4135-69A4-439D-B3E4-35479C855799}"/>
              </a:ext>
            </a:extLst>
          </p:cNvPr>
          <p:cNvSpPr txBox="1">
            <a:spLocks/>
          </p:cNvSpPr>
          <p:nvPr/>
        </p:nvSpPr>
        <p:spPr>
          <a:xfrm>
            <a:off x="634481" y="858415"/>
            <a:ext cx="10923037" cy="3765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000" b="1" dirty="0">
                <a:solidFill>
                  <a:schemeClr val="bg1"/>
                </a:solidFill>
              </a:rPr>
              <a:t>Bias and variance are two ways to describe the machine learning model and it’s error (e.g., squared error)</a:t>
            </a:r>
          </a:p>
        </p:txBody>
      </p:sp>
      <p:graphicFrame>
        <p:nvGraphicFramePr>
          <p:cNvPr id="6" name="Table 23">
            <a:extLst>
              <a:ext uri="{FF2B5EF4-FFF2-40B4-BE49-F238E27FC236}">
                <a16:creationId xmlns:a16="http://schemas.microsoft.com/office/drawing/2014/main" id="{F2E22800-57B7-47C4-B8ED-1635EBDEAC73}"/>
              </a:ext>
            </a:extLst>
          </p:cNvPr>
          <p:cNvGraphicFramePr>
            <a:graphicFrameLocks noGrp="1"/>
          </p:cNvGraphicFramePr>
          <p:nvPr/>
        </p:nvGraphicFramePr>
        <p:xfrm>
          <a:off x="517035" y="1415766"/>
          <a:ext cx="76648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40">
                  <a:extLst>
                    <a:ext uri="{9D8B030D-6E8A-4147-A177-3AD203B41FA5}">
                      <a16:colId xmlns:a16="http://schemas.microsoft.com/office/drawing/2014/main" val="2035595671"/>
                    </a:ext>
                  </a:extLst>
                </a:gridCol>
                <a:gridCol w="383240">
                  <a:extLst>
                    <a:ext uri="{9D8B030D-6E8A-4147-A177-3AD203B41FA5}">
                      <a16:colId xmlns:a16="http://schemas.microsoft.com/office/drawing/2014/main" val="1796767174"/>
                    </a:ext>
                  </a:extLst>
                </a:gridCol>
              </a:tblGrid>
              <a:tr h="219386"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077310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865923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660383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79614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984064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830362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710175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513812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0D6486E9-63F8-4949-A816-95041C278454}"/>
              </a:ext>
            </a:extLst>
          </p:cNvPr>
          <p:cNvSpPr txBox="1"/>
          <p:nvPr/>
        </p:nvSpPr>
        <p:spPr>
          <a:xfrm>
            <a:off x="396507" y="3498669"/>
            <a:ext cx="1465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bg1"/>
                </a:solidFill>
              </a:rPr>
              <a:t>Assuming we have a dataset, with one predictor, and one target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C0891F-AAF0-4E47-ADF5-D9FD89855999}"/>
              </a:ext>
            </a:extLst>
          </p:cNvPr>
          <p:cNvCxnSpPr>
            <a:cxnSpLocks/>
          </p:cNvCxnSpPr>
          <p:nvPr/>
        </p:nvCxnSpPr>
        <p:spPr>
          <a:xfrm flipV="1">
            <a:off x="2860646" y="2268184"/>
            <a:ext cx="0" cy="232163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DC5305-6BB4-4262-B697-4476BB2D38C2}"/>
              </a:ext>
            </a:extLst>
          </p:cNvPr>
          <p:cNvCxnSpPr>
            <a:cxnSpLocks/>
          </p:cNvCxnSpPr>
          <p:nvPr/>
        </p:nvCxnSpPr>
        <p:spPr>
          <a:xfrm>
            <a:off x="2860646" y="4589815"/>
            <a:ext cx="353176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D4067ED-787A-4988-98A8-B330522C61C7}"/>
              </a:ext>
            </a:extLst>
          </p:cNvPr>
          <p:cNvSpPr/>
          <p:nvPr/>
        </p:nvSpPr>
        <p:spPr>
          <a:xfrm>
            <a:off x="2986481" y="2617365"/>
            <a:ext cx="2978090" cy="1754586"/>
          </a:xfrm>
          <a:custGeom>
            <a:avLst/>
            <a:gdLst>
              <a:gd name="connsiteX0" fmla="*/ 0 w 2197915"/>
              <a:gd name="connsiteY0" fmla="*/ 0 h 1292888"/>
              <a:gd name="connsiteX1" fmla="*/ 377504 w 2197915"/>
              <a:gd name="connsiteY1" fmla="*/ 763398 h 1292888"/>
              <a:gd name="connsiteX2" fmla="*/ 771787 w 2197915"/>
              <a:gd name="connsiteY2" fmla="*/ 1174458 h 1292888"/>
              <a:gd name="connsiteX3" fmla="*/ 1073791 w 2197915"/>
              <a:gd name="connsiteY3" fmla="*/ 1291904 h 1292888"/>
              <a:gd name="connsiteX4" fmla="*/ 1568741 w 2197915"/>
              <a:gd name="connsiteY4" fmla="*/ 1216403 h 1292888"/>
              <a:gd name="connsiteX5" fmla="*/ 1812022 w 2197915"/>
              <a:gd name="connsiteY5" fmla="*/ 981512 h 1292888"/>
              <a:gd name="connsiteX6" fmla="*/ 2197915 w 2197915"/>
              <a:gd name="connsiteY6" fmla="*/ 771787 h 129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7915" h="1292888">
                <a:moveTo>
                  <a:pt x="0" y="0"/>
                </a:moveTo>
                <a:cubicBezTo>
                  <a:pt x="124436" y="283827"/>
                  <a:pt x="248873" y="567655"/>
                  <a:pt x="377504" y="763398"/>
                </a:cubicBezTo>
                <a:cubicBezTo>
                  <a:pt x="506135" y="959141"/>
                  <a:pt x="655739" y="1086374"/>
                  <a:pt x="771787" y="1174458"/>
                </a:cubicBezTo>
                <a:cubicBezTo>
                  <a:pt x="887835" y="1262542"/>
                  <a:pt x="940965" y="1284913"/>
                  <a:pt x="1073791" y="1291904"/>
                </a:cubicBezTo>
                <a:cubicBezTo>
                  <a:pt x="1206617" y="1298895"/>
                  <a:pt x="1445703" y="1268135"/>
                  <a:pt x="1568741" y="1216403"/>
                </a:cubicBezTo>
                <a:cubicBezTo>
                  <a:pt x="1691779" y="1164671"/>
                  <a:pt x="1707160" y="1055615"/>
                  <a:pt x="1812022" y="981512"/>
                </a:cubicBezTo>
                <a:cubicBezTo>
                  <a:pt x="1916884" y="907409"/>
                  <a:pt x="2057399" y="839598"/>
                  <a:pt x="2197915" y="77178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26136-1BE4-49CE-99DC-E5DA6A16BC45}"/>
              </a:ext>
            </a:extLst>
          </p:cNvPr>
          <p:cNvSpPr txBox="1"/>
          <p:nvPr/>
        </p:nvSpPr>
        <p:spPr>
          <a:xfrm>
            <a:off x="4446165" y="452295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89856D-6F73-4C88-ABB2-582EE3DEFFE4}"/>
              </a:ext>
            </a:extLst>
          </p:cNvPr>
          <p:cNvSpPr txBox="1"/>
          <p:nvPr/>
        </p:nvSpPr>
        <p:spPr>
          <a:xfrm>
            <a:off x="2559005" y="3194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E6212F-601E-4E5B-B9B8-380B2804EE5D}"/>
              </a:ext>
            </a:extLst>
          </p:cNvPr>
          <p:cNvCxnSpPr>
            <a:cxnSpLocks/>
          </p:cNvCxnSpPr>
          <p:nvPr/>
        </p:nvCxnSpPr>
        <p:spPr>
          <a:xfrm>
            <a:off x="2993472" y="3147431"/>
            <a:ext cx="2981581" cy="107305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CF20314-2013-4DEA-85A4-CC80CCB6A291}"/>
              </a:ext>
            </a:extLst>
          </p:cNvPr>
          <p:cNvSpPr txBox="1"/>
          <p:nvPr/>
        </p:nvSpPr>
        <p:spPr>
          <a:xfrm>
            <a:off x="6021896" y="3512809"/>
            <a:ext cx="1170513" cy="26161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A good fitted line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9365096-F7D6-4824-AB17-FDD759A1AAC1}"/>
              </a:ext>
            </a:extLst>
          </p:cNvPr>
          <p:cNvCxnSpPr>
            <a:cxnSpLocks/>
          </p:cNvCxnSpPr>
          <p:nvPr/>
        </p:nvCxnSpPr>
        <p:spPr>
          <a:xfrm>
            <a:off x="2973701" y="2851858"/>
            <a:ext cx="2990870" cy="145859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73C7FCF-2543-469E-A81E-CBFE1F0BDABE}"/>
              </a:ext>
            </a:extLst>
          </p:cNvPr>
          <p:cNvSpPr txBox="1"/>
          <p:nvPr/>
        </p:nvSpPr>
        <p:spPr>
          <a:xfrm>
            <a:off x="6021896" y="3822356"/>
            <a:ext cx="1102004" cy="43088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NZ" sz="1100" dirty="0"/>
              <a:t>fitted line with 1</a:t>
            </a:r>
            <a:r>
              <a:rPr lang="en-NZ" sz="1100" baseline="30000" dirty="0"/>
              <a:t>st</a:t>
            </a:r>
            <a:r>
              <a:rPr lang="en-NZ" sz="1100" dirty="0"/>
              <a:t> subset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13C035-766A-40CC-A2CE-8A087932A52D}"/>
              </a:ext>
            </a:extLst>
          </p:cNvPr>
          <p:cNvSpPr txBox="1"/>
          <p:nvPr/>
        </p:nvSpPr>
        <p:spPr>
          <a:xfrm>
            <a:off x="3192585" y="2458273"/>
            <a:ext cx="1102004" cy="43088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NZ" sz="1100" dirty="0"/>
              <a:t>fitted line with 2</a:t>
            </a:r>
            <a:r>
              <a:rPr lang="en-NZ" sz="1100" baseline="30000" dirty="0"/>
              <a:t>nd</a:t>
            </a:r>
            <a:r>
              <a:rPr lang="en-NZ" sz="1100" dirty="0"/>
              <a:t> subset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525B05-453F-432B-8B9A-6785BDDF9645}"/>
              </a:ext>
            </a:extLst>
          </p:cNvPr>
          <p:cNvCxnSpPr>
            <a:cxnSpLocks/>
          </p:cNvCxnSpPr>
          <p:nvPr/>
        </p:nvCxnSpPr>
        <p:spPr>
          <a:xfrm>
            <a:off x="2986481" y="3774419"/>
            <a:ext cx="2845152" cy="24707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E4579E-FEEE-4874-98AE-20914DC6DB96}"/>
              </a:ext>
            </a:extLst>
          </p:cNvPr>
          <p:cNvSpPr txBox="1"/>
          <p:nvPr/>
        </p:nvSpPr>
        <p:spPr>
          <a:xfrm>
            <a:off x="2365374" y="3964652"/>
            <a:ext cx="1102004" cy="43088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NZ" sz="1100" dirty="0"/>
              <a:t>fitted line with 3</a:t>
            </a:r>
            <a:r>
              <a:rPr lang="en-NZ" sz="1100" baseline="30000" dirty="0"/>
              <a:t>rd</a:t>
            </a:r>
            <a:r>
              <a:rPr lang="en-NZ" sz="1100" dirty="0"/>
              <a:t> subset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AC4552-72F2-4A90-B3E2-D4E25ED18D0C}"/>
              </a:ext>
            </a:extLst>
          </p:cNvPr>
          <p:cNvSpPr/>
          <p:nvPr/>
        </p:nvSpPr>
        <p:spPr>
          <a:xfrm>
            <a:off x="5215812" y="3774419"/>
            <a:ext cx="298580" cy="430887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73E0AF-CA0A-459F-AB76-C930CE92D1E8}"/>
              </a:ext>
            </a:extLst>
          </p:cNvPr>
          <p:cNvSpPr txBox="1"/>
          <p:nvPr/>
        </p:nvSpPr>
        <p:spPr>
          <a:xfrm>
            <a:off x="4507226" y="2696302"/>
            <a:ext cx="1885185" cy="58477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600" dirty="0">
                <a:solidFill>
                  <a:schemeClr val="bg1"/>
                </a:solidFill>
              </a:rPr>
              <a:t>So the model has a small bias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B6912D6-2DDC-4FF4-9F80-99349EABBAB1}"/>
              </a:ext>
            </a:extLst>
          </p:cNvPr>
          <p:cNvSpPr/>
          <p:nvPr/>
        </p:nvSpPr>
        <p:spPr>
          <a:xfrm>
            <a:off x="5253134" y="3373565"/>
            <a:ext cx="223935" cy="258271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7558A8B0-B609-4D29-914B-5994E7AFA17D}"/>
              </a:ext>
            </a:extLst>
          </p:cNvPr>
          <p:cNvSpPr/>
          <p:nvPr/>
        </p:nvSpPr>
        <p:spPr>
          <a:xfrm rot="5400000">
            <a:off x="3841682" y="3453401"/>
            <a:ext cx="599542" cy="2087377"/>
          </a:xfrm>
          <a:prstGeom prst="rightBrac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E5BC4985-8FC9-4D1C-B990-87B0F01100B3}"/>
              </a:ext>
            </a:extLst>
          </p:cNvPr>
          <p:cNvSpPr/>
          <p:nvPr/>
        </p:nvSpPr>
        <p:spPr>
          <a:xfrm rot="5400000">
            <a:off x="5488350" y="4310151"/>
            <a:ext cx="554010" cy="419395"/>
          </a:xfrm>
          <a:prstGeom prst="rightBrac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868C88-B15D-4E1F-BF66-82CE66E4DC89}"/>
              </a:ext>
            </a:extLst>
          </p:cNvPr>
          <p:cNvSpPr txBox="1"/>
          <p:nvPr/>
        </p:nvSpPr>
        <p:spPr>
          <a:xfrm>
            <a:off x="3877194" y="4892285"/>
            <a:ext cx="2087377" cy="58477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600" dirty="0">
                <a:solidFill>
                  <a:schemeClr val="bg1"/>
                </a:solidFill>
              </a:rPr>
              <a:t>So the model has large bias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AC22CB-F27F-4725-91C6-45C7F938FA3E}"/>
              </a:ext>
            </a:extLst>
          </p:cNvPr>
          <p:cNvSpPr/>
          <p:nvPr/>
        </p:nvSpPr>
        <p:spPr>
          <a:xfrm>
            <a:off x="4615961" y="3653521"/>
            <a:ext cx="1272997" cy="633826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24D009-ADD2-4B63-B6AF-F8E1FFB40E22}"/>
              </a:ext>
            </a:extLst>
          </p:cNvPr>
          <p:cNvSpPr txBox="1"/>
          <p:nvPr/>
        </p:nvSpPr>
        <p:spPr>
          <a:xfrm>
            <a:off x="6249816" y="2805511"/>
            <a:ext cx="1885185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600" dirty="0">
                <a:solidFill>
                  <a:schemeClr val="bg1"/>
                </a:solidFill>
              </a:rPr>
              <a:t>So the model has small variance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68A45E9D-8EE7-4B32-AAA1-1525F19758B8}"/>
              </a:ext>
            </a:extLst>
          </p:cNvPr>
          <p:cNvSpPr/>
          <p:nvPr/>
        </p:nvSpPr>
        <p:spPr>
          <a:xfrm rot="3907695">
            <a:off x="5940769" y="3098703"/>
            <a:ext cx="223935" cy="728329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17C55F-B21A-48FD-89C8-D3DA79E35D85}"/>
              </a:ext>
            </a:extLst>
          </p:cNvPr>
          <p:cNvSpPr/>
          <p:nvPr/>
        </p:nvSpPr>
        <p:spPr>
          <a:xfrm>
            <a:off x="2957760" y="2825944"/>
            <a:ext cx="1591056" cy="1220371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257021-DD71-4754-9463-8BBC74F12033}"/>
              </a:ext>
            </a:extLst>
          </p:cNvPr>
          <p:cNvSpPr txBox="1"/>
          <p:nvPr/>
        </p:nvSpPr>
        <p:spPr>
          <a:xfrm>
            <a:off x="1735540" y="4655708"/>
            <a:ext cx="1885185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600" dirty="0">
                <a:solidFill>
                  <a:schemeClr val="bg1"/>
                </a:solidFill>
              </a:rPr>
              <a:t>So the model has large variance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D08CB87E-748F-4491-9DF6-7A3E03018624}"/>
              </a:ext>
            </a:extLst>
          </p:cNvPr>
          <p:cNvSpPr/>
          <p:nvPr/>
        </p:nvSpPr>
        <p:spPr>
          <a:xfrm rot="13269017">
            <a:off x="3059842" y="4100659"/>
            <a:ext cx="223935" cy="728329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73099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6443-D940-4713-8592-1FB864BCC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374433" cy="757432"/>
          </a:xfrm>
        </p:spPr>
        <p:txBody>
          <a:bodyPr>
            <a:normAutofit/>
          </a:bodyPr>
          <a:lstStyle/>
          <a:p>
            <a:pPr algn="l"/>
            <a:r>
              <a:rPr lang="en-NZ" sz="3600" b="1" dirty="0">
                <a:solidFill>
                  <a:schemeClr val="bg1"/>
                </a:solidFill>
              </a:rPr>
              <a:t>What are bias and variance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27D4135-69A4-439D-B3E4-35479C855799}"/>
              </a:ext>
            </a:extLst>
          </p:cNvPr>
          <p:cNvSpPr txBox="1">
            <a:spLocks/>
          </p:cNvSpPr>
          <p:nvPr/>
        </p:nvSpPr>
        <p:spPr>
          <a:xfrm>
            <a:off x="634481" y="858415"/>
            <a:ext cx="10923037" cy="3765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000" b="1" dirty="0">
                <a:solidFill>
                  <a:schemeClr val="bg1"/>
                </a:solidFill>
              </a:rPr>
              <a:t>Bias and variance are two ways to describe the machine learning model and it’s error (e.g., squared error)</a:t>
            </a:r>
          </a:p>
        </p:txBody>
      </p:sp>
      <p:graphicFrame>
        <p:nvGraphicFramePr>
          <p:cNvPr id="6" name="Table 23">
            <a:extLst>
              <a:ext uri="{FF2B5EF4-FFF2-40B4-BE49-F238E27FC236}">
                <a16:creationId xmlns:a16="http://schemas.microsoft.com/office/drawing/2014/main" id="{F2E22800-57B7-47C4-B8ED-1635EBDEAC73}"/>
              </a:ext>
            </a:extLst>
          </p:cNvPr>
          <p:cNvGraphicFramePr>
            <a:graphicFrameLocks noGrp="1"/>
          </p:cNvGraphicFramePr>
          <p:nvPr/>
        </p:nvGraphicFramePr>
        <p:xfrm>
          <a:off x="517035" y="1415766"/>
          <a:ext cx="76648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40">
                  <a:extLst>
                    <a:ext uri="{9D8B030D-6E8A-4147-A177-3AD203B41FA5}">
                      <a16:colId xmlns:a16="http://schemas.microsoft.com/office/drawing/2014/main" val="2035595671"/>
                    </a:ext>
                  </a:extLst>
                </a:gridCol>
                <a:gridCol w="383240">
                  <a:extLst>
                    <a:ext uri="{9D8B030D-6E8A-4147-A177-3AD203B41FA5}">
                      <a16:colId xmlns:a16="http://schemas.microsoft.com/office/drawing/2014/main" val="1796767174"/>
                    </a:ext>
                  </a:extLst>
                </a:gridCol>
              </a:tblGrid>
              <a:tr h="219386"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077310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865923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660383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79614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984064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830362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710175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513812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0D6486E9-63F8-4949-A816-95041C278454}"/>
              </a:ext>
            </a:extLst>
          </p:cNvPr>
          <p:cNvSpPr txBox="1"/>
          <p:nvPr/>
        </p:nvSpPr>
        <p:spPr>
          <a:xfrm>
            <a:off x="396507" y="3498669"/>
            <a:ext cx="1465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bg1"/>
                </a:solidFill>
              </a:rPr>
              <a:t>Assuming we have a dataset, with one predictor, and one target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C0891F-AAF0-4E47-ADF5-D9FD89855999}"/>
              </a:ext>
            </a:extLst>
          </p:cNvPr>
          <p:cNvCxnSpPr>
            <a:cxnSpLocks/>
          </p:cNvCxnSpPr>
          <p:nvPr/>
        </p:nvCxnSpPr>
        <p:spPr>
          <a:xfrm flipV="1">
            <a:off x="2860646" y="2268184"/>
            <a:ext cx="0" cy="232163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DC5305-6BB4-4262-B697-4476BB2D38C2}"/>
              </a:ext>
            </a:extLst>
          </p:cNvPr>
          <p:cNvCxnSpPr>
            <a:cxnSpLocks/>
          </p:cNvCxnSpPr>
          <p:nvPr/>
        </p:nvCxnSpPr>
        <p:spPr>
          <a:xfrm>
            <a:off x="2860646" y="4589815"/>
            <a:ext cx="353176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D4067ED-787A-4988-98A8-B330522C61C7}"/>
              </a:ext>
            </a:extLst>
          </p:cNvPr>
          <p:cNvSpPr/>
          <p:nvPr/>
        </p:nvSpPr>
        <p:spPr>
          <a:xfrm>
            <a:off x="2986481" y="2617365"/>
            <a:ext cx="2978090" cy="1754586"/>
          </a:xfrm>
          <a:custGeom>
            <a:avLst/>
            <a:gdLst>
              <a:gd name="connsiteX0" fmla="*/ 0 w 2197915"/>
              <a:gd name="connsiteY0" fmla="*/ 0 h 1292888"/>
              <a:gd name="connsiteX1" fmla="*/ 377504 w 2197915"/>
              <a:gd name="connsiteY1" fmla="*/ 763398 h 1292888"/>
              <a:gd name="connsiteX2" fmla="*/ 771787 w 2197915"/>
              <a:gd name="connsiteY2" fmla="*/ 1174458 h 1292888"/>
              <a:gd name="connsiteX3" fmla="*/ 1073791 w 2197915"/>
              <a:gd name="connsiteY3" fmla="*/ 1291904 h 1292888"/>
              <a:gd name="connsiteX4" fmla="*/ 1568741 w 2197915"/>
              <a:gd name="connsiteY4" fmla="*/ 1216403 h 1292888"/>
              <a:gd name="connsiteX5" fmla="*/ 1812022 w 2197915"/>
              <a:gd name="connsiteY5" fmla="*/ 981512 h 1292888"/>
              <a:gd name="connsiteX6" fmla="*/ 2197915 w 2197915"/>
              <a:gd name="connsiteY6" fmla="*/ 771787 h 129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7915" h="1292888">
                <a:moveTo>
                  <a:pt x="0" y="0"/>
                </a:moveTo>
                <a:cubicBezTo>
                  <a:pt x="124436" y="283827"/>
                  <a:pt x="248873" y="567655"/>
                  <a:pt x="377504" y="763398"/>
                </a:cubicBezTo>
                <a:cubicBezTo>
                  <a:pt x="506135" y="959141"/>
                  <a:pt x="655739" y="1086374"/>
                  <a:pt x="771787" y="1174458"/>
                </a:cubicBezTo>
                <a:cubicBezTo>
                  <a:pt x="887835" y="1262542"/>
                  <a:pt x="940965" y="1284913"/>
                  <a:pt x="1073791" y="1291904"/>
                </a:cubicBezTo>
                <a:cubicBezTo>
                  <a:pt x="1206617" y="1298895"/>
                  <a:pt x="1445703" y="1268135"/>
                  <a:pt x="1568741" y="1216403"/>
                </a:cubicBezTo>
                <a:cubicBezTo>
                  <a:pt x="1691779" y="1164671"/>
                  <a:pt x="1707160" y="1055615"/>
                  <a:pt x="1812022" y="981512"/>
                </a:cubicBezTo>
                <a:cubicBezTo>
                  <a:pt x="1916884" y="907409"/>
                  <a:pt x="2057399" y="839598"/>
                  <a:pt x="2197915" y="77178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26136-1BE4-49CE-99DC-E5DA6A16BC45}"/>
              </a:ext>
            </a:extLst>
          </p:cNvPr>
          <p:cNvSpPr txBox="1"/>
          <p:nvPr/>
        </p:nvSpPr>
        <p:spPr>
          <a:xfrm>
            <a:off x="4446165" y="452295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89856D-6F73-4C88-ABB2-582EE3DEFFE4}"/>
              </a:ext>
            </a:extLst>
          </p:cNvPr>
          <p:cNvSpPr txBox="1"/>
          <p:nvPr/>
        </p:nvSpPr>
        <p:spPr>
          <a:xfrm>
            <a:off x="2559005" y="3194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E6212F-601E-4E5B-B9B8-380B2804EE5D}"/>
              </a:ext>
            </a:extLst>
          </p:cNvPr>
          <p:cNvCxnSpPr>
            <a:cxnSpLocks/>
          </p:cNvCxnSpPr>
          <p:nvPr/>
        </p:nvCxnSpPr>
        <p:spPr>
          <a:xfrm>
            <a:off x="2993472" y="3147431"/>
            <a:ext cx="2981581" cy="107305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CF20314-2013-4DEA-85A4-CC80CCB6A291}"/>
              </a:ext>
            </a:extLst>
          </p:cNvPr>
          <p:cNvSpPr txBox="1"/>
          <p:nvPr/>
        </p:nvSpPr>
        <p:spPr>
          <a:xfrm>
            <a:off x="6021896" y="3512809"/>
            <a:ext cx="1170513" cy="26161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A good fitted line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9365096-F7D6-4824-AB17-FDD759A1AAC1}"/>
              </a:ext>
            </a:extLst>
          </p:cNvPr>
          <p:cNvCxnSpPr>
            <a:cxnSpLocks/>
          </p:cNvCxnSpPr>
          <p:nvPr/>
        </p:nvCxnSpPr>
        <p:spPr>
          <a:xfrm>
            <a:off x="2973701" y="2851858"/>
            <a:ext cx="2990870" cy="145859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73C7FCF-2543-469E-A81E-CBFE1F0BDABE}"/>
              </a:ext>
            </a:extLst>
          </p:cNvPr>
          <p:cNvSpPr txBox="1"/>
          <p:nvPr/>
        </p:nvSpPr>
        <p:spPr>
          <a:xfrm>
            <a:off x="6021896" y="3822356"/>
            <a:ext cx="1102004" cy="43088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NZ" sz="1100" dirty="0"/>
              <a:t>fitted line with 1</a:t>
            </a:r>
            <a:r>
              <a:rPr lang="en-NZ" sz="1100" baseline="30000" dirty="0"/>
              <a:t>st</a:t>
            </a:r>
            <a:r>
              <a:rPr lang="en-NZ" sz="1100" dirty="0"/>
              <a:t> subset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13C035-766A-40CC-A2CE-8A087932A52D}"/>
              </a:ext>
            </a:extLst>
          </p:cNvPr>
          <p:cNvSpPr txBox="1"/>
          <p:nvPr/>
        </p:nvSpPr>
        <p:spPr>
          <a:xfrm>
            <a:off x="3192585" y="2458273"/>
            <a:ext cx="1102004" cy="43088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NZ" sz="1100" dirty="0"/>
              <a:t>fitted line with 2</a:t>
            </a:r>
            <a:r>
              <a:rPr lang="en-NZ" sz="1100" baseline="30000" dirty="0"/>
              <a:t>nd</a:t>
            </a:r>
            <a:r>
              <a:rPr lang="en-NZ" sz="1100" dirty="0"/>
              <a:t> subset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525B05-453F-432B-8B9A-6785BDDF9645}"/>
              </a:ext>
            </a:extLst>
          </p:cNvPr>
          <p:cNvCxnSpPr>
            <a:cxnSpLocks/>
          </p:cNvCxnSpPr>
          <p:nvPr/>
        </p:nvCxnSpPr>
        <p:spPr>
          <a:xfrm>
            <a:off x="2986481" y="3774419"/>
            <a:ext cx="2845152" cy="24707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E4579E-FEEE-4874-98AE-20914DC6DB96}"/>
              </a:ext>
            </a:extLst>
          </p:cNvPr>
          <p:cNvSpPr txBox="1"/>
          <p:nvPr/>
        </p:nvSpPr>
        <p:spPr>
          <a:xfrm>
            <a:off x="2365374" y="3964652"/>
            <a:ext cx="1102004" cy="43088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NZ" sz="1100" dirty="0"/>
              <a:t>fitted line with 3</a:t>
            </a:r>
            <a:r>
              <a:rPr lang="en-NZ" sz="1100" baseline="30000" dirty="0"/>
              <a:t>rd</a:t>
            </a:r>
            <a:r>
              <a:rPr lang="en-NZ" sz="1100" dirty="0"/>
              <a:t> subset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AC4552-72F2-4A90-B3E2-D4E25ED18D0C}"/>
              </a:ext>
            </a:extLst>
          </p:cNvPr>
          <p:cNvSpPr/>
          <p:nvPr/>
        </p:nvSpPr>
        <p:spPr>
          <a:xfrm>
            <a:off x="5215812" y="3774419"/>
            <a:ext cx="298580" cy="430887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73E0AF-CA0A-459F-AB76-C930CE92D1E8}"/>
              </a:ext>
            </a:extLst>
          </p:cNvPr>
          <p:cNvSpPr txBox="1"/>
          <p:nvPr/>
        </p:nvSpPr>
        <p:spPr>
          <a:xfrm>
            <a:off x="4507226" y="2696302"/>
            <a:ext cx="1885185" cy="58477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600" dirty="0">
                <a:solidFill>
                  <a:schemeClr val="bg1"/>
                </a:solidFill>
              </a:rPr>
              <a:t>So the model has a small bias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B6912D6-2DDC-4FF4-9F80-99349EABBAB1}"/>
              </a:ext>
            </a:extLst>
          </p:cNvPr>
          <p:cNvSpPr/>
          <p:nvPr/>
        </p:nvSpPr>
        <p:spPr>
          <a:xfrm>
            <a:off x="5253134" y="3373565"/>
            <a:ext cx="223935" cy="258271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7558A8B0-B609-4D29-914B-5994E7AFA17D}"/>
              </a:ext>
            </a:extLst>
          </p:cNvPr>
          <p:cNvSpPr/>
          <p:nvPr/>
        </p:nvSpPr>
        <p:spPr>
          <a:xfrm rot="5400000">
            <a:off x="3841682" y="3453401"/>
            <a:ext cx="599542" cy="2087377"/>
          </a:xfrm>
          <a:prstGeom prst="rightBrac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E5BC4985-8FC9-4D1C-B990-87B0F01100B3}"/>
              </a:ext>
            </a:extLst>
          </p:cNvPr>
          <p:cNvSpPr/>
          <p:nvPr/>
        </p:nvSpPr>
        <p:spPr>
          <a:xfrm rot="5400000">
            <a:off x="5488350" y="4310151"/>
            <a:ext cx="554010" cy="419395"/>
          </a:xfrm>
          <a:prstGeom prst="rightBrac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868C88-B15D-4E1F-BF66-82CE66E4DC89}"/>
              </a:ext>
            </a:extLst>
          </p:cNvPr>
          <p:cNvSpPr txBox="1"/>
          <p:nvPr/>
        </p:nvSpPr>
        <p:spPr>
          <a:xfrm>
            <a:off x="3877194" y="4892285"/>
            <a:ext cx="2087377" cy="58477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600" dirty="0">
                <a:solidFill>
                  <a:schemeClr val="bg1"/>
                </a:solidFill>
              </a:rPr>
              <a:t>So the model has large bias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AC22CB-F27F-4725-91C6-45C7F938FA3E}"/>
              </a:ext>
            </a:extLst>
          </p:cNvPr>
          <p:cNvSpPr/>
          <p:nvPr/>
        </p:nvSpPr>
        <p:spPr>
          <a:xfrm>
            <a:off x="4615961" y="3653521"/>
            <a:ext cx="1272997" cy="633826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24D009-ADD2-4B63-B6AF-F8E1FFB40E22}"/>
              </a:ext>
            </a:extLst>
          </p:cNvPr>
          <p:cNvSpPr txBox="1"/>
          <p:nvPr/>
        </p:nvSpPr>
        <p:spPr>
          <a:xfrm>
            <a:off x="6249816" y="2805511"/>
            <a:ext cx="1885185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600" dirty="0">
                <a:solidFill>
                  <a:schemeClr val="bg1"/>
                </a:solidFill>
              </a:rPr>
              <a:t>So the model has small variance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68A45E9D-8EE7-4B32-AAA1-1525F19758B8}"/>
              </a:ext>
            </a:extLst>
          </p:cNvPr>
          <p:cNvSpPr/>
          <p:nvPr/>
        </p:nvSpPr>
        <p:spPr>
          <a:xfrm rot="3907695">
            <a:off x="5940769" y="3098703"/>
            <a:ext cx="223935" cy="728329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17C55F-B21A-48FD-89C8-D3DA79E35D85}"/>
              </a:ext>
            </a:extLst>
          </p:cNvPr>
          <p:cNvSpPr/>
          <p:nvPr/>
        </p:nvSpPr>
        <p:spPr>
          <a:xfrm>
            <a:off x="2957760" y="2825944"/>
            <a:ext cx="1591056" cy="1220371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257021-DD71-4754-9463-8BBC74F12033}"/>
              </a:ext>
            </a:extLst>
          </p:cNvPr>
          <p:cNvSpPr txBox="1"/>
          <p:nvPr/>
        </p:nvSpPr>
        <p:spPr>
          <a:xfrm>
            <a:off x="1735540" y="4655708"/>
            <a:ext cx="1885185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600" dirty="0">
                <a:solidFill>
                  <a:schemeClr val="bg1"/>
                </a:solidFill>
              </a:rPr>
              <a:t>So the model has large variance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D08CB87E-748F-4491-9DF6-7A3E03018624}"/>
              </a:ext>
            </a:extLst>
          </p:cNvPr>
          <p:cNvSpPr/>
          <p:nvPr/>
        </p:nvSpPr>
        <p:spPr>
          <a:xfrm rot="13269017">
            <a:off x="3059842" y="4100659"/>
            <a:ext cx="223935" cy="728329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CC66DD-F323-4710-810F-657B595BF929}"/>
              </a:ext>
            </a:extLst>
          </p:cNvPr>
          <p:cNvSpPr txBox="1"/>
          <p:nvPr/>
        </p:nvSpPr>
        <p:spPr>
          <a:xfrm>
            <a:off x="8508225" y="2842489"/>
            <a:ext cx="33746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In a word,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the model is great if it has:</a:t>
            </a:r>
          </a:p>
          <a:p>
            <a:pPr lvl="1"/>
            <a:r>
              <a:rPr lang="en-NZ" dirty="0">
                <a:solidFill>
                  <a:schemeClr val="bg1"/>
                </a:solidFill>
              </a:rPr>
              <a:t>Small bias + small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The model is horrible if it has:</a:t>
            </a:r>
          </a:p>
          <a:p>
            <a:pPr lvl="1"/>
            <a:r>
              <a:rPr lang="en-NZ" dirty="0">
                <a:solidFill>
                  <a:schemeClr val="bg1"/>
                </a:solidFill>
              </a:rPr>
              <a:t>Large bias  + large variance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2FECD4D-B40A-4816-A3B6-E5064A3C23D3}"/>
              </a:ext>
            </a:extLst>
          </p:cNvPr>
          <p:cNvSpPr/>
          <p:nvPr/>
        </p:nvSpPr>
        <p:spPr>
          <a:xfrm>
            <a:off x="5589037" y="2333774"/>
            <a:ext cx="4805265" cy="1389140"/>
          </a:xfrm>
          <a:custGeom>
            <a:avLst/>
            <a:gdLst>
              <a:gd name="connsiteX0" fmla="*/ 4805265 w 4805265"/>
              <a:gd name="connsiteY0" fmla="*/ 885287 h 1389140"/>
              <a:gd name="connsiteX1" fmla="*/ 3340359 w 4805265"/>
              <a:gd name="connsiteY1" fmla="*/ 54863 h 1389140"/>
              <a:gd name="connsiteX2" fmla="*/ 1819469 w 4805265"/>
              <a:gd name="connsiteY2" fmla="*/ 110846 h 1389140"/>
              <a:gd name="connsiteX3" fmla="*/ 839755 w 4805265"/>
              <a:gd name="connsiteY3" fmla="*/ 372104 h 1389140"/>
              <a:gd name="connsiteX4" fmla="*/ 167951 w 4805265"/>
              <a:gd name="connsiteY4" fmla="*/ 950602 h 1389140"/>
              <a:gd name="connsiteX5" fmla="*/ 0 w 4805265"/>
              <a:gd name="connsiteY5" fmla="*/ 1389140 h 138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05265" h="1389140">
                <a:moveTo>
                  <a:pt x="4805265" y="885287"/>
                </a:moveTo>
                <a:cubicBezTo>
                  <a:pt x="4321628" y="534611"/>
                  <a:pt x="3837992" y="183936"/>
                  <a:pt x="3340359" y="54863"/>
                </a:cubicBezTo>
                <a:cubicBezTo>
                  <a:pt x="2842726" y="-74210"/>
                  <a:pt x="2236236" y="57972"/>
                  <a:pt x="1819469" y="110846"/>
                </a:cubicBezTo>
                <a:cubicBezTo>
                  <a:pt x="1402702" y="163720"/>
                  <a:pt x="1115008" y="232145"/>
                  <a:pt x="839755" y="372104"/>
                </a:cubicBezTo>
                <a:cubicBezTo>
                  <a:pt x="564502" y="512063"/>
                  <a:pt x="307910" y="781096"/>
                  <a:pt x="167951" y="950602"/>
                </a:cubicBezTo>
                <a:cubicBezTo>
                  <a:pt x="27992" y="1120108"/>
                  <a:pt x="13996" y="1254624"/>
                  <a:pt x="0" y="1389140"/>
                </a:cubicBezTo>
              </a:path>
            </a:pathLst>
          </a:custGeom>
          <a:noFill/>
          <a:ln w="381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4C93731-1572-4B67-A669-5EF4F22EE7D2}"/>
              </a:ext>
            </a:extLst>
          </p:cNvPr>
          <p:cNvSpPr/>
          <p:nvPr/>
        </p:nvSpPr>
        <p:spPr>
          <a:xfrm>
            <a:off x="3732245" y="4040155"/>
            <a:ext cx="6242179" cy="1738685"/>
          </a:xfrm>
          <a:custGeom>
            <a:avLst/>
            <a:gdLst>
              <a:gd name="connsiteX0" fmla="*/ 6242179 w 6242179"/>
              <a:gd name="connsiteY0" fmla="*/ 279918 h 1738685"/>
              <a:gd name="connsiteX1" fmla="*/ 5225143 w 6242179"/>
              <a:gd name="connsiteY1" fmla="*/ 1063690 h 1738685"/>
              <a:gd name="connsiteX2" fmla="*/ 2006082 w 6242179"/>
              <a:gd name="connsiteY2" fmla="*/ 1735494 h 1738685"/>
              <a:gd name="connsiteX3" fmla="*/ 373224 w 6242179"/>
              <a:gd name="connsiteY3" fmla="*/ 1287625 h 1738685"/>
              <a:gd name="connsiteX4" fmla="*/ 111967 w 6242179"/>
              <a:gd name="connsiteY4" fmla="*/ 615821 h 1738685"/>
              <a:gd name="connsiteX5" fmla="*/ 0 w 6242179"/>
              <a:gd name="connsiteY5" fmla="*/ 0 h 1738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2179" h="1738685">
                <a:moveTo>
                  <a:pt x="6242179" y="279918"/>
                </a:moveTo>
                <a:cubicBezTo>
                  <a:pt x="6086669" y="550506"/>
                  <a:pt x="5931159" y="821094"/>
                  <a:pt x="5225143" y="1063690"/>
                </a:cubicBezTo>
                <a:cubicBezTo>
                  <a:pt x="4519127" y="1306286"/>
                  <a:pt x="2814735" y="1698172"/>
                  <a:pt x="2006082" y="1735494"/>
                </a:cubicBezTo>
                <a:cubicBezTo>
                  <a:pt x="1197429" y="1772816"/>
                  <a:pt x="688910" y="1474237"/>
                  <a:pt x="373224" y="1287625"/>
                </a:cubicBezTo>
                <a:cubicBezTo>
                  <a:pt x="57538" y="1101013"/>
                  <a:pt x="174171" y="830425"/>
                  <a:pt x="111967" y="615821"/>
                </a:cubicBezTo>
                <a:cubicBezTo>
                  <a:pt x="49763" y="401217"/>
                  <a:pt x="24881" y="200608"/>
                  <a:pt x="0" y="0"/>
                </a:cubicBezTo>
              </a:path>
            </a:pathLst>
          </a:custGeom>
          <a:noFill/>
          <a:ln w="381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683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6443-D940-4713-8592-1FB864BCC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374433" cy="757432"/>
          </a:xfrm>
        </p:spPr>
        <p:txBody>
          <a:bodyPr>
            <a:normAutofit/>
          </a:bodyPr>
          <a:lstStyle/>
          <a:p>
            <a:pPr algn="l"/>
            <a:r>
              <a:rPr lang="en-NZ" sz="3600" b="1" dirty="0">
                <a:solidFill>
                  <a:schemeClr val="bg1"/>
                </a:solidFill>
              </a:rPr>
              <a:t>What are bias and variance</a:t>
            </a:r>
          </a:p>
        </p:txBody>
      </p:sp>
    </p:spTree>
    <p:extLst>
      <p:ext uri="{BB962C8B-B14F-4D97-AF65-F5344CB8AC3E}">
        <p14:creationId xmlns:p14="http://schemas.microsoft.com/office/powerpoint/2010/main" val="3429967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6443-D940-4713-8592-1FB864BCC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374433" cy="757432"/>
          </a:xfrm>
        </p:spPr>
        <p:txBody>
          <a:bodyPr>
            <a:normAutofit/>
          </a:bodyPr>
          <a:lstStyle/>
          <a:p>
            <a:pPr algn="l"/>
            <a:r>
              <a:rPr lang="en-NZ" sz="3600" b="1" dirty="0">
                <a:solidFill>
                  <a:schemeClr val="bg1"/>
                </a:solidFill>
              </a:rPr>
              <a:t>What are bias and variance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27D4135-69A4-439D-B3E4-35479C855799}"/>
              </a:ext>
            </a:extLst>
          </p:cNvPr>
          <p:cNvSpPr txBox="1">
            <a:spLocks/>
          </p:cNvSpPr>
          <p:nvPr/>
        </p:nvSpPr>
        <p:spPr>
          <a:xfrm>
            <a:off x="634481" y="858415"/>
            <a:ext cx="10923037" cy="3765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000" b="1" dirty="0">
                <a:solidFill>
                  <a:schemeClr val="bg1"/>
                </a:solidFill>
              </a:rPr>
              <a:t>Bias and variance are two ways to describe the machine learning model and it’s error (e.g., squared error)</a:t>
            </a:r>
          </a:p>
        </p:txBody>
      </p:sp>
      <p:graphicFrame>
        <p:nvGraphicFramePr>
          <p:cNvPr id="6" name="Table 23">
            <a:extLst>
              <a:ext uri="{FF2B5EF4-FFF2-40B4-BE49-F238E27FC236}">
                <a16:creationId xmlns:a16="http://schemas.microsoft.com/office/drawing/2014/main" id="{F2E22800-57B7-47C4-B8ED-1635EBDEAC73}"/>
              </a:ext>
            </a:extLst>
          </p:cNvPr>
          <p:cNvGraphicFramePr>
            <a:graphicFrameLocks noGrp="1"/>
          </p:cNvGraphicFramePr>
          <p:nvPr/>
        </p:nvGraphicFramePr>
        <p:xfrm>
          <a:off x="517035" y="1415766"/>
          <a:ext cx="76648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40">
                  <a:extLst>
                    <a:ext uri="{9D8B030D-6E8A-4147-A177-3AD203B41FA5}">
                      <a16:colId xmlns:a16="http://schemas.microsoft.com/office/drawing/2014/main" val="2035595671"/>
                    </a:ext>
                  </a:extLst>
                </a:gridCol>
                <a:gridCol w="383240">
                  <a:extLst>
                    <a:ext uri="{9D8B030D-6E8A-4147-A177-3AD203B41FA5}">
                      <a16:colId xmlns:a16="http://schemas.microsoft.com/office/drawing/2014/main" val="1796767174"/>
                    </a:ext>
                  </a:extLst>
                </a:gridCol>
              </a:tblGrid>
              <a:tr h="219386"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077310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865923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660383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79614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984064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830362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710175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513812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0D6486E9-63F8-4949-A816-95041C278454}"/>
              </a:ext>
            </a:extLst>
          </p:cNvPr>
          <p:cNvSpPr txBox="1"/>
          <p:nvPr/>
        </p:nvSpPr>
        <p:spPr>
          <a:xfrm>
            <a:off x="396507" y="3498669"/>
            <a:ext cx="1465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bg1"/>
                </a:solidFill>
              </a:rPr>
              <a:t>Assuming we have a dataset, with one predictor, and one target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C0891F-AAF0-4E47-ADF5-D9FD89855999}"/>
              </a:ext>
            </a:extLst>
          </p:cNvPr>
          <p:cNvCxnSpPr>
            <a:cxnSpLocks/>
          </p:cNvCxnSpPr>
          <p:nvPr/>
        </p:nvCxnSpPr>
        <p:spPr>
          <a:xfrm flipV="1">
            <a:off x="2860646" y="2268184"/>
            <a:ext cx="0" cy="232163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DC5305-6BB4-4262-B697-4476BB2D38C2}"/>
              </a:ext>
            </a:extLst>
          </p:cNvPr>
          <p:cNvCxnSpPr>
            <a:cxnSpLocks/>
          </p:cNvCxnSpPr>
          <p:nvPr/>
        </p:nvCxnSpPr>
        <p:spPr>
          <a:xfrm>
            <a:off x="2860646" y="4589815"/>
            <a:ext cx="353176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D4067ED-787A-4988-98A8-B330522C61C7}"/>
              </a:ext>
            </a:extLst>
          </p:cNvPr>
          <p:cNvSpPr/>
          <p:nvPr/>
        </p:nvSpPr>
        <p:spPr>
          <a:xfrm>
            <a:off x="2986481" y="2617365"/>
            <a:ext cx="2978090" cy="1754586"/>
          </a:xfrm>
          <a:custGeom>
            <a:avLst/>
            <a:gdLst>
              <a:gd name="connsiteX0" fmla="*/ 0 w 2197915"/>
              <a:gd name="connsiteY0" fmla="*/ 0 h 1292888"/>
              <a:gd name="connsiteX1" fmla="*/ 377504 w 2197915"/>
              <a:gd name="connsiteY1" fmla="*/ 763398 h 1292888"/>
              <a:gd name="connsiteX2" fmla="*/ 771787 w 2197915"/>
              <a:gd name="connsiteY2" fmla="*/ 1174458 h 1292888"/>
              <a:gd name="connsiteX3" fmla="*/ 1073791 w 2197915"/>
              <a:gd name="connsiteY3" fmla="*/ 1291904 h 1292888"/>
              <a:gd name="connsiteX4" fmla="*/ 1568741 w 2197915"/>
              <a:gd name="connsiteY4" fmla="*/ 1216403 h 1292888"/>
              <a:gd name="connsiteX5" fmla="*/ 1812022 w 2197915"/>
              <a:gd name="connsiteY5" fmla="*/ 981512 h 1292888"/>
              <a:gd name="connsiteX6" fmla="*/ 2197915 w 2197915"/>
              <a:gd name="connsiteY6" fmla="*/ 771787 h 129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7915" h="1292888">
                <a:moveTo>
                  <a:pt x="0" y="0"/>
                </a:moveTo>
                <a:cubicBezTo>
                  <a:pt x="124436" y="283827"/>
                  <a:pt x="248873" y="567655"/>
                  <a:pt x="377504" y="763398"/>
                </a:cubicBezTo>
                <a:cubicBezTo>
                  <a:pt x="506135" y="959141"/>
                  <a:pt x="655739" y="1086374"/>
                  <a:pt x="771787" y="1174458"/>
                </a:cubicBezTo>
                <a:cubicBezTo>
                  <a:pt x="887835" y="1262542"/>
                  <a:pt x="940965" y="1284913"/>
                  <a:pt x="1073791" y="1291904"/>
                </a:cubicBezTo>
                <a:cubicBezTo>
                  <a:pt x="1206617" y="1298895"/>
                  <a:pt x="1445703" y="1268135"/>
                  <a:pt x="1568741" y="1216403"/>
                </a:cubicBezTo>
                <a:cubicBezTo>
                  <a:pt x="1691779" y="1164671"/>
                  <a:pt x="1707160" y="1055615"/>
                  <a:pt x="1812022" y="981512"/>
                </a:cubicBezTo>
                <a:cubicBezTo>
                  <a:pt x="1916884" y="907409"/>
                  <a:pt x="2057399" y="839598"/>
                  <a:pt x="2197915" y="77178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26136-1BE4-49CE-99DC-E5DA6A16BC45}"/>
              </a:ext>
            </a:extLst>
          </p:cNvPr>
          <p:cNvSpPr txBox="1"/>
          <p:nvPr/>
        </p:nvSpPr>
        <p:spPr>
          <a:xfrm>
            <a:off x="4446165" y="452295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89856D-6F73-4C88-ABB2-582EE3DEFFE4}"/>
              </a:ext>
            </a:extLst>
          </p:cNvPr>
          <p:cNvSpPr txBox="1"/>
          <p:nvPr/>
        </p:nvSpPr>
        <p:spPr>
          <a:xfrm>
            <a:off x="2559005" y="3194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E6212F-601E-4E5B-B9B8-380B2804EE5D}"/>
              </a:ext>
            </a:extLst>
          </p:cNvPr>
          <p:cNvCxnSpPr>
            <a:cxnSpLocks/>
          </p:cNvCxnSpPr>
          <p:nvPr/>
        </p:nvCxnSpPr>
        <p:spPr>
          <a:xfrm>
            <a:off x="2993472" y="3147431"/>
            <a:ext cx="2981581" cy="107305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CF20314-2013-4DEA-85A4-CC80CCB6A291}"/>
              </a:ext>
            </a:extLst>
          </p:cNvPr>
          <p:cNvSpPr txBox="1"/>
          <p:nvPr/>
        </p:nvSpPr>
        <p:spPr>
          <a:xfrm>
            <a:off x="6021896" y="3512809"/>
            <a:ext cx="1170513" cy="26161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A good fitted line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9365096-F7D6-4824-AB17-FDD759A1AAC1}"/>
              </a:ext>
            </a:extLst>
          </p:cNvPr>
          <p:cNvCxnSpPr>
            <a:cxnSpLocks/>
          </p:cNvCxnSpPr>
          <p:nvPr/>
        </p:nvCxnSpPr>
        <p:spPr>
          <a:xfrm>
            <a:off x="2973701" y="2851858"/>
            <a:ext cx="2990870" cy="145859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73C7FCF-2543-469E-A81E-CBFE1F0BDABE}"/>
              </a:ext>
            </a:extLst>
          </p:cNvPr>
          <p:cNvSpPr txBox="1"/>
          <p:nvPr/>
        </p:nvSpPr>
        <p:spPr>
          <a:xfrm>
            <a:off x="6021896" y="3822356"/>
            <a:ext cx="1102004" cy="43088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NZ" sz="1100" dirty="0"/>
              <a:t>fitted line with 1</a:t>
            </a:r>
            <a:r>
              <a:rPr lang="en-NZ" sz="1100" baseline="30000" dirty="0"/>
              <a:t>st</a:t>
            </a:r>
            <a:r>
              <a:rPr lang="en-NZ" sz="1100" dirty="0"/>
              <a:t> subset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13C035-766A-40CC-A2CE-8A087932A52D}"/>
              </a:ext>
            </a:extLst>
          </p:cNvPr>
          <p:cNvSpPr txBox="1"/>
          <p:nvPr/>
        </p:nvSpPr>
        <p:spPr>
          <a:xfrm>
            <a:off x="3192585" y="2458273"/>
            <a:ext cx="1102004" cy="43088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NZ" sz="1100" dirty="0"/>
              <a:t>fitted line with 2</a:t>
            </a:r>
            <a:r>
              <a:rPr lang="en-NZ" sz="1100" baseline="30000" dirty="0"/>
              <a:t>nd</a:t>
            </a:r>
            <a:r>
              <a:rPr lang="en-NZ" sz="1100" dirty="0"/>
              <a:t> subset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525B05-453F-432B-8B9A-6785BDDF9645}"/>
              </a:ext>
            </a:extLst>
          </p:cNvPr>
          <p:cNvCxnSpPr>
            <a:cxnSpLocks/>
          </p:cNvCxnSpPr>
          <p:nvPr/>
        </p:nvCxnSpPr>
        <p:spPr>
          <a:xfrm>
            <a:off x="2986481" y="3774419"/>
            <a:ext cx="2845152" cy="24707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E4579E-FEEE-4874-98AE-20914DC6DB96}"/>
              </a:ext>
            </a:extLst>
          </p:cNvPr>
          <p:cNvSpPr txBox="1"/>
          <p:nvPr/>
        </p:nvSpPr>
        <p:spPr>
          <a:xfrm>
            <a:off x="2365374" y="3964652"/>
            <a:ext cx="1102004" cy="43088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NZ" sz="1100" dirty="0"/>
              <a:t>fitted line with 3</a:t>
            </a:r>
            <a:r>
              <a:rPr lang="en-NZ" sz="1100" baseline="30000" dirty="0"/>
              <a:t>rd</a:t>
            </a:r>
            <a:r>
              <a:rPr lang="en-NZ" sz="1100" dirty="0"/>
              <a:t> subset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AC4552-72F2-4A90-B3E2-D4E25ED18D0C}"/>
              </a:ext>
            </a:extLst>
          </p:cNvPr>
          <p:cNvSpPr/>
          <p:nvPr/>
        </p:nvSpPr>
        <p:spPr>
          <a:xfrm>
            <a:off x="5215812" y="3774419"/>
            <a:ext cx="298580" cy="430887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73E0AF-CA0A-459F-AB76-C930CE92D1E8}"/>
              </a:ext>
            </a:extLst>
          </p:cNvPr>
          <p:cNvSpPr txBox="1"/>
          <p:nvPr/>
        </p:nvSpPr>
        <p:spPr>
          <a:xfrm>
            <a:off x="4507226" y="2696302"/>
            <a:ext cx="1885185" cy="58477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600" dirty="0">
                <a:solidFill>
                  <a:schemeClr val="bg1"/>
                </a:solidFill>
              </a:rPr>
              <a:t>So the model has a small bias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B6912D6-2DDC-4FF4-9F80-99349EABBAB1}"/>
              </a:ext>
            </a:extLst>
          </p:cNvPr>
          <p:cNvSpPr/>
          <p:nvPr/>
        </p:nvSpPr>
        <p:spPr>
          <a:xfrm>
            <a:off x="5253134" y="3373565"/>
            <a:ext cx="223935" cy="258271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7558A8B0-B609-4D29-914B-5994E7AFA17D}"/>
              </a:ext>
            </a:extLst>
          </p:cNvPr>
          <p:cNvSpPr/>
          <p:nvPr/>
        </p:nvSpPr>
        <p:spPr>
          <a:xfrm rot="5400000">
            <a:off x="3841682" y="3453401"/>
            <a:ext cx="599542" cy="2087377"/>
          </a:xfrm>
          <a:prstGeom prst="rightBrac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E5BC4985-8FC9-4D1C-B990-87B0F01100B3}"/>
              </a:ext>
            </a:extLst>
          </p:cNvPr>
          <p:cNvSpPr/>
          <p:nvPr/>
        </p:nvSpPr>
        <p:spPr>
          <a:xfrm rot="5400000">
            <a:off x="5488350" y="4310151"/>
            <a:ext cx="554010" cy="419395"/>
          </a:xfrm>
          <a:prstGeom prst="rightBrac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868C88-B15D-4E1F-BF66-82CE66E4DC89}"/>
              </a:ext>
            </a:extLst>
          </p:cNvPr>
          <p:cNvSpPr txBox="1"/>
          <p:nvPr/>
        </p:nvSpPr>
        <p:spPr>
          <a:xfrm>
            <a:off x="3877194" y="4892285"/>
            <a:ext cx="2087377" cy="58477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600" dirty="0">
                <a:solidFill>
                  <a:schemeClr val="bg1"/>
                </a:solidFill>
              </a:rPr>
              <a:t>So the model has large bias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AC22CB-F27F-4725-91C6-45C7F938FA3E}"/>
              </a:ext>
            </a:extLst>
          </p:cNvPr>
          <p:cNvSpPr/>
          <p:nvPr/>
        </p:nvSpPr>
        <p:spPr>
          <a:xfrm>
            <a:off x="4615961" y="3653521"/>
            <a:ext cx="1272997" cy="633826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24D009-ADD2-4B63-B6AF-F8E1FFB40E22}"/>
              </a:ext>
            </a:extLst>
          </p:cNvPr>
          <p:cNvSpPr txBox="1"/>
          <p:nvPr/>
        </p:nvSpPr>
        <p:spPr>
          <a:xfrm>
            <a:off x="6249816" y="2805511"/>
            <a:ext cx="1885185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600" dirty="0">
                <a:solidFill>
                  <a:schemeClr val="bg1"/>
                </a:solidFill>
              </a:rPr>
              <a:t>So the model has small variance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68A45E9D-8EE7-4B32-AAA1-1525F19758B8}"/>
              </a:ext>
            </a:extLst>
          </p:cNvPr>
          <p:cNvSpPr/>
          <p:nvPr/>
        </p:nvSpPr>
        <p:spPr>
          <a:xfrm rot="3907695">
            <a:off x="5940769" y="3098703"/>
            <a:ext cx="223935" cy="728329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17C55F-B21A-48FD-89C8-D3DA79E35D85}"/>
              </a:ext>
            </a:extLst>
          </p:cNvPr>
          <p:cNvSpPr/>
          <p:nvPr/>
        </p:nvSpPr>
        <p:spPr>
          <a:xfrm>
            <a:off x="2957760" y="2825944"/>
            <a:ext cx="1591056" cy="1220371"/>
          </a:xfrm>
          <a:prstGeom prst="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257021-DD71-4754-9463-8BBC74F12033}"/>
              </a:ext>
            </a:extLst>
          </p:cNvPr>
          <p:cNvSpPr txBox="1"/>
          <p:nvPr/>
        </p:nvSpPr>
        <p:spPr>
          <a:xfrm>
            <a:off x="1735540" y="4655708"/>
            <a:ext cx="1885185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600" dirty="0">
                <a:solidFill>
                  <a:schemeClr val="bg1"/>
                </a:solidFill>
              </a:rPr>
              <a:t>So the model has large variance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D08CB87E-748F-4491-9DF6-7A3E03018624}"/>
              </a:ext>
            </a:extLst>
          </p:cNvPr>
          <p:cNvSpPr/>
          <p:nvPr/>
        </p:nvSpPr>
        <p:spPr>
          <a:xfrm rot="13269017">
            <a:off x="3059842" y="4100659"/>
            <a:ext cx="223935" cy="728329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CC66DD-F323-4710-810F-657B595BF929}"/>
              </a:ext>
            </a:extLst>
          </p:cNvPr>
          <p:cNvSpPr txBox="1"/>
          <p:nvPr/>
        </p:nvSpPr>
        <p:spPr>
          <a:xfrm>
            <a:off x="8508225" y="2842489"/>
            <a:ext cx="33746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In a word,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the model is great if it has:</a:t>
            </a:r>
          </a:p>
          <a:p>
            <a:pPr lvl="1"/>
            <a:r>
              <a:rPr lang="en-NZ" dirty="0">
                <a:solidFill>
                  <a:schemeClr val="bg1"/>
                </a:solidFill>
              </a:rPr>
              <a:t>Small bias + small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The model is horrible if it has:</a:t>
            </a:r>
          </a:p>
          <a:p>
            <a:pPr lvl="1"/>
            <a:r>
              <a:rPr lang="en-NZ" dirty="0">
                <a:solidFill>
                  <a:schemeClr val="bg1"/>
                </a:solidFill>
              </a:rPr>
              <a:t>Large bias  + large variance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2FECD4D-B40A-4816-A3B6-E5064A3C23D3}"/>
              </a:ext>
            </a:extLst>
          </p:cNvPr>
          <p:cNvSpPr/>
          <p:nvPr/>
        </p:nvSpPr>
        <p:spPr>
          <a:xfrm>
            <a:off x="5589037" y="2333774"/>
            <a:ext cx="4805265" cy="1389140"/>
          </a:xfrm>
          <a:custGeom>
            <a:avLst/>
            <a:gdLst>
              <a:gd name="connsiteX0" fmla="*/ 4805265 w 4805265"/>
              <a:gd name="connsiteY0" fmla="*/ 885287 h 1389140"/>
              <a:gd name="connsiteX1" fmla="*/ 3340359 w 4805265"/>
              <a:gd name="connsiteY1" fmla="*/ 54863 h 1389140"/>
              <a:gd name="connsiteX2" fmla="*/ 1819469 w 4805265"/>
              <a:gd name="connsiteY2" fmla="*/ 110846 h 1389140"/>
              <a:gd name="connsiteX3" fmla="*/ 839755 w 4805265"/>
              <a:gd name="connsiteY3" fmla="*/ 372104 h 1389140"/>
              <a:gd name="connsiteX4" fmla="*/ 167951 w 4805265"/>
              <a:gd name="connsiteY4" fmla="*/ 950602 h 1389140"/>
              <a:gd name="connsiteX5" fmla="*/ 0 w 4805265"/>
              <a:gd name="connsiteY5" fmla="*/ 1389140 h 138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05265" h="1389140">
                <a:moveTo>
                  <a:pt x="4805265" y="885287"/>
                </a:moveTo>
                <a:cubicBezTo>
                  <a:pt x="4321628" y="534611"/>
                  <a:pt x="3837992" y="183936"/>
                  <a:pt x="3340359" y="54863"/>
                </a:cubicBezTo>
                <a:cubicBezTo>
                  <a:pt x="2842726" y="-74210"/>
                  <a:pt x="2236236" y="57972"/>
                  <a:pt x="1819469" y="110846"/>
                </a:cubicBezTo>
                <a:cubicBezTo>
                  <a:pt x="1402702" y="163720"/>
                  <a:pt x="1115008" y="232145"/>
                  <a:pt x="839755" y="372104"/>
                </a:cubicBezTo>
                <a:cubicBezTo>
                  <a:pt x="564502" y="512063"/>
                  <a:pt x="307910" y="781096"/>
                  <a:pt x="167951" y="950602"/>
                </a:cubicBezTo>
                <a:cubicBezTo>
                  <a:pt x="27992" y="1120108"/>
                  <a:pt x="13996" y="1254624"/>
                  <a:pt x="0" y="1389140"/>
                </a:cubicBezTo>
              </a:path>
            </a:pathLst>
          </a:custGeom>
          <a:noFill/>
          <a:ln w="381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4C93731-1572-4B67-A669-5EF4F22EE7D2}"/>
              </a:ext>
            </a:extLst>
          </p:cNvPr>
          <p:cNvSpPr/>
          <p:nvPr/>
        </p:nvSpPr>
        <p:spPr>
          <a:xfrm>
            <a:off x="3732245" y="4040155"/>
            <a:ext cx="6242179" cy="1738685"/>
          </a:xfrm>
          <a:custGeom>
            <a:avLst/>
            <a:gdLst>
              <a:gd name="connsiteX0" fmla="*/ 6242179 w 6242179"/>
              <a:gd name="connsiteY0" fmla="*/ 279918 h 1738685"/>
              <a:gd name="connsiteX1" fmla="*/ 5225143 w 6242179"/>
              <a:gd name="connsiteY1" fmla="*/ 1063690 h 1738685"/>
              <a:gd name="connsiteX2" fmla="*/ 2006082 w 6242179"/>
              <a:gd name="connsiteY2" fmla="*/ 1735494 h 1738685"/>
              <a:gd name="connsiteX3" fmla="*/ 373224 w 6242179"/>
              <a:gd name="connsiteY3" fmla="*/ 1287625 h 1738685"/>
              <a:gd name="connsiteX4" fmla="*/ 111967 w 6242179"/>
              <a:gd name="connsiteY4" fmla="*/ 615821 h 1738685"/>
              <a:gd name="connsiteX5" fmla="*/ 0 w 6242179"/>
              <a:gd name="connsiteY5" fmla="*/ 0 h 1738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2179" h="1738685">
                <a:moveTo>
                  <a:pt x="6242179" y="279918"/>
                </a:moveTo>
                <a:cubicBezTo>
                  <a:pt x="6086669" y="550506"/>
                  <a:pt x="5931159" y="821094"/>
                  <a:pt x="5225143" y="1063690"/>
                </a:cubicBezTo>
                <a:cubicBezTo>
                  <a:pt x="4519127" y="1306286"/>
                  <a:pt x="2814735" y="1698172"/>
                  <a:pt x="2006082" y="1735494"/>
                </a:cubicBezTo>
                <a:cubicBezTo>
                  <a:pt x="1197429" y="1772816"/>
                  <a:pt x="688910" y="1474237"/>
                  <a:pt x="373224" y="1287625"/>
                </a:cubicBezTo>
                <a:cubicBezTo>
                  <a:pt x="57538" y="1101013"/>
                  <a:pt x="174171" y="830425"/>
                  <a:pt x="111967" y="615821"/>
                </a:cubicBezTo>
                <a:cubicBezTo>
                  <a:pt x="49763" y="401217"/>
                  <a:pt x="24881" y="200608"/>
                  <a:pt x="0" y="0"/>
                </a:cubicBezTo>
              </a:path>
            </a:pathLst>
          </a:custGeom>
          <a:noFill/>
          <a:ln w="381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F78FA6-342F-43D1-82D1-16A9C9EF79CA}"/>
              </a:ext>
            </a:extLst>
          </p:cNvPr>
          <p:cNvSpPr txBox="1"/>
          <p:nvPr/>
        </p:nvSpPr>
        <p:spPr>
          <a:xfrm>
            <a:off x="8656544" y="4486430"/>
            <a:ext cx="331756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Any ensemble method (e.g., bagging) would be a great way to reduce variance</a:t>
            </a:r>
          </a:p>
        </p:txBody>
      </p:sp>
    </p:spTree>
    <p:extLst>
      <p:ext uri="{BB962C8B-B14F-4D97-AF65-F5344CB8AC3E}">
        <p14:creationId xmlns:p14="http://schemas.microsoft.com/office/powerpoint/2010/main" val="2539878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6443-D940-4713-8592-1FB864BCC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787812" cy="757432"/>
          </a:xfrm>
        </p:spPr>
        <p:txBody>
          <a:bodyPr>
            <a:normAutofit fontScale="90000"/>
          </a:bodyPr>
          <a:lstStyle/>
          <a:p>
            <a:pPr algn="l"/>
            <a:r>
              <a:rPr lang="en-NZ" sz="3600" b="1" dirty="0">
                <a:solidFill>
                  <a:schemeClr val="bg1"/>
                </a:solidFill>
              </a:rPr>
              <a:t>How bias and variance are related to under and overfitting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806A251-65F5-4082-BEF4-ED3150539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02" y="1031923"/>
            <a:ext cx="8764555" cy="464175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22C66A6-15B6-4751-8C35-47A972150175}"/>
              </a:ext>
            </a:extLst>
          </p:cNvPr>
          <p:cNvSpPr txBox="1"/>
          <p:nvPr/>
        </p:nvSpPr>
        <p:spPr>
          <a:xfrm>
            <a:off x="7482762" y="2171700"/>
            <a:ext cx="4610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Remember this graph, which represents the relationships between model complexity and:</a:t>
            </a: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chemeClr val="bg1"/>
                </a:solidFill>
              </a:rPr>
              <a:t>Error when using “training” data for prediction</a:t>
            </a: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chemeClr val="bg1"/>
                </a:solidFill>
              </a:rPr>
              <a:t>Error when using “test” data for prediction</a:t>
            </a:r>
          </a:p>
        </p:txBody>
      </p:sp>
    </p:spTree>
    <p:extLst>
      <p:ext uri="{BB962C8B-B14F-4D97-AF65-F5344CB8AC3E}">
        <p14:creationId xmlns:p14="http://schemas.microsoft.com/office/powerpoint/2010/main" val="3907736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6443-D940-4713-8592-1FB864BCC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787812" cy="757432"/>
          </a:xfrm>
        </p:spPr>
        <p:txBody>
          <a:bodyPr>
            <a:normAutofit fontScale="90000"/>
          </a:bodyPr>
          <a:lstStyle/>
          <a:p>
            <a:pPr algn="l"/>
            <a:r>
              <a:rPr lang="en-NZ" sz="3600" b="1" dirty="0">
                <a:solidFill>
                  <a:schemeClr val="bg1"/>
                </a:solidFill>
              </a:rPr>
              <a:t>How bias and variance are related to under and overfitting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A8FAFB7-BD0B-4D9C-A112-D63C462BD620}"/>
              </a:ext>
            </a:extLst>
          </p:cNvPr>
          <p:cNvSpPr/>
          <p:nvPr/>
        </p:nvSpPr>
        <p:spPr>
          <a:xfrm>
            <a:off x="1685160" y="1832859"/>
            <a:ext cx="6718041" cy="3300093"/>
          </a:xfrm>
          <a:custGeom>
            <a:avLst/>
            <a:gdLst>
              <a:gd name="connsiteX0" fmla="*/ 0 w 6718041"/>
              <a:gd name="connsiteY0" fmla="*/ 0 h 3300093"/>
              <a:gd name="connsiteX1" fmla="*/ 429208 w 6718041"/>
              <a:gd name="connsiteY1" fmla="*/ 858416 h 3300093"/>
              <a:gd name="connsiteX2" fmla="*/ 821094 w 6718041"/>
              <a:gd name="connsiteY2" fmla="*/ 1511559 h 3300093"/>
              <a:gd name="connsiteX3" fmla="*/ 1371600 w 6718041"/>
              <a:gd name="connsiteY3" fmla="*/ 1987420 h 3300093"/>
              <a:gd name="connsiteX4" fmla="*/ 1735494 w 6718041"/>
              <a:gd name="connsiteY4" fmla="*/ 2323322 h 3300093"/>
              <a:gd name="connsiteX5" fmla="*/ 2258008 w 6718041"/>
              <a:gd name="connsiteY5" fmla="*/ 2752531 h 3300093"/>
              <a:gd name="connsiteX6" fmla="*/ 2752531 w 6718041"/>
              <a:gd name="connsiteY6" fmla="*/ 3097763 h 3300093"/>
              <a:gd name="connsiteX7" fmla="*/ 3237723 w 6718041"/>
              <a:gd name="connsiteY7" fmla="*/ 3284375 h 3300093"/>
              <a:gd name="connsiteX8" fmla="*/ 3685592 w 6718041"/>
              <a:gd name="connsiteY8" fmla="*/ 3284375 h 3300093"/>
              <a:gd name="connsiteX9" fmla="*/ 4320074 w 6718041"/>
              <a:gd name="connsiteY9" fmla="*/ 3237722 h 3300093"/>
              <a:gd name="connsiteX10" fmla="*/ 4861249 w 6718041"/>
              <a:gd name="connsiteY10" fmla="*/ 3153747 h 3300093"/>
              <a:gd name="connsiteX11" fmla="*/ 5495731 w 6718041"/>
              <a:gd name="connsiteY11" fmla="*/ 3079102 h 3300093"/>
              <a:gd name="connsiteX12" fmla="*/ 6111551 w 6718041"/>
              <a:gd name="connsiteY12" fmla="*/ 2995126 h 3300093"/>
              <a:gd name="connsiteX13" fmla="*/ 6718041 w 6718041"/>
              <a:gd name="connsiteY13" fmla="*/ 2948473 h 330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18041" h="3300093">
                <a:moveTo>
                  <a:pt x="0" y="0"/>
                </a:moveTo>
                <a:cubicBezTo>
                  <a:pt x="146179" y="303245"/>
                  <a:pt x="292359" y="606490"/>
                  <a:pt x="429208" y="858416"/>
                </a:cubicBezTo>
                <a:cubicBezTo>
                  <a:pt x="566057" y="1110342"/>
                  <a:pt x="664029" y="1323392"/>
                  <a:pt x="821094" y="1511559"/>
                </a:cubicBezTo>
                <a:cubicBezTo>
                  <a:pt x="978159" y="1699726"/>
                  <a:pt x="1219200" y="1852126"/>
                  <a:pt x="1371600" y="1987420"/>
                </a:cubicBezTo>
                <a:cubicBezTo>
                  <a:pt x="1524000" y="2122714"/>
                  <a:pt x="1587759" y="2195804"/>
                  <a:pt x="1735494" y="2323322"/>
                </a:cubicBezTo>
                <a:cubicBezTo>
                  <a:pt x="1883229" y="2450840"/>
                  <a:pt x="2088502" y="2623458"/>
                  <a:pt x="2258008" y="2752531"/>
                </a:cubicBezTo>
                <a:cubicBezTo>
                  <a:pt x="2427514" y="2881605"/>
                  <a:pt x="2589245" y="3009122"/>
                  <a:pt x="2752531" y="3097763"/>
                </a:cubicBezTo>
                <a:cubicBezTo>
                  <a:pt x="2915817" y="3186404"/>
                  <a:pt x="3082213" y="3253273"/>
                  <a:pt x="3237723" y="3284375"/>
                </a:cubicBezTo>
                <a:cubicBezTo>
                  <a:pt x="3393233" y="3315477"/>
                  <a:pt x="3505200" y="3292150"/>
                  <a:pt x="3685592" y="3284375"/>
                </a:cubicBezTo>
                <a:cubicBezTo>
                  <a:pt x="3865984" y="3276600"/>
                  <a:pt x="4124131" y="3259493"/>
                  <a:pt x="4320074" y="3237722"/>
                </a:cubicBezTo>
                <a:cubicBezTo>
                  <a:pt x="4516017" y="3215951"/>
                  <a:pt x="4665306" y="3180184"/>
                  <a:pt x="4861249" y="3153747"/>
                </a:cubicBezTo>
                <a:cubicBezTo>
                  <a:pt x="5057192" y="3127310"/>
                  <a:pt x="5495731" y="3079102"/>
                  <a:pt x="5495731" y="3079102"/>
                </a:cubicBezTo>
                <a:cubicBezTo>
                  <a:pt x="5704115" y="3052665"/>
                  <a:pt x="5907833" y="3016898"/>
                  <a:pt x="6111551" y="2995126"/>
                </a:cubicBezTo>
                <a:cubicBezTo>
                  <a:pt x="6315269" y="2973355"/>
                  <a:pt x="6516655" y="2960914"/>
                  <a:pt x="6718041" y="2948473"/>
                </a:cubicBez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3C4F7F-FAD0-47CC-9BF9-4C2F8B254C0E}"/>
              </a:ext>
            </a:extLst>
          </p:cNvPr>
          <p:cNvCxnSpPr/>
          <p:nvPr/>
        </p:nvCxnSpPr>
        <p:spPr>
          <a:xfrm flipV="1">
            <a:off x="1343608" y="1595535"/>
            <a:ext cx="0" cy="394684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933C8C-0D39-4FA2-A8A5-C12A0FD56DE0}"/>
              </a:ext>
            </a:extLst>
          </p:cNvPr>
          <p:cNvCxnSpPr>
            <a:cxnSpLocks/>
          </p:cNvCxnSpPr>
          <p:nvPr/>
        </p:nvCxnSpPr>
        <p:spPr>
          <a:xfrm>
            <a:off x="1343608" y="5517503"/>
            <a:ext cx="725921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2B2C25-C896-4D80-98B8-22A614049D0D}"/>
              </a:ext>
            </a:extLst>
          </p:cNvPr>
          <p:cNvSpPr txBox="1"/>
          <p:nvPr/>
        </p:nvSpPr>
        <p:spPr>
          <a:xfrm rot="16200000">
            <a:off x="662473" y="3244334"/>
            <a:ext cx="65543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Error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90292E-1055-4AC8-A436-AE835C648549}"/>
              </a:ext>
            </a:extLst>
          </p:cNvPr>
          <p:cNvSpPr txBox="1"/>
          <p:nvPr/>
        </p:nvSpPr>
        <p:spPr>
          <a:xfrm>
            <a:off x="4038793" y="5664073"/>
            <a:ext cx="186884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Model complexity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1FC8E4-7801-4B70-A95F-637A5E25B488}"/>
              </a:ext>
            </a:extLst>
          </p:cNvPr>
          <p:cNvSpPr txBox="1"/>
          <p:nvPr/>
        </p:nvSpPr>
        <p:spPr>
          <a:xfrm>
            <a:off x="633741" y="5203830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i="1" dirty="0">
                <a:solidFill>
                  <a:schemeClr val="bg1"/>
                </a:solidFill>
              </a:rPr>
              <a:t>small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363B62-BDCC-47BB-9E55-BC2A0BF0A0DF}"/>
              </a:ext>
            </a:extLst>
          </p:cNvPr>
          <p:cNvSpPr txBox="1"/>
          <p:nvPr/>
        </p:nvSpPr>
        <p:spPr>
          <a:xfrm>
            <a:off x="725112" y="1663582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i="1" dirty="0">
                <a:solidFill>
                  <a:schemeClr val="bg1"/>
                </a:solidFill>
              </a:rPr>
              <a:t>big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BFAB33-5E98-47B3-83D3-3B4CF9EA4A03}"/>
              </a:ext>
            </a:extLst>
          </p:cNvPr>
          <p:cNvSpPr txBox="1"/>
          <p:nvPr/>
        </p:nvSpPr>
        <p:spPr>
          <a:xfrm>
            <a:off x="990190" y="5556497"/>
            <a:ext cx="1297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i="1" dirty="0">
                <a:solidFill>
                  <a:schemeClr val="bg1"/>
                </a:solidFill>
              </a:rPr>
              <a:t>A very simple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886C3C-A2E0-4E8A-9BE2-CEF45309BD7E}"/>
              </a:ext>
            </a:extLst>
          </p:cNvPr>
          <p:cNvSpPr txBox="1"/>
          <p:nvPr/>
        </p:nvSpPr>
        <p:spPr>
          <a:xfrm>
            <a:off x="844418" y="6035134"/>
            <a:ext cx="1659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i="1" dirty="0">
                <a:solidFill>
                  <a:schemeClr val="bg1"/>
                </a:solidFill>
              </a:rPr>
              <a:t>(e.g., a decision stump)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16F0B8-93F0-4CD4-95AA-DAE308AE5BB0}"/>
              </a:ext>
            </a:extLst>
          </p:cNvPr>
          <p:cNvSpPr txBox="1"/>
          <p:nvPr/>
        </p:nvSpPr>
        <p:spPr>
          <a:xfrm>
            <a:off x="7132842" y="5664575"/>
            <a:ext cx="1955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i="1" dirty="0">
                <a:solidFill>
                  <a:schemeClr val="bg1"/>
                </a:solidFill>
              </a:rPr>
              <a:t>A very complicated and engineered model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60F04A6-C927-4B23-8D3F-69B948760F13}"/>
              </a:ext>
            </a:extLst>
          </p:cNvPr>
          <p:cNvSpPr/>
          <p:nvPr/>
        </p:nvSpPr>
        <p:spPr>
          <a:xfrm>
            <a:off x="1474237" y="2468509"/>
            <a:ext cx="6764694" cy="2980569"/>
          </a:xfrm>
          <a:custGeom>
            <a:avLst/>
            <a:gdLst>
              <a:gd name="connsiteX0" fmla="*/ 0 w 6764694"/>
              <a:gd name="connsiteY0" fmla="*/ 0 h 3480319"/>
              <a:gd name="connsiteX1" fmla="*/ 503853 w 6764694"/>
              <a:gd name="connsiteY1" fmla="*/ 1175657 h 3480319"/>
              <a:gd name="connsiteX2" fmla="*/ 1054359 w 6764694"/>
              <a:gd name="connsiteY2" fmla="*/ 1978090 h 3480319"/>
              <a:gd name="connsiteX3" fmla="*/ 1828800 w 6764694"/>
              <a:gd name="connsiteY3" fmla="*/ 2565919 h 3480319"/>
              <a:gd name="connsiteX4" fmla="*/ 2313992 w 6764694"/>
              <a:gd name="connsiteY4" fmla="*/ 2836506 h 3480319"/>
              <a:gd name="connsiteX5" fmla="*/ 3004457 w 6764694"/>
              <a:gd name="connsiteY5" fmla="*/ 3191070 h 3480319"/>
              <a:gd name="connsiteX6" fmla="*/ 3806890 w 6764694"/>
              <a:gd name="connsiteY6" fmla="*/ 3321698 h 3480319"/>
              <a:gd name="connsiteX7" fmla="*/ 4879910 w 6764694"/>
              <a:gd name="connsiteY7" fmla="*/ 3396343 h 3480319"/>
              <a:gd name="connsiteX8" fmla="*/ 5533053 w 6764694"/>
              <a:gd name="connsiteY8" fmla="*/ 3433665 h 3480319"/>
              <a:gd name="connsiteX9" fmla="*/ 6232849 w 6764694"/>
              <a:gd name="connsiteY9" fmla="*/ 3470988 h 3480319"/>
              <a:gd name="connsiteX10" fmla="*/ 6764694 w 6764694"/>
              <a:gd name="connsiteY10" fmla="*/ 3480319 h 3480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64694" h="3480319">
                <a:moveTo>
                  <a:pt x="0" y="0"/>
                </a:moveTo>
                <a:cubicBezTo>
                  <a:pt x="164063" y="422987"/>
                  <a:pt x="328126" y="845975"/>
                  <a:pt x="503853" y="1175657"/>
                </a:cubicBezTo>
                <a:cubicBezTo>
                  <a:pt x="679580" y="1505339"/>
                  <a:pt x="833535" y="1746380"/>
                  <a:pt x="1054359" y="1978090"/>
                </a:cubicBezTo>
                <a:cubicBezTo>
                  <a:pt x="1275183" y="2209800"/>
                  <a:pt x="1618861" y="2422850"/>
                  <a:pt x="1828800" y="2565919"/>
                </a:cubicBezTo>
                <a:cubicBezTo>
                  <a:pt x="2038739" y="2708988"/>
                  <a:pt x="2118049" y="2732314"/>
                  <a:pt x="2313992" y="2836506"/>
                </a:cubicBezTo>
                <a:cubicBezTo>
                  <a:pt x="2509935" y="2940698"/>
                  <a:pt x="2755641" y="3110205"/>
                  <a:pt x="3004457" y="3191070"/>
                </a:cubicBezTo>
                <a:cubicBezTo>
                  <a:pt x="3253273" y="3271935"/>
                  <a:pt x="3494315" y="3287486"/>
                  <a:pt x="3806890" y="3321698"/>
                </a:cubicBezTo>
                <a:cubicBezTo>
                  <a:pt x="4119466" y="3355910"/>
                  <a:pt x="4879910" y="3396343"/>
                  <a:pt x="4879910" y="3396343"/>
                </a:cubicBezTo>
                <a:lnTo>
                  <a:pt x="5533053" y="3433665"/>
                </a:lnTo>
                <a:lnTo>
                  <a:pt x="6232849" y="3470988"/>
                </a:lnTo>
                <a:cubicBezTo>
                  <a:pt x="6438123" y="3478764"/>
                  <a:pt x="6601408" y="3479541"/>
                  <a:pt x="6764694" y="348031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F013D7-C61E-46A5-B02D-4E5A7E97205E}"/>
              </a:ext>
            </a:extLst>
          </p:cNvPr>
          <p:cNvCxnSpPr/>
          <p:nvPr/>
        </p:nvCxnSpPr>
        <p:spPr>
          <a:xfrm>
            <a:off x="6326155" y="1735494"/>
            <a:ext cx="47586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9AB08D6-8FE3-4357-9737-C3A93571011A}"/>
              </a:ext>
            </a:extLst>
          </p:cNvPr>
          <p:cNvCxnSpPr/>
          <p:nvPr/>
        </p:nvCxnSpPr>
        <p:spPr>
          <a:xfrm>
            <a:off x="6326155" y="2158482"/>
            <a:ext cx="475861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AF0F4EC-8733-44F0-B6E4-C38AD7631AC9}"/>
              </a:ext>
            </a:extLst>
          </p:cNvPr>
          <p:cNvSpPr txBox="1"/>
          <p:nvPr/>
        </p:nvSpPr>
        <p:spPr>
          <a:xfrm>
            <a:off x="7002212" y="1570883"/>
            <a:ext cx="3920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>
                <a:solidFill>
                  <a:srgbClr val="FF0000"/>
                </a:solidFill>
              </a:rPr>
              <a:t>Error when use “training” data for prediction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4C836A-C6EA-4486-A2CA-966D759E8E98}"/>
              </a:ext>
            </a:extLst>
          </p:cNvPr>
          <p:cNvSpPr txBox="1"/>
          <p:nvPr/>
        </p:nvSpPr>
        <p:spPr>
          <a:xfrm>
            <a:off x="7002212" y="1976617"/>
            <a:ext cx="3596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>
                <a:solidFill>
                  <a:srgbClr val="FFFF00"/>
                </a:solidFill>
              </a:rPr>
              <a:t>Error when use “test” data for prediction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D059C9B-210F-4669-954F-36F898935AFA}"/>
              </a:ext>
            </a:extLst>
          </p:cNvPr>
          <p:cNvSpPr/>
          <p:nvPr/>
        </p:nvSpPr>
        <p:spPr>
          <a:xfrm>
            <a:off x="1492897" y="2071396"/>
            <a:ext cx="6910299" cy="3276467"/>
          </a:xfrm>
          <a:custGeom>
            <a:avLst/>
            <a:gdLst>
              <a:gd name="connsiteX0" fmla="*/ 0 w 6671388"/>
              <a:gd name="connsiteY0" fmla="*/ 0 h 3276467"/>
              <a:gd name="connsiteX1" fmla="*/ 615820 w 6671388"/>
              <a:gd name="connsiteY1" fmla="*/ 1324947 h 3276467"/>
              <a:gd name="connsiteX2" fmla="*/ 1390261 w 6671388"/>
              <a:gd name="connsiteY2" fmla="*/ 2286000 h 3276467"/>
              <a:gd name="connsiteX3" fmla="*/ 2575249 w 6671388"/>
              <a:gd name="connsiteY3" fmla="*/ 2883159 h 3276467"/>
              <a:gd name="connsiteX4" fmla="*/ 3676261 w 6671388"/>
              <a:gd name="connsiteY4" fmla="*/ 3191069 h 3276467"/>
              <a:gd name="connsiteX5" fmla="*/ 5197151 w 6671388"/>
              <a:gd name="connsiteY5" fmla="*/ 3265714 h 3276467"/>
              <a:gd name="connsiteX6" fmla="*/ 6419461 w 6671388"/>
              <a:gd name="connsiteY6" fmla="*/ 3275045 h 3276467"/>
              <a:gd name="connsiteX7" fmla="*/ 6671388 w 6671388"/>
              <a:gd name="connsiteY7" fmla="*/ 3256384 h 327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71388" h="3276467">
                <a:moveTo>
                  <a:pt x="0" y="0"/>
                </a:moveTo>
                <a:cubicBezTo>
                  <a:pt x="192055" y="471973"/>
                  <a:pt x="384110" y="943947"/>
                  <a:pt x="615820" y="1324947"/>
                </a:cubicBezTo>
                <a:cubicBezTo>
                  <a:pt x="847530" y="1705947"/>
                  <a:pt x="1063690" y="2026298"/>
                  <a:pt x="1390261" y="2286000"/>
                </a:cubicBezTo>
                <a:cubicBezTo>
                  <a:pt x="1716832" y="2545702"/>
                  <a:pt x="2194249" y="2732314"/>
                  <a:pt x="2575249" y="2883159"/>
                </a:cubicBezTo>
                <a:cubicBezTo>
                  <a:pt x="2956249" y="3034004"/>
                  <a:pt x="3239277" y="3127310"/>
                  <a:pt x="3676261" y="3191069"/>
                </a:cubicBezTo>
                <a:cubicBezTo>
                  <a:pt x="4113245" y="3254828"/>
                  <a:pt x="4739951" y="3251718"/>
                  <a:pt x="5197151" y="3265714"/>
                </a:cubicBezTo>
                <a:cubicBezTo>
                  <a:pt x="5654351" y="3279710"/>
                  <a:pt x="6173755" y="3276600"/>
                  <a:pt x="6419461" y="3275045"/>
                </a:cubicBezTo>
                <a:cubicBezTo>
                  <a:pt x="6665167" y="3273490"/>
                  <a:pt x="6668277" y="3264937"/>
                  <a:pt x="6671388" y="3256384"/>
                </a:cubicBezTo>
              </a:path>
            </a:pathLst>
          </a:custGeom>
          <a:noFill/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9ADA60-D047-4294-AADA-68C188AE9C8F}"/>
              </a:ext>
            </a:extLst>
          </p:cNvPr>
          <p:cNvSpPr txBox="1"/>
          <p:nvPr/>
        </p:nvSpPr>
        <p:spPr>
          <a:xfrm>
            <a:off x="8744144" y="4603665"/>
            <a:ext cx="2491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92D050"/>
                </a:solidFill>
              </a:rPr>
              <a:t>With the model become more complicated, usually we can reduce the model bias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3B29193-3674-4BAE-91D0-419A6B4BB559}"/>
              </a:ext>
            </a:extLst>
          </p:cNvPr>
          <p:cNvCxnSpPr/>
          <p:nvPr/>
        </p:nvCxnSpPr>
        <p:spPr>
          <a:xfrm flipV="1">
            <a:off x="2099387" y="934253"/>
            <a:ext cx="0" cy="11861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882A05A-26D4-4AB4-AD19-64E752D7F456}"/>
              </a:ext>
            </a:extLst>
          </p:cNvPr>
          <p:cNvCxnSpPr>
            <a:cxnSpLocks/>
          </p:cNvCxnSpPr>
          <p:nvPr/>
        </p:nvCxnSpPr>
        <p:spPr>
          <a:xfrm>
            <a:off x="2099387" y="2128867"/>
            <a:ext cx="163285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21AB656-6520-4AC6-8263-7306906CC726}"/>
              </a:ext>
            </a:extLst>
          </p:cNvPr>
          <p:cNvSpPr/>
          <p:nvPr/>
        </p:nvSpPr>
        <p:spPr>
          <a:xfrm>
            <a:off x="2224939" y="1178912"/>
            <a:ext cx="149290" cy="149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7F86D9-975D-4791-BC2F-3007677DCCEC}"/>
              </a:ext>
            </a:extLst>
          </p:cNvPr>
          <p:cNvSpPr/>
          <p:nvPr/>
        </p:nvSpPr>
        <p:spPr>
          <a:xfrm>
            <a:off x="2440939" y="1702295"/>
            <a:ext cx="149290" cy="149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AEFBBF0-80F9-4E62-8444-92D6A7BFCB38}"/>
              </a:ext>
            </a:extLst>
          </p:cNvPr>
          <p:cNvSpPr/>
          <p:nvPr/>
        </p:nvSpPr>
        <p:spPr>
          <a:xfrm>
            <a:off x="2968478" y="1659961"/>
            <a:ext cx="149290" cy="149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64EE9AA-314C-481D-AB8B-75E9E8B9B1A0}"/>
              </a:ext>
            </a:extLst>
          </p:cNvPr>
          <p:cNvSpPr/>
          <p:nvPr/>
        </p:nvSpPr>
        <p:spPr>
          <a:xfrm>
            <a:off x="3442679" y="1371188"/>
            <a:ext cx="149290" cy="149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51CDD3B-65D4-44C6-ADF2-71A879FE8ECE}"/>
              </a:ext>
            </a:extLst>
          </p:cNvPr>
          <p:cNvCxnSpPr>
            <a:cxnSpLocks/>
          </p:cNvCxnSpPr>
          <p:nvPr/>
        </p:nvCxnSpPr>
        <p:spPr>
          <a:xfrm>
            <a:off x="1950098" y="1407873"/>
            <a:ext cx="1782147" cy="3068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7F9D85-C64D-4D3E-8E04-A380D848674A}"/>
              </a:ext>
            </a:extLst>
          </p:cNvPr>
          <p:cNvCxnSpPr/>
          <p:nvPr/>
        </p:nvCxnSpPr>
        <p:spPr>
          <a:xfrm flipV="1">
            <a:off x="7184887" y="3370735"/>
            <a:ext cx="0" cy="11861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D41401B-EB94-426B-97DF-2009FD26C335}"/>
              </a:ext>
            </a:extLst>
          </p:cNvPr>
          <p:cNvCxnSpPr>
            <a:cxnSpLocks/>
          </p:cNvCxnSpPr>
          <p:nvPr/>
        </p:nvCxnSpPr>
        <p:spPr>
          <a:xfrm>
            <a:off x="7184887" y="4565349"/>
            <a:ext cx="163285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7F634B7F-BA2C-4415-AAFE-E599CE35BF74}"/>
              </a:ext>
            </a:extLst>
          </p:cNvPr>
          <p:cNvSpPr/>
          <p:nvPr/>
        </p:nvSpPr>
        <p:spPr>
          <a:xfrm>
            <a:off x="7310439" y="3615394"/>
            <a:ext cx="149290" cy="149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34CB385-FBCC-43D2-88AB-3C787C3CCCF1}"/>
              </a:ext>
            </a:extLst>
          </p:cNvPr>
          <p:cNvSpPr/>
          <p:nvPr/>
        </p:nvSpPr>
        <p:spPr>
          <a:xfrm>
            <a:off x="7526439" y="4138777"/>
            <a:ext cx="149290" cy="149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59D632A-9FFF-45CE-836B-7E69E9D00144}"/>
              </a:ext>
            </a:extLst>
          </p:cNvPr>
          <p:cNvSpPr/>
          <p:nvPr/>
        </p:nvSpPr>
        <p:spPr>
          <a:xfrm>
            <a:off x="8053978" y="4096443"/>
            <a:ext cx="149290" cy="149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01BAF7F-70D6-496C-8E04-1D46A84E1082}"/>
              </a:ext>
            </a:extLst>
          </p:cNvPr>
          <p:cNvSpPr/>
          <p:nvPr/>
        </p:nvSpPr>
        <p:spPr>
          <a:xfrm>
            <a:off x="8528179" y="3807670"/>
            <a:ext cx="149290" cy="149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C25DB37-32A5-42F1-8A7D-0105D0A0CA1D}"/>
              </a:ext>
            </a:extLst>
          </p:cNvPr>
          <p:cNvSpPr/>
          <p:nvPr/>
        </p:nvSpPr>
        <p:spPr>
          <a:xfrm>
            <a:off x="7408506" y="3694922"/>
            <a:ext cx="1492898" cy="644044"/>
          </a:xfrm>
          <a:custGeom>
            <a:avLst/>
            <a:gdLst>
              <a:gd name="connsiteX0" fmla="*/ 0 w 1492898"/>
              <a:gd name="connsiteY0" fmla="*/ 0 h 644044"/>
              <a:gd name="connsiteX1" fmla="*/ 158621 w 1492898"/>
              <a:gd name="connsiteY1" fmla="*/ 503854 h 644044"/>
              <a:gd name="connsiteX2" fmla="*/ 438539 w 1492898"/>
              <a:gd name="connsiteY2" fmla="*/ 643813 h 644044"/>
              <a:gd name="connsiteX3" fmla="*/ 709127 w 1492898"/>
              <a:gd name="connsiteY3" fmla="*/ 531845 h 644044"/>
              <a:gd name="connsiteX4" fmla="*/ 951723 w 1492898"/>
              <a:gd name="connsiteY4" fmla="*/ 345233 h 644044"/>
              <a:gd name="connsiteX5" fmla="*/ 1184988 w 1492898"/>
              <a:gd name="connsiteY5" fmla="*/ 177282 h 644044"/>
              <a:gd name="connsiteX6" fmla="*/ 1492898 w 1492898"/>
              <a:gd name="connsiteY6" fmla="*/ 139960 h 644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92898" h="644044">
                <a:moveTo>
                  <a:pt x="0" y="0"/>
                </a:moveTo>
                <a:cubicBezTo>
                  <a:pt x="42765" y="198276"/>
                  <a:pt x="85531" y="396552"/>
                  <a:pt x="158621" y="503854"/>
                </a:cubicBezTo>
                <a:cubicBezTo>
                  <a:pt x="231711" y="611156"/>
                  <a:pt x="346788" y="639148"/>
                  <a:pt x="438539" y="643813"/>
                </a:cubicBezTo>
                <a:cubicBezTo>
                  <a:pt x="530290" y="648478"/>
                  <a:pt x="623596" y="581608"/>
                  <a:pt x="709127" y="531845"/>
                </a:cubicBezTo>
                <a:cubicBezTo>
                  <a:pt x="794658" y="482082"/>
                  <a:pt x="872413" y="404327"/>
                  <a:pt x="951723" y="345233"/>
                </a:cubicBezTo>
                <a:cubicBezTo>
                  <a:pt x="1031033" y="286139"/>
                  <a:pt x="1094792" y="211494"/>
                  <a:pt x="1184988" y="177282"/>
                </a:cubicBezTo>
                <a:cubicBezTo>
                  <a:pt x="1275184" y="143070"/>
                  <a:pt x="1384041" y="141515"/>
                  <a:pt x="1492898" y="13996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788E6E07-23AD-4E9C-B7D5-B6E089F630C4}"/>
              </a:ext>
            </a:extLst>
          </p:cNvPr>
          <p:cNvSpPr/>
          <p:nvPr/>
        </p:nvSpPr>
        <p:spPr>
          <a:xfrm rot="7637664">
            <a:off x="1838354" y="2265840"/>
            <a:ext cx="541176" cy="3026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6049719E-B4D6-4DBC-AD42-A8413EB4373D}"/>
              </a:ext>
            </a:extLst>
          </p:cNvPr>
          <p:cNvSpPr/>
          <p:nvPr/>
        </p:nvSpPr>
        <p:spPr>
          <a:xfrm rot="5873724">
            <a:off x="7600019" y="4798466"/>
            <a:ext cx="541176" cy="3026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13963C-753A-4987-8497-96453F473FFF}"/>
              </a:ext>
            </a:extLst>
          </p:cNvPr>
          <p:cNvSpPr txBox="1"/>
          <p:nvPr/>
        </p:nvSpPr>
        <p:spPr>
          <a:xfrm>
            <a:off x="2287943" y="2298508"/>
            <a:ext cx="1814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92D050"/>
                </a:solidFill>
              </a:rPr>
              <a:t>e.g., a LR model will give big bias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30EFCB-C213-44B9-89FC-FDE5884C265D}"/>
              </a:ext>
            </a:extLst>
          </p:cNvPr>
          <p:cNvSpPr txBox="1"/>
          <p:nvPr/>
        </p:nvSpPr>
        <p:spPr>
          <a:xfrm>
            <a:off x="8938726" y="3679158"/>
            <a:ext cx="1760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rgbClr val="92D050"/>
                </a:solidFill>
              </a:rPr>
              <a:t>e.g., a xgboost model will give low bias</a:t>
            </a:r>
          </a:p>
        </p:txBody>
      </p:sp>
    </p:spTree>
    <p:extLst>
      <p:ext uri="{BB962C8B-B14F-4D97-AF65-F5344CB8AC3E}">
        <p14:creationId xmlns:p14="http://schemas.microsoft.com/office/powerpoint/2010/main" val="1405449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6443-D940-4713-8592-1FB864BCC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787812" cy="757432"/>
          </a:xfrm>
        </p:spPr>
        <p:txBody>
          <a:bodyPr>
            <a:normAutofit fontScale="90000"/>
          </a:bodyPr>
          <a:lstStyle/>
          <a:p>
            <a:pPr algn="l"/>
            <a:r>
              <a:rPr lang="en-NZ" sz="3600" b="1" dirty="0">
                <a:solidFill>
                  <a:schemeClr val="bg1"/>
                </a:solidFill>
              </a:rPr>
              <a:t>How bias and variance are related to under and overfitting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A8FAFB7-BD0B-4D9C-A112-D63C462BD620}"/>
              </a:ext>
            </a:extLst>
          </p:cNvPr>
          <p:cNvSpPr/>
          <p:nvPr/>
        </p:nvSpPr>
        <p:spPr>
          <a:xfrm>
            <a:off x="1685160" y="1832859"/>
            <a:ext cx="6718041" cy="3300093"/>
          </a:xfrm>
          <a:custGeom>
            <a:avLst/>
            <a:gdLst>
              <a:gd name="connsiteX0" fmla="*/ 0 w 6718041"/>
              <a:gd name="connsiteY0" fmla="*/ 0 h 3300093"/>
              <a:gd name="connsiteX1" fmla="*/ 429208 w 6718041"/>
              <a:gd name="connsiteY1" fmla="*/ 858416 h 3300093"/>
              <a:gd name="connsiteX2" fmla="*/ 821094 w 6718041"/>
              <a:gd name="connsiteY2" fmla="*/ 1511559 h 3300093"/>
              <a:gd name="connsiteX3" fmla="*/ 1371600 w 6718041"/>
              <a:gd name="connsiteY3" fmla="*/ 1987420 h 3300093"/>
              <a:gd name="connsiteX4" fmla="*/ 1735494 w 6718041"/>
              <a:gd name="connsiteY4" fmla="*/ 2323322 h 3300093"/>
              <a:gd name="connsiteX5" fmla="*/ 2258008 w 6718041"/>
              <a:gd name="connsiteY5" fmla="*/ 2752531 h 3300093"/>
              <a:gd name="connsiteX6" fmla="*/ 2752531 w 6718041"/>
              <a:gd name="connsiteY6" fmla="*/ 3097763 h 3300093"/>
              <a:gd name="connsiteX7" fmla="*/ 3237723 w 6718041"/>
              <a:gd name="connsiteY7" fmla="*/ 3284375 h 3300093"/>
              <a:gd name="connsiteX8" fmla="*/ 3685592 w 6718041"/>
              <a:gd name="connsiteY8" fmla="*/ 3284375 h 3300093"/>
              <a:gd name="connsiteX9" fmla="*/ 4320074 w 6718041"/>
              <a:gd name="connsiteY9" fmla="*/ 3237722 h 3300093"/>
              <a:gd name="connsiteX10" fmla="*/ 4861249 w 6718041"/>
              <a:gd name="connsiteY10" fmla="*/ 3153747 h 3300093"/>
              <a:gd name="connsiteX11" fmla="*/ 5495731 w 6718041"/>
              <a:gd name="connsiteY11" fmla="*/ 3079102 h 3300093"/>
              <a:gd name="connsiteX12" fmla="*/ 6111551 w 6718041"/>
              <a:gd name="connsiteY12" fmla="*/ 2995126 h 3300093"/>
              <a:gd name="connsiteX13" fmla="*/ 6718041 w 6718041"/>
              <a:gd name="connsiteY13" fmla="*/ 2948473 h 330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18041" h="3300093">
                <a:moveTo>
                  <a:pt x="0" y="0"/>
                </a:moveTo>
                <a:cubicBezTo>
                  <a:pt x="146179" y="303245"/>
                  <a:pt x="292359" y="606490"/>
                  <a:pt x="429208" y="858416"/>
                </a:cubicBezTo>
                <a:cubicBezTo>
                  <a:pt x="566057" y="1110342"/>
                  <a:pt x="664029" y="1323392"/>
                  <a:pt x="821094" y="1511559"/>
                </a:cubicBezTo>
                <a:cubicBezTo>
                  <a:pt x="978159" y="1699726"/>
                  <a:pt x="1219200" y="1852126"/>
                  <a:pt x="1371600" y="1987420"/>
                </a:cubicBezTo>
                <a:cubicBezTo>
                  <a:pt x="1524000" y="2122714"/>
                  <a:pt x="1587759" y="2195804"/>
                  <a:pt x="1735494" y="2323322"/>
                </a:cubicBezTo>
                <a:cubicBezTo>
                  <a:pt x="1883229" y="2450840"/>
                  <a:pt x="2088502" y="2623458"/>
                  <a:pt x="2258008" y="2752531"/>
                </a:cubicBezTo>
                <a:cubicBezTo>
                  <a:pt x="2427514" y="2881605"/>
                  <a:pt x="2589245" y="3009122"/>
                  <a:pt x="2752531" y="3097763"/>
                </a:cubicBezTo>
                <a:cubicBezTo>
                  <a:pt x="2915817" y="3186404"/>
                  <a:pt x="3082213" y="3253273"/>
                  <a:pt x="3237723" y="3284375"/>
                </a:cubicBezTo>
                <a:cubicBezTo>
                  <a:pt x="3393233" y="3315477"/>
                  <a:pt x="3505200" y="3292150"/>
                  <a:pt x="3685592" y="3284375"/>
                </a:cubicBezTo>
                <a:cubicBezTo>
                  <a:pt x="3865984" y="3276600"/>
                  <a:pt x="4124131" y="3259493"/>
                  <a:pt x="4320074" y="3237722"/>
                </a:cubicBezTo>
                <a:cubicBezTo>
                  <a:pt x="4516017" y="3215951"/>
                  <a:pt x="4665306" y="3180184"/>
                  <a:pt x="4861249" y="3153747"/>
                </a:cubicBezTo>
                <a:cubicBezTo>
                  <a:pt x="5057192" y="3127310"/>
                  <a:pt x="5495731" y="3079102"/>
                  <a:pt x="5495731" y="3079102"/>
                </a:cubicBezTo>
                <a:cubicBezTo>
                  <a:pt x="5704115" y="3052665"/>
                  <a:pt x="5907833" y="3016898"/>
                  <a:pt x="6111551" y="2995126"/>
                </a:cubicBezTo>
                <a:cubicBezTo>
                  <a:pt x="6315269" y="2973355"/>
                  <a:pt x="6516655" y="2960914"/>
                  <a:pt x="6718041" y="2948473"/>
                </a:cubicBez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3C4F7F-FAD0-47CC-9BF9-4C2F8B254C0E}"/>
              </a:ext>
            </a:extLst>
          </p:cNvPr>
          <p:cNvCxnSpPr/>
          <p:nvPr/>
        </p:nvCxnSpPr>
        <p:spPr>
          <a:xfrm flipV="1">
            <a:off x="1343608" y="1595535"/>
            <a:ext cx="0" cy="394684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933C8C-0D39-4FA2-A8A5-C12A0FD56DE0}"/>
              </a:ext>
            </a:extLst>
          </p:cNvPr>
          <p:cNvCxnSpPr>
            <a:cxnSpLocks/>
          </p:cNvCxnSpPr>
          <p:nvPr/>
        </p:nvCxnSpPr>
        <p:spPr>
          <a:xfrm>
            <a:off x="1343608" y="5517503"/>
            <a:ext cx="725921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2B2C25-C896-4D80-98B8-22A614049D0D}"/>
              </a:ext>
            </a:extLst>
          </p:cNvPr>
          <p:cNvSpPr txBox="1"/>
          <p:nvPr/>
        </p:nvSpPr>
        <p:spPr>
          <a:xfrm rot="16200000">
            <a:off x="662473" y="3244334"/>
            <a:ext cx="65543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Error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90292E-1055-4AC8-A436-AE835C648549}"/>
              </a:ext>
            </a:extLst>
          </p:cNvPr>
          <p:cNvSpPr txBox="1"/>
          <p:nvPr/>
        </p:nvSpPr>
        <p:spPr>
          <a:xfrm>
            <a:off x="4038793" y="5664073"/>
            <a:ext cx="186884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Model complexity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1FC8E4-7801-4B70-A95F-637A5E25B488}"/>
              </a:ext>
            </a:extLst>
          </p:cNvPr>
          <p:cNvSpPr txBox="1"/>
          <p:nvPr/>
        </p:nvSpPr>
        <p:spPr>
          <a:xfrm>
            <a:off x="633741" y="5203830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i="1" dirty="0">
                <a:solidFill>
                  <a:schemeClr val="bg1"/>
                </a:solidFill>
              </a:rPr>
              <a:t>small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363B62-BDCC-47BB-9E55-BC2A0BF0A0DF}"/>
              </a:ext>
            </a:extLst>
          </p:cNvPr>
          <p:cNvSpPr txBox="1"/>
          <p:nvPr/>
        </p:nvSpPr>
        <p:spPr>
          <a:xfrm>
            <a:off x="725112" y="1663582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i="1" dirty="0">
                <a:solidFill>
                  <a:schemeClr val="bg1"/>
                </a:solidFill>
              </a:rPr>
              <a:t>big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BFAB33-5E98-47B3-83D3-3B4CF9EA4A03}"/>
              </a:ext>
            </a:extLst>
          </p:cNvPr>
          <p:cNvSpPr txBox="1"/>
          <p:nvPr/>
        </p:nvSpPr>
        <p:spPr>
          <a:xfrm>
            <a:off x="990190" y="5556497"/>
            <a:ext cx="1297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i="1" dirty="0">
                <a:solidFill>
                  <a:schemeClr val="bg1"/>
                </a:solidFill>
              </a:rPr>
              <a:t>A very simple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886C3C-A2E0-4E8A-9BE2-CEF45309BD7E}"/>
              </a:ext>
            </a:extLst>
          </p:cNvPr>
          <p:cNvSpPr txBox="1"/>
          <p:nvPr/>
        </p:nvSpPr>
        <p:spPr>
          <a:xfrm>
            <a:off x="844418" y="6035134"/>
            <a:ext cx="1659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i="1" dirty="0">
                <a:solidFill>
                  <a:schemeClr val="bg1"/>
                </a:solidFill>
              </a:rPr>
              <a:t>(e.g., a decision stump)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16F0B8-93F0-4CD4-95AA-DAE308AE5BB0}"/>
              </a:ext>
            </a:extLst>
          </p:cNvPr>
          <p:cNvSpPr txBox="1"/>
          <p:nvPr/>
        </p:nvSpPr>
        <p:spPr>
          <a:xfrm>
            <a:off x="7132842" y="5664575"/>
            <a:ext cx="1955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i="1" dirty="0">
                <a:solidFill>
                  <a:schemeClr val="bg1"/>
                </a:solidFill>
              </a:rPr>
              <a:t>A very complicated and engineered model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60F04A6-C927-4B23-8D3F-69B948760F13}"/>
              </a:ext>
            </a:extLst>
          </p:cNvPr>
          <p:cNvSpPr/>
          <p:nvPr/>
        </p:nvSpPr>
        <p:spPr>
          <a:xfrm>
            <a:off x="1474237" y="2468509"/>
            <a:ext cx="6764694" cy="2980569"/>
          </a:xfrm>
          <a:custGeom>
            <a:avLst/>
            <a:gdLst>
              <a:gd name="connsiteX0" fmla="*/ 0 w 6764694"/>
              <a:gd name="connsiteY0" fmla="*/ 0 h 3480319"/>
              <a:gd name="connsiteX1" fmla="*/ 503853 w 6764694"/>
              <a:gd name="connsiteY1" fmla="*/ 1175657 h 3480319"/>
              <a:gd name="connsiteX2" fmla="*/ 1054359 w 6764694"/>
              <a:gd name="connsiteY2" fmla="*/ 1978090 h 3480319"/>
              <a:gd name="connsiteX3" fmla="*/ 1828800 w 6764694"/>
              <a:gd name="connsiteY3" fmla="*/ 2565919 h 3480319"/>
              <a:gd name="connsiteX4" fmla="*/ 2313992 w 6764694"/>
              <a:gd name="connsiteY4" fmla="*/ 2836506 h 3480319"/>
              <a:gd name="connsiteX5" fmla="*/ 3004457 w 6764694"/>
              <a:gd name="connsiteY5" fmla="*/ 3191070 h 3480319"/>
              <a:gd name="connsiteX6" fmla="*/ 3806890 w 6764694"/>
              <a:gd name="connsiteY6" fmla="*/ 3321698 h 3480319"/>
              <a:gd name="connsiteX7" fmla="*/ 4879910 w 6764694"/>
              <a:gd name="connsiteY7" fmla="*/ 3396343 h 3480319"/>
              <a:gd name="connsiteX8" fmla="*/ 5533053 w 6764694"/>
              <a:gd name="connsiteY8" fmla="*/ 3433665 h 3480319"/>
              <a:gd name="connsiteX9" fmla="*/ 6232849 w 6764694"/>
              <a:gd name="connsiteY9" fmla="*/ 3470988 h 3480319"/>
              <a:gd name="connsiteX10" fmla="*/ 6764694 w 6764694"/>
              <a:gd name="connsiteY10" fmla="*/ 3480319 h 3480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64694" h="3480319">
                <a:moveTo>
                  <a:pt x="0" y="0"/>
                </a:moveTo>
                <a:cubicBezTo>
                  <a:pt x="164063" y="422987"/>
                  <a:pt x="328126" y="845975"/>
                  <a:pt x="503853" y="1175657"/>
                </a:cubicBezTo>
                <a:cubicBezTo>
                  <a:pt x="679580" y="1505339"/>
                  <a:pt x="833535" y="1746380"/>
                  <a:pt x="1054359" y="1978090"/>
                </a:cubicBezTo>
                <a:cubicBezTo>
                  <a:pt x="1275183" y="2209800"/>
                  <a:pt x="1618861" y="2422850"/>
                  <a:pt x="1828800" y="2565919"/>
                </a:cubicBezTo>
                <a:cubicBezTo>
                  <a:pt x="2038739" y="2708988"/>
                  <a:pt x="2118049" y="2732314"/>
                  <a:pt x="2313992" y="2836506"/>
                </a:cubicBezTo>
                <a:cubicBezTo>
                  <a:pt x="2509935" y="2940698"/>
                  <a:pt x="2755641" y="3110205"/>
                  <a:pt x="3004457" y="3191070"/>
                </a:cubicBezTo>
                <a:cubicBezTo>
                  <a:pt x="3253273" y="3271935"/>
                  <a:pt x="3494315" y="3287486"/>
                  <a:pt x="3806890" y="3321698"/>
                </a:cubicBezTo>
                <a:cubicBezTo>
                  <a:pt x="4119466" y="3355910"/>
                  <a:pt x="4879910" y="3396343"/>
                  <a:pt x="4879910" y="3396343"/>
                </a:cubicBezTo>
                <a:lnTo>
                  <a:pt x="5533053" y="3433665"/>
                </a:lnTo>
                <a:lnTo>
                  <a:pt x="6232849" y="3470988"/>
                </a:lnTo>
                <a:cubicBezTo>
                  <a:pt x="6438123" y="3478764"/>
                  <a:pt x="6601408" y="3479541"/>
                  <a:pt x="6764694" y="348031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F013D7-C61E-46A5-B02D-4E5A7E97205E}"/>
              </a:ext>
            </a:extLst>
          </p:cNvPr>
          <p:cNvCxnSpPr/>
          <p:nvPr/>
        </p:nvCxnSpPr>
        <p:spPr>
          <a:xfrm>
            <a:off x="6326155" y="1735494"/>
            <a:ext cx="47586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9AB08D6-8FE3-4357-9737-C3A93571011A}"/>
              </a:ext>
            </a:extLst>
          </p:cNvPr>
          <p:cNvCxnSpPr/>
          <p:nvPr/>
        </p:nvCxnSpPr>
        <p:spPr>
          <a:xfrm>
            <a:off x="6326155" y="2158482"/>
            <a:ext cx="475861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AF0F4EC-8733-44F0-B6E4-C38AD7631AC9}"/>
              </a:ext>
            </a:extLst>
          </p:cNvPr>
          <p:cNvSpPr txBox="1"/>
          <p:nvPr/>
        </p:nvSpPr>
        <p:spPr>
          <a:xfrm>
            <a:off x="7002212" y="1570883"/>
            <a:ext cx="3920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>
                <a:solidFill>
                  <a:srgbClr val="FF0000"/>
                </a:solidFill>
              </a:rPr>
              <a:t>Error when use “training” data for prediction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4C836A-C6EA-4486-A2CA-966D759E8E98}"/>
              </a:ext>
            </a:extLst>
          </p:cNvPr>
          <p:cNvSpPr txBox="1"/>
          <p:nvPr/>
        </p:nvSpPr>
        <p:spPr>
          <a:xfrm>
            <a:off x="7002212" y="1976617"/>
            <a:ext cx="3596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>
                <a:solidFill>
                  <a:srgbClr val="FFFF00"/>
                </a:solidFill>
              </a:rPr>
              <a:t>Error when use “test” data for prediction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D059C9B-210F-4669-954F-36F898935AFA}"/>
              </a:ext>
            </a:extLst>
          </p:cNvPr>
          <p:cNvSpPr/>
          <p:nvPr/>
        </p:nvSpPr>
        <p:spPr>
          <a:xfrm>
            <a:off x="1492897" y="2071396"/>
            <a:ext cx="6910299" cy="3276467"/>
          </a:xfrm>
          <a:custGeom>
            <a:avLst/>
            <a:gdLst>
              <a:gd name="connsiteX0" fmla="*/ 0 w 6671388"/>
              <a:gd name="connsiteY0" fmla="*/ 0 h 3276467"/>
              <a:gd name="connsiteX1" fmla="*/ 615820 w 6671388"/>
              <a:gd name="connsiteY1" fmla="*/ 1324947 h 3276467"/>
              <a:gd name="connsiteX2" fmla="*/ 1390261 w 6671388"/>
              <a:gd name="connsiteY2" fmla="*/ 2286000 h 3276467"/>
              <a:gd name="connsiteX3" fmla="*/ 2575249 w 6671388"/>
              <a:gd name="connsiteY3" fmla="*/ 2883159 h 3276467"/>
              <a:gd name="connsiteX4" fmla="*/ 3676261 w 6671388"/>
              <a:gd name="connsiteY4" fmla="*/ 3191069 h 3276467"/>
              <a:gd name="connsiteX5" fmla="*/ 5197151 w 6671388"/>
              <a:gd name="connsiteY5" fmla="*/ 3265714 h 3276467"/>
              <a:gd name="connsiteX6" fmla="*/ 6419461 w 6671388"/>
              <a:gd name="connsiteY6" fmla="*/ 3275045 h 3276467"/>
              <a:gd name="connsiteX7" fmla="*/ 6671388 w 6671388"/>
              <a:gd name="connsiteY7" fmla="*/ 3256384 h 327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71388" h="3276467">
                <a:moveTo>
                  <a:pt x="0" y="0"/>
                </a:moveTo>
                <a:cubicBezTo>
                  <a:pt x="192055" y="471973"/>
                  <a:pt x="384110" y="943947"/>
                  <a:pt x="615820" y="1324947"/>
                </a:cubicBezTo>
                <a:cubicBezTo>
                  <a:pt x="847530" y="1705947"/>
                  <a:pt x="1063690" y="2026298"/>
                  <a:pt x="1390261" y="2286000"/>
                </a:cubicBezTo>
                <a:cubicBezTo>
                  <a:pt x="1716832" y="2545702"/>
                  <a:pt x="2194249" y="2732314"/>
                  <a:pt x="2575249" y="2883159"/>
                </a:cubicBezTo>
                <a:cubicBezTo>
                  <a:pt x="2956249" y="3034004"/>
                  <a:pt x="3239277" y="3127310"/>
                  <a:pt x="3676261" y="3191069"/>
                </a:cubicBezTo>
                <a:cubicBezTo>
                  <a:pt x="4113245" y="3254828"/>
                  <a:pt x="4739951" y="3251718"/>
                  <a:pt x="5197151" y="3265714"/>
                </a:cubicBezTo>
                <a:cubicBezTo>
                  <a:pt x="5654351" y="3279710"/>
                  <a:pt x="6173755" y="3276600"/>
                  <a:pt x="6419461" y="3275045"/>
                </a:cubicBezTo>
                <a:cubicBezTo>
                  <a:pt x="6665167" y="3273490"/>
                  <a:pt x="6668277" y="3264937"/>
                  <a:pt x="6671388" y="3256384"/>
                </a:cubicBezTo>
              </a:path>
            </a:pathLst>
          </a:custGeom>
          <a:noFill/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9ADA60-D047-4294-AADA-68C188AE9C8F}"/>
              </a:ext>
            </a:extLst>
          </p:cNvPr>
          <p:cNvSpPr txBox="1"/>
          <p:nvPr/>
        </p:nvSpPr>
        <p:spPr>
          <a:xfrm>
            <a:off x="8744144" y="4603665"/>
            <a:ext cx="2491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92D050"/>
                </a:solidFill>
              </a:rPr>
              <a:t>With the model become more complicated, usually we can reduce the model bias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F8C8890-A489-4DD7-AEE9-CBF58C01D7A7}"/>
              </a:ext>
            </a:extLst>
          </p:cNvPr>
          <p:cNvSpPr/>
          <p:nvPr/>
        </p:nvSpPr>
        <p:spPr>
          <a:xfrm>
            <a:off x="1571203" y="4673752"/>
            <a:ext cx="6913983" cy="783772"/>
          </a:xfrm>
          <a:custGeom>
            <a:avLst/>
            <a:gdLst>
              <a:gd name="connsiteX0" fmla="*/ 0 w 6913983"/>
              <a:gd name="connsiteY0" fmla="*/ 783772 h 783772"/>
              <a:gd name="connsiteX1" fmla="*/ 839755 w 6913983"/>
              <a:gd name="connsiteY1" fmla="*/ 653143 h 783772"/>
              <a:gd name="connsiteX2" fmla="*/ 1875453 w 6913983"/>
              <a:gd name="connsiteY2" fmla="*/ 550506 h 783772"/>
              <a:gd name="connsiteX3" fmla="*/ 3415004 w 6913983"/>
              <a:gd name="connsiteY3" fmla="*/ 354564 h 783772"/>
              <a:gd name="connsiteX4" fmla="*/ 4534677 w 6913983"/>
              <a:gd name="connsiteY4" fmla="*/ 186613 h 783772"/>
              <a:gd name="connsiteX5" fmla="*/ 5607698 w 6913983"/>
              <a:gd name="connsiteY5" fmla="*/ 111968 h 783772"/>
              <a:gd name="connsiteX6" fmla="*/ 6391469 w 6913983"/>
              <a:gd name="connsiteY6" fmla="*/ 74645 h 783772"/>
              <a:gd name="connsiteX7" fmla="*/ 6913983 w 6913983"/>
              <a:gd name="connsiteY7" fmla="*/ 0 h 783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983" h="783772">
                <a:moveTo>
                  <a:pt x="0" y="783772"/>
                </a:moveTo>
                <a:cubicBezTo>
                  <a:pt x="263590" y="737896"/>
                  <a:pt x="527180" y="692021"/>
                  <a:pt x="839755" y="653143"/>
                </a:cubicBezTo>
                <a:cubicBezTo>
                  <a:pt x="1152330" y="614265"/>
                  <a:pt x="1446245" y="600269"/>
                  <a:pt x="1875453" y="550506"/>
                </a:cubicBezTo>
                <a:cubicBezTo>
                  <a:pt x="2304661" y="500743"/>
                  <a:pt x="2971800" y="415213"/>
                  <a:pt x="3415004" y="354564"/>
                </a:cubicBezTo>
                <a:cubicBezTo>
                  <a:pt x="3858208" y="293915"/>
                  <a:pt x="4169228" y="227046"/>
                  <a:pt x="4534677" y="186613"/>
                </a:cubicBezTo>
                <a:cubicBezTo>
                  <a:pt x="4900126" y="146180"/>
                  <a:pt x="5298233" y="130629"/>
                  <a:pt x="5607698" y="111968"/>
                </a:cubicBezTo>
                <a:cubicBezTo>
                  <a:pt x="5917163" y="93307"/>
                  <a:pt x="6173755" y="93306"/>
                  <a:pt x="6391469" y="74645"/>
                </a:cubicBezTo>
                <a:cubicBezTo>
                  <a:pt x="6609183" y="55984"/>
                  <a:pt x="6761583" y="27992"/>
                  <a:pt x="6913983" y="0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D27FEC3-876C-4572-91C2-9A81B40DD11A}"/>
              </a:ext>
            </a:extLst>
          </p:cNvPr>
          <p:cNvSpPr txBox="1"/>
          <p:nvPr/>
        </p:nvSpPr>
        <p:spPr>
          <a:xfrm>
            <a:off x="4360242" y="3548049"/>
            <a:ext cx="2491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00B0F0"/>
                </a:solidFill>
              </a:rPr>
              <a:t>With the model become more complicated, usually we would increase the model variance</a:t>
            </a:r>
          </a:p>
        </p:txBody>
      </p:sp>
    </p:spTree>
    <p:extLst>
      <p:ext uri="{BB962C8B-B14F-4D97-AF65-F5344CB8AC3E}">
        <p14:creationId xmlns:p14="http://schemas.microsoft.com/office/powerpoint/2010/main" val="2378149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6443-D940-4713-8592-1FB864BCC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787812" cy="757432"/>
          </a:xfrm>
        </p:spPr>
        <p:txBody>
          <a:bodyPr>
            <a:normAutofit fontScale="90000"/>
          </a:bodyPr>
          <a:lstStyle/>
          <a:p>
            <a:pPr algn="l"/>
            <a:r>
              <a:rPr lang="en-NZ" sz="3600" b="1" dirty="0">
                <a:solidFill>
                  <a:schemeClr val="bg1"/>
                </a:solidFill>
              </a:rPr>
              <a:t>How bias and variance are related to under and overfitting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A8FAFB7-BD0B-4D9C-A112-D63C462BD620}"/>
              </a:ext>
            </a:extLst>
          </p:cNvPr>
          <p:cNvSpPr/>
          <p:nvPr/>
        </p:nvSpPr>
        <p:spPr>
          <a:xfrm>
            <a:off x="1685160" y="1832859"/>
            <a:ext cx="6718041" cy="3300093"/>
          </a:xfrm>
          <a:custGeom>
            <a:avLst/>
            <a:gdLst>
              <a:gd name="connsiteX0" fmla="*/ 0 w 6718041"/>
              <a:gd name="connsiteY0" fmla="*/ 0 h 3300093"/>
              <a:gd name="connsiteX1" fmla="*/ 429208 w 6718041"/>
              <a:gd name="connsiteY1" fmla="*/ 858416 h 3300093"/>
              <a:gd name="connsiteX2" fmla="*/ 821094 w 6718041"/>
              <a:gd name="connsiteY2" fmla="*/ 1511559 h 3300093"/>
              <a:gd name="connsiteX3" fmla="*/ 1371600 w 6718041"/>
              <a:gd name="connsiteY3" fmla="*/ 1987420 h 3300093"/>
              <a:gd name="connsiteX4" fmla="*/ 1735494 w 6718041"/>
              <a:gd name="connsiteY4" fmla="*/ 2323322 h 3300093"/>
              <a:gd name="connsiteX5" fmla="*/ 2258008 w 6718041"/>
              <a:gd name="connsiteY5" fmla="*/ 2752531 h 3300093"/>
              <a:gd name="connsiteX6" fmla="*/ 2752531 w 6718041"/>
              <a:gd name="connsiteY6" fmla="*/ 3097763 h 3300093"/>
              <a:gd name="connsiteX7" fmla="*/ 3237723 w 6718041"/>
              <a:gd name="connsiteY7" fmla="*/ 3284375 h 3300093"/>
              <a:gd name="connsiteX8" fmla="*/ 3685592 w 6718041"/>
              <a:gd name="connsiteY8" fmla="*/ 3284375 h 3300093"/>
              <a:gd name="connsiteX9" fmla="*/ 4320074 w 6718041"/>
              <a:gd name="connsiteY9" fmla="*/ 3237722 h 3300093"/>
              <a:gd name="connsiteX10" fmla="*/ 4861249 w 6718041"/>
              <a:gd name="connsiteY10" fmla="*/ 3153747 h 3300093"/>
              <a:gd name="connsiteX11" fmla="*/ 5495731 w 6718041"/>
              <a:gd name="connsiteY11" fmla="*/ 3079102 h 3300093"/>
              <a:gd name="connsiteX12" fmla="*/ 6111551 w 6718041"/>
              <a:gd name="connsiteY12" fmla="*/ 2995126 h 3300093"/>
              <a:gd name="connsiteX13" fmla="*/ 6718041 w 6718041"/>
              <a:gd name="connsiteY13" fmla="*/ 2948473 h 330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18041" h="3300093">
                <a:moveTo>
                  <a:pt x="0" y="0"/>
                </a:moveTo>
                <a:cubicBezTo>
                  <a:pt x="146179" y="303245"/>
                  <a:pt x="292359" y="606490"/>
                  <a:pt x="429208" y="858416"/>
                </a:cubicBezTo>
                <a:cubicBezTo>
                  <a:pt x="566057" y="1110342"/>
                  <a:pt x="664029" y="1323392"/>
                  <a:pt x="821094" y="1511559"/>
                </a:cubicBezTo>
                <a:cubicBezTo>
                  <a:pt x="978159" y="1699726"/>
                  <a:pt x="1219200" y="1852126"/>
                  <a:pt x="1371600" y="1987420"/>
                </a:cubicBezTo>
                <a:cubicBezTo>
                  <a:pt x="1524000" y="2122714"/>
                  <a:pt x="1587759" y="2195804"/>
                  <a:pt x="1735494" y="2323322"/>
                </a:cubicBezTo>
                <a:cubicBezTo>
                  <a:pt x="1883229" y="2450840"/>
                  <a:pt x="2088502" y="2623458"/>
                  <a:pt x="2258008" y="2752531"/>
                </a:cubicBezTo>
                <a:cubicBezTo>
                  <a:pt x="2427514" y="2881605"/>
                  <a:pt x="2589245" y="3009122"/>
                  <a:pt x="2752531" y="3097763"/>
                </a:cubicBezTo>
                <a:cubicBezTo>
                  <a:pt x="2915817" y="3186404"/>
                  <a:pt x="3082213" y="3253273"/>
                  <a:pt x="3237723" y="3284375"/>
                </a:cubicBezTo>
                <a:cubicBezTo>
                  <a:pt x="3393233" y="3315477"/>
                  <a:pt x="3505200" y="3292150"/>
                  <a:pt x="3685592" y="3284375"/>
                </a:cubicBezTo>
                <a:cubicBezTo>
                  <a:pt x="3865984" y="3276600"/>
                  <a:pt x="4124131" y="3259493"/>
                  <a:pt x="4320074" y="3237722"/>
                </a:cubicBezTo>
                <a:cubicBezTo>
                  <a:pt x="4516017" y="3215951"/>
                  <a:pt x="4665306" y="3180184"/>
                  <a:pt x="4861249" y="3153747"/>
                </a:cubicBezTo>
                <a:cubicBezTo>
                  <a:pt x="5057192" y="3127310"/>
                  <a:pt x="5495731" y="3079102"/>
                  <a:pt x="5495731" y="3079102"/>
                </a:cubicBezTo>
                <a:cubicBezTo>
                  <a:pt x="5704115" y="3052665"/>
                  <a:pt x="5907833" y="3016898"/>
                  <a:pt x="6111551" y="2995126"/>
                </a:cubicBezTo>
                <a:cubicBezTo>
                  <a:pt x="6315269" y="2973355"/>
                  <a:pt x="6516655" y="2960914"/>
                  <a:pt x="6718041" y="2948473"/>
                </a:cubicBez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3C4F7F-FAD0-47CC-9BF9-4C2F8B254C0E}"/>
              </a:ext>
            </a:extLst>
          </p:cNvPr>
          <p:cNvCxnSpPr/>
          <p:nvPr/>
        </p:nvCxnSpPr>
        <p:spPr>
          <a:xfrm flipV="1">
            <a:off x="1343608" y="1595535"/>
            <a:ext cx="0" cy="394684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933C8C-0D39-4FA2-A8A5-C12A0FD56DE0}"/>
              </a:ext>
            </a:extLst>
          </p:cNvPr>
          <p:cNvCxnSpPr>
            <a:cxnSpLocks/>
          </p:cNvCxnSpPr>
          <p:nvPr/>
        </p:nvCxnSpPr>
        <p:spPr>
          <a:xfrm>
            <a:off x="1343608" y="5517503"/>
            <a:ext cx="725921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2B2C25-C896-4D80-98B8-22A614049D0D}"/>
              </a:ext>
            </a:extLst>
          </p:cNvPr>
          <p:cNvSpPr txBox="1"/>
          <p:nvPr/>
        </p:nvSpPr>
        <p:spPr>
          <a:xfrm rot="16200000">
            <a:off x="662473" y="3244334"/>
            <a:ext cx="65543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Error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90292E-1055-4AC8-A436-AE835C648549}"/>
              </a:ext>
            </a:extLst>
          </p:cNvPr>
          <p:cNvSpPr txBox="1"/>
          <p:nvPr/>
        </p:nvSpPr>
        <p:spPr>
          <a:xfrm>
            <a:off x="4038793" y="5664073"/>
            <a:ext cx="186884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Model complexity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1FC8E4-7801-4B70-A95F-637A5E25B488}"/>
              </a:ext>
            </a:extLst>
          </p:cNvPr>
          <p:cNvSpPr txBox="1"/>
          <p:nvPr/>
        </p:nvSpPr>
        <p:spPr>
          <a:xfrm>
            <a:off x="633741" y="5203830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i="1" dirty="0">
                <a:solidFill>
                  <a:schemeClr val="bg1"/>
                </a:solidFill>
              </a:rPr>
              <a:t>small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363B62-BDCC-47BB-9E55-BC2A0BF0A0DF}"/>
              </a:ext>
            </a:extLst>
          </p:cNvPr>
          <p:cNvSpPr txBox="1"/>
          <p:nvPr/>
        </p:nvSpPr>
        <p:spPr>
          <a:xfrm>
            <a:off x="725112" y="1663582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i="1" dirty="0">
                <a:solidFill>
                  <a:schemeClr val="bg1"/>
                </a:solidFill>
              </a:rPr>
              <a:t>big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BFAB33-5E98-47B3-83D3-3B4CF9EA4A03}"/>
              </a:ext>
            </a:extLst>
          </p:cNvPr>
          <p:cNvSpPr txBox="1"/>
          <p:nvPr/>
        </p:nvSpPr>
        <p:spPr>
          <a:xfrm>
            <a:off x="990190" y="5556497"/>
            <a:ext cx="1297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i="1" dirty="0">
                <a:solidFill>
                  <a:schemeClr val="bg1"/>
                </a:solidFill>
              </a:rPr>
              <a:t>A very simple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886C3C-A2E0-4E8A-9BE2-CEF45309BD7E}"/>
              </a:ext>
            </a:extLst>
          </p:cNvPr>
          <p:cNvSpPr txBox="1"/>
          <p:nvPr/>
        </p:nvSpPr>
        <p:spPr>
          <a:xfrm>
            <a:off x="844418" y="6035134"/>
            <a:ext cx="1659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i="1" dirty="0">
                <a:solidFill>
                  <a:schemeClr val="bg1"/>
                </a:solidFill>
              </a:rPr>
              <a:t>(e.g., a decision stump)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16F0B8-93F0-4CD4-95AA-DAE308AE5BB0}"/>
              </a:ext>
            </a:extLst>
          </p:cNvPr>
          <p:cNvSpPr txBox="1"/>
          <p:nvPr/>
        </p:nvSpPr>
        <p:spPr>
          <a:xfrm>
            <a:off x="7132842" y="5664575"/>
            <a:ext cx="1955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i="1" dirty="0">
                <a:solidFill>
                  <a:schemeClr val="bg1"/>
                </a:solidFill>
              </a:rPr>
              <a:t>A very complicated and engineered model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60F04A6-C927-4B23-8D3F-69B948760F13}"/>
              </a:ext>
            </a:extLst>
          </p:cNvPr>
          <p:cNvSpPr/>
          <p:nvPr/>
        </p:nvSpPr>
        <p:spPr>
          <a:xfrm>
            <a:off x="1474237" y="2468509"/>
            <a:ext cx="6764694" cy="2980569"/>
          </a:xfrm>
          <a:custGeom>
            <a:avLst/>
            <a:gdLst>
              <a:gd name="connsiteX0" fmla="*/ 0 w 6764694"/>
              <a:gd name="connsiteY0" fmla="*/ 0 h 3480319"/>
              <a:gd name="connsiteX1" fmla="*/ 503853 w 6764694"/>
              <a:gd name="connsiteY1" fmla="*/ 1175657 h 3480319"/>
              <a:gd name="connsiteX2" fmla="*/ 1054359 w 6764694"/>
              <a:gd name="connsiteY2" fmla="*/ 1978090 h 3480319"/>
              <a:gd name="connsiteX3" fmla="*/ 1828800 w 6764694"/>
              <a:gd name="connsiteY3" fmla="*/ 2565919 h 3480319"/>
              <a:gd name="connsiteX4" fmla="*/ 2313992 w 6764694"/>
              <a:gd name="connsiteY4" fmla="*/ 2836506 h 3480319"/>
              <a:gd name="connsiteX5" fmla="*/ 3004457 w 6764694"/>
              <a:gd name="connsiteY5" fmla="*/ 3191070 h 3480319"/>
              <a:gd name="connsiteX6" fmla="*/ 3806890 w 6764694"/>
              <a:gd name="connsiteY6" fmla="*/ 3321698 h 3480319"/>
              <a:gd name="connsiteX7" fmla="*/ 4879910 w 6764694"/>
              <a:gd name="connsiteY7" fmla="*/ 3396343 h 3480319"/>
              <a:gd name="connsiteX8" fmla="*/ 5533053 w 6764694"/>
              <a:gd name="connsiteY8" fmla="*/ 3433665 h 3480319"/>
              <a:gd name="connsiteX9" fmla="*/ 6232849 w 6764694"/>
              <a:gd name="connsiteY9" fmla="*/ 3470988 h 3480319"/>
              <a:gd name="connsiteX10" fmla="*/ 6764694 w 6764694"/>
              <a:gd name="connsiteY10" fmla="*/ 3480319 h 3480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64694" h="3480319">
                <a:moveTo>
                  <a:pt x="0" y="0"/>
                </a:moveTo>
                <a:cubicBezTo>
                  <a:pt x="164063" y="422987"/>
                  <a:pt x="328126" y="845975"/>
                  <a:pt x="503853" y="1175657"/>
                </a:cubicBezTo>
                <a:cubicBezTo>
                  <a:pt x="679580" y="1505339"/>
                  <a:pt x="833535" y="1746380"/>
                  <a:pt x="1054359" y="1978090"/>
                </a:cubicBezTo>
                <a:cubicBezTo>
                  <a:pt x="1275183" y="2209800"/>
                  <a:pt x="1618861" y="2422850"/>
                  <a:pt x="1828800" y="2565919"/>
                </a:cubicBezTo>
                <a:cubicBezTo>
                  <a:pt x="2038739" y="2708988"/>
                  <a:pt x="2118049" y="2732314"/>
                  <a:pt x="2313992" y="2836506"/>
                </a:cubicBezTo>
                <a:cubicBezTo>
                  <a:pt x="2509935" y="2940698"/>
                  <a:pt x="2755641" y="3110205"/>
                  <a:pt x="3004457" y="3191070"/>
                </a:cubicBezTo>
                <a:cubicBezTo>
                  <a:pt x="3253273" y="3271935"/>
                  <a:pt x="3494315" y="3287486"/>
                  <a:pt x="3806890" y="3321698"/>
                </a:cubicBezTo>
                <a:cubicBezTo>
                  <a:pt x="4119466" y="3355910"/>
                  <a:pt x="4879910" y="3396343"/>
                  <a:pt x="4879910" y="3396343"/>
                </a:cubicBezTo>
                <a:lnTo>
                  <a:pt x="5533053" y="3433665"/>
                </a:lnTo>
                <a:lnTo>
                  <a:pt x="6232849" y="3470988"/>
                </a:lnTo>
                <a:cubicBezTo>
                  <a:pt x="6438123" y="3478764"/>
                  <a:pt x="6601408" y="3479541"/>
                  <a:pt x="6764694" y="348031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F013D7-C61E-46A5-B02D-4E5A7E97205E}"/>
              </a:ext>
            </a:extLst>
          </p:cNvPr>
          <p:cNvCxnSpPr/>
          <p:nvPr/>
        </p:nvCxnSpPr>
        <p:spPr>
          <a:xfrm>
            <a:off x="6326155" y="1735494"/>
            <a:ext cx="47586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9AB08D6-8FE3-4357-9737-C3A93571011A}"/>
              </a:ext>
            </a:extLst>
          </p:cNvPr>
          <p:cNvCxnSpPr/>
          <p:nvPr/>
        </p:nvCxnSpPr>
        <p:spPr>
          <a:xfrm>
            <a:off x="6326155" y="2158482"/>
            <a:ext cx="475861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AF0F4EC-8733-44F0-B6E4-C38AD7631AC9}"/>
              </a:ext>
            </a:extLst>
          </p:cNvPr>
          <p:cNvSpPr txBox="1"/>
          <p:nvPr/>
        </p:nvSpPr>
        <p:spPr>
          <a:xfrm>
            <a:off x="7002212" y="1570883"/>
            <a:ext cx="3920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>
                <a:solidFill>
                  <a:srgbClr val="FF0000"/>
                </a:solidFill>
              </a:rPr>
              <a:t>Error when use “training” data for prediction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4C836A-C6EA-4486-A2CA-966D759E8E98}"/>
              </a:ext>
            </a:extLst>
          </p:cNvPr>
          <p:cNvSpPr txBox="1"/>
          <p:nvPr/>
        </p:nvSpPr>
        <p:spPr>
          <a:xfrm>
            <a:off x="7002212" y="1976617"/>
            <a:ext cx="3596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>
                <a:solidFill>
                  <a:srgbClr val="FFFF00"/>
                </a:solidFill>
              </a:rPr>
              <a:t>Error when use “test” data for prediction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D059C9B-210F-4669-954F-36F898935AFA}"/>
              </a:ext>
            </a:extLst>
          </p:cNvPr>
          <p:cNvSpPr/>
          <p:nvPr/>
        </p:nvSpPr>
        <p:spPr>
          <a:xfrm>
            <a:off x="1492897" y="2071396"/>
            <a:ext cx="6910299" cy="3276467"/>
          </a:xfrm>
          <a:custGeom>
            <a:avLst/>
            <a:gdLst>
              <a:gd name="connsiteX0" fmla="*/ 0 w 6671388"/>
              <a:gd name="connsiteY0" fmla="*/ 0 h 3276467"/>
              <a:gd name="connsiteX1" fmla="*/ 615820 w 6671388"/>
              <a:gd name="connsiteY1" fmla="*/ 1324947 h 3276467"/>
              <a:gd name="connsiteX2" fmla="*/ 1390261 w 6671388"/>
              <a:gd name="connsiteY2" fmla="*/ 2286000 h 3276467"/>
              <a:gd name="connsiteX3" fmla="*/ 2575249 w 6671388"/>
              <a:gd name="connsiteY3" fmla="*/ 2883159 h 3276467"/>
              <a:gd name="connsiteX4" fmla="*/ 3676261 w 6671388"/>
              <a:gd name="connsiteY4" fmla="*/ 3191069 h 3276467"/>
              <a:gd name="connsiteX5" fmla="*/ 5197151 w 6671388"/>
              <a:gd name="connsiteY5" fmla="*/ 3265714 h 3276467"/>
              <a:gd name="connsiteX6" fmla="*/ 6419461 w 6671388"/>
              <a:gd name="connsiteY6" fmla="*/ 3275045 h 3276467"/>
              <a:gd name="connsiteX7" fmla="*/ 6671388 w 6671388"/>
              <a:gd name="connsiteY7" fmla="*/ 3256384 h 327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71388" h="3276467">
                <a:moveTo>
                  <a:pt x="0" y="0"/>
                </a:moveTo>
                <a:cubicBezTo>
                  <a:pt x="192055" y="471973"/>
                  <a:pt x="384110" y="943947"/>
                  <a:pt x="615820" y="1324947"/>
                </a:cubicBezTo>
                <a:cubicBezTo>
                  <a:pt x="847530" y="1705947"/>
                  <a:pt x="1063690" y="2026298"/>
                  <a:pt x="1390261" y="2286000"/>
                </a:cubicBezTo>
                <a:cubicBezTo>
                  <a:pt x="1716832" y="2545702"/>
                  <a:pt x="2194249" y="2732314"/>
                  <a:pt x="2575249" y="2883159"/>
                </a:cubicBezTo>
                <a:cubicBezTo>
                  <a:pt x="2956249" y="3034004"/>
                  <a:pt x="3239277" y="3127310"/>
                  <a:pt x="3676261" y="3191069"/>
                </a:cubicBezTo>
                <a:cubicBezTo>
                  <a:pt x="4113245" y="3254828"/>
                  <a:pt x="4739951" y="3251718"/>
                  <a:pt x="5197151" y="3265714"/>
                </a:cubicBezTo>
                <a:cubicBezTo>
                  <a:pt x="5654351" y="3279710"/>
                  <a:pt x="6173755" y="3276600"/>
                  <a:pt x="6419461" y="3275045"/>
                </a:cubicBezTo>
                <a:cubicBezTo>
                  <a:pt x="6665167" y="3273490"/>
                  <a:pt x="6668277" y="3264937"/>
                  <a:pt x="6671388" y="3256384"/>
                </a:cubicBezTo>
              </a:path>
            </a:pathLst>
          </a:custGeom>
          <a:noFill/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9ADA60-D047-4294-AADA-68C188AE9C8F}"/>
              </a:ext>
            </a:extLst>
          </p:cNvPr>
          <p:cNvSpPr txBox="1"/>
          <p:nvPr/>
        </p:nvSpPr>
        <p:spPr>
          <a:xfrm>
            <a:off x="8744144" y="4603665"/>
            <a:ext cx="2491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92D050"/>
                </a:solidFill>
              </a:rPr>
              <a:t>With the model become more complicated, usually we can reduce the model bias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3B29193-3674-4BAE-91D0-419A6B4BB559}"/>
              </a:ext>
            </a:extLst>
          </p:cNvPr>
          <p:cNvCxnSpPr/>
          <p:nvPr/>
        </p:nvCxnSpPr>
        <p:spPr>
          <a:xfrm flipV="1">
            <a:off x="2099387" y="934253"/>
            <a:ext cx="0" cy="11861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882A05A-26D4-4AB4-AD19-64E752D7F456}"/>
              </a:ext>
            </a:extLst>
          </p:cNvPr>
          <p:cNvCxnSpPr>
            <a:cxnSpLocks/>
          </p:cNvCxnSpPr>
          <p:nvPr/>
        </p:nvCxnSpPr>
        <p:spPr>
          <a:xfrm>
            <a:off x="2099387" y="2128867"/>
            <a:ext cx="163285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877F86D9-975D-4791-BC2F-3007677DCCEC}"/>
              </a:ext>
            </a:extLst>
          </p:cNvPr>
          <p:cNvSpPr/>
          <p:nvPr/>
        </p:nvSpPr>
        <p:spPr>
          <a:xfrm>
            <a:off x="2440939" y="1702295"/>
            <a:ext cx="149290" cy="149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AEFBBF0-80F9-4E62-8444-92D6A7BFCB38}"/>
              </a:ext>
            </a:extLst>
          </p:cNvPr>
          <p:cNvSpPr/>
          <p:nvPr/>
        </p:nvSpPr>
        <p:spPr>
          <a:xfrm>
            <a:off x="2968478" y="1659961"/>
            <a:ext cx="149290" cy="149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64EE9AA-314C-481D-AB8B-75E9E8B9B1A0}"/>
              </a:ext>
            </a:extLst>
          </p:cNvPr>
          <p:cNvSpPr/>
          <p:nvPr/>
        </p:nvSpPr>
        <p:spPr>
          <a:xfrm>
            <a:off x="3442679" y="1371188"/>
            <a:ext cx="149290" cy="149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51CDD3B-65D4-44C6-ADF2-71A879FE8ECE}"/>
              </a:ext>
            </a:extLst>
          </p:cNvPr>
          <p:cNvCxnSpPr>
            <a:cxnSpLocks/>
          </p:cNvCxnSpPr>
          <p:nvPr/>
        </p:nvCxnSpPr>
        <p:spPr>
          <a:xfrm flipV="1">
            <a:off x="2287943" y="1362654"/>
            <a:ext cx="1514653" cy="3436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A13963C-753A-4987-8497-96453F473FFF}"/>
              </a:ext>
            </a:extLst>
          </p:cNvPr>
          <p:cNvSpPr txBox="1"/>
          <p:nvPr/>
        </p:nvSpPr>
        <p:spPr>
          <a:xfrm>
            <a:off x="2244932" y="2555521"/>
            <a:ext cx="18148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00B0F0"/>
                </a:solidFill>
              </a:rPr>
              <a:t>e.g., a LR model will give low variance (with different subsets, we may end up with similar fitted line)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F8C8890-A489-4DD7-AEE9-CBF58C01D7A7}"/>
              </a:ext>
            </a:extLst>
          </p:cNvPr>
          <p:cNvSpPr/>
          <p:nvPr/>
        </p:nvSpPr>
        <p:spPr>
          <a:xfrm>
            <a:off x="1571203" y="4673752"/>
            <a:ext cx="6913983" cy="783772"/>
          </a:xfrm>
          <a:custGeom>
            <a:avLst/>
            <a:gdLst>
              <a:gd name="connsiteX0" fmla="*/ 0 w 6913983"/>
              <a:gd name="connsiteY0" fmla="*/ 783772 h 783772"/>
              <a:gd name="connsiteX1" fmla="*/ 839755 w 6913983"/>
              <a:gd name="connsiteY1" fmla="*/ 653143 h 783772"/>
              <a:gd name="connsiteX2" fmla="*/ 1875453 w 6913983"/>
              <a:gd name="connsiteY2" fmla="*/ 550506 h 783772"/>
              <a:gd name="connsiteX3" fmla="*/ 3415004 w 6913983"/>
              <a:gd name="connsiteY3" fmla="*/ 354564 h 783772"/>
              <a:gd name="connsiteX4" fmla="*/ 4534677 w 6913983"/>
              <a:gd name="connsiteY4" fmla="*/ 186613 h 783772"/>
              <a:gd name="connsiteX5" fmla="*/ 5607698 w 6913983"/>
              <a:gd name="connsiteY5" fmla="*/ 111968 h 783772"/>
              <a:gd name="connsiteX6" fmla="*/ 6391469 w 6913983"/>
              <a:gd name="connsiteY6" fmla="*/ 74645 h 783772"/>
              <a:gd name="connsiteX7" fmla="*/ 6913983 w 6913983"/>
              <a:gd name="connsiteY7" fmla="*/ 0 h 783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983" h="783772">
                <a:moveTo>
                  <a:pt x="0" y="783772"/>
                </a:moveTo>
                <a:cubicBezTo>
                  <a:pt x="263590" y="737896"/>
                  <a:pt x="527180" y="692021"/>
                  <a:pt x="839755" y="653143"/>
                </a:cubicBezTo>
                <a:cubicBezTo>
                  <a:pt x="1152330" y="614265"/>
                  <a:pt x="1446245" y="600269"/>
                  <a:pt x="1875453" y="550506"/>
                </a:cubicBezTo>
                <a:cubicBezTo>
                  <a:pt x="2304661" y="500743"/>
                  <a:pt x="2971800" y="415213"/>
                  <a:pt x="3415004" y="354564"/>
                </a:cubicBezTo>
                <a:cubicBezTo>
                  <a:pt x="3858208" y="293915"/>
                  <a:pt x="4169228" y="227046"/>
                  <a:pt x="4534677" y="186613"/>
                </a:cubicBezTo>
                <a:cubicBezTo>
                  <a:pt x="4900126" y="146180"/>
                  <a:pt x="5298233" y="130629"/>
                  <a:pt x="5607698" y="111968"/>
                </a:cubicBezTo>
                <a:cubicBezTo>
                  <a:pt x="5917163" y="93307"/>
                  <a:pt x="6173755" y="93306"/>
                  <a:pt x="6391469" y="74645"/>
                </a:cubicBezTo>
                <a:cubicBezTo>
                  <a:pt x="6609183" y="55984"/>
                  <a:pt x="6761583" y="27992"/>
                  <a:pt x="6913983" y="0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059BDD-AEFD-460D-A459-283D722A9875}"/>
              </a:ext>
            </a:extLst>
          </p:cNvPr>
          <p:cNvSpPr txBox="1"/>
          <p:nvPr/>
        </p:nvSpPr>
        <p:spPr>
          <a:xfrm>
            <a:off x="4360242" y="3548049"/>
            <a:ext cx="2491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00B0F0"/>
                </a:solidFill>
              </a:rPr>
              <a:t>With the model become more complicated, usually we would increase the model variance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FFC44CC-02D6-4439-A98C-F9439193B08A}"/>
              </a:ext>
            </a:extLst>
          </p:cNvPr>
          <p:cNvCxnSpPr/>
          <p:nvPr/>
        </p:nvCxnSpPr>
        <p:spPr>
          <a:xfrm flipV="1">
            <a:off x="3976670" y="949531"/>
            <a:ext cx="0" cy="11861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1609092-A87D-4AE0-B9A2-3761418CB463}"/>
              </a:ext>
            </a:extLst>
          </p:cNvPr>
          <p:cNvCxnSpPr>
            <a:cxnSpLocks/>
          </p:cNvCxnSpPr>
          <p:nvPr/>
        </p:nvCxnSpPr>
        <p:spPr>
          <a:xfrm>
            <a:off x="3976670" y="2144145"/>
            <a:ext cx="163285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6D1F22C-FD19-43EB-8382-487E7B1A1C22}"/>
              </a:ext>
            </a:extLst>
          </p:cNvPr>
          <p:cNvSpPr/>
          <p:nvPr/>
        </p:nvSpPr>
        <p:spPr>
          <a:xfrm>
            <a:off x="4102222" y="1194190"/>
            <a:ext cx="149290" cy="149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F17BE2E-8A23-4E4C-924E-B954D1B8385B}"/>
              </a:ext>
            </a:extLst>
          </p:cNvPr>
          <p:cNvSpPr/>
          <p:nvPr/>
        </p:nvSpPr>
        <p:spPr>
          <a:xfrm>
            <a:off x="4318222" y="1717573"/>
            <a:ext cx="149290" cy="149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D7FE48E-062D-418A-BDB3-D6ED0E6D5B37}"/>
              </a:ext>
            </a:extLst>
          </p:cNvPr>
          <p:cNvSpPr/>
          <p:nvPr/>
        </p:nvSpPr>
        <p:spPr>
          <a:xfrm>
            <a:off x="4845761" y="1675239"/>
            <a:ext cx="149290" cy="149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852C4BC-A83A-405C-9529-DA5C817DB45B}"/>
              </a:ext>
            </a:extLst>
          </p:cNvPr>
          <p:cNvCxnSpPr>
            <a:cxnSpLocks/>
          </p:cNvCxnSpPr>
          <p:nvPr/>
        </p:nvCxnSpPr>
        <p:spPr>
          <a:xfrm>
            <a:off x="4038793" y="1527336"/>
            <a:ext cx="1150244" cy="1048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DC009DF-D6BF-4716-8334-1151A5652D16}"/>
              </a:ext>
            </a:extLst>
          </p:cNvPr>
          <p:cNvCxnSpPr>
            <a:cxnSpLocks/>
          </p:cNvCxnSpPr>
          <p:nvPr/>
        </p:nvCxnSpPr>
        <p:spPr>
          <a:xfrm flipV="1">
            <a:off x="4019294" y="2234386"/>
            <a:ext cx="0" cy="11861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AD9F2C5-7B13-45C2-B190-8555680B7122}"/>
              </a:ext>
            </a:extLst>
          </p:cNvPr>
          <p:cNvCxnSpPr>
            <a:cxnSpLocks/>
          </p:cNvCxnSpPr>
          <p:nvPr/>
        </p:nvCxnSpPr>
        <p:spPr>
          <a:xfrm>
            <a:off x="4019294" y="3429000"/>
            <a:ext cx="163285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F00A8C56-B6EC-4235-9BE4-C075A426CD2F}"/>
              </a:ext>
            </a:extLst>
          </p:cNvPr>
          <p:cNvSpPr/>
          <p:nvPr/>
        </p:nvSpPr>
        <p:spPr>
          <a:xfrm>
            <a:off x="4144846" y="2479045"/>
            <a:ext cx="149290" cy="149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ADB69B1-C55B-4012-B458-71C0048816F8}"/>
              </a:ext>
            </a:extLst>
          </p:cNvPr>
          <p:cNvSpPr/>
          <p:nvPr/>
        </p:nvSpPr>
        <p:spPr>
          <a:xfrm>
            <a:off x="4888385" y="2960094"/>
            <a:ext cx="149290" cy="149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B826E7A-539C-4BC6-88DD-2502516AE9EF}"/>
              </a:ext>
            </a:extLst>
          </p:cNvPr>
          <p:cNvSpPr/>
          <p:nvPr/>
        </p:nvSpPr>
        <p:spPr>
          <a:xfrm>
            <a:off x="5362586" y="2671321"/>
            <a:ext cx="149290" cy="149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C4F469E-0D17-47D0-A055-8714A91B8611}"/>
              </a:ext>
            </a:extLst>
          </p:cNvPr>
          <p:cNvCxnSpPr>
            <a:cxnSpLocks/>
          </p:cNvCxnSpPr>
          <p:nvPr/>
        </p:nvCxnSpPr>
        <p:spPr>
          <a:xfrm>
            <a:off x="4229515" y="2781673"/>
            <a:ext cx="1282361" cy="1180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698C2241-81D0-4DBD-905C-A8E791F824EA}"/>
              </a:ext>
            </a:extLst>
          </p:cNvPr>
          <p:cNvSpPr/>
          <p:nvPr/>
        </p:nvSpPr>
        <p:spPr>
          <a:xfrm rot="19714337">
            <a:off x="3087542" y="2267743"/>
            <a:ext cx="541176" cy="302683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16937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6443-D940-4713-8592-1FB864BCC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787812" cy="757432"/>
          </a:xfrm>
        </p:spPr>
        <p:txBody>
          <a:bodyPr>
            <a:normAutofit fontScale="90000"/>
          </a:bodyPr>
          <a:lstStyle/>
          <a:p>
            <a:pPr algn="l"/>
            <a:r>
              <a:rPr lang="en-NZ" sz="3600" b="1" dirty="0">
                <a:solidFill>
                  <a:schemeClr val="bg1"/>
                </a:solidFill>
              </a:rPr>
              <a:t>How bias and variance are related to under and overfitting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A8FAFB7-BD0B-4D9C-A112-D63C462BD620}"/>
              </a:ext>
            </a:extLst>
          </p:cNvPr>
          <p:cNvSpPr/>
          <p:nvPr/>
        </p:nvSpPr>
        <p:spPr>
          <a:xfrm>
            <a:off x="1685160" y="1832859"/>
            <a:ext cx="6718041" cy="3300093"/>
          </a:xfrm>
          <a:custGeom>
            <a:avLst/>
            <a:gdLst>
              <a:gd name="connsiteX0" fmla="*/ 0 w 6718041"/>
              <a:gd name="connsiteY0" fmla="*/ 0 h 3300093"/>
              <a:gd name="connsiteX1" fmla="*/ 429208 w 6718041"/>
              <a:gd name="connsiteY1" fmla="*/ 858416 h 3300093"/>
              <a:gd name="connsiteX2" fmla="*/ 821094 w 6718041"/>
              <a:gd name="connsiteY2" fmla="*/ 1511559 h 3300093"/>
              <a:gd name="connsiteX3" fmla="*/ 1371600 w 6718041"/>
              <a:gd name="connsiteY3" fmla="*/ 1987420 h 3300093"/>
              <a:gd name="connsiteX4" fmla="*/ 1735494 w 6718041"/>
              <a:gd name="connsiteY4" fmla="*/ 2323322 h 3300093"/>
              <a:gd name="connsiteX5" fmla="*/ 2258008 w 6718041"/>
              <a:gd name="connsiteY5" fmla="*/ 2752531 h 3300093"/>
              <a:gd name="connsiteX6" fmla="*/ 2752531 w 6718041"/>
              <a:gd name="connsiteY6" fmla="*/ 3097763 h 3300093"/>
              <a:gd name="connsiteX7" fmla="*/ 3237723 w 6718041"/>
              <a:gd name="connsiteY7" fmla="*/ 3284375 h 3300093"/>
              <a:gd name="connsiteX8" fmla="*/ 3685592 w 6718041"/>
              <a:gd name="connsiteY8" fmla="*/ 3284375 h 3300093"/>
              <a:gd name="connsiteX9" fmla="*/ 4320074 w 6718041"/>
              <a:gd name="connsiteY9" fmla="*/ 3237722 h 3300093"/>
              <a:gd name="connsiteX10" fmla="*/ 4861249 w 6718041"/>
              <a:gd name="connsiteY10" fmla="*/ 3153747 h 3300093"/>
              <a:gd name="connsiteX11" fmla="*/ 5495731 w 6718041"/>
              <a:gd name="connsiteY11" fmla="*/ 3079102 h 3300093"/>
              <a:gd name="connsiteX12" fmla="*/ 6111551 w 6718041"/>
              <a:gd name="connsiteY12" fmla="*/ 2995126 h 3300093"/>
              <a:gd name="connsiteX13" fmla="*/ 6718041 w 6718041"/>
              <a:gd name="connsiteY13" fmla="*/ 2948473 h 330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18041" h="3300093">
                <a:moveTo>
                  <a:pt x="0" y="0"/>
                </a:moveTo>
                <a:cubicBezTo>
                  <a:pt x="146179" y="303245"/>
                  <a:pt x="292359" y="606490"/>
                  <a:pt x="429208" y="858416"/>
                </a:cubicBezTo>
                <a:cubicBezTo>
                  <a:pt x="566057" y="1110342"/>
                  <a:pt x="664029" y="1323392"/>
                  <a:pt x="821094" y="1511559"/>
                </a:cubicBezTo>
                <a:cubicBezTo>
                  <a:pt x="978159" y="1699726"/>
                  <a:pt x="1219200" y="1852126"/>
                  <a:pt x="1371600" y="1987420"/>
                </a:cubicBezTo>
                <a:cubicBezTo>
                  <a:pt x="1524000" y="2122714"/>
                  <a:pt x="1587759" y="2195804"/>
                  <a:pt x="1735494" y="2323322"/>
                </a:cubicBezTo>
                <a:cubicBezTo>
                  <a:pt x="1883229" y="2450840"/>
                  <a:pt x="2088502" y="2623458"/>
                  <a:pt x="2258008" y="2752531"/>
                </a:cubicBezTo>
                <a:cubicBezTo>
                  <a:pt x="2427514" y="2881605"/>
                  <a:pt x="2589245" y="3009122"/>
                  <a:pt x="2752531" y="3097763"/>
                </a:cubicBezTo>
                <a:cubicBezTo>
                  <a:pt x="2915817" y="3186404"/>
                  <a:pt x="3082213" y="3253273"/>
                  <a:pt x="3237723" y="3284375"/>
                </a:cubicBezTo>
                <a:cubicBezTo>
                  <a:pt x="3393233" y="3315477"/>
                  <a:pt x="3505200" y="3292150"/>
                  <a:pt x="3685592" y="3284375"/>
                </a:cubicBezTo>
                <a:cubicBezTo>
                  <a:pt x="3865984" y="3276600"/>
                  <a:pt x="4124131" y="3259493"/>
                  <a:pt x="4320074" y="3237722"/>
                </a:cubicBezTo>
                <a:cubicBezTo>
                  <a:pt x="4516017" y="3215951"/>
                  <a:pt x="4665306" y="3180184"/>
                  <a:pt x="4861249" y="3153747"/>
                </a:cubicBezTo>
                <a:cubicBezTo>
                  <a:pt x="5057192" y="3127310"/>
                  <a:pt x="5495731" y="3079102"/>
                  <a:pt x="5495731" y="3079102"/>
                </a:cubicBezTo>
                <a:cubicBezTo>
                  <a:pt x="5704115" y="3052665"/>
                  <a:pt x="5907833" y="3016898"/>
                  <a:pt x="6111551" y="2995126"/>
                </a:cubicBezTo>
                <a:cubicBezTo>
                  <a:pt x="6315269" y="2973355"/>
                  <a:pt x="6516655" y="2960914"/>
                  <a:pt x="6718041" y="2948473"/>
                </a:cubicBez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3C4F7F-FAD0-47CC-9BF9-4C2F8B254C0E}"/>
              </a:ext>
            </a:extLst>
          </p:cNvPr>
          <p:cNvCxnSpPr/>
          <p:nvPr/>
        </p:nvCxnSpPr>
        <p:spPr>
          <a:xfrm flipV="1">
            <a:off x="1343608" y="1595535"/>
            <a:ext cx="0" cy="394684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933C8C-0D39-4FA2-A8A5-C12A0FD56DE0}"/>
              </a:ext>
            </a:extLst>
          </p:cNvPr>
          <p:cNvCxnSpPr>
            <a:cxnSpLocks/>
          </p:cNvCxnSpPr>
          <p:nvPr/>
        </p:nvCxnSpPr>
        <p:spPr>
          <a:xfrm>
            <a:off x="1343608" y="5517503"/>
            <a:ext cx="725921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2B2C25-C896-4D80-98B8-22A614049D0D}"/>
              </a:ext>
            </a:extLst>
          </p:cNvPr>
          <p:cNvSpPr txBox="1"/>
          <p:nvPr/>
        </p:nvSpPr>
        <p:spPr>
          <a:xfrm rot="16200000">
            <a:off x="662473" y="3244334"/>
            <a:ext cx="65543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Error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90292E-1055-4AC8-A436-AE835C648549}"/>
              </a:ext>
            </a:extLst>
          </p:cNvPr>
          <p:cNvSpPr txBox="1"/>
          <p:nvPr/>
        </p:nvSpPr>
        <p:spPr>
          <a:xfrm>
            <a:off x="4038793" y="5664073"/>
            <a:ext cx="186884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Model complexity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1FC8E4-7801-4B70-A95F-637A5E25B488}"/>
              </a:ext>
            </a:extLst>
          </p:cNvPr>
          <p:cNvSpPr txBox="1"/>
          <p:nvPr/>
        </p:nvSpPr>
        <p:spPr>
          <a:xfrm>
            <a:off x="633741" y="5203830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i="1" dirty="0">
                <a:solidFill>
                  <a:schemeClr val="bg1"/>
                </a:solidFill>
              </a:rPr>
              <a:t>small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363B62-BDCC-47BB-9E55-BC2A0BF0A0DF}"/>
              </a:ext>
            </a:extLst>
          </p:cNvPr>
          <p:cNvSpPr txBox="1"/>
          <p:nvPr/>
        </p:nvSpPr>
        <p:spPr>
          <a:xfrm>
            <a:off x="725112" y="1663582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i="1" dirty="0">
                <a:solidFill>
                  <a:schemeClr val="bg1"/>
                </a:solidFill>
              </a:rPr>
              <a:t>big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BFAB33-5E98-47B3-83D3-3B4CF9EA4A03}"/>
              </a:ext>
            </a:extLst>
          </p:cNvPr>
          <p:cNvSpPr txBox="1"/>
          <p:nvPr/>
        </p:nvSpPr>
        <p:spPr>
          <a:xfrm>
            <a:off x="990190" y="5556497"/>
            <a:ext cx="1297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i="1" dirty="0">
                <a:solidFill>
                  <a:schemeClr val="bg1"/>
                </a:solidFill>
              </a:rPr>
              <a:t>A very simple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886C3C-A2E0-4E8A-9BE2-CEF45309BD7E}"/>
              </a:ext>
            </a:extLst>
          </p:cNvPr>
          <p:cNvSpPr txBox="1"/>
          <p:nvPr/>
        </p:nvSpPr>
        <p:spPr>
          <a:xfrm>
            <a:off x="844418" y="6035134"/>
            <a:ext cx="1659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i="1" dirty="0">
                <a:solidFill>
                  <a:schemeClr val="bg1"/>
                </a:solidFill>
              </a:rPr>
              <a:t>(e.g., a decision stump)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16F0B8-93F0-4CD4-95AA-DAE308AE5BB0}"/>
              </a:ext>
            </a:extLst>
          </p:cNvPr>
          <p:cNvSpPr txBox="1"/>
          <p:nvPr/>
        </p:nvSpPr>
        <p:spPr>
          <a:xfrm>
            <a:off x="7132842" y="5664575"/>
            <a:ext cx="1955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i="1" dirty="0">
                <a:solidFill>
                  <a:schemeClr val="bg1"/>
                </a:solidFill>
              </a:rPr>
              <a:t>A very complicated and engineered model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60F04A6-C927-4B23-8D3F-69B948760F13}"/>
              </a:ext>
            </a:extLst>
          </p:cNvPr>
          <p:cNvSpPr/>
          <p:nvPr/>
        </p:nvSpPr>
        <p:spPr>
          <a:xfrm>
            <a:off x="1474237" y="2468509"/>
            <a:ext cx="6764694" cy="2980569"/>
          </a:xfrm>
          <a:custGeom>
            <a:avLst/>
            <a:gdLst>
              <a:gd name="connsiteX0" fmla="*/ 0 w 6764694"/>
              <a:gd name="connsiteY0" fmla="*/ 0 h 3480319"/>
              <a:gd name="connsiteX1" fmla="*/ 503853 w 6764694"/>
              <a:gd name="connsiteY1" fmla="*/ 1175657 h 3480319"/>
              <a:gd name="connsiteX2" fmla="*/ 1054359 w 6764694"/>
              <a:gd name="connsiteY2" fmla="*/ 1978090 h 3480319"/>
              <a:gd name="connsiteX3" fmla="*/ 1828800 w 6764694"/>
              <a:gd name="connsiteY3" fmla="*/ 2565919 h 3480319"/>
              <a:gd name="connsiteX4" fmla="*/ 2313992 w 6764694"/>
              <a:gd name="connsiteY4" fmla="*/ 2836506 h 3480319"/>
              <a:gd name="connsiteX5" fmla="*/ 3004457 w 6764694"/>
              <a:gd name="connsiteY5" fmla="*/ 3191070 h 3480319"/>
              <a:gd name="connsiteX6" fmla="*/ 3806890 w 6764694"/>
              <a:gd name="connsiteY6" fmla="*/ 3321698 h 3480319"/>
              <a:gd name="connsiteX7" fmla="*/ 4879910 w 6764694"/>
              <a:gd name="connsiteY7" fmla="*/ 3396343 h 3480319"/>
              <a:gd name="connsiteX8" fmla="*/ 5533053 w 6764694"/>
              <a:gd name="connsiteY8" fmla="*/ 3433665 h 3480319"/>
              <a:gd name="connsiteX9" fmla="*/ 6232849 w 6764694"/>
              <a:gd name="connsiteY9" fmla="*/ 3470988 h 3480319"/>
              <a:gd name="connsiteX10" fmla="*/ 6764694 w 6764694"/>
              <a:gd name="connsiteY10" fmla="*/ 3480319 h 3480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64694" h="3480319">
                <a:moveTo>
                  <a:pt x="0" y="0"/>
                </a:moveTo>
                <a:cubicBezTo>
                  <a:pt x="164063" y="422987"/>
                  <a:pt x="328126" y="845975"/>
                  <a:pt x="503853" y="1175657"/>
                </a:cubicBezTo>
                <a:cubicBezTo>
                  <a:pt x="679580" y="1505339"/>
                  <a:pt x="833535" y="1746380"/>
                  <a:pt x="1054359" y="1978090"/>
                </a:cubicBezTo>
                <a:cubicBezTo>
                  <a:pt x="1275183" y="2209800"/>
                  <a:pt x="1618861" y="2422850"/>
                  <a:pt x="1828800" y="2565919"/>
                </a:cubicBezTo>
                <a:cubicBezTo>
                  <a:pt x="2038739" y="2708988"/>
                  <a:pt x="2118049" y="2732314"/>
                  <a:pt x="2313992" y="2836506"/>
                </a:cubicBezTo>
                <a:cubicBezTo>
                  <a:pt x="2509935" y="2940698"/>
                  <a:pt x="2755641" y="3110205"/>
                  <a:pt x="3004457" y="3191070"/>
                </a:cubicBezTo>
                <a:cubicBezTo>
                  <a:pt x="3253273" y="3271935"/>
                  <a:pt x="3494315" y="3287486"/>
                  <a:pt x="3806890" y="3321698"/>
                </a:cubicBezTo>
                <a:cubicBezTo>
                  <a:pt x="4119466" y="3355910"/>
                  <a:pt x="4879910" y="3396343"/>
                  <a:pt x="4879910" y="3396343"/>
                </a:cubicBezTo>
                <a:lnTo>
                  <a:pt x="5533053" y="3433665"/>
                </a:lnTo>
                <a:lnTo>
                  <a:pt x="6232849" y="3470988"/>
                </a:lnTo>
                <a:cubicBezTo>
                  <a:pt x="6438123" y="3478764"/>
                  <a:pt x="6601408" y="3479541"/>
                  <a:pt x="6764694" y="348031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F013D7-C61E-46A5-B02D-4E5A7E97205E}"/>
              </a:ext>
            </a:extLst>
          </p:cNvPr>
          <p:cNvCxnSpPr/>
          <p:nvPr/>
        </p:nvCxnSpPr>
        <p:spPr>
          <a:xfrm>
            <a:off x="6326155" y="1735494"/>
            <a:ext cx="47586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9AB08D6-8FE3-4357-9737-C3A93571011A}"/>
              </a:ext>
            </a:extLst>
          </p:cNvPr>
          <p:cNvCxnSpPr/>
          <p:nvPr/>
        </p:nvCxnSpPr>
        <p:spPr>
          <a:xfrm>
            <a:off x="6326155" y="2158482"/>
            <a:ext cx="475861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AF0F4EC-8733-44F0-B6E4-C38AD7631AC9}"/>
              </a:ext>
            </a:extLst>
          </p:cNvPr>
          <p:cNvSpPr txBox="1"/>
          <p:nvPr/>
        </p:nvSpPr>
        <p:spPr>
          <a:xfrm>
            <a:off x="7002212" y="1570883"/>
            <a:ext cx="3920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>
                <a:solidFill>
                  <a:srgbClr val="FF0000"/>
                </a:solidFill>
              </a:rPr>
              <a:t>Error when use “training” data for prediction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4C836A-C6EA-4486-A2CA-966D759E8E98}"/>
              </a:ext>
            </a:extLst>
          </p:cNvPr>
          <p:cNvSpPr txBox="1"/>
          <p:nvPr/>
        </p:nvSpPr>
        <p:spPr>
          <a:xfrm>
            <a:off x="7002212" y="1976617"/>
            <a:ext cx="3596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>
                <a:solidFill>
                  <a:srgbClr val="FFFF00"/>
                </a:solidFill>
              </a:rPr>
              <a:t>Error when use “test” data for prediction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D059C9B-210F-4669-954F-36F898935AFA}"/>
              </a:ext>
            </a:extLst>
          </p:cNvPr>
          <p:cNvSpPr/>
          <p:nvPr/>
        </p:nvSpPr>
        <p:spPr>
          <a:xfrm>
            <a:off x="1492897" y="2071396"/>
            <a:ext cx="6910299" cy="3276467"/>
          </a:xfrm>
          <a:custGeom>
            <a:avLst/>
            <a:gdLst>
              <a:gd name="connsiteX0" fmla="*/ 0 w 6671388"/>
              <a:gd name="connsiteY0" fmla="*/ 0 h 3276467"/>
              <a:gd name="connsiteX1" fmla="*/ 615820 w 6671388"/>
              <a:gd name="connsiteY1" fmla="*/ 1324947 h 3276467"/>
              <a:gd name="connsiteX2" fmla="*/ 1390261 w 6671388"/>
              <a:gd name="connsiteY2" fmla="*/ 2286000 h 3276467"/>
              <a:gd name="connsiteX3" fmla="*/ 2575249 w 6671388"/>
              <a:gd name="connsiteY3" fmla="*/ 2883159 h 3276467"/>
              <a:gd name="connsiteX4" fmla="*/ 3676261 w 6671388"/>
              <a:gd name="connsiteY4" fmla="*/ 3191069 h 3276467"/>
              <a:gd name="connsiteX5" fmla="*/ 5197151 w 6671388"/>
              <a:gd name="connsiteY5" fmla="*/ 3265714 h 3276467"/>
              <a:gd name="connsiteX6" fmla="*/ 6419461 w 6671388"/>
              <a:gd name="connsiteY6" fmla="*/ 3275045 h 3276467"/>
              <a:gd name="connsiteX7" fmla="*/ 6671388 w 6671388"/>
              <a:gd name="connsiteY7" fmla="*/ 3256384 h 327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71388" h="3276467">
                <a:moveTo>
                  <a:pt x="0" y="0"/>
                </a:moveTo>
                <a:cubicBezTo>
                  <a:pt x="192055" y="471973"/>
                  <a:pt x="384110" y="943947"/>
                  <a:pt x="615820" y="1324947"/>
                </a:cubicBezTo>
                <a:cubicBezTo>
                  <a:pt x="847530" y="1705947"/>
                  <a:pt x="1063690" y="2026298"/>
                  <a:pt x="1390261" y="2286000"/>
                </a:cubicBezTo>
                <a:cubicBezTo>
                  <a:pt x="1716832" y="2545702"/>
                  <a:pt x="2194249" y="2732314"/>
                  <a:pt x="2575249" y="2883159"/>
                </a:cubicBezTo>
                <a:cubicBezTo>
                  <a:pt x="2956249" y="3034004"/>
                  <a:pt x="3239277" y="3127310"/>
                  <a:pt x="3676261" y="3191069"/>
                </a:cubicBezTo>
                <a:cubicBezTo>
                  <a:pt x="4113245" y="3254828"/>
                  <a:pt x="4739951" y="3251718"/>
                  <a:pt x="5197151" y="3265714"/>
                </a:cubicBezTo>
                <a:cubicBezTo>
                  <a:pt x="5654351" y="3279710"/>
                  <a:pt x="6173755" y="3276600"/>
                  <a:pt x="6419461" y="3275045"/>
                </a:cubicBezTo>
                <a:cubicBezTo>
                  <a:pt x="6665167" y="3273490"/>
                  <a:pt x="6668277" y="3264937"/>
                  <a:pt x="6671388" y="3256384"/>
                </a:cubicBezTo>
              </a:path>
            </a:pathLst>
          </a:custGeom>
          <a:noFill/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9ADA60-D047-4294-AADA-68C188AE9C8F}"/>
              </a:ext>
            </a:extLst>
          </p:cNvPr>
          <p:cNvSpPr txBox="1"/>
          <p:nvPr/>
        </p:nvSpPr>
        <p:spPr>
          <a:xfrm>
            <a:off x="8744144" y="4603665"/>
            <a:ext cx="2491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92D050"/>
                </a:solidFill>
              </a:rPr>
              <a:t>With the model become more complicated, usually we can reduce the model bias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3B29193-3674-4BAE-91D0-419A6B4BB559}"/>
              </a:ext>
            </a:extLst>
          </p:cNvPr>
          <p:cNvCxnSpPr/>
          <p:nvPr/>
        </p:nvCxnSpPr>
        <p:spPr>
          <a:xfrm flipV="1">
            <a:off x="2099387" y="934253"/>
            <a:ext cx="0" cy="11861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882A05A-26D4-4AB4-AD19-64E752D7F456}"/>
              </a:ext>
            </a:extLst>
          </p:cNvPr>
          <p:cNvCxnSpPr>
            <a:cxnSpLocks/>
          </p:cNvCxnSpPr>
          <p:nvPr/>
        </p:nvCxnSpPr>
        <p:spPr>
          <a:xfrm>
            <a:off x="2099387" y="2128867"/>
            <a:ext cx="163285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877F86D9-975D-4791-BC2F-3007677DCCEC}"/>
              </a:ext>
            </a:extLst>
          </p:cNvPr>
          <p:cNvSpPr/>
          <p:nvPr/>
        </p:nvSpPr>
        <p:spPr>
          <a:xfrm>
            <a:off x="2440939" y="1702295"/>
            <a:ext cx="149290" cy="149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AEFBBF0-80F9-4E62-8444-92D6A7BFCB38}"/>
              </a:ext>
            </a:extLst>
          </p:cNvPr>
          <p:cNvSpPr/>
          <p:nvPr/>
        </p:nvSpPr>
        <p:spPr>
          <a:xfrm>
            <a:off x="2968478" y="1659961"/>
            <a:ext cx="149290" cy="149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64EE9AA-314C-481D-AB8B-75E9E8B9B1A0}"/>
              </a:ext>
            </a:extLst>
          </p:cNvPr>
          <p:cNvSpPr/>
          <p:nvPr/>
        </p:nvSpPr>
        <p:spPr>
          <a:xfrm>
            <a:off x="3442679" y="1371188"/>
            <a:ext cx="149290" cy="149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51CDD3B-65D4-44C6-ADF2-71A879FE8ECE}"/>
              </a:ext>
            </a:extLst>
          </p:cNvPr>
          <p:cNvCxnSpPr>
            <a:cxnSpLocks/>
          </p:cNvCxnSpPr>
          <p:nvPr/>
        </p:nvCxnSpPr>
        <p:spPr>
          <a:xfrm flipV="1">
            <a:off x="2287943" y="1362654"/>
            <a:ext cx="1514653" cy="3436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7F9D85-C64D-4D3E-8E04-A380D848674A}"/>
              </a:ext>
            </a:extLst>
          </p:cNvPr>
          <p:cNvCxnSpPr/>
          <p:nvPr/>
        </p:nvCxnSpPr>
        <p:spPr>
          <a:xfrm flipV="1">
            <a:off x="7184887" y="3370735"/>
            <a:ext cx="0" cy="11861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D41401B-EB94-426B-97DF-2009FD26C335}"/>
              </a:ext>
            </a:extLst>
          </p:cNvPr>
          <p:cNvCxnSpPr>
            <a:cxnSpLocks/>
          </p:cNvCxnSpPr>
          <p:nvPr/>
        </p:nvCxnSpPr>
        <p:spPr>
          <a:xfrm>
            <a:off x="7184887" y="4565349"/>
            <a:ext cx="163285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7F634B7F-BA2C-4415-AAFE-E599CE35BF74}"/>
              </a:ext>
            </a:extLst>
          </p:cNvPr>
          <p:cNvSpPr/>
          <p:nvPr/>
        </p:nvSpPr>
        <p:spPr>
          <a:xfrm>
            <a:off x="7310439" y="3615394"/>
            <a:ext cx="149290" cy="149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34CB385-FBCC-43D2-88AB-3C787C3CCCF1}"/>
              </a:ext>
            </a:extLst>
          </p:cNvPr>
          <p:cNvSpPr/>
          <p:nvPr/>
        </p:nvSpPr>
        <p:spPr>
          <a:xfrm>
            <a:off x="7526439" y="4138777"/>
            <a:ext cx="149290" cy="149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59D632A-9FFF-45CE-836B-7E69E9D00144}"/>
              </a:ext>
            </a:extLst>
          </p:cNvPr>
          <p:cNvSpPr/>
          <p:nvPr/>
        </p:nvSpPr>
        <p:spPr>
          <a:xfrm>
            <a:off x="8053978" y="4096443"/>
            <a:ext cx="149290" cy="149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788E6E07-23AD-4E9C-B7D5-B6E089F630C4}"/>
              </a:ext>
            </a:extLst>
          </p:cNvPr>
          <p:cNvSpPr/>
          <p:nvPr/>
        </p:nvSpPr>
        <p:spPr>
          <a:xfrm rot="19714337">
            <a:off x="3087542" y="2267743"/>
            <a:ext cx="541176" cy="302683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6049719E-B4D6-4DBC-AD42-A8413EB4373D}"/>
              </a:ext>
            </a:extLst>
          </p:cNvPr>
          <p:cNvSpPr/>
          <p:nvPr/>
        </p:nvSpPr>
        <p:spPr>
          <a:xfrm rot="5873724">
            <a:off x="7600019" y="4798466"/>
            <a:ext cx="541176" cy="30268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13963C-753A-4987-8497-96453F473FFF}"/>
              </a:ext>
            </a:extLst>
          </p:cNvPr>
          <p:cNvSpPr txBox="1"/>
          <p:nvPr/>
        </p:nvSpPr>
        <p:spPr>
          <a:xfrm>
            <a:off x="2244932" y="2555521"/>
            <a:ext cx="18148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00B0F0"/>
                </a:solidFill>
              </a:rPr>
              <a:t>e.g., a LR model will give low variance (with different subsets, we may end up with similar fitted line)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F8C8890-A489-4DD7-AEE9-CBF58C01D7A7}"/>
              </a:ext>
            </a:extLst>
          </p:cNvPr>
          <p:cNvSpPr/>
          <p:nvPr/>
        </p:nvSpPr>
        <p:spPr>
          <a:xfrm>
            <a:off x="1571203" y="4673752"/>
            <a:ext cx="6913983" cy="783772"/>
          </a:xfrm>
          <a:custGeom>
            <a:avLst/>
            <a:gdLst>
              <a:gd name="connsiteX0" fmla="*/ 0 w 6913983"/>
              <a:gd name="connsiteY0" fmla="*/ 783772 h 783772"/>
              <a:gd name="connsiteX1" fmla="*/ 839755 w 6913983"/>
              <a:gd name="connsiteY1" fmla="*/ 653143 h 783772"/>
              <a:gd name="connsiteX2" fmla="*/ 1875453 w 6913983"/>
              <a:gd name="connsiteY2" fmla="*/ 550506 h 783772"/>
              <a:gd name="connsiteX3" fmla="*/ 3415004 w 6913983"/>
              <a:gd name="connsiteY3" fmla="*/ 354564 h 783772"/>
              <a:gd name="connsiteX4" fmla="*/ 4534677 w 6913983"/>
              <a:gd name="connsiteY4" fmla="*/ 186613 h 783772"/>
              <a:gd name="connsiteX5" fmla="*/ 5607698 w 6913983"/>
              <a:gd name="connsiteY5" fmla="*/ 111968 h 783772"/>
              <a:gd name="connsiteX6" fmla="*/ 6391469 w 6913983"/>
              <a:gd name="connsiteY6" fmla="*/ 74645 h 783772"/>
              <a:gd name="connsiteX7" fmla="*/ 6913983 w 6913983"/>
              <a:gd name="connsiteY7" fmla="*/ 0 h 783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983" h="783772">
                <a:moveTo>
                  <a:pt x="0" y="783772"/>
                </a:moveTo>
                <a:cubicBezTo>
                  <a:pt x="263590" y="737896"/>
                  <a:pt x="527180" y="692021"/>
                  <a:pt x="839755" y="653143"/>
                </a:cubicBezTo>
                <a:cubicBezTo>
                  <a:pt x="1152330" y="614265"/>
                  <a:pt x="1446245" y="600269"/>
                  <a:pt x="1875453" y="550506"/>
                </a:cubicBezTo>
                <a:cubicBezTo>
                  <a:pt x="2304661" y="500743"/>
                  <a:pt x="2971800" y="415213"/>
                  <a:pt x="3415004" y="354564"/>
                </a:cubicBezTo>
                <a:cubicBezTo>
                  <a:pt x="3858208" y="293915"/>
                  <a:pt x="4169228" y="227046"/>
                  <a:pt x="4534677" y="186613"/>
                </a:cubicBezTo>
                <a:cubicBezTo>
                  <a:pt x="4900126" y="146180"/>
                  <a:pt x="5298233" y="130629"/>
                  <a:pt x="5607698" y="111968"/>
                </a:cubicBezTo>
                <a:cubicBezTo>
                  <a:pt x="5917163" y="93307"/>
                  <a:pt x="6173755" y="93306"/>
                  <a:pt x="6391469" y="74645"/>
                </a:cubicBezTo>
                <a:cubicBezTo>
                  <a:pt x="6609183" y="55984"/>
                  <a:pt x="6761583" y="27992"/>
                  <a:pt x="6913983" y="0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059BDD-AEFD-460D-A459-283D722A9875}"/>
              </a:ext>
            </a:extLst>
          </p:cNvPr>
          <p:cNvSpPr txBox="1"/>
          <p:nvPr/>
        </p:nvSpPr>
        <p:spPr>
          <a:xfrm>
            <a:off x="4360242" y="3548049"/>
            <a:ext cx="2491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00B0F0"/>
                </a:solidFill>
              </a:rPr>
              <a:t>With the model become more complicated, usually we would increase the model variance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FFC44CC-02D6-4439-A98C-F9439193B08A}"/>
              </a:ext>
            </a:extLst>
          </p:cNvPr>
          <p:cNvCxnSpPr/>
          <p:nvPr/>
        </p:nvCxnSpPr>
        <p:spPr>
          <a:xfrm flipV="1">
            <a:off x="3976670" y="949531"/>
            <a:ext cx="0" cy="11861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1609092-A87D-4AE0-B9A2-3761418CB463}"/>
              </a:ext>
            </a:extLst>
          </p:cNvPr>
          <p:cNvCxnSpPr>
            <a:cxnSpLocks/>
          </p:cNvCxnSpPr>
          <p:nvPr/>
        </p:nvCxnSpPr>
        <p:spPr>
          <a:xfrm>
            <a:off x="3976670" y="2144145"/>
            <a:ext cx="163285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6D1F22C-FD19-43EB-8382-487E7B1A1C22}"/>
              </a:ext>
            </a:extLst>
          </p:cNvPr>
          <p:cNvSpPr/>
          <p:nvPr/>
        </p:nvSpPr>
        <p:spPr>
          <a:xfrm>
            <a:off x="4102222" y="1194190"/>
            <a:ext cx="149290" cy="149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F17BE2E-8A23-4E4C-924E-B954D1B8385B}"/>
              </a:ext>
            </a:extLst>
          </p:cNvPr>
          <p:cNvSpPr/>
          <p:nvPr/>
        </p:nvSpPr>
        <p:spPr>
          <a:xfrm>
            <a:off x="4318222" y="1717573"/>
            <a:ext cx="149290" cy="149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D7FE48E-062D-418A-BDB3-D6ED0E6D5B37}"/>
              </a:ext>
            </a:extLst>
          </p:cNvPr>
          <p:cNvSpPr/>
          <p:nvPr/>
        </p:nvSpPr>
        <p:spPr>
          <a:xfrm>
            <a:off x="4845761" y="1675239"/>
            <a:ext cx="149290" cy="149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852C4BC-A83A-405C-9529-DA5C817DB45B}"/>
              </a:ext>
            </a:extLst>
          </p:cNvPr>
          <p:cNvCxnSpPr>
            <a:cxnSpLocks/>
          </p:cNvCxnSpPr>
          <p:nvPr/>
        </p:nvCxnSpPr>
        <p:spPr>
          <a:xfrm>
            <a:off x="4038793" y="1527336"/>
            <a:ext cx="1150244" cy="1048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DC009DF-D6BF-4716-8334-1151A5652D16}"/>
              </a:ext>
            </a:extLst>
          </p:cNvPr>
          <p:cNvCxnSpPr>
            <a:cxnSpLocks/>
          </p:cNvCxnSpPr>
          <p:nvPr/>
        </p:nvCxnSpPr>
        <p:spPr>
          <a:xfrm flipV="1">
            <a:off x="4019294" y="2234386"/>
            <a:ext cx="0" cy="11861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AD9F2C5-7B13-45C2-B190-8555680B7122}"/>
              </a:ext>
            </a:extLst>
          </p:cNvPr>
          <p:cNvCxnSpPr>
            <a:cxnSpLocks/>
          </p:cNvCxnSpPr>
          <p:nvPr/>
        </p:nvCxnSpPr>
        <p:spPr>
          <a:xfrm>
            <a:off x="4019294" y="3429000"/>
            <a:ext cx="163285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F00A8C56-B6EC-4235-9BE4-C075A426CD2F}"/>
              </a:ext>
            </a:extLst>
          </p:cNvPr>
          <p:cNvSpPr/>
          <p:nvPr/>
        </p:nvSpPr>
        <p:spPr>
          <a:xfrm>
            <a:off x="4144846" y="2479045"/>
            <a:ext cx="149290" cy="149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ADB69B1-C55B-4012-B458-71C0048816F8}"/>
              </a:ext>
            </a:extLst>
          </p:cNvPr>
          <p:cNvSpPr/>
          <p:nvPr/>
        </p:nvSpPr>
        <p:spPr>
          <a:xfrm>
            <a:off x="4888385" y="2960094"/>
            <a:ext cx="149290" cy="149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B826E7A-539C-4BC6-88DD-2502516AE9EF}"/>
              </a:ext>
            </a:extLst>
          </p:cNvPr>
          <p:cNvSpPr/>
          <p:nvPr/>
        </p:nvSpPr>
        <p:spPr>
          <a:xfrm>
            <a:off x="5362586" y="2671321"/>
            <a:ext cx="149290" cy="149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C4F469E-0D17-47D0-A055-8714A91B8611}"/>
              </a:ext>
            </a:extLst>
          </p:cNvPr>
          <p:cNvCxnSpPr>
            <a:cxnSpLocks/>
          </p:cNvCxnSpPr>
          <p:nvPr/>
        </p:nvCxnSpPr>
        <p:spPr>
          <a:xfrm>
            <a:off x="4229515" y="2781673"/>
            <a:ext cx="1282361" cy="1180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5A56AE3-9546-42C2-9BD8-92AF34ACD3AB}"/>
              </a:ext>
            </a:extLst>
          </p:cNvPr>
          <p:cNvSpPr/>
          <p:nvPr/>
        </p:nvSpPr>
        <p:spPr>
          <a:xfrm>
            <a:off x="7380514" y="3704253"/>
            <a:ext cx="1003736" cy="603863"/>
          </a:xfrm>
          <a:custGeom>
            <a:avLst/>
            <a:gdLst>
              <a:gd name="connsiteX0" fmla="*/ 0 w 914400"/>
              <a:gd name="connsiteY0" fmla="*/ 0 h 603863"/>
              <a:gd name="connsiteX1" fmla="*/ 233266 w 914400"/>
              <a:gd name="connsiteY1" fmla="*/ 559837 h 603863"/>
              <a:gd name="connsiteX2" fmla="*/ 475862 w 914400"/>
              <a:gd name="connsiteY2" fmla="*/ 550506 h 603863"/>
              <a:gd name="connsiteX3" fmla="*/ 914400 w 914400"/>
              <a:gd name="connsiteY3" fmla="*/ 410547 h 603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603863">
                <a:moveTo>
                  <a:pt x="0" y="0"/>
                </a:moveTo>
                <a:cubicBezTo>
                  <a:pt x="76978" y="234043"/>
                  <a:pt x="153956" y="468086"/>
                  <a:pt x="233266" y="559837"/>
                </a:cubicBezTo>
                <a:cubicBezTo>
                  <a:pt x="312576" y="651588"/>
                  <a:pt x="362340" y="575388"/>
                  <a:pt x="475862" y="550506"/>
                </a:cubicBezTo>
                <a:cubicBezTo>
                  <a:pt x="589384" y="525624"/>
                  <a:pt x="751892" y="468085"/>
                  <a:pt x="914400" y="41054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780C548-6E50-44CD-A617-6B55F22DDD2F}"/>
              </a:ext>
            </a:extLst>
          </p:cNvPr>
          <p:cNvCxnSpPr/>
          <p:nvPr/>
        </p:nvCxnSpPr>
        <p:spPr>
          <a:xfrm flipV="1">
            <a:off x="9092100" y="3356663"/>
            <a:ext cx="0" cy="11861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E341069-BB99-4F8F-B2EE-A744F904D02F}"/>
              </a:ext>
            </a:extLst>
          </p:cNvPr>
          <p:cNvCxnSpPr>
            <a:cxnSpLocks/>
          </p:cNvCxnSpPr>
          <p:nvPr/>
        </p:nvCxnSpPr>
        <p:spPr>
          <a:xfrm>
            <a:off x="9092100" y="4551277"/>
            <a:ext cx="163285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C8FD1352-D7B9-4018-8EBF-45591980FAA3}"/>
              </a:ext>
            </a:extLst>
          </p:cNvPr>
          <p:cNvSpPr/>
          <p:nvPr/>
        </p:nvSpPr>
        <p:spPr>
          <a:xfrm>
            <a:off x="9433652" y="4124705"/>
            <a:ext cx="149290" cy="149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86E1978-C593-40EB-B521-4FFCA1178C1C}"/>
              </a:ext>
            </a:extLst>
          </p:cNvPr>
          <p:cNvSpPr/>
          <p:nvPr/>
        </p:nvSpPr>
        <p:spPr>
          <a:xfrm>
            <a:off x="9961191" y="4082371"/>
            <a:ext cx="149290" cy="149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E4C804A-71BD-4853-83B2-1D98B6F2AF30}"/>
              </a:ext>
            </a:extLst>
          </p:cNvPr>
          <p:cNvSpPr/>
          <p:nvPr/>
        </p:nvSpPr>
        <p:spPr>
          <a:xfrm>
            <a:off x="10435392" y="3793598"/>
            <a:ext cx="149290" cy="149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10C4856-B539-4896-8B8F-E32BC2606347}"/>
              </a:ext>
            </a:extLst>
          </p:cNvPr>
          <p:cNvCxnSpPr/>
          <p:nvPr/>
        </p:nvCxnSpPr>
        <p:spPr>
          <a:xfrm flipV="1">
            <a:off x="9809273" y="2323618"/>
            <a:ext cx="0" cy="118616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3AE932B-DC17-45B0-8B60-720EE3473ADF}"/>
              </a:ext>
            </a:extLst>
          </p:cNvPr>
          <p:cNvCxnSpPr>
            <a:cxnSpLocks/>
          </p:cNvCxnSpPr>
          <p:nvPr/>
        </p:nvCxnSpPr>
        <p:spPr>
          <a:xfrm>
            <a:off x="9809273" y="3518232"/>
            <a:ext cx="1632858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5025A81C-0181-4833-81F5-4FDABFF5727B}"/>
              </a:ext>
            </a:extLst>
          </p:cNvPr>
          <p:cNvSpPr/>
          <p:nvPr/>
        </p:nvSpPr>
        <p:spPr>
          <a:xfrm>
            <a:off x="9934825" y="2568277"/>
            <a:ext cx="149290" cy="149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21AB571-CC6C-4A07-910D-A5131721DFB8}"/>
              </a:ext>
            </a:extLst>
          </p:cNvPr>
          <p:cNvSpPr/>
          <p:nvPr/>
        </p:nvSpPr>
        <p:spPr>
          <a:xfrm>
            <a:off x="10678364" y="3049326"/>
            <a:ext cx="149290" cy="149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885959B-289A-4134-B00D-46FA3F6A1569}"/>
              </a:ext>
            </a:extLst>
          </p:cNvPr>
          <p:cNvSpPr/>
          <p:nvPr/>
        </p:nvSpPr>
        <p:spPr>
          <a:xfrm>
            <a:off x="11152565" y="2760553"/>
            <a:ext cx="149290" cy="14929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044FA52-4F24-40B5-8639-242DBE76080A}"/>
              </a:ext>
            </a:extLst>
          </p:cNvPr>
          <p:cNvSpPr/>
          <p:nvPr/>
        </p:nvSpPr>
        <p:spPr>
          <a:xfrm>
            <a:off x="9390364" y="3709629"/>
            <a:ext cx="1194318" cy="526651"/>
          </a:xfrm>
          <a:custGeom>
            <a:avLst/>
            <a:gdLst>
              <a:gd name="connsiteX0" fmla="*/ 0 w 1194318"/>
              <a:gd name="connsiteY0" fmla="*/ 513184 h 526651"/>
              <a:gd name="connsiteX1" fmla="*/ 513183 w 1194318"/>
              <a:gd name="connsiteY1" fmla="*/ 513184 h 526651"/>
              <a:gd name="connsiteX2" fmla="*/ 849085 w 1194318"/>
              <a:gd name="connsiteY2" fmla="*/ 373224 h 526651"/>
              <a:gd name="connsiteX3" fmla="*/ 1073020 w 1194318"/>
              <a:gd name="connsiteY3" fmla="*/ 167951 h 526651"/>
              <a:gd name="connsiteX4" fmla="*/ 1194318 w 1194318"/>
              <a:gd name="connsiteY4" fmla="*/ 0 h 526651"/>
              <a:gd name="connsiteX5" fmla="*/ 1194318 w 1194318"/>
              <a:gd name="connsiteY5" fmla="*/ 0 h 526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94318" h="526651">
                <a:moveTo>
                  <a:pt x="0" y="513184"/>
                </a:moveTo>
                <a:cubicBezTo>
                  <a:pt x="185834" y="524847"/>
                  <a:pt x="371669" y="536511"/>
                  <a:pt x="513183" y="513184"/>
                </a:cubicBezTo>
                <a:cubicBezTo>
                  <a:pt x="654697" y="489857"/>
                  <a:pt x="755779" y="430763"/>
                  <a:pt x="849085" y="373224"/>
                </a:cubicBezTo>
                <a:cubicBezTo>
                  <a:pt x="942391" y="315685"/>
                  <a:pt x="1015481" y="230155"/>
                  <a:pt x="1073020" y="167951"/>
                </a:cubicBezTo>
                <a:cubicBezTo>
                  <a:pt x="1130559" y="105747"/>
                  <a:pt x="1194318" y="0"/>
                  <a:pt x="1194318" y="0"/>
                </a:cubicBezTo>
                <a:lnTo>
                  <a:pt x="1194318" y="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38E2D3E-591C-4A5C-8D40-77DF8E60A390}"/>
              </a:ext>
            </a:extLst>
          </p:cNvPr>
          <p:cNvSpPr/>
          <p:nvPr/>
        </p:nvSpPr>
        <p:spPr>
          <a:xfrm>
            <a:off x="10030408" y="2621902"/>
            <a:ext cx="1287625" cy="502412"/>
          </a:xfrm>
          <a:custGeom>
            <a:avLst/>
            <a:gdLst>
              <a:gd name="connsiteX0" fmla="*/ 0 w 1287625"/>
              <a:gd name="connsiteY0" fmla="*/ 0 h 502412"/>
              <a:gd name="connsiteX1" fmla="*/ 718457 w 1287625"/>
              <a:gd name="connsiteY1" fmla="*/ 494522 h 502412"/>
              <a:gd name="connsiteX2" fmla="*/ 1017037 w 1287625"/>
              <a:gd name="connsiteY2" fmla="*/ 317241 h 502412"/>
              <a:gd name="connsiteX3" fmla="*/ 1287625 w 1287625"/>
              <a:gd name="connsiteY3" fmla="*/ 158620 h 502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7625" h="502412">
                <a:moveTo>
                  <a:pt x="0" y="0"/>
                </a:moveTo>
                <a:cubicBezTo>
                  <a:pt x="274475" y="220824"/>
                  <a:pt x="548951" y="441649"/>
                  <a:pt x="718457" y="494522"/>
                </a:cubicBezTo>
                <a:cubicBezTo>
                  <a:pt x="887963" y="547395"/>
                  <a:pt x="1017037" y="317241"/>
                  <a:pt x="1017037" y="317241"/>
                </a:cubicBezTo>
                <a:lnTo>
                  <a:pt x="1287625" y="15862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684670B-0E70-40C4-8577-653FA41D2C3F}"/>
              </a:ext>
            </a:extLst>
          </p:cNvPr>
          <p:cNvSpPr txBox="1"/>
          <p:nvPr/>
        </p:nvSpPr>
        <p:spPr>
          <a:xfrm>
            <a:off x="7440500" y="2361002"/>
            <a:ext cx="19904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00B0F0"/>
                </a:solidFill>
              </a:rPr>
              <a:t>e.g., a xgboost model will give large variance (with different subsets, we may end up with quite different fitted line)</a:t>
            </a:r>
          </a:p>
        </p:txBody>
      </p:sp>
    </p:spTree>
    <p:extLst>
      <p:ext uri="{BB962C8B-B14F-4D97-AF65-F5344CB8AC3E}">
        <p14:creationId xmlns:p14="http://schemas.microsoft.com/office/powerpoint/2010/main" val="3931566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6443-D940-4713-8592-1FB864BCC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787812" cy="757432"/>
          </a:xfrm>
        </p:spPr>
        <p:txBody>
          <a:bodyPr>
            <a:normAutofit fontScale="90000"/>
          </a:bodyPr>
          <a:lstStyle/>
          <a:p>
            <a:pPr algn="l"/>
            <a:r>
              <a:rPr lang="en-NZ" sz="3600" b="1" dirty="0">
                <a:solidFill>
                  <a:schemeClr val="bg1"/>
                </a:solidFill>
              </a:rPr>
              <a:t>How bias and variance are related to under and overfitting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A8FAFB7-BD0B-4D9C-A112-D63C462BD620}"/>
              </a:ext>
            </a:extLst>
          </p:cNvPr>
          <p:cNvSpPr/>
          <p:nvPr/>
        </p:nvSpPr>
        <p:spPr>
          <a:xfrm>
            <a:off x="1685160" y="1832859"/>
            <a:ext cx="6718041" cy="3300093"/>
          </a:xfrm>
          <a:custGeom>
            <a:avLst/>
            <a:gdLst>
              <a:gd name="connsiteX0" fmla="*/ 0 w 6718041"/>
              <a:gd name="connsiteY0" fmla="*/ 0 h 3300093"/>
              <a:gd name="connsiteX1" fmla="*/ 429208 w 6718041"/>
              <a:gd name="connsiteY1" fmla="*/ 858416 h 3300093"/>
              <a:gd name="connsiteX2" fmla="*/ 821094 w 6718041"/>
              <a:gd name="connsiteY2" fmla="*/ 1511559 h 3300093"/>
              <a:gd name="connsiteX3" fmla="*/ 1371600 w 6718041"/>
              <a:gd name="connsiteY3" fmla="*/ 1987420 h 3300093"/>
              <a:gd name="connsiteX4" fmla="*/ 1735494 w 6718041"/>
              <a:gd name="connsiteY4" fmla="*/ 2323322 h 3300093"/>
              <a:gd name="connsiteX5" fmla="*/ 2258008 w 6718041"/>
              <a:gd name="connsiteY5" fmla="*/ 2752531 h 3300093"/>
              <a:gd name="connsiteX6" fmla="*/ 2752531 w 6718041"/>
              <a:gd name="connsiteY6" fmla="*/ 3097763 h 3300093"/>
              <a:gd name="connsiteX7" fmla="*/ 3237723 w 6718041"/>
              <a:gd name="connsiteY7" fmla="*/ 3284375 h 3300093"/>
              <a:gd name="connsiteX8" fmla="*/ 3685592 w 6718041"/>
              <a:gd name="connsiteY8" fmla="*/ 3284375 h 3300093"/>
              <a:gd name="connsiteX9" fmla="*/ 4320074 w 6718041"/>
              <a:gd name="connsiteY9" fmla="*/ 3237722 h 3300093"/>
              <a:gd name="connsiteX10" fmla="*/ 4861249 w 6718041"/>
              <a:gd name="connsiteY10" fmla="*/ 3153747 h 3300093"/>
              <a:gd name="connsiteX11" fmla="*/ 5495731 w 6718041"/>
              <a:gd name="connsiteY11" fmla="*/ 3079102 h 3300093"/>
              <a:gd name="connsiteX12" fmla="*/ 6111551 w 6718041"/>
              <a:gd name="connsiteY12" fmla="*/ 2995126 h 3300093"/>
              <a:gd name="connsiteX13" fmla="*/ 6718041 w 6718041"/>
              <a:gd name="connsiteY13" fmla="*/ 2948473 h 330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18041" h="3300093">
                <a:moveTo>
                  <a:pt x="0" y="0"/>
                </a:moveTo>
                <a:cubicBezTo>
                  <a:pt x="146179" y="303245"/>
                  <a:pt x="292359" y="606490"/>
                  <a:pt x="429208" y="858416"/>
                </a:cubicBezTo>
                <a:cubicBezTo>
                  <a:pt x="566057" y="1110342"/>
                  <a:pt x="664029" y="1323392"/>
                  <a:pt x="821094" y="1511559"/>
                </a:cubicBezTo>
                <a:cubicBezTo>
                  <a:pt x="978159" y="1699726"/>
                  <a:pt x="1219200" y="1852126"/>
                  <a:pt x="1371600" y="1987420"/>
                </a:cubicBezTo>
                <a:cubicBezTo>
                  <a:pt x="1524000" y="2122714"/>
                  <a:pt x="1587759" y="2195804"/>
                  <a:pt x="1735494" y="2323322"/>
                </a:cubicBezTo>
                <a:cubicBezTo>
                  <a:pt x="1883229" y="2450840"/>
                  <a:pt x="2088502" y="2623458"/>
                  <a:pt x="2258008" y="2752531"/>
                </a:cubicBezTo>
                <a:cubicBezTo>
                  <a:pt x="2427514" y="2881605"/>
                  <a:pt x="2589245" y="3009122"/>
                  <a:pt x="2752531" y="3097763"/>
                </a:cubicBezTo>
                <a:cubicBezTo>
                  <a:pt x="2915817" y="3186404"/>
                  <a:pt x="3082213" y="3253273"/>
                  <a:pt x="3237723" y="3284375"/>
                </a:cubicBezTo>
                <a:cubicBezTo>
                  <a:pt x="3393233" y="3315477"/>
                  <a:pt x="3505200" y="3292150"/>
                  <a:pt x="3685592" y="3284375"/>
                </a:cubicBezTo>
                <a:cubicBezTo>
                  <a:pt x="3865984" y="3276600"/>
                  <a:pt x="4124131" y="3259493"/>
                  <a:pt x="4320074" y="3237722"/>
                </a:cubicBezTo>
                <a:cubicBezTo>
                  <a:pt x="4516017" y="3215951"/>
                  <a:pt x="4665306" y="3180184"/>
                  <a:pt x="4861249" y="3153747"/>
                </a:cubicBezTo>
                <a:cubicBezTo>
                  <a:pt x="5057192" y="3127310"/>
                  <a:pt x="5495731" y="3079102"/>
                  <a:pt x="5495731" y="3079102"/>
                </a:cubicBezTo>
                <a:cubicBezTo>
                  <a:pt x="5704115" y="3052665"/>
                  <a:pt x="5907833" y="3016898"/>
                  <a:pt x="6111551" y="2995126"/>
                </a:cubicBezTo>
                <a:cubicBezTo>
                  <a:pt x="6315269" y="2973355"/>
                  <a:pt x="6516655" y="2960914"/>
                  <a:pt x="6718041" y="2948473"/>
                </a:cubicBez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3C4F7F-FAD0-47CC-9BF9-4C2F8B254C0E}"/>
              </a:ext>
            </a:extLst>
          </p:cNvPr>
          <p:cNvCxnSpPr/>
          <p:nvPr/>
        </p:nvCxnSpPr>
        <p:spPr>
          <a:xfrm flipV="1">
            <a:off x="1343608" y="1595535"/>
            <a:ext cx="0" cy="394684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933C8C-0D39-4FA2-A8A5-C12A0FD56DE0}"/>
              </a:ext>
            </a:extLst>
          </p:cNvPr>
          <p:cNvCxnSpPr>
            <a:cxnSpLocks/>
          </p:cNvCxnSpPr>
          <p:nvPr/>
        </p:nvCxnSpPr>
        <p:spPr>
          <a:xfrm>
            <a:off x="1343608" y="5517503"/>
            <a:ext cx="725921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2B2C25-C896-4D80-98B8-22A614049D0D}"/>
              </a:ext>
            </a:extLst>
          </p:cNvPr>
          <p:cNvSpPr txBox="1"/>
          <p:nvPr/>
        </p:nvSpPr>
        <p:spPr>
          <a:xfrm rot="16200000">
            <a:off x="662473" y="3244334"/>
            <a:ext cx="65543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Error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90292E-1055-4AC8-A436-AE835C648549}"/>
              </a:ext>
            </a:extLst>
          </p:cNvPr>
          <p:cNvSpPr txBox="1"/>
          <p:nvPr/>
        </p:nvSpPr>
        <p:spPr>
          <a:xfrm>
            <a:off x="4038793" y="5664073"/>
            <a:ext cx="186884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Model complexity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1FC8E4-7801-4B70-A95F-637A5E25B488}"/>
              </a:ext>
            </a:extLst>
          </p:cNvPr>
          <p:cNvSpPr txBox="1"/>
          <p:nvPr/>
        </p:nvSpPr>
        <p:spPr>
          <a:xfrm>
            <a:off x="633741" y="5203830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i="1" dirty="0">
                <a:solidFill>
                  <a:schemeClr val="bg1"/>
                </a:solidFill>
              </a:rPr>
              <a:t>small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363B62-BDCC-47BB-9E55-BC2A0BF0A0DF}"/>
              </a:ext>
            </a:extLst>
          </p:cNvPr>
          <p:cNvSpPr txBox="1"/>
          <p:nvPr/>
        </p:nvSpPr>
        <p:spPr>
          <a:xfrm>
            <a:off x="725112" y="1663582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i="1" dirty="0">
                <a:solidFill>
                  <a:schemeClr val="bg1"/>
                </a:solidFill>
              </a:rPr>
              <a:t>big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BFAB33-5E98-47B3-83D3-3B4CF9EA4A03}"/>
              </a:ext>
            </a:extLst>
          </p:cNvPr>
          <p:cNvSpPr txBox="1"/>
          <p:nvPr/>
        </p:nvSpPr>
        <p:spPr>
          <a:xfrm>
            <a:off x="990190" y="5556497"/>
            <a:ext cx="1297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i="1" dirty="0">
                <a:solidFill>
                  <a:schemeClr val="bg1"/>
                </a:solidFill>
              </a:rPr>
              <a:t>A very simple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886C3C-A2E0-4E8A-9BE2-CEF45309BD7E}"/>
              </a:ext>
            </a:extLst>
          </p:cNvPr>
          <p:cNvSpPr txBox="1"/>
          <p:nvPr/>
        </p:nvSpPr>
        <p:spPr>
          <a:xfrm>
            <a:off x="844418" y="6035134"/>
            <a:ext cx="1659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i="1" dirty="0">
                <a:solidFill>
                  <a:schemeClr val="bg1"/>
                </a:solidFill>
              </a:rPr>
              <a:t>(e.g., a decision stump)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16F0B8-93F0-4CD4-95AA-DAE308AE5BB0}"/>
              </a:ext>
            </a:extLst>
          </p:cNvPr>
          <p:cNvSpPr txBox="1"/>
          <p:nvPr/>
        </p:nvSpPr>
        <p:spPr>
          <a:xfrm>
            <a:off x="7132842" y="5664575"/>
            <a:ext cx="1955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i="1" dirty="0">
                <a:solidFill>
                  <a:schemeClr val="bg1"/>
                </a:solidFill>
              </a:rPr>
              <a:t>A very complicated and engineered model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60F04A6-C927-4B23-8D3F-69B948760F13}"/>
              </a:ext>
            </a:extLst>
          </p:cNvPr>
          <p:cNvSpPr/>
          <p:nvPr/>
        </p:nvSpPr>
        <p:spPr>
          <a:xfrm>
            <a:off x="1474237" y="2468509"/>
            <a:ext cx="6764694" cy="2980569"/>
          </a:xfrm>
          <a:custGeom>
            <a:avLst/>
            <a:gdLst>
              <a:gd name="connsiteX0" fmla="*/ 0 w 6764694"/>
              <a:gd name="connsiteY0" fmla="*/ 0 h 3480319"/>
              <a:gd name="connsiteX1" fmla="*/ 503853 w 6764694"/>
              <a:gd name="connsiteY1" fmla="*/ 1175657 h 3480319"/>
              <a:gd name="connsiteX2" fmla="*/ 1054359 w 6764694"/>
              <a:gd name="connsiteY2" fmla="*/ 1978090 h 3480319"/>
              <a:gd name="connsiteX3" fmla="*/ 1828800 w 6764694"/>
              <a:gd name="connsiteY3" fmla="*/ 2565919 h 3480319"/>
              <a:gd name="connsiteX4" fmla="*/ 2313992 w 6764694"/>
              <a:gd name="connsiteY4" fmla="*/ 2836506 h 3480319"/>
              <a:gd name="connsiteX5" fmla="*/ 3004457 w 6764694"/>
              <a:gd name="connsiteY5" fmla="*/ 3191070 h 3480319"/>
              <a:gd name="connsiteX6" fmla="*/ 3806890 w 6764694"/>
              <a:gd name="connsiteY6" fmla="*/ 3321698 h 3480319"/>
              <a:gd name="connsiteX7" fmla="*/ 4879910 w 6764694"/>
              <a:gd name="connsiteY7" fmla="*/ 3396343 h 3480319"/>
              <a:gd name="connsiteX8" fmla="*/ 5533053 w 6764694"/>
              <a:gd name="connsiteY8" fmla="*/ 3433665 h 3480319"/>
              <a:gd name="connsiteX9" fmla="*/ 6232849 w 6764694"/>
              <a:gd name="connsiteY9" fmla="*/ 3470988 h 3480319"/>
              <a:gd name="connsiteX10" fmla="*/ 6764694 w 6764694"/>
              <a:gd name="connsiteY10" fmla="*/ 3480319 h 3480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64694" h="3480319">
                <a:moveTo>
                  <a:pt x="0" y="0"/>
                </a:moveTo>
                <a:cubicBezTo>
                  <a:pt x="164063" y="422987"/>
                  <a:pt x="328126" y="845975"/>
                  <a:pt x="503853" y="1175657"/>
                </a:cubicBezTo>
                <a:cubicBezTo>
                  <a:pt x="679580" y="1505339"/>
                  <a:pt x="833535" y="1746380"/>
                  <a:pt x="1054359" y="1978090"/>
                </a:cubicBezTo>
                <a:cubicBezTo>
                  <a:pt x="1275183" y="2209800"/>
                  <a:pt x="1618861" y="2422850"/>
                  <a:pt x="1828800" y="2565919"/>
                </a:cubicBezTo>
                <a:cubicBezTo>
                  <a:pt x="2038739" y="2708988"/>
                  <a:pt x="2118049" y="2732314"/>
                  <a:pt x="2313992" y="2836506"/>
                </a:cubicBezTo>
                <a:cubicBezTo>
                  <a:pt x="2509935" y="2940698"/>
                  <a:pt x="2755641" y="3110205"/>
                  <a:pt x="3004457" y="3191070"/>
                </a:cubicBezTo>
                <a:cubicBezTo>
                  <a:pt x="3253273" y="3271935"/>
                  <a:pt x="3494315" y="3287486"/>
                  <a:pt x="3806890" y="3321698"/>
                </a:cubicBezTo>
                <a:cubicBezTo>
                  <a:pt x="4119466" y="3355910"/>
                  <a:pt x="4879910" y="3396343"/>
                  <a:pt x="4879910" y="3396343"/>
                </a:cubicBezTo>
                <a:lnTo>
                  <a:pt x="5533053" y="3433665"/>
                </a:lnTo>
                <a:lnTo>
                  <a:pt x="6232849" y="3470988"/>
                </a:lnTo>
                <a:cubicBezTo>
                  <a:pt x="6438123" y="3478764"/>
                  <a:pt x="6601408" y="3479541"/>
                  <a:pt x="6764694" y="348031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F013D7-C61E-46A5-B02D-4E5A7E97205E}"/>
              </a:ext>
            </a:extLst>
          </p:cNvPr>
          <p:cNvCxnSpPr/>
          <p:nvPr/>
        </p:nvCxnSpPr>
        <p:spPr>
          <a:xfrm>
            <a:off x="6326155" y="1735494"/>
            <a:ext cx="47586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9AB08D6-8FE3-4357-9737-C3A93571011A}"/>
              </a:ext>
            </a:extLst>
          </p:cNvPr>
          <p:cNvCxnSpPr/>
          <p:nvPr/>
        </p:nvCxnSpPr>
        <p:spPr>
          <a:xfrm>
            <a:off x="6326155" y="2158482"/>
            <a:ext cx="475861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AF0F4EC-8733-44F0-B6E4-C38AD7631AC9}"/>
              </a:ext>
            </a:extLst>
          </p:cNvPr>
          <p:cNvSpPr txBox="1"/>
          <p:nvPr/>
        </p:nvSpPr>
        <p:spPr>
          <a:xfrm>
            <a:off x="7002212" y="1570883"/>
            <a:ext cx="3920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>
                <a:solidFill>
                  <a:srgbClr val="FF0000"/>
                </a:solidFill>
              </a:rPr>
              <a:t>Error when use “training” data for prediction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4C836A-C6EA-4486-A2CA-966D759E8E98}"/>
              </a:ext>
            </a:extLst>
          </p:cNvPr>
          <p:cNvSpPr txBox="1"/>
          <p:nvPr/>
        </p:nvSpPr>
        <p:spPr>
          <a:xfrm>
            <a:off x="7002212" y="1976617"/>
            <a:ext cx="3596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>
                <a:solidFill>
                  <a:srgbClr val="FFFF00"/>
                </a:solidFill>
              </a:rPr>
              <a:t>Error when use “test” data for prediction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D059C9B-210F-4669-954F-36F898935AFA}"/>
              </a:ext>
            </a:extLst>
          </p:cNvPr>
          <p:cNvSpPr/>
          <p:nvPr/>
        </p:nvSpPr>
        <p:spPr>
          <a:xfrm>
            <a:off x="1492897" y="2071396"/>
            <a:ext cx="6910299" cy="3276467"/>
          </a:xfrm>
          <a:custGeom>
            <a:avLst/>
            <a:gdLst>
              <a:gd name="connsiteX0" fmla="*/ 0 w 6671388"/>
              <a:gd name="connsiteY0" fmla="*/ 0 h 3276467"/>
              <a:gd name="connsiteX1" fmla="*/ 615820 w 6671388"/>
              <a:gd name="connsiteY1" fmla="*/ 1324947 h 3276467"/>
              <a:gd name="connsiteX2" fmla="*/ 1390261 w 6671388"/>
              <a:gd name="connsiteY2" fmla="*/ 2286000 h 3276467"/>
              <a:gd name="connsiteX3" fmla="*/ 2575249 w 6671388"/>
              <a:gd name="connsiteY3" fmla="*/ 2883159 h 3276467"/>
              <a:gd name="connsiteX4" fmla="*/ 3676261 w 6671388"/>
              <a:gd name="connsiteY4" fmla="*/ 3191069 h 3276467"/>
              <a:gd name="connsiteX5" fmla="*/ 5197151 w 6671388"/>
              <a:gd name="connsiteY5" fmla="*/ 3265714 h 3276467"/>
              <a:gd name="connsiteX6" fmla="*/ 6419461 w 6671388"/>
              <a:gd name="connsiteY6" fmla="*/ 3275045 h 3276467"/>
              <a:gd name="connsiteX7" fmla="*/ 6671388 w 6671388"/>
              <a:gd name="connsiteY7" fmla="*/ 3256384 h 327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71388" h="3276467">
                <a:moveTo>
                  <a:pt x="0" y="0"/>
                </a:moveTo>
                <a:cubicBezTo>
                  <a:pt x="192055" y="471973"/>
                  <a:pt x="384110" y="943947"/>
                  <a:pt x="615820" y="1324947"/>
                </a:cubicBezTo>
                <a:cubicBezTo>
                  <a:pt x="847530" y="1705947"/>
                  <a:pt x="1063690" y="2026298"/>
                  <a:pt x="1390261" y="2286000"/>
                </a:cubicBezTo>
                <a:cubicBezTo>
                  <a:pt x="1716832" y="2545702"/>
                  <a:pt x="2194249" y="2732314"/>
                  <a:pt x="2575249" y="2883159"/>
                </a:cubicBezTo>
                <a:cubicBezTo>
                  <a:pt x="2956249" y="3034004"/>
                  <a:pt x="3239277" y="3127310"/>
                  <a:pt x="3676261" y="3191069"/>
                </a:cubicBezTo>
                <a:cubicBezTo>
                  <a:pt x="4113245" y="3254828"/>
                  <a:pt x="4739951" y="3251718"/>
                  <a:pt x="5197151" y="3265714"/>
                </a:cubicBezTo>
                <a:cubicBezTo>
                  <a:pt x="5654351" y="3279710"/>
                  <a:pt x="6173755" y="3276600"/>
                  <a:pt x="6419461" y="3275045"/>
                </a:cubicBezTo>
                <a:cubicBezTo>
                  <a:pt x="6665167" y="3273490"/>
                  <a:pt x="6668277" y="3264937"/>
                  <a:pt x="6671388" y="3256384"/>
                </a:cubicBezTo>
              </a:path>
            </a:pathLst>
          </a:custGeom>
          <a:noFill/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9ADA60-D047-4294-AADA-68C188AE9C8F}"/>
              </a:ext>
            </a:extLst>
          </p:cNvPr>
          <p:cNvSpPr txBox="1"/>
          <p:nvPr/>
        </p:nvSpPr>
        <p:spPr>
          <a:xfrm>
            <a:off x="8744144" y="4603665"/>
            <a:ext cx="2491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92D050"/>
                </a:solidFill>
              </a:rPr>
              <a:t>With the model become more complicated, usually we can reduce the model bias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F8C8890-A489-4DD7-AEE9-CBF58C01D7A7}"/>
              </a:ext>
            </a:extLst>
          </p:cNvPr>
          <p:cNvSpPr/>
          <p:nvPr/>
        </p:nvSpPr>
        <p:spPr>
          <a:xfrm>
            <a:off x="1571203" y="4673752"/>
            <a:ext cx="6913983" cy="783772"/>
          </a:xfrm>
          <a:custGeom>
            <a:avLst/>
            <a:gdLst>
              <a:gd name="connsiteX0" fmla="*/ 0 w 6913983"/>
              <a:gd name="connsiteY0" fmla="*/ 783772 h 783772"/>
              <a:gd name="connsiteX1" fmla="*/ 839755 w 6913983"/>
              <a:gd name="connsiteY1" fmla="*/ 653143 h 783772"/>
              <a:gd name="connsiteX2" fmla="*/ 1875453 w 6913983"/>
              <a:gd name="connsiteY2" fmla="*/ 550506 h 783772"/>
              <a:gd name="connsiteX3" fmla="*/ 3415004 w 6913983"/>
              <a:gd name="connsiteY3" fmla="*/ 354564 h 783772"/>
              <a:gd name="connsiteX4" fmla="*/ 4534677 w 6913983"/>
              <a:gd name="connsiteY4" fmla="*/ 186613 h 783772"/>
              <a:gd name="connsiteX5" fmla="*/ 5607698 w 6913983"/>
              <a:gd name="connsiteY5" fmla="*/ 111968 h 783772"/>
              <a:gd name="connsiteX6" fmla="*/ 6391469 w 6913983"/>
              <a:gd name="connsiteY6" fmla="*/ 74645 h 783772"/>
              <a:gd name="connsiteX7" fmla="*/ 6913983 w 6913983"/>
              <a:gd name="connsiteY7" fmla="*/ 0 h 783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983" h="783772">
                <a:moveTo>
                  <a:pt x="0" y="783772"/>
                </a:moveTo>
                <a:cubicBezTo>
                  <a:pt x="263590" y="737896"/>
                  <a:pt x="527180" y="692021"/>
                  <a:pt x="839755" y="653143"/>
                </a:cubicBezTo>
                <a:cubicBezTo>
                  <a:pt x="1152330" y="614265"/>
                  <a:pt x="1446245" y="600269"/>
                  <a:pt x="1875453" y="550506"/>
                </a:cubicBezTo>
                <a:cubicBezTo>
                  <a:pt x="2304661" y="500743"/>
                  <a:pt x="2971800" y="415213"/>
                  <a:pt x="3415004" y="354564"/>
                </a:cubicBezTo>
                <a:cubicBezTo>
                  <a:pt x="3858208" y="293915"/>
                  <a:pt x="4169228" y="227046"/>
                  <a:pt x="4534677" y="186613"/>
                </a:cubicBezTo>
                <a:cubicBezTo>
                  <a:pt x="4900126" y="146180"/>
                  <a:pt x="5298233" y="130629"/>
                  <a:pt x="5607698" y="111968"/>
                </a:cubicBezTo>
                <a:cubicBezTo>
                  <a:pt x="5917163" y="93307"/>
                  <a:pt x="6173755" y="93306"/>
                  <a:pt x="6391469" y="74645"/>
                </a:cubicBezTo>
                <a:cubicBezTo>
                  <a:pt x="6609183" y="55984"/>
                  <a:pt x="6761583" y="27992"/>
                  <a:pt x="6913983" y="0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059BDD-AEFD-460D-A459-283D722A9875}"/>
              </a:ext>
            </a:extLst>
          </p:cNvPr>
          <p:cNvSpPr txBox="1"/>
          <p:nvPr/>
        </p:nvSpPr>
        <p:spPr>
          <a:xfrm>
            <a:off x="4360242" y="3548049"/>
            <a:ext cx="2491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00B0F0"/>
                </a:solidFill>
              </a:rPr>
              <a:t>With the model become more complicated, usually we would increase the model variance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63CA6EC-030D-4BCE-B45E-CACBB1B16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034" y="957770"/>
            <a:ext cx="2475208" cy="1751046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A57876A-1DF9-496E-B004-C05FA0D8B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234" y="1043062"/>
            <a:ext cx="1220218" cy="1130496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641C640-9F88-4F86-AFCD-843997BA4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552" y="2656760"/>
            <a:ext cx="2491273" cy="1796884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680A8E8-9A28-4D33-976B-063FE984C1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5912" y="2758407"/>
            <a:ext cx="1266540" cy="1153680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632249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6443-D940-4713-8592-1FB864BCC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787812" cy="757432"/>
          </a:xfrm>
        </p:spPr>
        <p:txBody>
          <a:bodyPr>
            <a:normAutofit fontScale="90000"/>
          </a:bodyPr>
          <a:lstStyle/>
          <a:p>
            <a:pPr algn="l"/>
            <a:r>
              <a:rPr lang="en-NZ" sz="3600" b="1" dirty="0">
                <a:solidFill>
                  <a:schemeClr val="bg1"/>
                </a:solidFill>
              </a:rPr>
              <a:t>How bias and variance are related to under and overfitting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A8FAFB7-BD0B-4D9C-A112-D63C462BD620}"/>
              </a:ext>
            </a:extLst>
          </p:cNvPr>
          <p:cNvSpPr/>
          <p:nvPr/>
        </p:nvSpPr>
        <p:spPr>
          <a:xfrm>
            <a:off x="1685160" y="1832859"/>
            <a:ext cx="6718041" cy="3300093"/>
          </a:xfrm>
          <a:custGeom>
            <a:avLst/>
            <a:gdLst>
              <a:gd name="connsiteX0" fmla="*/ 0 w 6718041"/>
              <a:gd name="connsiteY0" fmla="*/ 0 h 3300093"/>
              <a:gd name="connsiteX1" fmla="*/ 429208 w 6718041"/>
              <a:gd name="connsiteY1" fmla="*/ 858416 h 3300093"/>
              <a:gd name="connsiteX2" fmla="*/ 821094 w 6718041"/>
              <a:gd name="connsiteY2" fmla="*/ 1511559 h 3300093"/>
              <a:gd name="connsiteX3" fmla="*/ 1371600 w 6718041"/>
              <a:gd name="connsiteY3" fmla="*/ 1987420 h 3300093"/>
              <a:gd name="connsiteX4" fmla="*/ 1735494 w 6718041"/>
              <a:gd name="connsiteY4" fmla="*/ 2323322 h 3300093"/>
              <a:gd name="connsiteX5" fmla="*/ 2258008 w 6718041"/>
              <a:gd name="connsiteY5" fmla="*/ 2752531 h 3300093"/>
              <a:gd name="connsiteX6" fmla="*/ 2752531 w 6718041"/>
              <a:gd name="connsiteY6" fmla="*/ 3097763 h 3300093"/>
              <a:gd name="connsiteX7" fmla="*/ 3237723 w 6718041"/>
              <a:gd name="connsiteY7" fmla="*/ 3284375 h 3300093"/>
              <a:gd name="connsiteX8" fmla="*/ 3685592 w 6718041"/>
              <a:gd name="connsiteY8" fmla="*/ 3284375 h 3300093"/>
              <a:gd name="connsiteX9" fmla="*/ 4320074 w 6718041"/>
              <a:gd name="connsiteY9" fmla="*/ 3237722 h 3300093"/>
              <a:gd name="connsiteX10" fmla="*/ 4861249 w 6718041"/>
              <a:gd name="connsiteY10" fmla="*/ 3153747 h 3300093"/>
              <a:gd name="connsiteX11" fmla="*/ 5495731 w 6718041"/>
              <a:gd name="connsiteY11" fmla="*/ 3079102 h 3300093"/>
              <a:gd name="connsiteX12" fmla="*/ 6111551 w 6718041"/>
              <a:gd name="connsiteY12" fmla="*/ 2995126 h 3300093"/>
              <a:gd name="connsiteX13" fmla="*/ 6718041 w 6718041"/>
              <a:gd name="connsiteY13" fmla="*/ 2948473 h 330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18041" h="3300093">
                <a:moveTo>
                  <a:pt x="0" y="0"/>
                </a:moveTo>
                <a:cubicBezTo>
                  <a:pt x="146179" y="303245"/>
                  <a:pt x="292359" y="606490"/>
                  <a:pt x="429208" y="858416"/>
                </a:cubicBezTo>
                <a:cubicBezTo>
                  <a:pt x="566057" y="1110342"/>
                  <a:pt x="664029" y="1323392"/>
                  <a:pt x="821094" y="1511559"/>
                </a:cubicBezTo>
                <a:cubicBezTo>
                  <a:pt x="978159" y="1699726"/>
                  <a:pt x="1219200" y="1852126"/>
                  <a:pt x="1371600" y="1987420"/>
                </a:cubicBezTo>
                <a:cubicBezTo>
                  <a:pt x="1524000" y="2122714"/>
                  <a:pt x="1587759" y="2195804"/>
                  <a:pt x="1735494" y="2323322"/>
                </a:cubicBezTo>
                <a:cubicBezTo>
                  <a:pt x="1883229" y="2450840"/>
                  <a:pt x="2088502" y="2623458"/>
                  <a:pt x="2258008" y="2752531"/>
                </a:cubicBezTo>
                <a:cubicBezTo>
                  <a:pt x="2427514" y="2881605"/>
                  <a:pt x="2589245" y="3009122"/>
                  <a:pt x="2752531" y="3097763"/>
                </a:cubicBezTo>
                <a:cubicBezTo>
                  <a:pt x="2915817" y="3186404"/>
                  <a:pt x="3082213" y="3253273"/>
                  <a:pt x="3237723" y="3284375"/>
                </a:cubicBezTo>
                <a:cubicBezTo>
                  <a:pt x="3393233" y="3315477"/>
                  <a:pt x="3505200" y="3292150"/>
                  <a:pt x="3685592" y="3284375"/>
                </a:cubicBezTo>
                <a:cubicBezTo>
                  <a:pt x="3865984" y="3276600"/>
                  <a:pt x="4124131" y="3259493"/>
                  <a:pt x="4320074" y="3237722"/>
                </a:cubicBezTo>
                <a:cubicBezTo>
                  <a:pt x="4516017" y="3215951"/>
                  <a:pt x="4665306" y="3180184"/>
                  <a:pt x="4861249" y="3153747"/>
                </a:cubicBezTo>
                <a:cubicBezTo>
                  <a:pt x="5057192" y="3127310"/>
                  <a:pt x="5495731" y="3079102"/>
                  <a:pt x="5495731" y="3079102"/>
                </a:cubicBezTo>
                <a:cubicBezTo>
                  <a:pt x="5704115" y="3052665"/>
                  <a:pt x="5907833" y="3016898"/>
                  <a:pt x="6111551" y="2995126"/>
                </a:cubicBezTo>
                <a:cubicBezTo>
                  <a:pt x="6315269" y="2973355"/>
                  <a:pt x="6516655" y="2960914"/>
                  <a:pt x="6718041" y="2948473"/>
                </a:cubicBez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3C4F7F-FAD0-47CC-9BF9-4C2F8B254C0E}"/>
              </a:ext>
            </a:extLst>
          </p:cNvPr>
          <p:cNvCxnSpPr/>
          <p:nvPr/>
        </p:nvCxnSpPr>
        <p:spPr>
          <a:xfrm flipV="1">
            <a:off x="1343608" y="1595535"/>
            <a:ext cx="0" cy="394684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933C8C-0D39-4FA2-A8A5-C12A0FD56DE0}"/>
              </a:ext>
            </a:extLst>
          </p:cNvPr>
          <p:cNvCxnSpPr>
            <a:cxnSpLocks/>
          </p:cNvCxnSpPr>
          <p:nvPr/>
        </p:nvCxnSpPr>
        <p:spPr>
          <a:xfrm>
            <a:off x="1343608" y="5517503"/>
            <a:ext cx="725921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2B2C25-C896-4D80-98B8-22A614049D0D}"/>
              </a:ext>
            </a:extLst>
          </p:cNvPr>
          <p:cNvSpPr txBox="1"/>
          <p:nvPr/>
        </p:nvSpPr>
        <p:spPr>
          <a:xfrm rot="16200000">
            <a:off x="662473" y="3244334"/>
            <a:ext cx="65543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Error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90292E-1055-4AC8-A436-AE835C648549}"/>
              </a:ext>
            </a:extLst>
          </p:cNvPr>
          <p:cNvSpPr txBox="1"/>
          <p:nvPr/>
        </p:nvSpPr>
        <p:spPr>
          <a:xfrm>
            <a:off x="4038793" y="5664073"/>
            <a:ext cx="186884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Model complexity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1FC8E4-7801-4B70-A95F-637A5E25B488}"/>
              </a:ext>
            </a:extLst>
          </p:cNvPr>
          <p:cNvSpPr txBox="1"/>
          <p:nvPr/>
        </p:nvSpPr>
        <p:spPr>
          <a:xfrm>
            <a:off x="633741" y="5203830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i="1" dirty="0">
                <a:solidFill>
                  <a:schemeClr val="bg1"/>
                </a:solidFill>
              </a:rPr>
              <a:t>small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363B62-BDCC-47BB-9E55-BC2A0BF0A0DF}"/>
              </a:ext>
            </a:extLst>
          </p:cNvPr>
          <p:cNvSpPr txBox="1"/>
          <p:nvPr/>
        </p:nvSpPr>
        <p:spPr>
          <a:xfrm>
            <a:off x="725112" y="1663582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i="1" dirty="0">
                <a:solidFill>
                  <a:schemeClr val="bg1"/>
                </a:solidFill>
              </a:rPr>
              <a:t>big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BFAB33-5E98-47B3-83D3-3B4CF9EA4A03}"/>
              </a:ext>
            </a:extLst>
          </p:cNvPr>
          <p:cNvSpPr txBox="1"/>
          <p:nvPr/>
        </p:nvSpPr>
        <p:spPr>
          <a:xfrm>
            <a:off x="990190" y="5556497"/>
            <a:ext cx="1297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i="1" dirty="0">
                <a:solidFill>
                  <a:schemeClr val="bg1"/>
                </a:solidFill>
              </a:rPr>
              <a:t>A very simple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886C3C-A2E0-4E8A-9BE2-CEF45309BD7E}"/>
              </a:ext>
            </a:extLst>
          </p:cNvPr>
          <p:cNvSpPr txBox="1"/>
          <p:nvPr/>
        </p:nvSpPr>
        <p:spPr>
          <a:xfrm>
            <a:off x="844418" y="6035134"/>
            <a:ext cx="1659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i="1" dirty="0">
                <a:solidFill>
                  <a:schemeClr val="bg1"/>
                </a:solidFill>
              </a:rPr>
              <a:t>(e.g., a decision stump)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16F0B8-93F0-4CD4-95AA-DAE308AE5BB0}"/>
              </a:ext>
            </a:extLst>
          </p:cNvPr>
          <p:cNvSpPr txBox="1"/>
          <p:nvPr/>
        </p:nvSpPr>
        <p:spPr>
          <a:xfrm>
            <a:off x="7132842" y="5664575"/>
            <a:ext cx="1955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i="1" dirty="0">
                <a:solidFill>
                  <a:schemeClr val="bg1"/>
                </a:solidFill>
              </a:rPr>
              <a:t>A very complicated and engineered model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60F04A6-C927-4B23-8D3F-69B948760F13}"/>
              </a:ext>
            </a:extLst>
          </p:cNvPr>
          <p:cNvSpPr/>
          <p:nvPr/>
        </p:nvSpPr>
        <p:spPr>
          <a:xfrm>
            <a:off x="1474237" y="2468509"/>
            <a:ext cx="6764694" cy="2980569"/>
          </a:xfrm>
          <a:custGeom>
            <a:avLst/>
            <a:gdLst>
              <a:gd name="connsiteX0" fmla="*/ 0 w 6764694"/>
              <a:gd name="connsiteY0" fmla="*/ 0 h 3480319"/>
              <a:gd name="connsiteX1" fmla="*/ 503853 w 6764694"/>
              <a:gd name="connsiteY1" fmla="*/ 1175657 h 3480319"/>
              <a:gd name="connsiteX2" fmla="*/ 1054359 w 6764694"/>
              <a:gd name="connsiteY2" fmla="*/ 1978090 h 3480319"/>
              <a:gd name="connsiteX3" fmla="*/ 1828800 w 6764694"/>
              <a:gd name="connsiteY3" fmla="*/ 2565919 h 3480319"/>
              <a:gd name="connsiteX4" fmla="*/ 2313992 w 6764694"/>
              <a:gd name="connsiteY4" fmla="*/ 2836506 h 3480319"/>
              <a:gd name="connsiteX5" fmla="*/ 3004457 w 6764694"/>
              <a:gd name="connsiteY5" fmla="*/ 3191070 h 3480319"/>
              <a:gd name="connsiteX6" fmla="*/ 3806890 w 6764694"/>
              <a:gd name="connsiteY6" fmla="*/ 3321698 h 3480319"/>
              <a:gd name="connsiteX7" fmla="*/ 4879910 w 6764694"/>
              <a:gd name="connsiteY7" fmla="*/ 3396343 h 3480319"/>
              <a:gd name="connsiteX8" fmla="*/ 5533053 w 6764694"/>
              <a:gd name="connsiteY8" fmla="*/ 3433665 h 3480319"/>
              <a:gd name="connsiteX9" fmla="*/ 6232849 w 6764694"/>
              <a:gd name="connsiteY9" fmla="*/ 3470988 h 3480319"/>
              <a:gd name="connsiteX10" fmla="*/ 6764694 w 6764694"/>
              <a:gd name="connsiteY10" fmla="*/ 3480319 h 3480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64694" h="3480319">
                <a:moveTo>
                  <a:pt x="0" y="0"/>
                </a:moveTo>
                <a:cubicBezTo>
                  <a:pt x="164063" y="422987"/>
                  <a:pt x="328126" y="845975"/>
                  <a:pt x="503853" y="1175657"/>
                </a:cubicBezTo>
                <a:cubicBezTo>
                  <a:pt x="679580" y="1505339"/>
                  <a:pt x="833535" y="1746380"/>
                  <a:pt x="1054359" y="1978090"/>
                </a:cubicBezTo>
                <a:cubicBezTo>
                  <a:pt x="1275183" y="2209800"/>
                  <a:pt x="1618861" y="2422850"/>
                  <a:pt x="1828800" y="2565919"/>
                </a:cubicBezTo>
                <a:cubicBezTo>
                  <a:pt x="2038739" y="2708988"/>
                  <a:pt x="2118049" y="2732314"/>
                  <a:pt x="2313992" y="2836506"/>
                </a:cubicBezTo>
                <a:cubicBezTo>
                  <a:pt x="2509935" y="2940698"/>
                  <a:pt x="2755641" y="3110205"/>
                  <a:pt x="3004457" y="3191070"/>
                </a:cubicBezTo>
                <a:cubicBezTo>
                  <a:pt x="3253273" y="3271935"/>
                  <a:pt x="3494315" y="3287486"/>
                  <a:pt x="3806890" y="3321698"/>
                </a:cubicBezTo>
                <a:cubicBezTo>
                  <a:pt x="4119466" y="3355910"/>
                  <a:pt x="4879910" y="3396343"/>
                  <a:pt x="4879910" y="3396343"/>
                </a:cubicBezTo>
                <a:lnTo>
                  <a:pt x="5533053" y="3433665"/>
                </a:lnTo>
                <a:lnTo>
                  <a:pt x="6232849" y="3470988"/>
                </a:lnTo>
                <a:cubicBezTo>
                  <a:pt x="6438123" y="3478764"/>
                  <a:pt x="6601408" y="3479541"/>
                  <a:pt x="6764694" y="348031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F013D7-C61E-46A5-B02D-4E5A7E97205E}"/>
              </a:ext>
            </a:extLst>
          </p:cNvPr>
          <p:cNvCxnSpPr/>
          <p:nvPr/>
        </p:nvCxnSpPr>
        <p:spPr>
          <a:xfrm>
            <a:off x="6326155" y="1735494"/>
            <a:ext cx="47586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9AB08D6-8FE3-4357-9737-C3A93571011A}"/>
              </a:ext>
            </a:extLst>
          </p:cNvPr>
          <p:cNvCxnSpPr/>
          <p:nvPr/>
        </p:nvCxnSpPr>
        <p:spPr>
          <a:xfrm>
            <a:off x="6326155" y="2158482"/>
            <a:ext cx="475861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AF0F4EC-8733-44F0-B6E4-C38AD7631AC9}"/>
              </a:ext>
            </a:extLst>
          </p:cNvPr>
          <p:cNvSpPr txBox="1"/>
          <p:nvPr/>
        </p:nvSpPr>
        <p:spPr>
          <a:xfrm>
            <a:off x="7002212" y="1570883"/>
            <a:ext cx="3920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>
                <a:solidFill>
                  <a:srgbClr val="FF0000"/>
                </a:solidFill>
              </a:rPr>
              <a:t>Error when use “training” data for prediction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4C836A-C6EA-4486-A2CA-966D759E8E98}"/>
              </a:ext>
            </a:extLst>
          </p:cNvPr>
          <p:cNvSpPr txBox="1"/>
          <p:nvPr/>
        </p:nvSpPr>
        <p:spPr>
          <a:xfrm>
            <a:off x="7002212" y="1976617"/>
            <a:ext cx="3596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>
                <a:solidFill>
                  <a:srgbClr val="FFFF00"/>
                </a:solidFill>
              </a:rPr>
              <a:t>Error when use “test” data for prediction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D059C9B-210F-4669-954F-36F898935AFA}"/>
              </a:ext>
            </a:extLst>
          </p:cNvPr>
          <p:cNvSpPr/>
          <p:nvPr/>
        </p:nvSpPr>
        <p:spPr>
          <a:xfrm>
            <a:off x="1492897" y="2071396"/>
            <a:ext cx="6910299" cy="3276467"/>
          </a:xfrm>
          <a:custGeom>
            <a:avLst/>
            <a:gdLst>
              <a:gd name="connsiteX0" fmla="*/ 0 w 6671388"/>
              <a:gd name="connsiteY0" fmla="*/ 0 h 3276467"/>
              <a:gd name="connsiteX1" fmla="*/ 615820 w 6671388"/>
              <a:gd name="connsiteY1" fmla="*/ 1324947 h 3276467"/>
              <a:gd name="connsiteX2" fmla="*/ 1390261 w 6671388"/>
              <a:gd name="connsiteY2" fmla="*/ 2286000 h 3276467"/>
              <a:gd name="connsiteX3" fmla="*/ 2575249 w 6671388"/>
              <a:gd name="connsiteY3" fmla="*/ 2883159 h 3276467"/>
              <a:gd name="connsiteX4" fmla="*/ 3676261 w 6671388"/>
              <a:gd name="connsiteY4" fmla="*/ 3191069 h 3276467"/>
              <a:gd name="connsiteX5" fmla="*/ 5197151 w 6671388"/>
              <a:gd name="connsiteY5" fmla="*/ 3265714 h 3276467"/>
              <a:gd name="connsiteX6" fmla="*/ 6419461 w 6671388"/>
              <a:gd name="connsiteY6" fmla="*/ 3275045 h 3276467"/>
              <a:gd name="connsiteX7" fmla="*/ 6671388 w 6671388"/>
              <a:gd name="connsiteY7" fmla="*/ 3256384 h 327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71388" h="3276467">
                <a:moveTo>
                  <a:pt x="0" y="0"/>
                </a:moveTo>
                <a:cubicBezTo>
                  <a:pt x="192055" y="471973"/>
                  <a:pt x="384110" y="943947"/>
                  <a:pt x="615820" y="1324947"/>
                </a:cubicBezTo>
                <a:cubicBezTo>
                  <a:pt x="847530" y="1705947"/>
                  <a:pt x="1063690" y="2026298"/>
                  <a:pt x="1390261" y="2286000"/>
                </a:cubicBezTo>
                <a:cubicBezTo>
                  <a:pt x="1716832" y="2545702"/>
                  <a:pt x="2194249" y="2732314"/>
                  <a:pt x="2575249" y="2883159"/>
                </a:cubicBezTo>
                <a:cubicBezTo>
                  <a:pt x="2956249" y="3034004"/>
                  <a:pt x="3239277" y="3127310"/>
                  <a:pt x="3676261" y="3191069"/>
                </a:cubicBezTo>
                <a:cubicBezTo>
                  <a:pt x="4113245" y="3254828"/>
                  <a:pt x="4739951" y="3251718"/>
                  <a:pt x="5197151" y="3265714"/>
                </a:cubicBezTo>
                <a:cubicBezTo>
                  <a:pt x="5654351" y="3279710"/>
                  <a:pt x="6173755" y="3276600"/>
                  <a:pt x="6419461" y="3275045"/>
                </a:cubicBezTo>
                <a:cubicBezTo>
                  <a:pt x="6665167" y="3273490"/>
                  <a:pt x="6668277" y="3264937"/>
                  <a:pt x="6671388" y="3256384"/>
                </a:cubicBezTo>
              </a:path>
            </a:pathLst>
          </a:custGeom>
          <a:noFill/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9ADA60-D047-4294-AADA-68C188AE9C8F}"/>
              </a:ext>
            </a:extLst>
          </p:cNvPr>
          <p:cNvSpPr txBox="1"/>
          <p:nvPr/>
        </p:nvSpPr>
        <p:spPr>
          <a:xfrm>
            <a:off x="8744144" y="4603665"/>
            <a:ext cx="2491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92D050"/>
                </a:solidFill>
              </a:rPr>
              <a:t>With the model become more complicated, usually we can reduce the model bias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F8C8890-A489-4DD7-AEE9-CBF58C01D7A7}"/>
              </a:ext>
            </a:extLst>
          </p:cNvPr>
          <p:cNvSpPr/>
          <p:nvPr/>
        </p:nvSpPr>
        <p:spPr>
          <a:xfrm>
            <a:off x="1571203" y="4673752"/>
            <a:ext cx="6913983" cy="783772"/>
          </a:xfrm>
          <a:custGeom>
            <a:avLst/>
            <a:gdLst>
              <a:gd name="connsiteX0" fmla="*/ 0 w 6913983"/>
              <a:gd name="connsiteY0" fmla="*/ 783772 h 783772"/>
              <a:gd name="connsiteX1" fmla="*/ 839755 w 6913983"/>
              <a:gd name="connsiteY1" fmla="*/ 653143 h 783772"/>
              <a:gd name="connsiteX2" fmla="*/ 1875453 w 6913983"/>
              <a:gd name="connsiteY2" fmla="*/ 550506 h 783772"/>
              <a:gd name="connsiteX3" fmla="*/ 3415004 w 6913983"/>
              <a:gd name="connsiteY3" fmla="*/ 354564 h 783772"/>
              <a:gd name="connsiteX4" fmla="*/ 4534677 w 6913983"/>
              <a:gd name="connsiteY4" fmla="*/ 186613 h 783772"/>
              <a:gd name="connsiteX5" fmla="*/ 5607698 w 6913983"/>
              <a:gd name="connsiteY5" fmla="*/ 111968 h 783772"/>
              <a:gd name="connsiteX6" fmla="*/ 6391469 w 6913983"/>
              <a:gd name="connsiteY6" fmla="*/ 74645 h 783772"/>
              <a:gd name="connsiteX7" fmla="*/ 6913983 w 6913983"/>
              <a:gd name="connsiteY7" fmla="*/ 0 h 783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983" h="783772">
                <a:moveTo>
                  <a:pt x="0" y="783772"/>
                </a:moveTo>
                <a:cubicBezTo>
                  <a:pt x="263590" y="737896"/>
                  <a:pt x="527180" y="692021"/>
                  <a:pt x="839755" y="653143"/>
                </a:cubicBezTo>
                <a:cubicBezTo>
                  <a:pt x="1152330" y="614265"/>
                  <a:pt x="1446245" y="600269"/>
                  <a:pt x="1875453" y="550506"/>
                </a:cubicBezTo>
                <a:cubicBezTo>
                  <a:pt x="2304661" y="500743"/>
                  <a:pt x="2971800" y="415213"/>
                  <a:pt x="3415004" y="354564"/>
                </a:cubicBezTo>
                <a:cubicBezTo>
                  <a:pt x="3858208" y="293915"/>
                  <a:pt x="4169228" y="227046"/>
                  <a:pt x="4534677" y="186613"/>
                </a:cubicBezTo>
                <a:cubicBezTo>
                  <a:pt x="4900126" y="146180"/>
                  <a:pt x="5298233" y="130629"/>
                  <a:pt x="5607698" y="111968"/>
                </a:cubicBezTo>
                <a:cubicBezTo>
                  <a:pt x="5917163" y="93307"/>
                  <a:pt x="6173755" y="93306"/>
                  <a:pt x="6391469" y="74645"/>
                </a:cubicBezTo>
                <a:cubicBezTo>
                  <a:pt x="6609183" y="55984"/>
                  <a:pt x="6761583" y="27992"/>
                  <a:pt x="6913983" y="0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059BDD-AEFD-460D-A459-283D722A9875}"/>
              </a:ext>
            </a:extLst>
          </p:cNvPr>
          <p:cNvSpPr txBox="1"/>
          <p:nvPr/>
        </p:nvSpPr>
        <p:spPr>
          <a:xfrm>
            <a:off x="4360242" y="3548049"/>
            <a:ext cx="2491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00B0F0"/>
                </a:solidFill>
              </a:rPr>
              <a:t>With the model become more complicated, usually we would increase the model variance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63CA6EC-030D-4BCE-B45E-CACBB1B16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034" y="957770"/>
            <a:ext cx="2475208" cy="1751046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A57876A-1DF9-496E-B004-C05FA0D8B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234" y="1043062"/>
            <a:ext cx="1220218" cy="1130496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641C640-9F88-4F86-AFCD-843997BA4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552" y="2656760"/>
            <a:ext cx="2491273" cy="1796884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680A8E8-9A28-4D33-976B-063FE984C1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5912" y="2758407"/>
            <a:ext cx="1266540" cy="1153680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DE07802-5FCB-4DB5-B9C9-252B4692BE3E}"/>
              </a:ext>
            </a:extLst>
          </p:cNvPr>
          <p:cNvSpPr txBox="1"/>
          <p:nvPr/>
        </p:nvSpPr>
        <p:spPr>
          <a:xfrm>
            <a:off x="2369250" y="2803595"/>
            <a:ext cx="2705506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A poor fitted model, but very stable (not sensitive to additional or test data)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9918357-B96C-4D8F-B754-668007D64481}"/>
              </a:ext>
            </a:extLst>
          </p:cNvPr>
          <p:cNvSpPr/>
          <p:nvPr/>
        </p:nvSpPr>
        <p:spPr>
          <a:xfrm rot="16488849">
            <a:off x="3775501" y="2540323"/>
            <a:ext cx="313164" cy="2555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11591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6443-D940-4713-8592-1FB864BCC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787812" cy="757432"/>
          </a:xfrm>
        </p:spPr>
        <p:txBody>
          <a:bodyPr>
            <a:normAutofit fontScale="90000"/>
          </a:bodyPr>
          <a:lstStyle/>
          <a:p>
            <a:pPr algn="l"/>
            <a:r>
              <a:rPr lang="en-NZ" sz="3600" b="1" dirty="0">
                <a:solidFill>
                  <a:schemeClr val="bg1"/>
                </a:solidFill>
              </a:rPr>
              <a:t>How bias and variance are related to under and overfitting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A8FAFB7-BD0B-4D9C-A112-D63C462BD620}"/>
              </a:ext>
            </a:extLst>
          </p:cNvPr>
          <p:cNvSpPr/>
          <p:nvPr/>
        </p:nvSpPr>
        <p:spPr>
          <a:xfrm>
            <a:off x="1685160" y="1832859"/>
            <a:ext cx="6718041" cy="3300093"/>
          </a:xfrm>
          <a:custGeom>
            <a:avLst/>
            <a:gdLst>
              <a:gd name="connsiteX0" fmla="*/ 0 w 6718041"/>
              <a:gd name="connsiteY0" fmla="*/ 0 h 3300093"/>
              <a:gd name="connsiteX1" fmla="*/ 429208 w 6718041"/>
              <a:gd name="connsiteY1" fmla="*/ 858416 h 3300093"/>
              <a:gd name="connsiteX2" fmla="*/ 821094 w 6718041"/>
              <a:gd name="connsiteY2" fmla="*/ 1511559 h 3300093"/>
              <a:gd name="connsiteX3" fmla="*/ 1371600 w 6718041"/>
              <a:gd name="connsiteY3" fmla="*/ 1987420 h 3300093"/>
              <a:gd name="connsiteX4" fmla="*/ 1735494 w 6718041"/>
              <a:gd name="connsiteY4" fmla="*/ 2323322 h 3300093"/>
              <a:gd name="connsiteX5" fmla="*/ 2258008 w 6718041"/>
              <a:gd name="connsiteY5" fmla="*/ 2752531 h 3300093"/>
              <a:gd name="connsiteX6" fmla="*/ 2752531 w 6718041"/>
              <a:gd name="connsiteY6" fmla="*/ 3097763 h 3300093"/>
              <a:gd name="connsiteX7" fmla="*/ 3237723 w 6718041"/>
              <a:gd name="connsiteY7" fmla="*/ 3284375 h 3300093"/>
              <a:gd name="connsiteX8" fmla="*/ 3685592 w 6718041"/>
              <a:gd name="connsiteY8" fmla="*/ 3284375 h 3300093"/>
              <a:gd name="connsiteX9" fmla="*/ 4320074 w 6718041"/>
              <a:gd name="connsiteY9" fmla="*/ 3237722 h 3300093"/>
              <a:gd name="connsiteX10" fmla="*/ 4861249 w 6718041"/>
              <a:gd name="connsiteY10" fmla="*/ 3153747 h 3300093"/>
              <a:gd name="connsiteX11" fmla="*/ 5495731 w 6718041"/>
              <a:gd name="connsiteY11" fmla="*/ 3079102 h 3300093"/>
              <a:gd name="connsiteX12" fmla="*/ 6111551 w 6718041"/>
              <a:gd name="connsiteY12" fmla="*/ 2995126 h 3300093"/>
              <a:gd name="connsiteX13" fmla="*/ 6718041 w 6718041"/>
              <a:gd name="connsiteY13" fmla="*/ 2948473 h 330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18041" h="3300093">
                <a:moveTo>
                  <a:pt x="0" y="0"/>
                </a:moveTo>
                <a:cubicBezTo>
                  <a:pt x="146179" y="303245"/>
                  <a:pt x="292359" y="606490"/>
                  <a:pt x="429208" y="858416"/>
                </a:cubicBezTo>
                <a:cubicBezTo>
                  <a:pt x="566057" y="1110342"/>
                  <a:pt x="664029" y="1323392"/>
                  <a:pt x="821094" y="1511559"/>
                </a:cubicBezTo>
                <a:cubicBezTo>
                  <a:pt x="978159" y="1699726"/>
                  <a:pt x="1219200" y="1852126"/>
                  <a:pt x="1371600" y="1987420"/>
                </a:cubicBezTo>
                <a:cubicBezTo>
                  <a:pt x="1524000" y="2122714"/>
                  <a:pt x="1587759" y="2195804"/>
                  <a:pt x="1735494" y="2323322"/>
                </a:cubicBezTo>
                <a:cubicBezTo>
                  <a:pt x="1883229" y="2450840"/>
                  <a:pt x="2088502" y="2623458"/>
                  <a:pt x="2258008" y="2752531"/>
                </a:cubicBezTo>
                <a:cubicBezTo>
                  <a:pt x="2427514" y="2881605"/>
                  <a:pt x="2589245" y="3009122"/>
                  <a:pt x="2752531" y="3097763"/>
                </a:cubicBezTo>
                <a:cubicBezTo>
                  <a:pt x="2915817" y="3186404"/>
                  <a:pt x="3082213" y="3253273"/>
                  <a:pt x="3237723" y="3284375"/>
                </a:cubicBezTo>
                <a:cubicBezTo>
                  <a:pt x="3393233" y="3315477"/>
                  <a:pt x="3505200" y="3292150"/>
                  <a:pt x="3685592" y="3284375"/>
                </a:cubicBezTo>
                <a:cubicBezTo>
                  <a:pt x="3865984" y="3276600"/>
                  <a:pt x="4124131" y="3259493"/>
                  <a:pt x="4320074" y="3237722"/>
                </a:cubicBezTo>
                <a:cubicBezTo>
                  <a:pt x="4516017" y="3215951"/>
                  <a:pt x="4665306" y="3180184"/>
                  <a:pt x="4861249" y="3153747"/>
                </a:cubicBezTo>
                <a:cubicBezTo>
                  <a:pt x="5057192" y="3127310"/>
                  <a:pt x="5495731" y="3079102"/>
                  <a:pt x="5495731" y="3079102"/>
                </a:cubicBezTo>
                <a:cubicBezTo>
                  <a:pt x="5704115" y="3052665"/>
                  <a:pt x="5907833" y="3016898"/>
                  <a:pt x="6111551" y="2995126"/>
                </a:cubicBezTo>
                <a:cubicBezTo>
                  <a:pt x="6315269" y="2973355"/>
                  <a:pt x="6516655" y="2960914"/>
                  <a:pt x="6718041" y="2948473"/>
                </a:cubicBez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3C4F7F-FAD0-47CC-9BF9-4C2F8B254C0E}"/>
              </a:ext>
            </a:extLst>
          </p:cNvPr>
          <p:cNvCxnSpPr/>
          <p:nvPr/>
        </p:nvCxnSpPr>
        <p:spPr>
          <a:xfrm flipV="1">
            <a:off x="1343608" y="1595535"/>
            <a:ext cx="0" cy="394684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933C8C-0D39-4FA2-A8A5-C12A0FD56DE0}"/>
              </a:ext>
            </a:extLst>
          </p:cNvPr>
          <p:cNvCxnSpPr>
            <a:cxnSpLocks/>
          </p:cNvCxnSpPr>
          <p:nvPr/>
        </p:nvCxnSpPr>
        <p:spPr>
          <a:xfrm>
            <a:off x="1343608" y="5517503"/>
            <a:ext cx="725921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2B2C25-C896-4D80-98B8-22A614049D0D}"/>
              </a:ext>
            </a:extLst>
          </p:cNvPr>
          <p:cNvSpPr txBox="1"/>
          <p:nvPr/>
        </p:nvSpPr>
        <p:spPr>
          <a:xfrm rot="16200000">
            <a:off x="662473" y="3244334"/>
            <a:ext cx="65543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Error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90292E-1055-4AC8-A436-AE835C648549}"/>
              </a:ext>
            </a:extLst>
          </p:cNvPr>
          <p:cNvSpPr txBox="1"/>
          <p:nvPr/>
        </p:nvSpPr>
        <p:spPr>
          <a:xfrm>
            <a:off x="4038793" y="5664073"/>
            <a:ext cx="186884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Model complexity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1FC8E4-7801-4B70-A95F-637A5E25B488}"/>
              </a:ext>
            </a:extLst>
          </p:cNvPr>
          <p:cNvSpPr txBox="1"/>
          <p:nvPr/>
        </p:nvSpPr>
        <p:spPr>
          <a:xfrm>
            <a:off x="633741" y="5203830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i="1" dirty="0">
                <a:solidFill>
                  <a:schemeClr val="bg1"/>
                </a:solidFill>
              </a:rPr>
              <a:t>small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363B62-BDCC-47BB-9E55-BC2A0BF0A0DF}"/>
              </a:ext>
            </a:extLst>
          </p:cNvPr>
          <p:cNvSpPr txBox="1"/>
          <p:nvPr/>
        </p:nvSpPr>
        <p:spPr>
          <a:xfrm>
            <a:off x="725112" y="1663582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i="1" dirty="0">
                <a:solidFill>
                  <a:schemeClr val="bg1"/>
                </a:solidFill>
              </a:rPr>
              <a:t>big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BFAB33-5E98-47B3-83D3-3B4CF9EA4A03}"/>
              </a:ext>
            </a:extLst>
          </p:cNvPr>
          <p:cNvSpPr txBox="1"/>
          <p:nvPr/>
        </p:nvSpPr>
        <p:spPr>
          <a:xfrm>
            <a:off x="990190" y="5556497"/>
            <a:ext cx="1297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i="1" dirty="0">
                <a:solidFill>
                  <a:schemeClr val="bg1"/>
                </a:solidFill>
              </a:rPr>
              <a:t>A very simple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886C3C-A2E0-4E8A-9BE2-CEF45309BD7E}"/>
              </a:ext>
            </a:extLst>
          </p:cNvPr>
          <p:cNvSpPr txBox="1"/>
          <p:nvPr/>
        </p:nvSpPr>
        <p:spPr>
          <a:xfrm>
            <a:off x="844418" y="6035134"/>
            <a:ext cx="1659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i="1" dirty="0">
                <a:solidFill>
                  <a:schemeClr val="bg1"/>
                </a:solidFill>
              </a:rPr>
              <a:t>(e.g., a decision stump)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16F0B8-93F0-4CD4-95AA-DAE308AE5BB0}"/>
              </a:ext>
            </a:extLst>
          </p:cNvPr>
          <p:cNvSpPr txBox="1"/>
          <p:nvPr/>
        </p:nvSpPr>
        <p:spPr>
          <a:xfrm>
            <a:off x="7132842" y="5664575"/>
            <a:ext cx="1955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i="1" dirty="0">
                <a:solidFill>
                  <a:schemeClr val="bg1"/>
                </a:solidFill>
              </a:rPr>
              <a:t>A very complicated and engineered model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60F04A6-C927-4B23-8D3F-69B948760F13}"/>
              </a:ext>
            </a:extLst>
          </p:cNvPr>
          <p:cNvSpPr/>
          <p:nvPr/>
        </p:nvSpPr>
        <p:spPr>
          <a:xfrm>
            <a:off x="1474237" y="2468509"/>
            <a:ext cx="6764694" cy="2980569"/>
          </a:xfrm>
          <a:custGeom>
            <a:avLst/>
            <a:gdLst>
              <a:gd name="connsiteX0" fmla="*/ 0 w 6764694"/>
              <a:gd name="connsiteY0" fmla="*/ 0 h 3480319"/>
              <a:gd name="connsiteX1" fmla="*/ 503853 w 6764694"/>
              <a:gd name="connsiteY1" fmla="*/ 1175657 h 3480319"/>
              <a:gd name="connsiteX2" fmla="*/ 1054359 w 6764694"/>
              <a:gd name="connsiteY2" fmla="*/ 1978090 h 3480319"/>
              <a:gd name="connsiteX3" fmla="*/ 1828800 w 6764694"/>
              <a:gd name="connsiteY3" fmla="*/ 2565919 h 3480319"/>
              <a:gd name="connsiteX4" fmla="*/ 2313992 w 6764694"/>
              <a:gd name="connsiteY4" fmla="*/ 2836506 h 3480319"/>
              <a:gd name="connsiteX5" fmla="*/ 3004457 w 6764694"/>
              <a:gd name="connsiteY5" fmla="*/ 3191070 h 3480319"/>
              <a:gd name="connsiteX6" fmla="*/ 3806890 w 6764694"/>
              <a:gd name="connsiteY6" fmla="*/ 3321698 h 3480319"/>
              <a:gd name="connsiteX7" fmla="*/ 4879910 w 6764694"/>
              <a:gd name="connsiteY7" fmla="*/ 3396343 h 3480319"/>
              <a:gd name="connsiteX8" fmla="*/ 5533053 w 6764694"/>
              <a:gd name="connsiteY8" fmla="*/ 3433665 h 3480319"/>
              <a:gd name="connsiteX9" fmla="*/ 6232849 w 6764694"/>
              <a:gd name="connsiteY9" fmla="*/ 3470988 h 3480319"/>
              <a:gd name="connsiteX10" fmla="*/ 6764694 w 6764694"/>
              <a:gd name="connsiteY10" fmla="*/ 3480319 h 3480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64694" h="3480319">
                <a:moveTo>
                  <a:pt x="0" y="0"/>
                </a:moveTo>
                <a:cubicBezTo>
                  <a:pt x="164063" y="422987"/>
                  <a:pt x="328126" y="845975"/>
                  <a:pt x="503853" y="1175657"/>
                </a:cubicBezTo>
                <a:cubicBezTo>
                  <a:pt x="679580" y="1505339"/>
                  <a:pt x="833535" y="1746380"/>
                  <a:pt x="1054359" y="1978090"/>
                </a:cubicBezTo>
                <a:cubicBezTo>
                  <a:pt x="1275183" y="2209800"/>
                  <a:pt x="1618861" y="2422850"/>
                  <a:pt x="1828800" y="2565919"/>
                </a:cubicBezTo>
                <a:cubicBezTo>
                  <a:pt x="2038739" y="2708988"/>
                  <a:pt x="2118049" y="2732314"/>
                  <a:pt x="2313992" y="2836506"/>
                </a:cubicBezTo>
                <a:cubicBezTo>
                  <a:pt x="2509935" y="2940698"/>
                  <a:pt x="2755641" y="3110205"/>
                  <a:pt x="3004457" y="3191070"/>
                </a:cubicBezTo>
                <a:cubicBezTo>
                  <a:pt x="3253273" y="3271935"/>
                  <a:pt x="3494315" y="3287486"/>
                  <a:pt x="3806890" y="3321698"/>
                </a:cubicBezTo>
                <a:cubicBezTo>
                  <a:pt x="4119466" y="3355910"/>
                  <a:pt x="4879910" y="3396343"/>
                  <a:pt x="4879910" y="3396343"/>
                </a:cubicBezTo>
                <a:lnTo>
                  <a:pt x="5533053" y="3433665"/>
                </a:lnTo>
                <a:lnTo>
                  <a:pt x="6232849" y="3470988"/>
                </a:lnTo>
                <a:cubicBezTo>
                  <a:pt x="6438123" y="3478764"/>
                  <a:pt x="6601408" y="3479541"/>
                  <a:pt x="6764694" y="348031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F013D7-C61E-46A5-B02D-4E5A7E97205E}"/>
              </a:ext>
            </a:extLst>
          </p:cNvPr>
          <p:cNvCxnSpPr/>
          <p:nvPr/>
        </p:nvCxnSpPr>
        <p:spPr>
          <a:xfrm>
            <a:off x="6326155" y="1735494"/>
            <a:ext cx="47586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9AB08D6-8FE3-4357-9737-C3A93571011A}"/>
              </a:ext>
            </a:extLst>
          </p:cNvPr>
          <p:cNvCxnSpPr/>
          <p:nvPr/>
        </p:nvCxnSpPr>
        <p:spPr>
          <a:xfrm>
            <a:off x="6326155" y="2158482"/>
            <a:ext cx="475861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AF0F4EC-8733-44F0-B6E4-C38AD7631AC9}"/>
              </a:ext>
            </a:extLst>
          </p:cNvPr>
          <p:cNvSpPr txBox="1"/>
          <p:nvPr/>
        </p:nvSpPr>
        <p:spPr>
          <a:xfrm>
            <a:off x="7002212" y="1570883"/>
            <a:ext cx="3920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>
                <a:solidFill>
                  <a:srgbClr val="FF0000"/>
                </a:solidFill>
              </a:rPr>
              <a:t>Error when use “training” data for prediction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4C836A-C6EA-4486-A2CA-966D759E8E98}"/>
              </a:ext>
            </a:extLst>
          </p:cNvPr>
          <p:cNvSpPr txBox="1"/>
          <p:nvPr/>
        </p:nvSpPr>
        <p:spPr>
          <a:xfrm>
            <a:off x="7002212" y="1976617"/>
            <a:ext cx="3596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>
                <a:solidFill>
                  <a:srgbClr val="FFFF00"/>
                </a:solidFill>
              </a:rPr>
              <a:t>Error when use “test” data for prediction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D059C9B-210F-4669-954F-36F898935AFA}"/>
              </a:ext>
            </a:extLst>
          </p:cNvPr>
          <p:cNvSpPr/>
          <p:nvPr/>
        </p:nvSpPr>
        <p:spPr>
          <a:xfrm>
            <a:off x="1492897" y="2071396"/>
            <a:ext cx="6910299" cy="3276467"/>
          </a:xfrm>
          <a:custGeom>
            <a:avLst/>
            <a:gdLst>
              <a:gd name="connsiteX0" fmla="*/ 0 w 6671388"/>
              <a:gd name="connsiteY0" fmla="*/ 0 h 3276467"/>
              <a:gd name="connsiteX1" fmla="*/ 615820 w 6671388"/>
              <a:gd name="connsiteY1" fmla="*/ 1324947 h 3276467"/>
              <a:gd name="connsiteX2" fmla="*/ 1390261 w 6671388"/>
              <a:gd name="connsiteY2" fmla="*/ 2286000 h 3276467"/>
              <a:gd name="connsiteX3" fmla="*/ 2575249 w 6671388"/>
              <a:gd name="connsiteY3" fmla="*/ 2883159 h 3276467"/>
              <a:gd name="connsiteX4" fmla="*/ 3676261 w 6671388"/>
              <a:gd name="connsiteY4" fmla="*/ 3191069 h 3276467"/>
              <a:gd name="connsiteX5" fmla="*/ 5197151 w 6671388"/>
              <a:gd name="connsiteY5" fmla="*/ 3265714 h 3276467"/>
              <a:gd name="connsiteX6" fmla="*/ 6419461 w 6671388"/>
              <a:gd name="connsiteY6" fmla="*/ 3275045 h 3276467"/>
              <a:gd name="connsiteX7" fmla="*/ 6671388 w 6671388"/>
              <a:gd name="connsiteY7" fmla="*/ 3256384 h 327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71388" h="3276467">
                <a:moveTo>
                  <a:pt x="0" y="0"/>
                </a:moveTo>
                <a:cubicBezTo>
                  <a:pt x="192055" y="471973"/>
                  <a:pt x="384110" y="943947"/>
                  <a:pt x="615820" y="1324947"/>
                </a:cubicBezTo>
                <a:cubicBezTo>
                  <a:pt x="847530" y="1705947"/>
                  <a:pt x="1063690" y="2026298"/>
                  <a:pt x="1390261" y="2286000"/>
                </a:cubicBezTo>
                <a:cubicBezTo>
                  <a:pt x="1716832" y="2545702"/>
                  <a:pt x="2194249" y="2732314"/>
                  <a:pt x="2575249" y="2883159"/>
                </a:cubicBezTo>
                <a:cubicBezTo>
                  <a:pt x="2956249" y="3034004"/>
                  <a:pt x="3239277" y="3127310"/>
                  <a:pt x="3676261" y="3191069"/>
                </a:cubicBezTo>
                <a:cubicBezTo>
                  <a:pt x="4113245" y="3254828"/>
                  <a:pt x="4739951" y="3251718"/>
                  <a:pt x="5197151" y="3265714"/>
                </a:cubicBezTo>
                <a:cubicBezTo>
                  <a:pt x="5654351" y="3279710"/>
                  <a:pt x="6173755" y="3276600"/>
                  <a:pt x="6419461" y="3275045"/>
                </a:cubicBezTo>
                <a:cubicBezTo>
                  <a:pt x="6665167" y="3273490"/>
                  <a:pt x="6668277" y="3264937"/>
                  <a:pt x="6671388" y="3256384"/>
                </a:cubicBezTo>
              </a:path>
            </a:pathLst>
          </a:custGeom>
          <a:noFill/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9ADA60-D047-4294-AADA-68C188AE9C8F}"/>
              </a:ext>
            </a:extLst>
          </p:cNvPr>
          <p:cNvSpPr txBox="1"/>
          <p:nvPr/>
        </p:nvSpPr>
        <p:spPr>
          <a:xfrm>
            <a:off x="8744144" y="4603665"/>
            <a:ext cx="2491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92D050"/>
                </a:solidFill>
              </a:rPr>
              <a:t>With the model become more complicated, usually we can reduce the model bias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F8C8890-A489-4DD7-AEE9-CBF58C01D7A7}"/>
              </a:ext>
            </a:extLst>
          </p:cNvPr>
          <p:cNvSpPr/>
          <p:nvPr/>
        </p:nvSpPr>
        <p:spPr>
          <a:xfrm>
            <a:off x="1571203" y="4673752"/>
            <a:ext cx="6913983" cy="783772"/>
          </a:xfrm>
          <a:custGeom>
            <a:avLst/>
            <a:gdLst>
              <a:gd name="connsiteX0" fmla="*/ 0 w 6913983"/>
              <a:gd name="connsiteY0" fmla="*/ 783772 h 783772"/>
              <a:gd name="connsiteX1" fmla="*/ 839755 w 6913983"/>
              <a:gd name="connsiteY1" fmla="*/ 653143 h 783772"/>
              <a:gd name="connsiteX2" fmla="*/ 1875453 w 6913983"/>
              <a:gd name="connsiteY2" fmla="*/ 550506 h 783772"/>
              <a:gd name="connsiteX3" fmla="*/ 3415004 w 6913983"/>
              <a:gd name="connsiteY3" fmla="*/ 354564 h 783772"/>
              <a:gd name="connsiteX4" fmla="*/ 4534677 w 6913983"/>
              <a:gd name="connsiteY4" fmla="*/ 186613 h 783772"/>
              <a:gd name="connsiteX5" fmla="*/ 5607698 w 6913983"/>
              <a:gd name="connsiteY5" fmla="*/ 111968 h 783772"/>
              <a:gd name="connsiteX6" fmla="*/ 6391469 w 6913983"/>
              <a:gd name="connsiteY6" fmla="*/ 74645 h 783772"/>
              <a:gd name="connsiteX7" fmla="*/ 6913983 w 6913983"/>
              <a:gd name="connsiteY7" fmla="*/ 0 h 783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983" h="783772">
                <a:moveTo>
                  <a:pt x="0" y="783772"/>
                </a:moveTo>
                <a:cubicBezTo>
                  <a:pt x="263590" y="737896"/>
                  <a:pt x="527180" y="692021"/>
                  <a:pt x="839755" y="653143"/>
                </a:cubicBezTo>
                <a:cubicBezTo>
                  <a:pt x="1152330" y="614265"/>
                  <a:pt x="1446245" y="600269"/>
                  <a:pt x="1875453" y="550506"/>
                </a:cubicBezTo>
                <a:cubicBezTo>
                  <a:pt x="2304661" y="500743"/>
                  <a:pt x="2971800" y="415213"/>
                  <a:pt x="3415004" y="354564"/>
                </a:cubicBezTo>
                <a:cubicBezTo>
                  <a:pt x="3858208" y="293915"/>
                  <a:pt x="4169228" y="227046"/>
                  <a:pt x="4534677" y="186613"/>
                </a:cubicBezTo>
                <a:cubicBezTo>
                  <a:pt x="4900126" y="146180"/>
                  <a:pt x="5298233" y="130629"/>
                  <a:pt x="5607698" y="111968"/>
                </a:cubicBezTo>
                <a:cubicBezTo>
                  <a:pt x="5917163" y="93307"/>
                  <a:pt x="6173755" y="93306"/>
                  <a:pt x="6391469" y="74645"/>
                </a:cubicBezTo>
                <a:cubicBezTo>
                  <a:pt x="6609183" y="55984"/>
                  <a:pt x="6761583" y="27992"/>
                  <a:pt x="6913983" y="0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059BDD-AEFD-460D-A459-283D722A9875}"/>
              </a:ext>
            </a:extLst>
          </p:cNvPr>
          <p:cNvSpPr txBox="1"/>
          <p:nvPr/>
        </p:nvSpPr>
        <p:spPr>
          <a:xfrm>
            <a:off x="4360242" y="3548049"/>
            <a:ext cx="2491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00B0F0"/>
                </a:solidFill>
              </a:rPr>
              <a:t>With the model become more complicated, usually we would increase the model variance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63CA6EC-030D-4BCE-B45E-CACBB1B16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034" y="957770"/>
            <a:ext cx="2475208" cy="1751046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A57876A-1DF9-496E-B004-C05FA0D8B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234" y="1043062"/>
            <a:ext cx="1220218" cy="1130496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641C640-9F88-4F86-AFCD-843997BA4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552" y="2656760"/>
            <a:ext cx="2491273" cy="1796884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680A8E8-9A28-4D33-976B-063FE984C1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5912" y="2758407"/>
            <a:ext cx="1266540" cy="1153680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DE07802-5FCB-4DB5-B9C9-252B4692BE3E}"/>
              </a:ext>
            </a:extLst>
          </p:cNvPr>
          <p:cNvSpPr txBox="1"/>
          <p:nvPr/>
        </p:nvSpPr>
        <p:spPr>
          <a:xfrm>
            <a:off x="2369250" y="2803595"/>
            <a:ext cx="2705506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A poor fitted model, but very stable (not sensitive to additional or test data)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9918357-B96C-4D8F-B754-668007D64481}"/>
              </a:ext>
            </a:extLst>
          </p:cNvPr>
          <p:cNvSpPr/>
          <p:nvPr/>
        </p:nvSpPr>
        <p:spPr>
          <a:xfrm rot="16488849">
            <a:off x="3775501" y="2540323"/>
            <a:ext cx="313164" cy="2555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0DBA18-9951-416A-8A0A-D17A922CAF06}"/>
              </a:ext>
            </a:extLst>
          </p:cNvPr>
          <p:cNvSpPr txBox="1"/>
          <p:nvPr/>
        </p:nvSpPr>
        <p:spPr>
          <a:xfrm>
            <a:off x="8907655" y="1677685"/>
            <a:ext cx="2705506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A well fitted model, but not stable (sensitive to additional or test data)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0EE275D-CFF4-4027-A478-DC05B8D3E131}"/>
              </a:ext>
            </a:extLst>
          </p:cNvPr>
          <p:cNvSpPr/>
          <p:nvPr/>
        </p:nvSpPr>
        <p:spPr>
          <a:xfrm rot="6875511">
            <a:off x="9848516" y="2675846"/>
            <a:ext cx="313164" cy="2555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74969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6443-D940-4713-8592-1FB864BCC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787812" cy="757432"/>
          </a:xfrm>
        </p:spPr>
        <p:txBody>
          <a:bodyPr>
            <a:normAutofit fontScale="90000"/>
          </a:bodyPr>
          <a:lstStyle/>
          <a:p>
            <a:pPr algn="l"/>
            <a:r>
              <a:rPr lang="en-NZ" sz="3600" b="1" dirty="0">
                <a:solidFill>
                  <a:schemeClr val="bg1"/>
                </a:solidFill>
              </a:rPr>
              <a:t>How bias and variance are related to under and overfitting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A8FAFB7-BD0B-4D9C-A112-D63C462BD620}"/>
              </a:ext>
            </a:extLst>
          </p:cNvPr>
          <p:cNvSpPr/>
          <p:nvPr/>
        </p:nvSpPr>
        <p:spPr>
          <a:xfrm>
            <a:off x="1685160" y="1832859"/>
            <a:ext cx="6718041" cy="3300093"/>
          </a:xfrm>
          <a:custGeom>
            <a:avLst/>
            <a:gdLst>
              <a:gd name="connsiteX0" fmla="*/ 0 w 6718041"/>
              <a:gd name="connsiteY0" fmla="*/ 0 h 3300093"/>
              <a:gd name="connsiteX1" fmla="*/ 429208 w 6718041"/>
              <a:gd name="connsiteY1" fmla="*/ 858416 h 3300093"/>
              <a:gd name="connsiteX2" fmla="*/ 821094 w 6718041"/>
              <a:gd name="connsiteY2" fmla="*/ 1511559 h 3300093"/>
              <a:gd name="connsiteX3" fmla="*/ 1371600 w 6718041"/>
              <a:gd name="connsiteY3" fmla="*/ 1987420 h 3300093"/>
              <a:gd name="connsiteX4" fmla="*/ 1735494 w 6718041"/>
              <a:gd name="connsiteY4" fmla="*/ 2323322 h 3300093"/>
              <a:gd name="connsiteX5" fmla="*/ 2258008 w 6718041"/>
              <a:gd name="connsiteY5" fmla="*/ 2752531 h 3300093"/>
              <a:gd name="connsiteX6" fmla="*/ 2752531 w 6718041"/>
              <a:gd name="connsiteY6" fmla="*/ 3097763 h 3300093"/>
              <a:gd name="connsiteX7" fmla="*/ 3237723 w 6718041"/>
              <a:gd name="connsiteY7" fmla="*/ 3284375 h 3300093"/>
              <a:gd name="connsiteX8" fmla="*/ 3685592 w 6718041"/>
              <a:gd name="connsiteY8" fmla="*/ 3284375 h 3300093"/>
              <a:gd name="connsiteX9" fmla="*/ 4320074 w 6718041"/>
              <a:gd name="connsiteY9" fmla="*/ 3237722 h 3300093"/>
              <a:gd name="connsiteX10" fmla="*/ 4861249 w 6718041"/>
              <a:gd name="connsiteY10" fmla="*/ 3153747 h 3300093"/>
              <a:gd name="connsiteX11" fmla="*/ 5495731 w 6718041"/>
              <a:gd name="connsiteY11" fmla="*/ 3079102 h 3300093"/>
              <a:gd name="connsiteX12" fmla="*/ 6111551 w 6718041"/>
              <a:gd name="connsiteY12" fmla="*/ 2995126 h 3300093"/>
              <a:gd name="connsiteX13" fmla="*/ 6718041 w 6718041"/>
              <a:gd name="connsiteY13" fmla="*/ 2948473 h 330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18041" h="3300093">
                <a:moveTo>
                  <a:pt x="0" y="0"/>
                </a:moveTo>
                <a:cubicBezTo>
                  <a:pt x="146179" y="303245"/>
                  <a:pt x="292359" y="606490"/>
                  <a:pt x="429208" y="858416"/>
                </a:cubicBezTo>
                <a:cubicBezTo>
                  <a:pt x="566057" y="1110342"/>
                  <a:pt x="664029" y="1323392"/>
                  <a:pt x="821094" y="1511559"/>
                </a:cubicBezTo>
                <a:cubicBezTo>
                  <a:pt x="978159" y="1699726"/>
                  <a:pt x="1219200" y="1852126"/>
                  <a:pt x="1371600" y="1987420"/>
                </a:cubicBezTo>
                <a:cubicBezTo>
                  <a:pt x="1524000" y="2122714"/>
                  <a:pt x="1587759" y="2195804"/>
                  <a:pt x="1735494" y="2323322"/>
                </a:cubicBezTo>
                <a:cubicBezTo>
                  <a:pt x="1883229" y="2450840"/>
                  <a:pt x="2088502" y="2623458"/>
                  <a:pt x="2258008" y="2752531"/>
                </a:cubicBezTo>
                <a:cubicBezTo>
                  <a:pt x="2427514" y="2881605"/>
                  <a:pt x="2589245" y="3009122"/>
                  <a:pt x="2752531" y="3097763"/>
                </a:cubicBezTo>
                <a:cubicBezTo>
                  <a:pt x="2915817" y="3186404"/>
                  <a:pt x="3082213" y="3253273"/>
                  <a:pt x="3237723" y="3284375"/>
                </a:cubicBezTo>
                <a:cubicBezTo>
                  <a:pt x="3393233" y="3315477"/>
                  <a:pt x="3505200" y="3292150"/>
                  <a:pt x="3685592" y="3284375"/>
                </a:cubicBezTo>
                <a:cubicBezTo>
                  <a:pt x="3865984" y="3276600"/>
                  <a:pt x="4124131" y="3259493"/>
                  <a:pt x="4320074" y="3237722"/>
                </a:cubicBezTo>
                <a:cubicBezTo>
                  <a:pt x="4516017" y="3215951"/>
                  <a:pt x="4665306" y="3180184"/>
                  <a:pt x="4861249" y="3153747"/>
                </a:cubicBezTo>
                <a:cubicBezTo>
                  <a:pt x="5057192" y="3127310"/>
                  <a:pt x="5495731" y="3079102"/>
                  <a:pt x="5495731" y="3079102"/>
                </a:cubicBezTo>
                <a:cubicBezTo>
                  <a:pt x="5704115" y="3052665"/>
                  <a:pt x="5907833" y="3016898"/>
                  <a:pt x="6111551" y="2995126"/>
                </a:cubicBezTo>
                <a:cubicBezTo>
                  <a:pt x="6315269" y="2973355"/>
                  <a:pt x="6516655" y="2960914"/>
                  <a:pt x="6718041" y="2948473"/>
                </a:cubicBez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3C4F7F-FAD0-47CC-9BF9-4C2F8B254C0E}"/>
              </a:ext>
            </a:extLst>
          </p:cNvPr>
          <p:cNvCxnSpPr/>
          <p:nvPr/>
        </p:nvCxnSpPr>
        <p:spPr>
          <a:xfrm flipV="1">
            <a:off x="1343608" y="1595535"/>
            <a:ext cx="0" cy="394684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933C8C-0D39-4FA2-A8A5-C12A0FD56DE0}"/>
              </a:ext>
            </a:extLst>
          </p:cNvPr>
          <p:cNvCxnSpPr>
            <a:cxnSpLocks/>
          </p:cNvCxnSpPr>
          <p:nvPr/>
        </p:nvCxnSpPr>
        <p:spPr>
          <a:xfrm>
            <a:off x="1343608" y="5517503"/>
            <a:ext cx="725921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2B2C25-C896-4D80-98B8-22A614049D0D}"/>
              </a:ext>
            </a:extLst>
          </p:cNvPr>
          <p:cNvSpPr txBox="1"/>
          <p:nvPr/>
        </p:nvSpPr>
        <p:spPr>
          <a:xfrm rot="16200000">
            <a:off x="662473" y="3244334"/>
            <a:ext cx="65543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Error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90292E-1055-4AC8-A436-AE835C648549}"/>
              </a:ext>
            </a:extLst>
          </p:cNvPr>
          <p:cNvSpPr txBox="1"/>
          <p:nvPr/>
        </p:nvSpPr>
        <p:spPr>
          <a:xfrm>
            <a:off x="4038793" y="5664073"/>
            <a:ext cx="186884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Model complexity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1FC8E4-7801-4B70-A95F-637A5E25B488}"/>
              </a:ext>
            </a:extLst>
          </p:cNvPr>
          <p:cNvSpPr txBox="1"/>
          <p:nvPr/>
        </p:nvSpPr>
        <p:spPr>
          <a:xfrm>
            <a:off x="633741" y="5203830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i="1" dirty="0">
                <a:solidFill>
                  <a:schemeClr val="bg1"/>
                </a:solidFill>
              </a:rPr>
              <a:t>small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363B62-BDCC-47BB-9E55-BC2A0BF0A0DF}"/>
              </a:ext>
            </a:extLst>
          </p:cNvPr>
          <p:cNvSpPr txBox="1"/>
          <p:nvPr/>
        </p:nvSpPr>
        <p:spPr>
          <a:xfrm>
            <a:off x="725112" y="1663582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i="1" dirty="0">
                <a:solidFill>
                  <a:schemeClr val="bg1"/>
                </a:solidFill>
              </a:rPr>
              <a:t>big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BFAB33-5E98-47B3-83D3-3B4CF9EA4A03}"/>
              </a:ext>
            </a:extLst>
          </p:cNvPr>
          <p:cNvSpPr txBox="1"/>
          <p:nvPr/>
        </p:nvSpPr>
        <p:spPr>
          <a:xfrm>
            <a:off x="990190" y="5556497"/>
            <a:ext cx="1297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i="1" dirty="0">
                <a:solidFill>
                  <a:schemeClr val="bg1"/>
                </a:solidFill>
              </a:rPr>
              <a:t>A very simple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886C3C-A2E0-4E8A-9BE2-CEF45309BD7E}"/>
              </a:ext>
            </a:extLst>
          </p:cNvPr>
          <p:cNvSpPr txBox="1"/>
          <p:nvPr/>
        </p:nvSpPr>
        <p:spPr>
          <a:xfrm>
            <a:off x="844418" y="6035134"/>
            <a:ext cx="1659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i="1" dirty="0">
                <a:solidFill>
                  <a:schemeClr val="bg1"/>
                </a:solidFill>
              </a:rPr>
              <a:t>(e.g., a decision stump)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16F0B8-93F0-4CD4-95AA-DAE308AE5BB0}"/>
              </a:ext>
            </a:extLst>
          </p:cNvPr>
          <p:cNvSpPr txBox="1"/>
          <p:nvPr/>
        </p:nvSpPr>
        <p:spPr>
          <a:xfrm>
            <a:off x="7132842" y="5664575"/>
            <a:ext cx="1955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i="1" dirty="0">
                <a:solidFill>
                  <a:schemeClr val="bg1"/>
                </a:solidFill>
              </a:rPr>
              <a:t>A very complicated and engineered model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60F04A6-C927-4B23-8D3F-69B948760F13}"/>
              </a:ext>
            </a:extLst>
          </p:cNvPr>
          <p:cNvSpPr/>
          <p:nvPr/>
        </p:nvSpPr>
        <p:spPr>
          <a:xfrm>
            <a:off x="1474237" y="2468509"/>
            <a:ext cx="6764694" cy="2980569"/>
          </a:xfrm>
          <a:custGeom>
            <a:avLst/>
            <a:gdLst>
              <a:gd name="connsiteX0" fmla="*/ 0 w 6764694"/>
              <a:gd name="connsiteY0" fmla="*/ 0 h 3480319"/>
              <a:gd name="connsiteX1" fmla="*/ 503853 w 6764694"/>
              <a:gd name="connsiteY1" fmla="*/ 1175657 h 3480319"/>
              <a:gd name="connsiteX2" fmla="*/ 1054359 w 6764694"/>
              <a:gd name="connsiteY2" fmla="*/ 1978090 h 3480319"/>
              <a:gd name="connsiteX3" fmla="*/ 1828800 w 6764694"/>
              <a:gd name="connsiteY3" fmla="*/ 2565919 h 3480319"/>
              <a:gd name="connsiteX4" fmla="*/ 2313992 w 6764694"/>
              <a:gd name="connsiteY4" fmla="*/ 2836506 h 3480319"/>
              <a:gd name="connsiteX5" fmla="*/ 3004457 w 6764694"/>
              <a:gd name="connsiteY5" fmla="*/ 3191070 h 3480319"/>
              <a:gd name="connsiteX6" fmla="*/ 3806890 w 6764694"/>
              <a:gd name="connsiteY6" fmla="*/ 3321698 h 3480319"/>
              <a:gd name="connsiteX7" fmla="*/ 4879910 w 6764694"/>
              <a:gd name="connsiteY7" fmla="*/ 3396343 h 3480319"/>
              <a:gd name="connsiteX8" fmla="*/ 5533053 w 6764694"/>
              <a:gd name="connsiteY8" fmla="*/ 3433665 h 3480319"/>
              <a:gd name="connsiteX9" fmla="*/ 6232849 w 6764694"/>
              <a:gd name="connsiteY9" fmla="*/ 3470988 h 3480319"/>
              <a:gd name="connsiteX10" fmla="*/ 6764694 w 6764694"/>
              <a:gd name="connsiteY10" fmla="*/ 3480319 h 3480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64694" h="3480319">
                <a:moveTo>
                  <a:pt x="0" y="0"/>
                </a:moveTo>
                <a:cubicBezTo>
                  <a:pt x="164063" y="422987"/>
                  <a:pt x="328126" y="845975"/>
                  <a:pt x="503853" y="1175657"/>
                </a:cubicBezTo>
                <a:cubicBezTo>
                  <a:pt x="679580" y="1505339"/>
                  <a:pt x="833535" y="1746380"/>
                  <a:pt x="1054359" y="1978090"/>
                </a:cubicBezTo>
                <a:cubicBezTo>
                  <a:pt x="1275183" y="2209800"/>
                  <a:pt x="1618861" y="2422850"/>
                  <a:pt x="1828800" y="2565919"/>
                </a:cubicBezTo>
                <a:cubicBezTo>
                  <a:pt x="2038739" y="2708988"/>
                  <a:pt x="2118049" y="2732314"/>
                  <a:pt x="2313992" y="2836506"/>
                </a:cubicBezTo>
                <a:cubicBezTo>
                  <a:pt x="2509935" y="2940698"/>
                  <a:pt x="2755641" y="3110205"/>
                  <a:pt x="3004457" y="3191070"/>
                </a:cubicBezTo>
                <a:cubicBezTo>
                  <a:pt x="3253273" y="3271935"/>
                  <a:pt x="3494315" y="3287486"/>
                  <a:pt x="3806890" y="3321698"/>
                </a:cubicBezTo>
                <a:cubicBezTo>
                  <a:pt x="4119466" y="3355910"/>
                  <a:pt x="4879910" y="3396343"/>
                  <a:pt x="4879910" y="3396343"/>
                </a:cubicBezTo>
                <a:lnTo>
                  <a:pt x="5533053" y="3433665"/>
                </a:lnTo>
                <a:lnTo>
                  <a:pt x="6232849" y="3470988"/>
                </a:lnTo>
                <a:cubicBezTo>
                  <a:pt x="6438123" y="3478764"/>
                  <a:pt x="6601408" y="3479541"/>
                  <a:pt x="6764694" y="348031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F013D7-C61E-46A5-B02D-4E5A7E97205E}"/>
              </a:ext>
            </a:extLst>
          </p:cNvPr>
          <p:cNvCxnSpPr/>
          <p:nvPr/>
        </p:nvCxnSpPr>
        <p:spPr>
          <a:xfrm>
            <a:off x="6326155" y="1735494"/>
            <a:ext cx="47586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9AB08D6-8FE3-4357-9737-C3A93571011A}"/>
              </a:ext>
            </a:extLst>
          </p:cNvPr>
          <p:cNvCxnSpPr/>
          <p:nvPr/>
        </p:nvCxnSpPr>
        <p:spPr>
          <a:xfrm>
            <a:off x="6326155" y="2158482"/>
            <a:ext cx="475861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AF0F4EC-8733-44F0-B6E4-C38AD7631AC9}"/>
              </a:ext>
            </a:extLst>
          </p:cNvPr>
          <p:cNvSpPr txBox="1"/>
          <p:nvPr/>
        </p:nvSpPr>
        <p:spPr>
          <a:xfrm>
            <a:off x="7002212" y="1570883"/>
            <a:ext cx="3920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>
                <a:solidFill>
                  <a:srgbClr val="FF0000"/>
                </a:solidFill>
              </a:rPr>
              <a:t>Error when use “training” data for prediction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4C836A-C6EA-4486-A2CA-966D759E8E98}"/>
              </a:ext>
            </a:extLst>
          </p:cNvPr>
          <p:cNvSpPr txBox="1"/>
          <p:nvPr/>
        </p:nvSpPr>
        <p:spPr>
          <a:xfrm>
            <a:off x="7002212" y="1976617"/>
            <a:ext cx="3596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>
                <a:solidFill>
                  <a:srgbClr val="FFFF00"/>
                </a:solidFill>
              </a:rPr>
              <a:t>Error when use “test” data for prediction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D059C9B-210F-4669-954F-36F898935AFA}"/>
              </a:ext>
            </a:extLst>
          </p:cNvPr>
          <p:cNvSpPr/>
          <p:nvPr/>
        </p:nvSpPr>
        <p:spPr>
          <a:xfrm>
            <a:off x="1492897" y="2071396"/>
            <a:ext cx="6910299" cy="3276467"/>
          </a:xfrm>
          <a:custGeom>
            <a:avLst/>
            <a:gdLst>
              <a:gd name="connsiteX0" fmla="*/ 0 w 6671388"/>
              <a:gd name="connsiteY0" fmla="*/ 0 h 3276467"/>
              <a:gd name="connsiteX1" fmla="*/ 615820 w 6671388"/>
              <a:gd name="connsiteY1" fmla="*/ 1324947 h 3276467"/>
              <a:gd name="connsiteX2" fmla="*/ 1390261 w 6671388"/>
              <a:gd name="connsiteY2" fmla="*/ 2286000 h 3276467"/>
              <a:gd name="connsiteX3" fmla="*/ 2575249 w 6671388"/>
              <a:gd name="connsiteY3" fmla="*/ 2883159 h 3276467"/>
              <a:gd name="connsiteX4" fmla="*/ 3676261 w 6671388"/>
              <a:gd name="connsiteY4" fmla="*/ 3191069 h 3276467"/>
              <a:gd name="connsiteX5" fmla="*/ 5197151 w 6671388"/>
              <a:gd name="connsiteY5" fmla="*/ 3265714 h 3276467"/>
              <a:gd name="connsiteX6" fmla="*/ 6419461 w 6671388"/>
              <a:gd name="connsiteY6" fmla="*/ 3275045 h 3276467"/>
              <a:gd name="connsiteX7" fmla="*/ 6671388 w 6671388"/>
              <a:gd name="connsiteY7" fmla="*/ 3256384 h 327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71388" h="3276467">
                <a:moveTo>
                  <a:pt x="0" y="0"/>
                </a:moveTo>
                <a:cubicBezTo>
                  <a:pt x="192055" y="471973"/>
                  <a:pt x="384110" y="943947"/>
                  <a:pt x="615820" y="1324947"/>
                </a:cubicBezTo>
                <a:cubicBezTo>
                  <a:pt x="847530" y="1705947"/>
                  <a:pt x="1063690" y="2026298"/>
                  <a:pt x="1390261" y="2286000"/>
                </a:cubicBezTo>
                <a:cubicBezTo>
                  <a:pt x="1716832" y="2545702"/>
                  <a:pt x="2194249" y="2732314"/>
                  <a:pt x="2575249" y="2883159"/>
                </a:cubicBezTo>
                <a:cubicBezTo>
                  <a:pt x="2956249" y="3034004"/>
                  <a:pt x="3239277" y="3127310"/>
                  <a:pt x="3676261" y="3191069"/>
                </a:cubicBezTo>
                <a:cubicBezTo>
                  <a:pt x="4113245" y="3254828"/>
                  <a:pt x="4739951" y="3251718"/>
                  <a:pt x="5197151" y="3265714"/>
                </a:cubicBezTo>
                <a:cubicBezTo>
                  <a:pt x="5654351" y="3279710"/>
                  <a:pt x="6173755" y="3276600"/>
                  <a:pt x="6419461" y="3275045"/>
                </a:cubicBezTo>
                <a:cubicBezTo>
                  <a:pt x="6665167" y="3273490"/>
                  <a:pt x="6668277" y="3264937"/>
                  <a:pt x="6671388" y="3256384"/>
                </a:cubicBezTo>
              </a:path>
            </a:pathLst>
          </a:custGeom>
          <a:noFill/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9ADA60-D047-4294-AADA-68C188AE9C8F}"/>
              </a:ext>
            </a:extLst>
          </p:cNvPr>
          <p:cNvSpPr txBox="1"/>
          <p:nvPr/>
        </p:nvSpPr>
        <p:spPr>
          <a:xfrm>
            <a:off x="8744144" y="4603665"/>
            <a:ext cx="2491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92D050"/>
                </a:solidFill>
              </a:rPr>
              <a:t>With the model become more complicated, usually we can reduce the model bias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F8C8890-A489-4DD7-AEE9-CBF58C01D7A7}"/>
              </a:ext>
            </a:extLst>
          </p:cNvPr>
          <p:cNvSpPr/>
          <p:nvPr/>
        </p:nvSpPr>
        <p:spPr>
          <a:xfrm>
            <a:off x="1571203" y="4673752"/>
            <a:ext cx="6913983" cy="783772"/>
          </a:xfrm>
          <a:custGeom>
            <a:avLst/>
            <a:gdLst>
              <a:gd name="connsiteX0" fmla="*/ 0 w 6913983"/>
              <a:gd name="connsiteY0" fmla="*/ 783772 h 783772"/>
              <a:gd name="connsiteX1" fmla="*/ 839755 w 6913983"/>
              <a:gd name="connsiteY1" fmla="*/ 653143 h 783772"/>
              <a:gd name="connsiteX2" fmla="*/ 1875453 w 6913983"/>
              <a:gd name="connsiteY2" fmla="*/ 550506 h 783772"/>
              <a:gd name="connsiteX3" fmla="*/ 3415004 w 6913983"/>
              <a:gd name="connsiteY3" fmla="*/ 354564 h 783772"/>
              <a:gd name="connsiteX4" fmla="*/ 4534677 w 6913983"/>
              <a:gd name="connsiteY4" fmla="*/ 186613 h 783772"/>
              <a:gd name="connsiteX5" fmla="*/ 5607698 w 6913983"/>
              <a:gd name="connsiteY5" fmla="*/ 111968 h 783772"/>
              <a:gd name="connsiteX6" fmla="*/ 6391469 w 6913983"/>
              <a:gd name="connsiteY6" fmla="*/ 74645 h 783772"/>
              <a:gd name="connsiteX7" fmla="*/ 6913983 w 6913983"/>
              <a:gd name="connsiteY7" fmla="*/ 0 h 783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983" h="783772">
                <a:moveTo>
                  <a:pt x="0" y="783772"/>
                </a:moveTo>
                <a:cubicBezTo>
                  <a:pt x="263590" y="737896"/>
                  <a:pt x="527180" y="692021"/>
                  <a:pt x="839755" y="653143"/>
                </a:cubicBezTo>
                <a:cubicBezTo>
                  <a:pt x="1152330" y="614265"/>
                  <a:pt x="1446245" y="600269"/>
                  <a:pt x="1875453" y="550506"/>
                </a:cubicBezTo>
                <a:cubicBezTo>
                  <a:pt x="2304661" y="500743"/>
                  <a:pt x="2971800" y="415213"/>
                  <a:pt x="3415004" y="354564"/>
                </a:cubicBezTo>
                <a:cubicBezTo>
                  <a:pt x="3858208" y="293915"/>
                  <a:pt x="4169228" y="227046"/>
                  <a:pt x="4534677" y="186613"/>
                </a:cubicBezTo>
                <a:cubicBezTo>
                  <a:pt x="4900126" y="146180"/>
                  <a:pt x="5298233" y="130629"/>
                  <a:pt x="5607698" y="111968"/>
                </a:cubicBezTo>
                <a:cubicBezTo>
                  <a:pt x="5917163" y="93307"/>
                  <a:pt x="6173755" y="93306"/>
                  <a:pt x="6391469" y="74645"/>
                </a:cubicBezTo>
                <a:cubicBezTo>
                  <a:pt x="6609183" y="55984"/>
                  <a:pt x="6761583" y="27992"/>
                  <a:pt x="6913983" y="0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059BDD-AEFD-460D-A459-283D722A9875}"/>
              </a:ext>
            </a:extLst>
          </p:cNvPr>
          <p:cNvSpPr txBox="1"/>
          <p:nvPr/>
        </p:nvSpPr>
        <p:spPr>
          <a:xfrm>
            <a:off x="4360242" y="3548049"/>
            <a:ext cx="2491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00B0F0"/>
                </a:solidFill>
              </a:rPr>
              <a:t>With the model become more complicated, usually we would increase the model variance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63CA6EC-030D-4BCE-B45E-CACBB1B16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034" y="957770"/>
            <a:ext cx="2475208" cy="1751046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A57876A-1DF9-496E-B004-C05FA0D8B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234" y="1043062"/>
            <a:ext cx="1220218" cy="1130496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641C640-9F88-4F86-AFCD-843997BA4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552" y="2656760"/>
            <a:ext cx="2491273" cy="1796884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680A8E8-9A28-4D33-976B-063FE984C1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5912" y="2758407"/>
            <a:ext cx="1266540" cy="1153680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DE07802-5FCB-4DB5-B9C9-252B4692BE3E}"/>
              </a:ext>
            </a:extLst>
          </p:cNvPr>
          <p:cNvSpPr txBox="1"/>
          <p:nvPr/>
        </p:nvSpPr>
        <p:spPr>
          <a:xfrm>
            <a:off x="2369250" y="2803595"/>
            <a:ext cx="2705506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A poor fitted model, but very stable (not sensitive to additional or test data)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9918357-B96C-4D8F-B754-668007D64481}"/>
              </a:ext>
            </a:extLst>
          </p:cNvPr>
          <p:cNvSpPr/>
          <p:nvPr/>
        </p:nvSpPr>
        <p:spPr>
          <a:xfrm rot="16488849">
            <a:off x="3775501" y="2540323"/>
            <a:ext cx="313164" cy="2555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0DBA18-9951-416A-8A0A-D17A922CAF06}"/>
              </a:ext>
            </a:extLst>
          </p:cNvPr>
          <p:cNvSpPr txBox="1"/>
          <p:nvPr/>
        </p:nvSpPr>
        <p:spPr>
          <a:xfrm>
            <a:off x="8907655" y="1677685"/>
            <a:ext cx="2705506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A well fitted model, but not stable (sensitive to additional or test data)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0EE275D-CFF4-4027-A478-DC05B8D3E131}"/>
              </a:ext>
            </a:extLst>
          </p:cNvPr>
          <p:cNvSpPr/>
          <p:nvPr/>
        </p:nvSpPr>
        <p:spPr>
          <a:xfrm rot="6875511">
            <a:off x="9848516" y="2675846"/>
            <a:ext cx="313164" cy="2555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C7483B0-401F-49FD-B6CC-6D122BBC91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7343" y="2284237"/>
            <a:ext cx="1048901" cy="104890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B9782CF-F5DA-42D3-AD33-16F1FD1291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03229" y="2198434"/>
            <a:ext cx="1012358" cy="99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365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6443-D940-4713-8592-1FB864BCC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374433" cy="757432"/>
          </a:xfrm>
        </p:spPr>
        <p:txBody>
          <a:bodyPr>
            <a:normAutofit/>
          </a:bodyPr>
          <a:lstStyle/>
          <a:p>
            <a:pPr algn="l"/>
            <a:r>
              <a:rPr lang="en-NZ" sz="3600" b="1" dirty="0">
                <a:solidFill>
                  <a:schemeClr val="bg1"/>
                </a:solidFill>
              </a:rPr>
              <a:t>What are bias and variance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27D4135-69A4-439D-B3E4-35479C855799}"/>
              </a:ext>
            </a:extLst>
          </p:cNvPr>
          <p:cNvSpPr txBox="1">
            <a:spLocks/>
          </p:cNvSpPr>
          <p:nvPr/>
        </p:nvSpPr>
        <p:spPr>
          <a:xfrm>
            <a:off x="634481" y="858415"/>
            <a:ext cx="10923037" cy="3765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000" b="1" dirty="0">
                <a:solidFill>
                  <a:schemeClr val="bg1"/>
                </a:solidFill>
              </a:rPr>
              <a:t>Bias and variance are two ways to describe the machine learning model and it’s error (e.g., squared error)</a:t>
            </a:r>
          </a:p>
        </p:txBody>
      </p:sp>
    </p:spTree>
    <p:extLst>
      <p:ext uri="{BB962C8B-B14F-4D97-AF65-F5344CB8AC3E}">
        <p14:creationId xmlns:p14="http://schemas.microsoft.com/office/powerpoint/2010/main" val="165539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6443-D940-4713-8592-1FB864BCC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787812" cy="757432"/>
          </a:xfrm>
        </p:spPr>
        <p:txBody>
          <a:bodyPr>
            <a:normAutofit fontScale="90000"/>
          </a:bodyPr>
          <a:lstStyle/>
          <a:p>
            <a:pPr algn="l"/>
            <a:r>
              <a:rPr lang="en-NZ" sz="3600" b="1" dirty="0">
                <a:solidFill>
                  <a:schemeClr val="bg1"/>
                </a:solidFill>
              </a:rPr>
              <a:t>How bias and variance are related to under and overfitting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A8FAFB7-BD0B-4D9C-A112-D63C462BD620}"/>
              </a:ext>
            </a:extLst>
          </p:cNvPr>
          <p:cNvSpPr/>
          <p:nvPr/>
        </p:nvSpPr>
        <p:spPr>
          <a:xfrm>
            <a:off x="1685160" y="1832859"/>
            <a:ext cx="6718041" cy="3300093"/>
          </a:xfrm>
          <a:custGeom>
            <a:avLst/>
            <a:gdLst>
              <a:gd name="connsiteX0" fmla="*/ 0 w 6718041"/>
              <a:gd name="connsiteY0" fmla="*/ 0 h 3300093"/>
              <a:gd name="connsiteX1" fmla="*/ 429208 w 6718041"/>
              <a:gd name="connsiteY1" fmla="*/ 858416 h 3300093"/>
              <a:gd name="connsiteX2" fmla="*/ 821094 w 6718041"/>
              <a:gd name="connsiteY2" fmla="*/ 1511559 h 3300093"/>
              <a:gd name="connsiteX3" fmla="*/ 1371600 w 6718041"/>
              <a:gd name="connsiteY3" fmla="*/ 1987420 h 3300093"/>
              <a:gd name="connsiteX4" fmla="*/ 1735494 w 6718041"/>
              <a:gd name="connsiteY4" fmla="*/ 2323322 h 3300093"/>
              <a:gd name="connsiteX5" fmla="*/ 2258008 w 6718041"/>
              <a:gd name="connsiteY5" fmla="*/ 2752531 h 3300093"/>
              <a:gd name="connsiteX6" fmla="*/ 2752531 w 6718041"/>
              <a:gd name="connsiteY6" fmla="*/ 3097763 h 3300093"/>
              <a:gd name="connsiteX7" fmla="*/ 3237723 w 6718041"/>
              <a:gd name="connsiteY7" fmla="*/ 3284375 h 3300093"/>
              <a:gd name="connsiteX8" fmla="*/ 3685592 w 6718041"/>
              <a:gd name="connsiteY8" fmla="*/ 3284375 h 3300093"/>
              <a:gd name="connsiteX9" fmla="*/ 4320074 w 6718041"/>
              <a:gd name="connsiteY9" fmla="*/ 3237722 h 3300093"/>
              <a:gd name="connsiteX10" fmla="*/ 4861249 w 6718041"/>
              <a:gd name="connsiteY10" fmla="*/ 3153747 h 3300093"/>
              <a:gd name="connsiteX11" fmla="*/ 5495731 w 6718041"/>
              <a:gd name="connsiteY11" fmla="*/ 3079102 h 3300093"/>
              <a:gd name="connsiteX12" fmla="*/ 6111551 w 6718041"/>
              <a:gd name="connsiteY12" fmla="*/ 2995126 h 3300093"/>
              <a:gd name="connsiteX13" fmla="*/ 6718041 w 6718041"/>
              <a:gd name="connsiteY13" fmla="*/ 2948473 h 330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718041" h="3300093">
                <a:moveTo>
                  <a:pt x="0" y="0"/>
                </a:moveTo>
                <a:cubicBezTo>
                  <a:pt x="146179" y="303245"/>
                  <a:pt x="292359" y="606490"/>
                  <a:pt x="429208" y="858416"/>
                </a:cubicBezTo>
                <a:cubicBezTo>
                  <a:pt x="566057" y="1110342"/>
                  <a:pt x="664029" y="1323392"/>
                  <a:pt x="821094" y="1511559"/>
                </a:cubicBezTo>
                <a:cubicBezTo>
                  <a:pt x="978159" y="1699726"/>
                  <a:pt x="1219200" y="1852126"/>
                  <a:pt x="1371600" y="1987420"/>
                </a:cubicBezTo>
                <a:cubicBezTo>
                  <a:pt x="1524000" y="2122714"/>
                  <a:pt x="1587759" y="2195804"/>
                  <a:pt x="1735494" y="2323322"/>
                </a:cubicBezTo>
                <a:cubicBezTo>
                  <a:pt x="1883229" y="2450840"/>
                  <a:pt x="2088502" y="2623458"/>
                  <a:pt x="2258008" y="2752531"/>
                </a:cubicBezTo>
                <a:cubicBezTo>
                  <a:pt x="2427514" y="2881605"/>
                  <a:pt x="2589245" y="3009122"/>
                  <a:pt x="2752531" y="3097763"/>
                </a:cubicBezTo>
                <a:cubicBezTo>
                  <a:pt x="2915817" y="3186404"/>
                  <a:pt x="3082213" y="3253273"/>
                  <a:pt x="3237723" y="3284375"/>
                </a:cubicBezTo>
                <a:cubicBezTo>
                  <a:pt x="3393233" y="3315477"/>
                  <a:pt x="3505200" y="3292150"/>
                  <a:pt x="3685592" y="3284375"/>
                </a:cubicBezTo>
                <a:cubicBezTo>
                  <a:pt x="3865984" y="3276600"/>
                  <a:pt x="4124131" y="3259493"/>
                  <a:pt x="4320074" y="3237722"/>
                </a:cubicBezTo>
                <a:cubicBezTo>
                  <a:pt x="4516017" y="3215951"/>
                  <a:pt x="4665306" y="3180184"/>
                  <a:pt x="4861249" y="3153747"/>
                </a:cubicBezTo>
                <a:cubicBezTo>
                  <a:pt x="5057192" y="3127310"/>
                  <a:pt x="5495731" y="3079102"/>
                  <a:pt x="5495731" y="3079102"/>
                </a:cubicBezTo>
                <a:cubicBezTo>
                  <a:pt x="5704115" y="3052665"/>
                  <a:pt x="5907833" y="3016898"/>
                  <a:pt x="6111551" y="2995126"/>
                </a:cubicBezTo>
                <a:cubicBezTo>
                  <a:pt x="6315269" y="2973355"/>
                  <a:pt x="6516655" y="2960914"/>
                  <a:pt x="6718041" y="2948473"/>
                </a:cubicBez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3C4F7F-FAD0-47CC-9BF9-4C2F8B254C0E}"/>
              </a:ext>
            </a:extLst>
          </p:cNvPr>
          <p:cNvCxnSpPr/>
          <p:nvPr/>
        </p:nvCxnSpPr>
        <p:spPr>
          <a:xfrm flipV="1">
            <a:off x="1343608" y="1595535"/>
            <a:ext cx="0" cy="394684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933C8C-0D39-4FA2-A8A5-C12A0FD56DE0}"/>
              </a:ext>
            </a:extLst>
          </p:cNvPr>
          <p:cNvCxnSpPr>
            <a:cxnSpLocks/>
          </p:cNvCxnSpPr>
          <p:nvPr/>
        </p:nvCxnSpPr>
        <p:spPr>
          <a:xfrm>
            <a:off x="1343608" y="5517503"/>
            <a:ext cx="7259216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2B2C25-C896-4D80-98B8-22A614049D0D}"/>
              </a:ext>
            </a:extLst>
          </p:cNvPr>
          <p:cNvSpPr txBox="1"/>
          <p:nvPr/>
        </p:nvSpPr>
        <p:spPr>
          <a:xfrm rot="16200000">
            <a:off x="662473" y="3244334"/>
            <a:ext cx="65543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Error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90292E-1055-4AC8-A436-AE835C648549}"/>
              </a:ext>
            </a:extLst>
          </p:cNvPr>
          <p:cNvSpPr txBox="1"/>
          <p:nvPr/>
        </p:nvSpPr>
        <p:spPr>
          <a:xfrm>
            <a:off x="4038793" y="5664073"/>
            <a:ext cx="186884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Model complexity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1FC8E4-7801-4B70-A95F-637A5E25B488}"/>
              </a:ext>
            </a:extLst>
          </p:cNvPr>
          <p:cNvSpPr txBox="1"/>
          <p:nvPr/>
        </p:nvSpPr>
        <p:spPr>
          <a:xfrm>
            <a:off x="633741" y="5203830"/>
            <a:ext cx="625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i="1" dirty="0">
                <a:solidFill>
                  <a:schemeClr val="bg1"/>
                </a:solidFill>
              </a:rPr>
              <a:t>small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363B62-BDCC-47BB-9E55-BC2A0BF0A0DF}"/>
              </a:ext>
            </a:extLst>
          </p:cNvPr>
          <p:cNvSpPr txBox="1"/>
          <p:nvPr/>
        </p:nvSpPr>
        <p:spPr>
          <a:xfrm>
            <a:off x="725112" y="1663582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i="1" dirty="0">
                <a:solidFill>
                  <a:schemeClr val="bg1"/>
                </a:solidFill>
              </a:rPr>
              <a:t>big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BFAB33-5E98-47B3-83D3-3B4CF9EA4A03}"/>
              </a:ext>
            </a:extLst>
          </p:cNvPr>
          <p:cNvSpPr txBox="1"/>
          <p:nvPr/>
        </p:nvSpPr>
        <p:spPr>
          <a:xfrm>
            <a:off x="990190" y="5556497"/>
            <a:ext cx="1297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i="1" dirty="0">
                <a:solidFill>
                  <a:schemeClr val="bg1"/>
                </a:solidFill>
              </a:rPr>
              <a:t>A very simple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886C3C-A2E0-4E8A-9BE2-CEF45309BD7E}"/>
              </a:ext>
            </a:extLst>
          </p:cNvPr>
          <p:cNvSpPr txBox="1"/>
          <p:nvPr/>
        </p:nvSpPr>
        <p:spPr>
          <a:xfrm>
            <a:off x="844418" y="6035134"/>
            <a:ext cx="1659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i="1" dirty="0">
                <a:solidFill>
                  <a:schemeClr val="bg1"/>
                </a:solidFill>
              </a:rPr>
              <a:t>(e.g., a decision stump)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16F0B8-93F0-4CD4-95AA-DAE308AE5BB0}"/>
              </a:ext>
            </a:extLst>
          </p:cNvPr>
          <p:cNvSpPr txBox="1"/>
          <p:nvPr/>
        </p:nvSpPr>
        <p:spPr>
          <a:xfrm>
            <a:off x="7132842" y="5664575"/>
            <a:ext cx="1955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1600" i="1" dirty="0">
                <a:solidFill>
                  <a:schemeClr val="bg1"/>
                </a:solidFill>
              </a:rPr>
              <a:t>A very complicated and engineered model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60F04A6-C927-4B23-8D3F-69B948760F13}"/>
              </a:ext>
            </a:extLst>
          </p:cNvPr>
          <p:cNvSpPr/>
          <p:nvPr/>
        </p:nvSpPr>
        <p:spPr>
          <a:xfrm>
            <a:off x="1474237" y="2468509"/>
            <a:ext cx="6764694" cy="2980569"/>
          </a:xfrm>
          <a:custGeom>
            <a:avLst/>
            <a:gdLst>
              <a:gd name="connsiteX0" fmla="*/ 0 w 6764694"/>
              <a:gd name="connsiteY0" fmla="*/ 0 h 3480319"/>
              <a:gd name="connsiteX1" fmla="*/ 503853 w 6764694"/>
              <a:gd name="connsiteY1" fmla="*/ 1175657 h 3480319"/>
              <a:gd name="connsiteX2" fmla="*/ 1054359 w 6764694"/>
              <a:gd name="connsiteY2" fmla="*/ 1978090 h 3480319"/>
              <a:gd name="connsiteX3" fmla="*/ 1828800 w 6764694"/>
              <a:gd name="connsiteY3" fmla="*/ 2565919 h 3480319"/>
              <a:gd name="connsiteX4" fmla="*/ 2313992 w 6764694"/>
              <a:gd name="connsiteY4" fmla="*/ 2836506 h 3480319"/>
              <a:gd name="connsiteX5" fmla="*/ 3004457 w 6764694"/>
              <a:gd name="connsiteY5" fmla="*/ 3191070 h 3480319"/>
              <a:gd name="connsiteX6" fmla="*/ 3806890 w 6764694"/>
              <a:gd name="connsiteY6" fmla="*/ 3321698 h 3480319"/>
              <a:gd name="connsiteX7" fmla="*/ 4879910 w 6764694"/>
              <a:gd name="connsiteY7" fmla="*/ 3396343 h 3480319"/>
              <a:gd name="connsiteX8" fmla="*/ 5533053 w 6764694"/>
              <a:gd name="connsiteY8" fmla="*/ 3433665 h 3480319"/>
              <a:gd name="connsiteX9" fmla="*/ 6232849 w 6764694"/>
              <a:gd name="connsiteY9" fmla="*/ 3470988 h 3480319"/>
              <a:gd name="connsiteX10" fmla="*/ 6764694 w 6764694"/>
              <a:gd name="connsiteY10" fmla="*/ 3480319 h 3480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64694" h="3480319">
                <a:moveTo>
                  <a:pt x="0" y="0"/>
                </a:moveTo>
                <a:cubicBezTo>
                  <a:pt x="164063" y="422987"/>
                  <a:pt x="328126" y="845975"/>
                  <a:pt x="503853" y="1175657"/>
                </a:cubicBezTo>
                <a:cubicBezTo>
                  <a:pt x="679580" y="1505339"/>
                  <a:pt x="833535" y="1746380"/>
                  <a:pt x="1054359" y="1978090"/>
                </a:cubicBezTo>
                <a:cubicBezTo>
                  <a:pt x="1275183" y="2209800"/>
                  <a:pt x="1618861" y="2422850"/>
                  <a:pt x="1828800" y="2565919"/>
                </a:cubicBezTo>
                <a:cubicBezTo>
                  <a:pt x="2038739" y="2708988"/>
                  <a:pt x="2118049" y="2732314"/>
                  <a:pt x="2313992" y="2836506"/>
                </a:cubicBezTo>
                <a:cubicBezTo>
                  <a:pt x="2509935" y="2940698"/>
                  <a:pt x="2755641" y="3110205"/>
                  <a:pt x="3004457" y="3191070"/>
                </a:cubicBezTo>
                <a:cubicBezTo>
                  <a:pt x="3253273" y="3271935"/>
                  <a:pt x="3494315" y="3287486"/>
                  <a:pt x="3806890" y="3321698"/>
                </a:cubicBezTo>
                <a:cubicBezTo>
                  <a:pt x="4119466" y="3355910"/>
                  <a:pt x="4879910" y="3396343"/>
                  <a:pt x="4879910" y="3396343"/>
                </a:cubicBezTo>
                <a:lnTo>
                  <a:pt x="5533053" y="3433665"/>
                </a:lnTo>
                <a:lnTo>
                  <a:pt x="6232849" y="3470988"/>
                </a:lnTo>
                <a:cubicBezTo>
                  <a:pt x="6438123" y="3478764"/>
                  <a:pt x="6601408" y="3479541"/>
                  <a:pt x="6764694" y="348031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F013D7-C61E-46A5-B02D-4E5A7E97205E}"/>
              </a:ext>
            </a:extLst>
          </p:cNvPr>
          <p:cNvCxnSpPr/>
          <p:nvPr/>
        </p:nvCxnSpPr>
        <p:spPr>
          <a:xfrm>
            <a:off x="6326155" y="1735494"/>
            <a:ext cx="47586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9AB08D6-8FE3-4357-9737-C3A93571011A}"/>
              </a:ext>
            </a:extLst>
          </p:cNvPr>
          <p:cNvCxnSpPr/>
          <p:nvPr/>
        </p:nvCxnSpPr>
        <p:spPr>
          <a:xfrm>
            <a:off x="6326155" y="2158482"/>
            <a:ext cx="475861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AF0F4EC-8733-44F0-B6E4-C38AD7631AC9}"/>
              </a:ext>
            </a:extLst>
          </p:cNvPr>
          <p:cNvSpPr txBox="1"/>
          <p:nvPr/>
        </p:nvSpPr>
        <p:spPr>
          <a:xfrm>
            <a:off x="7002212" y="1570883"/>
            <a:ext cx="3920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>
                <a:solidFill>
                  <a:srgbClr val="FF0000"/>
                </a:solidFill>
              </a:rPr>
              <a:t>Error when use “training” data for prediction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4C836A-C6EA-4486-A2CA-966D759E8E98}"/>
              </a:ext>
            </a:extLst>
          </p:cNvPr>
          <p:cNvSpPr txBox="1"/>
          <p:nvPr/>
        </p:nvSpPr>
        <p:spPr>
          <a:xfrm>
            <a:off x="7002212" y="1976617"/>
            <a:ext cx="35965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>
                <a:solidFill>
                  <a:srgbClr val="FFFF00"/>
                </a:solidFill>
              </a:rPr>
              <a:t>Error when use “test” data for prediction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D059C9B-210F-4669-954F-36F898935AFA}"/>
              </a:ext>
            </a:extLst>
          </p:cNvPr>
          <p:cNvSpPr/>
          <p:nvPr/>
        </p:nvSpPr>
        <p:spPr>
          <a:xfrm>
            <a:off x="1492897" y="2071396"/>
            <a:ext cx="6910299" cy="3276467"/>
          </a:xfrm>
          <a:custGeom>
            <a:avLst/>
            <a:gdLst>
              <a:gd name="connsiteX0" fmla="*/ 0 w 6671388"/>
              <a:gd name="connsiteY0" fmla="*/ 0 h 3276467"/>
              <a:gd name="connsiteX1" fmla="*/ 615820 w 6671388"/>
              <a:gd name="connsiteY1" fmla="*/ 1324947 h 3276467"/>
              <a:gd name="connsiteX2" fmla="*/ 1390261 w 6671388"/>
              <a:gd name="connsiteY2" fmla="*/ 2286000 h 3276467"/>
              <a:gd name="connsiteX3" fmla="*/ 2575249 w 6671388"/>
              <a:gd name="connsiteY3" fmla="*/ 2883159 h 3276467"/>
              <a:gd name="connsiteX4" fmla="*/ 3676261 w 6671388"/>
              <a:gd name="connsiteY4" fmla="*/ 3191069 h 3276467"/>
              <a:gd name="connsiteX5" fmla="*/ 5197151 w 6671388"/>
              <a:gd name="connsiteY5" fmla="*/ 3265714 h 3276467"/>
              <a:gd name="connsiteX6" fmla="*/ 6419461 w 6671388"/>
              <a:gd name="connsiteY6" fmla="*/ 3275045 h 3276467"/>
              <a:gd name="connsiteX7" fmla="*/ 6671388 w 6671388"/>
              <a:gd name="connsiteY7" fmla="*/ 3256384 h 327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71388" h="3276467">
                <a:moveTo>
                  <a:pt x="0" y="0"/>
                </a:moveTo>
                <a:cubicBezTo>
                  <a:pt x="192055" y="471973"/>
                  <a:pt x="384110" y="943947"/>
                  <a:pt x="615820" y="1324947"/>
                </a:cubicBezTo>
                <a:cubicBezTo>
                  <a:pt x="847530" y="1705947"/>
                  <a:pt x="1063690" y="2026298"/>
                  <a:pt x="1390261" y="2286000"/>
                </a:cubicBezTo>
                <a:cubicBezTo>
                  <a:pt x="1716832" y="2545702"/>
                  <a:pt x="2194249" y="2732314"/>
                  <a:pt x="2575249" y="2883159"/>
                </a:cubicBezTo>
                <a:cubicBezTo>
                  <a:pt x="2956249" y="3034004"/>
                  <a:pt x="3239277" y="3127310"/>
                  <a:pt x="3676261" y="3191069"/>
                </a:cubicBezTo>
                <a:cubicBezTo>
                  <a:pt x="4113245" y="3254828"/>
                  <a:pt x="4739951" y="3251718"/>
                  <a:pt x="5197151" y="3265714"/>
                </a:cubicBezTo>
                <a:cubicBezTo>
                  <a:pt x="5654351" y="3279710"/>
                  <a:pt x="6173755" y="3276600"/>
                  <a:pt x="6419461" y="3275045"/>
                </a:cubicBezTo>
                <a:cubicBezTo>
                  <a:pt x="6665167" y="3273490"/>
                  <a:pt x="6668277" y="3264937"/>
                  <a:pt x="6671388" y="3256384"/>
                </a:cubicBezTo>
              </a:path>
            </a:pathLst>
          </a:custGeom>
          <a:noFill/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9ADA60-D047-4294-AADA-68C188AE9C8F}"/>
              </a:ext>
            </a:extLst>
          </p:cNvPr>
          <p:cNvSpPr txBox="1"/>
          <p:nvPr/>
        </p:nvSpPr>
        <p:spPr>
          <a:xfrm>
            <a:off x="8744144" y="4603665"/>
            <a:ext cx="2491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92D050"/>
                </a:solidFill>
              </a:rPr>
              <a:t>With the model become more complicated, usually we can reduce the model bias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F8C8890-A489-4DD7-AEE9-CBF58C01D7A7}"/>
              </a:ext>
            </a:extLst>
          </p:cNvPr>
          <p:cNvSpPr/>
          <p:nvPr/>
        </p:nvSpPr>
        <p:spPr>
          <a:xfrm>
            <a:off x="1571203" y="4673752"/>
            <a:ext cx="6913983" cy="783772"/>
          </a:xfrm>
          <a:custGeom>
            <a:avLst/>
            <a:gdLst>
              <a:gd name="connsiteX0" fmla="*/ 0 w 6913983"/>
              <a:gd name="connsiteY0" fmla="*/ 783772 h 783772"/>
              <a:gd name="connsiteX1" fmla="*/ 839755 w 6913983"/>
              <a:gd name="connsiteY1" fmla="*/ 653143 h 783772"/>
              <a:gd name="connsiteX2" fmla="*/ 1875453 w 6913983"/>
              <a:gd name="connsiteY2" fmla="*/ 550506 h 783772"/>
              <a:gd name="connsiteX3" fmla="*/ 3415004 w 6913983"/>
              <a:gd name="connsiteY3" fmla="*/ 354564 h 783772"/>
              <a:gd name="connsiteX4" fmla="*/ 4534677 w 6913983"/>
              <a:gd name="connsiteY4" fmla="*/ 186613 h 783772"/>
              <a:gd name="connsiteX5" fmla="*/ 5607698 w 6913983"/>
              <a:gd name="connsiteY5" fmla="*/ 111968 h 783772"/>
              <a:gd name="connsiteX6" fmla="*/ 6391469 w 6913983"/>
              <a:gd name="connsiteY6" fmla="*/ 74645 h 783772"/>
              <a:gd name="connsiteX7" fmla="*/ 6913983 w 6913983"/>
              <a:gd name="connsiteY7" fmla="*/ 0 h 783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983" h="783772">
                <a:moveTo>
                  <a:pt x="0" y="783772"/>
                </a:moveTo>
                <a:cubicBezTo>
                  <a:pt x="263590" y="737896"/>
                  <a:pt x="527180" y="692021"/>
                  <a:pt x="839755" y="653143"/>
                </a:cubicBezTo>
                <a:cubicBezTo>
                  <a:pt x="1152330" y="614265"/>
                  <a:pt x="1446245" y="600269"/>
                  <a:pt x="1875453" y="550506"/>
                </a:cubicBezTo>
                <a:cubicBezTo>
                  <a:pt x="2304661" y="500743"/>
                  <a:pt x="2971800" y="415213"/>
                  <a:pt x="3415004" y="354564"/>
                </a:cubicBezTo>
                <a:cubicBezTo>
                  <a:pt x="3858208" y="293915"/>
                  <a:pt x="4169228" y="227046"/>
                  <a:pt x="4534677" y="186613"/>
                </a:cubicBezTo>
                <a:cubicBezTo>
                  <a:pt x="4900126" y="146180"/>
                  <a:pt x="5298233" y="130629"/>
                  <a:pt x="5607698" y="111968"/>
                </a:cubicBezTo>
                <a:cubicBezTo>
                  <a:pt x="5917163" y="93307"/>
                  <a:pt x="6173755" y="93306"/>
                  <a:pt x="6391469" y="74645"/>
                </a:cubicBezTo>
                <a:cubicBezTo>
                  <a:pt x="6609183" y="55984"/>
                  <a:pt x="6761583" y="27992"/>
                  <a:pt x="6913983" y="0"/>
                </a:cubicBezTo>
              </a:path>
            </a:pathLst>
          </a:cu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059BDD-AEFD-460D-A459-283D722A9875}"/>
              </a:ext>
            </a:extLst>
          </p:cNvPr>
          <p:cNvSpPr txBox="1"/>
          <p:nvPr/>
        </p:nvSpPr>
        <p:spPr>
          <a:xfrm>
            <a:off x="4360242" y="3548049"/>
            <a:ext cx="24912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00B0F0"/>
                </a:solidFill>
              </a:rPr>
              <a:t>With the model become more complicated, usually we would increase the model variance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63CA6EC-030D-4BCE-B45E-CACBB1B16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034" y="957770"/>
            <a:ext cx="2475208" cy="1751046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A57876A-1DF9-496E-B004-C05FA0D8B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234" y="1043062"/>
            <a:ext cx="1220218" cy="1130496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641C640-9F88-4F86-AFCD-843997BA4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552" y="2656760"/>
            <a:ext cx="2491273" cy="1796884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680A8E8-9A28-4D33-976B-063FE984C1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5912" y="2758407"/>
            <a:ext cx="1266540" cy="1153680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DE07802-5FCB-4DB5-B9C9-252B4692BE3E}"/>
              </a:ext>
            </a:extLst>
          </p:cNvPr>
          <p:cNvSpPr txBox="1"/>
          <p:nvPr/>
        </p:nvSpPr>
        <p:spPr>
          <a:xfrm>
            <a:off x="2369250" y="2803595"/>
            <a:ext cx="2705506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A poor fitted model, but very stable (not sensitive to additional or test data)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9918357-B96C-4D8F-B754-668007D64481}"/>
              </a:ext>
            </a:extLst>
          </p:cNvPr>
          <p:cNvSpPr/>
          <p:nvPr/>
        </p:nvSpPr>
        <p:spPr>
          <a:xfrm rot="16488849">
            <a:off x="3775501" y="2540323"/>
            <a:ext cx="313164" cy="2555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0DBA18-9951-416A-8A0A-D17A922CAF06}"/>
              </a:ext>
            </a:extLst>
          </p:cNvPr>
          <p:cNvSpPr txBox="1"/>
          <p:nvPr/>
        </p:nvSpPr>
        <p:spPr>
          <a:xfrm>
            <a:off x="8907655" y="1677685"/>
            <a:ext cx="2705506" cy="9233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A well fitted model, but not stable (sensitive to additional or test data)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0EE275D-CFF4-4027-A478-DC05B8D3E131}"/>
              </a:ext>
            </a:extLst>
          </p:cNvPr>
          <p:cNvSpPr/>
          <p:nvPr/>
        </p:nvSpPr>
        <p:spPr>
          <a:xfrm rot="6875511">
            <a:off x="9848516" y="2675846"/>
            <a:ext cx="313164" cy="2555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C7483B0-401F-49FD-B6CC-6D122BBC91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7343" y="2284237"/>
            <a:ext cx="1048901" cy="104890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B9782CF-F5DA-42D3-AD33-16F1FD1291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03229" y="2198434"/>
            <a:ext cx="1012358" cy="99670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623973D-C7B1-4334-8C04-BD091DECD985}"/>
              </a:ext>
            </a:extLst>
          </p:cNvPr>
          <p:cNvSpPr txBox="1"/>
          <p:nvPr/>
        </p:nvSpPr>
        <p:spPr>
          <a:xfrm>
            <a:off x="3240821" y="5635317"/>
            <a:ext cx="2939143" cy="9233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We want our model sits here: a good balance of low bias  + low variance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10420CA-9D1B-4B56-86F0-1225E4A3C0BE}"/>
              </a:ext>
            </a:extLst>
          </p:cNvPr>
          <p:cNvSpPr/>
          <p:nvPr/>
        </p:nvSpPr>
        <p:spPr>
          <a:xfrm rot="16200000">
            <a:off x="4442376" y="5393708"/>
            <a:ext cx="379709" cy="24758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61F87A3-E971-4A76-8186-909C86A026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6596" y="5782598"/>
            <a:ext cx="961964" cy="90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9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6443-D940-4713-8592-1FB864BCC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374433" cy="757432"/>
          </a:xfrm>
        </p:spPr>
        <p:txBody>
          <a:bodyPr>
            <a:normAutofit/>
          </a:bodyPr>
          <a:lstStyle/>
          <a:p>
            <a:pPr algn="l"/>
            <a:r>
              <a:rPr lang="en-NZ" sz="3600" b="1" dirty="0">
                <a:solidFill>
                  <a:schemeClr val="bg1"/>
                </a:solidFill>
              </a:rPr>
              <a:t>What are bias and variance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27D4135-69A4-439D-B3E4-35479C855799}"/>
              </a:ext>
            </a:extLst>
          </p:cNvPr>
          <p:cNvSpPr txBox="1">
            <a:spLocks/>
          </p:cNvSpPr>
          <p:nvPr/>
        </p:nvSpPr>
        <p:spPr>
          <a:xfrm>
            <a:off x="634481" y="858415"/>
            <a:ext cx="10923037" cy="3765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000" b="1" dirty="0">
                <a:solidFill>
                  <a:schemeClr val="bg1"/>
                </a:solidFill>
              </a:rPr>
              <a:t>Bias and variance are two ways to describe the machine learning model and it’s error (e.g., squared error)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F15213-3B2E-40A7-8775-1AB85E4DC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980301"/>
              </p:ext>
            </p:extLst>
          </p:nvPr>
        </p:nvGraphicFramePr>
        <p:xfrm>
          <a:off x="1180841" y="1447453"/>
          <a:ext cx="8387184" cy="4944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9">
                  <a:extLst>
                    <a:ext uri="{9D8B030D-6E8A-4147-A177-3AD203B41FA5}">
                      <a16:colId xmlns:a16="http://schemas.microsoft.com/office/drawing/2014/main" val="113320632"/>
                    </a:ext>
                  </a:extLst>
                </a:gridCol>
                <a:gridCol w="625151">
                  <a:extLst>
                    <a:ext uri="{9D8B030D-6E8A-4147-A177-3AD203B41FA5}">
                      <a16:colId xmlns:a16="http://schemas.microsoft.com/office/drawing/2014/main" val="3126257879"/>
                    </a:ext>
                  </a:extLst>
                </a:gridCol>
                <a:gridCol w="3157893">
                  <a:extLst>
                    <a:ext uri="{9D8B030D-6E8A-4147-A177-3AD203B41FA5}">
                      <a16:colId xmlns:a16="http://schemas.microsoft.com/office/drawing/2014/main" val="671548"/>
                    </a:ext>
                  </a:extLst>
                </a:gridCol>
                <a:gridCol w="4016311">
                  <a:extLst>
                    <a:ext uri="{9D8B030D-6E8A-4147-A177-3AD203B41FA5}">
                      <a16:colId xmlns:a16="http://schemas.microsoft.com/office/drawing/2014/main" val="3375834396"/>
                    </a:ext>
                  </a:extLst>
                </a:gridCol>
              </a:tblGrid>
              <a:tr h="474648">
                <a:tc rowSpan="2" gridSpan="2"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Variance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920990"/>
                  </a:ext>
                </a:extLst>
              </a:tr>
              <a:tr h="474648">
                <a:tc gridSpan="2" vMerge="1"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411890"/>
                  </a:ext>
                </a:extLst>
              </a:tr>
              <a:tr h="1997359">
                <a:tc rowSpan="2">
                  <a:txBody>
                    <a:bodyPr/>
                    <a:lstStyle/>
                    <a:p>
                      <a:pPr algn="ctr"/>
                      <a:endParaRPr lang="en-NZ" b="1" dirty="0"/>
                    </a:p>
                    <a:p>
                      <a:pPr algn="ctr"/>
                      <a:endParaRPr lang="en-NZ" b="1" dirty="0"/>
                    </a:p>
                    <a:p>
                      <a:pPr algn="ctr"/>
                      <a:endParaRPr lang="en-NZ" b="1" dirty="0"/>
                    </a:p>
                    <a:p>
                      <a:pPr algn="l"/>
                      <a:endParaRPr lang="en-NZ" b="1" dirty="0"/>
                    </a:p>
                    <a:p>
                      <a:pPr algn="l"/>
                      <a:endParaRPr lang="en-NZ" b="1" dirty="0"/>
                    </a:p>
                    <a:p>
                      <a:pPr algn="l"/>
                      <a:endParaRPr lang="en-NZ" b="1" dirty="0"/>
                    </a:p>
                    <a:p>
                      <a:pPr algn="l"/>
                      <a:r>
                        <a:rPr lang="en-NZ" b="1" dirty="0"/>
                        <a:t>Bias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56371"/>
                  </a:ext>
                </a:extLst>
              </a:tr>
              <a:tr h="1997359">
                <a:tc vMerge="1"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29589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D074AA4-3D17-486F-97FE-1C7C6FA6A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863" y="2506630"/>
            <a:ext cx="1800225" cy="1695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28D788-C0C4-406E-A743-706724DAF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862" y="4562822"/>
            <a:ext cx="1800225" cy="1695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DC8892-89B7-43F7-9EBD-7FC4AAB39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801" y="2506630"/>
            <a:ext cx="1800225" cy="1695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4901BA-BA94-4852-BCD7-3867B38E0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108" y="4562822"/>
            <a:ext cx="1800225" cy="169545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23FEAB2-9088-468F-B085-A95051646E3B}"/>
              </a:ext>
            </a:extLst>
          </p:cNvPr>
          <p:cNvSpPr/>
          <p:nvPr/>
        </p:nvSpPr>
        <p:spPr>
          <a:xfrm>
            <a:off x="3713583" y="3242387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0644518-6CDF-4329-9CAD-32913FB55DAE}"/>
              </a:ext>
            </a:extLst>
          </p:cNvPr>
          <p:cNvSpPr/>
          <p:nvPr/>
        </p:nvSpPr>
        <p:spPr>
          <a:xfrm>
            <a:off x="3769567" y="3354355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803A590-D563-4FCF-B0E8-6AB9A2428D76}"/>
              </a:ext>
            </a:extLst>
          </p:cNvPr>
          <p:cNvSpPr/>
          <p:nvPr/>
        </p:nvSpPr>
        <p:spPr>
          <a:xfrm>
            <a:off x="3837990" y="3240418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F3FB75-266F-484A-8FB4-D2BB19A10263}"/>
              </a:ext>
            </a:extLst>
          </p:cNvPr>
          <p:cNvSpPr/>
          <p:nvPr/>
        </p:nvSpPr>
        <p:spPr>
          <a:xfrm>
            <a:off x="3828660" y="3308299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50DF595-578B-4A49-9A25-981BF63B6C7A}"/>
              </a:ext>
            </a:extLst>
          </p:cNvPr>
          <p:cNvSpPr/>
          <p:nvPr/>
        </p:nvSpPr>
        <p:spPr>
          <a:xfrm>
            <a:off x="3887753" y="3400240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FF86D46-672F-432C-A132-07FC96ECD266}"/>
              </a:ext>
            </a:extLst>
          </p:cNvPr>
          <p:cNvSpPr/>
          <p:nvPr/>
        </p:nvSpPr>
        <p:spPr>
          <a:xfrm>
            <a:off x="3914191" y="3312279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BF45D9-35A3-47C5-A6F1-D8D8CFBF7C6C}"/>
              </a:ext>
            </a:extLst>
          </p:cNvPr>
          <p:cNvSpPr/>
          <p:nvPr/>
        </p:nvSpPr>
        <p:spPr>
          <a:xfrm>
            <a:off x="7285945" y="2949154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3630D3-347B-40CD-9640-73F6D3B62B56}"/>
              </a:ext>
            </a:extLst>
          </p:cNvPr>
          <p:cNvSpPr/>
          <p:nvPr/>
        </p:nvSpPr>
        <p:spPr>
          <a:xfrm>
            <a:off x="7507220" y="3119716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77C96E-D2D7-494F-A8BC-F70A4336A3EA}"/>
              </a:ext>
            </a:extLst>
          </p:cNvPr>
          <p:cNvSpPr/>
          <p:nvPr/>
        </p:nvSpPr>
        <p:spPr>
          <a:xfrm>
            <a:off x="7093113" y="3161663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8431203-C29F-45D9-BDE4-5CFFC59A47C2}"/>
              </a:ext>
            </a:extLst>
          </p:cNvPr>
          <p:cNvSpPr/>
          <p:nvPr/>
        </p:nvSpPr>
        <p:spPr>
          <a:xfrm>
            <a:off x="7281979" y="3288272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DC57969-5FF9-4727-A32A-67E89F15CA66}"/>
              </a:ext>
            </a:extLst>
          </p:cNvPr>
          <p:cNvSpPr/>
          <p:nvPr/>
        </p:nvSpPr>
        <p:spPr>
          <a:xfrm>
            <a:off x="7149097" y="3512208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2313F-8D9E-47BA-B232-6226D7636AC4}"/>
              </a:ext>
            </a:extLst>
          </p:cNvPr>
          <p:cNvSpPr/>
          <p:nvPr/>
        </p:nvSpPr>
        <p:spPr>
          <a:xfrm>
            <a:off x="7475305" y="3344256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8C2C404-D86E-4EFA-ACA5-74E6F048D30A}"/>
              </a:ext>
            </a:extLst>
          </p:cNvPr>
          <p:cNvSpPr/>
          <p:nvPr/>
        </p:nvSpPr>
        <p:spPr>
          <a:xfrm>
            <a:off x="7619188" y="3548930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5C72EE9-FB3F-429F-9000-A3F300BE5D39}"/>
              </a:ext>
            </a:extLst>
          </p:cNvPr>
          <p:cNvSpPr/>
          <p:nvPr/>
        </p:nvSpPr>
        <p:spPr>
          <a:xfrm>
            <a:off x="3500827" y="5149289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617020E-1FDE-4825-9AFB-1604C4719AF9}"/>
              </a:ext>
            </a:extLst>
          </p:cNvPr>
          <p:cNvSpPr/>
          <p:nvPr/>
        </p:nvSpPr>
        <p:spPr>
          <a:xfrm>
            <a:off x="3356202" y="5169830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05CC6B5-BF26-4A3E-99C7-A0C64FC80FA2}"/>
              </a:ext>
            </a:extLst>
          </p:cNvPr>
          <p:cNvSpPr/>
          <p:nvPr/>
        </p:nvSpPr>
        <p:spPr>
          <a:xfrm>
            <a:off x="3435512" y="4968918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B93124-9206-48E5-BD4C-2648224217FA}"/>
              </a:ext>
            </a:extLst>
          </p:cNvPr>
          <p:cNvSpPr/>
          <p:nvPr/>
        </p:nvSpPr>
        <p:spPr>
          <a:xfrm>
            <a:off x="3435512" y="5121297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333F001-B64C-457F-BAF0-AB334BE259FB}"/>
              </a:ext>
            </a:extLst>
          </p:cNvPr>
          <p:cNvSpPr/>
          <p:nvPr/>
        </p:nvSpPr>
        <p:spPr>
          <a:xfrm>
            <a:off x="3325393" y="5066890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3316F1F-0E78-443F-B1C4-FAF3A0515447}"/>
              </a:ext>
            </a:extLst>
          </p:cNvPr>
          <p:cNvSpPr/>
          <p:nvPr/>
        </p:nvSpPr>
        <p:spPr>
          <a:xfrm>
            <a:off x="3412186" y="5036635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7BED994-9E76-44B8-B691-66D99FC46934}"/>
              </a:ext>
            </a:extLst>
          </p:cNvPr>
          <p:cNvSpPr/>
          <p:nvPr/>
        </p:nvSpPr>
        <p:spPr>
          <a:xfrm>
            <a:off x="6981145" y="4856950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7C63CD3-D1CE-4F72-8FC7-3EFC4137CE02}"/>
              </a:ext>
            </a:extLst>
          </p:cNvPr>
          <p:cNvSpPr/>
          <p:nvPr/>
        </p:nvSpPr>
        <p:spPr>
          <a:xfrm>
            <a:off x="7218513" y="4968918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2CD3EF-B274-438F-9346-C761DB357677}"/>
              </a:ext>
            </a:extLst>
          </p:cNvPr>
          <p:cNvSpPr/>
          <p:nvPr/>
        </p:nvSpPr>
        <p:spPr>
          <a:xfrm>
            <a:off x="7106545" y="5148603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F9D4CAC-3D42-46E2-BB9F-F183B38E5D56}"/>
              </a:ext>
            </a:extLst>
          </p:cNvPr>
          <p:cNvSpPr/>
          <p:nvPr/>
        </p:nvSpPr>
        <p:spPr>
          <a:xfrm>
            <a:off x="7455881" y="4912934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008F23E-5F0D-401E-819A-6729A22E9B9D}"/>
              </a:ext>
            </a:extLst>
          </p:cNvPr>
          <p:cNvSpPr/>
          <p:nvPr/>
        </p:nvSpPr>
        <p:spPr>
          <a:xfrm>
            <a:off x="7184750" y="4806680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8DBA233-A76A-4416-B175-6725E85AA6C5}"/>
              </a:ext>
            </a:extLst>
          </p:cNvPr>
          <p:cNvSpPr/>
          <p:nvPr/>
        </p:nvSpPr>
        <p:spPr>
          <a:xfrm>
            <a:off x="7058223" y="4678307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6E96AB7-EB82-42B8-A4B8-55C45BEF2209}"/>
              </a:ext>
            </a:extLst>
          </p:cNvPr>
          <p:cNvSpPr/>
          <p:nvPr/>
        </p:nvSpPr>
        <p:spPr>
          <a:xfrm>
            <a:off x="6821982" y="4863245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0606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6443-D940-4713-8592-1FB864BCC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374433" cy="757432"/>
          </a:xfrm>
        </p:spPr>
        <p:txBody>
          <a:bodyPr>
            <a:normAutofit/>
          </a:bodyPr>
          <a:lstStyle/>
          <a:p>
            <a:pPr algn="l"/>
            <a:r>
              <a:rPr lang="en-NZ" sz="3600" b="1" dirty="0">
                <a:solidFill>
                  <a:schemeClr val="bg1"/>
                </a:solidFill>
              </a:rPr>
              <a:t>What are bias and variance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27D4135-69A4-439D-B3E4-35479C855799}"/>
              </a:ext>
            </a:extLst>
          </p:cNvPr>
          <p:cNvSpPr txBox="1">
            <a:spLocks/>
          </p:cNvSpPr>
          <p:nvPr/>
        </p:nvSpPr>
        <p:spPr>
          <a:xfrm>
            <a:off x="634481" y="858415"/>
            <a:ext cx="10923037" cy="3765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000" b="1" dirty="0">
                <a:solidFill>
                  <a:schemeClr val="bg1"/>
                </a:solidFill>
              </a:rPr>
              <a:t>Bias and variance are two ways to describe the machine learning model and it’s error (e.g., squared error)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F15213-3B2E-40A7-8775-1AB85E4DC41D}"/>
              </a:ext>
            </a:extLst>
          </p:cNvPr>
          <p:cNvGraphicFramePr>
            <a:graphicFrameLocks noGrp="1"/>
          </p:cNvGraphicFramePr>
          <p:nvPr/>
        </p:nvGraphicFramePr>
        <p:xfrm>
          <a:off x="1180841" y="1447453"/>
          <a:ext cx="8387184" cy="4944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9">
                  <a:extLst>
                    <a:ext uri="{9D8B030D-6E8A-4147-A177-3AD203B41FA5}">
                      <a16:colId xmlns:a16="http://schemas.microsoft.com/office/drawing/2014/main" val="113320632"/>
                    </a:ext>
                  </a:extLst>
                </a:gridCol>
                <a:gridCol w="625151">
                  <a:extLst>
                    <a:ext uri="{9D8B030D-6E8A-4147-A177-3AD203B41FA5}">
                      <a16:colId xmlns:a16="http://schemas.microsoft.com/office/drawing/2014/main" val="3126257879"/>
                    </a:ext>
                  </a:extLst>
                </a:gridCol>
                <a:gridCol w="3157893">
                  <a:extLst>
                    <a:ext uri="{9D8B030D-6E8A-4147-A177-3AD203B41FA5}">
                      <a16:colId xmlns:a16="http://schemas.microsoft.com/office/drawing/2014/main" val="671548"/>
                    </a:ext>
                  </a:extLst>
                </a:gridCol>
                <a:gridCol w="4016311">
                  <a:extLst>
                    <a:ext uri="{9D8B030D-6E8A-4147-A177-3AD203B41FA5}">
                      <a16:colId xmlns:a16="http://schemas.microsoft.com/office/drawing/2014/main" val="3375834396"/>
                    </a:ext>
                  </a:extLst>
                </a:gridCol>
              </a:tblGrid>
              <a:tr h="474648">
                <a:tc rowSpan="2" gridSpan="2"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Variance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920990"/>
                  </a:ext>
                </a:extLst>
              </a:tr>
              <a:tr h="474648">
                <a:tc gridSpan="2" vMerge="1"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411890"/>
                  </a:ext>
                </a:extLst>
              </a:tr>
              <a:tr h="1997359">
                <a:tc rowSpan="2">
                  <a:txBody>
                    <a:bodyPr/>
                    <a:lstStyle/>
                    <a:p>
                      <a:pPr algn="ctr"/>
                      <a:endParaRPr lang="en-NZ" b="1" dirty="0"/>
                    </a:p>
                    <a:p>
                      <a:pPr algn="ctr"/>
                      <a:endParaRPr lang="en-NZ" b="1" dirty="0"/>
                    </a:p>
                    <a:p>
                      <a:pPr algn="ctr"/>
                      <a:endParaRPr lang="en-NZ" b="1" dirty="0"/>
                    </a:p>
                    <a:p>
                      <a:pPr algn="l"/>
                      <a:endParaRPr lang="en-NZ" b="1" dirty="0"/>
                    </a:p>
                    <a:p>
                      <a:pPr algn="l"/>
                      <a:endParaRPr lang="en-NZ" b="1" dirty="0"/>
                    </a:p>
                    <a:p>
                      <a:pPr algn="l"/>
                      <a:endParaRPr lang="en-NZ" b="1" dirty="0"/>
                    </a:p>
                    <a:p>
                      <a:pPr algn="l"/>
                      <a:r>
                        <a:rPr lang="en-NZ" b="1" dirty="0"/>
                        <a:t>Bias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56371"/>
                  </a:ext>
                </a:extLst>
              </a:tr>
              <a:tr h="1997359">
                <a:tc vMerge="1"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29589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D074AA4-3D17-486F-97FE-1C7C6FA6A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863" y="2506630"/>
            <a:ext cx="1800225" cy="1695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28D788-C0C4-406E-A743-706724DAF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862" y="4562822"/>
            <a:ext cx="1800225" cy="1695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DC8892-89B7-43F7-9EBD-7FC4AAB39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801" y="2506630"/>
            <a:ext cx="1800225" cy="1695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4901BA-BA94-4852-BCD7-3867B38E0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108" y="4562822"/>
            <a:ext cx="1800225" cy="169545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23FEAB2-9088-468F-B085-A95051646E3B}"/>
              </a:ext>
            </a:extLst>
          </p:cNvPr>
          <p:cNvSpPr/>
          <p:nvPr/>
        </p:nvSpPr>
        <p:spPr>
          <a:xfrm>
            <a:off x="3713583" y="3242387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0644518-6CDF-4329-9CAD-32913FB55DAE}"/>
              </a:ext>
            </a:extLst>
          </p:cNvPr>
          <p:cNvSpPr/>
          <p:nvPr/>
        </p:nvSpPr>
        <p:spPr>
          <a:xfrm>
            <a:off x="3769567" y="3354355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803A590-D563-4FCF-B0E8-6AB9A2428D76}"/>
              </a:ext>
            </a:extLst>
          </p:cNvPr>
          <p:cNvSpPr/>
          <p:nvPr/>
        </p:nvSpPr>
        <p:spPr>
          <a:xfrm>
            <a:off x="3837990" y="3240418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F3FB75-266F-484A-8FB4-D2BB19A10263}"/>
              </a:ext>
            </a:extLst>
          </p:cNvPr>
          <p:cNvSpPr/>
          <p:nvPr/>
        </p:nvSpPr>
        <p:spPr>
          <a:xfrm>
            <a:off x="3828660" y="3308299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50DF595-578B-4A49-9A25-981BF63B6C7A}"/>
              </a:ext>
            </a:extLst>
          </p:cNvPr>
          <p:cNvSpPr/>
          <p:nvPr/>
        </p:nvSpPr>
        <p:spPr>
          <a:xfrm>
            <a:off x="3887753" y="3400240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FF86D46-672F-432C-A132-07FC96ECD266}"/>
              </a:ext>
            </a:extLst>
          </p:cNvPr>
          <p:cNvSpPr/>
          <p:nvPr/>
        </p:nvSpPr>
        <p:spPr>
          <a:xfrm>
            <a:off x="3914191" y="3312279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BF45D9-35A3-47C5-A6F1-D8D8CFBF7C6C}"/>
              </a:ext>
            </a:extLst>
          </p:cNvPr>
          <p:cNvSpPr/>
          <p:nvPr/>
        </p:nvSpPr>
        <p:spPr>
          <a:xfrm>
            <a:off x="7285945" y="2949154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3630D3-347B-40CD-9640-73F6D3B62B56}"/>
              </a:ext>
            </a:extLst>
          </p:cNvPr>
          <p:cNvSpPr/>
          <p:nvPr/>
        </p:nvSpPr>
        <p:spPr>
          <a:xfrm>
            <a:off x="7507220" y="3119716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77C96E-D2D7-494F-A8BC-F70A4336A3EA}"/>
              </a:ext>
            </a:extLst>
          </p:cNvPr>
          <p:cNvSpPr/>
          <p:nvPr/>
        </p:nvSpPr>
        <p:spPr>
          <a:xfrm>
            <a:off x="7093113" y="3161663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8431203-C29F-45D9-BDE4-5CFFC59A47C2}"/>
              </a:ext>
            </a:extLst>
          </p:cNvPr>
          <p:cNvSpPr/>
          <p:nvPr/>
        </p:nvSpPr>
        <p:spPr>
          <a:xfrm>
            <a:off x="7281979" y="3288272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DC57969-5FF9-4727-A32A-67E89F15CA66}"/>
              </a:ext>
            </a:extLst>
          </p:cNvPr>
          <p:cNvSpPr/>
          <p:nvPr/>
        </p:nvSpPr>
        <p:spPr>
          <a:xfrm>
            <a:off x="7149097" y="3512208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2313F-8D9E-47BA-B232-6226D7636AC4}"/>
              </a:ext>
            </a:extLst>
          </p:cNvPr>
          <p:cNvSpPr/>
          <p:nvPr/>
        </p:nvSpPr>
        <p:spPr>
          <a:xfrm>
            <a:off x="7475305" y="3344256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8C2C404-D86E-4EFA-ACA5-74E6F048D30A}"/>
              </a:ext>
            </a:extLst>
          </p:cNvPr>
          <p:cNvSpPr/>
          <p:nvPr/>
        </p:nvSpPr>
        <p:spPr>
          <a:xfrm>
            <a:off x="7619188" y="3548930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5C72EE9-FB3F-429F-9000-A3F300BE5D39}"/>
              </a:ext>
            </a:extLst>
          </p:cNvPr>
          <p:cNvSpPr/>
          <p:nvPr/>
        </p:nvSpPr>
        <p:spPr>
          <a:xfrm>
            <a:off x="3500827" y="5149289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617020E-1FDE-4825-9AFB-1604C4719AF9}"/>
              </a:ext>
            </a:extLst>
          </p:cNvPr>
          <p:cNvSpPr/>
          <p:nvPr/>
        </p:nvSpPr>
        <p:spPr>
          <a:xfrm>
            <a:off x="3356202" y="5169830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05CC6B5-BF26-4A3E-99C7-A0C64FC80FA2}"/>
              </a:ext>
            </a:extLst>
          </p:cNvPr>
          <p:cNvSpPr/>
          <p:nvPr/>
        </p:nvSpPr>
        <p:spPr>
          <a:xfrm>
            <a:off x="3435512" y="4968918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B93124-9206-48E5-BD4C-2648224217FA}"/>
              </a:ext>
            </a:extLst>
          </p:cNvPr>
          <p:cNvSpPr/>
          <p:nvPr/>
        </p:nvSpPr>
        <p:spPr>
          <a:xfrm>
            <a:off x="3435512" y="5121297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333F001-B64C-457F-BAF0-AB334BE259FB}"/>
              </a:ext>
            </a:extLst>
          </p:cNvPr>
          <p:cNvSpPr/>
          <p:nvPr/>
        </p:nvSpPr>
        <p:spPr>
          <a:xfrm>
            <a:off x="3325393" y="5066890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3316F1F-0E78-443F-B1C4-FAF3A0515447}"/>
              </a:ext>
            </a:extLst>
          </p:cNvPr>
          <p:cNvSpPr/>
          <p:nvPr/>
        </p:nvSpPr>
        <p:spPr>
          <a:xfrm>
            <a:off x="3412186" y="5036635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7BED994-9E76-44B8-B691-66D99FC46934}"/>
              </a:ext>
            </a:extLst>
          </p:cNvPr>
          <p:cNvSpPr/>
          <p:nvPr/>
        </p:nvSpPr>
        <p:spPr>
          <a:xfrm>
            <a:off x="6981145" y="4856950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7C63CD3-D1CE-4F72-8FC7-3EFC4137CE02}"/>
              </a:ext>
            </a:extLst>
          </p:cNvPr>
          <p:cNvSpPr/>
          <p:nvPr/>
        </p:nvSpPr>
        <p:spPr>
          <a:xfrm>
            <a:off x="7218513" y="4968918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2CD3EF-B274-438F-9346-C761DB357677}"/>
              </a:ext>
            </a:extLst>
          </p:cNvPr>
          <p:cNvSpPr/>
          <p:nvPr/>
        </p:nvSpPr>
        <p:spPr>
          <a:xfrm>
            <a:off x="7106545" y="5148603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F9D4CAC-3D42-46E2-BB9F-F183B38E5D56}"/>
              </a:ext>
            </a:extLst>
          </p:cNvPr>
          <p:cNvSpPr/>
          <p:nvPr/>
        </p:nvSpPr>
        <p:spPr>
          <a:xfrm>
            <a:off x="7455881" y="4912934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008F23E-5F0D-401E-819A-6729A22E9B9D}"/>
              </a:ext>
            </a:extLst>
          </p:cNvPr>
          <p:cNvSpPr/>
          <p:nvPr/>
        </p:nvSpPr>
        <p:spPr>
          <a:xfrm>
            <a:off x="7184750" y="4806680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8DBA233-A76A-4416-B175-6725E85AA6C5}"/>
              </a:ext>
            </a:extLst>
          </p:cNvPr>
          <p:cNvSpPr/>
          <p:nvPr/>
        </p:nvSpPr>
        <p:spPr>
          <a:xfrm>
            <a:off x="7058223" y="4678307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6E96AB7-EB82-42B8-A4B8-55C45BEF2209}"/>
              </a:ext>
            </a:extLst>
          </p:cNvPr>
          <p:cNvSpPr/>
          <p:nvPr/>
        </p:nvSpPr>
        <p:spPr>
          <a:xfrm>
            <a:off x="6821982" y="4863245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F2D79C-3816-4B76-BB18-718DD6CAEF95}"/>
              </a:ext>
            </a:extLst>
          </p:cNvPr>
          <p:cNvSpPr txBox="1"/>
          <p:nvPr/>
        </p:nvSpPr>
        <p:spPr>
          <a:xfrm>
            <a:off x="3713583" y="2358807"/>
            <a:ext cx="2024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Usually means that we are making a pretty good prediction</a:t>
            </a:r>
          </a:p>
        </p:txBody>
      </p:sp>
    </p:spTree>
    <p:extLst>
      <p:ext uri="{BB962C8B-B14F-4D97-AF65-F5344CB8AC3E}">
        <p14:creationId xmlns:p14="http://schemas.microsoft.com/office/powerpoint/2010/main" val="3812588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6443-D940-4713-8592-1FB864BCC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374433" cy="757432"/>
          </a:xfrm>
        </p:spPr>
        <p:txBody>
          <a:bodyPr>
            <a:normAutofit/>
          </a:bodyPr>
          <a:lstStyle/>
          <a:p>
            <a:pPr algn="l"/>
            <a:r>
              <a:rPr lang="en-NZ" sz="3600" b="1" dirty="0">
                <a:solidFill>
                  <a:schemeClr val="bg1"/>
                </a:solidFill>
              </a:rPr>
              <a:t>What are bias and variance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27D4135-69A4-439D-B3E4-35479C855799}"/>
              </a:ext>
            </a:extLst>
          </p:cNvPr>
          <p:cNvSpPr txBox="1">
            <a:spLocks/>
          </p:cNvSpPr>
          <p:nvPr/>
        </p:nvSpPr>
        <p:spPr>
          <a:xfrm>
            <a:off x="634481" y="858415"/>
            <a:ext cx="10923037" cy="3765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000" b="1" dirty="0">
                <a:solidFill>
                  <a:schemeClr val="bg1"/>
                </a:solidFill>
              </a:rPr>
              <a:t>Bias and variance are two ways to describe the machine learning model and it’s error (e.g., squared error)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F15213-3B2E-40A7-8775-1AB85E4DC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556436"/>
              </p:ext>
            </p:extLst>
          </p:nvPr>
        </p:nvGraphicFramePr>
        <p:xfrm>
          <a:off x="1180841" y="1455842"/>
          <a:ext cx="8387184" cy="4944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9">
                  <a:extLst>
                    <a:ext uri="{9D8B030D-6E8A-4147-A177-3AD203B41FA5}">
                      <a16:colId xmlns:a16="http://schemas.microsoft.com/office/drawing/2014/main" val="113320632"/>
                    </a:ext>
                  </a:extLst>
                </a:gridCol>
                <a:gridCol w="625151">
                  <a:extLst>
                    <a:ext uri="{9D8B030D-6E8A-4147-A177-3AD203B41FA5}">
                      <a16:colId xmlns:a16="http://schemas.microsoft.com/office/drawing/2014/main" val="3126257879"/>
                    </a:ext>
                  </a:extLst>
                </a:gridCol>
                <a:gridCol w="3157893">
                  <a:extLst>
                    <a:ext uri="{9D8B030D-6E8A-4147-A177-3AD203B41FA5}">
                      <a16:colId xmlns:a16="http://schemas.microsoft.com/office/drawing/2014/main" val="671548"/>
                    </a:ext>
                  </a:extLst>
                </a:gridCol>
                <a:gridCol w="4016311">
                  <a:extLst>
                    <a:ext uri="{9D8B030D-6E8A-4147-A177-3AD203B41FA5}">
                      <a16:colId xmlns:a16="http://schemas.microsoft.com/office/drawing/2014/main" val="3375834396"/>
                    </a:ext>
                  </a:extLst>
                </a:gridCol>
              </a:tblGrid>
              <a:tr h="474648">
                <a:tc rowSpan="2" gridSpan="2"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NZ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chemeClr val="tx1"/>
                          </a:solidFill>
                        </a:rPr>
                        <a:t>Variance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920990"/>
                  </a:ext>
                </a:extLst>
              </a:tr>
              <a:tr h="474648">
                <a:tc gridSpan="2" vMerge="1"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411890"/>
                  </a:ext>
                </a:extLst>
              </a:tr>
              <a:tr h="1997359">
                <a:tc rowSpan="2">
                  <a:txBody>
                    <a:bodyPr/>
                    <a:lstStyle/>
                    <a:p>
                      <a:pPr algn="ctr"/>
                      <a:endParaRPr lang="en-NZ" b="1" dirty="0"/>
                    </a:p>
                    <a:p>
                      <a:pPr algn="ctr"/>
                      <a:endParaRPr lang="en-NZ" b="1" dirty="0"/>
                    </a:p>
                    <a:p>
                      <a:pPr algn="ctr"/>
                      <a:endParaRPr lang="en-NZ" b="1" dirty="0"/>
                    </a:p>
                    <a:p>
                      <a:pPr algn="l"/>
                      <a:endParaRPr lang="en-NZ" b="1" dirty="0"/>
                    </a:p>
                    <a:p>
                      <a:pPr algn="l"/>
                      <a:endParaRPr lang="en-NZ" b="1" dirty="0"/>
                    </a:p>
                    <a:p>
                      <a:pPr algn="l"/>
                      <a:endParaRPr lang="en-NZ" b="1" dirty="0"/>
                    </a:p>
                    <a:p>
                      <a:pPr algn="l"/>
                      <a:r>
                        <a:rPr lang="en-NZ" b="1" dirty="0"/>
                        <a:t>Bias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156371"/>
                  </a:ext>
                </a:extLst>
              </a:tr>
              <a:tr h="1997359">
                <a:tc vMerge="1"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29589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D074AA4-3D17-486F-97FE-1C7C6FA6A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863" y="2515019"/>
            <a:ext cx="1800225" cy="1695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28D788-C0C4-406E-A743-706724DAF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862" y="4571211"/>
            <a:ext cx="1800225" cy="1695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DC8892-89B7-43F7-9EBD-7FC4AAB39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801" y="2515019"/>
            <a:ext cx="1800225" cy="1695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4901BA-BA94-4852-BCD7-3867B38E0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108" y="4571211"/>
            <a:ext cx="1800225" cy="169545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23FEAB2-9088-468F-B085-A95051646E3B}"/>
              </a:ext>
            </a:extLst>
          </p:cNvPr>
          <p:cNvSpPr/>
          <p:nvPr/>
        </p:nvSpPr>
        <p:spPr>
          <a:xfrm>
            <a:off x="3713583" y="3250776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0644518-6CDF-4329-9CAD-32913FB55DAE}"/>
              </a:ext>
            </a:extLst>
          </p:cNvPr>
          <p:cNvSpPr/>
          <p:nvPr/>
        </p:nvSpPr>
        <p:spPr>
          <a:xfrm>
            <a:off x="3769567" y="3362744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803A590-D563-4FCF-B0E8-6AB9A2428D76}"/>
              </a:ext>
            </a:extLst>
          </p:cNvPr>
          <p:cNvSpPr/>
          <p:nvPr/>
        </p:nvSpPr>
        <p:spPr>
          <a:xfrm>
            <a:off x="3837990" y="3248807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F3FB75-266F-484A-8FB4-D2BB19A10263}"/>
              </a:ext>
            </a:extLst>
          </p:cNvPr>
          <p:cNvSpPr/>
          <p:nvPr/>
        </p:nvSpPr>
        <p:spPr>
          <a:xfrm>
            <a:off x="3828660" y="3316688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50DF595-578B-4A49-9A25-981BF63B6C7A}"/>
              </a:ext>
            </a:extLst>
          </p:cNvPr>
          <p:cNvSpPr/>
          <p:nvPr/>
        </p:nvSpPr>
        <p:spPr>
          <a:xfrm>
            <a:off x="3887753" y="3408629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FF86D46-672F-432C-A132-07FC96ECD266}"/>
              </a:ext>
            </a:extLst>
          </p:cNvPr>
          <p:cNvSpPr/>
          <p:nvPr/>
        </p:nvSpPr>
        <p:spPr>
          <a:xfrm>
            <a:off x="3914191" y="3320668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BF45D9-35A3-47C5-A6F1-D8D8CFBF7C6C}"/>
              </a:ext>
            </a:extLst>
          </p:cNvPr>
          <p:cNvSpPr/>
          <p:nvPr/>
        </p:nvSpPr>
        <p:spPr>
          <a:xfrm>
            <a:off x="7285945" y="2957543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3630D3-347B-40CD-9640-73F6D3B62B56}"/>
              </a:ext>
            </a:extLst>
          </p:cNvPr>
          <p:cNvSpPr/>
          <p:nvPr/>
        </p:nvSpPr>
        <p:spPr>
          <a:xfrm>
            <a:off x="7507220" y="3128105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77C96E-D2D7-494F-A8BC-F70A4336A3EA}"/>
              </a:ext>
            </a:extLst>
          </p:cNvPr>
          <p:cNvSpPr/>
          <p:nvPr/>
        </p:nvSpPr>
        <p:spPr>
          <a:xfrm>
            <a:off x="7093113" y="3170052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8431203-C29F-45D9-BDE4-5CFFC59A47C2}"/>
              </a:ext>
            </a:extLst>
          </p:cNvPr>
          <p:cNvSpPr/>
          <p:nvPr/>
        </p:nvSpPr>
        <p:spPr>
          <a:xfrm>
            <a:off x="7281979" y="3296661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DC57969-5FF9-4727-A32A-67E89F15CA66}"/>
              </a:ext>
            </a:extLst>
          </p:cNvPr>
          <p:cNvSpPr/>
          <p:nvPr/>
        </p:nvSpPr>
        <p:spPr>
          <a:xfrm>
            <a:off x="7149097" y="3520597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2313F-8D9E-47BA-B232-6226D7636AC4}"/>
              </a:ext>
            </a:extLst>
          </p:cNvPr>
          <p:cNvSpPr/>
          <p:nvPr/>
        </p:nvSpPr>
        <p:spPr>
          <a:xfrm>
            <a:off x="7475305" y="3352645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8C2C404-D86E-4EFA-ACA5-74E6F048D30A}"/>
              </a:ext>
            </a:extLst>
          </p:cNvPr>
          <p:cNvSpPr/>
          <p:nvPr/>
        </p:nvSpPr>
        <p:spPr>
          <a:xfrm>
            <a:off x="7619188" y="3557319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5C72EE9-FB3F-429F-9000-A3F300BE5D39}"/>
              </a:ext>
            </a:extLst>
          </p:cNvPr>
          <p:cNvSpPr/>
          <p:nvPr/>
        </p:nvSpPr>
        <p:spPr>
          <a:xfrm>
            <a:off x="3500827" y="5157678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617020E-1FDE-4825-9AFB-1604C4719AF9}"/>
              </a:ext>
            </a:extLst>
          </p:cNvPr>
          <p:cNvSpPr/>
          <p:nvPr/>
        </p:nvSpPr>
        <p:spPr>
          <a:xfrm>
            <a:off x="3356202" y="5178219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05CC6B5-BF26-4A3E-99C7-A0C64FC80FA2}"/>
              </a:ext>
            </a:extLst>
          </p:cNvPr>
          <p:cNvSpPr/>
          <p:nvPr/>
        </p:nvSpPr>
        <p:spPr>
          <a:xfrm>
            <a:off x="3435512" y="4977307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B93124-9206-48E5-BD4C-2648224217FA}"/>
              </a:ext>
            </a:extLst>
          </p:cNvPr>
          <p:cNvSpPr/>
          <p:nvPr/>
        </p:nvSpPr>
        <p:spPr>
          <a:xfrm>
            <a:off x="3435512" y="5129686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333F001-B64C-457F-BAF0-AB334BE259FB}"/>
              </a:ext>
            </a:extLst>
          </p:cNvPr>
          <p:cNvSpPr/>
          <p:nvPr/>
        </p:nvSpPr>
        <p:spPr>
          <a:xfrm>
            <a:off x="3325393" y="5075279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3316F1F-0E78-443F-B1C4-FAF3A0515447}"/>
              </a:ext>
            </a:extLst>
          </p:cNvPr>
          <p:cNvSpPr/>
          <p:nvPr/>
        </p:nvSpPr>
        <p:spPr>
          <a:xfrm>
            <a:off x="3412186" y="5045024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7BED994-9E76-44B8-B691-66D99FC46934}"/>
              </a:ext>
            </a:extLst>
          </p:cNvPr>
          <p:cNvSpPr/>
          <p:nvPr/>
        </p:nvSpPr>
        <p:spPr>
          <a:xfrm>
            <a:off x="6981145" y="4865339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7C63CD3-D1CE-4F72-8FC7-3EFC4137CE02}"/>
              </a:ext>
            </a:extLst>
          </p:cNvPr>
          <p:cNvSpPr/>
          <p:nvPr/>
        </p:nvSpPr>
        <p:spPr>
          <a:xfrm>
            <a:off x="7218513" y="4977307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2CD3EF-B274-438F-9346-C761DB357677}"/>
              </a:ext>
            </a:extLst>
          </p:cNvPr>
          <p:cNvSpPr/>
          <p:nvPr/>
        </p:nvSpPr>
        <p:spPr>
          <a:xfrm>
            <a:off x="7106545" y="5156992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F9D4CAC-3D42-46E2-BB9F-F183B38E5D56}"/>
              </a:ext>
            </a:extLst>
          </p:cNvPr>
          <p:cNvSpPr/>
          <p:nvPr/>
        </p:nvSpPr>
        <p:spPr>
          <a:xfrm>
            <a:off x="7455881" y="4921323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008F23E-5F0D-401E-819A-6729A22E9B9D}"/>
              </a:ext>
            </a:extLst>
          </p:cNvPr>
          <p:cNvSpPr/>
          <p:nvPr/>
        </p:nvSpPr>
        <p:spPr>
          <a:xfrm>
            <a:off x="7184750" y="4815069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8DBA233-A76A-4416-B175-6725E85AA6C5}"/>
              </a:ext>
            </a:extLst>
          </p:cNvPr>
          <p:cNvSpPr/>
          <p:nvPr/>
        </p:nvSpPr>
        <p:spPr>
          <a:xfrm>
            <a:off x="7058223" y="4686696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6E96AB7-EB82-42B8-A4B8-55C45BEF2209}"/>
              </a:ext>
            </a:extLst>
          </p:cNvPr>
          <p:cNvSpPr/>
          <p:nvPr/>
        </p:nvSpPr>
        <p:spPr>
          <a:xfrm>
            <a:off x="6821982" y="4871634"/>
            <a:ext cx="111968" cy="1119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F2D79C-3816-4B76-BB18-718DD6CAEF95}"/>
              </a:ext>
            </a:extLst>
          </p:cNvPr>
          <p:cNvSpPr txBox="1"/>
          <p:nvPr/>
        </p:nvSpPr>
        <p:spPr>
          <a:xfrm>
            <a:off x="3713583" y="2367196"/>
            <a:ext cx="2024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Usually means that we are making a pretty good prediction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6A68F8-791D-4C3C-B375-2FB7938BB53C}"/>
              </a:ext>
            </a:extLst>
          </p:cNvPr>
          <p:cNvSpPr txBox="1"/>
          <p:nvPr/>
        </p:nvSpPr>
        <p:spPr>
          <a:xfrm>
            <a:off x="7757679" y="4398693"/>
            <a:ext cx="2024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Very bad case, if we have both high bias and high variance</a:t>
            </a:r>
          </a:p>
        </p:txBody>
      </p:sp>
    </p:spTree>
    <p:extLst>
      <p:ext uri="{BB962C8B-B14F-4D97-AF65-F5344CB8AC3E}">
        <p14:creationId xmlns:p14="http://schemas.microsoft.com/office/powerpoint/2010/main" val="2493730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6443-D940-4713-8592-1FB864BCC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374433" cy="757432"/>
          </a:xfrm>
        </p:spPr>
        <p:txBody>
          <a:bodyPr>
            <a:normAutofit/>
          </a:bodyPr>
          <a:lstStyle/>
          <a:p>
            <a:pPr algn="l"/>
            <a:r>
              <a:rPr lang="en-NZ" sz="3600" b="1" dirty="0">
                <a:solidFill>
                  <a:schemeClr val="bg1"/>
                </a:solidFill>
              </a:rPr>
              <a:t>What are bias and variance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27D4135-69A4-439D-B3E4-35479C855799}"/>
              </a:ext>
            </a:extLst>
          </p:cNvPr>
          <p:cNvSpPr txBox="1">
            <a:spLocks/>
          </p:cNvSpPr>
          <p:nvPr/>
        </p:nvSpPr>
        <p:spPr>
          <a:xfrm>
            <a:off x="634481" y="858415"/>
            <a:ext cx="10923037" cy="3765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000" b="1" dirty="0">
                <a:solidFill>
                  <a:schemeClr val="bg1"/>
                </a:solidFill>
              </a:rPr>
              <a:t>Bias and variance are two ways to describe the machine learning model and it’s error (e.g., squared error)</a:t>
            </a:r>
          </a:p>
        </p:txBody>
      </p:sp>
      <p:graphicFrame>
        <p:nvGraphicFramePr>
          <p:cNvPr id="6" name="Table 23">
            <a:extLst>
              <a:ext uri="{FF2B5EF4-FFF2-40B4-BE49-F238E27FC236}">
                <a16:creationId xmlns:a16="http://schemas.microsoft.com/office/drawing/2014/main" id="{F2E22800-57B7-47C4-B8ED-1635EBDEA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557771"/>
              </p:ext>
            </p:extLst>
          </p:nvPr>
        </p:nvGraphicFramePr>
        <p:xfrm>
          <a:off x="517035" y="1415766"/>
          <a:ext cx="76648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40">
                  <a:extLst>
                    <a:ext uri="{9D8B030D-6E8A-4147-A177-3AD203B41FA5}">
                      <a16:colId xmlns:a16="http://schemas.microsoft.com/office/drawing/2014/main" val="2035595671"/>
                    </a:ext>
                  </a:extLst>
                </a:gridCol>
                <a:gridCol w="383240">
                  <a:extLst>
                    <a:ext uri="{9D8B030D-6E8A-4147-A177-3AD203B41FA5}">
                      <a16:colId xmlns:a16="http://schemas.microsoft.com/office/drawing/2014/main" val="1796767174"/>
                    </a:ext>
                  </a:extLst>
                </a:gridCol>
              </a:tblGrid>
              <a:tr h="219386"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077310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865923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660383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79614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984064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830362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710175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513812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0D6486E9-63F8-4949-A816-95041C278454}"/>
              </a:ext>
            </a:extLst>
          </p:cNvPr>
          <p:cNvSpPr txBox="1"/>
          <p:nvPr/>
        </p:nvSpPr>
        <p:spPr>
          <a:xfrm>
            <a:off x="396507" y="3498669"/>
            <a:ext cx="1465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bg1"/>
                </a:solidFill>
              </a:rPr>
              <a:t>Assuming we have a dataset, with one predictor, and one target</a:t>
            </a:r>
          </a:p>
        </p:txBody>
      </p:sp>
    </p:spTree>
    <p:extLst>
      <p:ext uri="{BB962C8B-B14F-4D97-AF65-F5344CB8AC3E}">
        <p14:creationId xmlns:p14="http://schemas.microsoft.com/office/powerpoint/2010/main" val="3948749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6443-D940-4713-8592-1FB864BCC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374433" cy="757432"/>
          </a:xfrm>
        </p:spPr>
        <p:txBody>
          <a:bodyPr>
            <a:normAutofit/>
          </a:bodyPr>
          <a:lstStyle/>
          <a:p>
            <a:pPr algn="l"/>
            <a:r>
              <a:rPr lang="en-NZ" sz="3600" b="1" dirty="0">
                <a:solidFill>
                  <a:schemeClr val="bg1"/>
                </a:solidFill>
              </a:rPr>
              <a:t>What are bias and variance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27D4135-69A4-439D-B3E4-35479C855799}"/>
              </a:ext>
            </a:extLst>
          </p:cNvPr>
          <p:cNvSpPr txBox="1">
            <a:spLocks/>
          </p:cNvSpPr>
          <p:nvPr/>
        </p:nvSpPr>
        <p:spPr>
          <a:xfrm>
            <a:off x="634481" y="858415"/>
            <a:ext cx="10923037" cy="3765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000" b="1" dirty="0">
                <a:solidFill>
                  <a:schemeClr val="bg1"/>
                </a:solidFill>
              </a:rPr>
              <a:t>Bias and variance are two ways to describe the machine learning model and it’s error (e.g., squared error)</a:t>
            </a:r>
          </a:p>
        </p:txBody>
      </p:sp>
      <p:graphicFrame>
        <p:nvGraphicFramePr>
          <p:cNvPr id="6" name="Table 23">
            <a:extLst>
              <a:ext uri="{FF2B5EF4-FFF2-40B4-BE49-F238E27FC236}">
                <a16:creationId xmlns:a16="http://schemas.microsoft.com/office/drawing/2014/main" id="{F2E22800-57B7-47C4-B8ED-1635EBDEA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942979"/>
              </p:ext>
            </p:extLst>
          </p:nvPr>
        </p:nvGraphicFramePr>
        <p:xfrm>
          <a:off x="517035" y="1415766"/>
          <a:ext cx="76648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40">
                  <a:extLst>
                    <a:ext uri="{9D8B030D-6E8A-4147-A177-3AD203B41FA5}">
                      <a16:colId xmlns:a16="http://schemas.microsoft.com/office/drawing/2014/main" val="2035595671"/>
                    </a:ext>
                  </a:extLst>
                </a:gridCol>
                <a:gridCol w="383240">
                  <a:extLst>
                    <a:ext uri="{9D8B030D-6E8A-4147-A177-3AD203B41FA5}">
                      <a16:colId xmlns:a16="http://schemas.microsoft.com/office/drawing/2014/main" val="1796767174"/>
                    </a:ext>
                  </a:extLst>
                </a:gridCol>
              </a:tblGrid>
              <a:tr h="219386"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077310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865923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660383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79614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984064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830362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710175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513812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0D6486E9-63F8-4949-A816-95041C278454}"/>
              </a:ext>
            </a:extLst>
          </p:cNvPr>
          <p:cNvSpPr txBox="1"/>
          <p:nvPr/>
        </p:nvSpPr>
        <p:spPr>
          <a:xfrm>
            <a:off x="396507" y="3498669"/>
            <a:ext cx="1465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bg1"/>
                </a:solidFill>
              </a:rPr>
              <a:t>Assuming we have a dataset, with one predictor, and one target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C0891F-AAF0-4E47-ADF5-D9FD89855999}"/>
              </a:ext>
            </a:extLst>
          </p:cNvPr>
          <p:cNvCxnSpPr>
            <a:cxnSpLocks/>
          </p:cNvCxnSpPr>
          <p:nvPr/>
        </p:nvCxnSpPr>
        <p:spPr>
          <a:xfrm flipV="1">
            <a:off x="2860646" y="2268184"/>
            <a:ext cx="0" cy="232163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DC5305-6BB4-4262-B697-4476BB2D38C2}"/>
              </a:ext>
            </a:extLst>
          </p:cNvPr>
          <p:cNvCxnSpPr>
            <a:cxnSpLocks/>
          </p:cNvCxnSpPr>
          <p:nvPr/>
        </p:nvCxnSpPr>
        <p:spPr>
          <a:xfrm>
            <a:off x="2860646" y="4589815"/>
            <a:ext cx="353176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0074AAB0-885B-4C32-B769-40A841345187}"/>
              </a:ext>
            </a:extLst>
          </p:cNvPr>
          <p:cNvSpPr/>
          <p:nvPr/>
        </p:nvSpPr>
        <p:spPr>
          <a:xfrm>
            <a:off x="2986481" y="2739367"/>
            <a:ext cx="100668" cy="1006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0FA37AD-139E-48A5-A5F1-66FE54FA15FC}"/>
              </a:ext>
            </a:extLst>
          </p:cNvPr>
          <p:cNvSpPr/>
          <p:nvPr/>
        </p:nvSpPr>
        <p:spPr>
          <a:xfrm>
            <a:off x="3214381" y="2805823"/>
            <a:ext cx="100668" cy="1006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97E21E8-9FBE-497E-9EEE-20E7A02297F8}"/>
              </a:ext>
            </a:extLst>
          </p:cNvPr>
          <p:cNvSpPr/>
          <p:nvPr/>
        </p:nvSpPr>
        <p:spPr>
          <a:xfrm>
            <a:off x="3164047" y="3238894"/>
            <a:ext cx="100668" cy="1006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90545F4-2261-49A2-B4BB-E154059FAF3E}"/>
              </a:ext>
            </a:extLst>
          </p:cNvPr>
          <p:cNvSpPr/>
          <p:nvPr/>
        </p:nvSpPr>
        <p:spPr>
          <a:xfrm>
            <a:off x="3428300" y="3378666"/>
            <a:ext cx="100668" cy="1006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EED036-CA6A-4B62-95B5-5FF5E4BA5A02}"/>
              </a:ext>
            </a:extLst>
          </p:cNvPr>
          <p:cNvSpPr/>
          <p:nvPr/>
        </p:nvSpPr>
        <p:spPr>
          <a:xfrm>
            <a:off x="3577904" y="3614257"/>
            <a:ext cx="100668" cy="1006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E3DD0E2-0460-41EF-AC22-0AC49F988ACD}"/>
              </a:ext>
            </a:extLst>
          </p:cNvPr>
          <p:cNvSpPr/>
          <p:nvPr/>
        </p:nvSpPr>
        <p:spPr>
          <a:xfrm>
            <a:off x="3580700" y="3531066"/>
            <a:ext cx="100668" cy="1006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E1B9359-DBCD-42C9-90E6-45909C251142}"/>
              </a:ext>
            </a:extLst>
          </p:cNvPr>
          <p:cNvSpPr/>
          <p:nvPr/>
        </p:nvSpPr>
        <p:spPr>
          <a:xfrm>
            <a:off x="3733100" y="3683466"/>
            <a:ext cx="100668" cy="1006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3C14D4-F764-4AA0-B548-A2813595CA4B}"/>
              </a:ext>
            </a:extLst>
          </p:cNvPr>
          <p:cNvSpPr/>
          <p:nvPr/>
        </p:nvSpPr>
        <p:spPr>
          <a:xfrm>
            <a:off x="3682769" y="3893066"/>
            <a:ext cx="100668" cy="1006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A938DC1-33A1-4846-9C48-6577A031AD87}"/>
              </a:ext>
            </a:extLst>
          </p:cNvPr>
          <p:cNvSpPr/>
          <p:nvPr/>
        </p:nvSpPr>
        <p:spPr>
          <a:xfrm>
            <a:off x="3808603" y="4080059"/>
            <a:ext cx="100668" cy="1006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019FBB-37A9-44D2-9C00-B34EF839A583}"/>
              </a:ext>
            </a:extLst>
          </p:cNvPr>
          <p:cNvSpPr/>
          <p:nvPr/>
        </p:nvSpPr>
        <p:spPr>
          <a:xfrm>
            <a:off x="3858937" y="4175671"/>
            <a:ext cx="100668" cy="1006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1F48EF3-A8F8-4534-8FBA-ECF63F611320}"/>
              </a:ext>
            </a:extLst>
          </p:cNvPr>
          <p:cNvSpPr/>
          <p:nvPr/>
        </p:nvSpPr>
        <p:spPr>
          <a:xfrm>
            <a:off x="4093829" y="4271283"/>
            <a:ext cx="100668" cy="1006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BC67808-5070-4485-908D-60C2B3B5F1AC}"/>
              </a:ext>
            </a:extLst>
          </p:cNvPr>
          <p:cNvSpPr/>
          <p:nvPr/>
        </p:nvSpPr>
        <p:spPr>
          <a:xfrm>
            <a:off x="4383248" y="4380215"/>
            <a:ext cx="100668" cy="1006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7385537-EFED-432C-8E98-F7AA0D504888}"/>
              </a:ext>
            </a:extLst>
          </p:cNvPr>
          <p:cNvSpPr/>
          <p:nvPr/>
        </p:nvSpPr>
        <p:spPr>
          <a:xfrm>
            <a:off x="4576194" y="4220949"/>
            <a:ext cx="100668" cy="1006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7D9203-845D-44AA-9A39-8AC2A30CD35E}"/>
              </a:ext>
            </a:extLst>
          </p:cNvPr>
          <p:cNvSpPr/>
          <p:nvPr/>
        </p:nvSpPr>
        <p:spPr>
          <a:xfrm>
            <a:off x="4525860" y="4321617"/>
            <a:ext cx="100668" cy="1006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FB2D64A-7E05-47C9-BF42-D6072E2D04FE}"/>
              </a:ext>
            </a:extLst>
          </p:cNvPr>
          <p:cNvSpPr/>
          <p:nvPr/>
        </p:nvSpPr>
        <p:spPr>
          <a:xfrm>
            <a:off x="4823673" y="4246689"/>
            <a:ext cx="100668" cy="1006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171AF7-BDDB-4D4E-9D10-24D547B541CC}"/>
              </a:ext>
            </a:extLst>
          </p:cNvPr>
          <p:cNvSpPr/>
          <p:nvPr/>
        </p:nvSpPr>
        <p:spPr>
          <a:xfrm>
            <a:off x="4995641" y="4271283"/>
            <a:ext cx="100668" cy="1006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905A65-8DAC-4339-8443-50193A38147E}"/>
              </a:ext>
            </a:extLst>
          </p:cNvPr>
          <p:cNvSpPr/>
          <p:nvPr/>
        </p:nvSpPr>
        <p:spPr>
          <a:xfrm>
            <a:off x="5201177" y="4170615"/>
            <a:ext cx="100668" cy="1006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C4C197B-BA89-4FC0-BDED-3637D4AF0DF8}"/>
              </a:ext>
            </a:extLst>
          </p:cNvPr>
          <p:cNvSpPr/>
          <p:nvPr/>
        </p:nvSpPr>
        <p:spPr>
          <a:xfrm>
            <a:off x="5301845" y="3784134"/>
            <a:ext cx="100668" cy="1006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A421E3-F790-45B1-BF3E-E1A75F0E9D07}"/>
              </a:ext>
            </a:extLst>
          </p:cNvPr>
          <p:cNvSpPr/>
          <p:nvPr/>
        </p:nvSpPr>
        <p:spPr>
          <a:xfrm>
            <a:off x="5454245" y="3936534"/>
            <a:ext cx="100668" cy="1006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CBBF40-BEE2-4C1F-9D97-00B692AF1AF9}"/>
              </a:ext>
            </a:extLst>
          </p:cNvPr>
          <p:cNvSpPr/>
          <p:nvPr/>
        </p:nvSpPr>
        <p:spPr>
          <a:xfrm>
            <a:off x="5352179" y="4012947"/>
            <a:ext cx="100668" cy="1006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3B98A56-3D61-4BDE-B945-5F59A5283F6A}"/>
              </a:ext>
            </a:extLst>
          </p:cNvPr>
          <p:cNvSpPr/>
          <p:nvPr/>
        </p:nvSpPr>
        <p:spPr>
          <a:xfrm>
            <a:off x="5774425" y="3674017"/>
            <a:ext cx="100668" cy="1006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7BF1DE5-3E76-41CB-97A6-6F97853CC3B2}"/>
              </a:ext>
            </a:extLst>
          </p:cNvPr>
          <p:cNvSpPr/>
          <p:nvPr/>
        </p:nvSpPr>
        <p:spPr>
          <a:xfrm>
            <a:off x="5673757" y="3784134"/>
            <a:ext cx="100668" cy="1006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6425FB8-2970-479B-A981-B5CD7AB6A090}"/>
              </a:ext>
            </a:extLst>
          </p:cNvPr>
          <p:cNvSpPr/>
          <p:nvPr/>
        </p:nvSpPr>
        <p:spPr>
          <a:xfrm>
            <a:off x="5483611" y="3724601"/>
            <a:ext cx="100668" cy="1006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0129ABC-2A93-40AB-8B8A-A76A229EBA4F}"/>
              </a:ext>
            </a:extLst>
          </p:cNvPr>
          <p:cNvSpPr/>
          <p:nvPr/>
        </p:nvSpPr>
        <p:spPr>
          <a:xfrm>
            <a:off x="5533945" y="3658062"/>
            <a:ext cx="100668" cy="1006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D4067ED-787A-4988-98A8-B330522C61C7}"/>
              </a:ext>
            </a:extLst>
          </p:cNvPr>
          <p:cNvSpPr/>
          <p:nvPr/>
        </p:nvSpPr>
        <p:spPr>
          <a:xfrm>
            <a:off x="2986481" y="2617365"/>
            <a:ext cx="2978090" cy="1754586"/>
          </a:xfrm>
          <a:custGeom>
            <a:avLst/>
            <a:gdLst>
              <a:gd name="connsiteX0" fmla="*/ 0 w 2197915"/>
              <a:gd name="connsiteY0" fmla="*/ 0 h 1292888"/>
              <a:gd name="connsiteX1" fmla="*/ 377504 w 2197915"/>
              <a:gd name="connsiteY1" fmla="*/ 763398 h 1292888"/>
              <a:gd name="connsiteX2" fmla="*/ 771787 w 2197915"/>
              <a:gd name="connsiteY2" fmla="*/ 1174458 h 1292888"/>
              <a:gd name="connsiteX3" fmla="*/ 1073791 w 2197915"/>
              <a:gd name="connsiteY3" fmla="*/ 1291904 h 1292888"/>
              <a:gd name="connsiteX4" fmla="*/ 1568741 w 2197915"/>
              <a:gd name="connsiteY4" fmla="*/ 1216403 h 1292888"/>
              <a:gd name="connsiteX5" fmla="*/ 1812022 w 2197915"/>
              <a:gd name="connsiteY5" fmla="*/ 981512 h 1292888"/>
              <a:gd name="connsiteX6" fmla="*/ 2197915 w 2197915"/>
              <a:gd name="connsiteY6" fmla="*/ 771787 h 129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7915" h="1292888">
                <a:moveTo>
                  <a:pt x="0" y="0"/>
                </a:moveTo>
                <a:cubicBezTo>
                  <a:pt x="124436" y="283827"/>
                  <a:pt x="248873" y="567655"/>
                  <a:pt x="377504" y="763398"/>
                </a:cubicBezTo>
                <a:cubicBezTo>
                  <a:pt x="506135" y="959141"/>
                  <a:pt x="655739" y="1086374"/>
                  <a:pt x="771787" y="1174458"/>
                </a:cubicBezTo>
                <a:cubicBezTo>
                  <a:pt x="887835" y="1262542"/>
                  <a:pt x="940965" y="1284913"/>
                  <a:pt x="1073791" y="1291904"/>
                </a:cubicBezTo>
                <a:cubicBezTo>
                  <a:pt x="1206617" y="1298895"/>
                  <a:pt x="1445703" y="1268135"/>
                  <a:pt x="1568741" y="1216403"/>
                </a:cubicBezTo>
                <a:cubicBezTo>
                  <a:pt x="1691779" y="1164671"/>
                  <a:pt x="1707160" y="1055615"/>
                  <a:pt x="1812022" y="981512"/>
                </a:cubicBezTo>
                <a:cubicBezTo>
                  <a:pt x="1916884" y="907409"/>
                  <a:pt x="2057399" y="839598"/>
                  <a:pt x="2197915" y="77178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26136-1BE4-49CE-99DC-E5DA6A16BC45}"/>
              </a:ext>
            </a:extLst>
          </p:cNvPr>
          <p:cNvSpPr txBox="1"/>
          <p:nvPr/>
        </p:nvSpPr>
        <p:spPr>
          <a:xfrm>
            <a:off x="4446165" y="452295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89856D-6F73-4C88-ABB2-582EE3DEFFE4}"/>
              </a:ext>
            </a:extLst>
          </p:cNvPr>
          <p:cNvSpPr txBox="1"/>
          <p:nvPr/>
        </p:nvSpPr>
        <p:spPr>
          <a:xfrm>
            <a:off x="2559005" y="3194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41870F-5CBA-43CD-9AC7-38219F0BDF1E}"/>
              </a:ext>
            </a:extLst>
          </p:cNvPr>
          <p:cNvSpPr txBox="1"/>
          <p:nvPr/>
        </p:nvSpPr>
        <p:spPr>
          <a:xfrm>
            <a:off x="4551390" y="1945850"/>
            <a:ext cx="16987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>
                <a:solidFill>
                  <a:schemeClr val="bg1"/>
                </a:solidFill>
              </a:rPr>
              <a:t>If we take </a:t>
            </a:r>
            <a:r>
              <a:rPr lang="en-NZ" sz="1600" dirty="0">
                <a:solidFill>
                  <a:srgbClr val="FFC000"/>
                </a:solidFill>
              </a:rPr>
              <a:t>all datapoints</a:t>
            </a:r>
            <a:r>
              <a:rPr lang="en-NZ" sz="1600" dirty="0">
                <a:solidFill>
                  <a:schemeClr val="bg1"/>
                </a:solidFill>
              </a:rPr>
              <a:t> from the dataset, we have the fitted line in </a:t>
            </a:r>
            <a:r>
              <a:rPr lang="en-NZ" sz="1600" dirty="0">
                <a:solidFill>
                  <a:srgbClr val="FF0000"/>
                </a:solidFill>
              </a:rPr>
              <a:t>red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CDF017-AFB7-47F1-9D44-AB4F27B8F727}"/>
              </a:ext>
            </a:extLst>
          </p:cNvPr>
          <p:cNvSpPr/>
          <p:nvPr/>
        </p:nvSpPr>
        <p:spPr>
          <a:xfrm>
            <a:off x="396507" y="1602297"/>
            <a:ext cx="1125733" cy="1877037"/>
          </a:xfrm>
          <a:prstGeom prst="rect">
            <a:avLst/>
          </a:prstGeom>
          <a:solidFill>
            <a:srgbClr val="FFC000">
              <a:alpha val="25000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BB812F34-9D02-480C-A861-87E5049D9CC2}"/>
              </a:ext>
            </a:extLst>
          </p:cNvPr>
          <p:cNvSpPr/>
          <p:nvPr/>
        </p:nvSpPr>
        <p:spPr>
          <a:xfrm rot="1277785">
            <a:off x="1875134" y="2701620"/>
            <a:ext cx="516949" cy="28179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54F3D4-4671-4711-B4E7-9FF2227D5C22}"/>
              </a:ext>
            </a:extLst>
          </p:cNvPr>
          <p:cNvSpPr txBox="1"/>
          <p:nvPr/>
        </p:nvSpPr>
        <p:spPr>
          <a:xfrm>
            <a:off x="6021896" y="3512809"/>
            <a:ext cx="1170513" cy="26161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A good fitted line</a:t>
            </a:r>
          </a:p>
        </p:txBody>
      </p:sp>
    </p:spTree>
    <p:extLst>
      <p:ext uri="{BB962C8B-B14F-4D97-AF65-F5344CB8AC3E}">
        <p14:creationId xmlns:p14="http://schemas.microsoft.com/office/powerpoint/2010/main" val="2587520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6443-D940-4713-8592-1FB864BCC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374433" cy="757432"/>
          </a:xfrm>
        </p:spPr>
        <p:txBody>
          <a:bodyPr>
            <a:normAutofit/>
          </a:bodyPr>
          <a:lstStyle/>
          <a:p>
            <a:pPr algn="l"/>
            <a:r>
              <a:rPr lang="en-NZ" sz="3600" b="1" dirty="0">
                <a:solidFill>
                  <a:schemeClr val="bg1"/>
                </a:solidFill>
              </a:rPr>
              <a:t>What are bias and variance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27D4135-69A4-439D-B3E4-35479C855799}"/>
              </a:ext>
            </a:extLst>
          </p:cNvPr>
          <p:cNvSpPr txBox="1">
            <a:spLocks/>
          </p:cNvSpPr>
          <p:nvPr/>
        </p:nvSpPr>
        <p:spPr>
          <a:xfrm>
            <a:off x="634481" y="858415"/>
            <a:ext cx="10923037" cy="3765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000" b="1" dirty="0">
                <a:solidFill>
                  <a:schemeClr val="bg1"/>
                </a:solidFill>
              </a:rPr>
              <a:t>Bias and variance are two ways to describe the machine learning model and it’s error (e.g., squared error)</a:t>
            </a:r>
          </a:p>
        </p:txBody>
      </p:sp>
      <p:graphicFrame>
        <p:nvGraphicFramePr>
          <p:cNvPr id="6" name="Table 23">
            <a:extLst>
              <a:ext uri="{FF2B5EF4-FFF2-40B4-BE49-F238E27FC236}">
                <a16:creationId xmlns:a16="http://schemas.microsoft.com/office/drawing/2014/main" id="{F2E22800-57B7-47C4-B8ED-1635EBDEAC73}"/>
              </a:ext>
            </a:extLst>
          </p:cNvPr>
          <p:cNvGraphicFramePr>
            <a:graphicFrameLocks noGrp="1"/>
          </p:cNvGraphicFramePr>
          <p:nvPr/>
        </p:nvGraphicFramePr>
        <p:xfrm>
          <a:off x="517035" y="1415766"/>
          <a:ext cx="76648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240">
                  <a:extLst>
                    <a:ext uri="{9D8B030D-6E8A-4147-A177-3AD203B41FA5}">
                      <a16:colId xmlns:a16="http://schemas.microsoft.com/office/drawing/2014/main" val="2035595671"/>
                    </a:ext>
                  </a:extLst>
                </a:gridCol>
                <a:gridCol w="383240">
                  <a:extLst>
                    <a:ext uri="{9D8B030D-6E8A-4147-A177-3AD203B41FA5}">
                      <a16:colId xmlns:a16="http://schemas.microsoft.com/office/drawing/2014/main" val="1796767174"/>
                    </a:ext>
                  </a:extLst>
                </a:gridCol>
              </a:tblGrid>
              <a:tr h="219386"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0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077310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865923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660383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79614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984064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830362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710175"/>
                  </a:ext>
                </a:extLst>
              </a:tr>
              <a:tr h="219386">
                <a:tc>
                  <a:txBody>
                    <a:bodyPr/>
                    <a:lstStyle/>
                    <a:p>
                      <a:endParaRPr lang="en-NZ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513812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0D6486E9-63F8-4949-A816-95041C278454}"/>
              </a:ext>
            </a:extLst>
          </p:cNvPr>
          <p:cNvSpPr txBox="1"/>
          <p:nvPr/>
        </p:nvSpPr>
        <p:spPr>
          <a:xfrm>
            <a:off x="396507" y="3498669"/>
            <a:ext cx="1465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bg1"/>
                </a:solidFill>
              </a:rPr>
              <a:t>Assuming we have a dataset, with one predictor, and one target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C0891F-AAF0-4E47-ADF5-D9FD89855999}"/>
              </a:ext>
            </a:extLst>
          </p:cNvPr>
          <p:cNvCxnSpPr>
            <a:cxnSpLocks/>
          </p:cNvCxnSpPr>
          <p:nvPr/>
        </p:nvCxnSpPr>
        <p:spPr>
          <a:xfrm flipV="1">
            <a:off x="2860646" y="2268184"/>
            <a:ext cx="0" cy="232163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DC5305-6BB4-4262-B697-4476BB2D38C2}"/>
              </a:ext>
            </a:extLst>
          </p:cNvPr>
          <p:cNvCxnSpPr>
            <a:cxnSpLocks/>
          </p:cNvCxnSpPr>
          <p:nvPr/>
        </p:nvCxnSpPr>
        <p:spPr>
          <a:xfrm>
            <a:off x="2860646" y="4589815"/>
            <a:ext cx="353176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0074AAB0-885B-4C32-B769-40A841345187}"/>
              </a:ext>
            </a:extLst>
          </p:cNvPr>
          <p:cNvSpPr/>
          <p:nvPr/>
        </p:nvSpPr>
        <p:spPr>
          <a:xfrm>
            <a:off x="2986481" y="2739367"/>
            <a:ext cx="100668" cy="10066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0FA37AD-139E-48A5-A5F1-66FE54FA15FC}"/>
              </a:ext>
            </a:extLst>
          </p:cNvPr>
          <p:cNvSpPr/>
          <p:nvPr/>
        </p:nvSpPr>
        <p:spPr>
          <a:xfrm>
            <a:off x="3214381" y="2805823"/>
            <a:ext cx="100668" cy="10066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97E21E8-9FBE-497E-9EEE-20E7A02297F8}"/>
              </a:ext>
            </a:extLst>
          </p:cNvPr>
          <p:cNvSpPr/>
          <p:nvPr/>
        </p:nvSpPr>
        <p:spPr>
          <a:xfrm>
            <a:off x="3164047" y="3238894"/>
            <a:ext cx="100668" cy="10066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EED036-CA6A-4B62-95B5-5FF5E4BA5A02}"/>
              </a:ext>
            </a:extLst>
          </p:cNvPr>
          <p:cNvSpPr/>
          <p:nvPr/>
        </p:nvSpPr>
        <p:spPr>
          <a:xfrm>
            <a:off x="3577904" y="3614257"/>
            <a:ext cx="100668" cy="10066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E1B9359-DBCD-42C9-90E6-45909C251142}"/>
              </a:ext>
            </a:extLst>
          </p:cNvPr>
          <p:cNvSpPr/>
          <p:nvPr/>
        </p:nvSpPr>
        <p:spPr>
          <a:xfrm>
            <a:off x="3967295" y="3986868"/>
            <a:ext cx="100668" cy="10066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4CBBF40-BEE2-4C1F-9D97-00B692AF1AF9}"/>
              </a:ext>
            </a:extLst>
          </p:cNvPr>
          <p:cNvSpPr/>
          <p:nvPr/>
        </p:nvSpPr>
        <p:spPr>
          <a:xfrm>
            <a:off x="5352179" y="4012947"/>
            <a:ext cx="100668" cy="10066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3B98A56-3D61-4BDE-B945-5F59A5283F6A}"/>
              </a:ext>
            </a:extLst>
          </p:cNvPr>
          <p:cNvSpPr/>
          <p:nvPr/>
        </p:nvSpPr>
        <p:spPr>
          <a:xfrm>
            <a:off x="5774425" y="3674017"/>
            <a:ext cx="100668" cy="10066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6425FB8-2970-479B-A981-B5CD7AB6A090}"/>
              </a:ext>
            </a:extLst>
          </p:cNvPr>
          <p:cNvSpPr/>
          <p:nvPr/>
        </p:nvSpPr>
        <p:spPr>
          <a:xfrm>
            <a:off x="5483611" y="3724601"/>
            <a:ext cx="100668" cy="10066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0129ABC-2A93-40AB-8B8A-A76A229EBA4F}"/>
              </a:ext>
            </a:extLst>
          </p:cNvPr>
          <p:cNvSpPr/>
          <p:nvPr/>
        </p:nvSpPr>
        <p:spPr>
          <a:xfrm>
            <a:off x="5533945" y="3658062"/>
            <a:ext cx="100668" cy="10066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D4067ED-787A-4988-98A8-B330522C61C7}"/>
              </a:ext>
            </a:extLst>
          </p:cNvPr>
          <p:cNvSpPr/>
          <p:nvPr/>
        </p:nvSpPr>
        <p:spPr>
          <a:xfrm>
            <a:off x="2986481" y="2617365"/>
            <a:ext cx="2978090" cy="1754586"/>
          </a:xfrm>
          <a:custGeom>
            <a:avLst/>
            <a:gdLst>
              <a:gd name="connsiteX0" fmla="*/ 0 w 2197915"/>
              <a:gd name="connsiteY0" fmla="*/ 0 h 1292888"/>
              <a:gd name="connsiteX1" fmla="*/ 377504 w 2197915"/>
              <a:gd name="connsiteY1" fmla="*/ 763398 h 1292888"/>
              <a:gd name="connsiteX2" fmla="*/ 771787 w 2197915"/>
              <a:gd name="connsiteY2" fmla="*/ 1174458 h 1292888"/>
              <a:gd name="connsiteX3" fmla="*/ 1073791 w 2197915"/>
              <a:gd name="connsiteY3" fmla="*/ 1291904 h 1292888"/>
              <a:gd name="connsiteX4" fmla="*/ 1568741 w 2197915"/>
              <a:gd name="connsiteY4" fmla="*/ 1216403 h 1292888"/>
              <a:gd name="connsiteX5" fmla="*/ 1812022 w 2197915"/>
              <a:gd name="connsiteY5" fmla="*/ 981512 h 1292888"/>
              <a:gd name="connsiteX6" fmla="*/ 2197915 w 2197915"/>
              <a:gd name="connsiteY6" fmla="*/ 771787 h 129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7915" h="1292888">
                <a:moveTo>
                  <a:pt x="0" y="0"/>
                </a:moveTo>
                <a:cubicBezTo>
                  <a:pt x="124436" y="283827"/>
                  <a:pt x="248873" y="567655"/>
                  <a:pt x="377504" y="763398"/>
                </a:cubicBezTo>
                <a:cubicBezTo>
                  <a:pt x="506135" y="959141"/>
                  <a:pt x="655739" y="1086374"/>
                  <a:pt x="771787" y="1174458"/>
                </a:cubicBezTo>
                <a:cubicBezTo>
                  <a:pt x="887835" y="1262542"/>
                  <a:pt x="940965" y="1284913"/>
                  <a:pt x="1073791" y="1291904"/>
                </a:cubicBezTo>
                <a:cubicBezTo>
                  <a:pt x="1206617" y="1298895"/>
                  <a:pt x="1445703" y="1268135"/>
                  <a:pt x="1568741" y="1216403"/>
                </a:cubicBezTo>
                <a:cubicBezTo>
                  <a:pt x="1691779" y="1164671"/>
                  <a:pt x="1707160" y="1055615"/>
                  <a:pt x="1812022" y="981512"/>
                </a:cubicBezTo>
                <a:cubicBezTo>
                  <a:pt x="1916884" y="907409"/>
                  <a:pt x="2057399" y="839598"/>
                  <a:pt x="2197915" y="77178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26136-1BE4-49CE-99DC-E5DA6A16BC45}"/>
              </a:ext>
            </a:extLst>
          </p:cNvPr>
          <p:cNvSpPr txBox="1"/>
          <p:nvPr/>
        </p:nvSpPr>
        <p:spPr>
          <a:xfrm>
            <a:off x="4446165" y="452295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89856D-6F73-4C88-ABB2-582EE3DEFFE4}"/>
              </a:ext>
            </a:extLst>
          </p:cNvPr>
          <p:cNvSpPr txBox="1"/>
          <p:nvPr/>
        </p:nvSpPr>
        <p:spPr>
          <a:xfrm>
            <a:off x="2559005" y="3194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41870F-5CBA-43CD-9AC7-38219F0BDF1E}"/>
              </a:ext>
            </a:extLst>
          </p:cNvPr>
          <p:cNvSpPr txBox="1"/>
          <p:nvPr/>
        </p:nvSpPr>
        <p:spPr>
          <a:xfrm>
            <a:off x="4626528" y="1796826"/>
            <a:ext cx="16987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>
                <a:solidFill>
                  <a:schemeClr val="bg1"/>
                </a:solidFill>
              </a:rPr>
              <a:t>If we take </a:t>
            </a:r>
            <a:r>
              <a:rPr lang="en-NZ" sz="1600" dirty="0">
                <a:solidFill>
                  <a:srgbClr val="FFFF00"/>
                </a:solidFill>
              </a:rPr>
              <a:t>a subset of data points</a:t>
            </a:r>
            <a:r>
              <a:rPr lang="en-NZ" sz="1600" dirty="0">
                <a:solidFill>
                  <a:schemeClr val="bg1"/>
                </a:solidFill>
              </a:rPr>
              <a:t> from the dataset, we have the fitted line in </a:t>
            </a:r>
            <a:r>
              <a:rPr lang="en-NZ" sz="1600" dirty="0">
                <a:solidFill>
                  <a:srgbClr val="FFFF00"/>
                </a:solidFill>
              </a:rPr>
              <a:t>yellow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CDF017-AFB7-47F1-9D44-AB4F27B8F727}"/>
              </a:ext>
            </a:extLst>
          </p:cNvPr>
          <p:cNvSpPr/>
          <p:nvPr/>
        </p:nvSpPr>
        <p:spPr>
          <a:xfrm>
            <a:off x="396507" y="1602298"/>
            <a:ext cx="1125733" cy="581066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BB812F34-9D02-480C-A861-87E5049D9CC2}"/>
              </a:ext>
            </a:extLst>
          </p:cNvPr>
          <p:cNvSpPr/>
          <p:nvPr/>
        </p:nvSpPr>
        <p:spPr>
          <a:xfrm rot="2179692">
            <a:off x="2008543" y="2377513"/>
            <a:ext cx="516949" cy="28179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E6212F-601E-4E5B-B9B8-380B2804EE5D}"/>
              </a:ext>
            </a:extLst>
          </p:cNvPr>
          <p:cNvCxnSpPr>
            <a:cxnSpLocks/>
          </p:cNvCxnSpPr>
          <p:nvPr/>
        </p:nvCxnSpPr>
        <p:spPr>
          <a:xfrm>
            <a:off x="2993472" y="3147431"/>
            <a:ext cx="2888612" cy="103959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CF20314-2013-4DEA-85A4-CC80CCB6A291}"/>
              </a:ext>
            </a:extLst>
          </p:cNvPr>
          <p:cNvSpPr txBox="1"/>
          <p:nvPr/>
        </p:nvSpPr>
        <p:spPr>
          <a:xfrm>
            <a:off x="6021896" y="3512809"/>
            <a:ext cx="1170513" cy="26161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A good fitted line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1246D3-E271-4C87-AD53-1BBFD5194E7A}"/>
              </a:ext>
            </a:extLst>
          </p:cNvPr>
          <p:cNvSpPr txBox="1"/>
          <p:nvPr/>
        </p:nvSpPr>
        <p:spPr>
          <a:xfrm>
            <a:off x="6021896" y="3822356"/>
            <a:ext cx="1102004" cy="43088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NZ" sz="1100" dirty="0"/>
              <a:t>fitted line with 1</a:t>
            </a:r>
            <a:r>
              <a:rPr lang="en-NZ" sz="1100" baseline="30000" dirty="0"/>
              <a:t>st</a:t>
            </a:r>
            <a:r>
              <a:rPr lang="en-NZ" sz="1100" dirty="0"/>
              <a:t> subset</a:t>
            </a:r>
          </a:p>
        </p:txBody>
      </p:sp>
    </p:spTree>
    <p:extLst>
      <p:ext uri="{BB962C8B-B14F-4D97-AF65-F5344CB8AC3E}">
        <p14:creationId xmlns:p14="http://schemas.microsoft.com/office/powerpoint/2010/main" val="3310831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2330</Words>
  <Application>Microsoft Office PowerPoint</Application>
  <PresentationFormat>Widescreen</PresentationFormat>
  <Paragraphs>356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Bias and variance</vt:lpstr>
      <vt:lpstr>What are bias and variance</vt:lpstr>
      <vt:lpstr>What are bias and variance</vt:lpstr>
      <vt:lpstr>What are bias and variance</vt:lpstr>
      <vt:lpstr>What are bias and variance</vt:lpstr>
      <vt:lpstr>What are bias and variance</vt:lpstr>
      <vt:lpstr>What are bias and variance</vt:lpstr>
      <vt:lpstr>What are bias and variance</vt:lpstr>
      <vt:lpstr>What are bias and variance</vt:lpstr>
      <vt:lpstr>What are bias and variance</vt:lpstr>
      <vt:lpstr>What are bias and variance</vt:lpstr>
      <vt:lpstr>What are bias and variance</vt:lpstr>
      <vt:lpstr>What are bias and variance</vt:lpstr>
      <vt:lpstr>What are bias and variance</vt:lpstr>
      <vt:lpstr>What are bias and variance</vt:lpstr>
      <vt:lpstr>What are bias and variance</vt:lpstr>
      <vt:lpstr>What are bias and variance</vt:lpstr>
      <vt:lpstr>What are bias and variance</vt:lpstr>
      <vt:lpstr>What are bias and variance</vt:lpstr>
      <vt:lpstr>What are bias and variance</vt:lpstr>
      <vt:lpstr>How bias and variance are related to under and overfitting</vt:lpstr>
      <vt:lpstr>How bias and variance are related to under and overfitting</vt:lpstr>
      <vt:lpstr>How bias and variance are related to under and overfitting</vt:lpstr>
      <vt:lpstr>How bias and variance are related to under and overfitting</vt:lpstr>
      <vt:lpstr>How bias and variance are related to under and overfitting</vt:lpstr>
      <vt:lpstr>How bias and variance are related to under and overfitting</vt:lpstr>
      <vt:lpstr>How bias and variance are related to under and overfitting</vt:lpstr>
      <vt:lpstr>How bias and variance are related to under and overfitting</vt:lpstr>
      <vt:lpstr>How bias and variance are related to under and overfitting</vt:lpstr>
      <vt:lpstr>How bias and variance are related to under and overfitting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Bias and variance</dc:title>
  <dc:creator>Sijin Zhang</dc:creator>
  <cp:lastModifiedBy>Sijin Zhang</cp:lastModifiedBy>
  <cp:revision>2</cp:revision>
  <dcterms:created xsi:type="dcterms:W3CDTF">2022-06-08T00:55:46Z</dcterms:created>
  <dcterms:modified xsi:type="dcterms:W3CDTF">2022-06-08T08:48:29Z</dcterms:modified>
</cp:coreProperties>
</file>