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70" r:id="rId2"/>
    <p:sldId id="972" r:id="rId3"/>
    <p:sldId id="971" r:id="rId4"/>
    <p:sldId id="973" r:id="rId5"/>
    <p:sldId id="974" r:id="rId6"/>
    <p:sldId id="975" r:id="rId7"/>
    <p:sldId id="976" r:id="rId8"/>
    <p:sldId id="977" r:id="rId9"/>
    <p:sldId id="978" r:id="rId10"/>
    <p:sldId id="979" r:id="rId11"/>
    <p:sldId id="980" r:id="rId12"/>
    <p:sldId id="981" r:id="rId13"/>
    <p:sldId id="982" r:id="rId14"/>
    <p:sldId id="983" r:id="rId15"/>
    <p:sldId id="984" r:id="rId16"/>
    <p:sldId id="985" r:id="rId17"/>
    <p:sldId id="986" r:id="rId18"/>
    <p:sldId id="987" r:id="rId19"/>
    <p:sldId id="988" r:id="rId20"/>
    <p:sldId id="989" r:id="rId21"/>
    <p:sldId id="990" r:id="rId22"/>
    <p:sldId id="991" r:id="rId23"/>
    <p:sldId id="992" r:id="rId24"/>
    <p:sldId id="993" r:id="rId25"/>
    <p:sldId id="99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8162-C782-4518-BFED-95BEEFE73F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8F05B1B2-1D67-4927-8ADD-33686E1B26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4805CCFC-B655-4EF2-B87D-3A2D427631E1}"/>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60B05016-7C20-4DA0-8D6D-212FFEBB93A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4927506-6099-4637-A127-381696ADBF66}"/>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1205454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94E8-93B2-4035-A155-833C4639EF23}"/>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66B637B-F62A-48B1-8C97-F889236074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394F1A7-825F-4E7C-9921-7DD8499B4A92}"/>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E38DA445-7000-4FA7-96F2-33A53996CFB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86B5E63-2687-4B7E-AFF7-3E19AAE328FC}"/>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03553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F238D-97A3-4C07-8D89-66819C9AE6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1058139-C6C0-4ECC-86ED-078A3F0654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443CC0A-0484-4525-B8A7-30DAA420D539}"/>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9E218F91-7789-49CD-860B-55AE3B8DBE3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EA2131E-72AB-4554-9A1B-C51F37E6E635}"/>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4230557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4071706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D133-EB17-48F8-9378-7C17F2C468CD}"/>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5AFCEDF6-575A-4BFF-8AAE-133E2FBF36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BCE253F-DD05-49DF-886B-40FAD23FD88F}"/>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A0602437-9E4D-4759-B27F-CC15BE386EF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2E2E4D2-67BD-4AFB-AF4F-2555C0DC7A79}"/>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270781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1B69-89D6-4E62-957C-F39CC2FE1C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ADE337B7-100C-4303-A81A-444287A435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496413-E647-44DE-A3C6-FF36F5A45039}"/>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A8350E9C-4202-44D1-9E29-ADF4B140433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AD2DC55-42A5-4A0E-BA1A-8C39BC1F9BF6}"/>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43304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0285-4592-4834-88D9-E3176440A73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EB3AAC1-C742-424E-B61E-45DEDC355D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4885FB90-1E5F-4070-92E1-D1D240B86D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44EEEF3-82DE-4D70-80FE-232456E6AA7F}"/>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6" name="Footer Placeholder 5">
            <a:extLst>
              <a:ext uri="{FF2B5EF4-FFF2-40B4-BE49-F238E27FC236}">
                <a16:creationId xmlns:a16="http://schemas.microsoft.com/office/drawing/2014/main" id="{094C62AB-B6AC-41A0-9D76-4C317DD5FEC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C4C2AB5-E4B0-4F8E-A740-3878D9E5B81E}"/>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24540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4B6E-EC30-45DA-A040-57B8A3584AF0}"/>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15AAE486-BC08-4E25-83A0-69C1AB431B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D3E4ED-CD8D-4A2E-81E5-5D9AEC17CB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6EA8FA03-2E9C-4615-A267-1C3EF42970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4A6E84-D98A-4F92-9321-DDD28CFC2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90C467F2-DF0A-4313-894D-66B9C7329CDF}"/>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8" name="Footer Placeholder 7">
            <a:extLst>
              <a:ext uri="{FF2B5EF4-FFF2-40B4-BE49-F238E27FC236}">
                <a16:creationId xmlns:a16="http://schemas.microsoft.com/office/drawing/2014/main" id="{EB1B4F99-07EA-4F61-B01A-3394D8817421}"/>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ED60BB98-4258-4D86-A915-753085C76706}"/>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30168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D0DE-FA53-4B07-89C2-079077872836}"/>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930A335-4CFB-43BB-A2D9-376B774E51AF}"/>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4" name="Footer Placeholder 3">
            <a:extLst>
              <a:ext uri="{FF2B5EF4-FFF2-40B4-BE49-F238E27FC236}">
                <a16:creationId xmlns:a16="http://schemas.microsoft.com/office/drawing/2014/main" id="{411BF610-49B1-4497-97BD-7B99FEDDC983}"/>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1E65873-07F6-4ABC-BDB4-2E3E29B49273}"/>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51216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0EB453-3448-4C4A-B70C-A8CF40A8AC43}"/>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3" name="Footer Placeholder 2">
            <a:extLst>
              <a:ext uri="{FF2B5EF4-FFF2-40B4-BE49-F238E27FC236}">
                <a16:creationId xmlns:a16="http://schemas.microsoft.com/office/drawing/2014/main" id="{CB5C5FA0-A1C9-4043-B977-678A9247DC0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FC38128-EABB-4B4D-85CA-9743D3848B23}"/>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427801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EA29-608D-4D0C-80B0-624E6C166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725AF01E-8083-4C0E-B904-919BB4BC12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0C42F3FC-EB69-4367-81C2-2CE51BC795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41505-4348-4F76-83BC-42CAFAC953DA}"/>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6" name="Footer Placeholder 5">
            <a:extLst>
              <a:ext uri="{FF2B5EF4-FFF2-40B4-BE49-F238E27FC236}">
                <a16:creationId xmlns:a16="http://schemas.microsoft.com/office/drawing/2014/main" id="{89AC8C2E-0354-4A62-9F22-7DAF920CBAF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541AA5BF-738B-4EBD-B644-7CBED7D083E2}"/>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949469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9D04A-B7C4-4AF4-8AD3-1AD0086412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191CB94D-8470-4AFF-BD8A-E8A9BAF40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72390D31-B2D0-4E7D-AFFF-E25D7EECF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A8A8A-8521-46F1-97CF-AED745A0B21D}"/>
              </a:ext>
            </a:extLst>
          </p:cNvPr>
          <p:cNvSpPr>
            <a:spLocks noGrp="1"/>
          </p:cNvSpPr>
          <p:nvPr>
            <p:ph type="dt" sz="half" idx="10"/>
          </p:nvPr>
        </p:nvSpPr>
        <p:spPr/>
        <p:txBody>
          <a:bodyPr/>
          <a:lstStyle/>
          <a:p>
            <a:fld id="{3ACBDBEF-C23A-4BF3-8503-3337C33B0110}" type="datetimeFigureOut">
              <a:rPr lang="en-NZ" smtClean="0"/>
              <a:t>4/06/2022</a:t>
            </a:fld>
            <a:endParaRPr lang="en-NZ"/>
          </a:p>
        </p:txBody>
      </p:sp>
      <p:sp>
        <p:nvSpPr>
          <p:cNvPr id="6" name="Footer Placeholder 5">
            <a:extLst>
              <a:ext uri="{FF2B5EF4-FFF2-40B4-BE49-F238E27FC236}">
                <a16:creationId xmlns:a16="http://schemas.microsoft.com/office/drawing/2014/main" id="{F9A5AAF7-FAB4-4134-AF45-7B0A7AC431E8}"/>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A1305D-52A0-49BD-880F-9C0284274CD0}"/>
              </a:ext>
            </a:extLst>
          </p:cNvPr>
          <p:cNvSpPr>
            <a:spLocks noGrp="1"/>
          </p:cNvSpPr>
          <p:nvPr>
            <p:ph type="sldNum" sz="quarter" idx="12"/>
          </p:nvPr>
        </p:nvSpPr>
        <p:spPr/>
        <p:txBody>
          <a:bodyPr/>
          <a:lstStyle/>
          <a:p>
            <a:fld id="{314C6305-DA16-474B-9236-C4AD66C0FE70}" type="slidenum">
              <a:rPr lang="en-NZ" smtClean="0"/>
              <a:t>‹#›</a:t>
            </a:fld>
            <a:endParaRPr lang="en-NZ"/>
          </a:p>
        </p:txBody>
      </p:sp>
    </p:spTree>
    <p:extLst>
      <p:ext uri="{BB962C8B-B14F-4D97-AF65-F5344CB8AC3E}">
        <p14:creationId xmlns:p14="http://schemas.microsoft.com/office/powerpoint/2010/main" val="3538401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775C8-B963-4AF1-8E04-74458ADCB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14D7291-81D5-495B-BAAF-46B0FB121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889A790-1664-42F9-AAEB-A341F18A88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CBDBEF-C23A-4BF3-8503-3337C33B0110}" type="datetimeFigureOut">
              <a:rPr lang="en-NZ" smtClean="0"/>
              <a:t>4/06/2022</a:t>
            </a:fld>
            <a:endParaRPr lang="en-NZ"/>
          </a:p>
        </p:txBody>
      </p:sp>
      <p:sp>
        <p:nvSpPr>
          <p:cNvPr id="5" name="Footer Placeholder 4">
            <a:extLst>
              <a:ext uri="{FF2B5EF4-FFF2-40B4-BE49-F238E27FC236}">
                <a16:creationId xmlns:a16="http://schemas.microsoft.com/office/drawing/2014/main" id="{D1FD7F74-4DDF-4F92-B1B9-61CCAF66B3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1993EBF9-3280-49FF-A446-DE654FA3E4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4C6305-DA16-474B-9236-C4AD66C0FE70}" type="slidenum">
              <a:rPr lang="en-NZ" smtClean="0"/>
              <a:t>‹#›</a:t>
            </a:fld>
            <a:endParaRPr lang="en-NZ"/>
          </a:p>
        </p:txBody>
      </p:sp>
    </p:spTree>
    <p:extLst>
      <p:ext uri="{BB962C8B-B14F-4D97-AF65-F5344CB8AC3E}">
        <p14:creationId xmlns:p14="http://schemas.microsoft.com/office/powerpoint/2010/main" val="3629747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83.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8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8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8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83.png"/><Relationship Id="rId4" Type="http://schemas.openxmlformats.org/officeDocument/2006/relationships/image" Target="../media/image38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5F3A30-6E29-C64D-A3F7-FB588A914BE4}"/>
              </a:ext>
            </a:extLst>
          </p:cNvPr>
          <p:cNvSpPr txBox="1"/>
          <p:nvPr/>
        </p:nvSpPr>
        <p:spPr>
          <a:xfrm>
            <a:off x="580446" y="2782669"/>
            <a:ext cx="2746714" cy="646331"/>
          </a:xfrm>
          <a:prstGeom prst="rect">
            <a:avLst/>
          </a:prstGeom>
          <a:noFill/>
        </p:spPr>
        <p:txBody>
          <a:bodyPr wrap="none" rtlCol="0">
            <a:spAutoFit/>
          </a:bodyPr>
          <a:lstStyle/>
          <a:p>
            <a:r>
              <a:rPr lang="en-US" sz="3600" b="1" dirty="0">
                <a:solidFill>
                  <a:schemeClr val="bg1"/>
                </a:solidFill>
              </a:rPr>
              <a:t>ROC and AUC</a:t>
            </a:r>
          </a:p>
        </p:txBody>
      </p:sp>
    </p:spTree>
    <p:extLst>
      <p:ext uri="{BB962C8B-B14F-4D97-AF65-F5344CB8AC3E}">
        <p14:creationId xmlns:p14="http://schemas.microsoft.com/office/powerpoint/2010/main" val="279977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Tree>
    <p:extLst>
      <p:ext uri="{BB962C8B-B14F-4D97-AF65-F5344CB8AC3E}">
        <p14:creationId xmlns:p14="http://schemas.microsoft.com/office/powerpoint/2010/main" val="195613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spTree>
    <p:extLst>
      <p:ext uri="{BB962C8B-B14F-4D97-AF65-F5344CB8AC3E}">
        <p14:creationId xmlns:p14="http://schemas.microsoft.com/office/powerpoint/2010/main" val="3666126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p:spTree>
    <p:extLst>
      <p:ext uri="{BB962C8B-B14F-4D97-AF65-F5344CB8AC3E}">
        <p14:creationId xmlns:p14="http://schemas.microsoft.com/office/powerpoint/2010/main" val="1621645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4"/>
                <a:stretch>
                  <a:fillRect b="-10753"/>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Tree>
    <p:extLst>
      <p:ext uri="{BB962C8B-B14F-4D97-AF65-F5344CB8AC3E}">
        <p14:creationId xmlns:p14="http://schemas.microsoft.com/office/powerpoint/2010/main" val="397875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4"/>
                <a:stretch>
                  <a:fillRect b="-10753"/>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6" name="Rectangle 5">
            <a:extLst>
              <a:ext uri="{FF2B5EF4-FFF2-40B4-BE49-F238E27FC236}">
                <a16:creationId xmlns:a16="http://schemas.microsoft.com/office/drawing/2014/main" id="{BCC0224B-8462-4A98-AE71-80DA7B001DA5}"/>
              </a:ext>
            </a:extLst>
          </p:cNvPr>
          <p:cNvSpPr/>
          <p:nvPr/>
        </p:nvSpPr>
        <p:spPr>
          <a:xfrm>
            <a:off x="2081342" y="5207726"/>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CD2DF61-0D31-4F42-BA22-76B9CB5BA3C9}"/>
              </a:ext>
            </a:extLst>
          </p:cNvPr>
          <p:cNvSpPr/>
          <p:nvPr/>
        </p:nvSpPr>
        <p:spPr>
          <a:xfrm>
            <a:off x="1519130" y="5418105"/>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C9DC2449-8E77-4FCB-9CDC-1BB6E0468283}"/>
              </a:ext>
            </a:extLst>
          </p:cNvPr>
          <p:cNvSpPr/>
          <p:nvPr/>
        </p:nvSpPr>
        <p:spPr>
          <a:xfrm>
            <a:off x="7410994" y="2211191"/>
            <a:ext cx="801189"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8" name="Straight Arrow Connector 17">
            <a:extLst>
              <a:ext uri="{FF2B5EF4-FFF2-40B4-BE49-F238E27FC236}">
                <a16:creationId xmlns:a16="http://schemas.microsoft.com/office/drawing/2014/main" id="{459787AA-EF8F-4750-81C6-6F91069D50EF}"/>
              </a:ext>
            </a:extLst>
          </p:cNvPr>
          <p:cNvCxnSpPr>
            <a:cxnSpLocks/>
            <a:stCxn id="6" idx="0"/>
            <a:endCxn id="36" idx="2"/>
          </p:cNvCxnSpPr>
          <p:nvPr/>
        </p:nvCxnSpPr>
        <p:spPr>
          <a:xfrm flipV="1">
            <a:off x="2651749" y="2451174"/>
            <a:ext cx="5159840" cy="27565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39E2C3-ACD4-4528-856F-D7AFFEEABC8A}"/>
              </a:ext>
            </a:extLst>
          </p:cNvPr>
          <p:cNvCxnSpPr>
            <a:cxnSpLocks/>
            <a:stCxn id="35" idx="3"/>
          </p:cNvCxnSpPr>
          <p:nvPr/>
        </p:nvCxnSpPr>
        <p:spPr>
          <a:xfrm flipV="1">
            <a:off x="2659944" y="2421569"/>
            <a:ext cx="5195176" cy="3116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061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4"/>
                <a:stretch>
                  <a:fillRect b="-10753"/>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6" name="Rectangle 5">
            <a:extLst>
              <a:ext uri="{FF2B5EF4-FFF2-40B4-BE49-F238E27FC236}">
                <a16:creationId xmlns:a16="http://schemas.microsoft.com/office/drawing/2014/main" id="{BCC0224B-8462-4A98-AE71-80DA7B001DA5}"/>
              </a:ext>
            </a:extLst>
          </p:cNvPr>
          <p:cNvSpPr/>
          <p:nvPr/>
        </p:nvSpPr>
        <p:spPr>
          <a:xfrm>
            <a:off x="2081342" y="5207726"/>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CD2DF61-0D31-4F42-BA22-76B9CB5BA3C9}"/>
              </a:ext>
            </a:extLst>
          </p:cNvPr>
          <p:cNvSpPr/>
          <p:nvPr/>
        </p:nvSpPr>
        <p:spPr>
          <a:xfrm>
            <a:off x="1519130" y="5418105"/>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C9DC2449-8E77-4FCB-9CDC-1BB6E0468283}"/>
              </a:ext>
            </a:extLst>
          </p:cNvPr>
          <p:cNvSpPr/>
          <p:nvPr/>
        </p:nvSpPr>
        <p:spPr>
          <a:xfrm>
            <a:off x="7410994" y="2211191"/>
            <a:ext cx="801189"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8" name="Straight Arrow Connector 17">
            <a:extLst>
              <a:ext uri="{FF2B5EF4-FFF2-40B4-BE49-F238E27FC236}">
                <a16:creationId xmlns:a16="http://schemas.microsoft.com/office/drawing/2014/main" id="{459787AA-EF8F-4750-81C6-6F91069D50EF}"/>
              </a:ext>
            </a:extLst>
          </p:cNvPr>
          <p:cNvCxnSpPr>
            <a:cxnSpLocks/>
            <a:stCxn id="6" idx="0"/>
            <a:endCxn id="36" idx="2"/>
          </p:cNvCxnSpPr>
          <p:nvPr/>
        </p:nvCxnSpPr>
        <p:spPr>
          <a:xfrm flipV="1">
            <a:off x="2651749" y="2451174"/>
            <a:ext cx="5159840" cy="27565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39E2C3-ACD4-4528-856F-D7AFFEEABC8A}"/>
              </a:ext>
            </a:extLst>
          </p:cNvPr>
          <p:cNvCxnSpPr>
            <a:cxnSpLocks/>
            <a:stCxn id="35" idx="3"/>
          </p:cNvCxnSpPr>
          <p:nvPr/>
        </p:nvCxnSpPr>
        <p:spPr>
          <a:xfrm flipV="1">
            <a:off x="2659944" y="2421569"/>
            <a:ext cx="5195176" cy="31165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571BB7E-FBF1-41F0-9C0C-BE6203435E9D}"/>
              </a:ext>
            </a:extLst>
          </p:cNvPr>
          <p:cNvSpPr/>
          <p:nvPr/>
        </p:nvSpPr>
        <p:spPr>
          <a:xfrm>
            <a:off x="2704499" y="5422460"/>
            <a:ext cx="1140814" cy="2399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F4651518-EE42-4B45-9A5C-CA851B1D1E7C}"/>
              </a:ext>
            </a:extLst>
          </p:cNvPr>
          <p:cNvSpPr/>
          <p:nvPr/>
        </p:nvSpPr>
        <p:spPr>
          <a:xfrm>
            <a:off x="7411012" y="2434749"/>
            <a:ext cx="801171" cy="2399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0" name="Straight Arrow Connector 39">
            <a:extLst>
              <a:ext uri="{FF2B5EF4-FFF2-40B4-BE49-F238E27FC236}">
                <a16:creationId xmlns:a16="http://schemas.microsoft.com/office/drawing/2014/main" id="{2297B627-24D8-4217-A49E-FB608AB7ECB5}"/>
              </a:ext>
            </a:extLst>
          </p:cNvPr>
          <p:cNvCxnSpPr>
            <a:stCxn id="38" idx="3"/>
            <a:endCxn id="39" idx="2"/>
          </p:cNvCxnSpPr>
          <p:nvPr/>
        </p:nvCxnSpPr>
        <p:spPr>
          <a:xfrm flipV="1">
            <a:off x="3845313" y="2674732"/>
            <a:ext cx="3966285" cy="286772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37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4"/>
                <a:stretch>
                  <a:fillRect b="-10753"/>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6" name="Rectangle 5">
            <a:extLst>
              <a:ext uri="{FF2B5EF4-FFF2-40B4-BE49-F238E27FC236}">
                <a16:creationId xmlns:a16="http://schemas.microsoft.com/office/drawing/2014/main" id="{BCC0224B-8462-4A98-AE71-80DA7B001DA5}"/>
              </a:ext>
            </a:extLst>
          </p:cNvPr>
          <p:cNvSpPr/>
          <p:nvPr/>
        </p:nvSpPr>
        <p:spPr>
          <a:xfrm>
            <a:off x="2081342" y="5207726"/>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Rectangle 34">
            <a:extLst>
              <a:ext uri="{FF2B5EF4-FFF2-40B4-BE49-F238E27FC236}">
                <a16:creationId xmlns:a16="http://schemas.microsoft.com/office/drawing/2014/main" id="{0CD2DF61-0D31-4F42-BA22-76B9CB5BA3C9}"/>
              </a:ext>
            </a:extLst>
          </p:cNvPr>
          <p:cNvSpPr/>
          <p:nvPr/>
        </p:nvSpPr>
        <p:spPr>
          <a:xfrm>
            <a:off x="1519130" y="5418105"/>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6" name="Rectangle 35">
            <a:extLst>
              <a:ext uri="{FF2B5EF4-FFF2-40B4-BE49-F238E27FC236}">
                <a16:creationId xmlns:a16="http://schemas.microsoft.com/office/drawing/2014/main" id="{C9DC2449-8E77-4FCB-9CDC-1BB6E0468283}"/>
              </a:ext>
            </a:extLst>
          </p:cNvPr>
          <p:cNvSpPr/>
          <p:nvPr/>
        </p:nvSpPr>
        <p:spPr>
          <a:xfrm>
            <a:off x="7410994" y="2211191"/>
            <a:ext cx="801189"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9571BB7E-FBF1-41F0-9C0C-BE6203435E9D}"/>
              </a:ext>
            </a:extLst>
          </p:cNvPr>
          <p:cNvSpPr/>
          <p:nvPr/>
        </p:nvSpPr>
        <p:spPr>
          <a:xfrm>
            <a:off x="2704499" y="5422460"/>
            <a:ext cx="1140814" cy="2399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Rectangle 38">
            <a:extLst>
              <a:ext uri="{FF2B5EF4-FFF2-40B4-BE49-F238E27FC236}">
                <a16:creationId xmlns:a16="http://schemas.microsoft.com/office/drawing/2014/main" id="{F4651518-EE42-4B45-9A5C-CA851B1D1E7C}"/>
              </a:ext>
            </a:extLst>
          </p:cNvPr>
          <p:cNvSpPr/>
          <p:nvPr/>
        </p:nvSpPr>
        <p:spPr>
          <a:xfrm>
            <a:off x="7411012" y="2434749"/>
            <a:ext cx="801171" cy="2399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Rectangle 6">
            <a:extLst>
              <a:ext uri="{FF2B5EF4-FFF2-40B4-BE49-F238E27FC236}">
                <a16:creationId xmlns:a16="http://schemas.microsoft.com/office/drawing/2014/main" id="{C355F1E8-34CB-4B2D-A04C-800CE2A05008}"/>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Tree>
    <p:extLst>
      <p:ext uri="{BB962C8B-B14F-4D97-AF65-F5344CB8AC3E}">
        <p14:creationId xmlns:p14="http://schemas.microsoft.com/office/powerpoint/2010/main" val="394044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Tree>
    <p:extLst>
      <p:ext uri="{BB962C8B-B14F-4D97-AF65-F5344CB8AC3E}">
        <p14:creationId xmlns:p14="http://schemas.microsoft.com/office/powerpoint/2010/main" val="400023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36" name="Rectangle 35">
            <a:extLst>
              <a:ext uri="{FF2B5EF4-FFF2-40B4-BE49-F238E27FC236}">
                <a16:creationId xmlns:a16="http://schemas.microsoft.com/office/drawing/2014/main" id="{7E433C74-5035-44DC-AE7F-2D1549724521}"/>
              </a:ext>
            </a:extLst>
          </p:cNvPr>
          <p:cNvSpPr/>
          <p:nvPr/>
        </p:nvSpPr>
        <p:spPr>
          <a:xfrm>
            <a:off x="8622250" y="5943235"/>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8214554A-709E-415B-B648-59B4F5F9309D}"/>
              </a:ext>
            </a:extLst>
          </p:cNvPr>
          <p:cNvSpPr/>
          <p:nvPr/>
        </p:nvSpPr>
        <p:spPr>
          <a:xfrm>
            <a:off x="7976411" y="6156989"/>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8" name="Rectangle 37">
            <a:extLst>
              <a:ext uri="{FF2B5EF4-FFF2-40B4-BE49-F238E27FC236}">
                <a16:creationId xmlns:a16="http://schemas.microsoft.com/office/drawing/2014/main" id="{FAD0FF2A-E322-4F2D-886F-4232BF5CCAC8}"/>
              </a:ext>
            </a:extLst>
          </p:cNvPr>
          <p:cNvSpPr/>
          <p:nvPr/>
        </p:nvSpPr>
        <p:spPr>
          <a:xfrm>
            <a:off x="8128811" y="2234453"/>
            <a:ext cx="838222" cy="21672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7" name="Straight Arrow Connector 6">
            <a:extLst>
              <a:ext uri="{FF2B5EF4-FFF2-40B4-BE49-F238E27FC236}">
                <a16:creationId xmlns:a16="http://schemas.microsoft.com/office/drawing/2014/main" id="{A8660AD0-2382-4F68-AFF6-51679488862A}"/>
              </a:ext>
            </a:extLst>
          </p:cNvPr>
          <p:cNvCxnSpPr>
            <a:stCxn id="36" idx="0"/>
            <a:endCxn id="38" idx="2"/>
          </p:cNvCxnSpPr>
          <p:nvPr/>
        </p:nvCxnSpPr>
        <p:spPr>
          <a:xfrm flipH="1" flipV="1">
            <a:off x="8547922" y="2451174"/>
            <a:ext cx="644735" cy="349206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98232B7-4EB4-42CE-8686-C05C3C896EC6}"/>
              </a:ext>
            </a:extLst>
          </p:cNvPr>
          <p:cNvCxnSpPr>
            <a:stCxn id="37" idx="0"/>
            <a:endCxn id="38" idx="2"/>
          </p:cNvCxnSpPr>
          <p:nvPr/>
        </p:nvCxnSpPr>
        <p:spPr>
          <a:xfrm flipV="1">
            <a:off x="8546818" y="2451174"/>
            <a:ext cx="1104" cy="370581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91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p:sp>
        <p:nvSpPr>
          <p:cNvPr id="33" name="TextBox 32">
            <a:extLst>
              <a:ext uri="{FF2B5EF4-FFF2-40B4-BE49-F238E27FC236}">
                <a16:creationId xmlns:a16="http://schemas.microsoft.com/office/drawing/2014/main" id="{3311753F-8564-4B2F-9633-B1E3C982342C}"/>
              </a:ext>
            </a:extLst>
          </p:cNvPr>
          <p:cNvSpPr txBox="1"/>
          <p:nvPr/>
        </p:nvSpPr>
        <p:spPr>
          <a:xfrm>
            <a:off x="7794172" y="4088520"/>
            <a:ext cx="3918857" cy="1200329"/>
          </a:xfrm>
          <a:prstGeom prst="rect">
            <a:avLst/>
          </a:prstGeom>
          <a:noFill/>
        </p:spPr>
        <p:txBody>
          <a:bodyPr wrap="square">
            <a:spAutoFit/>
          </a:bodyPr>
          <a:lstStyle/>
          <a:p>
            <a:r>
              <a:rPr lang="en-NZ" dirty="0">
                <a:solidFill>
                  <a:schemeClr val="bg1"/>
                </a:solidFill>
              </a:rPr>
              <a:t>ROC graph has:</a:t>
            </a:r>
          </a:p>
          <a:p>
            <a:pPr marL="285750" indent="-285750">
              <a:buFont typeface="Arial" panose="020B0604020202020204" pitchFamily="34" charset="0"/>
              <a:buChar char="•"/>
            </a:pPr>
            <a:r>
              <a:rPr lang="en-NZ" dirty="0">
                <a:solidFill>
                  <a:schemeClr val="bg1"/>
                </a:solidFill>
              </a:rPr>
              <a:t>X-axis: True positive rate, or sensitivity</a:t>
            </a:r>
          </a:p>
          <a:p>
            <a:pPr marL="285750" indent="-285750">
              <a:buFont typeface="Arial" panose="020B0604020202020204" pitchFamily="34" charset="0"/>
              <a:buChar char="•"/>
            </a:pPr>
            <a:r>
              <a:rPr lang="en-NZ" dirty="0">
                <a:solidFill>
                  <a:schemeClr val="bg1"/>
                </a:solidFill>
              </a:rPr>
              <a:t>Y-axis: False positive rate</a:t>
            </a:r>
            <a:endParaRPr lang="en-NZ"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36" name="Rectangle 35">
            <a:extLst>
              <a:ext uri="{FF2B5EF4-FFF2-40B4-BE49-F238E27FC236}">
                <a16:creationId xmlns:a16="http://schemas.microsoft.com/office/drawing/2014/main" id="{7E433C74-5035-44DC-AE7F-2D1549724521}"/>
              </a:ext>
            </a:extLst>
          </p:cNvPr>
          <p:cNvSpPr/>
          <p:nvPr/>
        </p:nvSpPr>
        <p:spPr>
          <a:xfrm>
            <a:off x="8622250" y="5943235"/>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7" name="Rectangle 36">
            <a:extLst>
              <a:ext uri="{FF2B5EF4-FFF2-40B4-BE49-F238E27FC236}">
                <a16:creationId xmlns:a16="http://schemas.microsoft.com/office/drawing/2014/main" id="{8214554A-709E-415B-B648-59B4F5F9309D}"/>
              </a:ext>
            </a:extLst>
          </p:cNvPr>
          <p:cNvSpPr/>
          <p:nvPr/>
        </p:nvSpPr>
        <p:spPr>
          <a:xfrm>
            <a:off x="7976411" y="6156989"/>
            <a:ext cx="1140814" cy="2399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6" name="Rectangle 45">
            <a:extLst>
              <a:ext uri="{FF2B5EF4-FFF2-40B4-BE49-F238E27FC236}">
                <a16:creationId xmlns:a16="http://schemas.microsoft.com/office/drawing/2014/main" id="{18F359C9-AB04-4EE2-A9E8-DC54E783E6BE}"/>
              </a:ext>
            </a:extLst>
          </p:cNvPr>
          <p:cNvSpPr/>
          <p:nvPr/>
        </p:nvSpPr>
        <p:spPr>
          <a:xfrm>
            <a:off x="9263116" y="6167441"/>
            <a:ext cx="1140813" cy="239983"/>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Tree>
    <p:extLst>
      <p:ext uri="{BB962C8B-B14F-4D97-AF65-F5344CB8AC3E}">
        <p14:creationId xmlns:p14="http://schemas.microsoft.com/office/powerpoint/2010/main" val="91452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8" name="TextBox 17">
            <a:extLst>
              <a:ext uri="{FF2B5EF4-FFF2-40B4-BE49-F238E27FC236}">
                <a16:creationId xmlns:a16="http://schemas.microsoft.com/office/drawing/2014/main" id="{499A24C5-4B0A-487E-84A6-E83B503836CB}"/>
              </a:ext>
            </a:extLst>
          </p:cNvPr>
          <p:cNvSpPr txBox="1"/>
          <p:nvPr/>
        </p:nvSpPr>
        <p:spPr>
          <a:xfrm>
            <a:off x="69668" y="771491"/>
            <a:ext cx="779381" cy="369332"/>
          </a:xfrm>
          <a:prstGeom prst="rect">
            <a:avLst/>
          </a:prstGeom>
          <a:noFill/>
        </p:spPr>
        <p:txBody>
          <a:bodyPr wrap="none" rtlCol="0">
            <a:spAutoFit/>
          </a:bodyPr>
          <a:lstStyle/>
          <a:p>
            <a:r>
              <a:rPr lang="en-NZ" dirty="0">
                <a:solidFill>
                  <a:schemeClr val="bg1"/>
                </a:solidFill>
              </a:rPr>
              <a:t>Obese</a:t>
            </a:r>
          </a:p>
        </p:txBody>
      </p:sp>
      <p:sp>
        <p:nvSpPr>
          <p:cNvPr id="19" name="TextBox 18">
            <a:extLst>
              <a:ext uri="{FF2B5EF4-FFF2-40B4-BE49-F238E27FC236}">
                <a16:creationId xmlns:a16="http://schemas.microsoft.com/office/drawing/2014/main" id="{6B2B29F3-4EF2-45DE-8277-ABCB105304FA}"/>
              </a:ext>
            </a:extLst>
          </p:cNvPr>
          <p:cNvSpPr txBox="1"/>
          <p:nvPr/>
        </p:nvSpPr>
        <p:spPr>
          <a:xfrm>
            <a:off x="37017" y="2217564"/>
            <a:ext cx="779381" cy="646331"/>
          </a:xfrm>
          <a:prstGeom prst="rect">
            <a:avLst/>
          </a:prstGeom>
          <a:noFill/>
        </p:spPr>
        <p:txBody>
          <a:bodyPr wrap="none" rtlCol="0">
            <a:spAutoFit/>
          </a:bodyPr>
          <a:lstStyle/>
          <a:p>
            <a:r>
              <a:rPr lang="en-NZ" dirty="0">
                <a:solidFill>
                  <a:schemeClr val="bg1"/>
                </a:solidFill>
              </a:rPr>
              <a:t>Not</a:t>
            </a:r>
          </a:p>
          <a:p>
            <a:r>
              <a:rPr lang="en-NZ" dirty="0">
                <a:solidFill>
                  <a:schemeClr val="bg1"/>
                </a:solidFill>
              </a:rPr>
              <a:t>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Tree>
    <p:extLst>
      <p:ext uri="{BB962C8B-B14F-4D97-AF65-F5344CB8AC3E}">
        <p14:creationId xmlns:p14="http://schemas.microsoft.com/office/powerpoint/2010/main" val="1378802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7" name="Oval 6">
            <a:extLst>
              <a:ext uri="{FF2B5EF4-FFF2-40B4-BE49-F238E27FC236}">
                <a16:creationId xmlns:a16="http://schemas.microsoft.com/office/drawing/2014/main" id="{C850939A-FB9B-4F36-AEEA-96472090BA0D}"/>
              </a:ext>
            </a:extLst>
          </p:cNvPr>
          <p:cNvSpPr/>
          <p:nvPr/>
        </p:nvSpPr>
        <p:spPr>
          <a:xfrm>
            <a:off x="4694731" y="4458626"/>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a:extLst>
              <a:ext uri="{FF2B5EF4-FFF2-40B4-BE49-F238E27FC236}">
                <a16:creationId xmlns:a16="http://schemas.microsoft.com/office/drawing/2014/main" id="{A83CA4AA-FEF5-4D6E-A66B-2133438FEA05}"/>
              </a:ext>
            </a:extLst>
          </p:cNvPr>
          <p:cNvSpPr/>
          <p:nvPr/>
        </p:nvSpPr>
        <p:spPr>
          <a:xfrm>
            <a:off x="5136041" y="453376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Oval 47">
            <a:extLst>
              <a:ext uri="{FF2B5EF4-FFF2-40B4-BE49-F238E27FC236}">
                <a16:creationId xmlns:a16="http://schemas.microsoft.com/office/drawing/2014/main" id="{F8637C43-98F0-4C9D-BD2D-0B4B56BCD072}"/>
              </a:ext>
            </a:extLst>
          </p:cNvPr>
          <p:cNvSpPr/>
          <p:nvPr/>
        </p:nvSpPr>
        <p:spPr>
          <a:xfrm>
            <a:off x="5601014" y="411071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Oval 48">
            <a:extLst>
              <a:ext uri="{FF2B5EF4-FFF2-40B4-BE49-F238E27FC236}">
                <a16:creationId xmlns:a16="http://schemas.microsoft.com/office/drawing/2014/main" id="{8DABD408-EB62-44E0-A6ED-B3FA62562FA9}"/>
              </a:ext>
            </a:extLst>
          </p:cNvPr>
          <p:cNvSpPr/>
          <p:nvPr/>
        </p:nvSpPr>
        <p:spPr>
          <a:xfrm>
            <a:off x="5972465" y="4018722"/>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Oval 49">
            <a:extLst>
              <a:ext uri="{FF2B5EF4-FFF2-40B4-BE49-F238E27FC236}">
                <a16:creationId xmlns:a16="http://schemas.microsoft.com/office/drawing/2014/main" id="{5816B7B4-A804-4FEE-A8F0-54DA98020DE3}"/>
              </a:ext>
            </a:extLst>
          </p:cNvPr>
          <p:cNvSpPr/>
          <p:nvPr/>
        </p:nvSpPr>
        <p:spPr>
          <a:xfrm>
            <a:off x="6421022" y="4030411"/>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Oval 50">
            <a:extLst>
              <a:ext uri="{FF2B5EF4-FFF2-40B4-BE49-F238E27FC236}">
                <a16:creationId xmlns:a16="http://schemas.microsoft.com/office/drawing/2014/main" id="{28804670-8B6C-4A83-AB5D-27B6BBCC6AC4}"/>
              </a:ext>
            </a:extLst>
          </p:cNvPr>
          <p:cNvSpPr/>
          <p:nvPr/>
        </p:nvSpPr>
        <p:spPr>
          <a:xfrm>
            <a:off x="4694731" y="4807678"/>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80467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7" name="Oval 6">
            <a:extLst>
              <a:ext uri="{FF2B5EF4-FFF2-40B4-BE49-F238E27FC236}">
                <a16:creationId xmlns:a16="http://schemas.microsoft.com/office/drawing/2014/main" id="{C850939A-FB9B-4F36-AEEA-96472090BA0D}"/>
              </a:ext>
            </a:extLst>
          </p:cNvPr>
          <p:cNvSpPr/>
          <p:nvPr/>
        </p:nvSpPr>
        <p:spPr>
          <a:xfrm>
            <a:off x="4694731" y="4458626"/>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a:extLst>
              <a:ext uri="{FF2B5EF4-FFF2-40B4-BE49-F238E27FC236}">
                <a16:creationId xmlns:a16="http://schemas.microsoft.com/office/drawing/2014/main" id="{A83CA4AA-FEF5-4D6E-A66B-2133438FEA05}"/>
              </a:ext>
            </a:extLst>
          </p:cNvPr>
          <p:cNvSpPr/>
          <p:nvPr/>
        </p:nvSpPr>
        <p:spPr>
          <a:xfrm>
            <a:off x="5136041" y="453376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Oval 47">
            <a:extLst>
              <a:ext uri="{FF2B5EF4-FFF2-40B4-BE49-F238E27FC236}">
                <a16:creationId xmlns:a16="http://schemas.microsoft.com/office/drawing/2014/main" id="{F8637C43-98F0-4C9D-BD2D-0B4B56BCD072}"/>
              </a:ext>
            </a:extLst>
          </p:cNvPr>
          <p:cNvSpPr/>
          <p:nvPr/>
        </p:nvSpPr>
        <p:spPr>
          <a:xfrm>
            <a:off x="5601014" y="411071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Oval 48">
            <a:extLst>
              <a:ext uri="{FF2B5EF4-FFF2-40B4-BE49-F238E27FC236}">
                <a16:creationId xmlns:a16="http://schemas.microsoft.com/office/drawing/2014/main" id="{8DABD408-EB62-44E0-A6ED-B3FA62562FA9}"/>
              </a:ext>
            </a:extLst>
          </p:cNvPr>
          <p:cNvSpPr/>
          <p:nvPr/>
        </p:nvSpPr>
        <p:spPr>
          <a:xfrm>
            <a:off x="5972465" y="4018722"/>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Oval 49">
            <a:extLst>
              <a:ext uri="{FF2B5EF4-FFF2-40B4-BE49-F238E27FC236}">
                <a16:creationId xmlns:a16="http://schemas.microsoft.com/office/drawing/2014/main" id="{5816B7B4-A804-4FEE-A8F0-54DA98020DE3}"/>
              </a:ext>
            </a:extLst>
          </p:cNvPr>
          <p:cNvSpPr/>
          <p:nvPr/>
        </p:nvSpPr>
        <p:spPr>
          <a:xfrm>
            <a:off x="6421022" y="4030411"/>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Oval 50">
            <a:extLst>
              <a:ext uri="{FF2B5EF4-FFF2-40B4-BE49-F238E27FC236}">
                <a16:creationId xmlns:a16="http://schemas.microsoft.com/office/drawing/2014/main" id="{28804670-8B6C-4A83-AB5D-27B6BBCC6AC4}"/>
              </a:ext>
            </a:extLst>
          </p:cNvPr>
          <p:cNvSpPr/>
          <p:nvPr/>
        </p:nvSpPr>
        <p:spPr>
          <a:xfrm>
            <a:off x="4694731" y="4807678"/>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Freeform: Shape 17">
            <a:extLst>
              <a:ext uri="{FF2B5EF4-FFF2-40B4-BE49-F238E27FC236}">
                <a16:creationId xmlns:a16="http://schemas.microsoft.com/office/drawing/2014/main" id="{E4120EA9-9ED7-48AF-80BC-DE8C8CDD8ACE}"/>
              </a:ext>
            </a:extLst>
          </p:cNvPr>
          <p:cNvSpPr/>
          <p:nvPr/>
        </p:nvSpPr>
        <p:spPr>
          <a:xfrm>
            <a:off x="4756740" y="4119963"/>
            <a:ext cx="1778531" cy="783731"/>
          </a:xfrm>
          <a:custGeom>
            <a:avLst/>
            <a:gdLst>
              <a:gd name="connsiteX0" fmla="*/ 1778531 w 1778531"/>
              <a:gd name="connsiteY0" fmla="*/ 39661 h 783731"/>
              <a:gd name="connsiteX1" fmla="*/ 1375119 w 1778531"/>
              <a:gd name="connsiteY1" fmla="*/ 3802 h 783731"/>
              <a:gd name="connsiteX2" fmla="*/ 944813 w 1778531"/>
              <a:gd name="connsiteY2" fmla="*/ 120343 h 783731"/>
              <a:gd name="connsiteX3" fmla="*/ 505542 w 1778531"/>
              <a:gd name="connsiteY3" fmla="*/ 523755 h 783731"/>
              <a:gd name="connsiteX4" fmla="*/ 39378 w 1778531"/>
              <a:gd name="connsiteY4" fmla="*/ 443072 h 783731"/>
              <a:gd name="connsiteX5" fmla="*/ 57307 w 1778531"/>
              <a:gd name="connsiteY5" fmla="*/ 783731 h 7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531" h="783731">
                <a:moveTo>
                  <a:pt x="1778531" y="39661"/>
                </a:moveTo>
                <a:cubicBezTo>
                  <a:pt x="1646301" y="15008"/>
                  <a:pt x="1514072" y="-9645"/>
                  <a:pt x="1375119" y="3802"/>
                </a:cubicBezTo>
                <a:cubicBezTo>
                  <a:pt x="1236166" y="17249"/>
                  <a:pt x="1089742" y="33684"/>
                  <a:pt x="944813" y="120343"/>
                </a:cubicBezTo>
                <a:cubicBezTo>
                  <a:pt x="799883" y="207002"/>
                  <a:pt x="656448" y="469967"/>
                  <a:pt x="505542" y="523755"/>
                </a:cubicBezTo>
                <a:cubicBezTo>
                  <a:pt x="354636" y="577543"/>
                  <a:pt x="114084" y="399743"/>
                  <a:pt x="39378" y="443072"/>
                </a:cubicBezTo>
                <a:cubicBezTo>
                  <a:pt x="-35328" y="486401"/>
                  <a:pt x="10989" y="635066"/>
                  <a:pt x="57307" y="78373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TextBox 34">
            <a:extLst>
              <a:ext uri="{FF2B5EF4-FFF2-40B4-BE49-F238E27FC236}">
                <a16:creationId xmlns:a16="http://schemas.microsoft.com/office/drawing/2014/main" id="{D7CDBB15-D8CC-463C-B1DA-933C5DA85D9E}"/>
              </a:ext>
            </a:extLst>
          </p:cNvPr>
          <p:cNvSpPr txBox="1"/>
          <p:nvPr/>
        </p:nvSpPr>
        <p:spPr>
          <a:xfrm>
            <a:off x="5778532" y="4431009"/>
            <a:ext cx="1677206" cy="1200329"/>
          </a:xfrm>
          <a:prstGeom prst="rect">
            <a:avLst/>
          </a:prstGeom>
          <a:noFill/>
        </p:spPr>
        <p:txBody>
          <a:bodyPr wrap="square" rtlCol="0">
            <a:spAutoFit/>
          </a:bodyPr>
          <a:lstStyle/>
          <a:p>
            <a:r>
              <a:rPr lang="en-NZ" dirty="0">
                <a:solidFill>
                  <a:schemeClr val="bg1"/>
                </a:solidFill>
              </a:rPr>
              <a:t>We can connect these together, and this is the ROC graph</a:t>
            </a:r>
          </a:p>
        </p:txBody>
      </p:sp>
    </p:spTree>
    <p:extLst>
      <p:ext uri="{BB962C8B-B14F-4D97-AF65-F5344CB8AC3E}">
        <p14:creationId xmlns:p14="http://schemas.microsoft.com/office/powerpoint/2010/main" val="280008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7" name="Oval 6">
            <a:extLst>
              <a:ext uri="{FF2B5EF4-FFF2-40B4-BE49-F238E27FC236}">
                <a16:creationId xmlns:a16="http://schemas.microsoft.com/office/drawing/2014/main" id="{C850939A-FB9B-4F36-AEEA-96472090BA0D}"/>
              </a:ext>
            </a:extLst>
          </p:cNvPr>
          <p:cNvSpPr/>
          <p:nvPr/>
        </p:nvSpPr>
        <p:spPr>
          <a:xfrm>
            <a:off x="4694731" y="4458626"/>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a:extLst>
              <a:ext uri="{FF2B5EF4-FFF2-40B4-BE49-F238E27FC236}">
                <a16:creationId xmlns:a16="http://schemas.microsoft.com/office/drawing/2014/main" id="{A83CA4AA-FEF5-4D6E-A66B-2133438FEA05}"/>
              </a:ext>
            </a:extLst>
          </p:cNvPr>
          <p:cNvSpPr/>
          <p:nvPr/>
        </p:nvSpPr>
        <p:spPr>
          <a:xfrm>
            <a:off x="5136041" y="453376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Oval 47">
            <a:extLst>
              <a:ext uri="{FF2B5EF4-FFF2-40B4-BE49-F238E27FC236}">
                <a16:creationId xmlns:a16="http://schemas.microsoft.com/office/drawing/2014/main" id="{F8637C43-98F0-4C9D-BD2D-0B4B56BCD072}"/>
              </a:ext>
            </a:extLst>
          </p:cNvPr>
          <p:cNvSpPr/>
          <p:nvPr/>
        </p:nvSpPr>
        <p:spPr>
          <a:xfrm>
            <a:off x="5601014" y="411071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Oval 48">
            <a:extLst>
              <a:ext uri="{FF2B5EF4-FFF2-40B4-BE49-F238E27FC236}">
                <a16:creationId xmlns:a16="http://schemas.microsoft.com/office/drawing/2014/main" id="{8DABD408-EB62-44E0-A6ED-B3FA62562FA9}"/>
              </a:ext>
            </a:extLst>
          </p:cNvPr>
          <p:cNvSpPr/>
          <p:nvPr/>
        </p:nvSpPr>
        <p:spPr>
          <a:xfrm>
            <a:off x="5972465" y="4018722"/>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Oval 49">
            <a:extLst>
              <a:ext uri="{FF2B5EF4-FFF2-40B4-BE49-F238E27FC236}">
                <a16:creationId xmlns:a16="http://schemas.microsoft.com/office/drawing/2014/main" id="{5816B7B4-A804-4FEE-A8F0-54DA98020DE3}"/>
              </a:ext>
            </a:extLst>
          </p:cNvPr>
          <p:cNvSpPr/>
          <p:nvPr/>
        </p:nvSpPr>
        <p:spPr>
          <a:xfrm>
            <a:off x="6421022" y="4030411"/>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Oval 50">
            <a:extLst>
              <a:ext uri="{FF2B5EF4-FFF2-40B4-BE49-F238E27FC236}">
                <a16:creationId xmlns:a16="http://schemas.microsoft.com/office/drawing/2014/main" id="{28804670-8B6C-4A83-AB5D-27B6BBCC6AC4}"/>
              </a:ext>
            </a:extLst>
          </p:cNvPr>
          <p:cNvSpPr/>
          <p:nvPr/>
        </p:nvSpPr>
        <p:spPr>
          <a:xfrm>
            <a:off x="4694731" y="4807678"/>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Freeform: Shape 17">
            <a:extLst>
              <a:ext uri="{FF2B5EF4-FFF2-40B4-BE49-F238E27FC236}">
                <a16:creationId xmlns:a16="http://schemas.microsoft.com/office/drawing/2014/main" id="{E4120EA9-9ED7-48AF-80BC-DE8C8CDD8ACE}"/>
              </a:ext>
            </a:extLst>
          </p:cNvPr>
          <p:cNvSpPr/>
          <p:nvPr/>
        </p:nvSpPr>
        <p:spPr>
          <a:xfrm>
            <a:off x="4756740" y="4119963"/>
            <a:ext cx="1778531" cy="783731"/>
          </a:xfrm>
          <a:custGeom>
            <a:avLst/>
            <a:gdLst>
              <a:gd name="connsiteX0" fmla="*/ 1778531 w 1778531"/>
              <a:gd name="connsiteY0" fmla="*/ 39661 h 783731"/>
              <a:gd name="connsiteX1" fmla="*/ 1375119 w 1778531"/>
              <a:gd name="connsiteY1" fmla="*/ 3802 h 783731"/>
              <a:gd name="connsiteX2" fmla="*/ 944813 w 1778531"/>
              <a:gd name="connsiteY2" fmla="*/ 120343 h 783731"/>
              <a:gd name="connsiteX3" fmla="*/ 505542 w 1778531"/>
              <a:gd name="connsiteY3" fmla="*/ 523755 h 783731"/>
              <a:gd name="connsiteX4" fmla="*/ 39378 w 1778531"/>
              <a:gd name="connsiteY4" fmla="*/ 443072 h 783731"/>
              <a:gd name="connsiteX5" fmla="*/ 57307 w 1778531"/>
              <a:gd name="connsiteY5" fmla="*/ 783731 h 7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531" h="783731">
                <a:moveTo>
                  <a:pt x="1778531" y="39661"/>
                </a:moveTo>
                <a:cubicBezTo>
                  <a:pt x="1646301" y="15008"/>
                  <a:pt x="1514072" y="-9645"/>
                  <a:pt x="1375119" y="3802"/>
                </a:cubicBezTo>
                <a:cubicBezTo>
                  <a:pt x="1236166" y="17249"/>
                  <a:pt x="1089742" y="33684"/>
                  <a:pt x="944813" y="120343"/>
                </a:cubicBezTo>
                <a:cubicBezTo>
                  <a:pt x="799883" y="207002"/>
                  <a:pt x="656448" y="469967"/>
                  <a:pt x="505542" y="523755"/>
                </a:cubicBezTo>
                <a:cubicBezTo>
                  <a:pt x="354636" y="577543"/>
                  <a:pt x="114084" y="399743"/>
                  <a:pt x="39378" y="443072"/>
                </a:cubicBezTo>
                <a:cubicBezTo>
                  <a:pt x="-35328" y="486401"/>
                  <a:pt x="10989" y="635066"/>
                  <a:pt x="57307" y="78373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TextBox 34">
            <a:extLst>
              <a:ext uri="{FF2B5EF4-FFF2-40B4-BE49-F238E27FC236}">
                <a16:creationId xmlns:a16="http://schemas.microsoft.com/office/drawing/2014/main" id="{D7CDBB15-D8CC-463C-B1DA-933C5DA85D9E}"/>
              </a:ext>
            </a:extLst>
          </p:cNvPr>
          <p:cNvSpPr txBox="1"/>
          <p:nvPr/>
        </p:nvSpPr>
        <p:spPr>
          <a:xfrm>
            <a:off x="2692134" y="3695930"/>
            <a:ext cx="1677206" cy="1754326"/>
          </a:xfrm>
          <a:prstGeom prst="rect">
            <a:avLst/>
          </a:prstGeom>
          <a:solidFill>
            <a:srgbClr val="FF0000"/>
          </a:solidFill>
        </p:spPr>
        <p:txBody>
          <a:bodyPr wrap="square" rtlCol="0">
            <a:spAutoFit/>
          </a:bodyPr>
          <a:lstStyle/>
          <a:p>
            <a:r>
              <a:rPr lang="en-NZ" dirty="0">
                <a:solidFill>
                  <a:schemeClr val="bg1"/>
                </a:solidFill>
              </a:rPr>
              <a:t>From the graph, we can immediately tell: A is better than B on classification</a:t>
            </a:r>
          </a:p>
        </p:txBody>
      </p:sp>
      <p:sp>
        <p:nvSpPr>
          <p:cNvPr id="52" name="TextBox 51">
            <a:extLst>
              <a:ext uri="{FF2B5EF4-FFF2-40B4-BE49-F238E27FC236}">
                <a16:creationId xmlns:a16="http://schemas.microsoft.com/office/drawing/2014/main" id="{1DE55BA6-781B-4A05-BDBA-8AA4F3A4C337}"/>
              </a:ext>
            </a:extLst>
          </p:cNvPr>
          <p:cNvSpPr txBox="1"/>
          <p:nvPr/>
        </p:nvSpPr>
        <p:spPr>
          <a:xfrm>
            <a:off x="4631265" y="4187427"/>
            <a:ext cx="6660776" cy="369332"/>
          </a:xfrm>
          <a:prstGeom prst="rect">
            <a:avLst/>
          </a:prstGeom>
          <a:noFill/>
        </p:spPr>
        <p:txBody>
          <a:bodyPr wrap="square">
            <a:spAutoFit/>
          </a:bodyPr>
          <a:lstStyle/>
          <a:p>
            <a:r>
              <a:rPr lang="en-NZ" dirty="0">
                <a:solidFill>
                  <a:schemeClr val="bg1"/>
                </a:solidFill>
                <a:highlight>
                  <a:srgbClr val="FF0000"/>
                </a:highlight>
              </a:rPr>
              <a:t>A</a:t>
            </a:r>
            <a:endParaRPr lang="en-NZ" dirty="0">
              <a:highlight>
                <a:srgbClr val="FF0000"/>
              </a:highlight>
            </a:endParaRPr>
          </a:p>
        </p:txBody>
      </p:sp>
      <p:sp>
        <p:nvSpPr>
          <p:cNvPr id="53" name="TextBox 52">
            <a:extLst>
              <a:ext uri="{FF2B5EF4-FFF2-40B4-BE49-F238E27FC236}">
                <a16:creationId xmlns:a16="http://schemas.microsoft.com/office/drawing/2014/main" id="{DD89C10E-BEC0-4ABC-B0A7-8B4464D2E42C}"/>
              </a:ext>
            </a:extLst>
          </p:cNvPr>
          <p:cNvSpPr txBox="1"/>
          <p:nvPr/>
        </p:nvSpPr>
        <p:spPr>
          <a:xfrm>
            <a:off x="4756740" y="4867522"/>
            <a:ext cx="6660776" cy="369332"/>
          </a:xfrm>
          <a:prstGeom prst="rect">
            <a:avLst/>
          </a:prstGeom>
          <a:noFill/>
        </p:spPr>
        <p:txBody>
          <a:bodyPr wrap="square">
            <a:spAutoFit/>
          </a:bodyPr>
          <a:lstStyle/>
          <a:p>
            <a:r>
              <a:rPr lang="en-NZ" dirty="0">
                <a:solidFill>
                  <a:schemeClr val="bg1"/>
                </a:solidFill>
                <a:highlight>
                  <a:srgbClr val="FF0000"/>
                </a:highlight>
              </a:rPr>
              <a:t>B</a:t>
            </a:r>
            <a:endParaRPr lang="en-NZ" dirty="0">
              <a:highlight>
                <a:srgbClr val="FF0000"/>
              </a:highlight>
            </a:endParaRPr>
          </a:p>
        </p:txBody>
      </p:sp>
    </p:spTree>
    <p:extLst>
      <p:ext uri="{BB962C8B-B14F-4D97-AF65-F5344CB8AC3E}">
        <p14:creationId xmlns:p14="http://schemas.microsoft.com/office/powerpoint/2010/main" val="28752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7" name="Oval 6">
            <a:extLst>
              <a:ext uri="{FF2B5EF4-FFF2-40B4-BE49-F238E27FC236}">
                <a16:creationId xmlns:a16="http://schemas.microsoft.com/office/drawing/2014/main" id="{C850939A-FB9B-4F36-AEEA-96472090BA0D}"/>
              </a:ext>
            </a:extLst>
          </p:cNvPr>
          <p:cNvSpPr/>
          <p:nvPr/>
        </p:nvSpPr>
        <p:spPr>
          <a:xfrm>
            <a:off x="4694731" y="4458626"/>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a:extLst>
              <a:ext uri="{FF2B5EF4-FFF2-40B4-BE49-F238E27FC236}">
                <a16:creationId xmlns:a16="http://schemas.microsoft.com/office/drawing/2014/main" id="{A83CA4AA-FEF5-4D6E-A66B-2133438FEA05}"/>
              </a:ext>
            </a:extLst>
          </p:cNvPr>
          <p:cNvSpPr/>
          <p:nvPr/>
        </p:nvSpPr>
        <p:spPr>
          <a:xfrm>
            <a:off x="5136041" y="453376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Oval 47">
            <a:extLst>
              <a:ext uri="{FF2B5EF4-FFF2-40B4-BE49-F238E27FC236}">
                <a16:creationId xmlns:a16="http://schemas.microsoft.com/office/drawing/2014/main" id="{F8637C43-98F0-4C9D-BD2D-0B4B56BCD072}"/>
              </a:ext>
            </a:extLst>
          </p:cNvPr>
          <p:cNvSpPr/>
          <p:nvPr/>
        </p:nvSpPr>
        <p:spPr>
          <a:xfrm>
            <a:off x="5601014" y="411071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Oval 48">
            <a:extLst>
              <a:ext uri="{FF2B5EF4-FFF2-40B4-BE49-F238E27FC236}">
                <a16:creationId xmlns:a16="http://schemas.microsoft.com/office/drawing/2014/main" id="{8DABD408-EB62-44E0-A6ED-B3FA62562FA9}"/>
              </a:ext>
            </a:extLst>
          </p:cNvPr>
          <p:cNvSpPr/>
          <p:nvPr/>
        </p:nvSpPr>
        <p:spPr>
          <a:xfrm>
            <a:off x="5972465" y="4018722"/>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Oval 49">
            <a:extLst>
              <a:ext uri="{FF2B5EF4-FFF2-40B4-BE49-F238E27FC236}">
                <a16:creationId xmlns:a16="http://schemas.microsoft.com/office/drawing/2014/main" id="{5816B7B4-A804-4FEE-A8F0-54DA98020DE3}"/>
              </a:ext>
            </a:extLst>
          </p:cNvPr>
          <p:cNvSpPr/>
          <p:nvPr/>
        </p:nvSpPr>
        <p:spPr>
          <a:xfrm>
            <a:off x="6421022" y="4030411"/>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Oval 50">
            <a:extLst>
              <a:ext uri="{FF2B5EF4-FFF2-40B4-BE49-F238E27FC236}">
                <a16:creationId xmlns:a16="http://schemas.microsoft.com/office/drawing/2014/main" id="{28804670-8B6C-4A83-AB5D-27B6BBCC6AC4}"/>
              </a:ext>
            </a:extLst>
          </p:cNvPr>
          <p:cNvSpPr/>
          <p:nvPr/>
        </p:nvSpPr>
        <p:spPr>
          <a:xfrm>
            <a:off x="4694731" y="4807678"/>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Freeform: Shape 17">
            <a:extLst>
              <a:ext uri="{FF2B5EF4-FFF2-40B4-BE49-F238E27FC236}">
                <a16:creationId xmlns:a16="http://schemas.microsoft.com/office/drawing/2014/main" id="{E4120EA9-9ED7-48AF-80BC-DE8C8CDD8ACE}"/>
              </a:ext>
            </a:extLst>
          </p:cNvPr>
          <p:cNvSpPr/>
          <p:nvPr/>
        </p:nvSpPr>
        <p:spPr>
          <a:xfrm>
            <a:off x="4756740" y="4119963"/>
            <a:ext cx="1778531" cy="783731"/>
          </a:xfrm>
          <a:custGeom>
            <a:avLst/>
            <a:gdLst>
              <a:gd name="connsiteX0" fmla="*/ 1778531 w 1778531"/>
              <a:gd name="connsiteY0" fmla="*/ 39661 h 783731"/>
              <a:gd name="connsiteX1" fmla="*/ 1375119 w 1778531"/>
              <a:gd name="connsiteY1" fmla="*/ 3802 h 783731"/>
              <a:gd name="connsiteX2" fmla="*/ 944813 w 1778531"/>
              <a:gd name="connsiteY2" fmla="*/ 120343 h 783731"/>
              <a:gd name="connsiteX3" fmla="*/ 505542 w 1778531"/>
              <a:gd name="connsiteY3" fmla="*/ 523755 h 783731"/>
              <a:gd name="connsiteX4" fmla="*/ 39378 w 1778531"/>
              <a:gd name="connsiteY4" fmla="*/ 443072 h 783731"/>
              <a:gd name="connsiteX5" fmla="*/ 57307 w 1778531"/>
              <a:gd name="connsiteY5" fmla="*/ 783731 h 7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531" h="783731">
                <a:moveTo>
                  <a:pt x="1778531" y="39661"/>
                </a:moveTo>
                <a:cubicBezTo>
                  <a:pt x="1646301" y="15008"/>
                  <a:pt x="1514072" y="-9645"/>
                  <a:pt x="1375119" y="3802"/>
                </a:cubicBezTo>
                <a:cubicBezTo>
                  <a:pt x="1236166" y="17249"/>
                  <a:pt x="1089742" y="33684"/>
                  <a:pt x="944813" y="120343"/>
                </a:cubicBezTo>
                <a:cubicBezTo>
                  <a:pt x="799883" y="207002"/>
                  <a:pt x="656448" y="469967"/>
                  <a:pt x="505542" y="523755"/>
                </a:cubicBezTo>
                <a:cubicBezTo>
                  <a:pt x="354636" y="577543"/>
                  <a:pt x="114084" y="399743"/>
                  <a:pt x="39378" y="443072"/>
                </a:cubicBezTo>
                <a:cubicBezTo>
                  <a:pt x="-35328" y="486401"/>
                  <a:pt x="10989" y="635066"/>
                  <a:pt x="57307" y="783731"/>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TextBox 34">
            <a:extLst>
              <a:ext uri="{FF2B5EF4-FFF2-40B4-BE49-F238E27FC236}">
                <a16:creationId xmlns:a16="http://schemas.microsoft.com/office/drawing/2014/main" id="{D7CDBB15-D8CC-463C-B1DA-933C5DA85D9E}"/>
              </a:ext>
            </a:extLst>
          </p:cNvPr>
          <p:cNvSpPr txBox="1"/>
          <p:nvPr/>
        </p:nvSpPr>
        <p:spPr>
          <a:xfrm>
            <a:off x="2692134" y="3695930"/>
            <a:ext cx="1677206" cy="2585323"/>
          </a:xfrm>
          <a:prstGeom prst="rect">
            <a:avLst/>
          </a:prstGeom>
          <a:solidFill>
            <a:srgbClr val="FF0000"/>
          </a:solidFill>
        </p:spPr>
        <p:txBody>
          <a:bodyPr wrap="square" rtlCol="0">
            <a:spAutoFit/>
          </a:bodyPr>
          <a:lstStyle/>
          <a:p>
            <a:r>
              <a:rPr lang="en-NZ" dirty="0">
                <a:solidFill>
                  <a:schemeClr val="bg1"/>
                </a:solidFill>
              </a:rPr>
              <a:t>Depending on how many False positive (False alarm) I’m willing to accept, the optimal threshold is either A, C or D</a:t>
            </a:r>
          </a:p>
        </p:txBody>
      </p:sp>
      <p:sp>
        <p:nvSpPr>
          <p:cNvPr id="52" name="TextBox 51">
            <a:extLst>
              <a:ext uri="{FF2B5EF4-FFF2-40B4-BE49-F238E27FC236}">
                <a16:creationId xmlns:a16="http://schemas.microsoft.com/office/drawing/2014/main" id="{1DE55BA6-781B-4A05-BDBA-8AA4F3A4C337}"/>
              </a:ext>
            </a:extLst>
          </p:cNvPr>
          <p:cNvSpPr txBox="1"/>
          <p:nvPr/>
        </p:nvSpPr>
        <p:spPr>
          <a:xfrm>
            <a:off x="4631265" y="4187427"/>
            <a:ext cx="6660776" cy="369332"/>
          </a:xfrm>
          <a:prstGeom prst="rect">
            <a:avLst/>
          </a:prstGeom>
          <a:noFill/>
        </p:spPr>
        <p:txBody>
          <a:bodyPr wrap="square">
            <a:spAutoFit/>
          </a:bodyPr>
          <a:lstStyle/>
          <a:p>
            <a:r>
              <a:rPr lang="en-NZ" dirty="0">
                <a:solidFill>
                  <a:schemeClr val="bg1"/>
                </a:solidFill>
                <a:highlight>
                  <a:srgbClr val="FF0000"/>
                </a:highlight>
              </a:rPr>
              <a:t>A</a:t>
            </a:r>
            <a:endParaRPr lang="en-NZ" dirty="0">
              <a:highlight>
                <a:srgbClr val="FF0000"/>
              </a:highlight>
            </a:endParaRPr>
          </a:p>
        </p:txBody>
      </p:sp>
      <p:sp>
        <p:nvSpPr>
          <p:cNvPr id="53" name="TextBox 52">
            <a:extLst>
              <a:ext uri="{FF2B5EF4-FFF2-40B4-BE49-F238E27FC236}">
                <a16:creationId xmlns:a16="http://schemas.microsoft.com/office/drawing/2014/main" id="{DD89C10E-BEC0-4ABC-B0A7-8B4464D2E42C}"/>
              </a:ext>
            </a:extLst>
          </p:cNvPr>
          <p:cNvSpPr txBox="1"/>
          <p:nvPr/>
        </p:nvSpPr>
        <p:spPr>
          <a:xfrm>
            <a:off x="5381145" y="3953584"/>
            <a:ext cx="6660776" cy="369332"/>
          </a:xfrm>
          <a:prstGeom prst="rect">
            <a:avLst/>
          </a:prstGeom>
          <a:noFill/>
        </p:spPr>
        <p:txBody>
          <a:bodyPr wrap="square">
            <a:spAutoFit/>
          </a:bodyPr>
          <a:lstStyle/>
          <a:p>
            <a:r>
              <a:rPr lang="en-NZ" dirty="0">
                <a:solidFill>
                  <a:schemeClr val="bg1"/>
                </a:solidFill>
                <a:highlight>
                  <a:srgbClr val="FF0000"/>
                </a:highlight>
              </a:rPr>
              <a:t>C</a:t>
            </a:r>
            <a:endParaRPr lang="en-NZ" dirty="0">
              <a:highlight>
                <a:srgbClr val="FF0000"/>
              </a:highlight>
            </a:endParaRPr>
          </a:p>
        </p:txBody>
      </p:sp>
      <p:sp>
        <p:nvSpPr>
          <p:cNvPr id="54" name="TextBox 53">
            <a:extLst>
              <a:ext uri="{FF2B5EF4-FFF2-40B4-BE49-F238E27FC236}">
                <a16:creationId xmlns:a16="http://schemas.microsoft.com/office/drawing/2014/main" id="{ECBE2AF3-6D3E-4431-BA88-F1CD50CED12F}"/>
              </a:ext>
            </a:extLst>
          </p:cNvPr>
          <p:cNvSpPr txBox="1"/>
          <p:nvPr/>
        </p:nvSpPr>
        <p:spPr>
          <a:xfrm>
            <a:off x="5860387" y="4177220"/>
            <a:ext cx="6660776" cy="369332"/>
          </a:xfrm>
          <a:prstGeom prst="rect">
            <a:avLst/>
          </a:prstGeom>
          <a:noFill/>
        </p:spPr>
        <p:txBody>
          <a:bodyPr wrap="square">
            <a:spAutoFit/>
          </a:bodyPr>
          <a:lstStyle/>
          <a:p>
            <a:r>
              <a:rPr lang="en-NZ" dirty="0">
                <a:solidFill>
                  <a:schemeClr val="bg1"/>
                </a:solidFill>
                <a:highlight>
                  <a:srgbClr val="FF0000"/>
                </a:highlight>
              </a:rPr>
              <a:t>D</a:t>
            </a:r>
            <a:endParaRPr lang="en-NZ" dirty="0">
              <a:highlight>
                <a:srgbClr val="FF0000"/>
              </a:highlight>
            </a:endParaRPr>
          </a:p>
        </p:txBody>
      </p:sp>
    </p:spTree>
    <p:extLst>
      <p:ext uri="{BB962C8B-B14F-4D97-AF65-F5344CB8AC3E}">
        <p14:creationId xmlns:p14="http://schemas.microsoft.com/office/powerpoint/2010/main" val="2113242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7" name="Oval 6">
            <a:extLst>
              <a:ext uri="{FF2B5EF4-FFF2-40B4-BE49-F238E27FC236}">
                <a16:creationId xmlns:a16="http://schemas.microsoft.com/office/drawing/2014/main" id="{C850939A-FB9B-4F36-AEEA-96472090BA0D}"/>
              </a:ext>
            </a:extLst>
          </p:cNvPr>
          <p:cNvSpPr/>
          <p:nvPr/>
        </p:nvSpPr>
        <p:spPr>
          <a:xfrm>
            <a:off x="4694731" y="4458626"/>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4" name="Oval 43">
            <a:extLst>
              <a:ext uri="{FF2B5EF4-FFF2-40B4-BE49-F238E27FC236}">
                <a16:creationId xmlns:a16="http://schemas.microsoft.com/office/drawing/2014/main" id="{A83CA4AA-FEF5-4D6E-A66B-2133438FEA05}"/>
              </a:ext>
            </a:extLst>
          </p:cNvPr>
          <p:cNvSpPr/>
          <p:nvPr/>
        </p:nvSpPr>
        <p:spPr>
          <a:xfrm>
            <a:off x="5136041" y="453376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8" name="Oval 47">
            <a:extLst>
              <a:ext uri="{FF2B5EF4-FFF2-40B4-BE49-F238E27FC236}">
                <a16:creationId xmlns:a16="http://schemas.microsoft.com/office/drawing/2014/main" id="{F8637C43-98F0-4C9D-BD2D-0B4B56BCD072}"/>
              </a:ext>
            </a:extLst>
          </p:cNvPr>
          <p:cNvSpPr/>
          <p:nvPr/>
        </p:nvSpPr>
        <p:spPr>
          <a:xfrm>
            <a:off x="5601014" y="4110717"/>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9" name="Oval 48">
            <a:extLst>
              <a:ext uri="{FF2B5EF4-FFF2-40B4-BE49-F238E27FC236}">
                <a16:creationId xmlns:a16="http://schemas.microsoft.com/office/drawing/2014/main" id="{8DABD408-EB62-44E0-A6ED-B3FA62562FA9}"/>
              </a:ext>
            </a:extLst>
          </p:cNvPr>
          <p:cNvSpPr/>
          <p:nvPr/>
        </p:nvSpPr>
        <p:spPr>
          <a:xfrm>
            <a:off x="5972465" y="4018722"/>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0" name="Oval 49">
            <a:extLst>
              <a:ext uri="{FF2B5EF4-FFF2-40B4-BE49-F238E27FC236}">
                <a16:creationId xmlns:a16="http://schemas.microsoft.com/office/drawing/2014/main" id="{5816B7B4-A804-4FEE-A8F0-54DA98020DE3}"/>
              </a:ext>
            </a:extLst>
          </p:cNvPr>
          <p:cNvSpPr/>
          <p:nvPr/>
        </p:nvSpPr>
        <p:spPr>
          <a:xfrm>
            <a:off x="6421022" y="4030411"/>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1" name="Oval 50">
            <a:extLst>
              <a:ext uri="{FF2B5EF4-FFF2-40B4-BE49-F238E27FC236}">
                <a16:creationId xmlns:a16="http://schemas.microsoft.com/office/drawing/2014/main" id="{28804670-8B6C-4A83-AB5D-27B6BBCC6AC4}"/>
              </a:ext>
            </a:extLst>
          </p:cNvPr>
          <p:cNvSpPr/>
          <p:nvPr/>
        </p:nvSpPr>
        <p:spPr>
          <a:xfrm>
            <a:off x="4694731" y="4807678"/>
            <a:ext cx="219051" cy="21905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Freeform: Shape 17">
            <a:extLst>
              <a:ext uri="{FF2B5EF4-FFF2-40B4-BE49-F238E27FC236}">
                <a16:creationId xmlns:a16="http://schemas.microsoft.com/office/drawing/2014/main" id="{E4120EA9-9ED7-48AF-80BC-DE8C8CDD8ACE}"/>
              </a:ext>
            </a:extLst>
          </p:cNvPr>
          <p:cNvSpPr/>
          <p:nvPr/>
        </p:nvSpPr>
        <p:spPr>
          <a:xfrm>
            <a:off x="4756740" y="4119963"/>
            <a:ext cx="1778531" cy="783731"/>
          </a:xfrm>
          <a:custGeom>
            <a:avLst/>
            <a:gdLst>
              <a:gd name="connsiteX0" fmla="*/ 1778531 w 1778531"/>
              <a:gd name="connsiteY0" fmla="*/ 39661 h 783731"/>
              <a:gd name="connsiteX1" fmla="*/ 1375119 w 1778531"/>
              <a:gd name="connsiteY1" fmla="*/ 3802 h 783731"/>
              <a:gd name="connsiteX2" fmla="*/ 944813 w 1778531"/>
              <a:gd name="connsiteY2" fmla="*/ 120343 h 783731"/>
              <a:gd name="connsiteX3" fmla="*/ 505542 w 1778531"/>
              <a:gd name="connsiteY3" fmla="*/ 523755 h 783731"/>
              <a:gd name="connsiteX4" fmla="*/ 39378 w 1778531"/>
              <a:gd name="connsiteY4" fmla="*/ 443072 h 783731"/>
              <a:gd name="connsiteX5" fmla="*/ 57307 w 1778531"/>
              <a:gd name="connsiteY5" fmla="*/ 783731 h 7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531" h="783731">
                <a:moveTo>
                  <a:pt x="1778531" y="39661"/>
                </a:moveTo>
                <a:cubicBezTo>
                  <a:pt x="1646301" y="15008"/>
                  <a:pt x="1514072" y="-9645"/>
                  <a:pt x="1375119" y="3802"/>
                </a:cubicBezTo>
                <a:cubicBezTo>
                  <a:pt x="1236166" y="17249"/>
                  <a:pt x="1089742" y="33684"/>
                  <a:pt x="944813" y="120343"/>
                </a:cubicBezTo>
                <a:cubicBezTo>
                  <a:pt x="799883" y="207002"/>
                  <a:pt x="656448" y="469967"/>
                  <a:pt x="505542" y="523755"/>
                </a:cubicBezTo>
                <a:cubicBezTo>
                  <a:pt x="354636" y="577543"/>
                  <a:pt x="114084" y="399743"/>
                  <a:pt x="39378" y="443072"/>
                </a:cubicBezTo>
                <a:cubicBezTo>
                  <a:pt x="-35328" y="486401"/>
                  <a:pt x="10989" y="635066"/>
                  <a:pt x="57307" y="783731"/>
                </a:cubicBezTo>
              </a:path>
            </a:pathLst>
          </a:custGeom>
          <a:solidFill>
            <a:srgbClr val="FFFF00">
              <a:alpha val="25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TextBox 34">
            <a:extLst>
              <a:ext uri="{FF2B5EF4-FFF2-40B4-BE49-F238E27FC236}">
                <a16:creationId xmlns:a16="http://schemas.microsoft.com/office/drawing/2014/main" id="{D7CDBB15-D8CC-463C-B1DA-933C5DA85D9E}"/>
              </a:ext>
            </a:extLst>
          </p:cNvPr>
          <p:cNvSpPr txBox="1"/>
          <p:nvPr/>
        </p:nvSpPr>
        <p:spPr>
          <a:xfrm>
            <a:off x="2710494" y="3846681"/>
            <a:ext cx="1677206" cy="2031325"/>
          </a:xfrm>
          <a:prstGeom prst="rect">
            <a:avLst/>
          </a:prstGeom>
          <a:solidFill>
            <a:srgbClr val="FF0000"/>
          </a:solidFill>
        </p:spPr>
        <p:txBody>
          <a:bodyPr wrap="square" rtlCol="0">
            <a:spAutoFit/>
          </a:bodyPr>
          <a:lstStyle/>
          <a:p>
            <a:r>
              <a:rPr lang="en-NZ" dirty="0">
                <a:solidFill>
                  <a:schemeClr val="bg1"/>
                </a:solidFill>
              </a:rPr>
              <a:t>The area under the ROC is called AUC, it is used to compare different algorithm</a:t>
            </a:r>
          </a:p>
        </p:txBody>
      </p:sp>
      <p:cxnSp>
        <p:nvCxnSpPr>
          <p:cNvPr id="36" name="Straight Connector 35">
            <a:extLst>
              <a:ext uri="{FF2B5EF4-FFF2-40B4-BE49-F238E27FC236}">
                <a16:creationId xmlns:a16="http://schemas.microsoft.com/office/drawing/2014/main" id="{3686970A-C90B-48DF-A45A-34A638AC68B3}"/>
              </a:ext>
            </a:extLst>
          </p:cNvPr>
          <p:cNvCxnSpPr>
            <a:stCxn id="50" idx="4"/>
          </p:cNvCxnSpPr>
          <p:nvPr/>
        </p:nvCxnSpPr>
        <p:spPr>
          <a:xfrm>
            <a:off x="6530548" y="4249462"/>
            <a:ext cx="4723" cy="170350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C8054C8-FC60-4E05-88B7-F867B9FD6DA6}"/>
              </a:ext>
            </a:extLst>
          </p:cNvPr>
          <p:cNvCxnSpPr>
            <a:cxnSpLocks/>
          </p:cNvCxnSpPr>
          <p:nvPr/>
        </p:nvCxnSpPr>
        <p:spPr>
          <a:xfrm>
            <a:off x="4774620" y="4609151"/>
            <a:ext cx="0" cy="13601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002215-066C-448D-B523-5094F79B9EC2}"/>
              </a:ext>
            </a:extLst>
          </p:cNvPr>
          <p:cNvSpPr/>
          <p:nvPr/>
        </p:nvSpPr>
        <p:spPr>
          <a:xfrm>
            <a:off x="4801019" y="4862344"/>
            <a:ext cx="1718421" cy="104576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Isosceles Triangle 38">
            <a:extLst>
              <a:ext uri="{FF2B5EF4-FFF2-40B4-BE49-F238E27FC236}">
                <a16:creationId xmlns:a16="http://schemas.microsoft.com/office/drawing/2014/main" id="{B40E2391-A739-4F04-92F9-8DF4FE6AA1BC}"/>
              </a:ext>
            </a:extLst>
          </p:cNvPr>
          <p:cNvSpPr/>
          <p:nvPr/>
        </p:nvSpPr>
        <p:spPr>
          <a:xfrm>
            <a:off x="4881672" y="4169055"/>
            <a:ext cx="1648876" cy="704643"/>
          </a:xfrm>
          <a:prstGeom prst="triangle">
            <a:avLst>
              <a:gd name="adj" fmla="val 98318"/>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12509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1100C7-F80B-4D59-A8C5-7A376256202C}"/>
              </a:ext>
            </a:extLst>
          </p:cNvPr>
          <p:cNvSpPr txBox="1"/>
          <p:nvPr/>
        </p:nvSpPr>
        <p:spPr>
          <a:xfrm>
            <a:off x="3864412" y="628033"/>
            <a:ext cx="6411114" cy="369332"/>
          </a:xfrm>
          <a:prstGeom prst="rect">
            <a:avLst/>
          </a:prstGeom>
          <a:noFill/>
        </p:spPr>
        <p:txBody>
          <a:bodyPr wrap="none" rtlCol="0">
            <a:spAutoFit/>
          </a:bodyPr>
          <a:lstStyle/>
          <a:p>
            <a:r>
              <a:rPr lang="en-NZ" dirty="0">
                <a:solidFill>
                  <a:schemeClr val="bg1"/>
                </a:solidFill>
              </a:rPr>
              <a:t>We can create many confusion matrix for each selected thresholds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4349458" y="2508087"/>
            <a:ext cx="2651761" cy="584775"/>
          </a:xfrm>
          <a:prstGeom prst="rect">
            <a:avLst/>
          </a:prstGeom>
          <a:noFill/>
        </p:spPr>
        <p:txBody>
          <a:bodyPr wrap="square" rtlCol="0">
            <a:spAutoFit/>
          </a:bodyPr>
          <a:lstStyle/>
          <a:p>
            <a:r>
              <a:rPr lang="en-NZ" sz="3200" b="1" dirty="0">
                <a:solidFill>
                  <a:schemeClr val="bg1"/>
                </a:solidFill>
              </a:rPr>
              <a:t>……</a:t>
            </a:r>
          </a:p>
        </p:txBody>
      </p:sp>
      <p:pic>
        <p:nvPicPr>
          <p:cNvPr id="16" name="Picture 15">
            <a:extLst>
              <a:ext uri="{FF2B5EF4-FFF2-40B4-BE49-F238E27FC236}">
                <a16:creationId xmlns:a16="http://schemas.microsoft.com/office/drawing/2014/main" id="{F0A9ACEF-1E00-4E23-9858-45115FA78EB2}"/>
              </a:ext>
            </a:extLst>
          </p:cNvPr>
          <p:cNvPicPr>
            <a:picLocks noChangeAspect="1"/>
          </p:cNvPicPr>
          <p:nvPr/>
        </p:nvPicPr>
        <p:blipFill>
          <a:blip r:embed="rId2"/>
          <a:stretch>
            <a:fillRect/>
          </a:stretch>
        </p:blipFill>
        <p:spPr>
          <a:xfrm>
            <a:off x="4015197" y="1280160"/>
            <a:ext cx="3030036" cy="843748"/>
          </a:xfrm>
          <a:prstGeom prst="rect">
            <a:avLst/>
          </a:prstGeom>
          <a:ln>
            <a:noFill/>
          </a:ln>
        </p:spPr>
      </p:pic>
      <p:pic>
        <p:nvPicPr>
          <p:cNvPr id="32" name="Picture 31">
            <a:extLst>
              <a:ext uri="{FF2B5EF4-FFF2-40B4-BE49-F238E27FC236}">
                <a16:creationId xmlns:a16="http://schemas.microsoft.com/office/drawing/2014/main" id="{84B058F4-3F0F-4D34-A21B-2929F08D82E5}"/>
              </a:ext>
            </a:extLst>
          </p:cNvPr>
          <p:cNvPicPr>
            <a:picLocks noChangeAspect="1"/>
          </p:cNvPicPr>
          <p:nvPr/>
        </p:nvPicPr>
        <p:blipFill>
          <a:blip r:embed="rId3"/>
          <a:stretch>
            <a:fillRect/>
          </a:stretch>
        </p:blipFill>
        <p:spPr>
          <a:xfrm>
            <a:off x="5860387" y="1810601"/>
            <a:ext cx="3106646" cy="847705"/>
          </a:xfrm>
          <a:prstGeom prst="rect">
            <a:avLst/>
          </a:prstGeom>
        </p:spPr>
      </p:pic>
      <p:sp>
        <p:nvSpPr>
          <p:cNvPr id="28" name="TextBox 27">
            <a:extLst>
              <a:ext uri="{FF2B5EF4-FFF2-40B4-BE49-F238E27FC236}">
                <a16:creationId xmlns:a16="http://schemas.microsoft.com/office/drawing/2014/main" id="{301BA852-45CB-428E-8BE9-1DC5E98173E2}"/>
              </a:ext>
            </a:extLst>
          </p:cNvPr>
          <p:cNvSpPr txBox="1"/>
          <p:nvPr/>
        </p:nvSpPr>
        <p:spPr>
          <a:xfrm>
            <a:off x="3839676" y="3188747"/>
            <a:ext cx="8202245" cy="369332"/>
          </a:xfrm>
          <a:prstGeom prst="rect">
            <a:avLst/>
          </a:prstGeom>
          <a:noFill/>
        </p:spPr>
        <p:txBody>
          <a:bodyPr wrap="none" rtlCol="0">
            <a:spAutoFit/>
          </a:bodyPr>
          <a:lstStyle/>
          <a:p>
            <a:r>
              <a:rPr lang="en-NZ" dirty="0">
                <a:solidFill>
                  <a:schemeClr val="bg1"/>
                </a:solidFill>
              </a:rPr>
              <a:t>ROC score is designed to simplify the visualization of such huge number of matrices …</a:t>
            </a:r>
          </a:p>
        </p:txBody>
      </p:sp>
      <p:cxnSp>
        <p:nvCxnSpPr>
          <p:cNvPr id="29" name="Straight Arrow Connector 28">
            <a:extLst>
              <a:ext uri="{FF2B5EF4-FFF2-40B4-BE49-F238E27FC236}">
                <a16:creationId xmlns:a16="http://schemas.microsoft.com/office/drawing/2014/main" id="{DA29D026-6436-4659-A3C9-8BCFFEA355EF}"/>
              </a:ext>
            </a:extLst>
          </p:cNvPr>
          <p:cNvCxnSpPr/>
          <p:nvPr/>
        </p:nvCxnSpPr>
        <p:spPr>
          <a:xfrm flipV="1">
            <a:off x="4781005" y="3688080"/>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61FE804-9283-4C2E-91AB-A99B57483E84}"/>
              </a:ext>
            </a:extLst>
          </p:cNvPr>
          <p:cNvCxnSpPr>
            <a:cxnSpLocks/>
          </p:cNvCxnSpPr>
          <p:nvPr/>
        </p:nvCxnSpPr>
        <p:spPr>
          <a:xfrm>
            <a:off x="4781005" y="5930536"/>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3B649C4-7994-479F-B5F5-F40B1E752A87}"/>
              </a:ext>
            </a:extLst>
          </p:cNvPr>
          <p:cNvSpPr txBox="1"/>
          <p:nvPr/>
        </p:nvSpPr>
        <p:spPr>
          <a:xfrm rot="16200000">
            <a:off x="3566982" y="4763211"/>
            <a:ext cx="2022092" cy="276999"/>
          </a:xfrm>
          <a:prstGeom prst="rect">
            <a:avLst/>
          </a:prstGeom>
          <a:noFill/>
        </p:spPr>
        <p:txBody>
          <a:bodyPr wrap="none" rtlCol="0">
            <a:spAutoFit/>
          </a:bodyPr>
          <a:lstStyle/>
          <a:p>
            <a:r>
              <a:rPr lang="en-NZ" sz="1200" dirty="0">
                <a:solidFill>
                  <a:schemeClr val="bg1"/>
                </a:solidFill>
              </a:rPr>
              <a:t>True positive rate (sensitivity)</a:t>
            </a:r>
          </a:p>
        </p:txBody>
      </p:sp>
      <p:sp>
        <p:nvSpPr>
          <p:cNvPr id="31" name="TextBox 30">
            <a:extLst>
              <a:ext uri="{FF2B5EF4-FFF2-40B4-BE49-F238E27FC236}">
                <a16:creationId xmlns:a16="http://schemas.microsoft.com/office/drawing/2014/main" id="{2A389D4C-73BD-43C7-82C2-75D058E57EAD}"/>
              </a:ext>
            </a:extLst>
          </p:cNvPr>
          <p:cNvSpPr txBox="1"/>
          <p:nvPr/>
        </p:nvSpPr>
        <p:spPr>
          <a:xfrm>
            <a:off x="4968414" y="5952968"/>
            <a:ext cx="2255169" cy="276999"/>
          </a:xfrm>
          <a:prstGeom prst="rect">
            <a:avLst/>
          </a:prstGeom>
          <a:noFill/>
        </p:spPr>
        <p:txBody>
          <a:bodyPr wrap="none" rtlCol="0">
            <a:spAutoFit/>
          </a:bodyPr>
          <a:lstStyle/>
          <a:p>
            <a:r>
              <a:rPr lang="en-NZ" sz="1200" dirty="0">
                <a:solidFill>
                  <a:schemeClr val="bg1"/>
                </a:solidFill>
              </a:rPr>
              <a:t>False positive rate (1 - sensitivity)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2283FF-4F88-4CAF-A43E-42400A31ACA0}"/>
                  </a:ext>
                </a:extLst>
              </p:cNvPr>
              <p:cNvSpPr txBox="1"/>
              <p:nvPr/>
            </p:nvSpPr>
            <p:spPr>
              <a:xfrm>
                <a:off x="7561858" y="5812191"/>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3" name="TextBox 2">
                <a:extLst>
                  <a:ext uri="{FF2B5EF4-FFF2-40B4-BE49-F238E27FC236}">
                    <a16:creationId xmlns:a16="http://schemas.microsoft.com/office/drawing/2014/main" id="{CF2283FF-4F88-4CAF-A43E-42400A31ACA0}"/>
                  </a:ext>
                </a:extLst>
              </p:cNvPr>
              <p:cNvSpPr txBox="1">
                <a:spLocks noRot="1" noChangeAspect="1" noMove="1" noResize="1" noEditPoints="1" noAdjustHandles="1" noChangeArrowheads="1" noChangeShapeType="1" noTextEdit="1"/>
              </p:cNvSpPr>
              <p:nvPr/>
            </p:nvSpPr>
            <p:spPr>
              <a:xfrm>
                <a:off x="7561858" y="5812191"/>
                <a:ext cx="3088671" cy="558551"/>
              </a:xfrm>
              <a:prstGeom prst="rect">
                <a:avLst/>
              </a:prstGeom>
              <a:blipFill>
                <a:blip r:embed="rId4"/>
                <a:stretch>
                  <a:fillRect b="-9574"/>
                </a:stretch>
              </a:blipFill>
              <a:ln>
                <a:solidFill>
                  <a:schemeClr val="bg1"/>
                </a:solidFill>
              </a:ln>
            </p:spPr>
            <p:txBody>
              <a:bodyPr/>
              <a:lstStyle/>
              <a:p>
                <a:r>
                  <a:rPr lang="en-NZ">
                    <a:noFill/>
                  </a:rPr>
                  <a:t> </a:t>
                </a:r>
              </a:p>
            </p:txBody>
          </p:sp>
        </mc:Fallback>
      </mc:AlternateContent>
      <p:sp>
        <p:nvSpPr>
          <p:cNvPr id="34" name="TextBox 33">
            <a:extLst>
              <a:ext uri="{FF2B5EF4-FFF2-40B4-BE49-F238E27FC236}">
                <a16:creationId xmlns:a16="http://schemas.microsoft.com/office/drawing/2014/main" id="{BFC64369-C641-4FA8-A707-F6902AE9FE5E}"/>
              </a:ext>
            </a:extLst>
          </p:cNvPr>
          <p:cNvSpPr txBox="1"/>
          <p:nvPr/>
        </p:nvSpPr>
        <p:spPr>
          <a:xfrm>
            <a:off x="7223583" y="5387755"/>
            <a:ext cx="6096000" cy="369332"/>
          </a:xfrm>
          <a:prstGeom prst="rect">
            <a:avLst/>
          </a:prstGeom>
          <a:noFill/>
        </p:spPr>
        <p:txBody>
          <a:bodyPr wrap="square">
            <a:spAutoFit/>
          </a:bodyPr>
          <a:lstStyle/>
          <a:p>
            <a:r>
              <a:rPr lang="en-NZ" dirty="0">
                <a:solidFill>
                  <a:schemeClr val="bg1"/>
                </a:solidFill>
              </a:rPr>
              <a:t>True False positive rate can be calculated as</a:t>
            </a:r>
            <a:endParaRPr lang="en-NZ" dirty="0"/>
          </a:p>
        </p:txBody>
      </p:sp>
      <p:sp>
        <p:nvSpPr>
          <p:cNvPr id="41" name="TextBox 40">
            <a:extLst>
              <a:ext uri="{FF2B5EF4-FFF2-40B4-BE49-F238E27FC236}">
                <a16:creationId xmlns:a16="http://schemas.microsoft.com/office/drawing/2014/main" id="{938622BB-99EB-40C0-A4D0-0B75F0CF9996}"/>
              </a:ext>
            </a:extLst>
          </p:cNvPr>
          <p:cNvSpPr txBox="1"/>
          <p:nvPr/>
        </p:nvSpPr>
        <p:spPr>
          <a:xfrm>
            <a:off x="5274732" y="2728104"/>
            <a:ext cx="2491737" cy="600164"/>
          </a:xfrm>
          <a:prstGeom prst="rect">
            <a:avLst/>
          </a:prstGeom>
          <a:solidFill>
            <a:srgbClr val="92D050"/>
          </a:solidFill>
        </p:spPr>
        <p:txBody>
          <a:bodyPr wrap="square" rtlCol="0">
            <a:spAutoFit/>
          </a:bodyPr>
          <a:lstStyle/>
          <a:p>
            <a:r>
              <a:rPr lang="en-NZ" sz="1100" dirty="0">
                <a:solidFill>
                  <a:schemeClr val="bg1"/>
                </a:solidFill>
              </a:rPr>
              <a:t>True positive rate tells you what proportion of obese samples that are correctly classified</a:t>
            </a:r>
          </a:p>
        </p:txBody>
      </p:sp>
      <p:sp>
        <p:nvSpPr>
          <p:cNvPr id="40" name="Rectangle 39">
            <a:extLst>
              <a:ext uri="{FF2B5EF4-FFF2-40B4-BE49-F238E27FC236}">
                <a16:creationId xmlns:a16="http://schemas.microsoft.com/office/drawing/2014/main" id="{B78A3204-CBCB-4B09-AF15-0ACF79D7620E}"/>
              </a:ext>
            </a:extLst>
          </p:cNvPr>
          <p:cNvSpPr/>
          <p:nvPr/>
        </p:nvSpPr>
        <p:spPr>
          <a:xfrm>
            <a:off x="7410994" y="1959429"/>
            <a:ext cx="801189" cy="861077"/>
          </a:xfrm>
          <a:prstGeom prst="rect">
            <a:avLst/>
          </a:prstGeom>
          <a:solidFill>
            <a:srgbClr val="92D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B5023B1-6834-455B-A3EC-BB44C211B3C7}"/>
                  </a:ext>
                </a:extLst>
              </p:cNvPr>
              <p:cNvSpPr txBox="1"/>
              <p:nvPr/>
            </p:nvSpPr>
            <p:spPr>
              <a:xfrm>
                <a:off x="1062446" y="5069932"/>
                <a:ext cx="3088671" cy="558551"/>
              </a:xfrm>
              <a:prstGeom prst="rect">
                <a:avLst/>
              </a:prstGeom>
              <a:noFill/>
              <a:ln>
                <a:solidFill>
                  <a:schemeClr val="bg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𝑟𝑎𝑡𝑒</m:t>
                      </m:r>
                      <m:r>
                        <a:rPr lang="en-NZ" sz="1200" b="0" i="1" smtClean="0">
                          <a:solidFill>
                            <a:schemeClr val="bg1"/>
                          </a:solidFill>
                          <a:latin typeface="Cambria Math" panose="02040503050406030204" pitchFamily="18" charset="0"/>
                        </a:rPr>
                        <m:t>=</m:t>
                      </m:r>
                      <m:f>
                        <m:fPr>
                          <m:ctrlPr>
                            <a:rPr lang="en-NZ" sz="1200" b="0" i="1" smtClean="0">
                              <a:solidFill>
                                <a:schemeClr val="bg1"/>
                              </a:solidFill>
                              <a:latin typeface="Cambria Math" panose="02040503050406030204" pitchFamily="18" charset="0"/>
                            </a:rPr>
                          </m:ctrlPr>
                        </m:fPr>
                        <m:num>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num>
                        <m:den>
                          <m:r>
                            <a:rPr lang="en-NZ" sz="1200" b="0" i="1" smtClean="0">
                              <a:solidFill>
                                <a:schemeClr val="bg1"/>
                              </a:solidFill>
                              <a:latin typeface="Cambria Math" panose="02040503050406030204" pitchFamily="18" charset="0"/>
                            </a:rPr>
                            <m:t>𝑇𝑟𝑢𝑒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𝑝𝑜𝑠𝑖𝑡𝑖𝑣𝑒𝑠</m:t>
                          </m:r>
                          <m:r>
                            <a:rPr lang="en-NZ" sz="1200" b="0" i="1" smtClean="0">
                              <a:solidFill>
                                <a:schemeClr val="bg1"/>
                              </a:solidFill>
                              <a:latin typeface="Cambria Math" panose="02040503050406030204" pitchFamily="18" charset="0"/>
                            </a:rPr>
                            <m:t>+</m:t>
                          </m:r>
                          <m:r>
                            <a:rPr lang="en-NZ" sz="1200" b="0" i="1" smtClean="0">
                              <a:solidFill>
                                <a:schemeClr val="bg1"/>
                              </a:solidFill>
                              <a:latin typeface="Cambria Math" panose="02040503050406030204" pitchFamily="18" charset="0"/>
                            </a:rPr>
                            <m:t>𝐹𝑎𝑙𝑠𝑒</m:t>
                          </m:r>
                          <m:r>
                            <a:rPr lang="en-NZ" sz="1200" b="0" i="1" smtClean="0">
                              <a:solidFill>
                                <a:schemeClr val="bg1"/>
                              </a:solidFill>
                              <a:latin typeface="Cambria Math" panose="02040503050406030204" pitchFamily="18" charset="0"/>
                            </a:rPr>
                            <m:t> </m:t>
                          </m:r>
                          <m:r>
                            <a:rPr lang="en-NZ" sz="1200" b="0" i="1" smtClean="0">
                              <a:solidFill>
                                <a:schemeClr val="bg1"/>
                              </a:solidFill>
                              <a:latin typeface="Cambria Math" panose="02040503050406030204" pitchFamily="18" charset="0"/>
                            </a:rPr>
                            <m:t>𝑛𝑒𝑔𝑎𝑡𝑖𝑣𝑒𝑠</m:t>
                          </m:r>
                        </m:den>
                      </m:f>
                    </m:oMath>
                  </m:oMathPara>
                </a14:m>
                <a:endParaRPr lang="en-NZ" sz="1200" dirty="0">
                  <a:solidFill>
                    <a:schemeClr val="bg1"/>
                  </a:solidFill>
                </a:endParaRPr>
              </a:p>
            </p:txBody>
          </p:sp>
        </mc:Choice>
        <mc:Fallback xmlns="">
          <p:sp>
            <p:nvSpPr>
              <p:cNvPr id="42" name="TextBox 41">
                <a:extLst>
                  <a:ext uri="{FF2B5EF4-FFF2-40B4-BE49-F238E27FC236}">
                    <a16:creationId xmlns:a16="http://schemas.microsoft.com/office/drawing/2014/main" id="{4B5023B1-6834-455B-A3EC-BB44C211B3C7}"/>
                  </a:ext>
                </a:extLst>
              </p:cNvPr>
              <p:cNvSpPr txBox="1">
                <a:spLocks noRot="1" noChangeAspect="1" noMove="1" noResize="1" noEditPoints="1" noAdjustHandles="1" noChangeArrowheads="1" noChangeShapeType="1" noTextEdit="1"/>
              </p:cNvSpPr>
              <p:nvPr/>
            </p:nvSpPr>
            <p:spPr>
              <a:xfrm>
                <a:off x="1062446" y="5069932"/>
                <a:ext cx="3088671" cy="558551"/>
              </a:xfrm>
              <a:prstGeom prst="rect">
                <a:avLst/>
              </a:prstGeom>
              <a:blipFill>
                <a:blip r:embed="rId5"/>
                <a:stretch>
                  <a:fillRect b="-10753"/>
                </a:stretch>
              </a:blipFill>
              <a:ln>
                <a:solidFill>
                  <a:schemeClr val="bg1"/>
                </a:solidFill>
              </a:ln>
            </p:spPr>
            <p:txBody>
              <a:bodyPr/>
              <a:lstStyle/>
              <a:p>
                <a:r>
                  <a:rPr lang="en-NZ">
                    <a:noFill/>
                  </a:rPr>
                  <a:t> </a:t>
                </a:r>
              </a:p>
            </p:txBody>
          </p:sp>
        </mc:Fallback>
      </mc:AlternateContent>
      <p:sp>
        <p:nvSpPr>
          <p:cNvPr id="43" name="TextBox 42">
            <a:extLst>
              <a:ext uri="{FF2B5EF4-FFF2-40B4-BE49-F238E27FC236}">
                <a16:creationId xmlns:a16="http://schemas.microsoft.com/office/drawing/2014/main" id="{A1E3D817-043E-43C3-93A4-83613031C046}"/>
              </a:ext>
            </a:extLst>
          </p:cNvPr>
          <p:cNvSpPr txBox="1"/>
          <p:nvPr/>
        </p:nvSpPr>
        <p:spPr>
          <a:xfrm>
            <a:off x="159322" y="4568152"/>
            <a:ext cx="6096000" cy="369332"/>
          </a:xfrm>
          <a:prstGeom prst="rect">
            <a:avLst/>
          </a:prstGeom>
          <a:noFill/>
        </p:spPr>
        <p:txBody>
          <a:bodyPr wrap="square">
            <a:spAutoFit/>
          </a:bodyPr>
          <a:lstStyle/>
          <a:p>
            <a:r>
              <a:rPr lang="en-NZ" dirty="0">
                <a:solidFill>
                  <a:schemeClr val="bg1"/>
                </a:solidFill>
              </a:rPr>
              <a:t>True positive rate can be calculated as</a:t>
            </a:r>
            <a:endParaRPr lang="en-NZ" dirty="0"/>
          </a:p>
        </p:txBody>
      </p:sp>
      <p:sp>
        <p:nvSpPr>
          <p:cNvPr id="45" name="Rectangle 44">
            <a:extLst>
              <a:ext uri="{FF2B5EF4-FFF2-40B4-BE49-F238E27FC236}">
                <a16:creationId xmlns:a16="http://schemas.microsoft.com/office/drawing/2014/main" id="{8EEE8257-5440-4731-88E1-BBAB022BFB76}"/>
              </a:ext>
            </a:extLst>
          </p:cNvPr>
          <p:cNvSpPr/>
          <p:nvPr/>
        </p:nvSpPr>
        <p:spPr>
          <a:xfrm>
            <a:off x="8177349" y="1969209"/>
            <a:ext cx="801189" cy="861077"/>
          </a:xfrm>
          <a:prstGeom prst="rect">
            <a:avLst/>
          </a:prstGeom>
          <a:solidFill>
            <a:srgbClr val="FFC00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7" name="TextBox 46">
            <a:extLst>
              <a:ext uri="{FF2B5EF4-FFF2-40B4-BE49-F238E27FC236}">
                <a16:creationId xmlns:a16="http://schemas.microsoft.com/office/drawing/2014/main" id="{B03DA78C-235F-43EF-8B96-E8B74D97E9C5}"/>
              </a:ext>
            </a:extLst>
          </p:cNvPr>
          <p:cNvSpPr txBox="1"/>
          <p:nvPr/>
        </p:nvSpPr>
        <p:spPr>
          <a:xfrm>
            <a:off x="8539619" y="2713474"/>
            <a:ext cx="2491737" cy="600164"/>
          </a:xfrm>
          <a:prstGeom prst="rect">
            <a:avLst/>
          </a:prstGeom>
          <a:solidFill>
            <a:srgbClr val="92D050"/>
          </a:solidFill>
        </p:spPr>
        <p:txBody>
          <a:bodyPr wrap="square" rtlCol="0">
            <a:spAutoFit/>
          </a:bodyPr>
          <a:lstStyle/>
          <a:p>
            <a:r>
              <a:rPr lang="en-NZ" sz="1100" dirty="0">
                <a:solidFill>
                  <a:schemeClr val="bg1"/>
                </a:solidFill>
              </a:rPr>
              <a:t>False positive rate tells you what proportion of obese samples that are NOT correctly classified</a:t>
            </a:r>
          </a:p>
        </p:txBody>
      </p:sp>
      <p:sp>
        <p:nvSpPr>
          <p:cNvPr id="6" name="TextBox 5">
            <a:extLst>
              <a:ext uri="{FF2B5EF4-FFF2-40B4-BE49-F238E27FC236}">
                <a16:creationId xmlns:a16="http://schemas.microsoft.com/office/drawing/2014/main" id="{74495B85-EB4F-463A-B7D7-B98D5504A0D8}"/>
              </a:ext>
            </a:extLst>
          </p:cNvPr>
          <p:cNvSpPr txBox="1"/>
          <p:nvPr/>
        </p:nvSpPr>
        <p:spPr>
          <a:xfrm>
            <a:off x="7652992" y="3926320"/>
            <a:ext cx="2882536" cy="1200329"/>
          </a:xfrm>
          <a:prstGeom prst="rect">
            <a:avLst/>
          </a:prstGeom>
          <a:noFill/>
        </p:spPr>
        <p:txBody>
          <a:bodyPr wrap="square" rtlCol="0">
            <a:spAutoFit/>
          </a:bodyPr>
          <a:lstStyle/>
          <a:p>
            <a:r>
              <a:rPr lang="en-NZ" dirty="0">
                <a:solidFill>
                  <a:schemeClr val="bg1"/>
                </a:solidFill>
              </a:rPr>
              <a:t>So by plotting all the metrics on the graph, we can have the left (assuming we use 5 thresholds)</a:t>
            </a:r>
          </a:p>
        </p:txBody>
      </p:sp>
      <p:sp>
        <p:nvSpPr>
          <p:cNvPr id="18" name="Freeform: Shape 17">
            <a:extLst>
              <a:ext uri="{FF2B5EF4-FFF2-40B4-BE49-F238E27FC236}">
                <a16:creationId xmlns:a16="http://schemas.microsoft.com/office/drawing/2014/main" id="{E4120EA9-9ED7-48AF-80BC-DE8C8CDD8ACE}"/>
              </a:ext>
            </a:extLst>
          </p:cNvPr>
          <p:cNvSpPr/>
          <p:nvPr/>
        </p:nvSpPr>
        <p:spPr>
          <a:xfrm>
            <a:off x="4756740" y="4119963"/>
            <a:ext cx="1778531" cy="783731"/>
          </a:xfrm>
          <a:custGeom>
            <a:avLst/>
            <a:gdLst>
              <a:gd name="connsiteX0" fmla="*/ 1778531 w 1778531"/>
              <a:gd name="connsiteY0" fmla="*/ 39661 h 783731"/>
              <a:gd name="connsiteX1" fmla="*/ 1375119 w 1778531"/>
              <a:gd name="connsiteY1" fmla="*/ 3802 h 783731"/>
              <a:gd name="connsiteX2" fmla="*/ 944813 w 1778531"/>
              <a:gd name="connsiteY2" fmla="*/ 120343 h 783731"/>
              <a:gd name="connsiteX3" fmla="*/ 505542 w 1778531"/>
              <a:gd name="connsiteY3" fmla="*/ 523755 h 783731"/>
              <a:gd name="connsiteX4" fmla="*/ 39378 w 1778531"/>
              <a:gd name="connsiteY4" fmla="*/ 443072 h 783731"/>
              <a:gd name="connsiteX5" fmla="*/ 57307 w 1778531"/>
              <a:gd name="connsiteY5" fmla="*/ 783731 h 783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78531" h="783731">
                <a:moveTo>
                  <a:pt x="1778531" y="39661"/>
                </a:moveTo>
                <a:cubicBezTo>
                  <a:pt x="1646301" y="15008"/>
                  <a:pt x="1514072" y="-9645"/>
                  <a:pt x="1375119" y="3802"/>
                </a:cubicBezTo>
                <a:cubicBezTo>
                  <a:pt x="1236166" y="17249"/>
                  <a:pt x="1089742" y="33684"/>
                  <a:pt x="944813" y="120343"/>
                </a:cubicBezTo>
                <a:cubicBezTo>
                  <a:pt x="799883" y="207002"/>
                  <a:pt x="656448" y="469967"/>
                  <a:pt x="505542" y="523755"/>
                </a:cubicBezTo>
                <a:cubicBezTo>
                  <a:pt x="354636" y="577543"/>
                  <a:pt x="114084" y="399743"/>
                  <a:pt x="39378" y="443072"/>
                </a:cubicBezTo>
                <a:cubicBezTo>
                  <a:pt x="-35328" y="486401"/>
                  <a:pt x="10989" y="635066"/>
                  <a:pt x="57307" y="783731"/>
                </a:cubicBezTo>
              </a:path>
            </a:pathLst>
          </a:custGeom>
          <a:solidFill>
            <a:srgbClr val="FFFF00">
              <a:alpha val="25000"/>
            </a:srgb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5" name="TextBox 34">
            <a:extLst>
              <a:ext uri="{FF2B5EF4-FFF2-40B4-BE49-F238E27FC236}">
                <a16:creationId xmlns:a16="http://schemas.microsoft.com/office/drawing/2014/main" id="{D7CDBB15-D8CC-463C-B1DA-933C5DA85D9E}"/>
              </a:ext>
            </a:extLst>
          </p:cNvPr>
          <p:cNvSpPr txBox="1"/>
          <p:nvPr/>
        </p:nvSpPr>
        <p:spPr>
          <a:xfrm>
            <a:off x="1442537" y="4374953"/>
            <a:ext cx="3039219" cy="2031325"/>
          </a:xfrm>
          <a:prstGeom prst="rect">
            <a:avLst/>
          </a:prstGeom>
          <a:solidFill>
            <a:srgbClr val="FF0000"/>
          </a:solidFill>
        </p:spPr>
        <p:txBody>
          <a:bodyPr wrap="square" rtlCol="0">
            <a:spAutoFit/>
          </a:bodyPr>
          <a:lstStyle/>
          <a:p>
            <a:r>
              <a:rPr lang="en-NZ" dirty="0">
                <a:solidFill>
                  <a:schemeClr val="bg1"/>
                </a:solidFill>
              </a:rPr>
              <a:t>If the dot AUC represents the algorithm RF, and the solid dot AUC represents linear regression, then RF is better since the AUC area is bigger (with the acceptable False Positive range)</a:t>
            </a:r>
          </a:p>
        </p:txBody>
      </p:sp>
      <p:cxnSp>
        <p:nvCxnSpPr>
          <p:cNvPr id="36" name="Straight Connector 35">
            <a:extLst>
              <a:ext uri="{FF2B5EF4-FFF2-40B4-BE49-F238E27FC236}">
                <a16:creationId xmlns:a16="http://schemas.microsoft.com/office/drawing/2014/main" id="{3686970A-C90B-48DF-A45A-34A638AC68B3}"/>
              </a:ext>
            </a:extLst>
          </p:cNvPr>
          <p:cNvCxnSpPr>
            <a:cxnSpLocks/>
          </p:cNvCxnSpPr>
          <p:nvPr/>
        </p:nvCxnSpPr>
        <p:spPr>
          <a:xfrm>
            <a:off x="6530548" y="4249462"/>
            <a:ext cx="4723" cy="1703506"/>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25002215-066C-448D-B523-5094F79B9EC2}"/>
              </a:ext>
            </a:extLst>
          </p:cNvPr>
          <p:cNvSpPr/>
          <p:nvPr/>
        </p:nvSpPr>
        <p:spPr>
          <a:xfrm>
            <a:off x="4801019" y="4862344"/>
            <a:ext cx="1718421" cy="1045762"/>
          </a:xfrm>
          <a:prstGeom prst="rect">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9" name="Isosceles Triangle 38">
            <a:extLst>
              <a:ext uri="{FF2B5EF4-FFF2-40B4-BE49-F238E27FC236}">
                <a16:creationId xmlns:a16="http://schemas.microsoft.com/office/drawing/2014/main" id="{B40E2391-A739-4F04-92F9-8DF4FE6AA1BC}"/>
              </a:ext>
            </a:extLst>
          </p:cNvPr>
          <p:cNvSpPr/>
          <p:nvPr/>
        </p:nvSpPr>
        <p:spPr>
          <a:xfrm>
            <a:off x="4881672" y="4169055"/>
            <a:ext cx="1648876" cy="704643"/>
          </a:xfrm>
          <a:prstGeom prst="triangle">
            <a:avLst>
              <a:gd name="adj" fmla="val 98318"/>
            </a:avLst>
          </a:prstGeom>
          <a:solidFill>
            <a:srgbClr val="FFFF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3" name="Freeform: Shape 32">
            <a:extLst>
              <a:ext uri="{FF2B5EF4-FFF2-40B4-BE49-F238E27FC236}">
                <a16:creationId xmlns:a16="http://schemas.microsoft.com/office/drawing/2014/main" id="{3B545D72-6E2E-4A44-97EF-B2B33F42F513}"/>
              </a:ext>
            </a:extLst>
          </p:cNvPr>
          <p:cNvSpPr/>
          <p:nvPr/>
        </p:nvSpPr>
        <p:spPr>
          <a:xfrm>
            <a:off x="4805082" y="3829993"/>
            <a:ext cx="1836414" cy="688219"/>
          </a:xfrm>
          <a:custGeom>
            <a:avLst/>
            <a:gdLst>
              <a:gd name="connsiteX0" fmla="*/ 0 w 1836414"/>
              <a:gd name="connsiteY0" fmla="*/ 688219 h 688219"/>
              <a:gd name="connsiteX1" fmla="*/ 484094 w 1836414"/>
              <a:gd name="connsiteY1" fmla="*/ 248948 h 688219"/>
              <a:gd name="connsiteX2" fmla="*/ 1201271 w 1836414"/>
              <a:gd name="connsiteY2" fmla="*/ 78619 h 688219"/>
              <a:gd name="connsiteX3" fmla="*/ 1775012 w 1836414"/>
              <a:gd name="connsiteY3" fmla="*/ 6901 h 688219"/>
              <a:gd name="connsiteX4" fmla="*/ 1792942 w 1836414"/>
              <a:gd name="connsiteY4" fmla="*/ 6901 h 68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6414" h="688219">
                <a:moveTo>
                  <a:pt x="0" y="688219"/>
                </a:moveTo>
                <a:cubicBezTo>
                  <a:pt x="141941" y="519383"/>
                  <a:pt x="283882" y="350548"/>
                  <a:pt x="484094" y="248948"/>
                </a:cubicBezTo>
                <a:cubicBezTo>
                  <a:pt x="684306" y="147348"/>
                  <a:pt x="986118" y="118960"/>
                  <a:pt x="1201271" y="78619"/>
                </a:cubicBezTo>
                <a:cubicBezTo>
                  <a:pt x="1416424" y="38278"/>
                  <a:pt x="1676400" y="18854"/>
                  <a:pt x="1775012" y="6901"/>
                </a:cubicBezTo>
                <a:cubicBezTo>
                  <a:pt x="1873624" y="-5052"/>
                  <a:pt x="1833283" y="924"/>
                  <a:pt x="1792942" y="6901"/>
                </a:cubicBezTo>
              </a:path>
            </a:pathLst>
          </a:custGeom>
          <a:solidFill>
            <a:srgbClr val="FF0000">
              <a:alpha val="25000"/>
            </a:srgbClr>
          </a:solidFill>
          <a:ln w="38100">
            <a:solidFill>
              <a:schemeClr val="tx1">
                <a:lumMod val="95000"/>
                <a:lumOff val="5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2" name="Rectangle 51">
            <a:extLst>
              <a:ext uri="{FF2B5EF4-FFF2-40B4-BE49-F238E27FC236}">
                <a16:creationId xmlns:a16="http://schemas.microsoft.com/office/drawing/2014/main" id="{C5DB70B6-207C-4390-A3BB-F9FDC7837F1C}"/>
              </a:ext>
            </a:extLst>
          </p:cNvPr>
          <p:cNvSpPr/>
          <p:nvPr/>
        </p:nvSpPr>
        <p:spPr>
          <a:xfrm>
            <a:off x="4812127" y="4540641"/>
            <a:ext cx="1707313" cy="141232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3" name="Isosceles Triangle 52">
            <a:extLst>
              <a:ext uri="{FF2B5EF4-FFF2-40B4-BE49-F238E27FC236}">
                <a16:creationId xmlns:a16="http://schemas.microsoft.com/office/drawing/2014/main" id="{374EDCBF-3AB4-4ACB-9CC2-6C546486071E}"/>
              </a:ext>
            </a:extLst>
          </p:cNvPr>
          <p:cNvSpPr/>
          <p:nvPr/>
        </p:nvSpPr>
        <p:spPr>
          <a:xfrm>
            <a:off x="4775447" y="3836889"/>
            <a:ext cx="1755102" cy="704643"/>
          </a:xfrm>
          <a:prstGeom prst="triangle">
            <a:avLst>
              <a:gd name="adj" fmla="val 98318"/>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46" name="Straight Connector 45">
            <a:extLst>
              <a:ext uri="{FF2B5EF4-FFF2-40B4-BE49-F238E27FC236}">
                <a16:creationId xmlns:a16="http://schemas.microsoft.com/office/drawing/2014/main" id="{09CD1B4D-060A-422B-B7EF-D5D82CE48EE6}"/>
              </a:ext>
            </a:extLst>
          </p:cNvPr>
          <p:cNvCxnSpPr/>
          <p:nvPr/>
        </p:nvCxnSpPr>
        <p:spPr>
          <a:xfrm>
            <a:off x="6445624" y="3688080"/>
            <a:ext cx="0" cy="2718198"/>
          </a:xfrm>
          <a:prstGeom prst="line">
            <a:avLst/>
          </a:prstGeom>
          <a:ln w="57150">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23C26B3-9D3A-4B9E-AD65-B35CFE714FD4}"/>
              </a:ext>
            </a:extLst>
          </p:cNvPr>
          <p:cNvCxnSpPr>
            <a:cxnSpLocks/>
          </p:cNvCxnSpPr>
          <p:nvPr/>
        </p:nvCxnSpPr>
        <p:spPr>
          <a:xfrm flipH="1">
            <a:off x="4805082" y="5757087"/>
            <a:ext cx="1577789" cy="0"/>
          </a:xfrm>
          <a:prstGeom prst="line">
            <a:avLst/>
          </a:prstGeom>
          <a:ln w="571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F5BD280-0C58-42FB-8D83-BDA495471A70}"/>
              </a:ext>
            </a:extLst>
          </p:cNvPr>
          <p:cNvSpPr txBox="1"/>
          <p:nvPr/>
        </p:nvSpPr>
        <p:spPr>
          <a:xfrm>
            <a:off x="5057938" y="5321887"/>
            <a:ext cx="1298162" cy="430887"/>
          </a:xfrm>
          <a:prstGeom prst="rect">
            <a:avLst/>
          </a:prstGeom>
          <a:noFill/>
        </p:spPr>
        <p:txBody>
          <a:bodyPr wrap="square">
            <a:spAutoFit/>
          </a:bodyPr>
          <a:lstStyle/>
          <a:p>
            <a:r>
              <a:rPr lang="en-NZ" sz="1100" dirty="0">
                <a:solidFill>
                  <a:schemeClr val="bg1"/>
                </a:solidFill>
              </a:rPr>
              <a:t>acceptable False Positive range</a:t>
            </a:r>
            <a:endParaRPr lang="en-NZ" sz="1100" dirty="0"/>
          </a:p>
        </p:txBody>
      </p:sp>
    </p:spTree>
    <p:extLst>
      <p:ext uri="{BB962C8B-B14F-4D97-AF65-F5344CB8AC3E}">
        <p14:creationId xmlns:p14="http://schemas.microsoft.com/office/powerpoint/2010/main" val="89972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3" name="TextBox 22">
            <a:extLst>
              <a:ext uri="{FF2B5EF4-FFF2-40B4-BE49-F238E27FC236}">
                <a16:creationId xmlns:a16="http://schemas.microsoft.com/office/drawing/2014/main" id="{12301558-C7C7-45B8-8480-E2CB20F22561}"/>
              </a:ext>
            </a:extLst>
          </p:cNvPr>
          <p:cNvSpPr txBox="1"/>
          <p:nvPr/>
        </p:nvSpPr>
        <p:spPr>
          <a:xfrm>
            <a:off x="2634337" y="1497882"/>
            <a:ext cx="3522623" cy="923330"/>
          </a:xfrm>
          <a:prstGeom prst="rect">
            <a:avLst/>
          </a:prstGeom>
          <a:noFill/>
        </p:spPr>
        <p:txBody>
          <a:bodyPr wrap="square" rtlCol="0">
            <a:spAutoFit/>
          </a:bodyPr>
          <a:lstStyle/>
          <a:p>
            <a:r>
              <a:rPr lang="en-NZ" dirty="0">
                <a:solidFill>
                  <a:schemeClr val="bg1"/>
                </a:solidFill>
              </a:rPr>
              <a:t>When we do the Logistic regression, the y-axis is converted to the probability for obese</a:t>
            </a:r>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17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83771" y="1780903"/>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44983" y="1604808"/>
            <a:ext cx="476412" cy="369332"/>
          </a:xfrm>
          <a:prstGeom prst="rect">
            <a:avLst/>
          </a:prstGeom>
          <a:solidFill>
            <a:srgbClr val="FF0000"/>
          </a:solidFill>
        </p:spPr>
        <p:txBody>
          <a:bodyPr wrap="none" rtlCol="0">
            <a:spAutoFit/>
          </a:bodyPr>
          <a:lstStyle/>
          <a:p>
            <a:r>
              <a:rPr lang="en-NZ" dirty="0"/>
              <a:t>0.5</a:t>
            </a:r>
          </a:p>
        </p:txBody>
      </p:sp>
      <p:sp>
        <p:nvSpPr>
          <p:cNvPr id="7" name="TextBox 6">
            <a:extLst>
              <a:ext uri="{FF2B5EF4-FFF2-40B4-BE49-F238E27FC236}">
                <a16:creationId xmlns:a16="http://schemas.microsoft.com/office/drawing/2014/main" id="{5D7B8A51-8C63-4076-8070-CE54C6A7D0FE}"/>
              </a:ext>
            </a:extLst>
          </p:cNvPr>
          <p:cNvSpPr txBox="1"/>
          <p:nvPr/>
        </p:nvSpPr>
        <p:spPr>
          <a:xfrm>
            <a:off x="4652935" y="1016812"/>
            <a:ext cx="1837508" cy="1754326"/>
          </a:xfrm>
          <a:prstGeom prst="rect">
            <a:avLst/>
          </a:prstGeom>
          <a:noFill/>
        </p:spPr>
        <p:txBody>
          <a:bodyPr wrap="square" rtlCol="0">
            <a:spAutoFit/>
          </a:bodyPr>
          <a:lstStyle/>
          <a:p>
            <a:r>
              <a:rPr lang="en-NZ" dirty="0">
                <a:solidFill>
                  <a:schemeClr val="bg1"/>
                </a:solidFill>
              </a:rPr>
              <a:t>We usually can set 0.5 as the threshold for determining if a man is obese or not</a:t>
            </a:r>
          </a:p>
        </p:txBody>
      </p:sp>
    </p:spTree>
    <p:extLst>
      <p:ext uri="{BB962C8B-B14F-4D97-AF65-F5344CB8AC3E}">
        <p14:creationId xmlns:p14="http://schemas.microsoft.com/office/powerpoint/2010/main" val="649373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83771" y="1780903"/>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44983" y="1604808"/>
            <a:ext cx="476412" cy="369332"/>
          </a:xfrm>
          <a:prstGeom prst="rect">
            <a:avLst/>
          </a:prstGeom>
          <a:solidFill>
            <a:srgbClr val="FF0000"/>
          </a:solidFill>
        </p:spPr>
        <p:txBody>
          <a:bodyPr wrap="none" rtlCol="0">
            <a:spAutoFit/>
          </a:bodyPr>
          <a:lstStyle/>
          <a:p>
            <a:r>
              <a:rPr lang="en-NZ" dirty="0"/>
              <a:t>0.5</a:t>
            </a:r>
          </a:p>
        </p:txBody>
      </p:sp>
      <p:sp>
        <p:nvSpPr>
          <p:cNvPr id="2" name="TextBox 1">
            <a:extLst>
              <a:ext uri="{FF2B5EF4-FFF2-40B4-BE49-F238E27FC236}">
                <a16:creationId xmlns:a16="http://schemas.microsoft.com/office/drawing/2014/main" id="{4CB4C4E3-13E0-4824-93D8-2CC7B20E66BA}"/>
              </a:ext>
            </a:extLst>
          </p:cNvPr>
          <p:cNvSpPr txBox="1"/>
          <p:nvPr/>
        </p:nvSpPr>
        <p:spPr>
          <a:xfrm>
            <a:off x="4719658" y="1512475"/>
            <a:ext cx="4293326" cy="923330"/>
          </a:xfrm>
          <a:prstGeom prst="rect">
            <a:avLst/>
          </a:prstGeom>
          <a:noFill/>
        </p:spPr>
        <p:txBody>
          <a:bodyPr wrap="square" rtlCol="0">
            <a:spAutoFit/>
          </a:bodyPr>
          <a:lstStyle/>
          <a:p>
            <a:r>
              <a:rPr lang="en-NZ" dirty="0">
                <a:solidFill>
                  <a:schemeClr val="bg1"/>
                </a:solidFill>
              </a:rPr>
              <a:t>So from the fitted curve, we would know that some points are correctly classified, and some are not</a:t>
            </a:r>
          </a:p>
        </p:txBody>
      </p:sp>
      <p:cxnSp>
        <p:nvCxnSpPr>
          <p:cNvPr id="18" name="Straight Connector 17">
            <a:extLst>
              <a:ext uri="{FF2B5EF4-FFF2-40B4-BE49-F238E27FC236}">
                <a16:creationId xmlns:a16="http://schemas.microsoft.com/office/drawing/2014/main" id="{38DFAA2A-07B5-4B85-91F3-51DB89EC5A2E}"/>
              </a:ext>
            </a:extLst>
          </p:cNvPr>
          <p:cNvCxnSpPr>
            <a:cxnSpLocks/>
            <a:stCxn id="17" idx="0"/>
          </p:cNvCxnSpPr>
          <p:nvPr/>
        </p:nvCxnSpPr>
        <p:spPr>
          <a:xfrm flipV="1">
            <a:off x="2177135" y="1724159"/>
            <a:ext cx="17423" cy="8165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515AA14-0279-4697-9942-6EBFDB6B1710}"/>
              </a:ext>
            </a:extLst>
          </p:cNvPr>
          <p:cNvSpPr txBox="1"/>
          <p:nvPr/>
        </p:nvSpPr>
        <p:spPr>
          <a:xfrm>
            <a:off x="500483" y="827357"/>
            <a:ext cx="1332410" cy="769441"/>
          </a:xfrm>
          <a:prstGeom prst="rect">
            <a:avLst/>
          </a:prstGeom>
          <a:solidFill>
            <a:srgbClr val="FFC000"/>
          </a:solidFill>
        </p:spPr>
        <p:txBody>
          <a:bodyPr wrap="square" rtlCol="0">
            <a:spAutoFit/>
          </a:bodyPr>
          <a:lstStyle/>
          <a:p>
            <a:r>
              <a:rPr lang="en-NZ" sz="1100" dirty="0">
                <a:solidFill>
                  <a:schemeClr val="bg1"/>
                </a:solidFill>
              </a:rPr>
              <a:t>The prediction is “obese”, but actually it is not, so wrong classification</a:t>
            </a:r>
          </a:p>
        </p:txBody>
      </p:sp>
      <p:sp>
        <p:nvSpPr>
          <p:cNvPr id="28" name="Arrow: Right 27">
            <a:extLst>
              <a:ext uri="{FF2B5EF4-FFF2-40B4-BE49-F238E27FC236}">
                <a16:creationId xmlns:a16="http://schemas.microsoft.com/office/drawing/2014/main" id="{D8827938-673D-4391-9ACD-7104BB56607D}"/>
              </a:ext>
            </a:extLst>
          </p:cNvPr>
          <p:cNvSpPr/>
          <p:nvPr/>
        </p:nvSpPr>
        <p:spPr>
          <a:xfrm rot="933002">
            <a:off x="1835573" y="1565468"/>
            <a:ext cx="287383" cy="1385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97011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83771" y="1780903"/>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44983" y="1604808"/>
            <a:ext cx="476412" cy="369332"/>
          </a:xfrm>
          <a:prstGeom prst="rect">
            <a:avLst/>
          </a:prstGeom>
          <a:solidFill>
            <a:srgbClr val="FF0000"/>
          </a:solidFill>
        </p:spPr>
        <p:txBody>
          <a:bodyPr wrap="none" rtlCol="0">
            <a:spAutoFit/>
          </a:bodyPr>
          <a:lstStyle/>
          <a:p>
            <a:r>
              <a:rPr lang="en-NZ" dirty="0"/>
              <a:t>0.5</a:t>
            </a:r>
          </a:p>
        </p:txBody>
      </p:sp>
      <p:sp>
        <p:nvSpPr>
          <p:cNvPr id="2" name="TextBox 1">
            <a:extLst>
              <a:ext uri="{FF2B5EF4-FFF2-40B4-BE49-F238E27FC236}">
                <a16:creationId xmlns:a16="http://schemas.microsoft.com/office/drawing/2014/main" id="{4CB4C4E3-13E0-4824-93D8-2CC7B20E66BA}"/>
              </a:ext>
            </a:extLst>
          </p:cNvPr>
          <p:cNvSpPr txBox="1"/>
          <p:nvPr/>
        </p:nvSpPr>
        <p:spPr>
          <a:xfrm>
            <a:off x="4719658" y="1512475"/>
            <a:ext cx="4293326" cy="923330"/>
          </a:xfrm>
          <a:prstGeom prst="rect">
            <a:avLst/>
          </a:prstGeom>
          <a:noFill/>
        </p:spPr>
        <p:txBody>
          <a:bodyPr wrap="square" rtlCol="0">
            <a:spAutoFit/>
          </a:bodyPr>
          <a:lstStyle/>
          <a:p>
            <a:r>
              <a:rPr lang="en-NZ" dirty="0">
                <a:solidFill>
                  <a:schemeClr val="bg1"/>
                </a:solidFill>
              </a:rPr>
              <a:t>So from the fitted curve, we would know that some points are correctly classified, and some are not</a:t>
            </a:r>
          </a:p>
        </p:txBody>
      </p:sp>
      <p:cxnSp>
        <p:nvCxnSpPr>
          <p:cNvPr id="18" name="Straight Connector 17">
            <a:extLst>
              <a:ext uri="{FF2B5EF4-FFF2-40B4-BE49-F238E27FC236}">
                <a16:creationId xmlns:a16="http://schemas.microsoft.com/office/drawing/2014/main" id="{38DFAA2A-07B5-4B85-91F3-51DB89EC5A2E}"/>
              </a:ext>
            </a:extLst>
          </p:cNvPr>
          <p:cNvCxnSpPr>
            <a:cxnSpLocks/>
            <a:stCxn id="22" idx="2"/>
          </p:cNvCxnSpPr>
          <p:nvPr/>
        </p:nvCxnSpPr>
        <p:spPr>
          <a:xfrm flipV="1">
            <a:off x="2044343" y="1130241"/>
            <a:ext cx="25553" cy="102936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515AA14-0279-4697-9942-6EBFDB6B1710}"/>
              </a:ext>
            </a:extLst>
          </p:cNvPr>
          <p:cNvSpPr txBox="1"/>
          <p:nvPr/>
        </p:nvSpPr>
        <p:spPr>
          <a:xfrm>
            <a:off x="2555950" y="1274568"/>
            <a:ext cx="1363479" cy="938719"/>
          </a:xfrm>
          <a:prstGeom prst="rect">
            <a:avLst/>
          </a:prstGeom>
          <a:solidFill>
            <a:srgbClr val="FFC000"/>
          </a:solidFill>
        </p:spPr>
        <p:txBody>
          <a:bodyPr wrap="square" rtlCol="0">
            <a:spAutoFit/>
          </a:bodyPr>
          <a:lstStyle/>
          <a:p>
            <a:r>
              <a:rPr lang="en-NZ" sz="1100" dirty="0">
                <a:solidFill>
                  <a:schemeClr val="bg1"/>
                </a:solidFill>
              </a:rPr>
              <a:t>The prediction is “not obese”, but actually it is “obese”, so wrong classification</a:t>
            </a:r>
          </a:p>
        </p:txBody>
      </p:sp>
      <p:sp>
        <p:nvSpPr>
          <p:cNvPr id="28" name="Arrow: Right 27">
            <a:extLst>
              <a:ext uri="{FF2B5EF4-FFF2-40B4-BE49-F238E27FC236}">
                <a16:creationId xmlns:a16="http://schemas.microsoft.com/office/drawing/2014/main" id="{D8827938-673D-4391-9ACD-7104BB56607D}"/>
              </a:ext>
            </a:extLst>
          </p:cNvPr>
          <p:cNvSpPr/>
          <p:nvPr/>
        </p:nvSpPr>
        <p:spPr>
          <a:xfrm rot="9842140">
            <a:off x="2073905" y="1851844"/>
            <a:ext cx="287383" cy="138587"/>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dirty="0"/>
          </a:p>
        </p:txBody>
      </p:sp>
      <p:sp>
        <p:nvSpPr>
          <p:cNvPr id="7" name="TextBox 6">
            <a:extLst>
              <a:ext uri="{FF2B5EF4-FFF2-40B4-BE49-F238E27FC236}">
                <a16:creationId xmlns:a16="http://schemas.microsoft.com/office/drawing/2014/main" id="{A33AC80D-D946-4357-9760-AEDD5AB166B3}"/>
              </a:ext>
            </a:extLst>
          </p:cNvPr>
          <p:cNvSpPr txBox="1"/>
          <p:nvPr/>
        </p:nvSpPr>
        <p:spPr>
          <a:xfrm>
            <a:off x="2325172" y="2334065"/>
            <a:ext cx="896984" cy="415498"/>
          </a:xfrm>
          <a:prstGeom prst="rect">
            <a:avLst/>
          </a:prstGeom>
          <a:solidFill>
            <a:srgbClr val="FFC000"/>
          </a:solidFill>
        </p:spPr>
        <p:txBody>
          <a:bodyPr wrap="square" rtlCol="0">
            <a:spAutoFit/>
          </a:bodyPr>
          <a:lstStyle/>
          <a:p>
            <a:r>
              <a:rPr lang="en-NZ" sz="1050" dirty="0"/>
              <a:t>Wrong classification</a:t>
            </a:r>
          </a:p>
        </p:txBody>
      </p:sp>
    </p:spTree>
    <p:extLst>
      <p:ext uri="{BB962C8B-B14F-4D97-AF65-F5344CB8AC3E}">
        <p14:creationId xmlns:p14="http://schemas.microsoft.com/office/powerpoint/2010/main" val="1063092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83771" y="1780903"/>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44983" y="1604808"/>
            <a:ext cx="476412" cy="369332"/>
          </a:xfrm>
          <a:prstGeom prst="rect">
            <a:avLst/>
          </a:prstGeom>
          <a:solidFill>
            <a:srgbClr val="FF0000"/>
          </a:solidFill>
        </p:spPr>
        <p:txBody>
          <a:bodyPr wrap="none" rtlCol="0">
            <a:spAutoFit/>
          </a:bodyPr>
          <a:lstStyle/>
          <a:p>
            <a:r>
              <a:rPr lang="en-NZ" dirty="0"/>
              <a:t>0.5</a:t>
            </a:r>
          </a:p>
        </p:txBody>
      </p:sp>
      <p:sp>
        <p:nvSpPr>
          <p:cNvPr id="2" name="TextBox 1">
            <a:extLst>
              <a:ext uri="{FF2B5EF4-FFF2-40B4-BE49-F238E27FC236}">
                <a16:creationId xmlns:a16="http://schemas.microsoft.com/office/drawing/2014/main" id="{4CB4C4E3-13E0-4824-93D8-2CC7B20E66BA}"/>
              </a:ext>
            </a:extLst>
          </p:cNvPr>
          <p:cNvSpPr txBox="1"/>
          <p:nvPr/>
        </p:nvSpPr>
        <p:spPr>
          <a:xfrm>
            <a:off x="4719658" y="1512475"/>
            <a:ext cx="4293326" cy="923330"/>
          </a:xfrm>
          <a:prstGeom prst="rect">
            <a:avLst/>
          </a:prstGeom>
          <a:noFill/>
        </p:spPr>
        <p:txBody>
          <a:bodyPr wrap="square" rtlCol="0">
            <a:spAutoFit/>
          </a:bodyPr>
          <a:lstStyle/>
          <a:p>
            <a:r>
              <a:rPr lang="en-NZ" dirty="0">
                <a:solidFill>
                  <a:schemeClr val="bg1"/>
                </a:solidFill>
              </a:rPr>
              <a:t>So from the fitted curve, we would know that some points are correctly classified, and some are not</a:t>
            </a:r>
          </a:p>
        </p:txBody>
      </p:sp>
      <p:sp>
        <p:nvSpPr>
          <p:cNvPr id="7" name="TextBox 6">
            <a:extLst>
              <a:ext uri="{FF2B5EF4-FFF2-40B4-BE49-F238E27FC236}">
                <a16:creationId xmlns:a16="http://schemas.microsoft.com/office/drawing/2014/main" id="{A33AC80D-D946-4357-9760-AEDD5AB166B3}"/>
              </a:ext>
            </a:extLst>
          </p:cNvPr>
          <p:cNvSpPr txBox="1"/>
          <p:nvPr/>
        </p:nvSpPr>
        <p:spPr>
          <a:xfrm>
            <a:off x="2325172" y="2334065"/>
            <a:ext cx="896984" cy="415498"/>
          </a:xfrm>
          <a:prstGeom prst="rect">
            <a:avLst/>
          </a:prstGeom>
          <a:solidFill>
            <a:srgbClr val="FFC000"/>
          </a:solidFill>
        </p:spPr>
        <p:txBody>
          <a:bodyPr wrap="square" rtlCol="0">
            <a:spAutoFit/>
          </a:bodyPr>
          <a:lstStyle/>
          <a:p>
            <a:r>
              <a:rPr lang="en-NZ" sz="1050" dirty="0"/>
              <a:t>Wrong classification</a:t>
            </a:r>
          </a:p>
        </p:txBody>
      </p:sp>
      <p:sp>
        <p:nvSpPr>
          <p:cNvPr id="29" name="TextBox 28">
            <a:extLst>
              <a:ext uri="{FF2B5EF4-FFF2-40B4-BE49-F238E27FC236}">
                <a16:creationId xmlns:a16="http://schemas.microsoft.com/office/drawing/2014/main" id="{37996D98-72D1-4100-B569-64363A31BD55}"/>
              </a:ext>
            </a:extLst>
          </p:cNvPr>
          <p:cNvSpPr txBox="1"/>
          <p:nvPr/>
        </p:nvSpPr>
        <p:spPr>
          <a:xfrm>
            <a:off x="1458679" y="396356"/>
            <a:ext cx="896984" cy="415498"/>
          </a:xfrm>
          <a:prstGeom prst="rect">
            <a:avLst/>
          </a:prstGeom>
          <a:solidFill>
            <a:srgbClr val="FFC000"/>
          </a:solidFill>
        </p:spPr>
        <p:txBody>
          <a:bodyPr wrap="square" rtlCol="0">
            <a:spAutoFit/>
          </a:bodyPr>
          <a:lstStyle/>
          <a:p>
            <a:r>
              <a:rPr lang="en-NZ" sz="1050" dirty="0"/>
              <a:t>Wrong classification</a:t>
            </a:r>
          </a:p>
        </p:txBody>
      </p:sp>
      <p:sp>
        <p:nvSpPr>
          <p:cNvPr id="16" name="TextBox 15">
            <a:extLst>
              <a:ext uri="{FF2B5EF4-FFF2-40B4-BE49-F238E27FC236}">
                <a16:creationId xmlns:a16="http://schemas.microsoft.com/office/drawing/2014/main" id="{C4E3C315-599A-4102-88E6-48BE84DB0A2E}"/>
              </a:ext>
            </a:extLst>
          </p:cNvPr>
          <p:cNvSpPr txBox="1"/>
          <p:nvPr/>
        </p:nvSpPr>
        <p:spPr>
          <a:xfrm>
            <a:off x="2898927" y="1201478"/>
            <a:ext cx="3044936" cy="369332"/>
          </a:xfrm>
          <a:prstGeom prst="rect">
            <a:avLst/>
          </a:prstGeom>
          <a:solidFill>
            <a:srgbClr val="FFC000"/>
          </a:solidFill>
        </p:spPr>
        <p:txBody>
          <a:bodyPr wrap="none" rtlCol="0">
            <a:spAutoFit/>
          </a:bodyPr>
          <a:lstStyle/>
          <a:p>
            <a:r>
              <a:rPr lang="en-NZ" dirty="0"/>
              <a:t>All the rests are classified right</a:t>
            </a:r>
          </a:p>
        </p:txBody>
      </p:sp>
    </p:spTree>
    <p:extLst>
      <p:ext uri="{BB962C8B-B14F-4D97-AF65-F5344CB8AC3E}">
        <p14:creationId xmlns:p14="http://schemas.microsoft.com/office/powerpoint/2010/main" val="93591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solidFill>
              <a:srgbClr val="FF00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83771" y="1780903"/>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44983" y="1604808"/>
            <a:ext cx="476412" cy="369332"/>
          </a:xfrm>
          <a:prstGeom prst="rect">
            <a:avLst/>
          </a:prstGeom>
          <a:solidFill>
            <a:srgbClr val="FF0000"/>
          </a:solidFill>
        </p:spPr>
        <p:txBody>
          <a:bodyPr wrap="none" rtlCol="0">
            <a:spAutoFit/>
          </a:bodyPr>
          <a:lstStyle/>
          <a:p>
            <a:r>
              <a:rPr lang="en-NZ" dirty="0"/>
              <a:t>0.5</a:t>
            </a:r>
          </a:p>
        </p:txBody>
      </p:sp>
      <p:sp>
        <p:nvSpPr>
          <p:cNvPr id="2" name="TextBox 1">
            <a:extLst>
              <a:ext uri="{FF2B5EF4-FFF2-40B4-BE49-F238E27FC236}">
                <a16:creationId xmlns:a16="http://schemas.microsoft.com/office/drawing/2014/main" id="{4CB4C4E3-13E0-4824-93D8-2CC7B20E66BA}"/>
              </a:ext>
            </a:extLst>
          </p:cNvPr>
          <p:cNvSpPr txBox="1"/>
          <p:nvPr/>
        </p:nvSpPr>
        <p:spPr>
          <a:xfrm>
            <a:off x="4719658" y="1512475"/>
            <a:ext cx="4293326" cy="923330"/>
          </a:xfrm>
          <a:prstGeom prst="rect">
            <a:avLst/>
          </a:prstGeom>
          <a:noFill/>
        </p:spPr>
        <p:txBody>
          <a:bodyPr wrap="square" rtlCol="0">
            <a:spAutoFit/>
          </a:bodyPr>
          <a:lstStyle/>
          <a:p>
            <a:r>
              <a:rPr lang="en-NZ" dirty="0">
                <a:solidFill>
                  <a:schemeClr val="bg1"/>
                </a:solidFill>
              </a:rPr>
              <a:t>So from the fitted curve, we would know that some points are correctly classified, and some are not</a:t>
            </a:r>
          </a:p>
        </p:txBody>
      </p:sp>
      <p:sp>
        <p:nvSpPr>
          <p:cNvPr id="7" name="TextBox 6">
            <a:extLst>
              <a:ext uri="{FF2B5EF4-FFF2-40B4-BE49-F238E27FC236}">
                <a16:creationId xmlns:a16="http://schemas.microsoft.com/office/drawing/2014/main" id="{A33AC80D-D946-4357-9760-AEDD5AB166B3}"/>
              </a:ext>
            </a:extLst>
          </p:cNvPr>
          <p:cNvSpPr txBox="1"/>
          <p:nvPr/>
        </p:nvSpPr>
        <p:spPr>
          <a:xfrm>
            <a:off x="2325172" y="2334065"/>
            <a:ext cx="896984" cy="415498"/>
          </a:xfrm>
          <a:prstGeom prst="rect">
            <a:avLst/>
          </a:prstGeom>
          <a:solidFill>
            <a:srgbClr val="FFC000"/>
          </a:solidFill>
        </p:spPr>
        <p:txBody>
          <a:bodyPr wrap="square" rtlCol="0">
            <a:spAutoFit/>
          </a:bodyPr>
          <a:lstStyle/>
          <a:p>
            <a:r>
              <a:rPr lang="en-NZ" sz="1050" dirty="0"/>
              <a:t>Wrong classification</a:t>
            </a:r>
          </a:p>
        </p:txBody>
      </p:sp>
      <p:sp>
        <p:nvSpPr>
          <p:cNvPr id="29" name="TextBox 28">
            <a:extLst>
              <a:ext uri="{FF2B5EF4-FFF2-40B4-BE49-F238E27FC236}">
                <a16:creationId xmlns:a16="http://schemas.microsoft.com/office/drawing/2014/main" id="{37996D98-72D1-4100-B569-64363A31BD55}"/>
              </a:ext>
            </a:extLst>
          </p:cNvPr>
          <p:cNvSpPr txBox="1"/>
          <p:nvPr/>
        </p:nvSpPr>
        <p:spPr>
          <a:xfrm>
            <a:off x="1458679" y="396356"/>
            <a:ext cx="896984" cy="415498"/>
          </a:xfrm>
          <a:prstGeom prst="rect">
            <a:avLst/>
          </a:prstGeom>
          <a:solidFill>
            <a:srgbClr val="FFC000"/>
          </a:solidFill>
        </p:spPr>
        <p:txBody>
          <a:bodyPr wrap="square" rtlCol="0">
            <a:spAutoFit/>
          </a:bodyPr>
          <a:lstStyle/>
          <a:p>
            <a:r>
              <a:rPr lang="en-NZ" sz="1050" dirty="0"/>
              <a:t>Wrong classification</a:t>
            </a:r>
          </a:p>
        </p:txBody>
      </p:sp>
      <p:sp>
        <p:nvSpPr>
          <p:cNvPr id="16" name="TextBox 15">
            <a:extLst>
              <a:ext uri="{FF2B5EF4-FFF2-40B4-BE49-F238E27FC236}">
                <a16:creationId xmlns:a16="http://schemas.microsoft.com/office/drawing/2014/main" id="{C4E3C315-599A-4102-88E6-48BE84DB0A2E}"/>
              </a:ext>
            </a:extLst>
          </p:cNvPr>
          <p:cNvSpPr txBox="1"/>
          <p:nvPr/>
        </p:nvSpPr>
        <p:spPr>
          <a:xfrm>
            <a:off x="2898927" y="1201478"/>
            <a:ext cx="3044936" cy="369332"/>
          </a:xfrm>
          <a:prstGeom prst="rect">
            <a:avLst/>
          </a:prstGeom>
          <a:solidFill>
            <a:srgbClr val="FFC000"/>
          </a:solidFill>
        </p:spPr>
        <p:txBody>
          <a:bodyPr wrap="none" rtlCol="0">
            <a:spAutoFit/>
          </a:bodyPr>
          <a:lstStyle/>
          <a:p>
            <a:r>
              <a:rPr lang="en-NZ" dirty="0"/>
              <a:t>All the rests are classified right</a:t>
            </a:r>
          </a:p>
        </p:txBody>
      </p:sp>
      <p:graphicFrame>
        <p:nvGraphicFramePr>
          <p:cNvPr id="18" name="Table 22">
            <a:extLst>
              <a:ext uri="{FF2B5EF4-FFF2-40B4-BE49-F238E27FC236}">
                <a16:creationId xmlns:a16="http://schemas.microsoft.com/office/drawing/2014/main" id="{998B8002-D47B-4219-9BC1-2F00AE073B8E}"/>
              </a:ext>
            </a:extLst>
          </p:cNvPr>
          <p:cNvGraphicFramePr>
            <a:graphicFrameLocks noGrp="1"/>
          </p:cNvGraphicFramePr>
          <p:nvPr/>
        </p:nvGraphicFramePr>
        <p:xfrm>
          <a:off x="3864412" y="3272527"/>
          <a:ext cx="5577844" cy="1483360"/>
        </p:xfrm>
        <a:graphic>
          <a:graphicData uri="http://schemas.openxmlformats.org/drawingml/2006/table">
            <a:tbl>
              <a:tblPr firstRow="1" bandRow="1">
                <a:tableStyleId>{5C22544A-7EE6-4342-B048-85BDC9FD1C3A}</a:tableStyleId>
              </a:tblPr>
              <a:tblGrid>
                <a:gridCol w="1153889">
                  <a:extLst>
                    <a:ext uri="{9D8B030D-6E8A-4147-A177-3AD203B41FA5}">
                      <a16:colId xmlns:a16="http://schemas.microsoft.com/office/drawing/2014/main" val="1212603078"/>
                    </a:ext>
                  </a:extLst>
                </a:gridCol>
                <a:gridCol w="1635033">
                  <a:extLst>
                    <a:ext uri="{9D8B030D-6E8A-4147-A177-3AD203B41FA5}">
                      <a16:colId xmlns:a16="http://schemas.microsoft.com/office/drawing/2014/main" val="1013196795"/>
                    </a:ext>
                  </a:extLst>
                </a:gridCol>
                <a:gridCol w="1394461">
                  <a:extLst>
                    <a:ext uri="{9D8B030D-6E8A-4147-A177-3AD203B41FA5}">
                      <a16:colId xmlns:a16="http://schemas.microsoft.com/office/drawing/2014/main" val="3684957189"/>
                    </a:ext>
                  </a:extLst>
                </a:gridCol>
                <a:gridCol w="1394461">
                  <a:extLst>
                    <a:ext uri="{9D8B030D-6E8A-4147-A177-3AD203B41FA5}">
                      <a16:colId xmlns:a16="http://schemas.microsoft.com/office/drawing/2014/main" val="1437009363"/>
                    </a:ext>
                  </a:extLst>
                </a:gridCol>
              </a:tblGrid>
              <a:tr h="370840">
                <a:tc rowSpan="2" gridSpan="2">
                  <a:txBody>
                    <a:bodyPr/>
                    <a:lstStyle/>
                    <a:p>
                      <a:r>
                        <a:rPr lang="en-NZ" dirty="0">
                          <a:solidFill>
                            <a:schemeClr val="bg1"/>
                          </a:solidFill>
                          <a:highlight>
                            <a:srgbClr val="FF0000"/>
                          </a:highlight>
                        </a:rPr>
                        <a:t>Threshold=0.5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rowSpan="2"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NZ"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392820"/>
                  </a:ext>
                </a:extLst>
              </a:tr>
              <a:tr h="370840">
                <a:tc gridSpan="2"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217040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1" dirty="0">
                          <a:solidFill>
                            <a:schemeClr val="bg1"/>
                          </a:solidFill>
                        </a:rPr>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200952"/>
                  </a:ext>
                </a:extLst>
              </a:tr>
              <a:tr h="370840">
                <a:tc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1283793"/>
                  </a:ext>
                </a:extLst>
              </a:tr>
            </a:tbl>
          </a:graphicData>
        </a:graphic>
      </p:graphicFrame>
      <p:sp>
        <p:nvSpPr>
          <p:cNvPr id="23" name="TextBox 22">
            <a:extLst>
              <a:ext uri="{FF2B5EF4-FFF2-40B4-BE49-F238E27FC236}">
                <a16:creationId xmlns:a16="http://schemas.microsoft.com/office/drawing/2014/main" id="{331100C7-F80B-4D59-A8C5-7A376256202C}"/>
              </a:ext>
            </a:extLst>
          </p:cNvPr>
          <p:cNvSpPr txBox="1"/>
          <p:nvPr/>
        </p:nvSpPr>
        <p:spPr>
          <a:xfrm>
            <a:off x="3803462" y="2732316"/>
            <a:ext cx="6927474" cy="369332"/>
          </a:xfrm>
          <a:prstGeom prst="rect">
            <a:avLst/>
          </a:prstGeom>
          <a:noFill/>
        </p:spPr>
        <p:txBody>
          <a:bodyPr wrap="none" rtlCol="0">
            <a:spAutoFit/>
          </a:bodyPr>
          <a:lstStyle/>
          <a:p>
            <a:r>
              <a:rPr lang="en-NZ" dirty="0">
                <a:solidFill>
                  <a:schemeClr val="bg1"/>
                </a:solidFill>
              </a:rPr>
              <a:t>We can create a confusion matrix to summarize the classification results</a:t>
            </a:r>
          </a:p>
        </p:txBody>
      </p:sp>
    </p:spTree>
    <p:extLst>
      <p:ext uri="{BB962C8B-B14F-4D97-AF65-F5344CB8AC3E}">
        <p14:creationId xmlns:p14="http://schemas.microsoft.com/office/powerpoint/2010/main" val="200186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3B074CB2-3C52-472C-A22E-6646292B00C3}"/>
              </a:ext>
            </a:extLst>
          </p:cNvPr>
          <p:cNvCxnSpPr/>
          <p:nvPr/>
        </p:nvCxnSpPr>
        <p:spPr>
          <a:xfrm flipV="1">
            <a:off x="783771" y="583475"/>
            <a:ext cx="0" cy="224681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0771A52-AE79-4E3E-B569-C7672E09EE98}"/>
              </a:ext>
            </a:extLst>
          </p:cNvPr>
          <p:cNvCxnSpPr>
            <a:cxnSpLocks/>
          </p:cNvCxnSpPr>
          <p:nvPr/>
        </p:nvCxnSpPr>
        <p:spPr>
          <a:xfrm>
            <a:off x="783771" y="2825931"/>
            <a:ext cx="26299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01CDC6AE-3706-49BB-8305-3651C641C59A}"/>
              </a:ext>
            </a:extLst>
          </p:cNvPr>
          <p:cNvSpPr/>
          <p:nvPr/>
        </p:nvSpPr>
        <p:spPr>
          <a:xfrm>
            <a:off x="1985553" y="923112"/>
            <a:ext cx="191586" cy="191586"/>
          </a:xfrm>
          <a:prstGeom prst="ellipse">
            <a:avLst/>
          </a:prstGeom>
          <a:ln w="57150">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9" name="Oval 8">
            <a:extLst>
              <a:ext uri="{FF2B5EF4-FFF2-40B4-BE49-F238E27FC236}">
                <a16:creationId xmlns:a16="http://schemas.microsoft.com/office/drawing/2014/main" id="{E1517065-AC0B-427A-A66B-024A247E90F3}"/>
              </a:ext>
            </a:extLst>
          </p:cNvPr>
          <p:cNvSpPr/>
          <p:nvPr/>
        </p:nvSpPr>
        <p:spPr>
          <a:xfrm>
            <a:off x="2194558"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0" name="Oval 9">
            <a:extLst>
              <a:ext uri="{FF2B5EF4-FFF2-40B4-BE49-F238E27FC236}">
                <a16:creationId xmlns:a16="http://schemas.microsoft.com/office/drawing/2014/main" id="{0E2142F3-196B-40EE-BF59-F5CD2F7E42DD}"/>
              </a:ext>
            </a:extLst>
          </p:cNvPr>
          <p:cNvSpPr/>
          <p:nvPr/>
        </p:nvSpPr>
        <p:spPr>
          <a:xfrm>
            <a:off x="2538544"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1" name="Oval 10">
            <a:extLst>
              <a:ext uri="{FF2B5EF4-FFF2-40B4-BE49-F238E27FC236}">
                <a16:creationId xmlns:a16="http://schemas.microsoft.com/office/drawing/2014/main" id="{99CC6456-60FE-4F64-BF0C-4D1BE2D85092}"/>
              </a:ext>
            </a:extLst>
          </p:cNvPr>
          <p:cNvSpPr/>
          <p:nvPr/>
        </p:nvSpPr>
        <p:spPr>
          <a:xfrm>
            <a:off x="2786737"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2" name="Oval 11">
            <a:extLst>
              <a:ext uri="{FF2B5EF4-FFF2-40B4-BE49-F238E27FC236}">
                <a16:creationId xmlns:a16="http://schemas.microsoft.com/office/drawing/2014/main" id="{792A7D4B-0E47-4027-8D25-6C87F036EE66}"/>
              </a:ext>
            </a:extLst>
          </p:cNvPr>
          <p:cNvSpPr/>
          <p:nvPr/>
        </p:nvSpPr>
        <p:spPr>
          <a:xfrm>
            <a:off x="3030570" y="923112"/>
            <a:ext cx="191586" cy="191586"/>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NZ"/>
          </a:p>
        </p:txBody>
      </p:sp>
      <p:sp>
        <p:nvSpPr>
          <p:cNvPr id="13" name="Oval 12">
            <a:extLst>
              <a:ext uri="{FF2B5EF4-FFF2-40B4-BE49-F238E27FC236}">
                <a16:creationId xmlns:a16="http://schemas.microsoft.com/office/drawing/2014/main" id="{B0AD81B3-19A1-4855-BD4E-F29A76651EDF}"/>
              </a:ext>
            </a:extLst>
          </p:cNvPr>
          <p:cNvSpPr/>
          <p:nvPr/>
        </p:nvSpPr>
        <p:spPr>
          <a:xfrm>
            <a:off x="947063"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4" name="Oval 13">
            <a:extLst>
              <a:ext uri="{FF2B5EF4-FFF2-40B4-BE49-F238E27FC236}">
                <a16:creationId xmlns:a16="http://schemas.microsoft.com/office/drawing/2014/main" id="{865CE818-58BC-4C64-B186-CCB49610C4E1}"/>
              </a:ext>
            </a:extLst>
          </p:cNvPr>
          <p:cNvSpPr/>
          <p:nvPr/>
        </p:nvSpPr>
        <p:spPr>
          <a:xfrm>
            <a:off x="1156068"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5" name="Oval 14">
            <a:extLst>
              <a:ext uri="{FF2B5EF4-FFF2-40B4-BE49-F238E27FC236}">
                <a16:creationId xmlns:a16="http://schemas.microsoft.com/office/drawing/2014/main" id="{436C4568-E1A5-4B56-98C3-330FD8B05D6A}"/>
              </a:ext>
            </a:extLst>
          </p:cNvPr>
          <p:cNvSpPr/>
          <p:nvPr/>
        </p:nvSpPr>
        <p:spPr>
          <a:xfrm>
            <a:off x="1500054" y="2540730"/>
            <a:ext cx="191586" cy="1915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7" name="Oval 16">
            <a:extLst>
              <a:ext uri="{FF2B5EF4-FFF2-40B4-BE49-F238E27FC236}">
                <a16:creationId xmlns:a16="http://schemas.microsoft.com/office/drawing/2014/main" id="{237A8A9C-B83C-4271-A36D-C15AD5B5F223}"/>
              </a:ext>
            </a:extLst>
          </p:cNvPr>
          <p:cNvSpPr/>
          <p:nvPr/>
        </p:nvSpPr>
        <p:spPr>
          <a:xfrm>
            <a:off x="2081342" y="2540730"/>
            <a:ext cx="191586" cy="191586"/>
          </a:xfrm>
          <a:prstGeom prst="ellipse">
            <a:avLst/>
          </a:prstGeom>
          <a:ln w="57150">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NZ"/>
          </a:p>
        </p:txBody>
      </p:sp>
      <p:sp>
        <p:nvSpPr>
          <p:cNvPr id="19" name="TextBox 18">
            <a:extLst>
              <a:ext uri="{FF2B5EF4-FFF2-40B4-BE49-F238E27FC236}">
                <a16:creationId xmlns:a16="http://schemas.microsoft.com/office/drawing/2014/main" id="{6B2B29F3-4EF2-45DE-8277-ABCB105304FA}"/>
              </a:ext>
            </a:extLst>
          </p:cNvPr>
          <p:cNvSpPr txBox="1"/>
          <p:nvPr/>
        </p:nvSpPr>
        <p:spPr>
          <a:xfrm rot="5400000">
            <a:off x="20421" y="1570271"/>
            <a:ext cx="1218923" cy="307777"/>
          </a:xfrm>
          <a:prstGeom prst="rect">
            <a:avLst/>
          </a:prstGeom>
          <a:noFill/>
        </p:spPr>
        <p:txBody>
          <a:bodyPr wrap="none" rtlCol="0">
            <a:spAutoFit/>
          </a:bodyPr>
          <a:lstStyle/>
          <a:p>
            <a:r>
              <a:rPr lang="en-NZ" sz="1400" dirty="0">
                <a:solidFill>
                  <a:schemeClr val="bg1"/>
                </a:solidFill>
              </a:rPr>
              <a:t>Prob of Obese</a:t>
            </a:r>
          </a:p>
        </p:txBody>
      </p:sp>
      <p:sp>
        <p:nvSpPr>
          <p:cNvPr id="20" name="TextBox 19">
            <a:extLst>
              <a:ext uri="{FF2B5EF4-FFF2-40B4-BE49-F238E27FC236}">
                <a16:creationId xmlns:a16="http://schemas.microsoft.com/office/drawing/2014/main" id="{CF5A11B4-E67D-4AD6-A103-737C81FF0C24}"/>
              </a:ext>
            </a:extLst>
          </p:cNvPr>
          <p:cNvSpPr txBox="1"/>
          <p:nvPr/>
        </p:nvSpPr>
        <p:spPr>
          <a:xfrm>
            <a:off x="1653661" y="2863895"/>
            <a:ext cx="855362" cy="369332"/>
          </a:xfrm>
          <a:prstGeom prst="rect">
            <a:avLst/>
          </a:prstGeom>
          <a:noFill/>
        </p:spPr>
        <p:txBody>
          <a:bodyPr wrap="none" rtlCol="0">
            <a:spAutoFit/>
          </a:bodyPr>
          <a:lstStyle/>
          <a:p>
            <a:r>
              <a:rPr lang="en-NZ" dirty="0">
                <a:solidFill>
                  <a:schemeClr val="bg1"/>
                </a:solidFill>
              </a:rPr>
              <a:t>Weight</a:t>
            </a:r>
          </a:p>
        </p:txBody>
      </p:sp>
      <p:sp>
        <p:nvSpPr>
          <p:cNvPr id="21" name="TextBox 20">
            <a:extLst>
              <a:ext uri="{FF2B5EF4-FFF2-40B4-BE49-F238E27FC236}">
                <a16:creationId xmlns:a16="http://schemas.microsoft.com/office/drawing/2014/main" id="{66300553-2C30-4557-ADCC-A151A96A7D5E}"/>
              </a:ext>
            </a:extLst>
          </p:cNvPr>
          <p:cNvSpPr txBox="1"/>
          <p:nvPr/>
        </p:nvSpPr>
        <p:spPr>
          <a:xfrm>
            <a:off x="657496" y="3429000"/>
            <a:ext cx="2882537" cy="923330"/>
          </a:xfrm>
          <a:prstGeom prst="rect">
            <a:avLst/>
          </a:prstGeom>
          <a:noFill/>
        </p:spPr>
        <p:txBody>
          <a:bodyPr wrap="square" rtlCol="0">
            <a:spAutoFit/>
          </a:bodyPr>
          <a:lstStyle/>
          <a:p>
            <a:r>
              <a:rPr lang="en-NZ" dirty="0">
                <a:solidFill>
                  <a:schemeClr val="bg1"/>
                </a:solidFill>
              </a:rPr>
              <a:t>Let’s use logistic regression, and the above data as an example</a:t>
            </a:r>
          </a:p>
        </p:txBody>
      </p:sp>
      <p:sp>
        <p:nvSpPr>
          <p:cNvPr id="22" name="Freeform: Shape 21">
            <a:extLst>
              <a:ext uri="{FF2B5EF4-FFF2-40B4-BE49-F238E27FC236}">
                <a16:creationId xmlns:a16="http://schemas.microsoft.com/office/drawing/2014/main" id="{1B3E3B43-75D3-46EA-887A-05ABF476E5C7}"/>
              </a:ext>
            </a:extLst>
          </p:cNvPr>
          <p:cNvSpPr/>
          <p:nvPr/>
        </p:nvSpPr>
        <p:spPr>
          <a:xfrm>
            <a:off x="947063" y="944181"/>
            <a:ext cx="2699657" cy="1637162"/>
          </a:xfrm>
          <a:custGeom>
            <a:avLst/>
            <a:gdLst>
              <a:gd name="connsiteX0" fmla="*/ 0 w 2699657"/>
              <a:gd name="connsiteY0" fmla="*/ 1624729 h 1637162"/>
              <a:gd name="connsiteX1" fmla="*/ 748937 w 2699657"/>
              <a:gd name="connsiteY1" fmla="*/ 1589895 h 1637162"/>
              <a:gd name="connsiteX2" fmla="*/ 1097280 w 2699657"/>
              <a:gd name="connsiteY2" fmla="*/ 1215426 h 1637162"/>
              <a:gd name="connsiteX3" fmla="*/ 1306286 w 2699657"/>
              <a:gd name="connsiteY3" fmla="*/ 605826 h 1637162"/>
              <a:gd name="connsiteX4" fmla="*/ 1489166 w 2699657"/>
              <a:gd name="connsiteY4" fmla="*/ 222649 h 1637162"/>
              <a:gd name="connsiteX5" fmla="*/ 1915886 w 2699657"/>
              <a:gd name="connsiteY5" fmla="*/ 22352 h 1637162"/>
              <a:gd name="connsiteX6" fmla="*/ 2699657 w 2699657"/>
              <a:gd name="connsiteY6" fmla="*/ 13643 h 1637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99657" h="1637162">
                <a:moveTo>
                  <a:pt x="0" y="1624729"/>
                </a:moveTo>
                <a:cubicBezTo>
                  <a:pt x="284480" y="1635615"/>
                  <a:pt x="566057" y="1658112"/>
                  <a:pt x="748937" y="1589895"/>
                </a:cubicBezTo>
                <a:cubicBezTo>
                  <a:pt x="931817" y="1521678"/>
                  <a:pt x="1004389" y="1379437"/>
                  <a:pt x="1097280" y="1215426"/>
                </a:cubicBezTo>
                <a:cubicBezTo>
                  <a:pt x="1190172" y="1051414"/>
                  <a:pt x="1240972" y="771289"/>
                  <a:pt x="1306286" y="605826"/>
                </a:cubicBezTo>
                <a:cubicBezTo>
                  <a:pt x="1371600" y="440363"/>
                  <a:pt x="1387566" y="319895"/>
                  <a:pt x="1489166" y="222649"/>
                </a:cubicBezTo>
                <a:cubicBezTo>
                  <a:pt x="1590766" y="125403"/>
                  <a:pt x="1714138" y="57186"/>
                  <a:pt x="1915886" y="22352"/>
                </a:cubicBezTo>
                <a:cubicBezTo>
                  <a:pt x="2117634" y="-12482"/>
                  <a:pt x="2408645" y="580"/>
                  <a:pt x="2699657" y="13643"/>
                </a:cubicBezTo>
              </a:path>
            </a:pathLst>
          </a:custGeom>
          <a:noFill/>
          <a:ln w="38100">
            <a:solidFill>
              <a:srgbClr val="FFFF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9E775CE0-4992-435A-BC2D-3E8C786356C3}"/>
              </a:ext>
            </a:extLst>
          </p:cNvPr>
          <p:cNvSpPr txBox="1"/>
          <p:nvPr/>
        </p:nvSpPr>
        <p:spPr>
          <a:xfrm>
            <a:off x="169861" y="2451174"/>
            <a:ext cx="301686" cy="369332"/>
          </a:xfrm>
          <a:prstGeom prst="rect">
            <a:avLst/>
          </a:prstGeom>
          <a:noFill/>
          <a:ln>
            <a:solidFill>
              <a:schemeClr val="bg1"/>
            </a:solidFill>
          </a:ln>
        </p:spPr>
        <p:txBody>
          <a:bodyPr wrap="none" rtlCol="0">
            <a:spAutoFit/>
          </a:bodyPr>
          <a:lstStyle/>
          <a:p>
            <a:r>
              <a:rPr lang="en-NZ" dirty="0">
                <a:solidFill>
                  <a:schemeClr val="bg1"/>
                </a:solidFill>
              </a:rPr>
              <a:t>0</a:t>
            </a:r>
          </a:p>
        </p:txBody>
      </p:sp>
      <p:sp>
        <p:nvSpPr>
          <p:cNvPr id="25" name="TextBox 24">
            <a:extLst>
              <a:ext uri="{FF2B5EF4-FFF2-40B4-BE49-F238E27FC236}">
                <a16:creationId xmlns:a16="http://schemas.microsoft.com/office/drawing/2014/main" id="{6512FEBC-C919-46A6-9E1B-728EB76A3EC4}"/>
              </a:ext>
            </a:extLst>
          </p:cNvPr>
          <p:cNvSpPr txBox="1"/>
          <p:nvPr/>
        </p:nvSpPr>
        <p:spPr>
          <a:xfrm>
            <a:off x="159322" y="832146"/>
            <a:ext cx="301686" cy="369332"/>
          </a:xfrm>
          <a:prstGeom prst="rect">
            <a:avLst/>
          </a:prstGeom>
          <a:noFill/>
          <a:ln>
            <a:solidFill>
              <a:schemeClr val="bg1"/>
            </a:solidFill>
          </a:ln>
        </p:spPr>
        <p:txBody>
          <a:bodyPr wrap="none" rtlCol="0">
            <a:spAutoFit/>
          </a:bodyPr>
          <a:lstStyle/>
          <a:p>
            <a:r>
              <a:rPr lang="en-NZ" dirty="0">
                <a:solidFill>
                  <a:schemeClr val="bg1"/>
                </a:solidFill>
              </a:rPr>
              <a:t>1</a:t>
            </a:r>
          </a:p>
        </p:txBody>
      </p:sp>
      <p:cxnSp>
        <p:nvCxnSpPr>
          <p:cNvPr id="27" name="Straight Arrow Connector 26">
            <a:extLst>
              <a:ext uri="{FF2B5EF4-FFF2-40B4-BE49-F238E27FC236}">
                <a16:creationId xmlns:a16="http://schemas.microsoft.com/office/drawing/2014/main" id="{605BC4B0-36FD-4A7A-B64E-04B493EA732D}"/>
              </a:ext>
            </a:extLst>
          </p:cNvPr>
          <p:cNvCxnSpPr/>
          <p:nvPr/>
        </p:nvCxnSpPr>
        <p:spPr>
          <a:xfrm flipV="1">
            <a:off x="310165" y="1280160"/>
            <a:ext cx="0" cy="984069"/>
          </a:xfrm>
          <a:prstGeom prst="straightConnector1">
            <a:avLst/>
          </a:prstGeom>
          <a:ln>
            <a:solidFill>
              <a:schemeClr val="bg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B4BE264C-7B06-43F3-A311-826E08917DFD}"/>
              </a:ext>
            </a:extLst>
          </p:cNvPr>
          <p:cNvCxnSpPr>
            <a:cxnSpLocks/>
          </p:cNvCxnSpPr>
          <p:nvPr/>
        </p:nvCxnSpPr>
        <p:spPr>
          <a:xfrm flipV="1">
            <a:off x="768529" y="2477590"/>
            <a:ext cx="3161212" cy="85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0BFA3E0-5BA4-4422-9500-A8DD462B00A2}"/>
              </a:ext>
            </a:extLst>
          </p:cNvPr>
          <p:cNvSpPr txBox="1"/>
          <p:nvPr/>
        </p:nvSpPr>
        <p:spPr>
          <a:xfrm>
            <a:off x="3929741" y="2153114"/>
            <a:ext cx="476412" cy="369332"/>
          </a:xfrm>
          <a:prstGeom prst="rect">
            <a:avLst/>
          </a:prstGeom>
          <a:solidFill>
            <a:srgbClr val="FF0000"/>
          </a:solidFill>
        </p:spPr>
        <p:txBody>
          <a:bodyPr wrap="none" rtlCol="0">
            <a:spAutoFit/>
          </a:bodyPr>
          <a:lstStyle/>
          <a:p>
            <a:r>
              <a:rPr lang="en-NZ" dirty="0"/>
              <a:t>0.2</a:t>
            </a:r>
          </a:p>
        </p:txBody>
      </p:sp>
      <p:sp>
        <p:nvSpPr>
          <p:cNvPr id="2" name="TextBox 1">
            <a:extLst>
              <a:ext uri="{FF2B5EF4-FFF2-40B4-BE49-F238E27FC236}">
                <a16:creationId xmlns:a16="http://schemas.microsoft.com/office/drawing/2014/main" id="{4CB4C4E3-13E0-4824-93D8-2CC7B20E66BA}"/>
              </a:ext>
            </a:extLst>
          </p:cNvPr>
          <p:cNvSpPr txBox="1"/>
          <p:nvPr/>
        </p:nvSpPr>
        <p:spPr>
          <a:xfrm>
            <a:off x="4719658" y="1512475"/>
            <a:ext cx="4293326" cy="923330"/>
          </a:xfrm>
          <a:prstGeom prst="rect">
            <a:avLst/>
          </a:prstGeom>
          <a:noFill/>
        </p:spPr>
        <p:txBody>
          <a:bodyPr wrap="square" rtlCol="0">
            <a:spAutoFit/>
          </a:bodyPr>
          <a:lstStyle/>
          <a:p>
            <a:r>
              <a:rPr lang="en-NZ" dirty="0">
                <a:solidFill>
                  <a:schemeClr val="bg1"/>
                </a:solidFill>
              </a:rPr>
              <a:t>So from the fitted curve, we would know that some points are correctly classified, and some are not</a:t>
            </a:r>
          </a:p>
        </p:txBody>
      </p:sp>
      <p:graphicFrame>
        <p:nvGraphicFramePr>
          <p:cNvPr id="18" name="Table 22">
            <a:extLst>
              <a:ext uri="{FF2B5EF4-FFF2-40B4-BE49-F238E27FC236}">
                <a16:creationId xmlns:a16="http://schemas.microsoft.com/office/drawing/2014/main" id="{998B8002-D47B-4219-9BC1-2F00AE073B8E}"/>
              </a:ext>
            </a:extLst>
          </p:cNvPr>
          <p:cNvGraphicFramePr>
            <a:graphicFrameLocks noGrp="1"/>
          </p:cNvGraphicFramePr>
          <p:nvPr/>
        </p:nvGraphicFramePr>
        <p:xfrm>
          <a:off x="3864412" y="3272527"/>
          <a:ext cx="5577844" cy="1483360"/>
        </p:xfrm>
        <a:graphic>
          <a:graphicData uri="http://schemas.openxmlformats.org/drawingml/2006/table">
            <a:tbl>
              <a:tblPr firstRow="1" bandRow="1">
                <a:tableStyleId>{5C22544A-7EE6-4342-B048-85BDC9FD1C3A}</a:tableStyleId>
              </a:tblPr>
              <a:tblGrid>
                <a:gridCol w="1153889">
                  <a:extLst>
                    <a:ext uri="{9D8B030D-6E8A-4147-A177-3AD203B41FA5}">
                      <a16:colId xmlns:a16="http://schemas.microsoft.com/office/drawing/2014/main" val="1212603078"/>
                    </a:ext>
                  </a:extLst>
                </a:gridCol>
                <a:gridCol w="1635033">
                  <a:extLst>
                    <a:ext uri="{9D8B030D-6E8A-4147-A177-3AD203B41FA5}">
                      <a16:colId xmlns:a16="http://schemas.microsoft.com/office/drawing/2014/main" val="1013196795"/>
                    </a:ext>
                  </a:extLst>
                </a:gridCol>
                <a:gridCol w="1394461">
                  <a:extLst>
                    <a:ext uri="{9D8B030D-6E8A-4147-A177-3AD203B41FA5}">
                      <a16:colId xmlns:a16="http://schemas.microsoft.com/office/drawing/2014/main" val="3684957189"/>
                    </a:ext>
                  </a:extLst>
                </a:gridCol>
                <a:gridCol w="1394461">
                  <a:extLst>
                    <a:ext uri="{9D8B030D-6E8A-4147-A177-3AD203B41FA5}">
                      <a16:colId xmlns:a16="http://schemas.microsoft.com/office/drawing/2014/main" val="1437009363"/>
                    </a:ext>
                  </a:extLst>
                </a:gridCol>
              </a:tblGrid>
              <a:tr h="370840">
                <a:tc rowSpan="2" gridSpan="2">
                  <a:txBody>
                    <a:bodyPr/>
                    <a:lstStyle/>
                    <a:p>
                      <a:r>
                        <a:rPr lang="en-NZ" dirty="0">
                          <a:solidFill>
                            <a:schemeClr val="bg1"/>
                          </a:solidFill>
                          <a:highlight>
                            <a:srgbClr val="FF0000"/>
                          </a:highlight>
                        </a:rPr>
                        <a:t>Threshold=0.5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rowSpan="2"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NZ"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392820"/>
                  </a:ext>
                </a:extLst>
              </a:tr>
              <a:tr h="370840">
                <a:tc gridSpan="2"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217040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1" dirty="0">
                          <a:solidFill>
                            <a:schemeClr val="bg1"/>
                          </a:solidFill>
                        </a:rPr>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200952"/>
                  </a:ext>
                </a:extLst>
              </a:tr>
              <a:tr h="370840">
                <a:tc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1283793"/>
                  </a:ext>
                </a:extLst>
              </a:tr>
            </a:tbl>
          </a:graphicData>
        </a:graphic>
      </p:graphicFrame>
      <p:sp>
        <p:nvSpPr>
          <p:cNvPr id="23" name="TextBox 22">
            <a:extLst>
              <a:ext uri="{FF2B5EF4-FFF2-40B4-BE49-F238E27FC236}">
                <a16:creationId xmlns:a16="http://schemas.microsoft.com/office/drawing/2014/main" id="{331100C7-F80B-4D59-A8C5-7A376256202C}"/>
              </a:ext>
            </a:extLst>
          </p:cNvPr>
          <p:cNvSpPr txBox="1"/>
          <p:nvPr/>
        </p:nvSpPr>
        <p:spPr>
          <a:xfrm>
            <a:off x="3803462" y="2732316"/>
            <a:ext cx="6927474" cy="369332"/>
          </a:xfrm>
          <a:prstGeom prst="rect">
            <a:avLst/>
          </a:prstGeom>
          <a:noFill/>
        </p:spPr>
        <p:txBody>
          <a:bodyPr wrap="none" rtlCol="0">
            <a:spAutoFit/>
          </a:bodyPr>
          <a:lstStyle/>
          <a:p>
            <a:r>
              <a:rPr lang="en-NZ" dirty="0">
                <a:solidFill>
                  <a:schemeClr val="bg1"/>
                </a:solidFill>
              </a:rPr>
              <a:t>We can create a confusion matrix to summarize the classification results</a:t>
            </a:r>
          </a:p>
        </p:txBody>
      </p:sp>
      <p:sp>
        <p:nvSpPr>
          <p:cNvPr id="26" name="TextBox 25">
            <a:extLst>
              <a:ext uri="{FF2B5EF4-FFF2-40B4-BE49-F238E27FC236}">
                <a16:creationId xmlns:a16="http://schemas.microsoft.com/office/drawing/2014/main" id="{4A1A175B-CC1A-4908-9761-AF5F461FEC6B}"/>
              </a:ext>
            </a:extLst>
          </p:cNvPr>
          <p:cNvSpPr txBox="1"/>
          <p:nvPr/>
        </p:nvSpPr>
        <p:spPr>
          <a:xfrm>
            <a:off x="629882" y="5056357"/>
            <a:ext cx="2651761" cy="1200329"/>
          </a:xfrm>
          <a:prstGeom prst="rect">
            <a:avLst/>
          </a:prstGeom>
          <a:noFill/>
        </p:spPr>
        <p:txBody>
          <a:bodyPr wrap="square" rtlCol="0">
            <a:spAutoFit/>
          </a:bodyPr>
          <a:lstStyle/>
          <a:p>
            <a:r>
              <a:rPr lang="en-NZ" dirty="0">
                <a:solidFill>
                  <a:schemeClr val="bg1"/>
                </a:solidFill>
              </a:rPr>
              <a:t>We can change the threshold to another value, </a:t>
            </a:r>
            <a:r>
              <a:rPr lang="en-NZ" dirty="0" err="1">
                <a:solidFill>
                  <a:schemeClr val="bg1"/>
                </a:solidFill>
              </a:rPr>
              <a:t>e.g</a:t>
            </a:r>
            <a:r>
              <a:rPr lang="en-NZ" dirty="0">
                <a:solidFill>
                  <a:schemeClr val="bg1"/>
                </a:solidFill>
              </a:rPr>
              <a:t>, 0.2, and create another matrix</a:t>
            </a:r>
          </a:p>
        </p:txBody>
      </p:sp>
      <p:graphicFrame>
        <p:nvGraphicFramePr>
          <p:cNvPr id="30" name="Table 22">
            <a:extLst>
              <a:ext uri="{FF2B5EF4-FFF2-40B4-BE49-F238E27FC236}">
                <a16:creationId xmlns:a16="http://schemas.microsoft.com/office/drawing/2014/main" id="{65B9F725-E32D-43C0-90D4-A834E3555C00}"/>
              </a:ext>
            </a:extLst>
          </p:cNvPr>
          <p:cNvGraphicFramePr>
            <a:graphicFrameLocks noGrp="1"/>
          </p:cNvGraphicFramePr>
          <p:nvPr/>
        </p:nvGraphicFramePr>
        <p:xfrm>
          <a:off x="3864412" y="5058815"/>
          <a:ext cx="5577844" cy="1483360"/>
        </p:xfrm>
        <a:graphic>
          <a:graphicData uri="http://schemas.openxmlformats.org/drawingml/2006/table">
            <a:tbl>
              <a:tblPr firstRow="1" bandRow="1">
                <a:tableStyleId>{5C22544A-7EE6-4342-B048-85BDC9FD1C3A}</a:tableStyleId>
              </a:tblPr>
              <a:tblGrid>
                <a:gridCol w="1153889">
                  <a:extLst>
                    <a:ext uri="{9D8B030D-6E8A-4147-A177-3AD203B41FA5}">
                      <a16:colId xmlns:a16="http://schemas.microsoft.com/office/drawing/2014/main" val="1212603078"/>
                    </a:ext>
                  </a:extLst>
                </a:gridCol>
                <a:gridCol w="1635033">
                  <a:extLst>
                    <a:ext uri="{9D8B030D-6E8A-4147-A177-3AD203B41FA5}">
                      <a16:colId xmlns:a16="http://schemas.microsoft.com/office/drawing/2014/main" val="1013196795"/>
                    </a:ext>
                  </a:extLst>
                </a:gridCol>
                <a:gridCol w="1394461">
                  <a:extLst>
                    <a:ext uri="{9D8B030D-6E8A-4147-A177-3AD203B41FA5}">
                      <a16:colId xmlns:a16="http://schemas.microsoft.com/office/drawing/2014/main" val="3684957189"/>
                    </a:ext>
                  </a:extLst>
                </a:gridCol>
                <a:gridCol w="1394461">
                  <a:extLst>
                    <a:ext uri="{9D8B030D-6E8A-4147-A177-3AD203B41FA5}">
                      <a16:colId xmlns:a16="http://schemas.microsoft.com/office/drawing/2014/main" val="1437009363"/>
                    </a:ext>
                  </a:extLst>
                </a:gridCol>
              </a:tblGrid>
              <a:tr h="370840">
                <a:tc rowSpan="2" gridSpan="2">
                  <a:txBody>
                    <a:bodyPr/>
                    <a:lstStyle/>
                    <a:p>
                      <a:r>
                        <a:rPr lang="en-NZ" dirty="0">
                          <a:solidFill>
                            <a:schemeClr val="bg1"/>
                          </a:solidFill>
                          <a:highlight>
                            <a:srgbClr val="FF0000"/>
                          </a:highlight>
                        </a:rPr>
                        <a:t>Threshold=0.2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rowSpan="2"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lang="en-NZ" dirty="0"/>
                        <a:t>Actual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392820"/>
                  </a:ext>
                </a:extLst>
              </a:tr>
              <a:tr h="370840">
                <a:tc gridSpan="2"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2170402"/>
                  </a:ext>
                </a:extLst>
              </a:tr>
              <a:tr h="37084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b="1" dirty="0">
                          <a:solidFill>
                            <a:schemeClr val="bg1"/>
                          </a:solidFill>
                        </a:rPr>
                        <a:t>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Is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6200952"/>
                  </a:ext>
                </a:extLst>
              </a:tr>
              <a:tr h="370840">
                <a:tc vMerge="1">
                  <a:txBody>
                    <a:bodyPr/>
                    <a:lstStyle/>
                    <a:p>
                      <a:endParaRPr lang="en-NZ"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NZ" dirty="0">
                          <a:solidFill>
                            <a:schemeClr val="bg1"/>
                          </a:solidFill>
                        </a:rPr>
                        <a:t>Not obese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NZ" dirty="0">
                          <a:solidFill>
                            <a:schemeClr val="bg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1283793"/>
                  </a:ext>
                </a:extLst>
              </a:tr>
            </a:tbl>
          </a:graphicData>
        </a:graphic>
      </p:graphicFrame>
      <p:sp>
        <p:nvSpPr>
          <p:cNvPr id="28" name="TextBox 27">
            <a:extLst>
              <a:ext uri="{FF2B5EF4-FFF2-40B4-BE49-F238E27FC236}">
                <a16:creationId xmlns:a16="http://schemas.microsoft.com/office/drawing/2014/main" id="{2492788D-0524-4CA0-BC45-0E04BCBE3BC3}"/>
              </a:ext>
            </a:extLst>
          </p:cNvPr>
          <p:cNvSpPr txBox="1"/>
          <p:nvPr/>
        </p:nvSpPr>
        <p:spPr>
          <a:xfrm>
            <a:off x="2442201" y="1778984"/>
            <a:ext cx="1176738" cy="600164"/>
          </a:xfrm>
          <a:prstGeom prst="rect">
            <a:avLst/>
          </a:prstGeom>
          <a:solidFill>
            <a:srgbClr val="FFC000"/>
          </a:solidFill>
        </p:spPr>
        <p:txBody>
          <a:bodyPr wrap="square" rtlCol="0">
            <a:spAutoFit/>
          </a:bodyPr>
          <a:lstStyle/>
          <a:p>
            <a:r>
              <a:rPr lang="en-NZ" sz="1100" dirty="0"/>
              <a:t>In this case, only one point is classified wrong</a:t>
            </a:r>
          </a:p>
        </p:txBody>
      </p:sp>
      <p:sp>
        <p:nvSpPr>
          <p:cNvPr id="31" name="Arrow: Down 30">
            <a:extLst>
              <a:ext uri="{FF2B5EF4-FFF2-40B4-BE49-F238E27FC236}">
                <a16:creationId xmlns:a16="http://schemas.microsoft.com/office/drawing/2014/main" id="{1239CD96-D6EE-48C6-9F23-898E01857990}"/>
              </a:ext>
            </a:extLst>
          </p:cNvPr>
          <p:cNvSpPr/>
          <p:nvPr/>
        </p:nvSpPr>
        <p:spPr>
          <a:xfrm rot="3516188">
            <a:off x="2290350" y="2311543"/>
            <a:ext cx="191586" cy="238811"/>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041351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2225</Words>
  <Application>Microsoft Office PowerPoint</Application>
  <PresentationFormat>Widescreen</PresentationFormat>
  <Paragraphs>357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2022-06-04T07:02:50Z</dcterms:created>
  <dcterms:modified xsi:type="dcterms:W3CDTF">2022-06-04T07:03:30Z</dcterms:modified>
</cp:coreProperties>
</file>