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5" r:id="rId5"/>
    <p:sldId id="266" r:id="rId6"/>
    <p:sldId id="267" r:id="rId7"/>
    <p:sldId id="582" r:id="rId8"/>
    <p:sldId id="585" r:id="rId9"/>
    <p:sldId id="584" r:id="rId10"/>
    <p:sldId id="586" r:id="rId11"/>
    <p:sldId id="587" r:id="rId12"/>
    <p:sldId id="588" r:id="rId13"/>
    <p:sldId id="589" r:id="rId14"/>
    <p:sldId id="5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D29A-F371-47B5-92EE-3AC8BCC99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95DE7-D7A2-41C4-8CD8-63253FB44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5706-0EBA-4F37-98C2-CB7B569F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008C-652A-43F3-9461-465A4ED3EB50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9EBC-A250-41A1-B390-155E4B5E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87EE8-5BCE-484A-A02C-5468F2BE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AA3C-ECD3-4DD8-AE6D-62B36BF84B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616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2B4-5B29-4312-8F48-E41FBDEF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F8B5F-BE14-41A8-B766-12C4FD0A5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7EA22-2BFB-45DD-B9F8-7EAA3195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008C-652A-43F3-9461-465A4ED3EB50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51EE-B83E-4C95-B307-3209C3FA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A6D31-C53B-4E05-9475-B15C1FC4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AA3C-ECD3-4DD8-AE6D-62B36BF84B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40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26917-B685-4A28-A01F-C35ED9AD8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0B054-BDDC-4949-9D03-D9D339B8E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E624-CB62-49C2-B1DB-D18F6E53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008C-652A-43F3-9461-465A4ED3EB50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50D7-07E9-4228-88D7-FE1EC849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6D3E-D9D3-47CB-85C8-3081D9E9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AA3C-ECD3-4DD8-AE6D-62B36BF84B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607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F6C1-0D68-48F8-A39A-FA7A5ED5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8E7C-87E5-4229-93F3-6EF5AD81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69F1-4581-4F38-9981-2FBA3B15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008C-652A-43F3-9461-465A4ED3EB50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7DD74-E20E-4E7E-93E3-FBB90FA1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2515-82DE-4579-BF94-5EC833A5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AA3C-ECD3-4DD8-AE6D-62B36BF84B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226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650E-E6EB-4C68-9927-BDD48521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0E30-7957-4875-A511-EDF974C6B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FBF28-0882-45F7-AF5F-F3BF062B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008C-652A-43F3-9461-465A4ED3EB50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65BA-692F-4456-8B29-FCB1D8C8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7ED7-D954-4122-85BB-42D15D08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AA3C-ECD3-4DD8-AE6D-62B36BF84B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188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52A1-5922-42CA-B195-3236C74B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53-3214-492C-AA35-7345F35E6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B9D6C-80C3-453E-A9EA-479E0DC7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AB745-9288-485F-AAA6-09EEBEAD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008C-652A-43F3-9461-465A4ED3EB50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DC7E5-D1F8-4589-8AC5-7E07D501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24278-7007-4116-95E5-C086C5C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AA3C-ECD3-4DD8-AE6D-62B36BF84B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929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35C5-3296-431B-ADB4-32F9A4AF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A48C1-477D-473C-8495-9C93955DC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CB60E-7115-45D9-B045-35399C2B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0CFBA-5EAC-4F72-8466-4508C183C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32D1C-A8F1-4E27-9164-2551D7C52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38FCD-EEB7-493C-A941-067BB906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008C-652A-43F3-9461-465A4ED3EB50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0968D-FC8F-4977-B81D-DC4EF4E2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2C3BA-39EB-4C9F-A586-6F1A6C6B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AA3C-ECD3-4DD8-AE6D-62B36BF84B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885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EFF4-98AA-4CEE-B5C8-9F7D6F62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C2CF6-84C5-4200-9D52-2E4CE56D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008C-652A-43F3-9461-465A4ED3EB50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4C9CB-FBBA-4D08-95D5-DBCF9B71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26B3C-21DE-4654-977F-D9BBDA59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AA3C-ECD3-4DD8-AE6D-62B36BF84B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760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89805-333D-42EA-AE6C-2F9B558E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008C-652A-43F3-9461-465A4ED3EB50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08E4F-00DF-4C21-8268-F271ECBD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BD924-D1C5-4F09-B160-B7B3873E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AA3C-ECD3-4DD8-AE6D-62B36BF84B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455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AA9B-A60F-4364-A60B-28C93546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8BFF-E8D6-4E93-BBA2-332AFC31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94DAE-70ED-408C-ADED-D35D36955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D270D-46F0-40D2-86D9-A7589BFE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008C-652A-43F3-9461-465A4ED3EB50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B02F4-080D-4F2F-AE25-4E840B4D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1BB5B-559C-4A8B-A5D3-6A9C4908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AA3C-ECD3-4DD8-AE6D-62B36BF84B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00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A644-F859-46A3-8114-30B51DE7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54EC2-51F4-42B0-86BD-F47C0B7F5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55B70-B4DA-40DC-A191-C39D9A856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3411-A049-4051-91BF-27A8BC0A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008C-652A-43F3-9461-465A4ED3EB50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B0EB8-2A03-495F-9916-ABCC91E1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C153A-0C10-430E-90E6-75DD48AC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AA3C-ECD3-4DD8-AE6D-62B36BF84B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34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24141-F60D-4CEC-8E24-361DEA90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09A1F-D118-4F80-B1BC-E85BAAC6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2D77-D651-45F3-A920-EB9C258FC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F008C-652A-43F3-9461-465A4ED3EB50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05AA-D238-4FB6-BA47-E4C9230AC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80F8-EC6C-4A56-9322-864369B44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AA3C-ECD3-4DD8-AE6D-62B36BF84B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064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964338"/>
            <a:ext cx="7914640" cy="929323"/>
          </a:xfrm>
        </p:spPr>
        <p:txBody>
          <a:bodyPr>
            <a:normAutofit/>
          </a:bodyPr>
          <a:lstStyle/>
          <a:p>
            <a:pPr algn="l"/>
            <a:r>
              <a:rPr lang="en-NZ" sz="4800" b="1" dirty="0">
                <a:solidFill>
                  <a:schemeClr val="bg1"/>
                </a:solidFill>
              </a:rPr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383030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35C3838-3CFC-423F-BD01-30ED85846AB4}"/>
              </a:ext>
            </a:extLst>
          </p:cNvPr>
          <p:cNvSpPr txBox="1">
            <a:spLocks/>
          </p:cNvSpPr>
          <p:nvPr/>
        </p:nvSpPr>
        <p:spPr>
          <a:xfrm>
            <a:off x="447040" y="314961"/>
            <a:ext cx="10312400" cy="481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b="1" dirty="0">
                <a:solidFill>
                  <a:schemeClr val="bg1"/>
                </a:solidFill>
                <a:latin typeface="charter"/>
              </a:rPr>
              <a:t>Bagging</a:t>
            </a:r>
            <a:endParaRPr lang="en-NZ" sz="8000" b="1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6928AA-B452-412E-B50C-D4D32208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7" y="888214"/>
            <a:ext cx="5729423" cy="342193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E5E2B4-E10F-46B0-8599-A8117F069AE4}"/>
              </a:ext>
            </a:extLst>
          </p:cNvPr>
          <p:cNvSpPr txBox="1"/>
          <p:nvPr/>
        </p:nvSpPr>
        <p:spPr>
          <a:xfrm>
            <a:off x="2477363" y="4324277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Bootstrapping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165A048-59FD-4C4C-8D1A-908D65526EDF}"/>
              </a:ext>
            </a:extLst>
          </p:cNvPr>
          <p:cNvGraphicFramePr>
            <a:graphicFrameLocks noGrp="1"/>
          </p:cNvGraphicFramePr>
          <p:nvPr/>
        </p:nvGraphicFramePr>
        <p:xfrm>
          <a:off x="6500552" y="1072880"/>
          <a:ext cx="3003665" cy="56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33">
                  <a:extLst>
                    <a:ext uri="{9D8B030D-6E8A-4147-A177-3AD203B41FA5}">
                      <a16:colId xmlns:a16="http://schemas.microsoft.com/office/drawing/2014/main" val="13814596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110428754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4258258814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57810552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1339147039"/>
                    </a:ext>
                  </a:extLst>
                </a:gridCol>
              </a:tblGrid>
              <a:tr h="283156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90979"/>
                  </a:ext>
                </a:extLst>
              </a:tr>
              <a:tr h="283156"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4627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23AD990-E575-445A-A610-A388801B897D}"/>
              </a:ext>
            </a:extLst>
          </p:cNvPr>
          <p:cNvSpPr txBox="1"/>
          <p:nvPr/>
        </p:nvSpPr>
        <p:spPr>
          <a:xfrm>
            <a:off x="6234546" y="703548"/>
            <a:ext cx="28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have a testing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55F41A-F53C-40C4-9B82-1DB1360F2564}"/>
              </a:ext>
            </a:extLst>
          </p:cNvPr>
          <p:cNvSpPr txBox="1"/>
          <p:nvPr/>
        </p:nvSpPr>
        <p:spPr>
          <a:xfrm>
            <a:off x="6303564" y="1884339"/>
            <a:ext cx="280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chemeClr val="bg1"/>
                </a:solidFill>
              </a:rPr>
              <a:t>So we take the test data, run it through the </a:t>
            </a:r>
            <a:r>
              <a:rPr lang="en-NZ" sz="1600" dirty="0">
                <a:solidFill>
                  <a:srgbClr val="FF0000"/>
                </a:solidFill>
              </a:rPr>
              <a:t>first</a:t>
            </a:r>
            <a:r>
              <a:rPr lang="en-NZ" sz="1600" dirty="0">
                <a:solidFill>
                  <a:schemeClr val="bg1"/>
                </a:solidFill>
              </a:rPr>
              <a:t> tree we made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89075-A7DD-4F1A-AEB4-B45DA373FF38}"/>
              </a:ext>
            </a:extLst>
          </p:cNvPr>
          <p:cNvSpPr txBox="1"/>
          <p:nvPr/>
        </p:nvSpPr>
        <p:spPr>
          <a:xfrm>
            <a:off x="9568544" y="2038228"/>
            <a:ext cx="2623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 first tree says “YES”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402D896-ADF8-4D11-A5FB-791BC2E700A7}"/>
              </a:ext>
            </a:extLst>
          </p:cNvPr>
          <p:cNvSpPr/>
          <p:nvPr/>
        </p:nvSpPr>
        <p:spPr>
          <a:xfrm>
            <a:off x="9192459" y="2115172"/>
            <a:ext cx="214834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DA243C-C145-40A8-91B9-DD5E9CC249BC}"/>
              </a:ext>
            </a:extLst>
          </p:cNvPr>
          <p:cNvSpPr txBox="1"/>
          <p:nvPr/>
        </p:nvSpPr>
        <p:spPr>
          <a:xfrm>
            <a:off x="10976572" y="2245977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i="1" dirty="0">
                <a:solidFill>
                  <a:schemeClr val="bg1"/>
                </a:solidFill>
              </a:rPr>
              <a:t>(It will rain)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20FA5-A6C6-4D19-AD49-564295D2CBC5}"/>
              </a:ext>
            </a:extLst>
          </p:cNvPr>
          <p:cNvSpPr txBox="1"/>
          <p:nvPr/>
        </p:nvSpPr>
        <p:spPr>
          <a:xfrm>
            <a:off x="6303564" y="2608144"/>
            <a:ext cx="280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chemeClr val="bg1"/>
                </a:solidFill>
              </a:rPr>
              <a:t>We take the test data, run it through the </a:t>
            </a:r>
            <a:r>
              <a:rPr lang="en-NZ" sz="1600" dirty="0">
                <a:solidFill>
                  <a:srgbClr val="FF0000"/>
                </a:solidFill>
              </a:rPr>
              <a:t>2nd</a:t>
            </a:r>
            <a:r>
              <a:rPr lang="en-NZ" sz="1600" dirty="0">
                <a:solidFill>
                  <a:schemeClr val="bg1"/>
                </a:solidFill>
              </a:rPr>
              <a:t> tree we made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10E8B-2125-4282-A802-1FDCFCA5B930}"/>
              </a:ext>
            </a:extLst>
          </p:cNvPr>
          <p:cNvSpPr txBox="1"/>
          <p:nvPr/>
        </p:nvSpPr>
        <p:spPr>
          <a:xfrm>
            <a:off x="9524665" y="2775818"/>
            <a:ext cx="2623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 2nd tree says “YES”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A2BD73-CDD7-4207-B4DF-BA861A181AFB}"/>
              </a:ext>
            </a:extLst>
          </p:cNvPr>
          <p:cNvSpPr/>
          <p:nvPr/>
        </p:nvSpPr>
        <p:spPr>
          <a:xfrm>
            <a:off x="9192459" y="2852762"/>
            <a:ext cx="214834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83D08-2AE1-4AF1-ABEF-E4C32BE5AEAD}"/>
              </a:ext>
            </a:extLst>
          </p:cNvPr>
          <p:cNvSpPr txBox="1"/>
          <p:nvPr/>
        </p:nvSpPr>
        <p:spPr>
          <a:xfrm>
            <a:off x="10976572" y="2983567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i="1" dirty="0">
                <a:solidFill>
                  <a:schemeClr val="bg1"/>
                </a:solidFill>
              </a:rPr>
              <a:t>(It will rain)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760815-CF23-4D91-9F7E-64B2C95E058F}"/>
              </a:ext>
            </a:extLst>
          </p:cNvPr>
          <p:cNvSpPr txBox="1"/>
          <p:nvPr/>
        </p:nvSpPr>
        <p:spPr>
          <a:xfrm>
            <a:off x="6303564" y="3725370"/>
            <a:ext cx="32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chemeClr val="bg1"/>
                </a:solidFill>
              </a:rPr>
              <a:t>We take the test data, run it through the </a:t>
            </a:r>
            <a:r>
              <a:rPr lang="en-NZ" sz="1600" dirty="0">
                <a:solidFill>
                  <a:srgbClr val="FF0000"/>
                </a:solidFill>
              </a:rPr>
              <a:t>nth</a:t>
            </a:r>
            <a:r>
              <a:rPr lang="en-NZ" sz="1600" dirty="0">
                <a:solidFill>
                  <a:schemeClr val="bg1"/>
                </a:solidFill>
              </a:rPr>
              <a:t> tree we made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5686E-F6A1-46A2-B067-9B4531B092BD}"/>
              </a:ext>
            </a:extLst>
          </p:cNvPr>
          <p:cNvSpPr txBox="1"/>
          <p:nvPr/>
        </p:nvSpPr>
        <p:spPr>
          <a:xfrm>
            <a:off x="7239137" y="3154880"/>
            <a:ext cx="32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4DCC8D1-8C6F-4D80-A1E6-7921A1E7C887}"/>
              </a:ext>
            </a:extLst>
          </p:cNvPr>
          <p:cNvSpPr/>
          <p:nvPr/>
        </p:nvSpPr>
        <p:spPr>
          <a:xfrm>
            <a:off x="9223265" y="3840155"/>
            <a:ext cx="214834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AB8CB6-9344-4FD9-BC19-10FCF9C8C307}"/>
              </a:ext>
            </a:extLst>
          </p:cNvPr>
          <p:cNvSpPr txBox="1"/>
          <p:nvPr/>
        </p:nvSpPr>
        <p:spPr>
          <a:xfrm>
            <a:off x="11007378" y="3970960"/>
            <a:ext cx="931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i="1" dirty="0">
                <a:solidFill>
                  <a:schemeClr val="bg1"/>
                </a:solidFill>
              </a:rPr>
              <a:t>(It won’t rain)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CF9997-2E68-49A9-8AF1-DDA22ABC1454}"/>
              </a:ext>
            </a:extLst>
          </p:cNvPr>
          <p:cNvSpPr txBox="1"/>
          <p:nvPr/>
        </p:nvSpPr>
        <p:spPr>
          <a:xfrm>
            <a:off x="9524665" y="3716865"/>
            <a:ext cx="2623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 nth tree says “NO”</a:t>
            </a:r>
          </a:p>
        </p:txBody>
      </p:sp>
    </p:spTree>
    <p:extLst>
      <p:ext uri="{BB962C8B-B14F-4D97-AF65-F5344CB8AC3E}">
        <p14:creationId xmlns:p14="http://schemas.microsoft.com/office/powerpoint/2010/main" val="328459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35C3838-3CFC-423F-BD01-30ED85846AB4}"/>
              </a:ext>
            </a:extLst>
          </p:cNvPr>
          <p:cNvSpPr txBox="1">
            <a:spLocks/>
          </p:cNvSpPr>
          <p:nvPr/>
        </p:nvSpPr>
        <p:spPr>
          <a:xfrm>
            <a:off x="447040" y="314961"/>
            <a:ext cx="10312400" cy="481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b="1" dirty="0">
                <a:solidFill>
                  <a:schemeClr val="bg1"/>
                </a:solidFill>
                <a:latin typeface="charter"/>
              </a:rPr>
              <a:t>Bagging</a:t>
            </a:r>
            <a:endParaRPr lang="en-NZ" sz="8000" b="1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6928AA-B452-412E-B50C-D4D32208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7" y="888214"/>
            <a:ext cx="5729423" cy="342193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E5E2B4-E10F-46B0-8599-A8117F069AE4}"/>
              </a:ext>
            </a:extLst>
          </p:cNvPr>
          <p:cNvSpPr txBox="1"/>
          <p:nvPr/>
        </p:nvSpPr>
        <p:spPr>
          <a:xfrm>
            <a:off x="2477363" y="4324277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Bootstrapping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165A048-59FD-4C4C-8D1A-908D65526EDF}"/>
              </a:ext>
            </a:extLst>
          </p:cNvPr>
          <p:cNvGraphicFramePr>
            <a:graphicFrameLocks noGrp="1"/>
          </p:cNvGraphicFramePr>
          <p:nvPr/>
        </p:nvGraphicFramePr>
        <p:xfrm>
          <a:off x="6500552" y="1072880"/>
          <a:ext cx="3003665" cy="56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33">
                  <a:extLst>
                    <a:ext uri="{9D8B030D-6E8A-4147-A177-3AD203B41FA5}">
                      <a16:colId xmlns:a16="http://schemas.microsoft.com/office/drawing/2014/main" val="13814596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110428754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4258258814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57810552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1339147039"/>
                    </a:ext>
                  </a:extLst>
                </a:gridCol>
              </a:tblGrid>
              <a:tr h="283156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90979"/>
                  </a:ext>
                </a:extLst>
              </a:tr>
              <a:tr h="283156"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4627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23AD990-E575-445A-A610-A388801B897D}"/>
              </a:ext>
            </a:extLst>
          </p:cNvPr>
          <p:cNvSpPr txBox="1"/>
          <p:nvPr/>
        </p:nvSpPr>
        <p:spPr>
          <a:xfrm>
            <a:off x="6234546" y="703548"/>
            <a:ext cx="28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have a testing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55F41A-F53C-40C4-9B82-1DB1360F2564}"/>
              </a:ext>
            </a:extLst>
          </p:cNvPr>
          <p:cNvSpPr txBox="1"/>
          <p:nvPr/>
        </p:nvSpPr>
        <p:spPr>
          <a:xfrm>
            <a:off x="6303564" y="1884339"/>
            <a:ext cx="280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chemeClr val="bg1"/>
                </a:solidFill>
              </a:rPr>
              <a:t>So we take the test data, run it through the </a:t>
            </a:r>
            <a:r>
              <a:rPr lang="en-NZ" sz="1600" dirty="0">
                <a:solidFill>
                  <a:srgbClr val="FF0000"/>
                </a:solidFill>
              </a:rPr>
              <a:t>first</a:t>
            </a:r>
            <a:r>
              <a:rPr lang="en-NZ" sz="1600" dirty="0">
                <a:solidFill>
                  <a:schemeClr val="bg1"/>
                </a:solidFill>
              </a:rPr>
              <a:t> tree we made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89075-A7DD-4F1A-AEB4-B45DA373FF38}"/>
              </a:ext>
            </a:extLst>
          </p:cNvPr>
          <p:cNvSpPr txBox="1"/>
          <p:nvPr/>
        </p:nvSpPr>
        <p:spPr>
          <a:xfrm>
            <a:off x="9568544" y="2038228"/>
            <a:ext cx="2623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 first tree says “YES”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402D896-ADF8-4D11-A5FB-791BC2E700A7}"/>
              </a:ext>
            </a:extLst>
          </p:cNvPr>
          <p:cNvSpPr/>
          <p:nvPr/>
        </p:nvSpPr>
        <p:spPr>
          <a:xfrm>
            <a:off x="9192459" y="2115172"/>
            <a:ext cx="214834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DA243C-C145-40A8-91B9-DD5E9CC249BC}"/>
              </a:ext>
            </a:extLst>
          </p:cNvPr>
          <p:cNvSpPr txBox="1"/>
          <p:nvPr/>
        </p:nvSpPr>
        <p:spPr>
          <a:xfrm>
            <a:off x="10976572" y="2245977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i="1" dirty="0">
                <a:solidFill>
                  <a:schemeClr val="bg1"/>
                </a:solidFill>
              </a:rPr>
              <a:t>(It will rain)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20FA5-A6C6-4D19-AD49-564295D2CBC5}"/>
              </a:ext>
            </a:extLst>
          </p:cNvPr>
          <p:cNvSpPr txBox="1"/>
          <p:nvPr/>
        </p:nvSpPr>
        <p:spPr>
          <a:xfrm>
            <a:off x="6303564" y="2608144"/>
            <a:ext cx="280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chemeClr val="bg1"/>
                </a:solidFill>
              </a:rPr>
              <a:t>We take the test data, run it through the </a:t>
            </a:r>
            <a:r>
              <a:rPr lang="en-NZ" sz="1600" dirty="0">
                <a:solidFill>
                  <a:srgbClr val="FF0000"/>
                </a:solidFill>
              </a:rPr>
              <a:t>2nd</a:t>
            </a:r>
            <a:r>
              <a:rPr lang="en-NZ" sz="1600" dirty="0">
                <a:solidFill>
                  <a:schemeClr val="bg1"/>
                </a:solidFill>
              </a:rPr>
              <a:t> tree we made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10E8B-2125-4282-A802-1FDCFCA5B930}"/>
              </a:ext>
            </a:extLst>
          </p:cNvPr>
          <p:cNvSpPr txBox="1"/>
          <p:nvPr/>
        </p:nvSpPr>
        <p:spPr>
          <a:xfrm>
            <a:off x="9524665" y="2775818"/>
            <a:ext cx="2623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 2nd tree says “YES”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A2BD73-CDD7-4207-B4DF-BA861A181AFB}"/>
              </a:ext>
            </a:extLst>
          </p:cNvPr>
          <p:cNvSpPr/>
          <p:nvPr/>
        </p:nvSpPr>
        <p:spPr>
          <a:xfrm>
            <a:off x="9192459" y="2852762"/>
            <a:ext cx="214834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83D08-2AE1-4AF1-ABEF-E4C32BE5AEAD}"/>
              </a:ext>
            </a:extLst>
          </p:cNvPr>
          <p:cNvSpPr txBox="1"/>
          <p:nvPr/>
        </p:nvSpPr>
        <p:spPr>
          <a:xfrm>
            <a:off x="10976572" y="2983567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i="1" dirty="0">
                <a:solidFill>
                  <a:schemeClr val="bg1"/>
                </a:solidFill>
              </a:rPr>
              <a:t>(It will rain)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760815-CF23-4D91-9F7E-64B2C95E058F}"/>
              </a:ext>
            </a:extLst>
          </p:cNvPr>
          <p:cNvSpPr txBox="1"/>
          <p:nvPr/>
        </p:nvSpPr>
        <p:spPr>
          <a:xfrm>
            <a:off x="6303564" y="3725370"/>
            <a:ext cx="32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chemeClr val="bg1"/>
                </a:solidFill>
              </a:rPr>
              <a:t>We take the test data, run it through the </a:t>
            </a:r>
            <a:r>
              <a:rPr lang="en-NZ" sz="1600" dirty="0">
                <a:solidFill>
                  <a:srgbClr val="FF0000"/>
                </a:solidFill>
              </a:rPr>
              <a:t>nth</a:t>
            </a:r>
            <a:r>
              <a:rPr lang="en-NZ" sz="1600" dirty="0">
                <a:solidFill>
                  <a:schemeClr val="bg1"/>
                </a:solidFill>
              </a:rPr>
              <a:t> tree we made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5686E-F6A1-46A2-B067-9B4531B092BD}"/>
              </a:ext>
            </a:extLst>
          </p:cNvPr>
          <p:cNvSpPr txBox="1"/>
          <p:nvPr/>
        </p:nvSpPr>
        <p:spPr>
          <a:xfrm>
            <a:off x="7239137" y="3154880"/>
            <a:ext cx="32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4DCC8D1-8C6F-4D80-A1E6-7921A1E7C887}"/>
              </a:ext>
            </a:extLst>
          </p:cNvPr>
          <p:cNvSpPr/>
          <p:nvPr/>
        </p:nvSpPr>
        <p:spPr>
          <a:xfrm>
            <a:off x="9223265" y="3840155"/>
            <a:ext cx="214834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AB8CB6-9344-4FD9-BC19-10FCF9C8C307}"/>
              </a:ext>
            </a:extLst>
          </p:cNvPr>
          <p:cNvSpPr txBox="1"/>
          <p:nvPr/>
        </p:nvSpPr>
        <p:spPr>
          <a:xfrm>
            <a:off x="11007378" y="3970960"/>
            <a:ext cx="931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i="1" dirty="0">
                <a:solidFill>
                  <a:schemeClr val="bg1"/>
                </a:solidFill>
              </a:rPr>
              <a:t>(It won’t rain)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CF9997-2E68-49A9-8AF1-DDA22ABC1454}"/>
              </a:ext>
            </a:extLst>
          </p:cNvPr>
          <p:cNvSpPr txBox="1"/>
          <p:nvPr/>
        </p:nvSpPr>
        <p:spPr>
          <a:xfrm>
            <a:off x="9524665" y="3716865"/>
            <a:ext cx="2623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 nth tree says “NO”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029357-1F31-4188-B7A3-FAE74A69AF5C}"/>
              </a:ext>
            </a:extLst>
          </p:cNvPr>
          <p:cNvSpPr txBox="1"/>
          <p:nvPr/>
        </p:nvSpPr>
        <p:spPr>
          <a:xfrm>
            <a:off x="6389627" y="4407408"/>
            <a:ext cx="542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After running the dataset through all the “random” trees, we see which option gets more votes, e.g.,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198C6C4-54E4-4887-89EA-C75336507359}"/>
              </a:ext>
            </a:extLst>
          </p:cNvPr>
          <p:cNvGraphicFramePr>
            <a:graphicFrameLocks noGrp="1"/>
          </p:cNvGraphicFramePr>
          <p:nvPr/>
        </p:nvGraphicFramePr>
        <p:xfrm>
          <a:off x="7059670" y="5255343"/>
          <a:ext cx="1391604" cy="63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2">
                  <a:extLst>
                    <a:ext uri="{9D8B030D-6E8A-4147-A177-3AD203B41FA5}">
                      <a16:colId xmlns:a16="http://schemas.microsoft.com/office/drawing/2014/main" val="3812178601"/>
                    </a:ext>
                  </a:extLst>
                </a:gridCol>
                <a:gridCol w="695802">
                  <a:extLst>
                    <a:ext uri="{9D8B030D-6E8A-4147-A177-3AD203B41FA5}">
                      <a16:colId xmlns:a16="http://schemas.microsoft.com/office/drawing/2014/main" val="739736127"/>
                    </a:ext>
                  </a:extLst>
                </a:gridCol>
              </a:tblGrid>
              <a:tr h="264889">
                <a:tc>
                  <a:txBody>
                    <a:bodyPr/>
                    <a:lstStyle/>
                    <a:p>
                      <a:r>
                        <a:rPr lang="en-US" sz="900" dirty="0"/>
                        <a:t>Rain: 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Rain: 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38070"/>
                  </a:ext>
                </a:extLst>
              </a:tr>
              <a:tr h="264889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29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35C3838-3CFC-423F-BD01-30ED85846AB4}"/>
              </a:ext>
            </a:extLst>
          </p:cNvPr>
          <p:cNvSpPr txBox="1">
            <a:spLocks/>
          </p:cNvSpPr>
          <p:nvPr/>
        </p:nvSpPr>
        <p:spPr>
          <a:xfrm>
            <a:off x="447040" y="314961"/>
            <a:ext cx="10312400" cy="481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b="1" dirty="0">
                <a:solidFill>
                  <a:schemeClr val="bg1"/>
                </a:solidFill>
                <a:latin typeface="charter"/>
              </a:rPr>
              <a:t>Bagging</a:t>
            </a:r>
            <a:endParaRPr lang="en-NZ" sz="8000" b="1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6928AA-B452-412E-B50C-D4D32208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7" y="888214"/>
            <a:ext cx="5729423" cy="342193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E5E2B4-E10F-46B0-8599-A8117F069AE4}"/>
              </a:ext>
            </a:extLst>
          </p:cNvPr>
          <p:cNvSpPr txBox="1"/>
          <p:nvPr/>
        </p:nvSpPr>
        <p:spPr>
          <a:xfrm>
            <a:off x="2477363" y="4324277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Bootstrapping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165A048-59FD-4C4C-8D1A-908D65526EDF}"/>
              </a:ext>
            </a:extLst>
          </p:cNvPr>
          <p:cNvGraphicFramePr>
            <a:graphicFrameLocks noGrp="1"/>
          </p:cNvGraphicFramePr>
          <p:nvPr/>
        </p:nvGraphicFramePr>
        <p:xfrm>
          <a:off x="6500552" y="1072880"/>
          <a:ext cx="3003665" cy="56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33">
                  <a:extLst>
                    <a:ext uri="{9D8B030D-6E8A-4147-A177-3AD203B41FA5}">
                      <a16:colId xmlns:a16="http://schemas.microsoft.com/office/drawing/2014/main" val="13814596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110428754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4258258814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57810552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1339147039"/>
                    </a:ext>
                  </a:extLst>
                </a:gridCol>
              </a:tblGrid>
              <a:tr h="283156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90979"/>
                  </a:ext>
                </a:extLst>
              </a:tr>
              <a:tr h="283156"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4627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23AD990-E575-445A-A610-A388801B897D}"/>
              </a:ext>
            </a:extLst>
          </p:cNvPr>
          <p:cNvSpPr txBox="1"/>
          <p:nvPr/>
        </p:nvSpPr>
        <p:spPr>
          <a:xfrm>
            <a:off x="6234546" y="703548"/>
            <a:ext cx="28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have a testing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55F41A-F53C-40C4-9B82-1DB1360F2564}"/>
              </a:ext>
            </a:extLst>
          </p:cNvPr>
          <p:cNvSpPr txBox="1"/>
          <p:nvPr/>
        </p:nvSpPr>
        <p:spPr>
          <a:xfrm>
            <a:off x="6303564" y="1884339"/>
            <a:ext cx="280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chemeClr val="bg1"/>
                </a:solidFill>
              </a:rPr>
              <a:t>So we take the test data, run it through the </a:t>
            </a:r>
            <a:r>
              <a:rPr lang="en-NZ" sz="1600" dirty="0">
                <a:solidFill>
                  <a:srgbClr val="FF0000"/>
                </a:solidFill>
              </a:rPr>
              <a:t>first</a:t>
            </a:r>
            <a:r>
              <a:rPr lang="en-NZ" sz="1600" dirty="0">
                <a:solidFill>
                  <a:schemeClr val="bg1"/>
                </a:solidFill>
              </a:rPr>
              <a:t> tree we made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89075-A7DD-4F1A-AEB4-B45DA373FF38}"/>
              </a:ext>
            </a:extLst>
          </p:cNvPr>
          <p:cNvSpPr txBox="1"/>
          <p:nvPr/>
        </p:nvSpPr>
        <p:spPr>
          <a:xfrm>
            <a:off x="9568544" y="2038228"/>
            <a:ext cx="2623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 first tree says “YES”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402D896-ADF8-4D11-A5FB-791BC2E700A7}"/>
              </a:ext>
            </a:extLst>
          </p:cNvPr>
          <p:cNvSpPr/>
          <p:nvPr/>
        </p:nvSpPr>
        <p:spPr>
          <a:xfrm>
            <a:off x="9192459" y="2115172"/>
            <a:ext cx="214834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DA243C-C145-40A8-91B9-DD5E9CC249BC}"/>
              </a:ext>
            </a:extLst>
          </p:cNvPr>
          <p:cNvSpPr txBox="1"/>
          <p:nvPr/>
        </p:nvSpPr>
        <p:spPr>
          <a:xfrm>
            <a:off x="10976572" y="2245977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i="1" dirty="0">
                <a:solidFill>
                  <a:schemeClr val="bg1"/>
                </a:solidFill>
              </a:rPr>
              <a:t>(It will rain)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20FA5-A6C6-4D19-AD49-564295D2CBC5}"/>
              </a:ext>
            </a:extLst>
          </p:cNvPr>
          <p:cNvSpPr txBox="1"/>
          <p:nvPr/>
        </p:nvSpPr>
        <p:spPr>
          <a:xfrm>
            <a:off x="6303564" y="2608144"/>
            <a:ext cx="280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chemeClr val="bg1"/>
                </a:solidFill>
              </a:rPr>
              <a:t>We take the test data, run it through the </a:t>
            </a:r>
            <a:r>
              <a:rPr lang="en-NZ" sz="1600" dirty="0">
                <a:solidFill>
                  <a:srgbClr val="FF0000"/>
                </a:solidFill>
              </a:rPr>
              <a:t>2nd</a:t>
            </a:r>
            <a:r>
              <a:rPr lang="en-NZ" sz="1600" dirty="0">
                <a:solidFill>
                  <a:schemeClr val="bg1"/>
                </a:solidFill>
              </a:rPr>
              <a:t> tree we made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10E8B-2125-4282-A802-1FDCFCA5B930}"/>
              </a:ext>
            </a:extLst>
          </p:cNvPr>
          <p:cNvSpPr txBox="1"/>
          <p:nvPr/>
        </p:nvSpPr>
        <p:spPr>
          <a:xfrm>
            <a:off x="9524665" y="2775818"/>
            <a:ext cx="2623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 2nd tree says “YES”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A2BD73-CDD7-4207-B4DF-BA861A181AFB}"/>
              </a:ext>
            </a:extLst>
          </p:cNvPr>
          <p:cNvSpPr/>
          <p:nvPr/>
        </p:nvSpPr>
        <p:spPr>
          <a:xfrm>
            <a:off x="9192459" y="2852762"/>
            <a:ext cx="214834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83D08-2AE1-4AF1-ABEF-E4C32BE5AEAD}"/>
              </a:ext>
            </a:extLst>
          </p:cNvPr>
          <p:cNvSpPr txBox="1"/>
          <p:nvPr/>
        </p:nvSpPr>
        <p:spPr>
          <a:xfrm>
            <a:off x="10976572" y="2983567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i="1" dirty="0">
                <a:solidFill>
                  <a:schemeClr val="bg1"/>
                </a:solidFill>
              </a:rPr>
              <a:t>(It will rain)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760815-CF23-4D91-9F7E-64B2C95E058F}"/>
              </a:ext>
            </a:extLst>
          </p:cNvPr>
          <p:cNvSpPr txBox="1"/>
          <p:nvPr/>
        </p:nvSpPr>
        <p:spPr>
          <a:xfrm>
            <a:off x="6303564" y="3725370"/>
            <a:ext cx="32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chemeClr val="bg1"/>
                </a:solidFill>
              </a:rPr>
              <a:t>We take the test data, run it through the </a:t>
            </a:r>
            <a:r>
              <a:rPr lang="en-NZ" sz="1600" dirty="0">
                <a:solidFill>
                  <a:srgbClr val="FF0000"/>
                </a:solidFill>
              </a:rPr>
              <a:t>nth</a:t>
            </a:r>
            <a:r>
              <a:rPr lang="en-NZ" sz="1600" dirty="0">
                <a:solidFill>
                  <a:schemeClr val="bg1"/>
                </a:solidFill>
              </a:rPr>
              <a:t> tree we made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5686E-F6A1-46A2-B067-9B4531B092BD}"/>
              </a:ext>
            </a:extLst>
          </p:cNvPr>
          <p:cNvSpPr txBox="1"/>
          <p:nvPr/>
        </p:nvSpPr>
        <p:spPr>
          <a:xfrm>
            <a:off x="7239137" y="3154880"/>
            <a:ext cx="32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4DCC8D1-8C6F-4D80-A1E6-7921A1E7C887}"/>
              </a:ext>
            </a:extLst>
          </p:cNvPr>
          <p:cNvSpPr/>
          <p:nvPr/>
        </p:nvSpPr>
        <p:spPr>
          <a:xfrm>
            <a:off x="9223265" y="3840155"/>
            <a:ext cx="214834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AB8CB6-9344-4FD9-BC19-10FCF9C8C307}"/>
              </a:ext>
            </a:extLst>
          </p:cNvPr>
          <p:cNvSpPr txBox="1"/>
          <p:nvPr/>
        </p:nvSpPr>
        <p:spPr>
          <a:xfrm>
            <a:off x="11007378" y="3970960"/>
            <a:ext cx="931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i="1" dirty="0">
                <a:solidFill>
                  <a:schemeClr val="bg1"/>
                </a:solidFill>
              </a:rPr>
              <a:t>(It won’t rain)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CF9997-2E68-49A9-8AF1-DDA22ABC1454}"/>
              </a:ext>
            </a:extLst>
          </p:cNvPr>
          <p:cNvSpPr txBox="1"/>
          <p:nvPr/>
        </p:nvSpPr>
        <p:spPr>
          <a:xfrm>
            <a:off x="9524665" y="3716865"/>
            <a:ext cx="2623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 nth tree says “NO”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029357-1F31-4188-B7A3-FAE74A69AF5C}"/>
              </a:ext>
            </a:extLst>
          </p:cNvPr>
          <p:cNvSpPr txBox="1"/>
          <p:nvPr/>
        </p:nvSpPr>
        <p:spPr>
          <a:xfrm>
            <a:off x="6389627" y="4407408"/>
            <a:ext cx="542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After running the dataset through all the “random” trees, we see which option gets more votes, e.g.,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198C6C4-54E4-4887-89EA-C75336507359}"/>
              </a:ext>
            </a:extLst>
          </p:cNvPr>
          <p:cNvGraphicFramePr>
            <a:graphicFrameLocks noGrp="1"/>
          </p:cNvGraphicFramePr>
          <p:nvPr/>
        </p:nvGraphicFramePr>
        <p:xfrm>
          <a:off x="7059670" y="5255343"/>
          <a:ext cx="1391604" cy="63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2">
                  <a:extLst>
                    <a:ext uri="{9D8B030D-6E8A-4147-A177-3AD203B41FA5}">
                      <a16:colId xmlns:a16="http://schemas.microsoft.com/office/drawing/2014/main" val="3812178601"/>
                    </a:ext>
                  </a:extLst>
                </a:gridCol>
                <a:gridCol w="695802">
                  <a:extLst>
                    <a:ext uri="{9D8B030D-6E8A-4147-A177-3AD203B41FA5}">
                      <a16:colId xmlns:a16="http://schemas.microsoft.com/office/drawing/2014/main" val="739736127"/>
                    </a:ext>
                  </a:extLst>
                </a:gridCol>
              </a:tblGrid>
              <a:tr h="264889">
                <a:tc>
                  <a:txBody>
                    <a:bodyPr/>
                    <a:lstStyle/>
                    <a:p>
                      <a:r>
                        <a:rPr lang="en-US" sz="900" dirty="0"/>
                        <a:t>Rain: 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Rain: 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38070"/>
                  </a:ext>
                </a:extLst>
              </a:tr>
              <a:tr h="264889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17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41DC62-4578-463C-993E-F569D74D4735}"/>
              </a:ext>
            </a:extLst>
          </p:cNvPr>
          <p:cNvSpPr txBox="1"/>
          <p:nvPr/>
        </p:nvSpPr>
        <p:spPr>
          <a:xfrm>
            <a:off x="8993251" y="5386001"/>
            <a:ext cx="176618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Final output: YES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5AB7134-1ED2-48CF-8361-4F9934F2063F}"/>
              </a:ext>
            </a:extLst>
          </p:cNvPr>
          <p:cNvSpPr/>
          <p:nvPr/>
        </p:nvSpPr>
        <p:spPr>
          <a:xfrm>
            <a:off x="8609542" y="5478334"/>
            <a:ext cx="240145" cy="18466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463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35C3838-3CFC-423F-BD01-30ED85846AB4}"/>
              </a:ext>
            </a:extLst>
          </p:cNvPr>
          <p:cNvSpPr txBox="1">
            <a:spLocks/>
          </p:cNvSpPr>
          <p:nvPr/>
        </p:nvSpPr>
        <p:spPr>
          <a:xfrm>
            <a:off x="447040" y="314961"/>
            <a:ext cx="10312400" cy="481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b="1" dirty="0">
                <a:solidFill>
                  <a:schemeClr val="bg1"/>
                </a:solidFill>
                <a:latin typeface="charter"/>
              </a:rPr>
              <a:t>Bagging</a:t>
            </a:r>
            <a:endParaRPr lang="en-NZ" sz="8000" b="1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6928AA-B452-412E-B50C-D4D32208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7" y="888214"/>
            <a:ext cx="5729423" cy="342193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E5E2B4-E10F-46B0-8599-A8117F069AE4}"/>
              </a:ext>
            </a:extLst>
          </p:cNvPr>
          <p:cNvSpPr txBox="1"/>
          <p:nvPr/>
        </p:nvSpPr>
        <p:spPr>
          <a:xfrm>
            <a:off x="2477363" y="4324277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Bootstrapping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8874A-9FC2-4A14-9FD0-01E4A2FDA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55" y="866561"/>
            <a:ext cx="3728028" cy="34435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BE5F8E-B03B-486E-878C-075A383A68A7}"/>
              </a:ext>
            </a:extLst>
          </p:cNvPr>
          <p:cNvSpPr txBox="1"/>
          <p:nvPr/>
        </p:nvSpPr>
        <p:spPr>
          <a:xfrm>
            <a:off x="7588244" y="4310145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203553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35C3838-3CFC-423F-BD01-30ED85846AB4}"/>
              </a:ext>
            </a:extLst>
          </p:cNvPr>
          <p:cNvSpPr txBox="1">
            <a:spLocks/>
          </p:cNvSpPr>
          <p:nvPr/>
        </p:nvSpPr>
        <p:spPr>
          <a:xfrm>
            <a:off x="447040" y="314961"/>
            <a:ext cx="10312400" cy="481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b="1" dirty="0">
                <a:solidFill>
                  <a:schemeClr val="bg1"/>
                </a:solidFill>
                <a:latin typeface="charter"/>
              </a:rPr>
              <a:t>Bagging</a:t>
            </a:r>
            <a:endParaRPr lang="en-NZ" sz="8000" b="1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6928AA-B452-412E-B50C-D4D32208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7" y="888214"/>
            <a:ext cx="5729423" cy="342193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E5E2B4-E10F-46B0-8599-A8117F069AE4}"/>
              </a:ext>
            </a:extLst>
          </p:cNvPr>
          <p:cNvSpPr txBox="1"/>
          <p:nvPr/>
        </p:nvSpPr>
        <p:spPr>
          <a:xfrm>
            <a:off x="2477363" y="4324277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Bootstrapping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8874A-9FC2-4A14-9FD0-01E4A2FDA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55" y="866561"/>
            <a:ext cx="3728028" cy="34435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BE5F8E-B03B-486E-878C-075A383A68A7}"/>
              </a:ext>
            </a:extLst>
          </p:cNvPr>
          <p:cNvSpPr txBox="1"/>
          <p:nvPr/>
        </p:nvSpPr>
        <p:spPr>
          <a:xfrm>
            <a:off x="7588244" y="4310145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Aggregation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BABE3-37FC-46B1-8668-3627A5165318}"/>
              </a:ext>
            </a:extLst>
          </p:cNvPr>
          <p:cNvSpPr txBox="1"/>
          <p:nvPr/>
        </p:nvSpPr>
        <p:spPr>
          <a:xfrm>
            <a:off x="791057" y="5093700"/>
            <a:ext cx="962436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NZ" sz="2400" b="1" u="sng" dirty="0">
                <a:solidFill>
                  <a:srgbClr val="FF0000"/>
                </a:solidFill>
              </a:rPr>
              <a:t>B</a:t>
            </a:r>
            <a:r>
              <a:rPr lang="en-NZ" sz="2400" dirty="0">
                <a:solidFill>
                  <a:schemeClr val="bg1"/>
                </a:solidFill>
              </a:rPr>
              <a:t>ootstrapping the data + Using </a:t>
            </a:r>
            <a:r>
              <a:rPr lang="en-NZ" sz="2400" b="1" u="sng" dirty="0">
                <a:solidFill>
                  <a:srgbClr val="FF0000"/>
                </a:solidFill>
              </a:rPr>
              <a:t>AGG</a:t>
            </a:r>
            <a:r>
              <a:rPr lang="en-NZ" sz="2400" dirty="0">
                <a:solidFill>
                  <a:schemeClr val="bg1"/>
                </a:solidFill>
              </a:rPr>
              <a:t>regation to get the decision = </a:t>
            </a:r>
            <a:r>
              <a:rPr lang="en-NZ" sz="2400" b="1" u="sng" dirty="0">
                <a:solidFill>
                  <a:srgbClr val="FF0000"/>
                </a:solidFill>
              </a:rPr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76019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35C3838-3CFC-423F-BD01-30ED85846AB4}"/>
              </a:ext>
            </a:extLst>
          </p:cNvPr>
          <p:cNvSpPr txBox="1">
            <a:spLocks/>
          </p:cNvSpPr>
          <p:nvPr/>
        </p:nvSpPr>
        <p:spPr>
          <a:xfrm>
            <a:off x="447040" y="314961"/>
            <a:ext cx="10312400" cy="481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b="1" dirty="0">
                <a:solidFill>
                  <a:schemeClr val="bg1"/>
                </a:solidFill>
                <a:latin typeface="charter"/>
              </a:rPr>
              <a:t>Bagging</a:t>
            </a:r>
            <a:endParaRPr lang="en-NZ" sz="80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37">
            <a:extLst>
              <a:ext uri="{FF2B5EF4-FFF2-40B4-BE49-F238E27FC236}">
                <a16:creationId xmlns:a16="http://schemas.microsoft.com/office/drawing/2014/main" id="{CC8FF77A-05B7-4420-86A6-F47E61114DA7}"/>
              </a:ext>
            </a:extLst>
          </p:cNvPr>
          <p:cNvGraphicFramePr>
            <a:graphicFrameLocks noGrp="1"/>
          </p:cNvGraphicFramePr>
          <p:nvPr/>
        </p:nvGraphicFramePr>
        <p:xfrm>
          <a:off x="128259" y="1011013"/>
          <a:ext cx="316861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23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234169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237385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70.0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F34413-F680-4323-BF0F-F742B9AFBA41}"/>
              </a:ext>
            </a:extLst>
          </p:cNvPr>
          <p:cNvSpPr txBox="1"/>
          <p:nvPr/>
        </p:nvSpPr>
        <p:spPr>
          <a:xfrm>
            <a:off x="0" y="2805837"/>
            <a:ext cx="381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</a:t>
            </a:r>
          </a:p>
        </p:txBody>
      </p:sp>
    </p:spTree>
    <p:extLst>
      <p:ext uri="{BB962C8B-B14F-4D97-AF65-F5344CB8AC3E}">
        <p14:creationId xmlns:p14="http://schemas.microsoft.com/office/powerpoint/2010/main" val="28090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35C3838-3CFC-423F-BD01-30ED85846AB4}"/>
              </a:ext>
            </a:extLst>
          </p:cNvPr>
          <p:cNvSpPr txBox="1">
            <a:spLocks/>
          </p:cNvSpPr>
          <p:nvPr/>
        </p:nvSpPr>
        <p:spPr>
          <a:xfrm>
            <a:off x="447040" y="314961"/>
            <a:ext cx="10312400" cy="481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b="1" dirty="0">
                <a:solidFill>
                  <a:schemeClr val="bg1"/>
                </a:solidFill>
                <a:latin typeface="charter"/>
              </a:rPr>
              <a:t>Bagging</a:t>
            </a:r>
            <a:endParaRPr lang="en-NZ" sz="8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37">
            <a:extLst>
              <a:ext uri="{FF2B5EF4-FFF2-40B4-BE49-F238E27FC236}">
                <a16:creationId xmlns:a16="http://schemas.microsoft.com/office/drawing/2014/main" id="{1561ACDD-AE5D-46EA-A7B6-B4907A1EC7C3}"/>
              </a:ext>
            </a:extLst>
          </p:cNvPr>
          <p:cNvGraphicFramePr>
            <a:graphicFrameLocks noGrp="1"/>
          </p:cNvGraphicFramePr>
          <p:nvPr/>
        </p:nvGraphicFramePr>
        <p:xfrm>
          <a:off x="128259" y="1011013"/>
          <a:ext cx="316861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23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234169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237385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70.0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2695C1-A372-45F9-AD40-3288E3CC08FA}"/>
              </a:ext>
            </a:extLst>
          </p:cNvPr>
          <p:cNvSpPr txBox="1"/>
          <p:nvPr/>
        </p:nvSpPr>
        <p:spPr>
          <a:xfrm>
            <a:off x="0" y="2805837"/>
            <a:ext cx="381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6B499-546F-44DE-8974-323BCF646491}"/>
              </a:ext>
            </a:extLst>
          </p:cNvPr>
          <p:cNvSpPr txBox="1"/>
          <p:nvPr/>
        </p:nvSpPr>
        <p:spPr>
          <a:xfrm>
            <a:off x="4398389" y="2588283"/>
            <a:ext cx="385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 create a bootstrap dataset with the same predictors as the original dataset, we just randomly select samples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3548D-A34B-4276-AAF5-0782214CE225}"/>
              </a:ext>
            </a:extLst>
          </p:cNvPr>
          <p:cNvSpPr txBox="1"/>
          <p:nvPr/>
        </p:nvSpPr>
        <p:spPr>
          <a:xfrm>
            <a:off x="4394715" y="3568836"/>
            <a:ext cx="371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 in this case, the </a:t>
            </a:r>
            <a:r>
              <a:rPr lang="en-NZ" dirty="0">
                <a:highlight>
                  <a:srgbClr val="FFFF00"/>
                </a:highlight>
              </a:rPr>
              <a:t>first row</a:t>
            </a:r>
            <a:r>
              <a:rPr lang="en-NZ" dirty="0">
                <a:solidFill>
                  <a:schemeClr val="bg1"/>
                </a:solidFill>
              </a:rPr>
              <a:t> gets selected twice, while the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3</a:t>
            </a:r>
            <a:r>
              <a:rPr lang="en-NZ" baseline="30000" dirty="0">
                <a:solidFill>
                  <a:schemeClr val="bg1"/>
                </a:solidFill>
                <a:highlight>
                  <a:srgbClr val="00FF00"/>
                </a:highlight>
              </a:rPr>
              <a:t>rd</a:t>
            </a:r>
            <a:r>
              <a:rPr lang="en-NZ" dirty="0">
                <a:solidFill>
                  <a:schemeClr val="bg1"/>
                </a:solidFill>
              </a:rPr>
              <a:t> and </a:t>
            </a:r>
            <a:r>
              <a:rPr lang="en-NZ" dirty="0">
                <a:solidFill>
                  <a:schemeClr val="bg1"/>
                </a:solidFill>
                <a:highlight>
                  <a:srgbClr val="800080"/>
                </a:highlight>
              </a:rPr>
              <a:t>last row</a:t>
            </a:r>
            <a:r>
              <a:rPr lang="en-NZ" dirty="0">
                <a:solidFill>
                  <a:schemeClr val="bg1"/>
                </a:solidFill>
              </a:rPr>
              <a:t> are not selected at all</a:t>
            </a:r>
          </a:p>
        </p:txBody>
      </p:sp>
      <p:graphicFrame>
        <p:nvGraphicFramePr>
          <p:cNvPr id="15" name="Table 37">
            <a:extLst>
              <a:ext uri="{FF2B5EF4-FFF2-40B4-BE49-F238E27FC236}">
                <a16:creationId xmlns:a16="http://schemas.microsoft.com/office/drawing/2014/main" id="{0012C03A-ACF2-4006-8F7C-F607A3F17F59}"/>
              </a:ext>
            </a:extLst>
          </p:cNvPr>
          <p:cNvGraphicFramePr>
            <a:graphicFrameLocks noGrp="1"/>
          </p:cNvGraphicFramePr>
          <p:nvPr/>
        </p:nvGraphicFramePr>
        <p:xfrm>
          <a:off x="4619784" y="1011013"/>
          <a:ext cx="316861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23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234169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237385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1CE92534-5B4B-44B8-8206-99FE0AFB0072}"/>
              </a:ext>
            </a:extLst>
          </p:cNvPr>
          <p:cNvSpPr/>
          <p:nvPr/>
        </p:nvSpPr>
        <p:spPr>
          <a:xfrm rot="2028555">
            <a:off x="3184720" y="1670138"/>
            <a:ext cx="1256623" cy="2143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2E64D4B-41B8-4BEC-BF62-2FB130D558B8}"/>
              </a:ext>
            </a:extLst>
          </p:cNvPr>
          <p:cNvSpPr/>
          <p:nvPr/>
        </p:nvSpPr>
        <p:spPr>
          <a:xfrm>
            <a:off x="4394715" y="1921079"/>
            <a:ext cx="143730" cy="461534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BE2F21-9BA4-4C44-B57D-33530806636F}"/>
              </a:ext>
            </a:extLst>
          </p:cNvPr>
          <p:cNvSpPr/>
          <p:nvPr/>
        </p:nvSpPr>
        <p:spPr>
          <a:xfrm rot="20863011">
            <a:off x="3337972" y="1483683"/>
            <a:ext cx="1256623" cy="21430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65FD6-E94D-4517-8C58-DC782D811612}"/>
              </a:ext>
            </a:extLst>
          </p:cNvPr>
          <p:cNvSpPr txBox="1"/>
          <p:nvPr/>
        </p:nvSpPr>
        <p:spPr>
          <a:xfrm>
            <a:off x="2835475" y="1891763"/>
            <a:ext cx="906017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/>
              <a:t>Not selected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679DC-0358-4CE8-8B10-A0BB9C2C7C78}"/>
              </a:ext>
            </a:extLst>
          </p:cNvPr>
          <p:cNvSpPr txBox="1"/>
          <p:nvPr/>
        </p:nvSpPr>
        <p:spPr>
          <a:xfrm>
            <a:off x="2835475" y="2457981"/>
            <a:ext cx="906017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/>
              <a:t>Not selected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E34BFFF-31A8-4B97-AA87-A2FF4AECBF1A}"/>
              </a:ext>
            </a:extLst>
          </p:cNvPr>
          <p:cNvSpPr/>
          <p:nvPr/>
        </p:nvSpPr>
        <p:spPr>
          <a:xfrm rot="20012025">
            <a:off x="3338036" y="1881744"/>
            <a:ext cx="1256623" cy="21430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232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35C3838-3CFC-423F-BD01-30ED85846AB4}"/>
              </a:ext>
            </a:extLst>
          </p:cNvPr>
          <p:cNvSpPr txBox="1">
            <a:spLocks/>
          </p:cNvSpPr>
          <p:nvPr/>
        </p:nvSpPr>
        <p:spPr>
          <a:xfrm>
            <a:off x="447040" y="314961"/>
            <a:ext cx="10312400" cy="481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b="1" dirty="0">
                <a:solidFill>
                  <a:schemeClr val="bg1"/>
                </a:solidFill>
                <a:latin typeface="charter"/>
              </a:rPr>
              <a:t>Bagging</a:t>
            </a:r>
            <a:endParaRPr lang="en-NZ" sz="8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37">
            <a:extLst>
              <a:ext uri="{FF2B5EF4-FFF2-40B4-BE49-F238E27FC236}">
                <a16:creationId xmlns:a16="http://schemas.microsoft.com/office/drawing/2014/main" id="{1561ACDD-AE5D-46EA-A7B6-B4907A1EC7C3}"/>
              </a:ext>
            </a:extLst>
          </p:cNvPr>
          <p:cNvGraphicFramePr>
            <a:graphicFrameLocks noGrp="1"/>
          </p:cNvGraphicFramePr>
          <p:nvPr/>
        </p:nvGraphicFramePr>
        <p:xfrm>
          <a:off x="128259" y="1011013"/>
          <a:ext cx="316861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23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234169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237385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70.0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2695C1-A372-45F9-AD40-3288E3CC08FA}"/>
              </a:ext>
            </a:extLst>
          </p:cNvPr>
          <p:cNvSpPr txBox="1"/>
          <p:nvPr/>
        </p:nvSpPr>
        <p:spPr>
          <a:xfrm>
            <a:off x="0" y="2805837"/>
            <a:ext cx="381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6B499-546F-44DE-8974-323BCF646491}"/>
              </a:ext>
            </a:extLst>
          </p:cNvPr>
          <p:cNvSpPr txBox="1"/>
          <p:nvPr/>
        </p:nvSpPr>
        <p:spPr>
          <a:xfrm>
            <a:off x="4398389" y="2588283"/>
            <a:ext cx="385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 create a bootstrap dataset with the same predictors as the original dataset, we just randomly select samples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3548D-A34B-4276-AAF5-0782214CE225}"/>
              </a:ext>
            </a:extLst>
          </p:cNvPr>
          <p:cNvSpPr txBox="1"/>
          <p:nvPr/>
        </p:nvSpPr>
        <p:spPr>
          <a:xfrm>
            <a:off x="4394715" y="3568836"/>
            <a:ext cx="371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 in this case, the </a:t>
            </a:r>
            <a:r>
              <a:rPr lang="en-NZ" dirty="0">
                <a:highlight>
                  <a:srgbClr val="FFFF00"/>
                </a:highlight>
              </a:rPr>
              <a:t>first row</a:t>
            </a:r>
            <a:r>
              <a:rPr lang="en-NZ" dirty="0">
                <a:solidFill>
                  <a:schemeClr val="bg1"/>
                </a:solidFill>
              </a:rPr>
              <a:t> gets selected twice, while the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3</a:t>
            </a:r>
            <a:r>
              <a:rPr lang="en-NZ" baseline="30000" dirty="0">
                <a:solidFill>
                  <a:schemeClr val="bg1"/>
                </a:solidFill>
                <a:highlight>
                  <a:srgbClr val="00FF00"/>
                </a:highlight>
              </a:rPr>
              <a:t>rd</a:t>
            </a:r>
            <a:r>
              <a:rPr lang="en-NZ" dirty="0">
                <a:solidFill>
                  <a:schemeClr val="bg1"/>
                </a:solidFill>
              </a:rPr>
              <a:t> and </a:t>
            </a:r>
            <a:r>
              <a:rPr lang="en-NZ" dirty="0">
                <a:solidFill>
                  <a:schemeClr val="bg1"/>
                </a:solidFill>
                <a:highlight>
                  <a:srgbClr val="800080"/>
                </a:highlight>
              </a:rPr>
              <a:t>last row</a:t>
            </a:r>
            <a:r>
              <a:rPr lang="en-NZ" dirty="0">
                <a:solidFill>
                  <a:schemeClr val="bg1"/>
                </a:solidFill>
              </a:rPr>
              <a:t> are not selected at all</a:t>
            </a:r>
          </a:p>
        </p:txBody>
      </p:sp>
      <p:graphicFrame>
        <p:nvGraphicFramePr>
          <p:cNvPr id="15" name="Table 37">
            <a:extLst>
              <a:ext uri="{FF2B5EF4-FFF2-40B4-BE49-F238E27FC236}">
                <a16:creationId xmlns:a16="http://schemas.microsoft.com/office/drawing/2014/main" id="{0012C03A-ACF2-4006-8F7C-F607A3F17F59}"/>
              </a:ext>
            </a:extLst>
          </p:cNvPr>
          <p:cNvGraphicFramePr>
            <a:graphicFrameLocks noGrp="1"/>
          </p:cNvGraphicFramePr>
          <p:nvPr/>
        </p:nvGraphicFramePr>
        <p:xfrm>
          <a:off x="4619784" y="1011013"/>
          <a:ext cx="316861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23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234169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237385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1CE92534-5B4B-44B8-8206-99FE0AFB0072}"/>
              </a:ext>
            </a:extLst>
          </p:cNvPr>
          <p:cNvSpPr/>
          <p:nvPr/>
        </p:nvSpPr>
        <p:spPr>
          <a:xfrm rot="2028555">
            <a:off x="3184720" y="1670138"/>
            <a:ext cx="1256623" cy="2143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2E64D4B-41B8-4BEC-BF62-2FB130D558B8}"/>
              </a:ext>
            </a:extLst>
          </p:cNvPr>
          <p:cNvSpPr/>
          <p:nvPr/>
        </p:nvSpPr>
        <p:spPr>
          <a:xfrm>
            <a:off x="4394715" y="1921079"/>
            <a:ext cx="143730" cy="461534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BE2F21-9BA4-4C44-B57D-33530806636F}"/>
              </a:ext>
            </a:extLst>
          </p:cNvPr>
          <p:cNvSpPr/>
          <p:nvPr/>
        </p:nvSpPr>
        <p:spPr>
          <a:xfrm rot="20863011">
            <a:off x="3337972" y="1483683"/>
            <a:ext cx="1256623" cy="21430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65FD6-E94D-4517-8C58-DC782D811612}"/>
              </a:ext>
            </a:extLst>
          </p:cNvPr>
          <p:cNvSpPr txBox="1"/>
          <p:nvPr/>
        </p:nvSpPr>
        <p:spPr>
          <a:xfrm>
            <a:off x="2835475" y="1891763"/>
            <a:ext cx="906017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/>
              <a:t>Not selected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679DC-0358-4CE8-8B10-A0BB9C2C7C78}"/>
              </a:ext>
            </a:extLst>
          </p:cNvPr>
          <p:cNvSpPr txBox="1"/>
          <p:nvPr/>
        </p:nvSpPr>
        <p:spPr>
          <a:xfrm>
            <a:off x="2835475" y="2457981"/>
            <a:ext cx="906017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/>
              <a:t>Not selected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E34BFFF-31A8-4B97-AA87-A2FF4AECBF1A}"/>
              </a:ext>
            </a:extLst>
          </p:cNvPr>
          <p:cNvSpPr/>
          <p:nvPr/>
        </p:nvSpPr>
        <p:spPr>
          <a:xfrm rot="20012025">
            <a:off x="3338036" y="1881744"/>
            <a:ext cx="1256623" cy="21430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9729D-B5DE-4D49-8098-BCBD9573926F}"/>
              </a:ext>
            </a:extLst>
          </p:cNvPr>
          <p:cNvSpPr txBox="1"/>
          <p:nvPr/>
        </p:nvSpPr>
        <p:spPr>
          <a:xfrm>
            <a:off x="8914463" y="2613030"/>
            <a:ext cx="239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Furthermore, instead of considering all four predictors, we only consider two here ~ “high temp” and “wind speed” (usually they are selected randomly 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944EDB7-CE3F-4C2A-8395-4A330C27CC69}"/>
              </a:ext>
            </a:extLst>
          </p:cNvPr>
          <p:cNvGraphicFramePr>
            <a:graphicFrameLocks noGrp="1"/>
          </p:cNvGraphicFramePr>
          <p:nvPr/>
        </p:nvGraphicFramePr>
        <p:xfrm>
          <a:off x="9029355" y="981092"/>
          <a:ext cx="1565943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81">
                  <a:extLst>
                    <a:ext uri="{9D8B030D-6E8A-4147-A177-3AD203B41FA5}">
                      <a16:colId xmlns:a16="http://schemas.microsoft.com/office/drawing/2014/main" val="670162221"/>
                    </a:ext>
                  </a:extLst>
                </a:gridCol>
                <a:gridCol w="521981">
                  <a:extLst>
                    <a:ext uri="{9D8B030D-6E8A-4147-A177-3AD203B41FA5}">
                      <a16:colId xmlns:a16="http://schemas.microsoft.com/office/drawing/2014/main" val="4138829313"/>
                    </a:ext>
                  </a:extLst>
                </a:gridCol>
                <a:gridCol w="521981">
                  <a:extLst>
                    <a:ext uri="{9D8B030D-6E8A-4147-A177-3AD203B41FA5}">
                      <a16:colId xmlns:a16="http://schemas.microsoft.com/office/drawing/2014/main" val="3278657821"/>
                    </a:ext>
                  </a:extLst>
                </a:gridCol>
              </a:tblGrid>
              <a:tr h="340093">
                <a:tc>
                  <a:txBody>
                    <a:bodyPr/>
                    <a:lstStyle/>
                    <a:p>
                      <a:r>
                        <a:rPr lang="en-US" sz="700" dirty="0"/>
                        <a:t>High Temperature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Wind Speed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Rain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4080"/>
                  </a:ext>
                </a:extLst>
              </a:tr>
              <a:tr h="214133"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868542"/>
                  </a:ext>
                </a:extLst>
              </a:tr>
              <a:tr h="214133"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50.0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177936"/>
                  </a:ext>
                </a:extLst>
              </a:tr>
              <a:tr h="214133"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90660"/>
                  </a:ext>
                </a:extLst>
              </a:tr>
              <a:tr h="214133"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1007"/>
                  </a:ext>
                </a:extLst>
              </a:tr>
            </a:tbl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2B137B-095D-4955-B110-36925D85E1B7}"/>
              </a:ext>
            </a:extLst>
          </p:cNvPr>
          <p:cNvSpPr/>
          <p:nvPr/>
        </p:nvSpPr>
        <p:spPr>
          <a:xfrm>
            <a:off x="5587068" y="534729"/>
            <a:ext cx="3716323" cy="371282"/>
          </a:xfrm>
          <a:custGeom>
            <a:avLst/>
            <a:gdLst>
              <a:gd name="connsiteX0" fmla="*/ 0 w 3716323"/>
              <a:gd name="connsiteY0" fmla="*/ 371282 h 371282"/>
              <a:gd name="connsiteX1" fmla="*/ 872455 w 3716323"/>
              <a:gd name="connsiteY1" fmla="*/ 77667 h 371282"/>
              <a:gd name="connsiteX2" fmla="*/ 2147582 w 3716323"/>
              <a:gd name="connsiteY2" fmla="*/ 2166 h 371282"/>
              <a:gd name="connsiteX3" fmla="*/ 3162649 w 3716323"/>
              <a:gd name="connsiteY3" fmla="*/ 52500 h 371282"/>
              <a:gd name="connsiteX4" fmla="*/ 3716323 w 3716323"/>
              <a:gd name="connsiteY4" fmla="*/ 354504 h 37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6323" h="371282">
                <a:moveTo>
                  <a:pt x="0" y="371282"/>
                </a:moveTo>
                <a:cubicBezTo>
                  <a:pt x="257262" y="255234"/>
                  <a:pt x="514525" y="139186"/>
                  <a:pt x="872455" y="77667"/>
                </a:cubicBezTo>
                <a:cubicBezTo>
                  <a:pt x="1230385" y="16148"/>
                  <a:pt x="1765883" y="6360"/>
                  <a:pt x="2147582" y="2166"/>
                </a:cubicBezTo>
                <a:cubicBezTo>
                  <a:pt x="2529281" y="-2029"/>
                  <a:pt x="2901192" y="-6223"/>
                  <a:pt x="3162649" y="52500"/>
                </a:cubicBezTo>
                <a:cubicBezTo>
                  <a:pt x="3424106" y="111223"/>
                  <a:pt x="3570214" y="232863"/>
                  <a:pt x="3716323" y="35450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E5D25A6-22F3-43A1-99E0-616ADB3315C5}"/>
              </a:ext>
            </a:extLst>
          </p:cNvPr>
          <p:cNvSpPr/>
          <p:nvPr/>
        </p:nvSpPr>
        <p:spPr>
          <a:xfrm>
            <a:off x="6828639" y="274312"/>
            <a:ext cx="2989211" cy="648477"/>
          </a:xfrm>
          <a:custGeom>
            <a:avLst/>
            <a:gdLst>
              <a:gd name="connsiteX0" fmla="*/ 0 w 2989211"/>
              <a:gd name="connsiteY0" fmla="*/ 640088 h 648477"/>
              <a:gd name="connsiteX1" fmla="*/ 494950 w 2989211"/>
              <a:gd name="connsiteY1" fmla="*/ 203860 h 648477"/>
              <a:gd name="connsiteX2" fmla="*/ 1501629 w 2989211"/>
              <a:gd name="connsiteY2" fmla="*/ 2525 h 648477"/>
              <a:gd name="connsiteX3" fmla="*/ 2457974 w 2989211"/>
              <a:gd name="connsiteY3" fmla="*/ 119971 h 648477"/>
              <a:gd name="connsiteX4" fmla="*/ 2927757 w 2989211"/>
              <a:gd name="connsiteY4" fmla="*/ 522642 h 648477"/>
              <a:gd name="connsiteX5" fmla="*/ 2969702 w 2989211"/>
              <a:gd name="connsiteY5" fmla="*/ 648477 h 64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9211" h="648477">
                <a:moveTo>
                  <a:pt x="0" y="640088"/>
                </a:moveTo>
                <a:cubicBezTo>
                  <a:pt x="122339" y="475104"/>
                  <a:pt x="244678" y="310121"/>
                  <a:pt x="494950" y="203860"/>
                </a:cubicBezTo>
                <a:cubicBezTo>
                  <a:pt x="745222" y="97599"/>
                  <a:pt x="1174458" y="16507"/>
                  <a:pt x="1501629" y="2525"/>
                </a:cubicBezTo>
                <a:cubicBezTo>
                  <a:pt x="1828800" y="-11457"/>
                  <a:pt x="2220286" y="33285"/>
                  <a:pt x="2457974" y="119971"/>
                </a:cubicBezTo>
                <a:cubicBezTo>
                  <a:pt x="2695662" y="206657"/>
                  <a:pt x="2842469" y="434558"/>
                  <a:pt x="2927757" y="522642"/>
                </a:cubicBezTo>
                <a:cubicBezTo>
                  <a:pt x="3013045" y="610726"/>
                  <a:pt x="2991373" y="629601"/>
                  <a:pt x="2969702" y="648477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557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35C3838-3CFC-423F-BD01-30ED85846AB4}"/>
              </a:ext>
            </a:extLst>
          </p:cNvPr>
          <p:cNvSpPr txBox="1">
            <a:spLocks/>
          </p:cNvSpPr>
          <p:nvPr/>
        </p:nvSpPr>
        <p:spPr>
          <a:xfrm>
            <a:off x="447040" y="314961"/>
            <a:ext cx="10312400" cy="481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b="1" dirty="0">
                <a:solidFill>
                  <a:schemeClr val="bg1"/>
                </a:solidFill>
                <a:latin typeface="charter"/>
              </a:rPr>
              <a:t>Bagging</a:t>
            </a:r>
            <a:endParaRPr lang="en-NZ" sz="8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37">
            <a:extLst>
              <a:ext uri="{FF2B5EF4-FFF2-40B4-BE49-F238E27FC236}">
                <a16:creationId xmlns:a16="http://schemas.microsoft.com/office/drawing/2014/main" id="{1561ACDD-AE5D-46EA-A7B6-B4907A1EC7C3}"/>
              </a:ext>
            </a:extLst>
          </p:cNvPr>
          <p:cNvGraphicFramePr>
            <a:graphicFrameLocks noGrp="1"/>
          </p:cNvGraphicFramePr>
          <p:nvPr/>
        </p:nvGraphicFramePr>
        <p:xfrm>
          <a:off x="128259" y="1011013"/>
          <a:ext cx="316861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23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234169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237385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70.0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2695C1-A372-45F9-AD40-3288E3CC08FA}"/>
              </a:ext>
            </a:extLst>
          </p:cNvPr>
          <p:cNvSpPr txBox="1"/>
          <p:nvPr/>
        </p:nvSpPr>
        <p:spPr>
          <a:xfrm>
            <a:off x="0" y="2805837"/>
            <a:ext cx="381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6B499-546F-44DE-8974-323BCF646491}"/>
              </a:ext>
            </a:extLst>
          </p:cNvPr>
          <p:cNvSpPr txBox="1"/>
          <p:nvPr/>
        </p:nvSpPr>
        <p:spPr>
          <a:xfrm>
            <a:off x="4398389" y="2588283"/>
            <a:ext cx="385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 create a bootstrap dataset with the same predictors as the original dataset, we just randomly select samples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3548D-A34B-4276-AAF5-0782214CE225}"/>
              </a:ext>
            </a:extLst>
          </p:cNvPr>
          <p:cNvSpPr txBox="1"/>
          <p:nvPr/>
        </p:nvSpPr>
        <p:spPr>
          <a:xfrm>
            <a:off x="4394715" y="3568836"/>
            <a:ext cx="371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 in this case, the </a:t>
            </a:r>
            <a:r>
              <a:rPr lang="en-NZ" dirty="0">
                <a:highlight>
                  <a:srgbClr val="FFFF00"/>
                </a:highlight>
              </a:rPr>
              <a:t>first row</a:t>
            </a:r>
            <a:r>
              <a:rPr lang="en-NZ" dirty="0">
                <a:solidFill>
                  <a:schemeClr val="bg1"/>
                </a:solidFill>
              </a:rPr>
              <a:t> gets selected twice, while the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3</a:t>
            </a:r>
            <a:r>
              <a:rPr lang="en-NZ" baseline="30000" dirty="0">
                <a:solidFill>
                  <a:schemeClr val="bg1"/>
                </a:solidFill>
                <a:highlight>
                  <a:srgbClr val="00FF00"/>
                </a:highlight>
              </a:rPr>
              <a:t>rd</a:t>
            </a:r>
            <a:r>
              <a:rPr lang="en-NZ" dirty="0">
                <a:solidFill>
                  <a:schemeClr val="bg1"/>
                </a:solidFill>
              </a:rPr>
              <a:t> and </a:t>
            </a:r>
            <a:r>
              <a:rPr lang="en-NZ" dirty="0">
                <a:solidFill>
                  <a:schemeClr val="bg1"/>
                </a:solidFill>
                <a:highlight>
                  <a:srgbClr val="800080"/>
                </a:highlight>
              </a:rPr>
              <a:t>last row</a:t>
            </a:r>
            <a:r>
              <a:rPr lang="en-NZ" dirty="0">
                <a:solidFill>
                  <a:schemeClr val="bg1"/>
                </a:solidFill>
              </a:rPr>
              <a:t> are not selected at all</a:t>
            </a:r>
          </a:p>
        </p:txBody>
      </p:sp>
      <p:graphicFrame>
        <p:nvGraphicFramePr>
          <p:cNvPr id="15" name="Table 37">
            <a:extLst>
              <a:ext uri="{FF2B5EF4-FFF2-40B4-BE49-F238E27FC236}">
                <a16:creationId xmlns:a16="http://schemas.microsoft.com/office/drawing/2014/main" id="{0012C03A-ACF2-4006-8F7C-F607A3F17F59}"/>
              </a:ext>
            </a:extLst>
          </p:cNvPr>
          <p:cNvGraphicFramePr>
            <a:graphicFrameLocks noGrp="1"/>
          </p:cNvGraphicFramePr>
          <p:nvPr/>
        </p:nvGraphicFramePr>
        <p:xfrm>
          <a:off x="4619784" y="1011013"/>
          <a:ext cx="316861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23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234169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237385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1CE92534-5B4B-44B8-8206-99FE0AFB0072}"/>
              </a:ext>
            </a:extLst>
          </p:cNvPr>
          <p:cNvSpPr/>
          <p:nvPr/>
        </p:nvSpPr>
        <p:spPr>
          <a:xfrm rot="2028555">
            <a:off x="3184720" y="1670138"/>
            <a:ext cx="1256623" cy="2143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2E64D4B-41B8-4BEC-BF62-2FB130D558B8}"/>
              </a:ext>
            </a:extLst>
          </p:cNvPr>
          <p:cNvSpPr/>
          <p:nvPr/>
        </p:nvSpPr>
        <p:spPr>
          <a:xfrm>
            <a:off x="4394715" y="1921079"/>
            <a:ext cx="143730" cy="461534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BE2F21-9BA4-4C44-B57D-33530806636F}"/>
              </a:ext>
            </a:extLst>
          </p:cNvPr>
          <p:cNvSpPr/>
          <p:nvPr/>
        </p:nvSpPr>
        <p:spPr>
          <a:xfrm rot="20863011">
            <a:off x="3337972" y="1483683"/>
            <a:ext cx="1256623" cy="21430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65FD6-E94D-4517-8C58-DC782D811612}"/>
              </a:ext>
            </a:extLst>
          </p:cNvPr>
          <p:cNvSpPr txBox="1"/>
          <p:nvPr/>
        </p:nvSpPr>
        <p:spPr>
          <a:xfrm>
            <a:off x="2835475" y="1891763"/>
            <a:ext cx="906017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/>
              <a:t>Not selected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679DC-0358-4CE8-8B10-A0BB9C2C7C78}"/>
              </a:ext>
            </a:extLst>
          </p:cNvPr>
          <p:cNvSpPr txBox="1"/>
          <p:nvPr/>
        </p:nvSpPr>
        <p:spPr>
          <a:xfrm>
            <a:off x="2835475" y="2457981"/>
            <a:ext cx="906017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/>
              <a:t>Not selected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E34BFFF-31A8-4B97-AA87-A2FF4AECBF1A}"/>
              </a:ext>
            </a:extLst>
          </p:cNvPr>
          <p:cNvSpPr/>
          <p:nvPr/>
        </p:nvSpPr>
        <p:spPr>
          <a:xfrm rot="20012025">
            <a:off x="3338036" y="1881744"/>
            <a:ext cx="1256623" cy="21430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9729D-B5DE-4D49-8098-BCBD9573926F}"/>
              </a:ext>
            </a:extLst>
          </p:cNvPr>
          <p:cNvSpPr txBox="1"/>
          <p:nvPr/>
        </p:nvSpPr>
        <p:spPr>
          <a:xfrm>
            <a:off x="8914463" y="2613030"/>
            <a:ext cx="239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Furthermore, instead of considering all four predictors, we only consider two here ~ “high temp” and “wind speed” (usually they are selected randomly 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944EDB7-CE3F-4C2A-8395-4A330C27CC69}"/>
              </a:ext>
            </a:extLst>
          </p:cNvPr>
          <p:cNvGraphicFramePr>
            <a:graphicFrameLocks noGrp="1"/>
          </p:cNvGraphicFramePr>
          <p:nvPr/>
        </p:nvGraphicFramePr>
        <p:xfrm>
          <a:off x="9029355" y="981092"/>
          <a:ext cx="1565943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81">
                  <a:extLst>
                    <a:ext uri="{9D8B030D-6E8A-4147-A177-3AD203B41FA5}">
                      <a16:colId xmlns:a16="http://schemas.microsoft.com/office/drawing/2014/main" val="670162221"/>
                    </a:ext>
                  </a:extLst>
                </a:gridCol>
                <a:gridCol w="521981">
                  <a:extLst>
                    <a:ext uri="{9D8B030D-6E8A-4147-A177-3AD203B41FA5}">
                      <a16:colId xmlns:a16="http://schemas.microsoft.com/office/drawing/2014/main" val="4138829313"/>
                    </a:ext>
                  </a:extLst>
                </a:gridCol>
                <a:gridCol w="521981">
                  <a:extLst>
                    <a:ext uri="{9D8B030D-6E8A-4147-A177-3AD203B41FA5}">
                      <a16:colId xmlns:a16="http://schemas.microsoft.com/office/drawing/2014/main" val="3278657821"/>
                    </a:ext>
                  </a:extLst>
                </a:gridCol>
              </a:tblGrid>
              <a:tr h="340093">
                <a:tc>
                  <a:txBody>
                    <a:bodyPr/>
                    <a:lstStyle/>
                    <a:p>
                      <a:r>
                        <a:rPr lang="en-US" sz="700" dirty="0"/>
                        <a:t>High Temperature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Wind Speed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Rain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4080"/>
                  </a:ext>
                </a:extLst>
              </a:tr>
              <a:tr h="214133"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868542"/>
                  </a:ext>
                </a:extLst>
              </a:tr>
              <a:tr h="214133"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50.0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177936"/>
                  </a:ext>
                </a:extLst>
              </a:tr>
              <a:tr h="214133"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90660"/>
                  </a:ext>
                </a:extLst>
              </a:tr>
              <a:tr h="214133"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1007"/>
                  </a:ext>
                </a:extLst>
              </a:tr>
            </a:tbl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2B137B-095D-4955-B110-36925D85E1B7}"/>
              </a:ext>
            </a:extLst>
          </p:cNvPr>
          <p:cNvSpPr/>
          <p:nvPr/>
        </p:nvSpPr>
        <p:spPr>
          <a:xfrm>
            <a:off x="5587068" y="534729"/>
            <a:ext cx="3716323" cy="371282"/>
          </a:xfrm>
          <a:custGeom>
            <a:avLst/>
            <a:gdLst>
              <a:gd name="connsiteX0" fmla="*/ 0 w 3716323"/>
              <a:gd name="connsiteY0" fmla="*/ 371282 h 371282"/>
              <a:gd name="connsiteX1" fmla="*/ 872455 w 3716323"/>
              <a:gd name="connsiteY1" fmla="*/ 77667 h 371282"/>
              <a:gd name="connsiteX2" fmla="*/ 2147582 w 3716323"/>
              <a:gd name="connsiteY2" fmla="*/ 2166 h 371282"/>
              <a:gd name="connsiteX3" fmla="*/ 3162649 w 3716323"/>
              <a:gd name="connsiteY3" fmla="*/ 52500 h 371282"/>
              <a:gd name="connsiteX4" fmla="*/ 3716323 w 3716323"/>
              <a:gd name="connsiteY4" fmla="*/ 354504 h 37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6323" h="371282">
                <a:moveTo>
                  <a:pt x="0" y="371282"/>
                </a:moveTo>
                <a:cubicBezTo>
                  <a:pt x="257262" y="255234"/>
                  <a:pt x="514525" y="139186"/>
                  <a:pt x="872455" y="77667"/>
                </a:cubicBezTo>
                <a:cubicBezTo>
                  <a:pt x="1230385" y="16148"/>
                  <a:pt x="1765883" y="6360"/>
                  <a:pt x="2147582" y="2166"/>
                </a:cubicBezTo>
                <a:cubicBezTo>
                  <a:pt x="2529281" y="-2029"/>
                  <a:pt x="2901192" y="-6223"/>
                  <a:pt x="3162649" y="52500"/>
                </a:cubicBezTo>
                <a:cubicBezTo>
                  <a:pt x="3424106" y="111223"/>
                  <a:pt x="3570214" y="232863"/>
                  <a:pt x="3716323" y="35450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E5D25A6-22F3-43A1-99E0-616ADB3315C5}"/>
              </a:ext>
            </a:extLst>
          </p:cNvPr>
          <p:cNvSpPr/>
          <p:nvPr/>
        </p:nvSpPr>
        <p:spPr>
          <a:xfrm>
            <a:off x="6828639" y="274312"/>
            <a:ext cx="2989211" cy="648477"/>
          </a:xfrm>
          <a:custGeom>
            <a:avLst/>
            <a:gdLst>
              <a:gd name="connsiteX0" fmla="*/ 0 w 2989211"/>
              <a:gd name="connsiteY0" fmla="*/ 640088 h 648477"/>
              <a:gd name="connsiteX1" fmla="*/ 494950 w 2989211"/>
              <a:gd name="connsiteY1" fmla="*/ 203860 h 648477"/>
              <a:gd name="connsiteX2" fmla="*/ 1501629 w 2989211"/>
              <a:gd name="connsiteY2" fmla="*/ 2525 h 648477"/>
              <a:gd name="connsiteX3" fmla="*/ 2457974 w 2989211"/>
              <a:gd name="connsiteY3" fmla="*/ 119971 h 648477"/>
              <a:gd name="connsiteX4" fmla="*/ 2927757 w 2989211"/>
              <a:gd name="connsiteY4" fmla="*/ 522642 h 648477"/>
              <a:gd name="connsiteX5" fmla="*/ 2969702 w 2989211"/>
              <a:gd name="connsiteY5" fmla="*/ 648477 h 64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9211" h="648477">
                <a:moveTo>
                  <a:pt x="0" y="640088"/>
                </a:moveTo>
                <a:cubicBezTo>
                  <a:pt x="122339" y="475104"/>
                  <a:pt x="244678" y="310121"/>
                  <a:pt x="494950" y="203860"/>
                </a:cubicBezTo>
                <a:cubicBezTo>
                  <a:pt x="745222" y="97599"/>
                  <a:pt x="1174458" y="16507"/>
                  <a:pt x="1501629" y="2525"/>
                </a:cubicBezTo>
                <a:cubicBezTo>
                  <a:pt x="1828800" y="-11457"/>
                  <a:pt x="2220286" y="33285"/>
                  <a:pt x="2457974" y="119971"/>
                </a:cubicBezTo>
                <a:cubicBezTo>
                  <a:pt x="2695662" y="206657"/>
                  <a:pt x="2842469" y="434558"/>
                  <a:pt x="2927757" y="522642"/>
                </a:cubicBezTo>
                <a:cubicBezTo>
                  <a:pt x="3013045" y="610726"/>
                  <a:pt x="2991373" y="629601"/>
                  <a:pt x="2969702" y="648477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1FD97-FBD8-4868-B43B-DE16D103E99D}"/>
              </a:ext>
            </a:extLst>
          </p:cNvPr>
          <p:cNvSpPr/>
          <p:nvPr/>
        </p:nvSpPr>
        <p:spPr>
          <a:xfrm>
            <a:off x="4208905" y="92279"/>
            <a:ext cx="7250456" cy="4936519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6F5B7-394F-4139-AD3B-BFE3D9A12287}"/>
              </a:ext>
            </a:extLst>
          </p:cNvPr>
          <p:cNvSpPr txBox="1"/>
          <p:nvPr/>
        </p:nvSpPr>
        <p:spPr>
          <a:xfrm>
            <a:off x="5334446" y="5406135"/>
            <a:ext cx="5543313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By “randomly” repeat the above process, we can have many bootstrapped dataset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8F2E843-3B70-4C22-9597-C15F600FD973}"/>
              </a:ext>
            </a:extLst>
          </p:cNvPr>
          <p:cNvSpPr/>
          <p:nvPr/>
        </p:nvSpPr>
        <p:spPr>
          <a:xfrm rot="16200000">
            <a:off x="7834398" y="4996047"/>
            <a:ext cx="314036" cy="229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431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7">
            <a:extLst>
              <a:ext uri="{FF2B5EF4-FFF2-40B4-BE49-F238E27FC236}">
                <a16:creationId xmlns:a16="http://schemas.microsoft.com/office/drawing/2014/main" id="{1561ACDD-AE5D-46EA-A7B6-B4907A1EC7C3}"/>
              </a:ext>
            </a:extLst>
          </p:cNvPr>
          <p:cNvGraphicFramePr>
            <a:graphicFrameLocks noGrp="1"/>
          </p:cNvGraphicFramePr>
          <p:nvPr/>
        </p:nvGraphicFramePr>
        <p:xfrm>
          <a:off x="128259" y="1011013"/>
          <a:ext cx="316861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23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234169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237385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70.0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2695C1-A372-45F9-AD40-3288E3CC08FA}"/>
              </a:ext>
            </a:extLst>
          </p:cNvPr>
          <p:cNvSpPr txBox="1"/>
          <p:nvPr/>
        </p:nvSpPr>
        <p:spPr>
          <a:xfrm>
            <a:off x="0" y="2805837"/>
            <a:ext cx="381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6B499-546F-44DE-8974-323BCF646491}"/>
              </a:ext>
            </a:extLst>
          </p:cNvPr>
          <p:cNvSpPr txBox="1"/>
          <p:nvPr/>
        </p:nvSpPr>
        <p:spPr>
          <a:xfrm>
            <a:off x="4398389" y="2588283"/>
            <a:ext cx="385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 create a bootstrap dataset with the same predictors as the original dataset, we just randomly select samples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3548D-A34B-4276-AAF5-0782214CE225}"/>
              </a:ext>
            </a:extLst>
          </p:cNvPr>
          <p:cNvSpPr txBox="1"/>
          <p:nvPr/>
        </p:nvSpPr>
        <p:spPr>
          <a:xfrm>
            <a:off x="4394715" y="3568836"/>
            <a:ext cx="371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 in this case, the </a:t>
            </a:r>
            <a:r>
              <a:rPr lang="en-NZ" dirty="0">
                <a:highlight>
                  <a:srgbClr val="FFFF00"/>
                </a:highlight>
              </a:rPr>
              <a:t>first row</a:t>
            </a:r>
            <a:r>
              <a:rPr lang="en-NZ" dirty="0">
                <a:solidFill>
                  <a:schemeClr val="bg1"/>
                </a:solidFill>
              </a:rPr>
              <a:t> gets selected twice, while the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3</a:t>
            </a:r>
            <a:r>
              <a:rPr lang="en-NZ" baseline="30000" dirty="0">
                <a:solidFill>
                  <a:schemeClr val="bg1"/>
                </a:solidFill>
                <a:highlight>
                  <a:srgbClr val="00FF00"/>
                </a:highlight>
              </a:rPr>
              <a:t>rd</a:t>
            </a:r>
            <a:r>
              <a:rPr lang="en-NZ" dirty="0">
                <a:solidFill>
                  <a:schemeClr val="bg1"/>
                </a:solidFill>
              </a:rPr>
              <a:t> and </a:t>
            </a:r>
            <a:r>
              <a:rPr lang="en-NZ" dirty="0">
                <a:solidFill>
                  <a:schemeClr val="bg1"/>
                </a:solidFill>
                <a:highlight>
                  <a:srgbClr val="800080"/>
                </a:highlight>
              </a:rPr>
              <a:t>last row</a:t>
            </a:r>
            <a:r>
              <a:rPr lang="en-NZ" dirty="0">
                <a:solidFill>
                  <a:schemeClr val="bg1"/>
                </a:solidFill>
              </a:rPr>
              <a:t> are not selected at all</a:t>
            </a:r>
          </a:p>
        </p:txBody>
      </p:sp>
      <p:graphicFrame>
        <p:nvGraphicFramePr>
          <p:cNvPr id="15" name="Table 37">
            <a:extLst>
              <a:ext uri="{FF2B5EF4-FFF2-40B4-BE49-F238E27FC236}">
                <a16:creationId xmlns:a16="http://schemas.microsoft.com/office/drawing/2014/main" id="{0012C03A-ACF2-4006-8F7C-F607A3F17F59}"/>
              </a:ext>
            </a:extLst>
          </p:cNvPr>
          <p:cNvGraphicFramePr>
            <a:graphicFrameLocks noGrp="1"/>
          </p:cNvGraphicFramePr>
          <p:nvPr/>
        </p:nvGraphicFramePr>
        <p:xfrm>
          <a:off x="4619784" y="1011013"/>
          <a:ext cx="316861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23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633723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234169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237385"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2341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1CE92534-5B4B-44B8-8206-99FE0AFB0072}"/>
              </a:ext>
            </a:extLst>
          </p:cNvPr>
          <p:cNvSpPr/>
          <p:nvPr/>
        </p:nvSpPr>
        <p:spPr>
          <a:xfrm rot="2028555">
            <a:off x="3184720" y="1670138"/>
            <a:ext cx="1256623" cy="2143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2E64D4B-41B8-4BEC-BF62-2FB130D558B8}"/>
              </a:ext>
            </a:extLst>
          </p:cNvPr>
          <p:cNvSpPr/>
          <p:nvPr/>
        </p:nvSpPr>
        <p:spPr>
          <a:xfrm>
            <a:off x="4394715" y="1921079"/>
            <a:ext cx="143730" cy="461534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BE2F21-9BA4-4C44-B57D-33530806636F}"/>
              </a:ext>
            </a:extLst>
          </p:cNvPr>
          <p:cNvSpPr/>
          <p:nvPr/>
        </p:nvSpPr>
        <p:spPr>
          <a:xfrm rot="20863011">
            <a:off x="3337972" y="1483683"/>
            <a:ext cx="1256623" cy="21430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65FD6-E94D-4517-8C58-DC782D811612}"/>
              </a:ext>
            </a:extLst>
          </p:cNvPr>
          <p:cNvSpPr txBox="1"/>
          <p:nvPr/>
        </p:nvSpPr>
        <p:spPr>
          <a:xfrm>
            <a:off x="2835475" y="1891763"/>
            <a:ext cx="906017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/>
              <a:t>Not selected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679DC-0358-4CE8-8B10-A0BB9C2C7C78}"/>
              </a:ext>
            </a:extLst>
          </p:cNvPr>
          <p:cNvSpPr txBox="1"/>
          <p:nvPr/>
        </p:nvSpPr>
        <p:spPr>
          <a:xfrm>
            <a:off x="2835475" y="2457981"/>
            <a:ext cx="906017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/>
              <a:t>Not selected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E34BFFF-31A8-4B97-AA87-A2FF4AECBF1A}"/>
              </a:ext>
            </a:extLst>
          </p:cNvPr>
          <p:cNvSpPr/>
          <p:nvPr/>
        </p:nvSpPr>
        <p:spPr>
          <a:xfrm rot="20012025">
            <a:off x="3338036" y="1881744"/>
            <a:ext cx="1256623" cy="21430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9729D-B5DE-4D49-8098-BCBD9573926F}"/>
              </a:ext>
            </a:extLst>
          </p:cNvPr>
          <p:cNvSpPr txBox="1"/>
          <p:nvPr/>
        </p:nvSpPr>
        <p:spPr>
          <a:xfrm>
            <a:off x="8914463" y="2613030"/>
            <a:ext cx="239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Furthermore, instead of considering all four predictors, we only consider two here ~ “high temp” and “wind speed” (usually they are selected randomly 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944EDB7-CE3F-4C2A-8395-4A330C27CC69}"/>
              </a:ext>
            </a:extLst>
          </p:cNvPr>
          <p:cNvGraphicFramePr>
            <a:graphicFrameLocks noGrp="1"/>
          </p:cNvGraphicFramePr>
          <p:nvPr/>
        </p:nvGraphicFramePr>
        <p:xfrm>
          <a:off x="9029355" y="981092"/>
          <a:ext cx="1565943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81">
                  <a:extLst>
                    <a:ext uri="{9D8B030D-6E8A-4147-A177-3AD203B41FA5}">
                      <a16:colId xmlns:a16="http://schemas.microsoft.com/office/drawing/2014/main" val="670162221"/>
                    </a:ext>
                  </a:extLst>
                </a:gridCol>
                <a:gridCol w="521981">
                  <a:extLst>
                    <a:ext uri="{9D8B030D-6E8A-4147-A177-3AD203B41FA5}">
                      <a16:colId xmlns:a16="http://schemas.microsoft.com/office/drawing/2014/main" val="4138829313"/>
                    </a:ext>
                  </a:extLst>
                </a:gridCol>
                <a:gridCol w="521981">
                  <a:extLst>
                    <a:ext uri="{9D8B030D-6E8A-4147-A177-3AD203B41FA5}">
                      <a16:colId xmlns:a16="http://schemas.microsoft.com/office/drawing/2014/main" val="3278657821"/>
                    </a:ext>
                  </a:extLst>
                </a:gridCol>
              </a:tblGrid>
              <a:tr h="340093">
                <a:tc>
                  <a:txBody>
                    <a:bodyPr/>
                    <a:lstStyle/>
                    <a:p>
                      <a:r>
                        <a:rPr lang="en-US" sz="700" dirty="0"/>
                        <a:t>High Temperature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Wind Speed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Rain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4080"/>
                  </a:ext>
                </a:extLst>
              </a:tr>
              <a:tr h="214133"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868542"/>
                  </a:ext>
                </a:extLst>
              </a:tr>
              <a:tr h="214133"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50.0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177936"/>
                  </a:ext>
                </a:extLst>
              </a:tr>
              <a:tr h="214133"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90660"/>
                  </a:ext>
                </a:extLst>
              </a:tr>
              <a:tr h="214133"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1007"/>
                  </a:ext>
                </a:extLst>
              </a:tr>
            </a:tbl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2B137B-095D-4955-B110-36925D85E1B7}"/>
              </a:ext>
            </a:extLst>
          </p:cNvPr>
          <p:cNvSpPr/>
          <p:nvPr/>
        </p:nvSpPr>
        <p:spPr>
          <a:xfrm>
            <a:off x="5587068" y="534729"/>
            <a:ext cx="3716323" cy="371282"/>
          </a:xfrm>
          <a:custGeom>
            <a:avLst/>
            <a:gdLst>
              <a:gd name="connsiteX0" fmla="*/ 0 w 3716323"/>
              <a:gd name="connsiteY0" fmla="*/ 371282 h 371282"/>
              <a:gd name="connsiteX1" fmla="*/ 872455 w 3716323"/>
              <a:gd name="connsiteY1" fmla="*/ 77667 h 371282"/>
              <a:gd name="connsiteX2" fmla="*/ 2147582 w 3716323"/>
              <a:gd name="connsiteY2" fmla="*/ 2166 h 371282"/>
              <a:gd name="connsiteX3" fmla="*/ 3162649 w 3716323"/>
              <a:gd name="connsiteY3" fmla="*/ 52500 h 371282"/>
              <a:gd name="connsiteX4" fmla="*/ 3716323 w 3716323"/>
              <a:gd name="connsiteY4" fmla="*/ 354504 h 37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6323" h="371282">
                <a:moveTo>
                  <a:pt x="0" y="371282"/>
                </a:moveTo>
                <a:cubicBezTo>
                  <a:pt x="257262" y="255234"/>
                  <a:pt x="514525" y="139186"/>
                  <a:pt x="872455" y="77667"/>
                </a:cubicBezTo>
                <a:cubicBezTo>
                  <a:pt x="1230385" y="16148"/>
                  <a:pt x="1765883" y="6360"/>
                  <a:pt x="2147582" y="2166"/>
                </a:cubicBezTo>
                <a:cubicBezTo>
                  <a:pt x="2529281" y="-2029"/>
                  <a:pt x="2901192" y="-6223"/>
                  <a:pt x="3162649" y="52500"/>
                </a:cubicBezTo>
                <a:cubicBezTo>
                  <a:pt x="3424106" y="111223"/>
                  <a:pt x="3570214" y="232863"/>
                  <a:pt x="3716323" y="35450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E5D25A6-22F3-43A1-99E0-616ADB3315C5}"/>
              </a:ext>
            </a:extLst>
          </p:cNvPr>
          <p:cNvSpPr/>
          <p:nvPr/>
        </p:nvSpPr>
        <p:spPr>
          <a:xfrm>
            <a:off x="6828639" y="274312"/>
            <a:ext cx="2989211" cy="648477"/>
          </a:xfrm>
          <a:custGeom>
            <a:avLst/>
            <a:gdLst>
              <a:gd name="connsiteX0" fmla="*/ 0 w 2989211"/>
              <a:gd name="connsiteY0" fmla="*/ 640088 h 648477"/>
              <a:gd name="connsiteX1" fmla="*/ 494950 w 2989211"/>
              <a:gd name="connsiteY1" fmla="*/ 203860 h 648477"/>
              <a:gd name="connsiteX2" fmla="*/ 1501629 w 2989211"/>
              <a:gd name="connsiteY2" fmla="*/ 2525 h 648477"/>
              <a:gd name="connsiteX3" fmla="*/ 2457974 w 2989211"/>
              <a:gd name="connsiteY3" fmla="*/ 119971 h 648477"/>
              <a:gd name="connsiteX4" fmla="*/ 2927757 w 2989211"/>
              <a:gd name="connsiteY4" fmla="*/ 522642 h 648477"/>
              <a:gd name="connsiteX5" fmla="*/ 2969702 w 2989211"/>
              <a:gd name="connsiteY5" fmla="*/ 648477 h 64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9211" h="648477">
                <a:moveTo>
                  <a:pt x="0" y="640088"/>
                </a:moveTo>
                <a:cubicBezTo>
                  <a:pt x="122339" y="475104"/>
                  <a:pt x="244678" y="310121"/>
                  <a:pt x="494950" y="203860"/>
                </a:cubicBezTo>
                <a:cubicBezTo>
                  <a:pt x="745222" y="97599"/>
                  <a:pt x="1174458" y="16507"/>
                  <a:pt x="1501629" y="2525"/>
                </a:cubicBezTo>
                <a:cubicBezTo>
                  <a:pt x="1828800" y="-11457"/>
                  <a:pt x="2220286" y="33285"/>
                  <a:pt x="2457974" y="119971"/>
                </a:cubicBezTo>
                <a:cubicBezTo>
                  <a:pt x="2695662" y="206657"/>
                  <a:pt x="2842469" y="434558"/>
                  <a:pt x="2927757" y="522642"/>
                </a:cubicBezTo>
                <a:cubicBezTo>
                  <a:pt x="3013045" y="610726"/>
                  <a:pt x="2991373" y="629601"/>
                  <a:pt x="2969702" y="648477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1FD97-FBD8-4868-B43B-DE16D103E99D}"/>
              </a:ext>
            </a:extLst>
          </p:cNvPr>
          <p:cNvSpPr/>
          <p:nvPr/>
        </p:nvSpPr>
        <p:spPr>
          <a:xfrm>
            <a:off x="4208905" y="92279"/>
            <a:ext cx="7250456" cy="4936519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6F5B7-394F-4139-AD3B-BFE3D9A12287}"/>
              </a:ext>
            </a:extLst>
          </p:cNvPr>
          <p:cNvSpPr txBox="1"/>
          <p:nvPr/>
        </p:nvSpPr>
        <p:spPr>
          <a:xfrm>
            <a:off x="5334446" y="5278131"/>
            <a:ext cx="5543313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By “randomly” repeat the above process, we can have many bootstrapped dataset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8F2E843-3B70-4C22-9597-C15F600FD973}"/>
              </a:ext>
            </a:extLst>
          </p:cNvPr>
          <p:cNvSpPr/>
          <p:nvPr/>
        </p:nvSpPr>
        <p:spPr>
          <a:xfrm rot="16200000">
            <a:off x="7834398" y="4996047"/>
            <a:ext cx="314036" cy="229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563898-D4C3-44B8-B747-C3F5265D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48" y="3908504"/>
            <a:ext cx="3711388" cy="263453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A8071EF-80F0-482F-95C1-B8073931BEC4}"/>
              </a:ext>
            </a:extLst>
          </p:cNvPr>
          <p:cNvSpPr/>
          <p:nvPr/>
        </p:nvSpPr>
        <p:spPr>
          <a:xfrm>
            <a:off x="717378" y="3917200"/>
            <a:ext cx="3720727" cy="2634535"/>
          </a:xfrm>
          <a:prstGeom prst="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81A2D-3A4D-4A78-AAE4-BBAB4D151BDE}"/>
              </a:ext>
            </a:extLst>
          </p:cNvPr>
          <p:cNvSpPr txBox="1"/>
          <p:nvPr/>
        </p:nvSpPr>
        <p:spPr>
          <a:xfrm>
            <a:off x="2835475" y="5879621"/>
            <a:ext cx="3491434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We can grow many trees out of these randomly bootstrapped dataset (e.g., random forest)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7CE04EA-E9EB-4BBB-9441-7DA1E2DC7FD9}"/>
              </a:ext>
            </a:extLst>
          </p:cNvPr>
          <p:cNvSpPr/>
          <p:nvPr/>
        </p:nvSpPr>
        <p:spPr>
          <a:xfrm rot="10800000">
            <a:off x="4208905" y="5495737"/>
            <a:ext cx="547822" cy="229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D96904E-E8C3-4D4E-BEDB-190F2B63F8EE}"/>
              </a:ext>
            </a:extLst>
          </p:cNvPr>
          <p:cNvSpPr txBox="1">
            <a:spLocks/>
          </p:cNvSpPr>
          <p:nvPr/>
        </p:nvSpPr>
        <p:spPr>
          <a:xfrm>
            <a:off x="447040" y="314961"/>
            <a:ext cx="10312400" cy="481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b="1" dirty="0">
                <a:solidFill>
                  <a:schemeClr val="bg1"/>
                </a:solidFill>
                <a:latin typeface="charter"/>
              </a:rPr>
              <a:t>Bagging</a:t>
            </a:r>
            <a:endParaRPr lang="en-NZ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4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35C3838-3CFC-423F-BD01-30ED85846AB4}"/>
              </a:ext>
            </a:extLst>
          </p:cNvPr>
          <p:cNvSpPr txBox="1">
            <a:spLocks/>
          </p:cNvSpPr>
          <p:nvPr/>
        </p:nvSpPr>
        <p:spPr>
          <a:xfrm>
            <a:off x="447040" y="314961"/>
            <a:ext cx="10312400" cy="481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b="1" dirty="0">
                <a:solidFill>
                  <a:schemeClr val="bg1"/>
                </a:solidFill>
                <a:latin typeface="charter"/>
              </a:rPr>
              <a:t>Bagging</a:t>
            </a:r>
            <a:endParaRPr lang="en-NZ" sz="8000" b="1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6928AA-B452-412E-B50C-D4D32208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7" y="888214"/>
            <a:ext cx="5729423" cy="342193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E5E2B4-E10F-46B0-8599-A8117F069AE4}"/>
              </a:ext>
            </a:extLst>
          </p:cNvPr>
          <p:cNvSpPr txBox="1"/>
          <p:nvPr/>
        </p:nvSpPr>
        <p:spPr>
          <a:xfrm>
            <a:off x="2477363" y="4324277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Bootstrapping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165A048-59FD-4C4C-8D1A-908D65526EDF}"/>
              </a:ext>
            </a:extLst>
          </p:cNvPr>
          <p:cNvGraphicFramePr>
            <a:graphicFrameLocks noGrp="1"/>
          </p:cNvGraphicFramePr>
          <p:nvPr/>
        </p:nvGraphicFramePr>
        <p:xfrm>
          <a:off x="6500552" y="1072880"/>
          <a:ext cx="3003665" cy="56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33">
                  <a:extLst>
                    <a:ext uri="{9D8B030D-6E8A-4147-A177-3AD203B41FA5}">
                      <a16:colId xmlns:a16="http://schemas.microsoft.com/office/drawing/2014/main" val="13814596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110428754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4258258814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57810552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1339147039"/>
                    </a:ext>
                  </a:extLst>
                </a:gridCol>
              </a:tblGrid>
              <a:tr h="283156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90979"/>
                  </a:ext>
                </a:extLst>
              </a:tr>
              <a:tr h="283156"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4627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23AD990-E575-445A-A610-A388801B897D}"/>
              </a:ext>
            </a:extLst>
          </p:cNvPr>
          <p:cNvSpPr txBox="1"/>
          <p:nvPr/>
        </p:nvSpPr>
        <p:spPr>
          <a:xfrm>
            <a:off x="6234546" y="703548"/>
            <a:ext cx="28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have a testing data</a:t>
            </a:r>
          </a:p>
        </p:txBody>
      </p:sp>
    </p:spTree>
    <p:extLst>
      <p:ext uri="{BB962C8B-B14F-4D97-AF65-F5344CB8AC3E}">
        <p14:creationId xmlns:p14="http://schemas.microsoft.com/office/powerpoint/2010/main" val="182731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35C3838-3CFC-423F-BD01-30ED85846AB4}"/>
              </a:ext>
            </a:extLst>
          </p:cNvPr>
          <p:cNvSpPr txBox="1">
            <a:spLocks/>
          </p:cNvSpPr>
          <p:nvPr/>
        </p:nvSpPr>
        <p:spPr>
          <a:xfrm>
            <a:off x="447040" y="314961"/>
            <a:ext cx="10312400" cy="481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b="1" dirty="0">
                <a:solidFill>
                  <a:schemeClr val="bg1"/>
                </a:solidFill>
                <a:latin typeface="charter"/>
              </a:rPr>
              <a:t>Bagging</a:t>
            </a:r>
            <a:endParaRPr lang="en-NZ" sz="8000" b="1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6928AA-B452-412E-B50C-D4D32208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7" y="888214"/>
            <a:ext cx="5729423" cy="342193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E5E2B4-E10F-46B0-8599-A8117F069AE4}"/>
              </a:ext>
            </a:extLst>
          </p:cNvPr>
          <p:cNvSpPr txBox="1"/>
          <p:nvPr/>
        </p:nvSpPr>
        <p:spPr>
          <a:xfrm>
            <a:off x="2477363" y="4324277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Bootstrapping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165A048-59FD-4C4C-8D1A-908D65526EDF}"/>
              </a:ext>
            </a:extLst>
          </p:cNvPr>
          <p:cNvGraphicFramePr>
            <a:graphicFrameLocks noGrp="1"/>
          </p:cNvGraphicFramePr>
          <p:nvPr/>
        </p:nvGraphicFramePr>
        <p:xfrm>
          <a:off x="6500552" y="1072880"/>
          <a:ext cx="3003665" cy="56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33">
                  <a:extLst>
                    <a:ext uri="{9D8B030D-6E8A-4147-A177-3AD203B41FA5}">
                      <a16:colId xmlns:a16="http://schemas.microsoft.com/office/drawing/2014/main" val="13814596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110428754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4258258814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57810552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1339147039"/>
                    </a:ext>
                  </a:extLst>
                </a:gridCol>
              </a:tblGrid>
              <a:tr h="283156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90979"/>
                  </a:ext>
                </a:extLst>
              </a:tr>
              <a:tr h="283156"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4627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23AD990-E575-445A-A610-A388801B897D}"/>
              </a:ext>
            </a:extLst>
          </p:cNvPr>
          <p:cNvSpPr txBox="1"/>
          <p:nvPr/>
        </p:nvSpPr>
        <p:spPr>
          <a:xfrm>
            <a:off x="6234546" y="703548"/>
            <a:ext cx="28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have a testing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55F41A-F53C-40C4-9B82-1DB1360F2564}"/>
              </a:ext>
            </a:extLst>
          </p:cNvPr>
          <p:cNvSpPr txBox="1"/>
          <p:nvPr/>
        </p:nvSpPr>
        <p:spPr>
          <a:xfrm>
            <a:off x="6303564" y="1884339"/>
            <a:ext cx="280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chemeClr val="bg1"/>
                </a:solidFill>
              </a:rPr>
              <a:t>So we take the test data, run it through the </a:t>
            </a:r>
            <a:r>
              <a:rPr lang="en-NZ" sz="1600" dirty="0">
                <a:solidFill>
                  <a:srgbClr val="FF0000"/>
                </a:solidFill>
              </a:rPr>
              <a:t>first</a:t>
            </a:r>
            <a:r>
              <a:rPr lang="en-NZ" sz="1600" dirty="0">
                <a:solidFill>
                  <a:schemeClr val="bg1"/>
                </a:solidFill>
              </a:rPr>
              <a:t> tree we made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89075-A7DD-4F1A-AEB4-B45DA373FF38}"/>
              </a:ext>
            </a:extLst>
          </p:cNvPr>
          <p:cNvSpPr txBox="1"/>
          <p:nvPr/>
        </p:nvSpPr>
        <p:spPr>
          <a:xfrm>
            <a:off x="9568544" y="2038228"/>
            <a:ext cx="2623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 first tree says “YES”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402D896-ADF8-4D11-A5FB-791BC2E700A7}"/>
              </a:ext>
            </a:extLst>
          </p:cNvPr>
          <p:cNvSpPr/>
          <p:nvPr/>
        </p:nvSpPr>
        <p:spPr>
          <a:xfrm>
            <a:off x="9192459" y="2115172"/>
            <a:ext cx="214834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DA243C-C145-40A8-91B9-DD5E9CC249BC}"/>
              </a:ext>
            </a:extLst>
          </p:cNvPr>
          <p:cNvSpPr txBox="1"/>
          <p:nvPr/>
        </p:nvSpPr>
        <p:spPr>
          <a:xfrm>
            <a:off x="10976572" y="2245977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i="1" dirty="0">
                <a:solidFill>
                  <a:schemeClr val="bg1"/>
                </a:solidFill>
              </a:rPr>
              <a:t>(It will rain)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8192B5-7689-4C17-9989-FCB4159CFE1D}"/>
              </a:ext>
            </a:extLst>
          </p:cNvPr>
          <p:cNvSpPr/>
          <p:nvPr/>
        </p:nvSpPr>
        <p:spPr>
          <a:xfrm>
            <a:off x="711200" y="2789227"/>
            <a:ext cx="969818" cy="713664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CDC294F-241C-4DBF-8007-A2CAF243474D}"/>
              </a:ext>
            </a:extLst>
          </p:cNvPr>
          <p:cNvSpPr/>
          <p:nvPr/>
        </p:nvSpPr>
        <p:spPr>
          <a:xfrm>
            <a:off x="1690255" y="2195215"/>
            <a:ext cx="4756727" cy="1052976"/>
          </a:xfrm>
          <a:custGeom>
            <a:avLst/>
            <a:gdLst>
              <a:gd name="connsiteX0" fmla="*/ 0 w 4756727"/>
              <a:gd name="connsiteY0" fmla="*/ 1019040 h 1052976"/>
              <a:gd name="connsiteX1" fmla="*/ 1376218 w 4756727"/>
              <a:gd name="connsiteY1" fmla="*/ 1028276 h 1052976"/>
              <a:gd name="connsiteX2" fmla="*/ 2724727 w 4756727"/>
              <a:gd name="connsiteY2" fmla="*/ 741949 h 1052976"/>
              <a:gd name="connsiteX3" fmla="*/ 3121890 w 4756727"/>
              <a:gd name="connsiteY3" fmla="*/ 317076 h 1052976"/>
              <a:gd name="connsiteX4" fmla="*/ 3906981 w 4756727"/>
              <a:gd name="connsiteY4" fmla="*/ 30749 h 1052976"/>
              <a:gd name="connsiteX5" fmla="*/ 4756727 w 4756727"/>
              <a:gd name="connsiteY5" fmla="*/ 21512 h 10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727" h="1052976">
                <a:moveTo>
                  <a:pt x="0" y="1019040"/>
                </a:moveTo>
                <a:cubicBezTo>
                  <a:pt x="461048" y="1046749"/>
                  <a:pt x="922097" y="1074458"/>
                  <a:pt x="1376218" y="1028276"/>
                </a:cubicBezTo>
                <a:cubicBezTo>
                  <a:pt x="1830339" y="982094"/>
                  <a:pt x="2433782" y="860482"/>
                  <a:pt x="2724727" y="741949"/>
                </a:cubicBezTo>
                <a:cubicBezTo>
                  <a:pt x="3015672" y="623416"/>
                  <a:pt x="2924848" y="435609"/>
                  <a:pt x="3121890" y="317076"/>
                </a:cubicBezTo>
                <a:cubicBezTo>
                  <a:pt x="3318932" y="198543"/>
                  <a:pt x="3634508" y="80010"/>
                  <a:pt x="3906981" y="30749"/>
                </a:cubicBezTo>
                <a:cubicBezTo>
                  <a:pt x="4179454" y="-18512"/>
                  <a:pt x="4468090" y="1500"/>
                  <a:pt x="4756727" y="21512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516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35C3838-3CFC-423F-BD01-30ED85846AB4}"/>
              </a:ext>
            </a:extLst>
          </p:cNvPr>
          <p:cNvSpPr txBox="1">
            <a:spLocks/>
          </p:cNvSpPr>
          <p:nvPr/>
        </p:nvSpPr>
        <p:spPr>
          <a:xfrm>
            <a:off x="447040" y="314961"/>
            <a:ext cx="10312400" cy="481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b="1" dirty="0">
                <a:solidFill>
                  <a:schemeClr val="bg1"/>
                </a:solidFill>
                <a:latin typeface="charter"/>
              </a:rPr>
              <a:t>Bagging</a:t>
            </a:r>
            <a:endParaRPr lang="en-NZ" sz="8000" b="1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6928AA-B452-412E-B50C-D4D32208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7" y="888214"/>
            <a:ext cx="5729423" cy="342193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E5E2B4-E10F-46B0-8599-A8117F069AE4}"/>
              </a:ext>
            </a:extLst>
          </p:cNvPr>
          <p:cNvSpPr txBox="1"/>
          <p:nvPr/>
        </p:nvSpPr>
        <p:spPr>
          <a:xfrm>
            <a:off x="2477363" y="4324277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Bootstrapping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165A048-59FD-4C4C-8D1A-908D65526EDF}"/>
              </a:ext>
            </a:extLst>
          </p:cNvPr>
          <p:cNvGraphicFramePr>
            <a:graphicFrameLocks noGrp="1"/>
          </p:cNvGraphicFramePr>
          <p:nvPr/>
        </p:nvGraphicFramePr>
        <p:xfrm>
          <a:off x="6500552" y="1072880"/>
          <a:ext cx="3003665" cy="56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33">
                  <a:extLst>
                    <a:ext uri="{9D8B030D-6E8A-4147-A177-3AD203B41FA5}">
                      <a16:colId xmlns:a16="http://schemas.microsoft.com/office/drawing/2014/main" val="13814596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110428754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4258258814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57810552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1339147039"/>
                    </a:ext>
                  </a:extLst>
                </a:gridCol>
              </a:tblGrid>
              <a:tr h="283156">
                <a:tc>
                  <a:txBody>
                    <a:bodyPr/>
                    <a:lstStyle/>
                    <a:p>
                      <a:r>
                        <a:rPr lang="en-US" sz="600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90979"/>
                  </a:ext>
                </a:extLst>
              </a:tr>
              <a:tr h="283156"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4627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23AD990-E575-445A-A610-A388801B897D}"/>
              </a:ext>
            </a:extLst>
          </p:cNvPr>
          <p:cNvSpPr txBox="1"/>
          <p:nvPr/>
        </p:nvSpPr>
        <p:spPr>
          <a:xfrm>
            <a:off x="6234546" y="703548"/>
            <a:ext cx="28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have a testing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55F41A-F53C-40C4-9B82-1DB1360F2564}"/>
              </a:ext>
            </a:extLst>
          </p:cNvPr>
          <p:cNvSpPr txBox="1"/>
          <p:nvPr/>
        </p:nvSpPr>
        <p:spPr>
          <a:xfrm>
            <a:off x="6303564" y="1884339"/>
            <a:ext cx="280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chemeClr val="bg1"/>
                </a:solidFill>
              </a:rPr>
              <a:t>So we take the test data, run it through the </a:t>
            </a:r>
            <a:r>
              <a:rPr lang="en-NZ" sz="1600" dirty="0">
                <a:solidFill>
                  <a:srgbClr val="FF0000"/>
                </a:solidFill>
              </a:rPr>
              <a:t>first</a:t>
            </a:r>
            <a:r>
              <a:rPr lang="en-NZ" sz="1600" dirty="0">
                <a:solidFill>
                  <a:schemeClr val="bg1"/>
                </a:solidFill>
              </a:rPr>
              <a:t> tree we made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89075-A7DD-4F1A-AEB4-B45DA373FF38}"/>
              </a:ext>
            </a:extLst>
          </p:cNvPr>
          <p:cNvSpPr txBox="1"/>
          <p:nvPr/>
        </p:nvSpPr>
        <p:spPr>
          <a:xfrm>
            <a:off x="9568544" y="2038228"/>
            <a:ext cx="2623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 first tree says “YES”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402D896-ADF8-4D11-A5FB-791BC2E700A7}"/>
              </a:ext>
            </a:extLst>
          </p:cNvPr>
          <p:cNvSpPr/>
          <p:nvPr/>
        </p:nvSpPr>
        <p:spPr>
          <a:xfrm>
            <a:off x="9192459" y="2115172"/>
            <a:ext cx="214834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DA243C-C145-40A8-91B9-DD5E9CC249BC}"/>
              </a:ext>
            </a:extLst>
          </p:cNvPr>
          <p:cNvSpPr txBox="1"/>
          <p:nvPr/>
        </p:nvSpPr>
        <p:spPr>
          <a:xfrm>
            <a:off x="10976572" y="2245977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i="1" dirty="0">
                <a:solidFill>
                  <a:schemeClr val="bg1"/>
                </a:solidFill>
              </a:rPr>
              <a:t>(It will rain)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8192B5-7689-4C17-9989-FCB4159CFE1D}"/>
              </a:ext>
            </a:extLst>
          </p:cNvPr>
          <p:cNvSpPr/>
          <p:nvPr/>
        </p:nvSpPr>
        <p:spPr>
          <a:xfrm>
            <a:off x="1597890" y="2845403"/>
            <a:ext cx="969818" cy="713664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CDC294F-241C-4DBF-8007-A2CAF243474D}"/>
              </a:ext>
            </a:extLst>
          </p:cNvPr>
          <p:cNvSpPr/>
          <p:nvPr/>
        </p:nvSpPr>
        <p:spPr>
          <a:xfrm>
            <a:off x="2609528" y="2992582"/>
            <a:ext cx="3625018" cy="296004"/>
          </a:xfrm>
          <a:custGeom>
            <a:avLst/>
            <a:gdLst>
              <a:gd name="connsiteX0" fmla="*/ 0 w 4756727"/>
              <a:gd name="connsiteY0" fmla="*/ 1019040 h 1052976"/>
              <a:gd name="connsiteX1" fmla="*/ 1376218 w 4756727"/>
              <a:gd name="connsiteY1" fmla="*/ 1028276 h 1052976"/>
              <a:gd name="connsiteX2" fmla="*/ 2724727 w 4756727"/>
              <a:gd name="connsiteY2" fmla="*/ 741949 h 1052976"/>
              <a:gd name="connsiteX3" fmla="*/ 3121890 w 4756727"/>
              <a:gd name="connsiteY3" fmla="*/ 317076 h 1052976"/>
              <a:gd name="connsiteX4" fmla="*/ 3906981 w 4756727"/>
              <a:gd name="connsiteY4" fmla="*/ 30749 h 1052976"/>
              <a:gd name="connsiteX5" fmla="*/ 4756727 w 4756727"/>
              <a:gd name="connsiteY5" fmla="*/ 21512 h 10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727" h="1052976">
                <a:moveTo>
                  <a:pt x="0" y="1019040"/>
                </a:moveTo>
                <a:cubicBezTo>
                  <a:pt x="461048" y="1046749"/>
                  <a:pt x="922097" y="1074458"/>
                  <a:pt x="1376218" y="1028276"/>
                </a:cubicBezTo>
                <a:cubicBezTo>
                  <a:pt x="1830339" y="982094"/>
                  <a:pt x="2433782" y="860482"/>
                  <a:pt x="2724727" y="741949"/>
                </a:cubicBezTo>
                <a:cubicBezTo>
                  <a:pt x="3015672" y="623416"/>
                  <a:pt x="2924848" y="435609"/>
                  <a:pt x="3121890" y="317076"/>
                </a:cubicBezTo>
                <a:cubicBezTo>
                  <a:pt x="3318932" y="198543"/>
                  <a:pt x="3634508" y="80010"/>
                  <a:pt x="3906981" y="30749"/>
                </a:cubicBezTo>
                <a:cubicBezTo>
                  <a:pt x="4179454" y="-18512"/>
                  <a:pt x="4468090" y="1500"/>
                  <a:pt x="4756727" y="21512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20FA5-A6C6-4D19-AD49-564295D2CBC5}"/>
              </a:ext>
            </a:extLst>
          </p:cNvPr>
          <p:cNvSpPr txBox="1"/>
          <p:nvPr/>
        </p:nvSpPr>
        <p:spPr>
          <a:xfrm>
            <a:off x="6303564" y="2608144"/>
            <a:ext cx="280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chemeClr val="bg1"/>
                </a:solidFill>
              </a:rPr>
              <a:t>We take the test data, run it through the </a:t>
            </a:r>
            <a:r>
              <a:rPr lang="en-NZ" sz="1600" dirty="0">
                <a:solidFill>
                  <a:srgbClr val="FF0000"/>
                </a:solidFill>
              </a:rPr>
              <a:t>2nd</a:t>
            </a:r>
            <a:r>
              <a:rPr lang="en-NZ" sz="1600" dirty="0">
                <a:solidFill>
                  <a:schemeClr val="bg1"/>
                </a:solidFill>
              </a:rPr>
              <a:t> tree we made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10E8B-2125-4282-A802-1FDCFCA5B930}"/>
              </a:ext>
            </a:extLst>
          </p:cNvPr>
          <p:cNvSpPr txBox="1"/>
          <p:nvPr/>
        </p:nvSpPr>
        <p:spPr>
          <a:xfrm>
            <a:off x="9524665" y="2775818"/>
            <a:ext cx="2623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 2nd tree says “YES”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A2BD73-CDD7-4207-B4DF-BA861A181AFB}"/>
              </a:ext>
            </a:extLst>
          </p:cNvPr>
          <p:cNvSpPr/>
          <p:nvPr/>
        </p:nvSpPr>
        <p:spPr>
          <a:xfrm>
            <a:off x="9192459" y="2852762"/>
            <a:ext cx="214834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83D08-2AE1-4AF1-ABEF-E4C32BE5AEAD}"/>
              </a:ext>
            </a:extLst>
          </p:cNvPr>
          <p:cNvSpPr txBox="1"/>
          <p:nvPr/>
        </p:nvSpPr>
        <p:spPr>
          <a:xfrm>
            <a:off x="10976572" y="2983567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i="1" dirty="0">
                <a:solidFill>
                  <a:schemeClr val="bg1"/>
                </a:solidFill>
              </a:rPr>
              <a:t>(It will rain)</a:t>
            </a:r>
          </a:p>
        </p:txBody>
      </p:sp>
    </p:spTree>
    <p:extLst>
      <p:ext uri="{BB962C8B-B14F-4D97-AF65-F5344CB8AC3E}">
        <p14:creationId xmlns:p14="http://schemas.microsoft.com/office/powerpoint/2010/main" val="378316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1250</Words>
  <Application>Microsoft Office PowerPoint</Application>
  <PresentationFormat>Widescreen</PresentationFormat>
  <Paragraphs>463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charter</vt:lpstr>
      <vt:lpstr>Office Theme</vt:lpstr>
      <vt:lpstr>Bagging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Bagging</dc:title>
  <dc:creator>Sijin Zhang</dc:creator>
  <cp:lastModifiedBy>Sijin Zhang</cp:lastModifiedBy>
  <cp:revision>1</cp:revision>
  <dcterms:created xsi:type="dcterms:W3CDTF">2022-06-06T01:06:39Z</dcterms:created>
  <dcterms:modified xsi:type="dcterms:W3CDTF">2022-06-06T01:07:48Z</dcterms:modified>
</cp:coreProperties>
</file>