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3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50BD-FEC8-4D48-90AB-31725F2BD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5309B-F4C2-4779-974E-2ED03DB2B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69A0D-F082-42B5-9DCE-C7EA17CA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5373-AC12-4136-9F0F-F435F8B2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5ECD1-6E39-4392-9FAD-E71F20E7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043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5334-11C8-4849-9753-33488301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6B5E6-55A2-433E-B58D-AF5D7DD43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F699-81BE-4238-863D-85B56EEA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9819-FFE3-486A-9F04-72544448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142E5-E149-4B23-944D-DBC261E6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659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1B6AC-07F0-4BAA-AE9E-1A947BD8A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69BF2-53D7-42B0-A6FE-0DCD3C269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53C94-22F0-4EEE-8322-8BD4CBD9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86F02-7551-44E2-80D6-F1960FCB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3246E-9E66-494F-886C-2DB475C7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157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298C-1F07-44E8-857B-09D13F0E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12C9-8946-40FB-AEAA-3F822B05E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D6313-2AB9-46FF-9A28-BBEDA348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77CBA-1FB4-431F-B6A9-609AC4E9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EE1C6-E6D0-47BB-A37A-DB4149DA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5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F05B-757A-4801-9BA3-B7502C85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25491-F4DC-42B8-8283-5CD1A39C3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B93B-4728-4B87-A3D4-BE774685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C5E7-0524-4376-8600-8A146670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B945D-03DA-4C3D-954D-624AEA68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147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4C9C-F8D3-4820-9560-07802E13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D23B-814D-463B-B6E1-535F7CD59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82470-04DC-4FD7-9292-8EEBF74B0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E020C-2152-49C3-970D-345B8B10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38A28-3DB8-4647-8DC0-2D058E4C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AF0A4-7D01-465A-8ED9-F3432630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468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C0A7-084D-480E-B964-2A3AF7D9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C5E93-91D4-4BA5-A8F3-591077A6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B8F57-4F56-4409-A0D9-2C0983489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0AEF1-5151-4C4D-A6C1-D0B5AE9C7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B2802-177D-4E51-BAB9-28A4B8942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E85AD-D721-4542-AD3D-675C8BE6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1ABD7-1149-4959-B828-17BB914B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897A3-E2AD-4B98-AB78-1C1AFD03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19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3EC5-ECAA-421A-B432-00969773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42F19-0CB7-49BD-B398-C1360BEF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C72D0-CECA-4CB8-84D4-0C7503A4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9C6A9-DF00-4160-A462-76E71B96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326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C8911-9981-444C-A0AF-F3A28220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142BD-1499-4D7E-B3E5-B40694B2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6C93D-BF06-4B67-898B-DC7EB3E7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484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C943-5CD3-44F1-B5A6-60269FFD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A330-47F6-425D-91B6-BBC412BB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D6993-4584-4474-AFDC-C7FFB7ED2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991DA-5B84-4D9B-BA3F-C4FDB352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11B27-E8BA-4D85-BCB8-5E5D89C6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8FEE6-0C26-4FD6-8BE9-0FD693F9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220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7A46-8248-46D8-BBBA-627BB4851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AED1A-E8F7-43D1-BD95-01EDCD148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1C441-012A-4870-BABA-561BD7B8F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0DA9B-91C8-4348-95B5-335279C4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FB0B0-AC37-47A8-A232-EC88B41D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78C15-6D10-4A04-ACD6-A91A3FC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144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81689-C2AF-41C8-B6BA-1D10ED14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8A1BC-0F5C-4EBA-9D20-05406E0BE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D7CDE-E332-4577-A880-3DBDA7FB4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1C6F-A17E-49E8-B2F2-0F87E54E6393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AB4B-1B90-4C0B-8E48-BB6642B29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3ADB2-1B96-4AD0-92CA-8A733DEAF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1D98C-EC40-46B2-98C9-78D94E6107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773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2964338"/>
            <a:ext cx="7914640" cy="929323"/>
          </a:xfrm>
        </p:spPr>
        <p:txBody>
          <a:bodyPr>
            <a:normAutofit/>
          </a:bodyPr>
          <a:lstStyle/>
          <a:p>
            <a:pPr algn="l"/>
            <a:r>
              <a:rPr lang="en-NZ" sz="4800" b="1" dirty="0">
                <a:solidFill>
                  <a:schemeClr val="bg1"/>
                </a:solidFill>
              </a:rPr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383030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13360"/>
            <a:ext cx="10312400" cy="368531"/>
          </a:xfrm>
        </p:spPr>
        <p:txBody>
          <a:bodyPr>
            <a:noAutofit/>
          </a:bodyPr>
          <a:lstStyle/>
          <a:p>
            <a:pPr algn="l"/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A classic boosting method is </a:t>
            </a:r>
            <a:r>
              <a:rPr lang="en-NZ" sz="1800" b="1" i="0" dirty="0" err="1">
                <a:solidFill>
                  <a:schemeClr val="bg1"/>
                </a:solidFill>
                <a:effectLst/>
                <a:latin typeface="charter"/>
              </a:rPr>
              <a:t>adaboost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, here we use it as an example to explain what is boosting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CA9FC-0FD5-4F4A-91CD-0710C801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8" y="731112"/>
            <a:ext cx="1325287" cy="1743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DCECD-1825-46B5-B07A-28E175469F42}"/>
              </a:ext>
            </a:extLst>
          </p:cNvPr>
          <p:cNvSpPr txBox="1"/>
          <p:nvPr/>
        </p:nvSpPr>
        <p:spPr>
          <a:xfrm>
            <a:off x="321457" y="2623643"/>
            <a:ext cx="159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we have the above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1B686-FC88-47AE-B97E-9FE5109C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95" y="655782"/>
            <a:ext cx="478555" cy="1818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/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>
                    <a:solidFill>
                      <a:schemeClr val="bg1"/>
                    </a:solidFill>
                  </a:rPr>
                  <a:t>Step 1: we give weights for each sample (e.g., as an initial guess, it can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Z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r>
                  <a:rPr lang="en-NZ" sz="1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blipFill>
                <a:blip r:embed="rId4"/>
                <a:stretch>
                  <a:fillRect l="-209" b="-289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BCE3F84-69DF-494C-96B0-134CFA70B68A}"/>
              </a:ext>
            </a:extLst>
          </p:cNvPr>
          <p:cNvSpPr txBox="1"/>
          <p:nvPr/>
        </p:nvSpPr>
        <p:spPr>
          <a:xfrm flipH="1">
            <a:off x="2503054" y="980118"/>
            <a:ext cx="276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2: determine the “root” tree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A8604B-7FD3-4DAE-B7B9-26FE4084E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591" y="1006733"/>
            <a:ext cx="785091" cy="313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1B2E98-9EB1-41FE-9A56-DC1B72D9354D}"/>
              </a:ext>
            </a:extLst>
          </p:cNvPr>
          <p:cNvSpPr txBox="1"/>
          <p:nvPr/>
        </p:nvSpPr>
        <p:spPr>
          <a:xfrm flipH="1">
            <a:off x="2503053" y="1401452"/>
            <a:ext cx="643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3: determine how much the above tree will contribute to the final 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F58DF-1CB2-40AD-9C51-409B979C4F5C}"/>
              </a:ext>
            </a:extLst>
          </p:cNvPr>
          <p:cNvSpPr txBox="1"/>
          <p:nvPr/>
        </p:nvSpPr>
        <p:spPr>
          <a:xfrm flipH="1">
            <a:off x="2775526" y="1742788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weighted prediction error for the tree, which is 0.125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5313A-A7E6-4F37-AEC4-E25E46978052}"/>
              </a:ext>
            </a:extLst>
          </p:cNvPr>
          <p:cNvSpPr txBox="1"/>
          <p:nvPr/>
        </p:nvSpPr>
        <p:spPr>
          <a:xfrm flipH="1">
            <a:off x="2775526" y="2051707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“amount of say” for the tree, which is 0.97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</p:spTree>
    <p:extLst>
      <p:ext uri="{BB962C8B-B14F-4D97-AF65-F5344CB8AC3E}">
        <p14:creationId xmlns:p14="http://schemas.microsoft.com/office/powerpoint/2010/main" val="246681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13360"/>
            <a:ext cx="10312400" cy="368531"/>
          </a:xfrm>
        </p:spPr>
        <p:txBody>
          <a:bodyPr>
            <a:noAutofit/>
          </a:bodyPr>
          <a:lstStyle/>
          <a:p>
            <a:pPr algn="l"/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A classic boosting method is </a:t>
            </a:r>
            <a:r>
              <a:rPr lang="en-NZ" sz="1800" b="1" i="0" dirty="0" err="1">
                <a:solidFill>
                  <a:schemeClr val="bg1"/>
                </a:solidFill>
                <a:effectLst/>
                <a:latin typeface="charter"/>
              </a:rPr>
              <a:t>adaboost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, here we use it as an example to explain what is boosting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CA9FC-0FD5-4F4A-91CD-0710C801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8" y="731112"/>
            <a:ext cx="1325287" cy="1743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DCECD-1825-46B5-B07A-28E175469F42}"/>
              </a:ext>
            </a:extLst>
          </p:cNvPr>
          <p:cNvSpPr txBox="1"/>
          <p:nvPr/>
        </p:nvSpPr>
        <p:spPr>
          <a:xfrm>
            <a:off x="321457" y="2623643"/>
            <a:ext cx="159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we have the above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1B686-FC88-47AE-B97E-9FE5109C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95" y="655782"/>
            <a:ext cx="478555" cy="1818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/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>
                    <a:solidFill>
                      <a:schemeClr val="bg1"/>
                    </a:solidFill>
                  </a:rPr>
                  <a:t>Step 1: we give weights for each sample (e.g., as an initial guess, it can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Z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r>
                  <a:rPr lang="en-NZ" sz="1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blipFill>
                <a:blip r:embed="rId4"/>
                <a:stretch>
                  <a:fillRect l="-209" b="-289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BCE3F84-69DF-494C-96B0-134CFA70B68A}"/>
              </a:ext>
            </a:extLst>
          </p:cNvPr>
          <p:cNvSpPr txBox="1"/>
          <p:nvPr/>
        </p:nvSpPr>
        <p:spPr>
          <a:xfrm flipH="1">
            <a:off x="2503054" y="980118"/>
            <a:ext cx="276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2: determine the “root” tree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A8604B-7FD3-4DAE-B7B9-26FE4084E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591" y="1006733"/>
            <a:ext cx="785091" cy="313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1B2E98-9EB1-41FE-9A56-DC1B72D9354D}"/>
              </a:ext>
            </a:extLst>
          </p:cNvPr>
          <p:cNvSpPr txBox="1"/>
          <p:nvPr/>
        </p:nvSpPr>
        <p:spPr>
          <a:xfrm flipH="1">
            <a:off x="2503052" y="1401452"/>
            <a:ext cx="826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3: determine how much the above tree will contribute to the final results (“amount of say”)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F58DF-1CB2-40AD-9C51-409B979C4F5C}"/>
              </a:ext>
            </a:extLst>
          </p:cNvPr>
          <p:cNvSpPr txBox="1"/>
          <p:nvPr/>
        </p:nvSpPr>
        <p:spPr>
          <a:xfrm flipH="1">
            <a:off x="2775526" y="1742788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weighted prediction error for the tree, which is 0.125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5313A-A7E6-4F37-AEC4-E25E46978052}"/>
              </a:ext>
            </a:extLst>
          </p:cNvPr>
          <p:cNvSpPr txBox="1"/>
          <p:nvPr/>
        </p:nvSpPr>
        <p:spPr>
          <a:xfrm flipH="1">
            <a:off x="2775526" y="2051707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“amount of say” for the tree, which is 0.97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51BB8-D89B-4DAD-821E-C933B0125646}"/>
              </a:ext>
            </a:extLst>
          </p:cNvPr>
          <p:cNvSpPr txBox="1"/>
          <p:nvPr/>
        </p:nvSpPr>
        <p:spPr>
          <a:xfrm flipH="1">
            <a:off x="2503053" y="2408460"/>
            <a:ext cx="643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4: Update the sample weight depending on the “amount of say”</a:t>
            </a:r>
          </a:p>
        </p:txBody>
      </p:sp>
    </p:spTree>
    <p:extLst>
      <p:ext uri="{BB962C8B-B14F-4D97-AF65-F5344CB8AC3E}">
        <p14:creationId xmlns:p14="http://schemas.microsoft.com/office/powerpoint/2010/main" val="137529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13360"/>
            <a:ext cx="10312400" cy="368531"/>
          </a:xfrm>
        </p:spPr>
        <p:txBody>
          <a:bodyPr>
            <a:noAutofit/>
          </a:bodyPr>
          <a:lstStyle/>
          <a:p>
            <a:pPr algn="l"/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A classic boosting method is </a:t>
            </a:r>
            <a:r>
              <a:rPr lang="en-NZ" sz="1800" b="1" i="0" dirty="0" err="1">
                <a:solidFill>
                  <a:schemeClr val="bg1"/>
                </a:solidFill>
                <a:effectLst/>
                <a:latin typeface="charter"/>
              </a:rPr>
              <a:t>adaboost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, here we use it as an example to explain what is boosting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CA9FC-0FD5-4F4A-91CD-0710C801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8" y="731112"/>
            <a:ext cx="1325287" cy="1743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DCECD-1825-46B5-B07A-28E175469F42}"/>
              </a:ext>
            </a:extLst>
          </p:cNvPr>
          <p:cNvSpPr txBox="1"/>
          <p:nvPr/>
        </p:nvSpPr>
        <p:spPr>
          <a:xfrm>
            <a:off x="321457" y="2623643"/>
            <a:ext cx="159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we have the above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1B686-FC88-47AE-B97E-9FE5109C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95" y="655782"/>
            <a:ext cx="478555" cy="1818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/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>
                    <a:solidFill>
                      <a:schemeClr val="bg1"/>
                    </a:solidFill>
                  </a:rPr>
                  <a:t>Step 1: we give weights for each sample (e.g., as an initial guess, it can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Z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r>
                  <a:rPr lang="en-NZ" sz="1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blipFill>
                <a:blip r:embed="rId4"/>
                <a:stretch>
                  <a:fillRect l="-209" b="-289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BCE3F84-69DF-494C-96B0-134CFA70B68A}"/>
              </a:ext>
            </a:extLst>
          </p:cNvPr>
          <p:cNvSpPr txBox="1"/>
          <p:nvPr/>
        </p:nvSpPr>
        <p:spPr>
          <a:xfrm flipH="1">
            <a:off x="2503054" y="980118"/>
            <a:ext cx="276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2: determine the “root” tree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A8604B-7FD3-4DAE-B7B9-26FE4084E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591" y="1006733"/>
            <a:ext cx="785091" cy="313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1B2E98-9EB1-41FE-9A56-DC1B72D9354D}"/>
              </a:ext>
            </a:extLst>
          </p:cNvPr>
          <p:cNvSpPr txBox="1"/>
          <p:nvPr/>
        </p:nvSpPr>
        <p:spPr>
          <a:xfrm flipH="1">
            <a:off x="2503052" y="1401452"/>
            <a:ext cx="826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3: determine how much the above tree will contribute to the final results (“amount of say”)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F58DF-1CB2-40AD-9C51-409B979C4F5C}"/>
              </a:ext>
            </a:extLst>
          </p:cNvPr>
          <p:cNvSpPr txBox="1"/>
          <p:nvPr/>
        </p:nvSpPr>
        <p:spPr>
          <a:xfrm flipH="1">
            <a:off x="2775526" y="1742788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weighted prediction error for the tree, which is 0.125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5313A-A7E6-4F37-AEC4-E25E46978052}"/>
              </a:ext>
            </a:extLst>
          </p:cNvPr>
          <p:cNvSpPr txBox="1"/>
          <p:nvPr/>
        </p:nvSpPr>
        <p:spPr>
          <a:xfrm flipH="1">
            <a:off x="2775526" y="2051707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“amount of say” for the tree, which is 0.97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51BB8-D89B-4DAD-821E-C933B0125646}"/>
              </a:ext>
            </a:extLst>
          </p:cNvPr>
          <p:cNvSpPr txBox="1"/>
          <p:nvPr/>
        </p:nvSpPr>
        <p:spPr>
          <a:xfrm flipH="1">
            <a:off x="2503053" y="2408460"/>
            <a:ext cx="643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4: Update the sample weight depending on the “amount of say”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F7A2F-A5CF-45BD-B6FD-EDB736B96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4497" y="655782"/>
            <a:ext cx="502189" cy="181864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6FF9DD5-327E-4AE6-B69E-75DBA4FE89EB}"/>
              </a:ext>
            </a:extLst>
          </p:cNvPr>
          <p:cNvSpPr/>
          <p:nvPr/>
        </p:nvSpPr>
        <p:spPr>
          <a:xfrm>
            <a:off x="2317570" y="2484582"/>
            <a:ext cx="1848030" cy="894625"/>
          </a:xfrm>
          <a:custGeom>
            <a:avLst/>
            <a:gdLst>
              <a:gd name="connsiteX0" fmla="*/ 1848030 w 1848030"/>
              <a:gd name="connsiteY0" fmla="*/ 304800 h 894625"/>
              <a:gd name="connsiteX1" fmla="*/ 1201485 w 1848030"/>
              <a:gd name="connsiteY1" fmla="*/ 849745 h 894625"/>
              <a:gd name="connsiteX2" fmla="*/ 194721 w 1848030"/>
              <a:gd name="connsiteY2" fmla="*/ 766618 h 894625"/>
              <a:gd name="connsiteX3" fmla="*/ 757 w 1848030"/>
              <a:gd name="connsiteY3" fmla="*/ 0 h 89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8030" h="894625">
                <a:moveTo>
                  <a:pt x="1848030" y="304800"/>
                </a:moveTo>
                <a:cubicBezTo>
                  <a:pt x="1662533" y="538787"/>
                  <a:pt x="1477036" y="772775"/>
                  <a:pt x="1201485" y="849745"/>
                </a:cubicBezTo>
                <a:cubicBezTo>
                  <a:pt x="925934" y="926715"/>
                  <a:pt x="394842" y="908242"/>
                  <a:pt x="194721" y="766618"/>
                </a:cubicBezTo>
                <a:cubicBezTo>
                  <a:pt x="-5400" y="624994"/>
                  <a:pt x="-2322" y="312497"/>
                  <a:pt x="757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754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13360"/>
            <a:ext cx="10312400" cy="368531"/>
          </a:xfrm>
        </p:spPr>
        <p:txBody>
          <a:bodyPr>
            <a:noAutofit/>
          </a:bodyPr>
          <a:lstStyle/>
          <a:p>
            <a:pPr algn="l"/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A classic boosting method is </a:t>
            </a:r>
            <a:r>
              <a:rPr lang="en-NZ" sz="1800" b="1" i="0" dirty="0" err="1">
                <a:solidFill>
                  <a:schemeClr val="bg1"/>
                </a:solidFill>
                <a:effectLst/>
                <a:latin typeface="charter"/>
              </a:rPr>
              <a:t>adaboost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, here we use it as an example to explain what is boosting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CA9FC-0FD5-4F4A-91CD-0710C801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8" y="731112"/>
            <a:ext cx="1325287" cy="1743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DCECD-1825-46B5-B07A-28E175469F42}"/>
              </a:ext>
            </a:extLst>
          </p:cNvPr>
          <p:cNvSpPr txBox="1"/>
          <p:nvPr/>
        </p:nvSpPr>
        <p:spPr>
          <a:xfrm>
            <a:off x="321457" y="2623643"/>
            <a:ext cx="159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we have the above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1B686-FC88-47AE-B97E-9FE5109C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95" y="655782"/>
            <a:ext cx="478555" cy="1818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/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>
                    <a:solidFill>
                      <a:schemeClr val="bg1"/>
                    </a:solidFill>
                  </a:rPr>
                  <a:t>Step 1: we give weights for each sample (e.g., as an initial guess, it can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Z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r>
                  <a:rPr lang="en-NZ" sz="1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blipFill>
                <a:blip r:embed="rId4"/>
                <a:stretch>
                  <a:fillRect l="-209" b="-289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BCE3F84-69DF-494C-96B0-134CFA70B68A}"/>
              </a:ext>
            </a:extLst>
          </p:cNvPr>
          <p:cNvSpPr txBox="1"/>
          <p:nvPr/>
        </p:nvSpPr>
        <p:spPr>
          <a:xfrm flipH="1">
            <a:off x="2503054" y="980118"/>
            <a:ext cx="276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2: determine the “root” tree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A8604B-7FD3-4DAE-B7B9-26FE4084E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591" y="1006733"/>
            <a:ext cx="785091" cy="313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1B2E98-9EB1-41FE-9A56-DC1B72D9354D}"/>
              </a:ext>
            </a:extLst>
          </p:cNvPr>
          <p:cNvSpPr txBox="1"/>
          <p:nvPr/>
        </p:nvSpPr>
        <p:spPr>
          <a:xfrm flipH="1">
            <a:off x="2503052" y="1401452"/>
            <a:ext cx="826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3: determine how much the above tree will contribute to the final results (“amount of say”)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F58DF-1CB2-40AD-9C51-409B979C4F5C}"/>
              </a:ext>
            </a:extLst>
          </p:cNvPr>
          <p:cNvSpPr txBox="1"/>
          <p:nvPr/>
        </p:nvSpPr>
        <p:spPr>
          <a:xfrm flipH="1">
            <a:off x="2775526" y="1742788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weighted prediction error for the tree, which is 0.125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5313A-A7E6-4F37-AEC4-E25E46978052}"/>
              </a:ext>
            </a:extLst>
          </p:cNvPr>
          <p:cNvSpPr txBox="1"/>
          <p:nvPr/>
        </p:nvSpPr>
        <p:spPr>
          <a:xfrm flipH="1">
            <a:off x="2775526" y="2051707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“amount of say” for the tree, which is 0.97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51BB8-D89B-4DAD-821E-C933B0125646}"/>
              </a:ext>
            </a:extLst>
          </p:cNvPr>
          <p:cNvSpPr txBox="1"/>
          <p:nvPr/>
        </p:nvSpPr>
        <p:spPr>
          <a:xfrm flipH="1">
            <a:off x="2503053" y="2408460"/>
            <a:ext cx="643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4: Update the sample weight depending on the “amount of say”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F7A2F-A5CF-45BD-B6FD-EDB736B96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4497" y="655782"/>
            <a:ext cx="502189" cy="1818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495BE6-0CBD-4F65-A57F-3B7315A43841}"/>
              </a:ext>
            </a:extLst>
          </p:cNvPr>
          <p:cNvSpPr txBox="1"/>
          <p:nvPr/>
        </p:nvSpPr>
        <p:spPr>
          <a:xfrm flipH="1">
            <a:off x="2503052" y="2777531"/>
            <a:ext cx="9125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5: Go back to “step 2”, using the updated weight, and repeat the processes between “step 2” and “step4”</a:t>
            </a:r>
          </a:p>
        </p:txBody>
      </p:sp>
    </p:spTree>
    <p:extLst>
      <p:ext uri="{BB962C8B-B14F-4D97-AF65-F5344CB8AC3E}">
        <p14:creationId xmlns:p14="http://schemas.microsoft.com/office/powerpoint/2010/main" val="1369042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13360"/>
            <a:ext cx="10312400" cy="368531"/>
          </a:xfrm>
        </p:spPr>
        <p:txBody>
          <a:bodyPr>
            <a:noAutofit/>
          </a:bodyPr>
          <a:lstStyle/>
          <a:p>
            <a:pPr algn="l"/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A classic boosting method is </a:t>
            </a:r>
            <a:r>
              <a:rPr lang="en-NZ" sz="1800" b="1" i="0" dirty="0" err="1">
                <a:solidFill>
                  <a:schemeClr val="bg1"/>
                </a:solidFill>
                <a:effectLst/>
                <a:latin typeface="charter"/>
              </a:rPr>
              <a:t>adaboost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, here we use it as an example to explain what is boosting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CA9FC-0FD5-4F4A-91CD-0710C801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8" y="731112"/>
            <a:ext cx="1325287" cy="1743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DCECD-1825-46B5-B07A-28E175469F42}"/>
              </a:ext>
            </a:extLst>
          </p:cNvPr>
          <p:cNvSpPr txBox="1"/>
          <p:nvPr/>
        </p:nvSpPr>
        <p:spPr>
          <a:xfrm>
            <a:off x="321457" y="2623643"/>
            <a:ext cx="159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we have the above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1B686-FC88-47AE-B97E-9FE5109C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95" y="655782"/>
            <a:ext cx="478555" cy="1818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/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>
                    <a:solidFill>
                      <a:schemeClr val="bg1"/>
                    </a:solidFill>
                  </a:rPr>
                  <a:t>Step 1: we give weights for each sample (e.g., as an initial guess, it can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Z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r>
                  <a:rPr lang="en-NZ" sz="1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blipFill>
                <a:blip r:embed="rId4"/>
                <a:stretch>
                  <a:fillRect l="-209" b="-289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BCE3F84-69DF-494C-96B0-134CFA70B68A}"/>
              </a:ext>
            </a:extLst>
          </p:cNvPr>
          <p:cNvSpPr txBox="1"/>
          <p:nvPr/>
        </p:nvSpPr>
        <p:spPr>
          <a:xfrm flipH="1">
            <a:off x="2503054" y="980118"/>
            <a:ext cx="276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2: determine the “root” tree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A8604B-7FD3-4DAE-B7B9-26FE4084E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591" y="1006733"/>
            <a:ext cx="785091" cy="313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1B2E98-9EB1-41FE-9A56-DC1B72D9354D}"/>
              </a:ext>
            </a:extLst>
          </p:cNvPr>
          <p:cNvSpPr txBox="1"/>
          <p:nvPr/>
        </p:nvSpPr>
        <p:spPr>
          <a:xfrm flipH="1">
            <a:off x="2503052" y="1401452"/>
            <a:ext cx="826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3: determine how much the above tree will contribute to the final results (“amount of say”)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F58DF-1CB2-40AD-9C51-409B979C4F5C}"/>
              </a:ext>
            </a:extLst>
          </p:cNvPr>
          <p:cNvSpPr txBox="1"/>
          <p:nvPr/>
        </p:nvSpPr>
        <p:spPr>
          <a:xfrm flipH="1">
            <a:off x="2775526" y="1742788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weighted prediction error for the tree, which is 0.125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5313A-A7E6-4F37-AEC4-E25E46978052}"/>
              </a:ext>
            </a:extLst>
          </p:cNvPr>
          <p:cNvSpPr txBox="1"/>
          <p:nvPr/>
        </p:nvSpPr>
        <p:spPr>
          <a:xfrm flipH="1">
            <a:off x="2775526" y="2051707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“amount of say” for the tree, which is 0.97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51BB8-D89B-4DAD-821E-C933B0125646}"/>
              </a:ext>
            </a:extLst>
          </p:cNvPr>
          <p:cNvSpPr txBox="1"/>
          <p:nvPr/>
        </p:nvSpPr>
        <p:spPr>
          <a:xfrm flipH="1">
            <a:off x="2503053" y="2408460"/>
            <a:ext cx="643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4: Update the sample weight depending on the “amount of say”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F7A2F-A5CF-45BD-B6FD-EDB736B96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4497" y="655782"/>
            <a:ext cx="502189" cy="1818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495BE6-0CBD-4F65-A57F-3B7315A43841}"/>
              </a:ext>
            </a:extLst>
          </p:cNvPr>
          <p:cNvSpPr txBox="1"/>
          <p:nvPr/>
        </p:nvSpPr>
        <p:spPr>
          <a:xfrm flipH="1">
            <a:off x="2503052" y="2777531"/>
            <a:ext cx="9125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5: Go back to “step 2”, using the updated weight, and repeat the processes between “step 2” and “step4”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10B9DB-F168-40A6-BDA6-DECA3792A9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1622" y="3307643"/>
            <a:ext cx="1983105" cy="19282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FCFC4A-57D9-47BC-8437-775A241DDF63}"/>
              </a:ext>
            </a:extLst>
          </p:cNvPr>
          <p:cNvSpPr txBox="1"/>
          <p:nvPr/>
        </p:nvSpPr>
        <p:spPr>
          <a:xfrm>
            <a:off x="3281623" y="5337284"/>
            <a:ext cx="213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Initial dataset </a:t>
            </a:r>
          </a:p>
          <a:p>
            <a:r>
              <a:rPr lang="en-NZ" sz="1400" dirty="0">
                <a:solidFill>
                  <a:schemeClr val="bg1"/>
                </a:solidFill>
              </a:rPr>
              <a:t>(and assumed weights)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FE7179A-2A5D-4270-B745-F2B8AE81CB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2674" y="3307643"/>
            <a:ext cx="547572" cy="192823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1907AB9-84EB-4600-AFD4-70B9D8B4B0B7}"/>
              </a:ext>
            </a:extLst>
          </p:cNvPr>
          <p:cNvSpPr/>
          <p:nvPr/>
        </p:nvSpPr>
        <p:spPr>
          <a:xfrm>
            <a:off x="5704457" y="5380995"/>
            <a:ext cx="547572" cy="1524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C3C9FD-DDD4-4916-B466-81B70DE40DCF}"/>
              </a:ext>
            </a:extLst>
          </p:cNvPr>
          <p:cNvSpPr/>
          <p:nvPr/>
        </p:nvSpPr>
        <p:spPr>
          <a:xfrm>
            <a:off x="5369177" y="5651530"/>
            <a:ext cx="547572" cy="1524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30B132-41F8-471C-BAFA-4DBEE11A6631}"/>
              </a:ext>
            </a:extLst>
          </p:cNvPr>
          <p:cNvSpPr/>
          <p:nvPr/>
        </p:nvSpPr>
        <p:spPr>
          <a:xfrm>
            <a:off x="6036066" y="5651530"/>
            <a:ext cx="547572" cy="1524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37523-30D8-42D8-B73F-8CC4F6AD9737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5642963" y="5533396"/>
            <a:ext cx="335280" cy="1181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47CD12-39FA-4027-BFE3-CB904477B9E3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5978243" y="5533396"/>
            <a:ext cx="331609" cy="1181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B600BF5-CE2D-4876-8552-80D4CAB96D47}"/>
              </a:ext>
            </a:extLst>
          </p:cNvPr>
          <p:cNvSpPr/>
          <p:nvPr/>
        </p:nvSpPr>
        <p:spPr>
          <a:xfrm>
            <a:off x="5332491" y="4193028"/>
            <a:ext cx="335280" cy="29609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08C6A8F-CAB0-434B-B06D-D5201C366648}"/>
              </a:ext>
            </a:extLst>
          </p:cNvPr>
          <p:cNvSpPr/>
          <p:nvPr/>
        </p:nvSpPr>
        <p:spPr>
          <a:xfrm>
            <a:off x="6466600" y="4187832"/>
            <a:ext cx="335280" cy="29609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54CB13C-38F9-4472-9AAB-DD25AAAF65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7470" y="3328870"/>
            <a:ext cx="547573" cy="1968088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83B22EC2-AB2E-48A9-BCB9-79DBAED86EC6}"/>
              </a:ext>
            </a:extLst>
          </p:cNvPr>
          <p:cNvSpPr/>
          <p:nvPr/>
        </p:nvSpPr>
        <p:spPr>
          <a:xfrm>
            <a:off x="7677709" y="4187832"/>
            <a:ext cx="335280" cy="29609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B531DB-8CA8-4F62-8340-2974DA5C94B7}"/>
              </a:ext>
            </a:extLst>
          </p:cNvPr>
          <p:cNvSpPr txBox="1"/>
          <p:nvPr/>
        </p:nvSpPr>
        <p:spPr>
          <a:xfrm>
            <a:off x="8120800" y="3866525"/>
            <a:ext cx="1885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b="1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BBA53C-8EA8-48A8-ABED-B0ED60A41E7E}"/>
              </a:ext>
            </a:extLst>
          </p:cNvPr>
          <p:cNvSpPr/>
          <p:nvPr/>
        </p:nvSpPr>
        <p:spPr>
          <a:xfrm>
            <a:off x="7045337" y="5383373"/>
            <a:ext cx="547572" cy="1524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A1ECE6-2532-492B-95D9-9FDF414C0BFF}"/>
              </a:ext>
            </a:extLst>
          </p:cNvPr>
          <p:cNvSpPr/>
          <p:nvPr/>
        </p:nvSpPr>
        <p:spPr>
          <a:xfrm>
            <a:off x="6710057" y="5653908"/>
            <a:ext cx="547572" cy="1524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AF73D3-EBCC-40B1-BDD3-09BC98677F72}"/>
              </a:ext>
            </a:extLst>
          </p:cNvPr>
          <p:cNvSpPr/>
          <p:nvPr/>
        </p:nvSpPr>
        <p:spPr>
          <a:xfrm>
            <a:off x="7376946" y="5653908"/>
            <a:ext cx="547572" cy="1524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23BE48-69CC-4F83-B781-EE246C1010CD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6983843" y="5535774"/>
            <a:ext cx="335280" cy="1181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A4AB59-26BD-48C9-BFE5-4D675FDA6F0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7319123" y="5535774"/>
            <a:ext cx="331609" cy="1181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2824EF-CFFC-4220-8B84-655158877C2C}"/>
              </a:ext>
            </a:extLst>
          </p:cNvPr>
          <p:cNvSpPr txBox="1"/>
          <p:nvPr/>
        </p:nvSpPr>
        <p:spPr>
          <a:xfrm>
            <a:off x="8358351" y="4758825"/>
            <a:ext cx="3584110" cy="95410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sz="1400" dirty="0"/>
              <a:t>Every time repeat this process, we will get </a:t>
            </a:r>
          </a:p>
          <a:p>
            <a:pPr marL="285750" indent="-285750">
              <a:buFontTx/>
              <a:buChar char="-"/>
            </a:pPr>
            <a:r>
              <a:rPr lang="en-NZ" sz="1400" dirty="0"/>
              <a:t>updated “sample weights”</a:t>
            </a:r>
          </a:p>
          <a:p>
            <a:pPr marL="285750" indent="-285750">
              <a:buFontTx/>
              <a:buChar char="-"/>
            </a:pPr>
            <a:r>
              <a:rPr lang="en-NZ" sz="1400" dirty="0"/>
              <a:t>A new tree</a:t>
            </a:r>
          </a:p>
          <a:p>
            <a:pPr marL="285750" indent="-285750">
              <a:buFontTx/>
              <a:buChar char="-"/>
            </a:pPr>
            <a:r>
              <a:rPr lang="en-NZ" sz="1400" dirty="0"/>
              <a:t>The “amount of say” for the 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742D0F-4BBF-4720-B2D5-DABA1DA098DF}"/>
              </a:ext>
            </a:extLst>
          </p:cNvPr>
          <p:cNvSpPr txBox="1"/>
          <p:nvPr/>
        </p:nvSpPr>
        <p:spPr>
          <a:xfrm>
            <a:off x="5395273" y="5769664"/>
            <a:ext cx="131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Amount of say: 0.97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5292EF-80A9-4DE0-B2AC-2D5341051E76}"/>
              </a:ext>
            </a:extLst>
          </p:cNvPr>
          <p:cNvSpPr txBox="1"/>
          <p:nvPr/>
        </p:nvSpPr>
        <p:spPr>
          <a:xfrm>
            <a:off x="6726656" y="5774164"/>
            <a:ext cx="131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Amount of say: 0.52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A0BB68-8B4E-409A-B9BF-A446983CB3D5}"/>
              </a:ext>
            </a:extLst>
          </p:cNvPr>
          <p:cNvSpPr txBox="1"/>
          <p:nvPr/>
        </p:nvSpPr>
        <p:spPr>
          <a:xfrm>
            <a:off x="5622483" y="6030888"/>
            <a:ext cx="726357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NZ" sz="1400" dirty="0"/>
              <a:t>1</a:t>
            </a:r>
            <a:r>
              <a:rPr lang="en-NZ" sz="1400" baseline="30000" dirty="0"/>
              <a:t>st</a:t>
            </a:r>
            <a:r>
              <a:rPr lang="en-NZ" sz="1400" dirty="0"/>
              <a:t> tree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29216-3D8D-4C0C-B4DE-7A5138E442E2}"/>
              </a:ext>
            </a:extLst>
          </p:cNvPr>
          <p:cNvSpPr txBox="1"/>
          <p:nvPr/>
        </p:nvSpPr>
        <p:spPr>
          <a:xfrm>
            <a:off x="7045337" y="6018048"/>
            <a:ext cx="726357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NZ" sz="1400" dirty="0"/>
              <a:t>2</a:t>
            </a:r>
            <a:r>
              <a:rPr lang="en-NZ" sz="1400" baseline="30000" dirty="0"/>
              <a:t>nd </a:t>
            </a:r>
            <a:r>
              <a:rPr lang="en-NZ" sz="1400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1615299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13360"/>
            <a:ext cx="10312400" cy="368531"/>
          </a:xfrm>
        </p:spPr>
        <p:txBody>
          <a:bodyPr>
            <a:noAutofit/>
          </a:bodyPr>
          <a:lstStyle/>
          <a:p>
            <a:pPr algn="l"/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A classic boosting method is </a:t>
            </a:r>
            <a:r>
              <a:rPr lang="en-NZ" sz="1800" b="1" i="0" dirty="0" err="1">
                <a:solidFill>
                  <a:schemeClr val="bg1"/>
                </a:solidFill>
                <a:effectLst/>
                <a:latin typeface="charter"/>
              </a:rPr>
              <a:t>adaboost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, here we use it as an example to explain what is boosting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CA9FC-0FD5-4F4A-91CD-0710C801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8" y="731112"/>
            <a:ext cx="1325287" cy="1743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DCECD-1825-46B5-B07A-28E175469F42}"/>
              </a:ext>
            </a:extLst>
          </p:cNvPr>
          <p:cNvSpPr txBox="1"/>
          <p:nvPr/>
        </p:nvSpPr>
        <p:spPr>
          <a:xfrm>
            <a:off x="321457" y="2623643"/>
            <a:ext cx="159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we have the above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1B686-FC88-47AE-B97E-9FE5109C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95" y="655782"/>
            <a:ext cx="478555" cy="1818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/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>
                    <a:solidFill>
                      <a:schemeClr val="bg1"/>
                    </a:solidFill>
                  </a:rPr>
                  <a:t>Step 1: we give weights for each sample (e.g., as an initial guess, it can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Z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r>
                  <a:rPr lang="en-NZ" sz="1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blipFill>
                <a:blip r:embed="rId4"/>
                <a:stretch>
                  <a:fillRect l="-209" b="-289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BCE3F84-69DF-494C-96B0-134CFA70B68A}"/>
              </a:ext>
            </a:extLst>
          </p:cNvPr>
          <p:cNvSpPr txBox="1"/>
          <p:nvPr/>
        </p:nvSpPr>
        <p:spPr>
          <a:xfrm flipH="1">
            <a:off x="2503054" y="980118"/>
            <a:ext cx="276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2: determine the “root” tree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A8604B-7FD3-4DAE-B7B9-26FE4084E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591" y="1006733"/>
            <a:ext cx="785091" cy="313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1B2E98-9EB1-41FE-9A56-DC1B72D9354D}"/>
              </a:ext>
            </a:extLst>
          </p:cNvPr>
          <p:cNvSpPr txBox="1"/>
          <p:nvPr/>
        </p:nvSpPr>
        <p:spPr>
          <a:xfrm flipH="1">
            <a:off x="2503052" y="1401452"/>
            <a:ext cx="826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3: determine how much the above tree will contribute to the final results (“amount of say”)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F58DF-1CB2-40AD-9C51-409B979C4F5C}"/>
              </a:ext>
            </a:extLst>
          </p:cNvPr>
          <p:cNvSpPr txBox="1"/>
          <p:nvPr/>
        </p:nvSpPr>
        <p:spPr>
          <a:xfrm flipH="1">
            <a:off x="2775526" y="1742788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weighted prediction error for the tree, which is 0.125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5313A-A7E6-4F37-AEC4-E25E46978052}"/>
              </a:ext>
            </a:extLst>
          </p:cNvPr>
          <p:cNvSpPr txBox="1"/>
          <p:nvPr/>
        </p:nvSpPr>
        <p:spPr>
          <a:xfrm flipH="1">
            <a:off x="2775526" y="2051707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“amount of say” for the tree, which is 0.97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51BB8-D89B-4DAD-821E-C933B0125646}"/>
              </a:ext>
            </a:extLst>
          </p:cNvPr>
          <p:cNvSpPr txBox="1"/>
          <p:nvPr/>
        </p:nvSpPr>
        <p:spPr>
          <a:xfrm flipH="1">
            <a:off x="2503053" y="2408460"/>
            <a:ext cx="643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4: Update the sample weight depending on the “amount of say”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F7A2F-A5CF-45BD-B6FD-EDB736B96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4497" y="655782"/>
            <a:ext cx="502189" cy="1818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495BE6-0CBD-4F65-A57F-3B7315A43841}"/>
              </a:ext>
            </a:extLst>
          </p:cNvPr>
          <p:cNvSpPr txBox="1"/>
          <p:nvPr/>
        </p:nvSpPr>
        <p:spPr>
          <a:xfrm flipH="1">
            <a:off x="2503052" y="2777531"/>
            <a:ext cx="9125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5: Go back to “step 2”, using the updated weight, and repeat the processes between “step 2” and “step4”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10B9DB-F168-40A6-BDA6-DECA3792A9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1622" y="3307643"/>
            <a:ext cx="1983105" cy="19282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FCFC4A-57D9-47BC-8437-775A241DDF63}"/>
              </a:ext>
            </a:extLst>
          </p:cNvPr>
          <p:cNvSpPr txBox="1"/>
          <p:nvPr/>
        </p:nvSpPr>
        <p:spPr>
          <a:xfrm>
            <a:off x="3281623" y="5337284"/>
            <a:ext cx="213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Initial dataset </a:t>
            </a:r>
          </a:p>
          <a:p>
            <a:r>
              <a:rPr lang="en-NZ" sz="1400" dirty="0">
                <a:solidFill>
                  <a:schemeClr val="bg1"/>
                </a:solidFill>
              </a:rPr>
              <a:t>(and assumed weights)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FE7179A-2A5D-4270-B745-F2B8AE81CB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2674" y="3307643"/>
            <a:ext cx="547572" cy="192823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1907AB9-84EB-4600-AFD4-70B9D8B4B0B7}"/>
              </a:ext>
            </a:extLst>
          </p:cNvPr>
          <p:cNvSpPr/>
          <p:nvPr/>
        </p:nvSpPr>
        <p:spPr>
          <a:xfrm>
            <a:off x="5704457" y="5380995"/>
            <a:ext cx="547572" cy="1524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C3C9FD-DDD4-4916-B466-81B70DE40DCF}"/>
              </a:ext>
            </a:extLst>
          </p:cNvPr>
          <p:cNvSpPr/>
          <p:nvPr/>
        </p:nvSpPr>
        <p:spPr>
          <a:xfrm>
            <a:off x="5369177" y="5651530"/>
            <a:ext cx="547572" cy="1524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30B132-41F8-471C-BAFA-4DBEE11A6631}"/>
              </a:ext>
            </a:extLst>
          </p:cNvPr>
          <p:cNvSpPr/>
          <p:nvPr/>
        </p:nvSpPr>
        <p:spPr>
          <a:xfrm>
            <a:off x="6036066" y="5651530"/>
            <a:ext cx="547572" cy="1524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37523-30D8-42D8-B73F-8CC4F6AD9737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5642963" y="5533396"/>
            <a:ext cx="335280" cy="1181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47CD12-39FA-4027-BFE3-CB904477B9E3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5978243" y="5533396"/>
            <a:ext cx="331609" cy="1181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B600BF5-CE2D-4876-8552-80D4CAB96D47}"/>
              </a:ext>
            </a:extLst>
          </p:cNvPr>
          <p:cNvSpPr/>
          <p:nvPr/>
        </p:nvSpPr>
        <p:spPr>
          <a:xfrm>
            <a:off x="5332491" y="4193028"/>
            <a:ext cx="335280" cy="29609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08C6A8F-CAB0-434B-B06D-D5201C366648}"/>
              </a:ext>
            </a:extLst>
          </p:cNvPr>
          <p:cNvSpPr/>
          <p:nvPr/>
        </p:nvSpPr>
        <p:spPr>
          <a:xfrm>
            <a:off x="6466600" y="4187832"/>
            <a:ext cx="335280" cy="29609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54CB13C-38F9-4472-9AAB-DD25AAAF65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7470" y="3328870"/>
            <a:ext cx="547573" cy="1968088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83B22EC2-AB2E-48A9-BCB9-79DBAED86EC6}"/>
              </a:ext>
            </a:extLst>
          </p:cNvPr>
          <p:cNvSpPr/>
          <p:nvPr/>
        </p:nvSpPr>
        <p:spPr>
          <a:xfrm>
            <a:off x="7677709" y="4187832"/>
            <a:ext cx="335280" cy="29609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B531DB-8CA8-4F62-8340-2974DA5C94B7}"/>
              </a:ext>
            </a:extLst>
          </p:cNvPr>
          <p:cNvSpPr txBox="1"/>
          <p:nvPr/>
        </p:nvSpPr>
        <p:spPr>
          <a:xfrm>
            <a:off x="8120800" y="3866525"/>
            <a:ext cx="1885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b="1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BBA53C-8EA8-48A8-ABED-B0ED60A41E7E}"/>
              </a:ext>
            </a:extLst>
          </p:cNvPr>
          <p:cNvSpPr/>
          <p:nvPr/>
        </p:nvSpPr>
        <p:spPr>
          <a:xfrm>
            <a:off x="7045337" y="5383373"/>
            <a:ext cx="547572" cy="15240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A1ECE6-2532-492B-95D9-9FDF414C0BFF}"/>
              </a:ext>
            </a:extLst>
          </p:cNvPr>
          <p:cNvSpPr/>
          <p:nvPr/>
        </p:nvSpPr>
        <p:spPr>
          <a:xfrm>
            <a:off x="6710057" y="5653908"/>
            <a:ext cx="547572" cy="1524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AF73D3-EBCC-40B1-BDD3-09BC98677F72}"/>
              </a:ext>
            </a:extLst>
          </p:cNvPr>
          <p:cNvSpPr/>
          <p:nvPr/>
        </p:nvSpPr>
        <p:spPr>
          <a:xfrm>
            <a:off x="7376946" y="5653908"/>
            <a:ext cx="547572" cy="1524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23BE48-69CC-4F83-B781-EE246C1010CD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6983843" y="5535774"/>
            <a:ext cx="335280" cy="1181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A4AB59-26BD-48C9-BFE5-4D675FDA6F0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7319123" y="5535774"/>
            <a:ext cx="331609" cy="1181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2824EF-CFFC-4220-8B84-655158877C2C}"/>
              </a:ext>
            </a:extLst>
          </p:cNvPr>
          <p:cNvSpPr txBox="1"/>
          <p:nvPr/>
        </p:nvSpPr>
        <p:spPr>
          <a:xfrm>
            <a:off x="8358351" y="4758825"/>
            <a:ext cx="3584110" cy="95410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sz="1400" dirty="0"/>
              <a:t>Every time repeat this process, we will get </a:t>
            </a:r>
          </a:p>
          <a:p>
            <a:pPr marL="285750" indent="-285750">
              <a:buFontTx/>
              <a:buChar char="-"/>
            </a:pPr>
            <a:r>
              <a:rPr lang="en-NZ" sz="1400" dirty="0"/>
              <a:t>updated “sample weights”</a:t>
            </a:r>
          </a:p>
          <a:p>
            <a:pPr marL="285750" indent="-285750">
              <a:buFontTx/>
              <a:buChar char="-"/>
            </a:pPr>
            <a:r>
              <a:rPr lang="en-NZ" sz="1400" dirty="0"/>
              <a:t>A new tree</a:t>
            </a:r>
          </a:p>
          <a:p>
            <a:pPr marL="285750" indent="-285750">
              <a:buFontTx/>
              <a:buChar char="-"/>
            </a:pPr>
            <a:r>
              <a:rPr lang="en-NZ" sz="1400" dirty="0"/>
              <a:t>The “amount of say” for the 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742D0F-4BBF-4720-B2D5-DABA1DA098DF}"/>
              </a:ext>
            </a:extLst>
          </p:cNvPr>
          <p:cNvSpPr txBox="1"/>
          <p:nvPr/>
        </p:nvSpPr>
        <p:spPr>
          <a:xfrm>
            <a:off x="5395273" y="5769664"/>
            <a:ext cx="131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Amount of say: 0.97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5292EF-80A9-4DE0-B2AC-2D5341051E76}"/>
              </a:ext>
            </a:extLst>
          </p:cNvPr>
          <p:cNvSpPr txBox="1"/>
          <p:nvPr/>
        </p:nvSpPr>
        <p:spPr>
          <a:xfrm>
            <a:off x="6726656" y="5774164"/>
            <a:ext cx="131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>
                <a:solidFill>
                  <a:schemeClr val="bg1"/>
                </a:solidFill>
              </a:rPr>
              <a:t>Amount of say: 0.52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A0BB68-8B4E-409A-B9BF-A446983CB3D5}"/>
              </a:ext>
            </a:extLst>
          </p:cNvPr>
          <p:cNvSpPr txBox="1"/>
          <p:nvPr/>
        </p:nvSpPr>
        <p:spPr>
          <a:xfrm>
            <a:off x="5622483" y="6030888"/>
            <a:ext cx="726357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NZ" sz="1400" dirty="0"/>
              <a:t>1</a:t>
            </a:r>
            <a:r>
              <a:rPr lang="en-NZ" sz="1400" baseline="30000" dirty="0"/>
              <a:t>st</a:t>
            </a:r>
            <a:r>
              <a:rPr lang="en-NZ" sz="1400" dirty="0"/>
              <a:t> tree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29216-3D8D-4C0C-B4DE-7A5138E442E2}"/>
              </a:ext>
            </a:extLst>
          </p:cNvPr>
          <p:cNvSpPr txBox="1"/>
          <p:nvPr/>
        </p:nvSpPr>
        <p:spPr>
          <a:xfrm>
            <a:off x="7045337" y="6018048"/>
            <a:ext cx="726357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NZ" sz="1400" dirty="0"/>
              <a:t>2</a:t>
            </a:r>
            <a:r>
              <a:rPr lang="en-NZ" sz="1400" baseline="30000" dirty="0"/>
              <a:t>nd </a:t>
            </a:r>
            <a:r>
              <a:rPr lang="en-NZ" sz="1400" dirty="0"/>
              <a:t>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6AF7A-4799-4098-8736-98A9C25BB5AD}"/>
              </a:ext>
            </a:extLst>
          </p:cNvPr>
          <p:cNvSpPr txBox="1"/>
          <p:nvPr/>
        </p:nvSpPr>
        <p:spPr>
          <a:xfrm>
            <a:off x="8597951" y="5786263"/>
            <a:ext cx="2817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stop this iterative processes until the “amount of say” is small enough</a:t>
            </a:r>
          </a:p>
        </p:txBody>
      </p:sp>
    </p:spTree>
    <p:extLst>
      <p:ext uri="{BB962C8B-B14F-4D97-AF65-F5344CB8AC3E}">
        <p14:creationId xmlns:p14="http://schemas.microsoft.com/office/powerpoint/2010/main" val="156049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13360"/>
            <a:ext cx="10312400" cy="368531"/>
          </a:xfrm>
        </p:spPr>
        <p:txBody>
          <a:bodyPr>
            <a:noAutofit/>
          </a:bodyPr>
          <a:lstStyle/>
          <a:p>
            <a:pPr algn="l"/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A classic boosting method is </a:t>
            </a:r>
            <a:r>
              <a:rPr lang="en-NZ" sz="1800" b="1" i="0" dirty="0" err="1">
                <a:solidFill>
                  <a:schemeClr val="bg1"/>
                </a:solidFill>
                <a:effectLst/>
                <a:latin typeface="charter"/>
              </a:rPr>
              <a:t>adaboost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, here we use it as an example to explain what is boosting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CA9FC-0FD5-4F4A-91CD-0710C801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8" y="731112"/>
            <a:ext cx="1325287" cy="1743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DCECD-1825-46B5-B07A-28E175469F42}"/>
              </a:ext>
            </a:extLst>
          </p:cNvPr>
          <p:cNvSpPr txBox="1"/>
          <p:nvPr/>
        </p:nvSpPr>
        <p:spPr>
          <a:xfrm>
            <a:off x="321457" y="2623643"/>
            <a:ext cx="159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we have the above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1B686-FC88-47AE-B97E-9FE5109C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95" y="655782"/>
            <a:ext cx="478555" cy="1818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/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>
                    <a:solidFill>
                      <a:schemeClr val="bg1"/>
                    </a:solidFill>
                  </a:rPr>
                  <a:t>Step 1: we give weights for each sample (e.g., as an initial guess, it can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Z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r>
                  <a:rPr lang="en-NZ" sz="1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blipFill>
                <a:blip r:embed="rId4"/>
                <a:stretch>
                  <a:fillRect l="-209" b="-289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BCE3F84-69DF-494C-96B0-134CFA70B68A}"/>
              </a:ext>
            </a:extLst>
          </p:cNvPr>
          <p:cNvSpPr txBox="1"/>
          <p:nvPr/>
        </p:nvSpPr>
        <p:spPr>
          <a:xfrm flipH="1">
            <a:off x="2503054" y="980118"/>
            <a:ext cx="276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2: determine the “root” tree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A8604B-7FD3-4DAE-B7B9-26FE4084E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591" y="1006733"/>
            <a:ext cx="785091" cy="313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1B2E98-9EB1-41FE-9A56-DC1B72D9354D}"/>
              </a:ext>
            </a:extLst>
          </p:cNvPr>
          <p:cNvSpPr txBox="1"/>
          <p:nvPr/>
        </p:nvSpPr>
        <p:spPr>
          <a:xfrm flipH="1">
            <a:off x="2503052" y="1401452"/>
            <a:ext cx="826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3: determine how much the above tree will contribute to the final results (“amount of say”)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F58DF-1CB2-40AD-9C51-409B979C4F5C}"/>
              </a:ext>
            </a:extLst>
          </p:cNvPr>
          <p:cNvSpPr txBox="1"/>
          <p:nvPr/>
        </p:nvSpPr>
        <p:spPr>
          <a:xfrm flipH="1">
            <a:off x="2775526" y="1742788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weighted prediction error for the tree, which is 0.125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5313A-A7E6-4F37-AEC4-E25E46978052}"/>
              </a:ext>
            </a:extLst>
          </p:cNvPr>
          <p:cNvSpPr txBox="1"/>
          <p:nvPr/>
        </p:nvSpPr>
        <p:spPr>
          <a:xfrm flipH="1">
            <a:off x="2775526" y="2051707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“amount of say” for the tree, which is 0.97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51BB8-D89B-4DAD-821E-C933B0125646}"/>
              </a:ext>
            </a:extLst>
          </p:cNvPr>
          <p:cNvSpPr txBox="1"/>
          <p:nvPr/>
        </p:nvSpPr>
        <p:spPr>
          <a:xfrm flipH="1">
            <a:off x="2503053" y="2408460"/>
            <a:ext cx="643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4: Update the sample weight depending on the “amount of say”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F7A2F-A5CF-45BD-B6FD-EDB736B96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4497" y="655782"/>
            <a:ext cx="502189" cy="1818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495BE6-0CBD-4F65-A57F-3B7315A43841}"/>
              </a:ext>
            </a:extLst>
          </p:cNvPr>
          <p:cNvSpPr txBox="1"/>
          <p:nvPr/>
        </p:nvSpPr>
        <p:spPr>
          <a:xfrm flipH="1">
            <a:off x="2503052" y="2777531"/>
            <a:ext cx="9125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5: Go back to “step 2”, using the updated weight, and repeat the processes between “step 2” and “step4”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3FA980-609C-4248-8B7A-DD3265E6E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5526" y="3546973"/>
            <a:ext cx="900547" cy="3238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061794-0D2B-4FE0-B1AB-F00CE3560C01}"/>
              </a:ext>
            </a:extLst>
          </p:cNvPr>
          <p:cNvSpPr txBox="1"/>
          <p:nvPr/>
        </p:nvSpPr>
        <p:spPr>
          <a:xfrm>
            <a:off x="2665231" y="4026095"/>
            <a:ext cx="154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When we have a testing data</a:t>
            </a:r>
          </a:p>
        </p:txBody>
      </p:sp>
    </p:spTree>
    <p:extLst>
      <p:ext uri="{BB962C8B-B14F-4D97-AF65-F5344CB8AC3E}">
        <p14:creationId xmlns:p14="http://schemas.microsoft.com/office/powerpoint/2010/main" val="573656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13360"/>
            <a:ext cx="10312400" cy="368531"/>
          </a:xfrm>
        </p:spPr>
        <p:txBody>
          <a:bodyPr>
            <a:noAutofit/>
          </a:bodyPr>
          <a:lstStyle/>
          <a:p>
            <a:pPr algn="l"/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A classic boosting method is </a:t>
            </a:r>
            <a:r>
              <a:rPr lang="en-NZ" sz="1800" b="1" i="0" dirty="0" err="1">
                <a:solidFill>
                  <a:schemeClr val="bg1"/>
                </a:solidFill>
                <a:effectLst/>
                <a:latin typeface="charter"/>
              </a:rPr>
              <a:t>adaboost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, here we use it as an example to explain what is boosting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CA9FC-0FD5-4F4A-91CD-0710C801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8" y="731112"/>
            <a:ext cx="1325287" cy="1743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DCECD-1825-46B5-B07A-28E175469F42}"/>
              </a:ext>
            </a:extLst>
          </p:cNvPr>
          <p:cNvSpPr txBox="1"/>
          <p:nvPr/>
        </p:nvSpPr>
        <p:spPr>
          <a:xfrm>
            <a:off x="321457" y="2623643"/>
            <a:ext cx="159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we have the above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1B686-FC88-47AE-B97E-9FE5109C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95" y="655782"/>
            <a:ext cx="478555" cy="1818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/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>
                    <a:solidFill>
                      <a:schemeClr val="bg1"/>
                    </a:solidFill>
                  </a:rPr>
                  <a:t>Step 1: we give weights for each sample (e.g., as an initial guess, it can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Z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r>
                  <a:rPr lang="en-NZ" sz="1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blipFill>
                <a:blip r:embed="rId4"/>
                <a:stretch>
                  <a:fillRect l="-209" b="-289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BCE3F84-69DF-494C-96B0-134CFA70B68A}"/>
              </a:ext>
            </a:extLst>
          </p:cNvPr>
          <p:cNvSpPr txBox="1"/>
          <p:nvPr/>
        </p:nvSpPr>
        <p:spPr>
          <a:xfrm flipH="1">
            <a:off x="2503054" y="980118"/>
            <a:ext cx="276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2: determine the “root” tree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A8604B-7FD3-4DAE-B7B9-26FE4084E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591" y="1006733"/>
            <a:ext cx="785091" cy="313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1B2E98-9EB1-41FE-9A56-DC1B72D9354D}"/>
              </a:ext>
            </a:extLst>
          </p:cNvPr>
          <p:cNvSpPr txBox="1"/>
          <p:nvPr/>
        </p:nvSpPr>
        <p:spPr>
          <a:xfrm flipH="1">
            <a:off x="2503052" y="1401452"/>
            <a:ext cx="826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3: determine how much the above tree will contribute to the final results (“amount of say”)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F58DF-1CB2-40AD-9C51-409B979C4F5C}"/>
              </a:ext>
            </a:extLst>
          </p:cNvPr>
          <p:cNvSpPr txBox="1"/>
          <p:nvPr/>
        </p:nvSpPr>
        <p:spPr>
          <a:xfrm flipH="1">
            <a:off x="2775526" y="1742788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weighted prediction error for the tree, which is 0.125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5313A-A7E6-4F37-AEC4-E25E46978052}"/>
              </a:ext>
            </a:extLst>
          </p:cNvPr>
          <p:cNvSpPr txBox="1"/>
          <p:nvPr/>
        </p:nvSpPr>
        <p:spPr>
          <a:xfrm flipH="1">
            <a:off x="2775526" y="2051707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“amount of say” for the tree, which is 0.97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51BB8-D89B-4DAD-821E-C933B0125646}"/>
              </a:ext>
            </a:extLst>
          </p:cNvPr>
          <p:cNvSpPr txBox="1"/>
          <p:nvPr/>
        </p:nvSpPr>
        <p:spPr>
          <a:xfrm flipH="1">
            <a:off x="2503053" y="2408460"/>
            <a:ext cx="643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4: Update the sample weight depending on the “amount of say”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F7A2F-A5CF-45BD-B6FD-EDB736B96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4497" y="655782"/>
            <a:ext cx="502189" cy="1818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495BE6-0CBD-4F65-A57F-3B7315A43841}"/>
              </a:ext>
            </a:extLst>
          </p:cNvPr>
          <p:cNvSpPr txBox="1"/>
          <p:nvPr/>
        </p:nvSpPr>
        <p:spPr>
          <a:xfrm flipH="1">
            <a:off x="2503052" y="2777531"/>
            <a:ext cx="9125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5: Go back to “step 2”, using the updated weight, and repeat the processes between “step 2” and “step4”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3FA980-609C-4248-8B7A-DD3265E6E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5526" y="3546973"/>
            <a:ext cx="900547" cy="3238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061794-0D2B-4FE0-B1AB-F00CE3560C01}"/>
              </a:ext>
            </a:extLst>
          </p:cNvPr>
          <p:cNvSpPr txBox="1"/>
          <p:nvPr/>
        </p:nvSpPr>
        <p:spPr>
          <a:xfrm>
            <a:off x="2665231" y="4026095"/>
            <a:ext cx="154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When we have a testing data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901E862-E47D-4325-A5F0-400BCEB9B7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8409" y="3595238"/>
            <a:ext cx="887273" cy="3549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5FBF3B-B6D6-4756-8EDF-95F3CCF5526F}"/>
                  </a:ext>
                </a:extLst>
              </p:cNvPr>
              <p:cNvSpPr txBox="1"/>
              <p:nvPr/>
            </p:nvSpPr>
            <p:spPr>
              <a:xfrm>
                <a:off x="4703389" y="361456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5FBF3B-B6D6-4756-8EDF-95F3CCF55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389" y="3614568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>
            <a:extLst>
              <a:ext uri="{FF2B5EF4-FFF2-40B4-BE49-F238E27FC236}">
                <a16:creationId xmlns:a16="http://schemas.microsoft.com/office/drawing/2014/main" id="{9B6A662E-5C38-4F26-83AB-6917C5692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9916" y="3567738"/>
            <a:ext cx="887273" cy="3549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FC2949C-39A0-483D-B88F-F06DCC5812B8}"/>
                  </a:ext>
                </a:extLst>
              </p:cNvPr>
              <p:cNvSpPr txBox="1"/>
              <p:nvPr/>
            </p:nvSpPr>
            <p:spPr>
              <a:xfrm>
                <a:off x="6354896" y="358706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FC2949C-39A0-483D-B88F-F06DCC581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896" y="3587068"/>
                <a:ext cx="322461" cy="276999"/>
              </a:xfrm>
              <a:prstGeom prst="rect">
                <a:avLst/>
              </a:prstGeom>
              <a:blipFill>
                <a:blip r:embed="rId10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94A3374-9BFA-4CB1-AFFD-A3CBE8C0ED54}"/>
              </a:ext>
            </a:extLst>
          </p:cNvPr>
          <p:cNvSpPr txBox="1"/>
          <p:nvPr/>
        </p:nvSpPr>
        <p:spPr>
          <a:xfrm>
            <a:off x="5959070" y="350335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77B5427-2F4C-49F3-AE2E-88855F9D7B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4153" y="3515945"/>
            <a:ext cx="887273" cy="3549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151B35-8555-4C29-8B27-8F7880568278}"/>
                  </a:ext>
                </a:extLst>
              </p:cNvPr>
              <p:cNvSpPr txBox="1"/>
              <p:nvPr/>
            </p:nvSpPr>
            <p:spPr>
              <a:xfrm>
                <a:off x="8759133" y="3535275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151B35-8555-4C29-8B27-8F7880568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133" y="3535275"/>
                <a:ext cx="329577" cy="276999"/>
              </a:xfrm>
              <a:prstGeom prst="rect">
                <a:avLst/>
              </a:prstGeom>
              <a:blipFill>
                <a:blip r:embed="rId11"/>
                <a:stretch>
                  <a:fillRect l="-11111" r="-1852" b="-1111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303DA5FE-172D-400A-B822-051886245615}"/>
              </a:ext>
            </a:extLst>
          </p:cNvPr>
          <p:cNvSpPr txBox="1"/>
          <p:nvPr/>
        </p:nvSpPr>
        <p:spPr>
          <a:xfrm>
            <a:off x="4626260" y="4107210"/>
            <a:ext cx="490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use the testing data to go through all the trees</a:t>
            </a:r>
          </a:p>
        </p:txBody>
      </p:sp>
    </p:spTree>
    <p:extLst>
      <p:ext uri="{BB962C8B-B14F-4D97-AF65-F5344CB8AC3E}">
        <p14:creationId xmlns:p14="http://schemas.microsoft.com/office/powerpoint/2010/main" val="266993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13360"/>
            <a:ext cx="10312400" cy="368531"/>
          </a:xfrm>
        </p:spPr>
        <p:txBody>
          <a:bodyPr>
            <a:noAutofit/>
          </a:bodyPr>
          <a:lstStyle/>
          <a:p>
            <a:pPr algn="l"/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A classic boosting method is </a:t>
            </a:r>
            <a:r>
              <a:rPr lang="en-NZ" sz="1800" b="1" i="0" dirty="0" err="1">
                <a:solidFill>
                  <a:schemeClr val="bg1"/>
                </a:solidFill>
                <a:effectLst/>
                <a:latin typeface="charter"/>
              </a:rPr>
              <a:t>adaboost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, here we use it as an example to explain what is boosting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CA9FC-0FD5-4F4A-91CD-0710C801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8" y="731112"/>
            <a:ext cx="1325287" cy="1743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DCECD-1825-46B5-B07A-28E175469F42}"/>
              </a:ext>
            </a:extLst>
          </p:cNvPr>
          <p:cNvSpPr txBox="1"/>
          <p:nvPr/>
        </p:nvSpPr>
        <p:spPr>
          <a:xfrm>
            <a:off x="321457" y="2623643"/>
            <a:ext cx="159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we have the above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1B686-FC88-47AE-B97E-9FE5109C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95" y="655782"/>
            <a:ext cx="478555" cy="1818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/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>
                    <a:solidFill>
                      <a:schemeClr val="bg1"/>
                    </a:solidFill>
                  </a:rPr>
                  <a:t>Step 1: we give weights for each sample (e.g., as an initial guess, it can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Z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r>
                  <a:rPr lang="en-NZ" sz="1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blipFill>
                <a:blip r:embed="rId4"/>
                <a:stretch>
                  <a:fillRect l="-209" b="-289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BCE3F84-69DF-494C-96B0-134CFA70B68A}"/>
              </a:ext>
            </a:extLst>
          </p:cNvPr>
          <p:cNvSpPr txBox="1"/>
          <p:nvPr/>
        </p:nvSpPr>
        <p:spPr>
          <a:xfrm flipH="1">
            <a:off x="2503054" y="980118"/>
            <a:ext cx="276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2: determine the “root” tree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A8604B-7FD3-4DAE-B7B9-26FE4084E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591" y="1006733"/>
            <a:ext cx="785091" cy="313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1B2E98-9EB1-41FE-9A56-DC1B72D9354D}"/>
              </a:ext>
            </a:extLst>
          </p:cNvPr>
          <p:cNvSpPr txBox="1"/>
          <p:nvPr/>
        </p:nvSpPr>
        <p:spPr>
          <a:xfrm flipH="1">
            <a:off x="2503052" y="1401452"/>
            <a:ext cx="826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3: determine how much the above tree will contribute to the final results (“amount of say”)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F58DF-1CB2-40AD-9C51-409B979C4F5C}"/>
              </a:ext>
            </a:extLst>
          </p:cNvPr>
          <p:cNvSpPr txBox="1"/>
          <p:nvPr/>
        </p:nvSpPr>
        <p:spPr>
          <a:xfrm flipH="1">
            <a:off x="2775526" y="1742788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weighted prediction error for the tree, which is 0.125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5313A-A7E6-4F37-AEC4-E25E46978052}"/>
              </a:ext>
            </a:extLst>
          </p:cNvPr>
          <p:cNvSpPr txBox="1"/>
          <p:nvPr/>
        </p:nvSpPr>
        <p:spPr>
          <a:xfrm flipH="1">
            <a:off x="2775526" y="2051707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“amount of say” for the tree, which is 0.97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51BB8-D89B-4DAD-821E-C933B0125646}"/>
              </a:ext>
            </a:extLst>
          </p:cNvPr>
          <p:cNvSpPr txBox="1"/>
          <p:nvPr/>
        </p:nvSpPr>
        <p:spPr>
          <a:xfrm flipH="1">
            <a:off x="2503053" y="2408460"/>
            <a:ext cx="643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4: Update the sample weight depending on the “amount of say”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F7A2F-A5CF-45BD-B6FD-EDB736B96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4497" y="655782"/>
            <a:ext cx="502189" cy="1818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495BE6-0CBD-4F65-A57F-3B7315A43841}"/>
              </a:ext>
            </a:extLst>
          </p:cNvPr>
          <p:cNvSpPr txBox="1"/>
          <p:nvPr/>
        </p:nvSpPr>
        <p:spPr>
          <a:xfrm flipH="1">
            <a:off x="2503052" y="2777531"/>
            <a:ext cx="9125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5: Go back to “step 2”, using the updated weight, and repeat the processes between “step 2” and “step4”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3FA980-609C-4248-8B7A-DD3265E6E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5526" y="3546973"/>
            <a:ext cx="900547" cy="3238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061794-0D2B-4FE0-B1AB-F00CE3560C01}"/>
              </a:ext>
            </a:extLst>
          </p:cNvPr>
          <p:cNvSpPr txBox="1"/>
          <p:nvPr/>
        </p:nvSpPr>
        <p:spPr>
          <a:xfrm>
            <a:off x="2665231" y="4026095"/>
            <a:ext cx="154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When we have a testing data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901E862-E47D-4325-A5F0-400BCEB9B7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8409" y="3595238"/>
            <a:ext cx="887273" cy="3549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5FBF3B-B6D6-4756-8EDF-95F3CCF5526F}"/>
                  </a:ext>
                </a:extLst>
              </p:cNvPr>
              <p:cNvSpPr txBox="1"/>
              <p:nvPr/>
            </p:nvSpPr>
            <p:spPr>
              <a:xfrm>
                <a:off x="4703389" y="361456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5FBF3B-B6D6-4756-8EDF-95F3CCF55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389" y="3614568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>
            <a:extLst>
              <a:ext uri="{FF2B5EF4-FFF2-40B4-BE49-F238E27FC236}">
                <a16:creationId xmlns:a16="http://schemas.microsoft.com/office/drawing/2014/main" id="{9B6A662E-5C38-4F26-83AB-6917C5692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9916" y="3567738"/>
            <a:ext cx="887273" cy="3549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FC2949C-39A0-483D-B88F-F06DCC5812B8}"/>
                  </a:ext>
                </a:extLst>
              </p:cNvPr>
              <p:cNvSpPr txBox="1"/>
              <p:nvPr/>
            </p:nvSpPr>
            <p:spPr>
              <a:xfrm>
                <a:off x="6354896" y="358706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FC2949C-39A0-483D-B88F-F06DCC581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896" y="3587068"/>
                <a:ext cx="322461" cy="276999"/>
              </a:xfrm>
              <a:prstGeom prst="rect">
                <a:avLst/>
              </a:prstGeom>
              <a:blipFill>
                <a:blip r:embed="rId10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94A3374-9BFA-4CB1-AFFD-A3CBE8C0ED54}"/>
              </a:ext>
            </a:extLst>
          </p:cNvPr>
          <p:cNvSpPr txBox="1"/>
          <p:nvPr/>
        </p:nvSpPr>
        <p:spPr>
          <a:xfrm>
            <a:off x="5959070" y="350335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77B5427-2F4C-49F3-AE2E-88855F9D7B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4153" y="3515945"/>
            <a:ext cx="887273" cy="3549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151B35-8555-4C29-8B27-8F7880568278}"/>
                  </a:ext>
                </a:extLst>
              </p:cNvPr>
              <p:cNvSpPr txBox="1"/>
              <p:nvPr/>
            </p:nvSpPr>
            <p:spPr>
              <a:xfrm>
                <a:off x="8759133" y="3535275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151B35-8555-4C29-8B27-8F7880568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133" y="3535275"/>
                <a:ext cx="329577" cy="276999"/>
              </a:xfrm>
              <a:prstGeom prst="rect">
                <a:avLst/>
              </a:prstGeom>
              <a:blipFill>
                <a:blip r:embed="rId11"/>
                <a:stretch>
                  <a:fillRect l="-11111" r="-1852" b="-1111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303DA5FE-172D-400A-B822-051886245615}"/>
              </a:ext>
            </a:extLst>
          </p:cNvPr>
          <p:cNvSpPr txBox="1"/>
          <p:nvPr/>
        </p:nvSpPr>
        <p:spPr>
          <a:xfrm>
            <a:off x="4626260" y="4107210"/>
            <a:ext cx="490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use the testing data to go through all the trees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F874E5-5A49-482E-A9E8-A7CFDA7C5E43}"/>
              </a:ext>
            </a:extLst>
          </p:cNvPr>
          <p:cNvSpPr txBox="1"/>
          <p:nvPr/>
        </p:nvSpPr>
        <p:spPr>
          <a:xfrm>
            <a:off x="4861958" y="4508985"/>
            <a:ext cx="4959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When the tree output is “YES”, we take it as “1”.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When the tree output is “NO”, we take it as “0”</a:t>
            </a:r>
          </a:p>
        </p:txBody>
      </p:sp>
    </p:spTree>
    <p:extLst>
      <p:ext uri="{BB962C8B-B14F-4D97-AF65-F5344CB8AC3E}">
        <p14:creationId xmlns:p14="http://schemas.microsoft.com/office/powerpoint/2010/main" val="2101712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13360"/>
            <a:ext cx="10312400" cy="368531"/>
          </a:xfrm>
        </p:spPr>
        <p:txBody>
          <a:bodyPr>
            <a:noAutofit/>
          </a:bodyPr>
          <a:lstStyle/>
          <a:p>
            <a:pPr algn="l"/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A classic boosting method is </a:t>
            </a:r>
            <a:r>
              <a:rPr lang="en-NZ" sz="1800" b="1" i="0" dirty="0" err="1">
                <a:solidFill>
                  <a:schemeClr val="bg1"/>
                </a:solidFill>
                <a:effectLst/>
                <a:latin typeface="charter"/>
              </a:rPr>
              <a:t>adaboost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, here we use it as an example to explain what is boosting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CA9FC-0FD5-4F4A-91CD-0710C801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8" y="731112"/>
            <a:ext cx="1325287" cy="1743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DCECD-1825-46B5-B07A-28E175469F42}"/>
              </a:ext>
            </a:extLst>
          </p:cNvPr>
          <p:cNvSpPr txBox="1"/>
          <p:nvPr/>
        </p:nvSpPr>
        <p:spPr>
          <a:xfrm>
            <a:off x="321457" y="2623643"/>
            <a:ext cx="159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we have the above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1B686-FC88-47AE-B97E-9FE5109C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95" y="655782"/>
            <a:ext cx="478555" cy="1818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/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>
                    <a:solidFill>
                      <a:schemeClr val="bg1"/>
                    </a:solidFill>
                  </a:rPr>
                  <a:t>Step 1: we give weights for each sample (e.g., as an initial guess, it can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Z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r>
                  <a:rPr lang="en-NZ" sz="1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blipFill>
                <a:blip r:embed="rId4"/>
                <a:stretch>
                  <a:fillRect l="-209" b="-289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BCE3F84-69DF-494C-96B0-134CFA70B68A}"/>
              </a:ext>
            </a:extLst>
          </p:cNvPr>
          <p:cNvSpPr txBox="1"/>
          <p:nvPr/>
        </p:nvSpPr>
        <p:spPr>
          <a:xfrm flipH="1">
            <a:off x="2503054" y="980118"/>
            <a:ext cx="276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2: determine the “root” tree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A8604B-7FD3-4DAE-B7B9-26FE4084E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591" y="1006733"/>
            <a:ext cx="785091" cy="313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1B2E98-9EB1-41FE-9A56-DC1B72D9354D}"/>
              </a:ext>
            </a:extLst>
          </p:cNvPr>
          <p:cNvSpPr txBox="1"/>
          <p:nvPr/>
        </p:nvSpPr>
        <p:spPr>
          <a:xfrm flipH="1">
            <a:off x="2503052" y="1401452"/>
            <a:ext cx="826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3: determine how much the above tree will contribute to the final results (“amount of say”)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F58DF-1CB2-40AD-9C51-409B979C4F5C}"/>
              </a:ext>
            </a:extLst>
          </p:cNvPr>
          <p:cNvSpPr txBox="1"/>
          <p:nvPr/>
        </p:nvSpPr>
        <p:spPr>
          <a:xfrm flipH="1">
            <a:off x="2775526" y="1742788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weighted prediction error for the tree, which is 0.125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5313A-A7E6-4F37-AEC4-E25E46978052}"/>
              </a:ext>
            </a:extLst>
          </p:cNvPr>
          <p:cNvSpPr txBox="1"/>
          <p:nvPr/>
        </p:nvSpPr>
        <p:spPr>
          <a:xfrm flipH="1">
            <a:off x="2775526" y="2051707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“amount of say” for the tree, which is 0.97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51BB8-D89B-4DAD-821E-C933B0125646}"/>
              </a:ext>
            </a:extLst>
          </p:cNvPr>
          <p:cNvSpPr txBox="1"/>
          <p:nvPr/>
        </p:nvSpPr>
        <p:spPr>
          <a:xfrm flipH="1">
            <a:off x="2503053" y="2408460"/>
            <a:ext cx="643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4: Update the sample weight depending on the “amount of say”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F7A2F-A5CF-45BD-B6FD-EDB736B96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4497" y="655782"/>
            <a:ext cx="502189" cy="1818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495BE6-0CBD-4F65-A57F-3B7315A43841}"/>
              </a:ext>
            </a:extLst>
          </p:cNvPr>
          <p:cNvSpPr txBox="1"/>
          <p:nvPr/>
        </p:nvSpPr>
        <p:spPr>
          <a:xfrm flipH="1">
            <a:off x="2503052" y="2777531"/>
            <a:ext cx="9125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5: Go back to “step 2”, using the updated weight, and repeat the processes between “step 2” and “step4”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3FA980-609C-4248-8B7A-DD3265E6E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5526" y="3546973"/>
            <a:ext cx="900547" cy="3238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061794-0D2B-4FE0-B1AB-F00CE3560C01}"/>
              </a:ext>
            </a:extLst>
          </p:cNvPr>
          <p:cNvSpPr txBox="1"/>
          <p:nvPr/>
        </p:nvSpPr>
        <p:spPr>
          <a:xfrm>
            <a:off x="2665231" y="4026095"/>
            <a:ext cx="154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When we have a testing data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901E862-E47D-4325-A5F0-400BCEB9B7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8409" y="3595238"/>
            <a:ext cx="887273" cy="3549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5FBF3B-B6D6-4756-8EDF-95F3CCF5526F}"/>
                  </a:ext>
                </a:extLst>
              </p:cNvPr>
              <p:cNvSpPr txBox="1"/>
              <p:nvPr/>
            </p:nvSpPr>
            <p:spPr>
              <a:xfrm>
                <a:off x="4703389" y="361456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5FBF3B-B6D6-4756-8EDF-95F3CCF55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389" y="3614568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>
            <a:extLst>
              <a:ext uri="{FF2B5EF4-FFF2-40B4-BE49-F238E27FC236}">
                <a16:creationId xmlns:a16="http://schemas.microsoft.com/office/drawing/2014/main" id="{9B6A662E-5C38-4F26-83AB-6917C5692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9916" y="3567738"/>
            <a:ext cx="887273" cy="3549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FC2949C-39A0-483D-B88F-F06DCC5812B8}"/>
                  </a:ext>
                </a:extLst>
              </p:cNvPr>
              <p:cNvSpPr txBox="1"/>
              <p:nvPr/>
            </p:nvSpPr>
            <p:spPr>
              <a:xfrm>
                <a:off x="6354896" y="358706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FC2949C-39A0-483D-B88F-F06DCC581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896" y="3587068"/>
                <a:ext cx="322461" cy="276999"/>
              </a:xfrm>
              <a:prstGeom prst="rect">
                <a:avLst/>
              </a:prstGeom>
              <a:blipFill>
                <a:blip r:embed="rId10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94A3374-9BFA-4CB1-AFFD-A3CBE8C0ED54}"/>
              </a:ext>
            </a:extLst>
          </p:cNvPr>
          <p:cNvSpPr txBox="1"/>
          <p:nvPr/>
        </p:nvSpPr>
        <p:spPr>
          <a:xfrm>
            <a:off x="5959070" y="350335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77B5427-2F4C-49F3-AE2E-88855F9D7B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4153" y="3515945"/>
            <a:ext cx="887273" cy="3549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151B35-8555-4C29-8B27-8F7880568278}"/>
                  </a:ext>
                </a:extLst>
              </p:cNvPr>
              <p:cNvSpPr txBox="1"/>
              <p:nvPr/>
            </p:nvSpPr>
            <p:spPr>
              <a:xfrm>
                <a:off x="8759133" y="3535275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151B35-8555-4C29-8B27-8F7880568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133" y="3535275"/>
                <a:ext cx="329577" cy="276999"/>
              </a:xfrm>
              <a:prstGeom prst="rect">
                <a:avLst/>
              </a:prstGeom>
              <a:blipFill>
                <a:blip r:embed="rId11"/>
                <a:stretch>
                  <a:fillRect l="-11111" r="-1852" b="-1111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303DA5FE-172D-400A-B822-051886245615}"/>
              </a:ext>
            </a:extLst>
          </p:cNvPr>
          <p:cNvSpPr txBox="1"/>
          <p:nvPr/>
        </p:nvSpPr>
        <p:spPr>
          <a:xfrm>
            <a:off x="4626260" y="4107210"/>
            <a:ext cx="490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use the testing data to go through all the trees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F874E5-5A49-482E-A9E8-A7CFDA7C5E43}"/>
              </a:ext>
            </a:extLst>
          </p:cNvPr>
          <p:cNvSpPr txBox="1"/>
          <p:nvPr/>
        </p:nvSpPr>
        <p:spPr>
          <a:xfrm>
            <a:off x="4861958" y="4508985"/>
            <a:ext cx="4959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When the tree output is “YES”, we take it as “1”.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When the tree output is “NO”, we take it as “0”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E6073C-F909-48FE-A0EB-EF55A6C9F920}"/>
                  </a:ext>
                </a:extLst>
              </p:cNvPr>
              <p:cNvSpPr txBox="1"/>
              <p:nvPr/>
            </p:nvSpPr>
            <p:spPr>
              <a:xfrm>
                <a:off x="4626260" y="5187759"/>
                <a:ext cx="5522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The tree output is multiplied by the “amount of say”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E6073C-F909-48FE-A0EB-EF55A6C9F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60" y="5187759"/>
                <a:ext cx="5522987" cy="369332"/>
              </a:xfrm>
              <a:prstGeom prst="rect">
                <a:avLst/>
              </a:prstGeom>
              <a:blipFill>
                <a:blip r:embed="rId12"/>
                <a:stretch>
                  <a:fillRect l="-993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26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13360"/>
            <a:ext cx="10312400" cy="368531"/>
          </a:xfrm>
        </p:spPr>
        <p:txBody>
          <a:bodyPr>
            <a:noAutofit/>
          </a:bodyPr>
          <a:lstStyle/>
          <a:p>
            <a:pPr algn="l"/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A classic boosting method is </a:t>
            </a:r>
            <a:r>
              <a:rPr lang="en-NZ" sz="1800" b="1" i="0" dirty="0" err="1">
                <a:solidFill>
                  <a:schemeClr val="bg1"/>
                </a:solidFill>
                <a:effectLst/>
                <a:latin typeface="charter"/>
              </a:rPr>
              <a:t>adaboost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, here we use it as an example to explain what is boosting</a:t>
            </a:r>
            <a:endParaRPr lang="en-N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89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13360"/>
            <a:ext cx="10312400" cy="368531"/>
          </a:xfrm>
        </p:spPr>
        <p:txBody>
          <a:bodyPr>
            <a:noAutofit/>
          </a:bodyPr>
          <a:lstStyle/>
          <a:p>
            <a:pPr algn="l"/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A classic boosting method is </a:t>
            </a:r>
            <a:r>
              <a:rPr lang="en-NZ" sz="1800" b="1" i="0" dirty="0" err="1">
                <a:solidFill>
                  <a:schemeClr val="bg1"/>
                </a:solidFill>
                <a:effectLst/>
                <a:latin typeface="charter"/>
              </a:rPr>
              <a:t>adaboost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, here we use it as an example to explain what is boosting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CA9FC-0FD5-4F4A-91CD-0710C801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8" y="731112"/>
            <a:ext cx="1325287" cy="1743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DCECD-1825-46B5-B07A-28E175469F42}"/>
              </a:ext>
            </a:extLst>
          </p:cNvPr>
          <p:cNvSpPr txBox="1"/>
          <p:nvPr/>
        </p:nvSpPr>
        <p:spPr>
          <a:xfrm>
            <a:off x="321457" y="2623643"/>
            <a:ext cx="159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we have the above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1B686-FC88-47AE-B97E-9FE5109C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95" y="655782"/>
            <a:ext cx="478555" cy="1818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/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>
                    <a:solidFill>
                      <a:schemeClr val="bg1"/>
                    </a:solidFill>
                  </a:rPr>
                  <a:t>Step 1: we give weights for each sample (e.g., as an initial guess, it can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Z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r>
                  <a:rPr lang="en-NZ" sz="1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blipFill>
                <a:blip r:embed="rId4"/>
                <a:stretch>
                  <a:fillRect l="-209" b="-289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BCE3F84-69DF-494C-96B0-134CFA70B68A}"/>
              </a:ext>
            </a:extLst>
          </p:cNvPr>
          <p:cNvSpPr txBox="1"/>
          <p:nvPr/>
        </p:nvSpPr>
        <p:spPr>
          <a:xfrm flipH="1">
            <a:off x="2503054" y="980118"/>
            <a:ext cx="276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2: determine the “root” tree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A8604B-7FD3-4DAE-B7B9-26FE4084E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591" y="1006733"/>
            <a:ext cx="785091" cy="313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1B2E98-9EB1-41FE-9A56-DC1B72D9354D}"/>
              </a:ext>
            </a:extLst>
          </p:cNvPr>
          <p:cNvSpPr txBox="1"/>
          <p:nvPr/>
        </p:nvSpPr>
        <p:spPr>
          <a:xfrm flipH="1">
            <a:off x="2503052" y="1401452"/>
            <a:ext cx="826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3: determine how much the above tree will contribute to the final results (“amount of say”)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F58DF-1CB2-40AD-9C51-409B979C4F5C}"/>
              </a:ext>
            </a:extLst>
          </p:cNvPr>
          <p:cNvSpPr txBox="1"/>
          <p:nvPr/>
        </p:nvSpPr>
        <p:spPr>
          <a:xfrm flipH="1">
            <a:off x="2775526" y="1742788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weighted prediction error for the tree, which is 0.125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5313A-A7E6-4F37-AEC4-E25E46978052}"/>
              </a:ext>
            </a:extLst>
          </p:cNvPr>
          <p:cNvSpPr txBox="1"/>
          <p:nvPr/>
        </p:nvSpPr>
        <p:spPr>
          <a:xfrm flipH="1">
            <a:off x="2775526" y="2051707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“amount of say” for the tree, which is 0.97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51BB8-D89B-4DAD-821E-C933B0125646}"/>
              </a:ext>
            </a:extLst>
          </p:cNvPr>
          <p:cNvSpPr txBox="1"/>
          <p:nvPr/>
        </p:nvSpPr>
        <p:spPr>
          <a:xfrm flipH="1">
            <a:off x="2503053" y="2408460"/>
            <a:ext cx="643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4: Update the sample weight depending on the “amount of say”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F7A2F-A5CF-45BD-B6FD-EDB736B96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4497" y="655782"/>
            <a:ext cx="502189" cy="1818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495BE6-0CBD-4F65-A57F-3B7315A43841}"/>
              </a:ext>
            </a:extLst>
          </p:cNvPr>
          <p:cNvSpPr txBox="1"/>
          <p:nvPr/>
        </p:nvSpPr>
        <p:spPr>
          <a:xfrm flipH="1">
            <a:off x="2503052" y="2777531"/>
            <a:ext cx="9125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5: Go back to “step 2”, using the updated weight, and repeat the processes between “step 2” and “step4”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3FA980-609C-4248-8B7A-DD3265E6E5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5526" y="3546973"/>
            <a:ext cx="900547" cy="3238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061794-0D2B-4FE0-B1AB-F00CE3560C01}"/>
              </a:ext>
            </a:extLst>
          </p:cNvPr>
          <p:cNvSpPr txBox="1"/>
          <p:nvPr/>
        </p:nvSpPr>
        <p:spPr>
          <a:xfrm>
            <a:off x="2665231" y="4026095"/>
            <a:ext cx="154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When we have a testing data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901E862-E47D-4325-A5F0-400BCEB9B7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8409" y="3595238"/>
            <a:ext cx="887273" cy="3549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5FBF3B-B6D6-4756-8EDF-95F3CCF5526F}"/>
                  </a:ext>
                </a:extLst>
              </p:cNvPr>
              <p:cNvSpPr txBox="1"/>
              <p:nvPr/>
            </p:nvSpPr>
            <p:spPr>
              <a:xfrm>
                <a:off x="4703389" y="361456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5FBF3B-B6D6-4756-8EDF-95F3CCF55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389" y="3614568"/>
                <a:ext cx="317138" cy="276999"/>
              </a:xfrm>
              <a:prstGeom prst="rect">
                <a:avLst/>
              </a:prstGeom>
              <a:blipFill>
                <a:blip r:embed="rId9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>
            <a:extLst>
              <a:ext uri="{FF2B5EF4-FFF2-40B4-BE49-F238E27FC236}">
                <a16:creationId xmlns:a16="http://schemas.microsoft.com/office/drawing/2014/main" id="{9B6A662E-5C38-4F26-83AB-6917C5692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9916" y="3567738"/>
            <a:ext cx="887273" cy="3549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FC2949C-39A0-483D-B88F-F06DCC5812B8}"/>
                  </a:ext>
                </a:extLst>
              </p:cNvPr>
              <p:cNvSpPr txBox="1"/>
              <p:nvPr/>
            </p:nvSpPr>
            <p:spPr>
              <a:xfrm>
                <a:off x="6354896" y="3587068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FC2949C-39A0-483D-B88F-F06DCC581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896" y="3587068"/>
                <a:ext cx="322461" cy="276999"/>
              </a:xfrm>
              <a:prstGeom prst="rect">
                <a:avLst/>
              </a:prstGeom>
              <a:blipFill>
                <a:blip r:embed="rId10"/>
                <a:stretch>
                  <a:fillRect l="-9434" r="-9434" b="-1521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94A3374-9BFA-4CB1-AFFD-A3CBE8C0ED54}"/>
              </a:ext>
            </a:extLst>
          </p:cNvPr>
          <p:cNvSpPr txBox="1"/>
          <p:nvPr/>
        </p:nvSpPr>
        <p:spPr>
          <a:xfrm>
            <a:off x="5959070" y="350335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77B5427-2F4C-49F3-AE2E-88855F9D7B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4153" y="3515945"/>
            <a:ext cx="887273" cy="3549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151B35-8555-4C29-8B27-8F7880568278}"/>
                  </a:ext>
                </a:extLst>
              </p:cNvPr>
              <p:cNvSpPr txBox="1"/>
              <p:nvPr/>
            </p:nvSpPr>
            <p:spPr>
              <a:xfrm>
                <a:off x="8759133" y="3535275"/>
                <a:ext cx="329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151B35-8555-4C29-8B27-8F7880568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133" y="3535275"/>
                <a:ext cx="329577" cy="276999"/>
              </a:xfrm>
              <a:prstGeom prst="rect">
                <a:avLst/>
              </a:prstGeom>
              <a:blipFill>
                <a:blip r:embed="rId11"/>
                <a:stretch>
                  <a:fillRect l="-11111" r="-1852" b="-1111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303DA5FE-172D-400A-B822-051886245615}"/>
              </a:ext>
            </a:extLst>
          </p:cNvPr>
          <p:cNvSpPr txBox="1"/>
          <p:nvPr/>
        </p:nvSpPr>
        <p:spPr>
          <a:xfrm>
            <a:off x="4626260" y="4107210"/>
            <a:ext cx="490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use the testing data to go through all the trees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F874E5-5A49-482E-A9E8-A7CFDA7C5E43}"/>
              </a:ext>
            </a:extLst>
          </p:cNvPr>
          <p:cNvSpPr txBox="1"/>
          <p:nvPr/>
        </p:nvSpPr>
        <p:spPr>
          <a:xfrm>
            <a:off x="4861958" y="4508985"/>
            <a:ext cx="4959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When the tree output is “YES”, we take it as “1”.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When the tree output is “NO”, we take it as “0”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E6073C-F909-48FE-A0EB-EF55A6C9F920}"/>
                  </a:ext>
                </a:extLst>
              </p:cNvPr>
              <p:cNvSpPr txBox="1"/>
              <p:nvPr/>
            </p:nvSpPr>
            <p:spPr>
              <a:xfrm>
                <a:off x="4626260" y="5187759"/>
                <a:ext cx="5522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The tree output is multiplied by the “amount of say”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E6073C-F909-48FE-A0EB-EF55A6C9F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60" y="5187759"/>
                <a:ext cx="5522987" cy="369332"/>
              </a:xfrm>
              <a:prstGeom prst="rect">
                <a:avLst/>
              </a:prstGeom>
              <a:blipFill>
                <a:blip r:embed="rId12"/>
                <a:stretch>
                  <a:fillRect l="-993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101BA5C-1E89-4C95-9E8F-F28E31F90775}"/>
              </a:ext>
            </a:extLst>
          </p:cNvPr>
          <p:cNvSpPr txBox="1"/>
          <p:nvPr/>
        </p:nvSpPr>
        <p:spPr>
          <a:xfrm>
            <a:off x="4626259" y="5557091"/>
            <a:ext cx="687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If the final result is larger than zero, then we say the final result is “YES”</a:t>
            </a:r>
          </a:p>
        </p:txBody>
      </p:sp>
    </p:spTree>
    <p:extLst>
      <p:ext uri="{BB962C8B-B14F-4D97-AF65-F5344CB8AC3E}">
        <p14:creationId xmlns:p14="http://schemas.microsoft.com/office/powerpoint/2010/main" val="120189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13360"/>
            <a:ext cx="10312400" cy="368531"/>
          </a:xfrm>
        </p:spPr>
        <p:txBody>
          <a:bodyPr>
            <a:noAutofit/>
          </a:bodyPr>
          <a:lstStyle/>
          <a:p>
            <a:pPr algn="l"/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A classic boosting method is </a:t>
            </a:r>
            <a:r>
              <a:rPr lang="en-NZ" sz="1800" b="1" i="0" dirty="0" err="1">
                <a:solidFill>
                  <a:schemeClr val="bg1"/>
                </a:solidFill>
                <a:effectLst/>
                <a:latin typeface="charter"/>
              </a:rPr>
              <a:t>adaboost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, here we use it as an example to explain what is boosting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2681BC-B927-4FD3-9EB3-62918F085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690562"/>
            <a:ext cx="6465870" cy="304245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7934A1F-B3B5-47D2-BDFC-7315B717222C}"/>
              </a:ext>
            </a:extLst>
          </p:cNvPr>
          <p:cNvSpPr txBox="1"/>
          <p:nvPr/>
        </p:nvSpPr>
        <p:spPr>
          <a:xfrm>
            <a:off x="276225" y="4059317"/>
            <a:ext cx="10640291" cy="25853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NZ" b="0" i="0" dirty="0">
                <a:solidFill>
                  <a:schemeClr val="bg1"/>
                </a:solidFill>
                <a:effectLst/>
                <a:latin typeface="IBM Plex Sans" panose="020B0604020202020204" pitchFamily="34" charset="0"/>
              </a:rPr>
              <a:t>What is boosting ?</a:t>
            </a:r>
          </a:p>
          <a:p>
            <a:r>
              <a:rPr lang="en-NZ" b="0" i="0" dirty="0">
                <a:solidFill>
                  <a:schemeClr val="bg1"/>
                </a:solidFill>
                <a:effectLst/>
                <a:latin typeface="IBM Plex Sans" panose="020B0604020202020204" pitchFamily="34" charset="0"/>
              </a:rPr>
              <a:t>Boosting is an ensemble learning method that combines a set of weak learners into a strong learner to minimize training errors. </a:t>
            </a:r>
          </a:p>
          <a:p>
            <a:endParaRPr lang="en-NZ" dirty="0">
              <a:solidFill>
                <a:schemeClr val="bg1"/>
              </a:solidFill>
              <a:latin typeface="IBM Plex Sans" panose="020B0604020202020204" pitchFamily="34" charset="0"/>
            </a:endParaRPr>
          </a:p>
          <a:p>
            <a:r>
              <a:rPr lang="en-NZ" b="0" i="0" dirty="0">
                <a:solidFill>
                  <a:schemeClr val="bg1"/>
                </a:solidFill>
                <a:effectLst/>
                <a:latin typeface="IBM Plex Sans" panose="020B0604020202020204" pitchFamily="34" charset="0"/>
              </a:rPr>
              <a:t>In boosting, the sample data is fitted with a model and then trained sequentially—that is, each model tries to compensate for the weaknesses of its predecessor (so models are interconnected). </a:t>
            </a:r>
          </a:p>
          <a:p>
            <a:endParaRPr lang="en-NZ" dirty="0">
              <a:solidFill>
                <a:schemeClr val="bg1"/>
              </a:solidFill>
              <a:latin typeface="IBM Plex Sans" panose="020B0604020202020204" pitchFamily="34" charset="0"/>
            </a:endParaRPr>
          </a:p>
          <a:p>
            <a:r>
              <a:rPr lang="en-NZ" b="0" i="0" dirty="0">
                <a:solidFill>
                  <a:schemeClr val="bg1"/>
                </a:solidFill>
                <a:effectLst/>
                <a:latin typeface="IBM Plex Sans" panose="020B0604020202020204" pitchFamily="34" charset="0"/>
              </a:rPr>
              <a:t>With each iteration, the weak rules from each individual classifier are combined to form one, strong prediction rule. 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8634300-4863-4624-B3B1-CE0EB3C5CBDC}"/>
              </a:ext>
            </a:extLst>
          </p:cNvPr>
          <p:cNvSpPr/>
          <p:nvPr/>
        </p:nvSpPr>
        <p:spPr>
          <a:xfrm>
            <a:off x="2429164" y="3648364"/>
            <a:ext cx="415636" cy="6096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801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13360"/>
            <a:ext cx="10312400" cy="368531"/>
          </a:xfrm>
        </p:spPr>
        <p:txBody>
          <a:bodyPr>
            <a:noAutofit/>
          </a:bodyPr>
          <a:lstStyle/>
          <a:p>
            <a:pPr algn="l"/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A classic boosting method is </a:t>
            </a:r>
            <a:r>
              <a:rPr lang="en-NZ" sz="1800" b="1" i="0" dirty="0" err="1">
                <a:solidFill>
                  <a:schemeClr val="bg1"/>
                </a:solidFill>
                <a:effectLst/>
                <a:latin typeface="charter"/>
              </a:rPr>
              <a:t>adaboost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, here we use it as an example to explain what is boosting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2681BC-B927-4FD3-9EB3-62918F085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690562"/>
            <a:ext cx="6465870" cy="304245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7934A1F-B3B5-47D2-BDFC-7315B717222C}"/>
              </a:ext>
            </a:extLst>
          </p:cNvPr>
          <p:cNvSpPr txBox="1"/>
          <p:nvPr/>
        </p:nvSpPr>
        <p:spPr>
          <a:xfrm>
            <a:off x="276225" y="4059317"/>
            <a:ext cx="10640291" cy="25853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NZ" b="0" i="0" dirty="0">
                <a:solidFill>
                  <a:schemeClr val="bg1"/>
                </a:solidFill>
                <a:effectLst/>
                <a:latin typeface="IBM Plex Sans" panose="020B0604020202020204" pitchFamily="34" charset="0"/>
              </a:rPr>
              <a:t>What is boosting ?</a:t>
            </a:r>
          </a:p>
          <a:p>
            <a:r>
              <a:rPr lang="en-NZ" b="0" i="0" dirty="0">
                <a:solidFill>
                  <a:schemeClr val="bg1"/>
                </a:solidFill>
                <a:effectLst/>
                <a:latin typeface="IBM Plex Sans" panose="020B0604020202020204" pitchFamily="34" charset="0"/>
              </a:rPr>
              <a:t>Boosting is an ensemble learning method that combines a set of </a:t>
            </a:r>
            <a:r>
              <a:rPr lang="en-NZ" b="0" i="0" dirty="0">
                <a:solidFill>
                  <a:srgbClr val="FF0000"/>
                </a:solidFill>
                <a:effectLst/>
                <a:latin typeface="IBM Plex Sans" panose="020B0604020202020204" pitchFamily="34" charset="0"/>
              </a:rPr>
              <a:t>weak learners </a:t>
            </a:r>
            <a:r>
              <a:rPr lang="en-NZ" b="0" i="0" dirty="0">
                <a:solidFill>
                  <a:schemeClr val="bg1"/>
                </a:solidFill>
                <a:effectLst/>
                <a:latin typeface="IBM Plex Sans" panose="020B0604020202020204" pitchFamily="34" charset="0"/>
              </a:rPr>
              <a:t>into a </a:t>
            </a:r>
            <a:r>
              <a:rPr lang="en-NZ" b="0" i="0" dirty="0">
                <a:solidFill>
                  <a:srgbClr val="FFFF00"/>
                </a:solidFill>
                <a:effectLst/>
                <a:latin typeface="IBM Plex Sans" panose="020B0604020202020204" pitchFamily="34" charset="0"/>
              </a:rPr>
              <a:t>strong learner</a:t>
            </a:r>
            <a:r>
              <a:rPr lang="en-NZ" b="0" i="0" dirty="0">
                <a:solidFill>
                  <a:schemeClr val="bg1"/>
                </a:solidFill>
                <a:effectLst/>
                <a:latin typeface="IBM Plex Sans" panose="020B0604020202020204" pitchFamily="34" charset="0"/>
              </a:rPr>
              <a:t> to minimize training errors. </a:t>
            </a:r>
          </a:p>
          <a:p>
            <a:endParaRPr lang="en-NZ" dirty="0">
              <a:solidFill>
                <a:schemeClr val="bg1"/>
              </a:solidFill>
              <a:latin typeface="IBM Plex Sans" panose="020B0604020202020204" pitchFamily="34" charset="0"/>
            </a:endParaRPr>
          </a:p>
          <a:p>
            <a:r>
              <a:rPr lang="en-NZ" b="0" i="0" dirty="0">
                <a:solidFill>
                  <a:schemeClr val="bg1"/>
                </a:solidFill>
                <a:effectLst/>
                <a:latin typeface="IBM Plex Sans" panose="020B0604020202020204" pitchFamily="34" charset="0"/>
              </a:rPr>
              <a:t>In boosting, the sample data is fitted with a model and then trained sequentially—that is, each model tries to compensate for the weaknesses of its predecessor (so models/trees are interconnected). </a:t>
            </a:r>
          </a:p>
          <a:p>
            <a:endParaRPr lang="en-NZ" dirty="0">
              <a:solidFill>
                <a:schemeClr val="bg1"/>
              </a:solidFill>
              <a:latin typeface="IBM Plex Sans" panose="020B0604020202020204" pitchFamily="34" charset="0"/>
            </a:endParaRPr>
          </a:p>
          <a:p>
            <a:r>
              <a:rPr lang="en-NZ" b="0" i="0" dirty="0">
                <a:solidFill>
                  <a:schemeClr val="bg1"/>
                </a:solidFill>
                <a:effectLst/>
                <a:latin typeface="IBM Plex Sans" panose="020B0604020202020204" pitchFamily="34" charset="0"/>
              </a:rPr>
              <a:t>With each iteration, the weak rules from each individual classifier are combined to form one, strong prediction rule. 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8634300-4863-4624-B3B1-CE0EB3C5CBDC}"/>
              </a:ext>
            </a:extLst>
          </p:cNvPr>
          <p:cNvSpPr/>
          <p:nvPr/>
        </p:nvSpPr>
        <p:spPr>
          <a:xfrm>
            <a:off x="2429164" y="3648364"/>
            <a:ext cx="415636" cy="6096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E4142-CBE9-4E02-A4C7-47522A8ABBB9}"/>
              </a:ext>
            </a:extLst>
          </p:cNvPr>
          <p:cNvSpPr txBox="1"/>
          <p:nvPr/>
        </p:nvSpPr>
        <p:spPr>
          <a:xfrm>
            <a:off x="6954981" y="3526833"/>
            <a:ext cx="154099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Individual tree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6A7F070-6D25-4779-8BDA-28A738E08465}"/>
              </a:ext>
            </a:extLst>
          </p:cNvPr>
          <p:cNvSpPr/>
          <p:nvPr/>
        </p:nvSpPr>
        <p:spPr>
          <a:xfrm rot="17863732">
            <a:off x="7342908" y="4044378"/>
            <a:ext cx="471055" cy="2309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F0FD9-035D-4BCE-B448-F6B5FBBA835A}"/>
              </a:ext>
            </a:extLst>
          </p:cNvPr>
          <p:cNvSpPr txBox="1"/>
          <p:nvPr/>
        </p:nvSpPr>
        <p:spPr>
          <a:xfrm>
            <a:off x="9052659" y="3342167"/>
            <a:ext cx="20552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Final combined tree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8DD7FE5-FBEE-4747-86FA-9E07E05C7FFE}"/>
              </a:ext>
            </a:extLst>
          </p:cNvPr>
          <p:cNvSpPr/>
          <p:nvPr/>
        </p:nvSpPr>
        <p:spPr>
          <a:xfrm rot="17863732">
            <a:off x="9636849" y="3922348"/>
            <a:ext cx="471055" cy="23090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A36DC5-E7D9-439A-AA31-E81341711595}"/>
              </a:ext>
            </a:extLst>
          </p:cNvPr>
          <p:cNvSpPr/>
          <p:nvPr/>
        </p:nvSpPr>
        <p:spPr>
          <a:xfrm>
            <a:off x="2844800" y="2211787"/>
            <a:ext cx="3251200" cy="53141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8283D33-5E5E-4CF9-A881-14938FFD10EA}"/>
              </a:ext>
            </a:extLst>
          </p:cNvPr>
          <p:cNvSpPr/>
          <p:nvPr/>
        </p:nvSpPr>
        <p:spPr>
          <a:xfrm>
            <a:off x="6123709" y="2423594"/>
            <a:ext cx="3315855" cy="846079"/>
          </a:xfrm>
          <a:custGeom>
            <a:avLst/>
            <a:gdLst>
              <a:gd name="connsiteX0" fmla="*/ 0 w 3315855"/>
              <a:gd name="connsiteY0" fmla="*/ 5570 h 846079"/>
              <a:gd name="connsiteX1" fmla="*/ 1681018 w 3315855"/>
              <a:gd name="connsiteY1" fmla="*/ 79461 h 846079"/>
              <a:gd name="connsiteX2" fmla="*/ 2964873 w 3315855"/>
              <a:gd name="connsiteY2" fmla="*/ 559751 h 846079"/>
              <a:gd name="connsiteX3" fmla="*/ 3315855 w 3315855"/>
              <a:gd name="connsiteY3" fmla="*/ 846079 h 84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5855" h="846079">
                <a:moveTo>
                  <a:pt x="0" y="5570"/>
                </a:moveTo>
                <a:cubicBezTo>
                  <a:pt x="593436" y="-3667"/>
                  <a:pt x="1186873" y="-12903"/>
                  <a:pt x="1681018" y="79461"/>
                </a:cubicBezTo>
                <a:cubicBezTo>
                  <a:pt x="2175164" y="171825"/>
                  <a:pt x="2692400" y="431981"/>
                  <a:pt x="2964873" y="559751"/>
                </a:cubicBezTo>
                <a:cubicBezTo>
                  <a:pt x="3237346" y="687521"/>
                  <a:pt x="3276600" y="766800"/>
                  <a:pt x="3315855" y="846079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1196F7-3364-47EB-82CB-B9CD4A02DFE4}"/>
              </a:ext>
            </a:extLst>
          </p:cNvPr>
          <p:cNvSpPr/>
          <p:nvPr/>
        </p:nvSpPr>
        <p:spPr>
          <a:xfrm>
            <a:off x="4008582" y="2211787"/>
            <a:ext cx="526473" cy="5314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BE6FCB-3AEC-473A-B585-7CB91DB26B1E}"/>
              </a:ext>
            </a:extLst>
          </p:cNvPr>
          <p:cNvSpPr/>
          <p:nvPr/>
        </p:nvSpPr>
        <p:spPr>
          <a:xfrm>
            <a:off x="4544291" y="2503055"/>
            <a:ext cx="2364509" cy="1200727"/>
          </a:xfrm>
          <a:custGeom>
            <a:avLst/>
            <a:gdLst>
              <a:gd name="connsiteX0" fmla="*/ 0 w 2364509"/>
              <a:gd name="connsiteY0" fmla="*/ 0 h 1200727"/>
              <a:gd name="connsiteX1" fmla="*/ 1311564 w 2364509"/>
              <a:gd name="connsiteY1" fmla="*/ 387927 h 1200727"/>
              <a:gd name="connsiteX2" fmla="*/ 1874982 w 2364509"/>
              <a:gd name="connsiteY2" fmla="*/ 858981 h 1200727"/>
              <a:gd name="connsiteX3" fmla="*/ 2364509 w 2364509"/>
              <a:gd name="connsiteY3" fmla="*/ 1200727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4509" h="1200727">
                <a:moveTo>
                  <a:pt x="0" y="0"/>
                </a:moveTo>
                <a:cubicBezTo>
                  <a:pt x="499533" y="122382"/>
                  <a:pt x="999067" y="244764"/>
                  <a:pt x="1311564" y="387927"/>
                </a:cubicBezTo>
                <a:cubicBezTo>
                  <a:pt x="1624061" y="531091"/>
                  <a:pt x="1699491" y="723514"/>
                  <a:pt x="1874982" y="858981"/>
                </a:cubicBezTo>
                <a:cubicBezTo>
                  <a:pt x="2050473" y="994448"/>
                  <a:pt x="2207491" y="1097587"/>
                  <a:pt x="2364509" y="120072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887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13360"/>
            <a:ext cx="10312400" cy="368531"/>
          </a:xfrm>
        </p:spPr>
        <p:txBody>
          <a:bodyPr>
            <a:noAutofit/>
          </a:bodyPr>
          <a:lstStyle/>
          <a:p>
            <a:pPr algn="l"/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A classic boosting method is </a:t>
            </a:r>
            <a:r>
              <a:rPr lang="en-NZ" sz="1800" b="1" i="0" dirty="0" err="1">
                <a:solidFill>
                  <a:schemeClr val="bg1"/>
                </a:solidFill>
                <a:effectLst/>
                <a:latin typeface="charter"/>
              </a:rPr>
              <a:t>adaboost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, here we use it as an example to explain what is boosting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CA9FC-0FD5-4F4A-91CD-0710C801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8" y="731112"/>
            <a:ext cx="1325287" cy="1743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DCECD-1825-46B5-B07A-28E175469F42}"/>
              </a:ext>
            </a:extLst>
          </p:cNvPr>
          <p:cNvSpPr txBox="1"/>
          <p:nvPr/>
        </p:nvSpPr>
        <p:spPr>
          <a:xfrm>
            <a:off x="321457" y="2623643"/>
            <a:ext cx="159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we have the above dataset</a:t>
            </a:r>
          </a:p>
        </p:txBody>
      </p:sp>
    </p:spTree>
    <p:extLst>
      <p:ext uri="{BB962C8B-B14F-4D97-AF65-F5344CB8AC3E}">
        <p14:creationId xmlns:p14="http://schemas.microsoft.com/office/powerpoint/2010/main" val="403737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13360"/>
            <a:ext cx="10312400" cy="368531"/>
          </a:xfrm>
        </p:spPr>
        <p:txBody>
          <a:bodyPr>
            <a:noAutofit/>
          </a:bodyPr>
          <a:lstStyle/>
          <a:p>
            <a:pPr algn="l"/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A classic boosting method is </a:t>
            </a:r>
            <a:r>
              <a:rPr lang="en-NZ" sz="1800" b="1" i="0" dirty="0" err="1">
                <a:solidFill>
                  <a:schemeClr val="bg1"/>
                </a:solidFill>
                <a:effectLst/>
                <a:latin typeface="charter"/>
              </a:rPr>
              <a:t>adaboost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, here we use it as an example to explain what is boosting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CA9FC-0FD5-4F4A-91CD-0710C801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8" y="731112"/>
            <a:ext cx="1325287" cy="1743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DCECD-1825-46B5-B07A-28E175469F42}"/>
              </a:ext>
            </a:extLst>
          </p:cNvPr>
          <p:cNvSpPr txBox="1"/>
          <p:nvPr/>
        </p:nvSpPr>
        <p:spPr>
          <a:xfrm>
            <a:off x="321457" y="2623643"/>
            <a:ext cx="159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we have the above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1B686-FC88-47AE-B97E-9FE5109C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95" y="655782"/>
            <a:ext cx="478555" cy="1818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/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>
                    <a:solidFill>
                      <a:schemeClr val="bg1"/>
                    </a:solidFill>
                  </a:rPr>
                  <a:t>Step 1: we give weights for each sample (e.g., as an initial guess, it can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Z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r>
                  <a:rPr lang="en-NZ" sz="1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blipFill>
                <a:blip r:embed="rId4"/>
                <a:stretch>
                  <a:fillRect l="-209" b="-289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04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13360"/>
            <a:ext cx="10312400" cy="368531"/>
          </a:xfrm>
        </p:spPr>
        <p:txBody>
          <a:bodyPr>
            <a:noAutofit/>
          </a:bodyPr>
          <a:lstStyle/>
          <a:p>
            <a:pPr algn="l"/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A classic boosting method is </a:t>
            </a:r>
            <a:r>
              <a:rPr lang="en-NZ" sz="1800" b="1" i="0" dirty="0" err="1">
                <a:solidFill>
                  <a:schemeClr val="bg1"/>
                </a:solidFill>
                <a:effectLst/>
                <a:latin typeface="charter"/>
              </a:rPr>
              <a:t>adaboost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, here we use it as an example to explain what is boosting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CA9FC-0FD5-4F4A-91CD-0710C801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8" y="731112"/>
            <a:ext cx="1325287" cy="1743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DCECD-1825-46B5-B07A-28E175469F42}"/>
              </a:ext>
            </a:extLst>
          </p:cNvPr>
          <p:cNvSpPr txBox="1"/>
          <p:nvPr/>
        </p:nvSpPr>
        <p:spPr>
          <a:xfrm>
            <a:off x="321457" y="2623643"/>
            <a:ext cx="159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we have the above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1B686-FC88-47AE-B97E-9FE5109C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95" y="655782"/>
            <a:ext cx="478555" cy="1818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/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>
                    <a:solidFill>
                      <a:schemeClr val="bg1"/>
                    </a:solidFill>
                  </a:rPr>
                  <a:t>Step 1: we give weights for each sample (e.g., as an initial guess, it can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Z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r>
                  <a:rPr lang="en-NZ" sz="1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blipFill>
                <a:blip r:embed="rId4"/>
                <a:stretch>
                  <a:fillRect l="-209" b="-289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0A00440-AA3C-4090-AF6B-62E1A36790BF}"/>
              </a:ext>
            </a:extLst>
          </p:cNvPr>
          <p:cNvSpPr txBox="1"/>
          <p:nvPr/>
        </p:nvSpPr>
        <p:spPr>
          <a:xfrm flipH="1">
            <a:off x="2503054" y="1238621"/>
            <a:ext cx="875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we go through each feature, grow trees and calculate “weighted Gini index”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1338E53-B2AA-4780-9157-2BA6080F8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273" y="1683386"/>
            <a:ext cx="1348782" cy="5732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272B28-AB5D-4679-8D21-854DF2BA9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993" y="1651011"/>
            <a:ext cx="1436832" cy="6056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EFF0F6F-9997-4498-BF13-07329D6E31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3274" y="1651012"/>
            <a:ext cx="1436832" cy="573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C2B8F1-B56E-4DDC-B800-2122B33C9183}"/>
                  </a:ext>
                </a:extLst>
              </p:cNvPr>
              <p:cNvSpPr txBox="1"/>
              <p:nvPr/>
            </p:nvSpPr>
            <p:spPr>
              <a:xfrm>
                <a:off x="2716480" y="2318474"/>
                <a:ext cx="1247182" cy="232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=0.47</m:t>
                      </m:r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C2B8F1-B56E-4DDC-B800-2122B33C9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80" y="2318474"/>
                <a:ext cx="1247182" cy="232051"/>
              </a:xfrm>
              <a:prstGeom prst="rect">
                <a:avLst/>
              </a:prstGeom>
              <a:blipFill>
                <a:blip r:embed="rId8"/>
                <a:stretch>
                  <a:fillRect l="-2941" r="-2451" b="-2105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421432-5B1B-4129-AB95-1758FE584ECC}"/>
                  </a:ext>
                </a:extLst>
              </p:cNvPr>
              <p:cNvSpPr txBox="1"/>
              <p:nvPr/>
            </p:nvSpPr>
            <p:spPr>
              <a:xfrm>
                <a:off x="4184018" y="2318474"/>
                <a:ext cx="1247182" cy="232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421432-5B1B-4129-AB95-1758FE584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018" y="2318474"/>
                <a:ext cx="1247182" cy="232051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F6DFDC-3FC9-4B66-8231-C2727B547199}"/>
                  </a:ext>
                </a:extLst>
              </p:cNvPr>
              <p:cNvSpPr txBox="1"/>
              <p:nvPr/>
            </p:nvSpPr>
            <p:spPr>
              <a:xfrm>
                <a:off x="5845124" y="2318474"/>
                <a:ext cx="1247182" cy="232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𝑝𝑤</m:t>
                          </m:r>
                        </m:sub>
                      </m:sSub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F6DFDC-3FC9-4B66-8231-C2727B547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124" y="2318474"/>
                <a:ext cx="1247182" cy="232051"/>
              </a:xfrm>
              <a:prstGeom prst="rect">
                <a:avLst/>
              </a:prstGeom>
              <a:blipFill>
                <a:blip r:embed="rId10"/>
                <a:stretch>
                  <a:fillRect l="-490" b="-2105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BCE3F84-69DF-494C-96B0-134CFA70B68A}"/>
              </a:ext>
            </a:extLst>
          </p:cNvPr>
          <p:cNvSpPr txBox="1"/>
          <p:nvPr/>
        </p:nvSpPr>
        <p:spPr>
          <a:xfrm flipH="1">
            <a:off x="2503054" y="980118"/>
            <a:ext cx="276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2: determine the “root” tree</a:t>
            </a:r>
          </a:p>
        </p:txBody>
      </p:sp>
    </p:spTree>
    <p:extLst>
      <p:ext uri="{BB962C8B-B14F-4D97-AF65-F5344CB8AC3E}">
        <p14:creationId xmlns:p14="http://schemas.microsoft.com/office/powerpoint/2010/main" val="232031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13360"/>
            <a:ext cx="10312400" cy="368531"/>
          </a:xfrm>
        </p:spPr>
        <p:txBody>
          <a:bodyPr>
            <a:noAutofit/>
          </a:bodyPr>
          <a:lstStyle/>
          <a:p>
            <a:pPr algn="l"/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A classic boosting method is </a:t>
            </a:r>
            <a:r>
              <a:rPr lang="en-NZ" sz="1800" b="1" i="0" dirty="0" err="1">
                <a:solidFill>
                  <a:schemeClr val="bg1"/>
                </a:solidFill>
                <a:effectLst/>
                <a:latin typeface="charter"/>
              </a:rPr>
              <a:t>adaboost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, here we use it as an example to explain what is boosting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CA9FC-0FD5-4F4A-91CD-0710C801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8" y="731112"/>
            <a:ext cx="1325287" cy="1743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DCECD-1825-46B5-B07A-28E175469F42}"/>
              </a:ext>
            </a:extLst>
          </p:cNvPr>
          <p:cNvSpPr txBox="1"/>
          <p:nvPr/>
        </p:nvSpPr>
        <p:spPr>
          <a:xfrm>
            <a:off x="321457" y="2623643"/>
            <a:ext cx="159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we have the above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1B686-FC88-47AE-B97E-9FE5109C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95" y="655782"/>
            <a:ext cx="478555" cy="1818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/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>
                    <a:solidFill>
                      <a:schemeClr val="bg1"/>
                    </a:solidFill>
                  </a:rPr>
                  <a:t>Step 1: we give weights for each sample (e.g., as an initial guess, it can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Z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r>
                  <a:rPr lang="en-NZ" sz="1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blipFill>
                <a:blip r:embed="rId4"/>
                <a:stretch>
                  <a:fillRect l="-209" b="-289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0A00440-AA3C-4090-AF6B-62E1A36790BF}"/>
              </a:ext>
            </a:extLst>
          </p:cNvPr>
          <p:cNvSpPr txBox="1"/>
          <p:nvPr/>
        </p:nvSpPr>
        <p:spPr>
          <a:xfrm flipH="1">
            <a:off x="3106382" y="1287895"/>
            <a:ext cx="875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we go through each feature, grow trees and calculate “weighted Gini index”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1338E53-B2AA-4780-9157-2BA6080F8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1601" y="1732660"/>
            <a:ext cx="1348782" cy="5732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272B28-AB5D-4679-8D21-854DF2BA9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321" y="1700285"/>
            <a:ext cx="1436832" cy="6056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EFF0F6F-9997-4498-BF13-07329D6E31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6602" y="1700286"/>
            <a:ext cx="1436832" cy="573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C2B8F1-B56E-4DDC-B800-2122B33C9183}"/>
                  </a:ext>
                </a:extLst>
              </p:cNvPr>
              <p:cNvSpPr txBox="1"/>
              <p:nvPr/>
            </p:nvSpPr>
            <p:spPr>
              <a:xfrm>
                <a:off x="3319808" y="2367748"/>
                <a:ext cx="1247182" cy="232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=0.47</m:t>
                      </m:r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C2B8F1-B56E-4DDC-B800-2122B33C9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808" y="2367748"/>
                <a:ext cx="1247182" cy="232051"/>
              </a:xfrm>
              <a:prstGeom prst="rect">
                <a:avLst/>
              </a:prstGeom>
              <a:blipFill>
                <a:blip r:embed="rId8"/>
                <a:stretch>
                  <a:fillRect l="-2941" r="-2451" b="-2105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421432-5B1B-4129-AB95-1758FE584ECC}"/>
                  </a:ext>
                </a:extLst>
              </p:cNvPr>
              <p:cNvSpPr txBox="1"/>
              <p:nvPr/>
            </p:nvSpPr>
            <p:spPr>
              <a:xfrm>
                <a:off x="4787346" y="2367748"/>
                <a:ext cx="1247182" cy="232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421432-5B1B-4129-AB95-1758FE584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346" y="2367748"/>
                <a:ext cx="1247182" cy="232051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F6DFDC-3FC9-4B66-8231-C2727B547199}"/>
                  </a:ext>
                </a:extLst>
              </p:cNvPr>
              <p:cNvSpPr txBox="1"/>
              <p:nvPr/>
            </p:nvSpPr>
            <p:spPr>
              <a:xfrm>
                <a:off x="6448452" y="2367748"/>
                <a:ext cx="1247182" cy="232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𝑝𝑤</m:t>
                          </m:r>
                        </m:sub>
                      </m:sSub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F6DFDC-3FC9-4B66-8231-C2727B547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452" y="2367748"/>
                <a:ext cx="1247182" cy="232051"/>
              </a:xfrm>
              <a:prstGeom prst="rect">
                <a:avLst/>
              </a:prstGeom>
              <a:blipFill>
                <a:blip r:embed="rId10"/>
                <a:stretch>
                  <a:fillRect l="-490" b="-2105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BCE3F84-69DF-494C-96B0-134CFA70B68A}"/>
              </a:ext>
            </a:extLst>
          </p:cNvPr>
          <p:cNvSpPr txBox="1"/>
          <p:nvPr/>
        </p:nvSpPr>
        <p:spPr>
          <a:xfrm flipH="1">
            <a:off x="2503054" y="980118"/>
            <a:ext cx="276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2: determine the “root” tree</a:t>
            </a:r>
          </a:p>
        </p:txBody>
      </p:sp>
    </p:spTree>
    <p:extLst>
      <p:ext uri="{BB962C8B-B14F-4D97-AF65-F5344CB8AC3E}">
        <p14:creationId xmlns:p14="http://schemas.microsoft.com/office/powerpoint/2010/main" val="78552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13360"/>
            <a:ext cx="10312400" cy="368531"/>
          </a:xfrm>
        </p:spPr>
        <p:txBody>
          <a:bodyPr>
            <a:noAutofit/>
          </a:bodyPr>
          <a:lstStyle/>
          <a:p>
            <a:pPr algn="l"/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A classic boosting method is </a:t>
            </a:r>
            <a:r>
              <a:rPr lang="en-NZ" sz="1800" b="1" i="0" dirty="0" err="1">
                <a:solidFill>
                  <a:schemeClr val="bg1"/>
                </a:solidFill>
                <a:effectLst/>
                <a:latin typeface="charter"/>
              </a:rPr>
              <a:t>adaboost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, here we use it as an example to explain what is boosting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CA9FC-0FD5-4F4A-91CD-0710C801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8" y="731112"/>
            <a:ext cx="1325287" cy="1743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DCECD-1825-46B5-B07A-28E175469F42}"/>
              </a:ext>
            </a:extLst>
          </p:cNvPr>
          <p:cNvSpPr txBox="1"/>
          <p:nvPr/>
        </p:nvSpPr>
        <p:spPr>
          <a:xfrm>
            <a:off x="321457" y="2623643"/>
            <a:ext cx="159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we have the above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1B686-FC88-47AE-B97E-9FE5109C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95" y="655782"/>
            <a:ext cx="478555" cy="1818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/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>
                    <a:solidFill>
                      <a:schemeClr val="bg1"/>
                    </a:solidFill>
                  </a:rPr>
                  <a:t>Step 1: we give weights for each sample (e.g., as an initial guess, it can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Z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r>
                  <a:rPr lang="en-NZ" sz="1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blipFill>
                <a:blip r:embed="rId4"/>
                <a:stretch>
                  <a:fillRect l="-209" b="-289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0A00440-AA3C-4090-AF6B-62E1A36790BF}"/>
              </a:ext>
            </a:extLst>
          </p:cNvPr>
          <p:cNvSpPr txBox="1"/>
          <p:nvPr/>
        </p:nvSpPr>
        <p:spPr>
          <a:xfrm flipH="1">
            <a:off x="3106382" y="1287895"/>
            <a:ext cx="875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we go through each feature, grow trees and calculate “weighted Gini index”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1338E53-B2AA-4780-9157-2BA6080F8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1601" y="1732660"/>
            <a:ext cx="1348782" cy="5732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272B28-AB5D-4679-8D21-854DF2BA9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321" y="1700285"/>
            <a:ext cx="1436832" cy="6056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EFF0F6F-9997-4498-BF13-07329D6E31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6602" y="1700286"/>
            <a:ext cx="1436832" cy="573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C2B8F1-B56E-4DDC-B800-2122B33C9183}"/>
                  </a:ext>
                </a:extLst>
              </p:cNvPr>
              <p:cNvSpPr txBox="1"/>
              <p:nvPr/>
            </p:nvSpPr>
            <p:spPr>
              <a:xfrm>
                <a:off x="3319808" y="2367748"/>
                <a:ext cx="1247182" cy="232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=0.47</m:t>
                      </m:r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C2B8F1-B56E-4DDC-B800-2122B33C9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808" y="2367748"/>
                <a:ext cx="1247182" cy="232051"/>
              </a:xfrm>
              <a:prstGeom prst="rect">
                <a:avLst/>
              </a:prstGeom>
              <a:blipFill>
                <a:blip r:embed="rId8"/>
                <a:stretch>
                  <a:fillRect l="-2941" r="-2451" b="-2105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421432-5B1B-4129-AB95-1758FE584ECC}"/>
                  </a:ext>
                </a:extLst>
              </p:cNvPr>
              <p:cNvSpPr txBox="1"/>
              <p:nvPr/>
            </p:nvSpPr>
            <p:spPr>
              <a:xfrm>
                <a:off x="4787346" y="2367748"/>
                <a:ext cx="1247182" cy="232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421432-5B1B-4129-AB95-1758FE584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346" y="2367748"/>
                <a:ext cx="1247182" cy="232051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F6DFDC-3FC9-4B66-8231-C2727B547199}"/>
                  </a:ext>
                </a:extLst>
              </p:cNvPr>
              <p:cNvSpPr txBox="1"/>
              <p:nvPr/>
            </p:nvSpPr>
            <p:spPr>
              <a:xfrm>
                <a:off x="6448452" y="2367748"/>
                <a:ext cx="1247182" cy="232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𝑝𝑤</m:t>
                          </m:r>
                        </m:sub>
                      </m:sSub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F6DFDC-3FC9-4B66-8231-C2727B547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452" y="2367748"/>
                <a:ext cx="1247182" cy="232051"/>
              </a:xfrm>
              <a:prstGeom prst="rect">
                <a:avLst/>
              </a:prstGeom>
              <a:blipFill>
                <a:blip r:embed="rId10"/>
                <a:stretch>
                  <a:fillRect l="-490" b="-2105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BCE3F84-69DF-494C-96B0-134CFA70B68A}"/>
              </a:ext>
            </a:extLst>
          </p:cNvPr>
          <p:cNvSpPr txBox="1"/>
          <p:nvPr/>
        </p:nvSpPr>
        <p:spPr>
          <a:xfrm flipH="1">
            <a:off x="2503054" y="980118"/>
            <a:ext cx="276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2: determine the “root” tree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4EAF9B-627A-44D1-8170-97EB63D93AC9}"/>
              </a:ext>
            </a:extLst>
          </p:cNvPr>
          <p:cNvSpPr/>
          <p:nvPr/>
        </p:nvSpPr>
        <p:spPr>
          <a:xfrm>
            <a:off x="6246602" y="1595672"/>
            <a:ext cx="1678198" cy="11660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09A74-593E-4E57-9E16-8A7BA95DC5A0}"/>
              </a:ext>
            </a:extLst>
          </p:cNvPr>
          <p:cNvSpPr txBox="1"/>
          <p:nvPr/>
        </p:nvSpPr>
        <p:spPr>
          <a:xfrm>
            <a:off x="8070843" y="1764148"/>
            <a:ext cx="223425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NZ" sz="1200" dirty="0"/>
              <a:t>Patient weight has the smallest Gini, therefore it will be used as the “root/first tree”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44BA464-20A6-4238-B8A5-D6FB27FAD94C}"/>
              </a:ext>
            </a:extLst>
          </p:cNvPr>
          <p:cNvSpPr/>
          <p:nvPr/>
        </p:nvSpPr>
        <p:spPr>
          <a:xfrm rot="4991363">
            <a:off x="7813519" y="1937730"/>
            <a:ext cx="193963" cy="25861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805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13360"/>
            <a:ext cx="10312400" cy="368531"/>
          </a:xfrm>
        </p:spPr>
        <p:txBody>
          <a:bodyPr>
            <a:noAutofit/>
          </a:bodyPr>
          <a:lstStyle/>
          <a:p>
            <a:pPr algn="l"/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A classic boosting method is </a:t>
            </a:r>
            <a:r>
              <a:rPr lang="en-NZ" sz="1800" b="1" i="0" dirty="0" err="1">
                <a:solidFill>
                  <a:schemeClr val="bg1"/>
                </a:solidFill>
                <a:effectLst/>
                <a:latin typeface="charter"/>
              </a:rPr>
              <a:t>adaboost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, here we use it as an example to explain what is boosting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CA9FC-0FD5-4F4A-91CD-0710C801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8" y="731112"/>
            <a:ext cx="1325287" cy="1743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DCECD-1825-46B5-B07A-28E175469F42}"/>
              </a:ext>
            </a:extLst>
          </p:cNvPr>
          <p:cNvSpPr txBox="1"/>
          <p:nvPr/>
        </p:nvSpPr>
        <p:spPr>
          <a:xfrm>
            <a:off x="321457" y="2623643"/>
            <a:ext cx="159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we have the above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1B686-FC88-47AE-B97E-9FE5109C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95" y="655782"/>
            <a:ext cx="478555" cy="1818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/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>
                    <a:solidFill>
                      <a:schemeClr val="bg1"/>
                    </a:solidFill>
                  </a:rPr>
                  <a:t>Step 1: we give weights for each sample (e.g., as an initial guess, it can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Z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r>
                  <a:rPr lang="en-NZ" sz="1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blipFill>
                <a:blip r:embed="rId4"/>
                <a:stretch>
                  <a:fillRect l="-209" b="-289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BCE3F84-69DF-494C-96B0-134CFA70B68A}"/>
              </a:ext>
            </a:extLst>
          </p:cNvPr>
          <p:cNvSpPr txBox="1"/>
          <p:nvPr/>
        </p:nvSpPr>
        <p:spPr>
          <a:xfrm flipH="1">
            <a:off x="2503054" y="980118"/>
            <a:ext cx="276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2: determine the “root” tree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A8604B-7FD3-4DAE-B7B9-26FE4084E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591" y="1006733"/>
            <a:ext cx="785091" cy="313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1B2E98-9EB1-41FE-9A56-DC1B72D9354D}"/>
              </a:ext>
            </a:extLst>
          </p:cNvPr>
          <p:cNvSpPr txBox="1"/>
          <p:nvPr/>
        </p:nvSpPr>
        <p:spPr>
          <a:xfrm flipH="1">
            <a:off x="2503053" y="1401452"/>
            <a:ext cx="643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3: determine how much the above tree will contribute to the final results</a:t>
            </a:r>
          </a:p>
        </p:txBody>
      </p:sp>
    </p:spTree>
    <p:extLst>
      <p:ext uri="{BB962C8B-B14F-4D97-AF65-F5344CB8AC3E}">
        <p14:creationId xmlns:p14="http://schemas.microsoft.com/office/powerpoint/2010/main" val="52668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213360"/>
            <a:ext cx="10312400" cy="368531"/>
          </a:xfrm>
        </p:spPr>
        <p:txBody>
          <a:bodyPr>
            <a:noAutofit/>
          </a:bodyPr>
          <a:lstStyle/>
          <a:p>
            <a:pPr algn="l"/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A classic boosting method is </a:t>
            </a:r>
            <a:r>
              <a:rPr lang="en-NZ" sz="1800" b="1" i="0" dirty="0" err="1">
                <a:solidFill>
                  <a:schemeClr val="bg1"/>
                </a:solidFill>
                <a:effectLst/>
                <a:latin typeface="charter"/>
              </a:rPr>
              <a:t>adaboost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, here we use it as an example to explain what is boosting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CA9FC-0FD5-4F4A-91CD-0710C801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8" y="731112"/>
            <a:ext cx="1325287" cy="1743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DCECD-1825-46B5-B07A-28E175469F42}"/>
              </a:ext>
            </a:extLst>
          </p:cNvPr>
          <p:cNvSpPr txBox="1"/>
          <p:nvPr/>
        </p:nvSpPr>
        <p:spPr>
          <a:xfrm>
            <a:off x="321457" y="2623643"/>
            <a:ext cx="159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we have the above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1B686-FC88-47AE-B97E-9FE5109C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095" y="655782"/>
            <a:ext cx="478555" cy="1818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/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1400" dirty="0">
                    <a:solidFill>
                      <a:schemeClr val="bg1"/>
                    </a:solidFill>
                  </a:rPr>
                  <a:t>Step 1: we give weights for each sample (e.g., as an initial guess, it can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Z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r>
                  <a:rPr lang="en-NZ" sz="1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A90951-34AE-460B-A8F4-E49BE04C5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3054" y="655782"/>
                <a:ext cx="8756072" cy="421334"/>
              </a:xfrm>
              <a:prstGeom prst="rect">
                <a:avLst/>
              </a:prstGeom>
              <a:blipFill>
                <a:blip r:embed="rId4"/>
                <a:stretch>
                  <a:fillRect l="-209" b="-289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BCE3F84-69DF-494C-96B0-134CFA70B68A}"/>
              </a:ext>
            </a:extLst>
          </p:cNvPr>
          <p:cNvSpPr txBox="1"/>
          <p:nvPr/>
        </p:nvSpPr>
        <p:spPr>
          <a:xfrm flipH="1">
            <a:off x="2503054" y="980118"/>
            <a:ext cx="276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2: determine the “root” tree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A8604B-7FD3-4DAE-B7B9-26FE4084E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591" y="1006733"/>
            <a:ext cx="785091" cy="313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1B2E98-9EB1-41FE-9A56-DC1B72D9354D}"/>
              </a:ext>
            </a:extLst>
          </p:cNvPr>
          <p:cNvSpPr txBox="1"/>
          <p:nvPr/>
        </p:nvSpPr>
        <p:spPr>
          <a:xfrm flipH="1">
            <a:off x="2503053" y="1401452"/>
            <a:ext cx="643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3: determine how much the above tree will contribute to the final 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BF58DF-1CB2-40AD-9C51-409B979C4F5C}"/>
              </a:ext>
            </a:extLst>
          </p:cNvPr>
          <p:cNvSpPr txBox="1"/>
          <p:nvPr/>
        </p:nvSpPr>
        <p:spPr>
          <a:xfrm flipH="1">
            <a:off x="2775526" y="1742788"/>
            <a:ext cx="839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>
                <a:solidFill>
                  <a:schemeClr val="bg1"/>
                </a:solidFill>
              </a:rPr>
              <a:t>Calculating the weighted prediction error for the tree, which is 0.125 (see </a:t>
            </a:r>
            <a:r>
              <a:rPr lang="en-NZ" sz="1400" dirty="0" err="1">
                <a:solidFill>
                  <a:schemeClr val="bg1"/>
                </a:solidFill>
              </a:rPr>
              <a:t>Adaboost</a:t>
            </a:r>
            <a:r>
              <a:rPr lang="en-NZ" sz="1400" dirty="0">
                <a:solidFill>
                  <a:schemeClr val="bg1"/>
                </a:solidFill>
              </a:rPr>
              <a:t> tutorial for the details)</a:t>
            </a:r>
          </a:p>
        </p:txBody>
      </p:sp>
    </p:spTree>
    <p:extLst>
      <p:ext uri="{BB962C8B-B14F-4D97-AF65-F5344CB8AC3E}">
        <p14:creationId xmlns:p14="http://schemas.microsoft.com/office/powerpoint/2010/main" val="197980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2762</Words>
  <Application>Microsoft Office PowerPoint</Application>
  <PresentationFormat>Widescreen</PresentationFormat>
  <Paragraphs>211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charter</vt:lpstr>
      <vt:lpstr>IBM Plex Sans</vt:lpstr>
      <vt:lpstr>Office Theme</vt:lpstr>
      <vt:lpstr>Boosting</vt:lpstr>
      <vt:lpstr>A classic boosting method is adaboost, here we use it as an example to explain what is boosting</vt:lpstr>
      <vt:lpstr>A classic boosting method is adaboost, here we use it as an example to explain what is boosting</vt:lpstr>
      <vt:lpstr>A classic boosting method is adaboost, here we use it as an example to explain what is boosting</vt:lpstr>
      <vt:lpstr>A classic boosting method is adaboost, here we use it as an example to explain what is boosting</vt:lpstr>
      <vt:lpstr>A classic boosting method is adaboost, here we use it as an example to explain what is boosting</vt:lpstr>
      <vt:lpstr>A classic boosting method is adaboost, here we use it as an example to explain what is boosting</vt:lpstr>
      <vt:lpstr>A classic boosting method is adaboost, here we use it as an example to explain what is boosting</vt:lpstr>
      <vt:lpstr>A classic boosting method is adaboost, here we use it as an example to explain what is boosting</vt:lpstr>
      <vt:lpstr>A classic boosting method is adaboost, here we use it as an example to explain what is boosting</vt:lpstr>
      <vt:lpstr>A classic boosting method is adaboost, here we use it as an example to explain what is boosting</vt:lpstr>
      <vt:lpstr>A classic boosting method is adaboost, here we use it as an example to explain what is boosting</vt:lpstr>
      <vt:lpstr>A classic boosting method is adaboost, here we use it as an example to explain what is boosting</vt:lpstr>
      <vt:lpstr>A classic boosting method is adaboost, here we use it as an example to explain what is boosting</vt:lpstr>
      <vt:lpstr>A classic boosting method is adaboost, here we use it as an example to explain what is boosting</vt:lpstr>
      <vt:lpstr>A classic boosting method is adaboost, here we use it as an example to explain what is boosting</vt:lpstr>
      <vt:lpstr>A classic boosting method is adaboost, here we use it as an example to explain what is boosting</vt:lpstr>
      <vt:lpstr>A classic boosting method is adaboost, here we use it as an example to explain what is boosting</vt:lpstr>
      <vt:lpstr>A classic boosting method is adaboost, here we use it as an example to explain what is boosting</vt:lpstr>
      <vt:lpstr>A classic boosting method is adaboost, here we use it as an example to explain what is boosting</vt:lpstr>
      <vt:lpstr>A classic boosting method is adaboost, here we use it as an example to explain what is boosting</vt:lpstr>
      <vt:lpstr>A classic boosting method is adaboost, here we use it as an example to explain what is boosting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stacking</dc:title>
  <dc:creator>Sijin Zhang</dc:creator>
  <cp:lastModifiedBy>Sijin Zhang</cp:lastModifiedBy>
  <cp:revision>3</cp:revision>
  <dcterms:created xsi:type="dcterms:W3CDTF">2022-06-05T22:53:24Z</dcterms:created>
  <dcterms:modified xsi:type="dcterms:W3CDTF">2022-06-06T01:52:10Z</dcterms:modified>
</cp:coreProperties>
</file>