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0BD-FEC8-4D48-90AB-31725F2B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309B-F4C2-4779-974E-2ED03DB2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9A0D-F082-42B5-9DCE-C7EA17CA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373-AC12-4136-9F0F-F435F8B2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ECD1-6E39-4392-9FAD-E71F20E7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4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334-11C8-4849-9753-3348830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B5E6-55A2-433E-B58D-AF5D7DD4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F699-81BE-4238-863D-85B56EEA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9819-FFE3-486A-9F04-72544448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42E5-E149-4B23-944D-DBC261E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5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1B6AC-07F0-4BAA-AE9E-1A947BD8A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9BF2-53D7-42B0-A6FE-0DCD3C26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3C94-22F0-4EEE-8322-8BD4CBD9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6F02-7551-44E2-80D6-F1960FC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246E-9E66-494F-886C-2DB475C7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15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298C-1F07-44E8-857B-09D13F0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12C9-8946-40FB-AEAA-3F822B05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6313-2AB9-46FF-9A28-BBEDA34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CBA-1FB4-431F-B6A9-609AC4E9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E1C6-E6D0-47BB-A37A-DB4149D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F05B-757A-4801-9BA3-B7502C85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5491-F4DC-42B8-8283-5CD1A39C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93B-4728-4B87-A3D4-BE7746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C5E7-0524-4376-8600-8A14667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945D-03DA-4C3D-954D-624AEA6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4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4C9C-F8D3-4820-9560-07802E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D23B-814D-463B-B6E1-535F7CD5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2470-04DC-4FD7-9292-8EEBF74B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E020C-2152-49C3-970D-345B8B1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8A28-3DB8-4647-8DC0-2D058E4C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F0A4-7D01-465A-8ED9-F3432630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68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0A7-084D-480E-B964-2A3AF7D9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5E93-91D4-4BA5-A8F3-591077A6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8F57-4F56-4409-A0D9-2C098348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0AEF1-5151-4C4D-A6C1-D0B5AE9C7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B2802-177D-4E51-BAB9-28A4B8942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E85AD-D721-4542-AD3D-675C8BE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1ABD7-1149-4959-B828-17BB914B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897A3-E2AD-4B98-AB78-1C1AFD0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1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EC5-ECAA-421A-B432-00969773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2F19-0CB7-49BD-B398-C1360BEF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C72D0-CECA-4CB8-84D4-0C7503A4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C6A9-DF00-4160-A462-76E71B9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2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C8911-9981-444C-A0AF-F3A28220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142BD-1499-4D7E-B3E5-B40694B2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C93D-BF06-4B67-898B-DC7EB3E7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48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943-5CD3-44F1-B5A6-60269FFD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330-47F6-425D-91B6-BBC412BB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6993-4584-4474-AFDC-C7FFB7ED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91DA-5B84-4D9B-BA3F-C4FDB352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1B27-E8BA-4D85-BCB8-5E5D89C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FEE6-0C26-4FD6-8BE9-0FD693F9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2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7A46-8248-46D8-BBBA-627BB485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ED1A-E8F7-43D1-BD95-01EDCD14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C441-012A-4870-BABA-561BD7B8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DA9B-91C8-4348-95B5-335279C4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B0B0-AC37-47A8-A232-EC88B41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78C15-6D10-4A04-ACD6-A91A3FC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4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81689-C2AF-41C8-B6BA-1D10ED14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1BC-0F5C-4EBA-9D20-05406E0B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7CDE-E332-4577-A880-3DBDA7FB4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AB4B-1B90-4C0B-8E48-BB6642B2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ADB2-1B96-4AD0-92CA-8A733DEAF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964338"/>
            <a:ext cx="7914640" cy="929323"/>
          </a:xfrm>
        </p:spPr>
        <p:txBody>
          <a:bodyPr>
            <a:normAutofit/>
          </a:bodyPr>
          <a:lstStyle/>
          <a:p>
            <a:pPr algn="l"/>
            <a:r>
              <a:rPr lang="en-NZ" sz="4800" b="1" dirty="0">
                <a:solidFill>
                  <a:schemeClr val="bg1"/>
                </a:solidFill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83030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be 36">
            <a:extLst>
              <a:ext uri="{FF2B5EF4-FFF2-40B4-BE49-F238E27FC236}">
                <a16:creationId xmlns:a16="http://schemas.microsoft.com/office/drawing/2014/main" id="{42FAF2A2-738C-4A3C-B235-4311AD7CE4D7}"/>
              </a:ext>
            </a:extLst>
          </p:cNvPr>
          <p:cNvSpPr/>
          <p:nvPr/>
        </p:nvSpPr>
        <p:spPr>
          <a:xfrm>
            <a:off x="5596079" y="4925821"/>
            <a:ext cx="621488" cy="4785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LR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CB1FDBC-450A-47D2-8A09-0C980A5E3ACE}"/>
              </a:ext>
            </a:extLst>
          </p:cNvPr>
          <p:cNvSpPr/>
          <p:nvPr/>
        </p:nvSpPr>
        <p:spPr>
          <a:xfrm>
            <a:off x="5596079" y="4494767"/>
            <a:ext cx="621488" cy="4785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066C-74C5-4FF9-B74E-31C7B7F7D2DC}"/>
              </a:ext>
            </a:extLst>
          </p:cNvPr>
          <p:cNvSpPr txBox="1"/>
          <p:nvPr/>
        </p:nvSpPr>
        <p:spPr>
          <a:xfrm>
            <a:off x="4422745" y="3321592"/>
            <a:ext cx="520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each fold, we have training data and testing data.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7EEB0-C50F-4876-9610-8D1DF93F53D2}"/>
              </a:ext>
            </a:extLst>
          </p:cNvPr>
          <p:cNvSpPr txBox="1"/>
          <p:nvPr/>
        </p:nvSpPr>
        <p:spPr>
          <a:xfrm>
            <a:off x="4422745" y="3639115"/>
            <a:ext cx="608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Fold1, we train 3 models: RF, AdaBoost and 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6625B-A2BF-4DB9-883B-EBF94E254DC0}"/>
              </a:ext>
            </a:extLst>
          </p:cNvPr>
          <p:cNvSpPr txBox="1"/>
          <p:nvPr/>
        </p:nvSpPr>
        <p:spPr>
          <a:xfrm>
            <a:off x="4608292" y="4501202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5B4CE-23FA-4A92-B5B8-6CF70EB9DCBC}"/>
              </a:ext>
            </a:extLst>
          </p:cNvPr>
          <p:cNvSpPr txBox="1"/>
          <p:nvPr/>
        </p:nvSpPr>
        <p:spPr>
          <a:xfrm>
            <a:off x="4608292" y="477469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0DC411-7435-45CB-9A8A-CC1C945D8D15}"/>
              </a:ext>
            </a:extLst>
          </p:cNvPr>
          <p:cNvSpPr/>
          <p:nvPr/>
        </p:nvSpPr>
        <p:spPr>
          <a:xfrm>
            <a:off x="4468927" y="4413923"/>
            <a:ext cx="860832" cy="70774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99AB3200-8A23-411D-929E-9705C91D2A66}"/>
              </a:ext>
            </a:extLst>
          </p:cNvPr>
          <p:cNvSpPr/>
          <p:nvPr/>
        </p:nvSpPr>
        <p:spPr>
          <a:xfrm>
            <a:off x="5613616" y="4052905"/>
            <a:ext cx="621488" cy="47851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4FC6D0-F582-4B42-AF9E-613D3EF88CA8}"/>
              </a:ext>
            </a:extLst>
          </p:cNvPr>
          <p:cNvCxnSpPr>
            <a:stCxn id="33" idx="3"/>
            <a:endCxn id="35" idx="2"/>
          </p:cNvCxnSpPr>
          <p:nvPr/>
        </p:nvCxnSpPr>
        <p:spPr>
          <a:xfrm flipV="1">
            <a:off x="5329759" y="4351977"/>
            <a:ext cx="283857" cy="415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9C4AA6-D2FD-43E0-932A-580BD42541E8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>
            <a:off x="5329759" y="4767796"/>
            <a:ext cx="266320" cy="2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04F3D8-EBB3-4B15-A79F-AF28971729B7}"/>
              </a:ext>
            </a:extLst>
          </p:cNvPr>
          <p:cNvCxnSpPr>
            <a:stCxn id="33" idx="3"/>
            <a:endCxn id="37" idx="2"/>
          </p:cNvCxnSpPr>
          <p:nvPr/>
        </p:nvCxnSpPr>
        <p:spPr>
          <a:xfrm>
            <a:off x="5329759" y="4767796"/>
            <a:ext cx="266320" cy="457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6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A39336F9-FE74-499A-880E-9D12233E2D30}"/>
              </a:ext>
            </a:extLst>
          </p:cNvPr>
          <p:cNvSpPr/>
          <p:nvPr/>
        </p:nvSpPr>
        <p:spPr>
          <a:xfrm rot="16200000">
            <a:off x="5794377" y="4627300"/>
            <a:ext cx="1375885" cy="2270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42FAF2A2-738C-4A3C-B235-4311AD7CE4D7}"/>
              </a:ext>
            </a:extLst>
          </p:cNvPr>
          <p:cNvSpPr/>
          <p:nvPr/>
        </p:nvSpPr>
        <p:spPr>
          <a:xfrm>
            <a:off x="5596079" y="4925821"/>
            <a:ext cx="621488" cy="47851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LR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CB1FDBC-450A-47D2-8A09-0C980A5E3ACE}"/>
              </a:ext>
            </a:extLst>
          </p:cNvPr>
          <p:cNvSpPr/>
          <p:nvPr/>
        </p:nvSpPr>
        <p:spPr>
          <a:xfrm>
            <a:off x="5596079" y="4494767"/>
            <a:ext cx="621488" cy="47851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066C-74C5-4FF9-B74E-31C7B7F7D2DC}"/>
              </a:ext>
            </a:extLst>
          </p:cNvPr>
          <p:cNvSpPr txBox="1"/>
          <p:nvPr/>
        </p:nvSpPr>
        <p:spPr>
          <a:xfrm>
            <a:off x="4422745" y="3321592"/>
            <a:ext cx="520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each fold, we have training data and testing data.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7EEB0-C50F-4876-9610-8D1DF93F53D2}"/>
              </a:ext>
            </a:extLst>
          </p:cNvPr>
          <p:cNvSpPr txBox="1"/>
          <p:nvPr/>
        </p:nvSpPr>
        <p:spPr>
          <a:xfrm>
            <a:off x="4422745" y="3639115"/>
            <a:ext cx="608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Fold1, we train 3 models: RF, AdaBoost and 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6625B-A2BF-4DB9-883B-EBF94E254DC0}"/>
              </a:ext>
            </a:extLst>
          </p:cNvPr>
          <p:cNvSpPr txBox="1"/>
          <p:nvPr/>
        </p:nvSpPr>
        <p:spPr>
          <a:xfrm>
            <a:off x="4608292" y="4501202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5B4CE-23FA-4A92-B5B8-6CF70EB9DCBC}"/>
              </a:ext>
            </a:extLst>
          </p:cNvPr>
          <p:cNvSpPr txBox="1"/>
          <p:nvPr/>
        </p:nvSpPr>
        <p:spPr>
          <a:xfrm>
            <a:off x="4608292" y="477469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0DC411-7435-45CB-9A8A-CC1C945D8D15}"/>
              </a:ext>
            </a:extLst>
          </p:cNvPr>
          <p:cNvSpPr/>
          <p:nvPr/>
        </p:nvSpPr>
        <p:spPr>
          <a:xfrm>
            <a:off x="4468927" y="4413923"/>
            <a:ext cx="860832" cy="70774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99AB3200-8A23-411D-929E-9705C91D2A66}"/>
              </a:ext>
            </a:extLst>
          </p:cNvPr>
          <p:cNvSpPr/>
          <p:nvPr/>
        </p:nvSpPr>
        <p:spPr>
          <a:xfrm>
            <a:off x="5613616" y="4052905"/>
            <a:ext cx="621488" cy="47851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4FC6D0-F582-4B42-AF9E-613D3EF88CA8}"/>
              </a:ext>
            </a:extLst>
          </p:cNvPr>
          <p:cNvCxnSpPr>
            <a:stCxn id="33" idx="3"/>
            <a:endCxn id="35" idx="2"/>
          </p:cNvCxnSpPr>
          <p:nvPr/>
        </p:nvCxnSpPr>
        <p:spPr>
          <a:xfrm flipV="1">
            <a:off x="5329759" y="4351977"/>
            <a:ext cx="283857" cy="415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9C4AA6-D2FD-43E0-932A-580BD42541E8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>
            <a:off x="5329759" y="4767796"/>
            <a:ext cx="266320" cy="2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04F3D8-EBB3-4B15-A79F-AF28971729B7}"/>
              </a:ext>
            </a:extLst>
          </p:cNvPr>
          <p:cNvCxnSpPr>
            <a:stCxn id="33" idx="3"/>
            <a:endCxn id="37" idx="2"/>
          </p:cNvCxnSpPr>
          <p:nvPr/>
        </p:nvCxnSpPr>
        <p:spPr>
          <a:xfrm>
            <a:off x="5329759" y="4767796"/>
            <a:ext cx="266320" cy="457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C4AB73-8C3E-4A77-99D9-CE630E886298}"/>
              </a:ext>
            </a:extLst>
          </p:cNvPr>
          <p:cNvSpPr txBox="1"/>
          <p:nvPr/>
        </p:nvSpPr>
        <p:spPr>
          <a:xfrm>
            <a:off x="5688946" y="5747391"/>
            <a:ext cx="260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apply testing data to the trained model and get the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F5CBB-17C2-4A21-9BD0-DDA030F28EB0}"/>
              </a:ext>
            </a:extLst>
          </p:cNvPr>
          <p:cNvSpPr txBox="1"/>
          <p:nvPr/>
        </p:nvSpPr>
        <p:spPr>
          <a:xfrm>
            <a:off x="6806216" y="4071811"/>
            <a:ext cx="9895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Pred(RF)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C871AD-F8EA-4B33-83A5-3D09431950FE}"/>
              </a:ext>
            </a:extLst>
          </p:cNvPr>
          <p:cNvSpPr txBox="1"/>
          <p:nvPr/>
        </p:nvSpPr>
        <p:spPr>
          <a:xfrm>
            <a:off x="6806216" y="4556489"/>
            <a:ext cx="99758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09111-B711-417C-AF8C-139A045ABDDE}"/>
              </a:ext>
            </a:extLst>
          </p:cNvPr>
          <p:cNvSpPr txBox="1"/>
          <p:nvPr/>
        </p:nvSpPr>
        <p:spPr>
          <a:xfrm>
            <a:off x="6815743" y="4987244"/>
            <a:ext cx="9975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B1D21F-37E0-4C42-9EB9-D9044E60880F}"/>
              </a:ext>
            </a:extLst>
          </p:cNvPr>
          <p:cNvSpPr txBox="1"/>
          <p:nvPr/>
        </p:nvSpPr>
        <p:spPr>
          <a:xfrm>
            <a:off x="6178532" y="5508787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6AB571-C872-4A08-AAAD-689AE27E0B31}"/>
              </a:ext>
            </a:extLst>
          </p:cNvPr>
          <p:cNvSpPr/>
          <p:nvPr/>
        </p:nvSpPr>
        <p:spPr>
          <a:xfrm>
            <a:off x="6344593" y="4213436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91E3EE7-71D2-440C-A052-D4E17756CD5C}"/>
              </a:ext>
            </a:extLst>
          </p:cNvPr>
          <p:cNvSpPr/>
          <p:nvPr/>
        </p:nvSpPr>
        <p:spPr>
          <a:xfrm>
            <a:off x="6336157" y="4652878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868636-8D48-419B-A585-C99EA3FCF770}"/>
              </a:ext>
            </a:extLst>
          </p:cNvPr>
          <p:cNvSpPr/>
          <p:nvPr/>
        </p:nvSpPr>
        <p:spPr>
          <a:xfrm>
            <a:off x="6354630" y="5058354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69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A39336F9-FE74-499A-880E-9D12233E2D30}"/>
              </a:ext>
            </a:extLst>
          </p:cNvPr>
          <p:cNvSpPr/>
          <p:nvPr/>
        </p:nvSpPr>
        <p:spPr>
          <a:xfrm rot="16200000">
            <a:off x="5794377" y="4627300"/>
            <a:ext cx="1375885" cy="2270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42FAF2A2-738C-4A3C-B235-4311AD7CE4D7}"/>
              </a:ext>
            </a:extLst>
          </p:cNvPr>
          <p:cNvSpPr/>
          <p:nvPr/>
        </p:nvSpPr>
        <p:spPr>
          <a:xfrm>
            <a:off x="5596079" y="4925821"/>
            <a:ext cx="621488" cy="47851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LR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CB1FDBC-450A-47D2-8A09-0C980A5E3ACE}"/>
              </a:ext>
            </a:extLst>
          </p:cNvPr>
          <p:cNvSpPr/>
          <p:nvPr/>
        </p:nvSpPr>
        <p:spPr>
          <a:xfrm>
            <a:off x="5596079" y="4494767"/>
            <a:ext cx="621488" cy="47851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066C-74C5-4FF9-B74E-31C7B7F7D2DC}"/>
              </a:ext>
            </a:extLst>
          </p:cNvPr>
          <p:cNvSpPr txBox="1"/>
          <p:nvPr/>
        </p:nvSpPr>
        <p:spPr>
          <a:xfrm>
            <a:off x="4422745" y="3321592"/>
            <a:ext cx="520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each fold, we have training data and testing data.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7EEB0-C50F-4876-9610-8D1DF93F53D2}"/>
              </a:ext>
            </a:extLst>
          </p:cNvPr>
          <p:cNvSpPr txBox="1"/>
          <p:nvPr/>
        </p:nvSpPr>
        <p:spPr>
          <a:xfrm>
            <a:off x="4422745" y="3639115"/>
            <a:ext cx="608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Fold1, we train 3 models: RF, AdaBoost and 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6625B-A2BF-4DB9-883B-EBF94E254DC0}"/>
              </a:ext>
            </a:extLst>
          </p:cNvPr>
          <p:cNvSpPr txBox="1"/>
          <p:nvPr/>
        </p:nvSpPr>
        <p:spPr>
          <a:xfrm>
            <a:off x="4608292" y="4501202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5B4CE-23FA-4A92-B5B8-6CF70EB9DCBC}"/>
              </a:ext>
            </a:extLst>
          </p:cNvPr>
          <p:cNvSpPr txBox="1"/>
          <p:nvPr/>
        </p:nvSpPr>
        <p:spPr>
          <a:xfrm>
            <a:off x="4608292" y="477469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0DC411-7435-45CB-9A8A-CC1C945D8D15}"/>
              </a:ext>
            </a:extLst>
          </p:cNvPr>
          <p:cNvSpPr/>
          <p:nvPr/>
        </p:nvSpPr>
        <p:spPr>
          <a:xfrm>
            <a:off x="4468927" y="4413923"/>
            <a:ext cx="860832" cy="70774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99AB3200-8A23-411D-929E-9705C91D2A66}"/>
              </a:ext>
            </a:extLst>
          </p:cNvPr>
          <p:cNvSpPr/>
          <p:nvPr/>
        </p:nvSpPr>
        <p:spPr>
          <a:xfrm>
            <a:off x="5613616" y="4052905"/>
            <a:ext cx="621488" cy="47851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4FC6D0-F582-4B42-AF9E-613D3EF88CA8}"/>
              </a:ext>
            </a:extLst>
          </p:cNvPr>
          <p:cNvCxnSpPr>
            <a:stCxn id="33" idx="3"/>
            <a:endCxn id="35" idx="2"/>
          </p:cNvCxnSpPr>
          <p:nvPr/>
        </p:nvCxnSpPr>
        <p:spPr>
          <a:xfrm flipV="1">
            <a:off x="5329759" y="4351977"/>
            <a:ext cx="283857" cy="415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9C4AA6-D2FD-43E0-932A-580BD42541E8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>
            <a:off x="5329759" y="4767796"/>
            <a:ext cx="266320" cy="2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04F3D8-EBB3-4B15-A79F-AF28971729B7}"/>
              </a:ext>
            </a:extLst>
          </p:cNvPr>
          <p:cNvCxnSpPr>
            <a:stCxn id="33" idx="3"/>
            <a:endCxn id="37" idx="2"/>
          </p:cNvCxnSpPr>
          <p:nvPr/>
        </p:nvCxnSpPr>
        <p:spPr>
          <a:xfrm>
            <a:off x="5329759" y="4767796"/>
            <a:ext cx="266320" cy="457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C4AB73-8C3E-4A77-99D9-CE630E886298}"/>
              </a:ext>
            </a:extLst>
          </p:cNvPr>
          <p:cNvSpPr txBox="1"/>
          <p:nvPr/>
        </p:nvSpPr>
        <p:spPr>
          <a:xfrm>
            <a:off x="5688946" y="5747391"/>
            <a:ext cx="260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apply testing data to the trained model and get the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F5CBB-17C2-4A21-9BD0-DDA030F28EB0}"/>
              </a:ext>
            </a:extLst>
          </p:cNvPr>
          <p:cNvSpPr txBox="1"/>
          <p:nvPr/>
        </p:nvSpPr>
        <p:spPr>
          <a:xfrm>
            <a:off x="6806216" y="4071811"/>
            <a:ext cx="9895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Pred(RF)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C871AD-F8EA-4B33-83A5-3D09431950FE}"/>
              </a:ext>
            </a:extLst>
          </p:cNvPr>
          <p:cNvSpPr txBox="1"/>
          <p:nvPr/>
        </p:nvSpPr>
        <p:spPr>
          <a:xfrm>
            <a:off x="6806216" y="4556489"/>
            <a:ext cx="99758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09111-B711-417C-AF8C-139A045ABDDE}"/>
              </a:ext>
            </a:extLst>
          </p:cNvPr>
          <p:cNvSpPr txBox="1"/>
          <p:nvPr/>
        </p:nvSpPr>
        <p:spPr>
          <a:xfrm>
            <a:off x="6815743" y="4987244"/>
            <a:ext cx="9975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B1D21F-37E0-4C42-9EB9-D9044E60880F}"/>
              </a:ext>
            </a:extLst>
          </p:cNvPr>
          <p:cNvSpPr txBox="1"/>
          <p:nvPr/>
        </p:nvSpPr>
        <p:spPr>
          <a:xfrm>
            <a:off x="6178532" y="5508787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6AB571-C872-4A08-AAAD-689AE27E0B31}"/>
              </a:ext>
            </a:extLst>
          </p:cNvPr>
          <p:cNvSpPr/>
          <p:nvPr/>
        </p:nvSpPr>
        <p:spPr>
          <a:xfrm>
            <a:off x="6344593" y="4213436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91E3EE7-71D2-440C-A052-D4E17756CD5C}"/>
              </a:ext>
            </a:extLst>
          </p:cNvPr>
          <p:cNvSpPr/>
          <p:nvPr/>
        </p:nvSpPr>
        <p:spPr>
          <a:xfrm>
            <a:off x="6336157" y="4652878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868636-8D48-419B-A585-C99EA3FCF770}"/>
              </a:ext>
            </a:extLst>
          </p:cNvPr>
          <p:cNvSpPr/>
          <p:nvPr/>
        </p:nvSpPr>
        <p:spPr>
          <a:xfrm>
            <a:off x="6354630" y="5058354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633D12-0502-4321-A307-03820114841B}"/>
              </a:ext>
            </a:extLst>
          </p:cNvPr>
          <p:cNvSpPr/>
          <p:nvPr/>
        </p:nvSpPr>
        <p:spPr>
          <a:xfrm>
            <a:off x="7965428" y="2234132"/>
            <a:ext cx="4078638" cy="44850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E44D2-FE61-457A-B040-4CA5477BF846}"/>
              </a:ext>
            </a:extLst>
          </p:cNvPr>
          <p:cNvSpPr txBox="1"/>
          <p:nvPr/>
        </p:nvSpPr>
        <p:spPr>
          <a:xfrm>
            <a:off x="8017525" y="2306262"/>
            <a:ext cx="4019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Note that the predictions here are a matrix, for example, if subset3 only have one sample, then we have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C92A1AE-255B-49B9-8EB2-9B650AE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407" y="2991450"/>
            <a:ext cx="1938427" cy="1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row: Right 47">
            <a:extLst>
              <a:ext uri="{FF2B5EF4-FFF2-40B4-BE49-F238E27FC236}">
                <a16:creationId xmlns:a16="http://schemas.microsoft.com/office/drawing/2014/main" id="{A39336F9-FE74-499A-880E-9D12233E2D30}"/>
              </a:ext>
            </a:extLst>
          </p:cNvPr>
          <p:cNvSpPr/>
          <p:nvPr/>
        </p:nvSpPr>
        <p:spPr>
          <a:xfrm rot="16200000">
            <a:off x="5794377" y="4627300"/>
            <a:ext cx="1375885" cy="2270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42FAF2A2-738C-4A3C-B235-4311AD7CE4D7}"/>
              </a:ext>
            </a:extLst>
          </p:cNvPr>
          <p:cNvSpPr/>
          <p:nvPr/>
        </p:nvSpPr>
        <p:spPr>
          <a:xfrm>
            <a:off x="5596079" y="4925821"/>
            <a:ext cx="621488" cy="478515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LR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CB1FDBC-450A-47D2-8A09-0C980A5E3ACE}"/>
              </a:ext>
            </a:extLst>
          </p:cNvPr>
          <p:cNvSpPr/>
          <p:nvPr/>
        </p:nvSpPr>
        <p:spPr>
          <a:xfrm>
            <a:off x="5596079" y="4494767"/>
            <a:ext cx="621488" cy="47851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AB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066C-74C5-4FF9-B74E-31C7B7F7D2DC}"/>
              </a:ext>
            </a:extLst>
          </p:cNvPr>
          <p:cNvSpPr txBox="1"/>
          <p:nvPr/>
        </p:nvSpPr>
        <p:spPr>
          <a:xfrm>
            <a:off x="4422745" y="3321592"/>
            <a:ext cx="520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each fold, we have training data and testing data.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7EEB0-C50F-4876-9610-8D1DF93F53D2}"/>
              </a:ext>
            </a:extLst>
          </p:cNvPr>
          <p:cNvSpPr txBox="1"/>
          <p:nvPr/>
        </p:nvSpPr>
        <p:spPr>
          <a:xfrm>
            <a:off x="4422745" y="3639115"/>
            <a:ext cx="608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for Fold1, we train 3 models: RF, AdaBoost and LR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A6625B-A2BF-4DB9-883B-EBF94E254DC0}"/>
              </a:ext>
            </a:extLst>
          </p:cNvPr>
          <p:cNvSpPr txBox="1"/>
          <p:nvPr/>
        </p:nvSpPr>
        <p:spPr>
          <a:xfrm>
            <a:off x="4608292" y="4501202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5B4CE-23FA-4A92-B5B8-6CF70EB9DCBC}"/>
              </a:ext>
            </a:extLst>
          </p:cNvPr>
          <p:cNvSpPr txBox="1"/>
          <p:nvPr/>
        </p:nvSpPr>
        <p:spPr>
          <a:xfrm>
            <a:off x="4608292" y="477469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0DC411-7435-45CB-9A8A-CC1C945D8D15}"/>
              </a:ext>
            </a:extLst>
          </p:cNvPr>
          <p:cNvSpPr/>
          <p:nvPr/>
        </p:nvSpPr>
        <p:spPr>
          <a:xfrm>
            <a:off x="4468927" y="4413923"/>
            <a:ext cx="860832" cy="70774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99AB3200-8A23-411D-929E-9705C91D2A66}"/>
              </a:ext>
            </a:extLst>
          </p:cNvPr>
          <p:cNvSpPr/>
          <p:nvPr/>
        </p:nvSpPr>
        <p:spPr>
          <a:xfrm>
            <a:off x="5613616" y="4052905"/>
            <a:ext cx="621488" cy="47851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4FC6D0-F582-4B42-AF9E-613D3EF88CA8}"/>
              </a:ext>
            </a:extLst>
          </p:cNvPr>
          <p:cNvCxnSpPr>
            <a:stCxn id="33" idx="3"/>
            <a:endCxn id="35" idx="2"/>
          </p:cNvCxnSpPr>
          <p:nvPr/>
        </p:nvCxnSpPr>
        <p:spPr>
          <a:xfrm flipV="1">
            <a:off x="5329759" y="4351977"/>
            <a:ext cx="283857" cy="4158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9C4AA6-D2FD-43E0-932A-580BD42541E8}"/>
              </a:ext>
            </a:extLst>
          </p:cNvPr>
          <p:cNvCxnSpPr>
            <a:stCxn id="33" idx="3"/>
            <a:endCxn id="36" idx="2"/>
          </p:cNvCxnSpPr>
          <p:nvPr/>
        </p:nvCxnSpPr>
        <p:spPr>
          <a:xfrm>
            <a:off x="5329759" y="4767796"/>
            <a:ext cx="266320" cy="2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04F3D8-EBB3-4B15-A79F-AF28971729B7}"/>
              </a:ext>
            </a:extLst>
          </p:cNvPr>
          <p:cNvCxnSpPr>
            <a:stCxn id="33" idx="3"/>
            <a:endCxn id="37" idx="2"/>
          </p:cNvCxnSpPr>
          <p:nvPr/>
        </p:nvCxnSpPr>
        <p:spPr>
          <a:xfrm>
            <a:off x="5329759" y="4767796"/>
            <a:ext cx="266320" cy="457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C4AB73-8C3E-4A77-99D9-CE630E886298}"/>
              </a:ext>
            </a:extLst>
          </p:cNvPr>
          <p:cNvSpPr txBox="1"/>
          <p:nvPr/>
        </p:nvSpPr>
        <p:spPr>
          <a:xfrm>
            <a:off x="5688946" y="5747391"/>
            <a:ext cx="260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apply testing data to the trained model and get the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F5CBB-17C2-4A21-9BD0-DDA030F28EB0}"/>
              </a:ext>
            </a:extLst>
          </p:cNvPr>
          <p:cNvSpPr txBox="1"/>
          <p:nvPr/>
        </p:nvSpPr>
        <p:spPr>
          <a:xfrm>
            <a:off x="6806216" y="4071811"/>
            <a:ext cx="98956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Pred(RF)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C871AD-F8EA-4B33-83A5-3D09431950FE}"/>
              </a:ext>
            </a:extLst>
          </p:cNvPr>
          <p:cNvSpPr txBox="1"/>
          <p:nvPr/>
        </p:nvSpPr>
        <p:spPr>
          <a:xfrm>
            <a:off x="6806216" y="4556489"/>
            <a:ext cx="99758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09111-B711-417C-AF8C-139A045ABDDE}"/>
              </a:ext>
            </a:extLst>
          </p:cNvPr>
          <p:cNvSpPr txBox="1"/>
          <p:nvPr/>
        </p:nvSpPr>
        <p:spPr>
          <a:xfrm>
            <a:off x="6815743" y="4987244"/>
            <a:ext cx="9975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Pred(AF)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B1D21F-37E0-4C42-9EB9-D9044E60880F}"/>
              </a:ext>
            </a:extLst>
          </p:cNvPr>
          <p:cNvSpPr txBox="1"/>
          <p:nvPr/>
        </p:nvSpPr>
        <p:spPr>
          <a:xfrm>
            <a:off x="6178532" y="5508787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C6AB571-C872-4A08-AAAD-689AE27E0B31}"/>
              </a:ext>
            </a:extLst>
          </p:cNvPr>
          <p:cNvSpPr/>
          <p:nvPr/>
        </p:nvSpPr>
        <p:spPr>
          <a:xfrm>
            <a:off x="6344593" y="4213436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91E3EE7-71D2-440C-A052-D4E17756CD5C}"/>
              </a:ext>
            </a:extLst>
          </p:cNvPr>
          <p:cNvSpPr/>
          <p:nvPr/>
        </p:nvSpPr>
        <p:spPr>
          <a:xfrm>
            <a:off x="6336157" y="4652878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D868636-8D48-419B-A585-C99EA3FCF770}"/>
              </a:ext>
            </a:extLst>
          </p:cNvPr>
          <p:cNvSpPr/>
          <p:nvPr/>
        </p:nvSpPr>
        <p:spPr>
          <a:xfrm>
            <a:off x="6354630" y="5058354"/>
            <a:ext cx="259709" cy="20048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633D12-0502-4321-A307-03820114841B}"/>
              </a:ext>
            </a:extLst>
          </p:cNvPr>
          <p:cNvSpPr/>
          <p:nvPr/>
        </p:nvSpPr>
        <p:spPr>
          <a:xfrm>
            <a:off x="7965428" y="2234132"/>
            <a:ext cx="4078638" cy="44850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E44D2-FE61-457A-B040-4CA5477BF846}"/>
              </a:ext>
            </a:extLst>
          </p:cNvPr>
          <p:cNvSpPr txBox="1"/>
          <p:nvPr/>
        </p:nvSpPr>
        <p:spPr>
          <a:xfrm>
            <a:off x="8017525" y="2306262"/>
            <a:ext cx="4019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Note that the predictions here are a matrix, for example, if subset3 only have one sample, then we have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C92A1AE-255B-49B9-8EB2-9B650AE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407" y="2991450"/>
            <a:ext cx="1938427" cy="10504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F33DDB3-984F-47CD-8F01-0CA238610191}"/>
              </a:ext>
            </a:extLst>
          </p:cNvPr>
          <p:cNvSpPr txBox="1"/>
          <p:nvPr/>
        </p:nvSpPr>
        <p:spPr>
          <a:xfrm>
            <a:off x="7965428" y="4095118"/>
            <a:ext cx="4071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subset3 have 3 sample, then we have the prediction as</a:t>
            </a:r>
            <a:endParaRPr lang="en-NZ" sz="14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BB3D3C8-8E46-4212-8BDB-9450AA86A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378" y="4593912"/>
            <a:ext cx="2231540" cy="16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36E493-D06A-4C45-835D-C0556D7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" y="170445"/>
            <a:ext cx="4577726" cy="373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34DB8-D8B1-4E03-921C-F963F945EF8D}"/>
              </a:ext>
            </a:extLst>
          </p:cNvPr>
          <p:cNvSpPr txBox="1"/>
          <p:nvPr/>
        </p:nvSpPr>
        <p:spPr>
          <a:xfrm>
            <a:off x="4950691" y="314036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go through “step 2” for the rest fold2 and fold3, and we “stack” the predictions together</a:t>
            </a: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20BE60D-7F18-4BFD-8066-FEF861DF2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55392"/>
              </p:ext>
            </p:extLst>
          </p:nvPr>
        </p:nvGraphicFramePr>
        <p:xfrm>
          <a:off x="5370857" y="106081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46CA98E9-1216-4638-A35F-A91A38D63C79}"/>
              </a:ext>
            </a:extLst>
          </p:cNvPr>
          <p:cNvSpPr/>
          <p:nvPr/>
        </p:nvSpPr>
        <p:spPr>
          <a:xfrm rot="5400000">
            <a:off x="5564909" y="2044023"/>
            <a:ext cx="175491" cy="434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32E14DB-FA3D-4A91-AB19-6C698967570A}"/>
              </a:ext>
            </a:extLst>
          </p:cNvPr>
          <p:cNvSpPr/>
          <p:nvPr/>
        </p:nvSpPr>
        <p:spPr>
          <a:xfrm rot="5400000">
            <a:off x="6315203" y="1949190"/>
            <a:ext cx="175491" cy="6237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103E254-DCBE-483E-A0CA-8D4DB2053189}"/>
              </a:ext>
            </a:extLst>
          </p:cNvPr>
          <p:cNvSpPr/>
          <p:nvPr/>
        </p:nvSpPr>
        <p:spPr>
          <a:xfrm rot="5400000">
            <a:off x="6924732" y="2124610"/>
            <a:ext cx="175491" cy="27293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88C55-59B2-46E9-AC63-30AFAA7BCEA4}"/>
              </a:ext>
            </a:extLst>
          </p:cNvPr>
          <p:cNvSpPr txBox="1"/>
          <p:nvPr/>
        </p:nvSpPr>
        <p:spPr>
          <a:xfrm>
            <a:off x="5413399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2A59E-2891-4CC2-AB05-1E8A8FF4B7CB}"/>
              </a:ext>
            </a:extLst>
          </p:cNvPr>
          <p:cNvSpPr txBox="1"/>
          <p:nvPr/>
        </p:nvSpPr>
        <p:spPr>
          <a:xfrm>
            <a:off x="6198348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A66BD-7538-4562-BF04-009B23655385}"/>
              </a:ext>
            </a:extLst>
          </p:cNvPr>
          <p:cNvSpPr txBox="1"/>
          <p:nvPr/>
        </p:nvSpPr>
        <p:spPr>
          <a:xfrm>
            <a:off x="6754233" y="2348822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D45C2-CFE9-4699-98E5-BD0F3086B0C0}"/>
              </a:ext>
            </a:extLst>
          </p:cNvPr>
          <p:cNvSpPr txBox="1"/>
          <p:nvPr/>
        </p:nvSpPr>
        <p:spPr>
          <a:xfrm>
            <a:off x="5076181" y="958997"/>
            <a:ext cx="159261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/>
              <a:t>stacked predictions</a:t>
            </a:r>
          </a:p>
        </p:txBody>
      </p:sp>
    </p:spTree>
    <p:extLst>
      <p:ext uri="{BB962C8B-B14F-4D97-AF65-F5344CB8AC3E}">
        <p14:creationId xmlns:p14="http://schemas.microsoft.com/office/powerpoint/2010/main" val="140485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36E493-D06A-4C45-835D-C0556D7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" y="170445"/>
            <a:ext cx="4577726" cy="373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34DB8-D8B1-4E03-921C-F963F945EF8D}"/>
              </a:ext>
            </a:extLst>
          </p:cNvPr>
          <p:cNvSpPr txBox="1"/>
          <p:nvPr/>
        </p:nvSpPr>
        <p:spPr>
          <a:xfrm>
            <a:off x="4876800" y="312665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go through “step 2” for the rest fold2 and fold3, and we “stack” the predictions together</a:t>
            </a: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20BE60D-7F18-4BFD-8066-FEF861DF2CE5}"/>
              </a:ext>
            </a:extLst>
          </p:cNvPr>
          <p:cNvGraphicFramePr>
            <a:graphicFrameLocks noGrp="1"/>
          </p:cNvGraphicFramePr>
          <p:nvPr/>
        </p:nvGraphicFramePr>
        <p:xfrm>
          <a:off x="5370857" y="106081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46CA98E9-1216-4638-A35F-A91A38D63C79}"/>
              </a:ext>
            </a:extLst>
          </p:cNvPr>
          <p:cNvSpPr/>
          <p:nvPr/>
        </p:nvSpPr>
        <p:spPr>
          <a:xfrm rot="5400000">
            <a:off x="5564909" y="2044023"/>
            <a:ext cx="175491" cy="434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32E14DB-FA3D-4A91-AB19-6C698967570A}"/>
              </a:ext>
            </a:extLst>
          </p:cNvPr>
          <p:cNvSpPr/>
          <p:nvPr/>
        </p:nvSpPr>
        <p:spPr>
          <a:xfrm rot="5400000">
            <a:off x="6315203" y="1949190"/>
            <a:ext cx="175491" cy="6237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103E254-DCBE-483E-A0CA-8D4DB2053189}"/>
              </a:ext>
            </a:extLst>
          </p:cNvPr>
          <p:cNvSpPr/>
          <p:nvPr/>
        </p:nvSpPr>
        <p:spPr>
          <a:xfrm rot="5400000">
            <a:off x="6924732" y="2124610"/>
            <a:ext cx="175491" cy="27293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88C55-59B2-46E9-AC63-30AFAA7BCEA4}"/>
              </a:ext>
            </a:extLst>
          </p:cNvPr>
          <p:cNvSpPr txBox="1"/>
          <p:nvPr/>
        </p:nvSpPr>
        <p:spPr>
          <a:xfrm>
            <a:off x="5413399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2A59E-2891-4CC2-AB05-1E8A8FF4B7CB}"/>
              </a:ext>
            </a:extLst>
          </p:cNvPr>
          <p:cNvSpPr txBox="1"/>
          <p:nvPr/>
        </p:nvSpPr>
        <p:spPr>
          <a:xfrm>
            <a:off x="6198348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A66BD-7538-4562-BF04-009B23655385}"/>
              </a:ext>
            </a:extLst>
          </p:cNvPr>
          <p:cNvSpPr txBox="1"/>
          <p:nvPr/>
        </p:nvSpPr>
        <p:spPr>
          <a:xfrm>
            <a:off x="6754233" y="2348822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D45C2-CFE9-4699-98E5-BD0F3086B0C0}"/>
              </a:ext>
            </a:extLst>
          </p:cNvPr>
          <p:cNvSpPr txBox="1"/>
          <p:nvPr/>
        </p:nvSpPr>
        <p:spPr>
          <a:xfrm>
            <a:off x="5076181" y="958997"/>
            <a:ext cx="159261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/>
              <a:t>stacked 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B0953-E322-4BF5-BF55-FC14613D88A6}"/>
              </a:ext>
            </a:extLst>
          </p:cNvPr>
          <p:cNvSpPr txBox="1"/>
          <p:nvPr/>
        </p:nvSpPr>
        <p:spPr>
          <a:xfrm>
            <a:off x="4950691" y="2756724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Then we attach the “truth” from the testing dataset to the predictions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44468AC-7BDE-4A64-9326-A48EC317A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58266"/>
              </p:ext>
            </p:extLst>
          </p:nvPr>
        </p:nvGraphicFramePr>
        <p:xfrm>
          <a:off x="5370857" y="3472783"/>
          <a:ext cx="187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1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412671A-599B-4BA0-BC62-13BE18DA6987}"/>
              </a:ext>
            </a:extLst>
          </p:cNvPr>
          <p:cNvSpPr txBox="1"/>
          <p:nvPr/>
        </p:nvSpPr>
        <p:spPr>
          <a:xfrm>
            <a:off x="4481902" y="4584437"/>
            <a:ext cx="724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7030A0"/>
                </a:solidFill>
              </a:rPr>
              <a:t>truth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A322C5-650E-4542-9AFA-93DBAFB8737B}"/>
              </a:ext>
            </a:extLst>
          </p:cNvPr>
          <p:cNvSpPr/>
          <p:nvPr/>
        </p:nvSpPr>
        <p:spPr>
          <a:xfrm>
            <a:off x="5133864" y="4708339"/>
            <a:ext cx="163102" cy="1215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551C0-915F-4096-B470-154B557385FC}"/>
              </a:ext>
            </a:extLst>
          </p:cNvPr>
          <p:cNvSpPr txBox="1"/>
          <p:nvPr/>
        </p:nvSpPr>
        <p:spPr>
          <a:xfrm>
            <a:off x="7409366" y="3429000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 from RF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67F20-6673-41CD-BBAB-7E06B47120D7}"/>
              </a:ext>
            </a:extLst>
          </p:cNvPr>
          <p:cNvSpPr txBox="1"/>
          <p:nvPr/>
        </p:nvSpPr>
        <p:spPr>
          <a:xfrm>
            <a:off x="7409366" y="3809080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from 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E170D-619E-4347-931E-ECE2BA40EB1E}"/>
              </a:ext>
            </a:extLst>
          </p:cNvPr>
          <p:cNvSpPr txBox="1"/>
          <p:nvPr/>
        </p:nvSpPr>
        <p:spPr>
          <a:xfrm>
            <a:off x="7409366" y="4178412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 from LR</a:t>
            </a:r>
          </a:p>
        </p:txBody>
      </p:sp>
    </p:spTree>
    <p:extLst>
      <p:ext uri="{BB962C8B-B14F-4D97-AF65-F5344CB8AC3E}">
        <p14:creationId xmlns:p14="http://schemas.microsoft.com/office/powerpoint/2010/main" val="12481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36E493-D06A-4C45-835D-C0556D7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" y="170445"/>
            <a:ext cx="4577726" cy="373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34DB8-D8B1-4E03-921C-F963F945EF8D}"/>
              </a:ext>
            </a:extLst>
          </p:cNvPr>
          <p:cNvSpPr txBox="1"/>
          <p:nvPr/>
        </p:nvSpPr>
        <p:spPr>
          <a:xfrm>
            <a:off x="4876800" y="312665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go through “step 2” for the rest fold2 and fold3, and we “stack” the predictions together</a:t>
            </a: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20BE60D-7F18-4BFD-8066-FEF861DF2CE5}"/>
              </a:ext>
            </a:extLst>
          </p:cNvPr>
          <p:cNvGraphicFramePr>
            <a:graphicFrameLocks noGrp="1"/>
          </p:cNvGraphicFramePr>
          <p:nvPr/>
        </p:nvGraphicFramePr>
        <p:xfrm>
          <a:off x="5370857" y="106081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46CA98E9-1216-4638-A35F-A91A38D63C79}"/>
              </a:ext>
            </a:extLst>
          </p:cNvPr>
          <p:cNvSpPr/>
          <p:nvPr/>
        </p:nvSpPr>
        <p:spPr>
          <a:xfrm rot="5400000">
            <a:off x="5564909" y="2044023"/>
            <a:ext cx="175491" cy="434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32E14DB-FA3D-4A91-AB19-6C698967570A}"/>
              </a:ext>
            </a:extLst>
          </p:cNvPr>
          <p:cNvSpPr/>
          <p:nvPr/>
        </p:nvSpPr>
        <p:spPr>
          <a:xfrm rot="5400000">
            <a:off x="6315203" y="1949190"/>
            <a:ext cx="175491" cy="6237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103E254-DCBE-483E-A0CA-8D4DB2053189}"/>
              </a:ext>
            </a:extLst>
          </p:cNvPr>
          <p:cNvSpPr/>
          <p:nvPr/>
        </p:nvSpPr>
        <p:spPr>
          <a:xfrm rot="5400000">
            <a:off x="6924732" y="2124610"/>
            <a:ext cx="175491" cy="27293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88C55-59B2-46E9-AC63-30AFAA7BCEA4}"/>
              </a:ext>
            </a:extLst>
          </p:cNvPr>
          <p:cNvSpPr txBox="1"/>
          <p:nvPr/>
        </p:nvSpPr>
        <p:spPr>
          <a:xfrm>
            <a:off x="5413399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2A59E-2891-4CC2-AB05-1E8A8FF4B7CB}"/>
              </a:ext>
            </a:extLst>
          </p:cNvPr>
          <p:cNvSpPr txBox="1"/>
          <p:nvPr/>
        </p:nvSpPr>
        <p:spPr>
          <a:xfrm>
            <a:off x="6198348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A66BD-7538-4562-BF04-009B23655385}"/>
              </a:ext>
            </a:extLst>
          </p:cNvPr>
          <p:cNvSpPr txBox="1"/>
          <p:nvPr/>
        </p:nvSpPr>
        <p:spPr>
          <a:xfrm>
            <a:off x="6754233" y="2348822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D45C2-CFE9-4699-98E5-BD0F3086B0C0}"/>
              </a:ext>
            </a:extLst>
          </p:cNvPr>
          <p:cNvSpPr txBox="1"/>
          <p:nvPr/>
        </p:nvSpPr>
        <p:spPr>
          <a:xfrm>
            <a:off x="5076181" y="958997"/>
            <a:ext cx="159261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/>
              <a:t>stacked 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B0953-E322-4BF5-BF55-FC14613D88A6}"/>
              </a:ext>
            </a:extLst>
          </p:cNvPr>
          <p:cNvSpPr txBox="1"/>
          <p:nvPr/>
        </p:nvSpPr>
        <p:spPr>
          <a:xfrm>
            <a:off x="4950691" y="2756724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Then we attach the “truth” from the testing dataset to the predictions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44468AC-7BDE-4A64-9326-A48EC317A475}"/>
              </a:ext>
            </a:extLst>
          </p:cNvPr>
          <p:cNvGraphicFramePr>
            <a:graphicFrameLocks noGrp="1"/>
          </p:cNvGraphicFramePr>
          <p:nvPr/>
        </p:nvGraphicFramePr>
        <p:xfrm>
          <a:off x="5370857" y="3472783"/>
          <a:ext cx="1874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1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412671A-599B-4BA0-BC62-13BE18DA6987}"/>
              </a:ext>
            </a:extLst>
          </p:cNvPr>
          <p:cNvSpPr txBox="1"/>
          <p:nvPr/>
        </p:nvSpPr>
        <p:spPr>
          <a:xfrm>
            <a:off x="4481902" y="4584437"/>
            <a:ext cx="724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7030A0"/>
                </a:solidFill>
              </a:rPr>
              <a:t>truth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6A322C5-650E-4542-9AFA-93DBAFB8737B}"/>
              </a:ext>
            </a:extLst>
          </p:cNvPr>
          <p:cNvSpPr/>
          <p:nvPr/>
        </p:nvSpPr>
        <p:spPr>
          <a:xfrm>
            <a:off x="5133864" y="4708339"/>
            <a:ext cx="163102" cy="12152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551C0-915F-4096-B470-154B557385FC}"/>
              </a:ext>
            </a:extLst>
          </p:cNvPr>
          <p:cNvSpPr txBox="1"/>
          <p:nvPr/>
        </p:nvSpPr>
        <p:spPr>
          <a:xfrm>
            <a:off x="7409366" y="3429000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 from RF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67F20-6673-41CD-BBAB-7E06B47120D7}"/>
              </a:ext>
            </a:extLst>
          </p:cNvPr>
          <p:cNvSpPr txBox="1"/>
          <p:nvPr/>
        </p:nvSpPr>
        <p:spPr>
          <a:xfrm>
            <a:off x="7409366" y="3809080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from 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E170D-619E-4347-931E-ECE2BA40EB1E}"/>
              </a:ext>
            </a:extLst>
          </p:cNvPr>
          <p:cNvSpPr txBox="1"/>
          <p:nvPr/>
        </p:nvSpPr>
        <p:spPr>
          <a:xfrm>
            <a:off x="7409366" y="4178412"/>
            <a:ext cx="233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 from LR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C9ABB-C1FE-4926-9988-645AABC6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26881" y="4985666"/>
            <a:ext cx="1832794" cy="1590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252DB-D358-49D6-8FCE-A1422A193228}"/>
              </a:ext>
            </a:extLst>
          </p:cNvPr>
          <p:cNvSpPr txBox="1"/>
          <p:nvPr/>
        </p:nvSpPr>
        <p:spPr>
          <a:xfrm>
            <a:off x="6353001" y="5554469"/>
            <a:ext cx="183543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Different samples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66C0E81-9B27-4DB6-BD6F-54AAB0B6D291}"/>
              </a:ext>
            </a:extLst>
          </p:cNvPr>
          <p:cNvSpPr/>
          <p:nvPr/>
        </p:nvSpPr>
        <p:spPr>
          <a:xfrm>
            <a:off x="8229600" y="5025871"/>
            <a:ext cx="218340" cy="151946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3638F-AA44-4786-9305-6DE48BBC3F51}"/>
              </a:ext>
            </a:extLst>
          </p:cNvPr>
          <p:cNvSpPr txBox="1"/>
          <p:nvPr/>
        </p:nvSpPr>
        <p:spPr>
          <a:xfrm>
            <a:off x="8663770" y="3386282"/>
            <a:ext cx="1758181" cy="12003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features correspond to three models: RF, AB and LR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05C4D-9BE4-4DAA-9056-C7A3479857A3}"/>
              </a:ext>
            </a:extLst>
          </p:cNvPr>
          <p:cNvSpPr txBox="1"/>
          <p:nvPr/>
        </p:nvSpPr>
        <p:spPr>
          <a:xfrm>
            <a:off x="10247780" y="4645201"/>
            <a:ext cx="9097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“truth”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3C3A23-93F4-4D28-B826-9161170C0F8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578898" y="4586611"/>
            <a:ext cx="963963" cy="2779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32299C-074B-4D41-9880-6F9A329C16B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489539" y="4586611"/>
            <a:ext cx="53322" cy="3063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6A046-189C-4F97-994D-E5A681391A1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9060879" y="4586611"/>
            <a:ext cx="481982" cy="330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871072-6FC4-4BC7-8750-A31BD0B7060A}"/>
              </a:ext>
            </a:extLst>
          </p:cNvPr>
          <p:cNvSpPr/>
          <p:nvPr/>
        </p:nvSpPr>
        <p:spPr>
          <a:xfrm>
            <a:off x="9864436" y="4682308"/>
            <a:ext cx="360219" cy="194492"/>
          </a:xfrm>
          <a:custGeom>
            <a:avLst/>
            <a:gdLst>
              <a:gd name="connsiteX0" fmla="*/ 360219 w 360219"/>
              <a:gd name="connsiteY0" fmla="*/ 148310 h 194492"/>
              <a:gd name="connsiteX1" fmla="*/ 120073 w 360219"/>
              <a:gd name="connsiteY1" fmla="*/ 528 h 194492"/>
              <a:gd name="connsiteX2" fmla="*/ 0 w 360219"/>
              <a:gd name="connsiteY2" fmla="*/ 194492 h 19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219" h="194492">
                <a:moveTo>
                  <a:pt x="360219" y="148310"/>
                </a:moveTo>
                <a:cubicBezTo>
                  <a:pt x="270164" y="70570"/>
                  <a:pt x="180110" y="-7169"/>
                  <a:pt x="120073" y="528"/>
                </a:cubicBezTo>
                <a:cubicBezTo>
                  <a:pt x="60036" y="8225"/>
                  <a:pt x="30018" y="101358"/>
                  <a:pt x="0" y="19449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498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36E493-D06A-4C45-835D-C0556D7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" y="170445"/>
            <a:ext cx="4577726" cy="373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34DB8-D8B1-4E03-921C-F963F945EF8D}"/>
              </a:ext>
            </a:extLst>
          </p:cNvPr>
          <p:cNvSpPr txBox="1"/>
          <p:nvPr/>
        </p:nvSpPr>
        <p:spPr>
          <a:xfrm>
            <a:off x="4876800" y="312665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go through “step 2” for the rest fold2 and fold3, and we “stack” the predictions together</a:t>
            </a: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20BE60D-7F18-4BFD-8066-FEF861DF2CE5}"/>
              </a:ext>
            </a:extLst>
          </p:cNvPr>
          <p:cNvGraphicFramePr>
            <a:graphicFrameLocks noGrp="1"/>
          </p:cNvGraphicFramePr>
          <p:nvPr/>
        </p:nvGraphicFramePr>
        <p:xfrm>
          <a:off x="5370857" y="106081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46CA98E9-1216-4638-A35F-A91A38D63C79}"/>
              </a:ext>
            </a:extLst>
          </p:cNvPr>
          <p:cNvSpPr/>
          <p:nvPr/>
        </p:nvSpPr>
        <p:spPr>
          <a:xfrm rot="5400000">
            <a:off x="5564909" y="2044023"/>
            <a:ext cx="175491" cy="434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32E14DB-FA3D-4A91-AB19-6C698967570A}"/>
              </a:ext>
            </a:extLst>
          </p:cNvPr>
          <p:cNvSpPr/>
          <p:nvPr/>
        </p:nvSpPr>
        <p:spPr>
          <a:xfrm rot="5400000">
            <a:off x="6315203" y="1949190"/>
            <a:ext cx="175491" cy="6237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103E254-DCBE-483E-A0CA-8D4DB2053189}"/>
              </a:ext>
            </a:extLst>
          </p:cNvPr>
          <p:cNvSpPr/>
          <p:nvPr/>
        </p:nvSpPr>
        <p:spPr>
          <a:xfrm rot="5400000">
            <a:off x="6924732" y="2124610"/>
            <a:ext cx="175491" cy="27293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88C55-59B2-46E9-AC63-30AFAA7BCEA4}"/>
              </a:ext>
            </a:extLst>
          </p:cNvPr>
          <p:cNvSpPr txBox="1"/>
          <p:nvPr/>
        </p:nvSpPr>
        <p:spPr>
          <a:xfrm>
            <a:off x="5413399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2A59E-2891-4CC2-AB05-1E8A8FF4B7CB}"/>
              </a:ext>
            </a:extLst>
          </p:cNvPr>
          <p:cNvSpPr txBox="1"/>
          <p:nvPr/>
        </p:nvSpPr>
        <p:spPr>
          <a:xfrm>
            <a:off x="6198348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A66BD-7538-4562-BF04-009B23655385}"/>
              </a:ext>
            </a:extLst>
          </p:cNvPr>
          <p:cNvSpPr txBox="1"/>
          <p:nvPr/>
        </p:nvSpPr>
        <p:spPr>
          <a:xfrm>
            <a:off x="6754233" y="2348822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D45C2-CFE9-4699-98E5-BD0F3086B0C0}"/>
              </a:ext>
            </a:extLst>
          </p:cNvPr>
          <p:cNvSpPr txBox="1"/>
          <p:nvPr/>
        </p:nvSpPr>
        <p:spPr>
          <a:xfrm>
            <a:off x="5076181" y="958997"/>
            <a:ext cx="159261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/>
              <a:t>stacked 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B0953-E322-4BF5-BF55-FC14613D88A6}"/>
              </a:ext>
            </a:extLst>
          </p:cNvPr>
          <p:cNvSpPr txBox="1"/>
          <p:nvPr/>
        </p:nvSpPr>
        <p:spPr>
          <a:xfrm>
            <a:off x="4950691" y="2756724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Then we attach the “truth” from the testing dataset to the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D1EC0-736C-4DEA-9444-E4674E20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46" y="3853398"/>
            <a:ext cx="2984641" cy="20450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5DDAD2-1C90-4C00-AE26-7BA490D32357}"/>
              </a:ext>
            </a:extLst>
          </p:cNvPr>
          <p:cNvSpPr txBox="1"/>
          <p:nvPr/>
        </p:nvSpPr>
        <p:spPr>
          <a:xfrm>
            <a:off x="4941827" y="3415483"/>
            <a:ext cx="61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can use another model to “train” this new dataset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3616B16-31AD-4C5C-BD41-9323EC80CD78}"/>
              </a:ext>
            </a:extLst>
          </p:cNvPr>
          <p:cNvSpPr/>
          <p:nvPr/>
        </p:nvSpPr>
        <p:spPr>
          <a:xfrm>
            <a:off x="8321773" y="4451041"/>
            <a:ext cx="1246909" cy="849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Final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FE3487-B9D0-4B00-879F-50413E47550A}"/>
              </a:ext>
            </a:extLst>
          </p:cNvPr>
          <p:cNvSpPr/>
          <p:nvPr/>
        </p:nvSpPr>
        <p:spPr>
          <a:xfrm>
            <a:off x="7813774" y="4875914"/>
            <a:ext cx="286327" cy="2614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876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D36E493-D06A-4C45-835D-C0556D76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" y="170445"/>
            <a:ext cx="4577726" cy="3735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334DB8-D8B1-4E03-921C-F963F945EF8D}"/>
              </a:ext>
            </a:extLst>
          </p:cNvPr>
          <p:cNvSpPr txBox="1"/>
          <p:nvPr/>
        </p:nvSpPr>
        <p:spPr>
          <a:xfrm>
            <a:off x="4876800" y="312665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go through “step 2” for the rest fold2 and fold3, and we “stack” the predictions together</a:t>
            </a:r>
          </a:p>
        </p:txBody>
      </p:sp>
      <p:graphicFrame>
        <p:nvGraphicFramePr>
          <p:cNvPr id="56" name="Table 5">
            <a:extLst>
              <a:ext uri="{FF2B5EF4-FFF2-40B4-BE49-F238E27FC236}">
                <a16:creationId xmlns:a16="http://schemas.microsoft.com/office/drawing/2014/main" id="{120BE60D-7F18-4BFD-8066-FEF861DF2CE5}"/>
              </a:ext>
            </a:extLst>
          </p:cNvPr>
          <p:cNvGraphicFramePr>
            <a:graphicFrameLocks noGrp="1"/>
          </p:cNvGraphicFramePr>
          <p:nvPr/>
        </p:nvGraphicFramePr>
        <p:xfrm>
          <a:off x="5370857" y="1060812"/>
          <a:ext cx="18745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037652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55192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4942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50365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4177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25522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730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28402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748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6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552454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46CA98E9-1216-4638-A35F-A91A38D63C79}"/>
              </a:ext>
            </a:extLst>
          </p:cNvPr>
          <p:cNvSpPr/>
          <p:nvPr/>
        </p:nvSpPr>
        <p:spPr>
          <a:xfrm rot="5400000">
            <a:off x="5564909" y="2044023"/>
            <a:ext cx="175491" cy="43410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32E14DB-FA3D-4A91-AB19-6C698967570A}"/>
              </a:ext>
            </a:extLst>
          </p:cNvPr>
          <p:cNvSpPr/>
          <p:nvPr/>
        </p:nvSpPr>
        <p:spPr>
          <a:xfrm rot="5400000">
            <a:off x="6315203" y="1949190"/>
            <a:ext cx="175491" cy="62377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103E254-DCBE-483E-A0CA-8D4DB2053189}"/>
              </a:ext>
            </a:extLst>
          </p:cNvPr>
          <p:cNvSpPr/>
          <p:nvPr/>
        </p:nvSpPr>
        <p:spPr>
          <a:xfrm rot="5400000">
            <a:off x="6924732" y="2124610"/>
            <a:ext cx="175491" cy="272935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88C55-59B2-46E9-AC63-30AFAA7BCEA4}"/>
              </a:ext>
            </a:extLst>
          </p:cNvPr>
          <p:cNvSpPr txBox="1"/>
          <p:nvPr/>
        </p:nvSpPr>
        <p:spPr>
          <a:xfrm>
            <a:off x="5413399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2A59E-2891-4CC2-AB05-1E8A8FF4B7CB}"/>
              </a:ext>
            </a:extLst>
          </p:cNvPr>
          <p:cNvSpPr txBox="1"/>
          <p:nvPr/>
        </p:nvSpPr>
        <p:spPr>
          <a:xfrm>
            <a:off x="6198348" y="2348823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A66BD-7538-4562-BF04-009B23655385}"/>
              </a:ext>
            </a:extLst>
          </p:cNvPr>
          <p:cNvSpPr txBox="1"/>
          <p:nvPr/>
        </p:nvSpPr>
        <p:spPr>
          <a:xfrm>
            <a:off x="6754233" y="2348822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From </a:t>
            </a:r>
          </a:p>
          <a:p>
            <a:r>
              <a:rPr lang="en-NZ" sz="1100" dirty="0">
                <a:solidFill>
                  <a:schemeClr val="bg1"/>
                </a:solidFill>
              </a:rPr>
              <a:t>fold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7D45C2-CFE9-4699-98E5-BD0F3086B0C0}"/>
              </a:ext>
            </a:extLst>
          </p:cNvPr>
          <p:cNvSpPr txBox="1"/>
          <p:nvPr/>
        </p:nvSpPr>
        <p:spPr>
          <a:xfrm>
            <a:off x="5076181" y="958997"/>
            <a:ext cx="159261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/>
              <a:t>stacked predictions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B0953-E322-4BF5-BF55-FC14613D88A6}"/>
              </a:ext>
            </a:extLst>
          </p:cNvPr>
          <p:cNvSpPr txBox="1"/>
          <p:nvPr/>
        </p:nvSpPr>
        <p:spPr>
          <a:xfrm>
            <a:off x="4950691" y="2756724"/>
            <a:ext cx="61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Then we attach the “truth” from the testing dataset to the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D1EC0-736C-4DEA-9444-E4674E20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46" y="3853398"/>
            <a:ext cx="2984641" cy="20450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5DDAD2-1C90-4C00-AE26-7BA490D32357}"/>
              </a:ext>
            </a:extLst>
          </p:cNvPr>
          <p:cNvSpPr txBox="1"/>
          <p:nvPr/>
        </p:nvSpPr>
        <p:spPr>
          <a:xfrm>
            <a:off x="4941827" y="3415483"/>
            <a:ext cx="61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We can use another model to “train” this new dataset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3616B16-31AD-4C5C-BD41-9323EC80CD78}"/>
              </a:ext>
            </a:extLst>
          </p:cNvPr>
          <p:cNvSpPr/>
          <p:nvPr/>
        </p:nvSpPr>
        <p:spPr>
          <a:xfrm>
            <a:off x="8321773" y="4451041"/>
            <a:ext cx="1246909" cy="8497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Final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FE3487-B9D0-4B00-879F-50413E47550A}"/>
              </a:ext>
            </a:extLst>
          </p:cNvPr>
          <p:cNvSpPr/>
          <p:nvPr/>
        </p:nvSpPr>
        <p:spPr>
          <a:xfrm>
            <a:off x="7813774" y="4875914"/>
            <a:ext cx="286327" cy="2614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74CC1-1623-4189-9CA3-573632AB9ACA}"/>
              </a:ext>
            </a:extLst>
          </p:cNvPr>
          <p:cNvSpPr txBox="1"/>
          <p:nvPr/>
        </p:nvSpPr>
        <p:spPr>
          <a:xfrm>
            <a:off x="53969" y="4285124"/>
            <a:ext cx="4822831" cy="2031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if we have new testing data, 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first it will go through RF, AB and LR as usual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Then we will have a prediction containing three individual predictions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These 3 predictions will be treated as a completely new dataset, and being used in the “final” model to make the “final prediction”</a:t>
            </a:r>
          </a:p>
        </p:txBody>
      </p:sp>
    </p:spTree>
    <p:extLst>
      <p:ext uri="{BB962C8B-B14F-4D97-AF65-F5344CB8AC3E}">
        <p14:creationId xmlns:p14="http://schemas.microsoft.com/office/powerpoint/2010/main" val="1010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38736"/>
              </p:ext>
            </p:extLst>
          </p:nvPr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</p:spTree>
    <p:extLst>
      <p:ext uri="{BB962C8B-B14F-4D97-AF65-F5344CB8AC3E}">
        <p14:creationId xmlns:p14="http://schemas.microsoft.com/office/powerpoint/2010/main" val="24231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4352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97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CC0E50F-0D59-42ED-96ED-58604953B60E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87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E1F9-A0D3-4E08-8B67-B105902C43DD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ED785DB-F501-4D5F-BD86-C162A6A072FE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690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916B0-BAC8-4345-A7CB-C2D56D1EB956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436133-96F4-4934-978B-CAA9E309DB0F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175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1A15BED-AA13-4ADD-80C0-10157934F205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558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55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0A218B-0D03-4CC6-8E51-41AB3E564A86}"/>
              </a:ext>
            </a:extLst>
          </p:cNvPr>
          <p:cNvGraphicFramePr>
            <a:graphicFrameLocks noGrp="1"/>
          </p:cNvGraphicFramePr>
          <p:nvPr/>
        </p:nvGraphicFramePr>
        <p:xfrm>
          <a:off x="597481" y="1231395"/>
          <a:ext cx="3093676" cy="41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19">
                  <a:extLst>
                    <a:ext uri="{9D8B030D-6E8A-4147-A177-3AD203B41FA5}">
                      <a16:colId xmlns:a16="http://schemas.microsoft.com/office/drawing/2014/main" val="285770755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311171739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1698746687"/>
                    </a:ext>
                  </a:extLst>
                </a:gridCol>
                <a:gridCol w="773419">
                  <a:extLst>
                    <a:ext uri="{9D8B030D-6E8A-4147-A177-3AD203B41FA5}">
                      <a16:colId xmlns:a16="http://schemas.microsoft.com/office/drawing/2014/main" val="2450046260"/>
                    </a:ext>
                  </a:extLst>
                </a:gridCol>
              </a:tblGrid>
              <a:tr h="325369">
                <a:tc>
                  <a:txBody>
                    <a:bodyPr/>
                    <a:lstStyle/>
                    <a:p>
                      <a:r>
                        <a:rPr lang="en-NZ" sz="1200" dirty="0"/>
                        <a:t>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feature2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feature3</a:t>
                      </a:r>
                    </a:p>
                    <a:p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50" dirty="0"/>
                        <a:t>prediction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8031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0986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41008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0818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78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845764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5410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88717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9222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7002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35745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453226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121499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97993"/>
                  </a:ext>
                </a:extLst>
              </a:tr>
              <a:tr h="263910"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9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49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2B51EB-41C4-4F26-8BB4-FBA70CAD067B}"/>
              </a:ext>
            </a:extLst>
          </p:cNvPr>
          <p:cNvSpPr txBox="1"/>
          <p:nvPr/>
        </p:nvSpPr>
        <p:spPr>
          <a:xfrm>
            <a:off x="478173" y="5503178"/>
            <a:ext cx="3045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training dataset (e.g., 14 samples, 3 features)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/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Step 1: Split training data to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folds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EED09-E8C2-4F37-91D0-B54D2EC6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92" y="92279"/>
                <a:ext cx="3480696" cy="369332"/>
              </a:xfrm>
              <a:prstGeom prst="rect">
                <a:avLst/>
              </a:prstGeom>
              <a:blipFill>
                <a:blip r:embed="rId2"/>
                <a:stretch>
                  <a:fillRect l="-1576" t="-8197" r="-876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/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let’s assume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=3, so the training data will be split to 3 subset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B7451E-ED02-4429-9778-912E2382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172" y="378903"/>
                <a:ext cx="7028719" cy="369332"/>
              </a:xfrm>
              <a:prstGeom prst="rect">
                <a:avLst/>
              </a:prstGeom>
              <a:blipFill>
                <a:blip r:embed="rId3"/>
                <a:stretch>
                  <a:fillRect l="-694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3FC0BC-FCED-4F93-8B10-5FBC3298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45" y="852532"/>
            <a:ext cx="1357269" cy="1819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F56E5A-1BD6-4EE2-B91E-83EAFC93AA5B}"/>
              </a:ext>
            </a:extLst>
          </p:cNvPr>
          <p:cNvSpPr/>
          <p:nvPr/>
        </p:nvSpPr>
        <p:spPr>
          <a:xfrm>
            <a:off x="4288172" y="1057013"/>
            <a:ext cx="1634455" cy="4865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C7D19-A151-4E6A-BD7B-43B2964AC18F}"/>
              </a:ext>
            </a:extLst>
          </p:cNvPr>
          <p:cNvSpPr/>
          <p:nvPr/>
        </p:nvSpPr>
        <p:spPr>
          <a:xfrm>
            <a:off x="4284151" y="1543574"/>
            <a:ext cx="1634455" cy="486561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CA969-B42E-493E-A9F2-34AE784558A7}"/>
              </a:ext>
            </a:extLst>
          </p:cNvPr>
          <p:cNvSpPr/>
          <p:nvPr/>
        </p:nvSpPr>
        <p:spPr>
          <a:xfrm>
            <a:off x="4284151" y="2030135"/>
            <a:ext cx="1634455" cy="641715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9C133-CFBA-44F0-90FD-CAB9F4F7D099}"/>
              </a:ext>
            </a:extLst>
          </p:cNvPr>
          <p:cNvSpPr txBox="1"/>
          <p:nvPr/>
        </p:nvSpPr>
        <p:spPr>
          <a:xfrm>
            <a:off x="5883189" y="1161794"/>
            <a:ext cx="67197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B2FBD-3D8A-4470-9F6E-965894C6049F}"/>
              </a:ext>
            </a:extLst>
          </p:cNvPr>
          <p:cNvSpPr txBox="1"/>
          <p:nvPr/>
        </p:nvSpPr>
        <p:spPr>
          <a:xfrm>
            <a:off x="5883189" y="1655557"/>
            <a:ext cx="671979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D1C8A-FA9C-4F0B-A5B5-2D7ECACA1BA2}"/>
              </a:ext>
            </a:extLst>
          </p:cNvPr>
          <p:cNvSpPr txBox="1"/>
          <p:nvPr/>
        </p:nvSpPr>
        <p:spPr>
          <a:xfrm>
            <a:off x="5883188" y="2234132"/>
            <a:ext cx="671979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200" dirty="0"/>
              <a:t>subset3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11615-73B9-4D89-A96D-FBCFCE9B4F4E}"/>
              </a:ext>
            </a:extLst>
          </p:cNvPr>
          <p:cNvSpPr txBox="1"/>
          <p:nvPr/>
        </p:nvSpPr>
        <p:spPr>
          <a:xfrm>
            <a:off x="6991928" y="792462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0F8-633E-4A47-87FE-57F0FF6C0AFC}"/>
              </a:ext>
            </a:extLst>
          </p:cNvPr>
          <p:cNvSpPr txBox="1"/>
          <p:nvPr/>
        </p:nvSpPr>
        <p:spPr>
          <a:xfrm>
            <a:off x="8439226" y="1023294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03009-4497-4913-958A-BBCFEBD5C5ED}"/>
              </a:ext>
            </a:extLst>
          </p:cNvPr>
          <p:cNvSpPr txBox="1"/>
          <p:nvPr/>
        </p:nvSpPr>
        <p:spPr>
          <a:xfrm>
            <a:off x="9061962" y="1023293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7F496-D8A1-4179-8368-AE7FA8D1BE48}"/>
              </a:ext>
            </a:extLst>
          </p:cNvPr>
          <p:cNvSpPr txBox="1"/>
          <p:nvPr/>
        </p:nvSpPr>
        <p:spPr>
          <a:xfrm>
            <a:off x="8439226" y="128490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76833-D8E5-4FAB-B94C-4BAC48003BAB}"/>
              </a:ext>
            </a:extLst>
          </p:cNvPr>
          <p:cNvSpPr txBox="1"/>
          <p:nvPr/>
        </p:nvSpPr>
        <p:spPr>
          <a:xfrm>
            <a:off x="6991928" y="1575353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B7254-2BDB-44B1-B0C3-580A09B30D87}"/>
              </a:ext>
            </a:extLst>
          </p:cNvPr>
          <p:cNvSpPr txBox="1"/>
          <p:nvPr/>
        </p:nvSpPr>
        <p:spPr>
          <a:xfrm>
            <a:off x="8439226" y="1806185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E1AD47-275D-491D-BFF9-EE697CAA4570}"/>
              </a:ext>
            </a:extLst>
          </p:cNvPr>
          <p:cNvSpPr txBox="1"/>
          <p:nvPr/>
        </p:nvSpPr>
        <p:spPr>
          <a:xfrm>
            <a:off x="8439226" y="2075491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DEE91-31DB-4908-8011-C1D08642E79F}"/>
              </a:ext>
            </a:extLst>
          </p:cNvPr>
          <p:cNvSpPr txBox="1"/>
          <p:nvPr/>
        </p:nvSpPr>
        <p:spPr>
          <a:xfrm>
            <a:off x="9061961" y="1806185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43A8D-485D-41E5-876E-62DB9D92BF57}"/>
              </a:ext>
            </a:extLst>
          </p:cNvPr>
          <p:cNvSpPr txBox="1"/>
          <p:nvPr/>
        </p:nvSpPr>
        <p:spPr>
          <a:xfrm>
            <a:off x="6991928" y="2295837"/>
            <a:ext cx="1449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Fold 3: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Testing data: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8FD8B-A7D3-4379-A7D4-2CAE21159B73}"/>
              </a:ext>
            </a:extLst>
          </p:cNvPr>
          <p:cNvSpPr txBox="1"/>
          <p:nvPr/>
        </p:nvSpPr>
        <p:spPr>
          <a:xfrm>
            <a:off x="8456004" y="2793469"/>
            <a:ext cx="591829" cy="2462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CFC5D9-9BD3-4444-B417-E13D8FAFA910}"/>
              </a:ext>
            </a:extLst>
          </p:cNvPr>
          <p:cNvSpPr txBox="1"/>
          <p:nvPr/>
        </p:nvSpPr>
        <p:spPr>
          <a:xfrm>
            <a:off x="8439226" y="2526669"/>
            <a:ext cx="591829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50B52F-A9CA-40D9-8E70-601E5131A4F8}"/>
              </a:ext>
            </a:extLst>
          </p:cNvPr>
          <p:cNvSpPr txBox="1"/>
          <p:nvPr/>
        </p:nvSpPr>
        <p:spPr>
          <a:xfrm>
            <a:off x="9061961" y="2526669"/>
            <a:ext cx="591829" cy="2462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1000" dirty="0"/>
              <a:t>subset3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8086C9-47F3-450A-9159-E5D1B6DD5AF9}"/>
              </a:ext>
            </a:extLst>
          </p:cNvPr>
          <p:cNvSpPr txBox="1"/>
          <p:nvPr/>
        </p:nvSpPr>
        <p:spPr>
          <a:xfrm>
            <a:off x="10178936" y="1284905"/>
            <a:ext cx="141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2 subsets for training and 1 subset for testing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90E25-2F90-4F75-B181-7DC0021EDAEC}"/>
              </a:ext>
            </a:extLst>
          </p:cNvPr>
          <p:cNvSpPr txBox="1"/>
          <p:nvPr/>
        </p:nvSpPr>
        <p:spPr>
          <a:xfrm>
            <a:off x="3967992" y="3010263"/>
            <a:ext cx="404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train models and make prediction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AF1EA5-E88C-46DE-B0D4-135C75E132AC}"/>
              </a:ext>
            </a:extLst>
          </p:cNvPr>
          <p:cNvSpPr/>
          <p:nvPr/>
        </p:nvSpPr>
        <p:spPr>
          <a:xfrm rot="20162712">
            <a:off x="3525276" y="1785521"/>
            <a:ext cx="697500" cy="2701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B066C-74C5-4FF9-B74E-31C7B7F7D2DC}"/>
              </a:ext>
            </a:extLst>
          </p:cNvPr>
          <p:cNvSpPr txBox="1"/>
          <p:nvPr/>
        </p:nvSpPr>
        <p:spPr>
          <a:xfrm>
            <a:off x="4422745" y="3321592"/>
            <a:ext cx="509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each fold, we have training data and testing data</a:t>
            </a:r>
          </a:p>
        </p:txBody>
      </p:sp>
    </p:spTree>
    <p:extLst>
      <p:ext uri="{BB962C8B-B14F-4D97-AF65-F5344CB8AC3E}">
        <p14:creationId xmlns:p14="http://schemas.microsoft.com/office/powerpoint/2010/main" val="343661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1694</Words>
  <Application>Microsoft Office PowerPoint</Application>
  <PresentationFormat>Widescreen</PresentationFormat>
  <Paragraphs>381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Stacking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stacking</dc:title>
  <dc:creator>Sijin Zhang</dc:creator>
  <cp:lastModifiedBy>Sijin Zhang</cp:lastModifiedBy>
  <cp:revision>3</cp:revision>
  <dcterms:created xsi:type="dcterms:W3CDTF">2022-06-05T22:53:24Z</dcterms:created>
  <dcterms:modified xsi:type="dcterms:W3CDTF">2022-06-06T05:38:08Z</dcterms:modified>
</cp:coreProperties>
</file>