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60" r:id="rId2"/>
    <p:sldId id="664" r:id="rId3"/>
    <p:sldId id="665" r:id="rId4"/>
    <p:sldId id="662" r:id="rId5"/>
    <p:sldId id="666" r:id="rId6"/>
    <p:sldId id="667" r:id="rId7"/>
    <p:sldId id="668" r:id="rId8"/>
    <p:sldId id="669" r:id="rId9"/>
    <p:sldId id="670" r:id="rId10"/>
    <p:sldId id="671" r:id="rId11"/>
    <p:sldId id="672" r:id="rId12"/>
    <p:sldId id="673" r:id="rId13"/>
    <p:sldId id="674" r:id="rId14"/>
    <p:sldId id="676" r:id="rId15"/>
    <p:sldId id="677" r:id="rId16"/>
    <p:sldId id="678" r:id="rId17"/>
    <p:sldId id="679" r:id="rId18"/>
    <p:sldId id="680" r:id="rId19"/>
    <p:sldId id="681" r:id="rId20"/>
    <p:sldId id="682" r:id="rId21"/>
    <p:sldId id="683" r:id="rId22"/>
    <p:sldId id="684" r:id="rId23"/>
    <p:sldId id="709" r:id="rId24"/>
    <p:sldId id="710" r:id="rId25"/>
    <p:sldId id="685" r:id="rId26"/>
    <p:sldId id="686" r:id="rId27"/>
    <p:sldId id="687" r:id="rId28"/>
    <p:sldId id="688" r:id="rId29"/>
    <p:sldId id="689" r:id="rId30"/>
    <p:sldId id="690" r:id="rId31"/>
    <p:sldId id="691" r:id="rId32"/>
    <p:sldId id="692" r:id="rId33"/>
    <p:sldId id="693" r:id="rId34"/>
    <p:sldId id="694" r:id="rId35"/>
    <p:sldId id="695" r:id="rId36"/>
    <p:sldId id="696" r:id="rId37"/>
    <p:sldId id="697" r:id="rId38"/>
    <p:sldId id="698" r:id="rId39"/>
    <p:sldId id="699" r:id="rId40"/>
    <p:sldId id="700" r:id="rId41"/>
    <p:sldId id="701" r:id="rId42"/>
    <p:sldId id="702" r:id="rId43"/>
    <p:sldId id="703" r:id="rId44"/>
    <p:sldId id="704" r:id="rId45"/>
    <p:sldId id="705" r:id="rId46"/>
    <p:sldId id="706" r:id="rId47"/>
    <p:sldId id="707" r:id="rId48"/>
    <p:sldId id="708" r:id="rId49"/>
    <p:sldId id="711" r:id="rId50"/>
    <p:sldId id="712" r:id="rId51"/>
    <p:sldId id="713" r:id="rId52"/>
    <p:sldId id="714" r:id="rId53"/>
    <p:sldId id="715" r:id="rId54"/>
    <p:sldId id="716" r:id="rId55"/>
    <p:sldId id="717" r:id="rId56"/>
    <p:sldId id="718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6E78-6E9E-4A63-87DF-7E9AAB37B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F2F1A4-EBA4-4B2F-A431-FAF5265EB3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4B15-4469-446B-ADAF-A3FAE4192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EC4DD-75D5-4F74-887A-1FCB8A78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B7F0B-7C40-4F92-AACE-75DB30C6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6343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123E-1220-4537-BBBE-EE3A1F1DE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BF799-C8C8-4BB9-A337-FE3039264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A42F2-7B2A-4CA1-914D-B539684A9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6001-87EA-4FE2-8793-6E7A552FA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DD5D-D825-4E85-BDBF-E5B6C864F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859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69F552-9F21-4D53-954C-EC53C681F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A267E-C3A5-4C2B-A0A4-C982C16E5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0D3E-CB08-43E2-890A-BAAD6AE15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6A50-A706-4D16-AFC0-A37D0A32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A9F4-230D-4A4D-A540-C82220109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32491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F797-3F65-4D7D-9282-0482A846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61826-802A-459C-8335-0283679D0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86763-D0FC-490C-B33E-42A6F57C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38C8-35AA-46ED-9B94-EB295B509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F7FA7-06A4-47EE-87D9-948F64B9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3565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FEC22-6DE2-48EA-B62C-19DD1EE2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FA212-029F-4464-A940-67490D2D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29D73-C840-4249-A766-B8D2B03F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5845A-D72B-4B43-BDA3-44AF0C618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8DCE1-E2CE-45FF-97B6-ECBB3819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4876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478C6-122D-4EBB-96B6-B9AF7F738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26AE4-8A05-4557-8EBF-79BF9C98A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897D74-3825-4BD8-B952-85ECF569D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30B4F-BCCB-489B-B12E-17F51C8B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C6AB-26A5-4EBB-97CF-6767F194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DACB2-151C-4058-86C8-4A2A5AD6A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82205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3C7A-7C89-4292-AA87-0BF3274C0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9BD6B-0859-4AF0-AC1B-DD45D56D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A887-E9B3-44E9-A937-9EE8657BE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4052E-2EA5-4936-880A-DF364645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93D32-AC36-4127-A95B-2C712F798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9E441-47F5-47C2-A048-F736F6CB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7F18-0473-475E-B68B-4D7DE130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D7DE72-1BCB-46DE-ADD3-8668FAEC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710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68148-97AB-44C6-A716-2A34A585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14309C-43D9-4163-9F8B-5E810396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BAF7D0-7942-439A-AB04-5DDE194F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926B5-85DB-4376-ACDD-91A25DB8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461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A11DB-F83E-4387-B658-310681982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953962-0C07-4B22-9754-750D98BB4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CD463-13B9-4E9B-8507-ADD7D79E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753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326F-F51E-4D94-BA2C-A13C2D50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0918-FA33-4C71-98B5-16B3DFC68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26494-5DE5-4116-8BE7-CFBAEF910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336AF-739C-477A-B550-0AC55D3C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D485B-1FB9-4A18-83F2-F1C4DDF5A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FED80-8215-45A3-AD9B-E5977E553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5480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33B1A-E4EC-4747-B2F9-F58718C69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077BDA-3801-456F-8D64-417298942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C1402-E3E2-4059-9255-BA4F5DFA8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C670-8DCF-4C34-8E49-28E51B16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61849-7AFC-43B5-B587-486AEBF2A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8E5F2-9F89-4E20-9F66-9E22F151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7024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D2DF1-3FDE-48D4-B26C-9BE0B656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FFBC3-84F2-4879-B06E-8BCCF5201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F527-DB83-41C7-A9D0-910190FB0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5686E-3717-411D-80C1-6E47801A4F05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11E01-B419-4F6D-BF46-C53BF7D72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22C32-8C49-48EB-B3BD-7D134AC23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76AC4-81F9-40BE-9AF3-AB7FABE80A1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515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2.png"/><Relationship Id="rId4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6.png"/><Relationship Id="rId4" Type="http://schemas.openxmlformats.org/officeDocument/2006/relationships/image" Target="../media/image2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6.png"/><Relationship Id="rId4" Type="http://schemas.openxmlformats.org/officeDocument/2006/relationships/image" Target="../media/image2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035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AdaBoost</a:t>
            </a:r>
          </a:p>
        </p:txBody>
      </p:sp>
    </p:spTree>
    <p:extLst>
      <p:ext uri="{BB962C8B-B14F-4D97-AF65-F5344CB8AC3E}">
        <p14:creationId xmlns:p14="http://schemas.microsoft.com/office/powerpoint/2010/main" val="4208999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17238-8F22-4189-8AF5-1290D358CAC5}"/>
              </a:ext>
            </a:extLst>
          </p:cNvPr>
          <p:cNvSpPr txBox="1"/>
          <p:nvPr/>
        </p:nvSpPr>
        <p:spPr>
          <a:xfrm>
            <a:off x="6596879" y="4342905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some stumps get more say in the final classification/regression than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F8DB5-771F-48FD-B63C-46DC1A4E7872}"/>
              </a:ext>
            </a:extLst>
          </p:cNvPr>
          <p:cNvSpPr txBox="1"/>
          <p:nvPr/>
        </p:nvSpPr>
        <p:spPr>
          <a:xfrm>
            <a:off x="690881" y="5039756"/>
            <a:ext cx="527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is made independently of the others (so it does not matter which tree you grow first …)</a:t>
            </a:r>
          </a:p>
        </p:txBody>
      </p:sp>
    </p:spTree>
    <p:extLst>
      <p:ext uri="{BB962C8B-B14F-4D97-AF65-F5344CB8AC3E}">
        <p14:creationId xmlns:p14="http://schemas.microsoft.com/office/powerpoint/2010/main" val="3397276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17238-8F22-4189-8AF5-1290D358CAC5}"/>
              </a:ext>
            </a:extLst>
          </p:cNvPr>
          <p:cNvSpPr txBox="1"/>
          <p:nvPr/>
        </p:nvSpPr>
        <p:spPr>
          <a:xfrm>
            <a:off x="6596879" y="4342905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some stumps get more say in the final classification/regression than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F8DB5-771F-48FD-B63C-46DC1A4E7872}"/>
              </a:ext>
            </a:extLst>
          </p:cNvPr>
          <p:cNvSpPr txBox="1"/>
          <p:nvPr/>
        </p:nvSpPr>
        <p:spPr>
          <a:xfrm>
            <a:off x="690881" y="5039756"/>
            <a:ext cx="527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is made independently of the others (so it does not matter which tree you grow first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E5492-B74C-48DC-AFB9-D409A3D3C2FD}"/>
              </a:ext>
            </a:extLst>
          </p:cNvPr>
          <p:cNvSpPr txBox="1"/>
          <p:nvPr/>
        </p:nvSpPr>
        <p:spPr>
          <a:xfrm>
            <a:off x="6574542" y="4970763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the order of growing trees are important</a:t>
            </a:r>
          </a:p>
        </p:txBody>
      </p:sp>
    </p:spTree>
    <p:extLst>
      <p:ext uri="{BB962C8B-B14F-4D97-AF65-F5344CB8AC3E}">
        <p14:creationId xmlns:p14="http://schemas.microsoft.com/office/powerpoint/2010/main" val="244436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17238-8F22-4189-8AF5-1290D358CAC5}"/>
              </a:ext>
            </a:extLst>
          </p:cNvPr>
          <p:cNvSpPr txBox="1"/>
          <p:nvPr/>
        </p:nvSpPr>
        <p:spPr>
          <a:xfrm>
            <a:off x="6596879" y="4342905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some stumps get more say in the final classification/regression than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F8DB5-771F-48FD-B63C-46DC1A4E7872}"/>
              </a:ext>
            </a:extLst>
          </p:cNvPr>
          <p:cNvSpPr txBox="1"/>
          <p:nvPr/>
        </p:nvSpPr>
        <p:spPr>
          <a:xfrm>
            <a:off x="690881" y="5039756"/>
            <a:ext cx="527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is made independently of the others (so it does not matter which tree you grow first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3E5492-B74C-48DC-AFB9-D409A3D3C2FD}"/>
              </a:ext>
            </a:extLst>
          </p:cNvPr>
          <p:cNvSpPr txBox="1"/>
          <p:nvPr/>
        </p:nvSpPr>
        <p:spPr>
          <a:xfrm>
            <a:off x="6574542" y="4970763"/>
            <a:ext cx="5274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the order of growing trees are important (e.g., the errors of the 1</a:t>
            </a:r>
            <a:r>
              <a:rPr lang="en-NZ" baseline="30000" dirty="0">
                <a:solidFill>
                  <a:schemeClr val="bg1"/>
                </a:solidFill>
              </a:rPr>
              <a:t>st</a:t>
            </a:r>
            <a:r>
              <a:rPr lang="en-NZ" dirty="0">
                <a:solidFill>
                  <a:schemeClr val="bg1"/>
                </a:solidFill>
              </a:rPr>
              <a:t> tree affects how the 2</a:t>
            </a:r>
            <a:r>
              <a:rPr lang="en-NZ" baseline="30000" dirty="0">
                <a:solidFill>
                  <a:schemeClr val="bg1"/>
                </a:solidFill>
              </a:rPr>
              <a:t>nd</a:t>
            </a:r>
            <a:r>
              <a:rPr lang="en-NZ" dirty="0">
                <a:solidFill>
                  <a:schemeClr val="bg1"/>
                </a:solidFill>
              </a:rPr>
              <a:t> tree would be made )</a:t>
            </a:r>
          </a:p>
        </p:txBody>
      </p:sp>
    </p:spTree>
    <p:extLst>
      <p:ext uri="{BB962C8B-B14F-4D97-AF65-F5344CB8AC3E}">
        <p14:creationId xmlns:p14="http://schemas.microsoft.com/office/powerpoint/2010/main" val="254084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</p:spTree>
    <p:extLst>
      <p:ext uri="{BB962C8B-B14F-4D97-AF65-F5344CB8AC3E}">
        <p14:creationId xmlns:p14="http://schemas.microsoft.com/office/powerpoint/2010/main" val="1146745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AAF52A-5C1E-4E81-BCCC-CB7303FD3A7B}"/>
              </a:ext>
            </a:extLst>
          </p:cNvPr>
          <p:cNvSpPr/>
          <p:nvPr/>
        </p:nvSpPr>
        <p:spPr>
          <a:xfrm>
            <a:off x="2786743" y="818606"/>
            <a:ext cx="975360" cy="42943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7586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659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7DC5E-A23E-4173-94ED-D2FF7AC14E4A}"/>
                  </a:ext>
                </a:extLst>
              </p:cNvPr>
              <p:cNvSpPr txBox="1"/>
              <p:nvPr/>
            </p:nvSpPr>
            <p:spPr>
              <a:xfrm>
                <a:off x="5559515" y="919647"/>
                <a:ext cx="6170931" cy="1069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At the start, all the samples get the same weight: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NZ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𝑠𝑎𝑚𝑝𝑙𝑒𝑠</m:t>
                        </m:r>
                      </m:den>
                    </m:f>
                  </m:oMath>
                </a14:m>
                <a:r>
                  <a:rPr lang="en-NZ" dirty="0">
                    <a:solidFill>
                      <a:schemeClr val="bg1"/>
                    </a:solidFill>
                  </a:rPr>
                  <a:t>, in this case, it is </a:t>
                </a:r>
                <a:r>
                  <a:rPr lang="en-NZ" dirty="0">
                    <a:solidFill>
                      <a:schemeClr val="bg1"/>
                    </a:solidFill>
                    <a:highlight>
                      <a:srgbClr val="FF0000"/>
                    </a:highlight>
                  </a:rPr>
                  <a:t>1/8</a:t>
                </a:r>
                <a:r>
                  <a:rPr lang="en-NZ" dirty="0">
                    <a:solidFill>
                      <a:schemeClr val="bg1"/>
                    </a:solidFill>
                  </a:rPr>
                  <a:t>, which means all the samples are equally important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27DC5E-A23E-4173-94ED-D2FF7AC1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515" y="919647"/>
                <a:ext cx="6170931" cy="1069395"/>
              </a:xfrm>
              <a:prstGeom prst="rect">
                <a:avLst/>
              </a:prstGeom>
              <a:blipFill>
                <a:blip r:embed="rId3"/>
                <a:stretch>
                  <a:fillRect l="-889" b="-857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22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</p:spTree>
    <p:extLst>
      <p:ext uri="{BB962C8B-B14F-4D97-AF65-F5344CB8AC3E}">
        <p14:creationId xmlns:p14="http://schemas.microsoft.com/office/powerpoint/2010/main" val="153511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</p:spTree>
    <p:extLst>
      <p:ext uri="{BB962C8B-B14F-4D97-AF65-F5344CB8AC3E}">
        <p14:creationId xmlns:p14="http://schemas.microsoft.com/office/powerpoint/2010/main" val="2458702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</p:spTree>
    <p:extLst>
      <p:ext uri="{BB962C8B-B14F-4D97-AF65-F5344CB8AC3E}">
        <p14:creationId xmlns:p14="http://schemas.microsoft.com/office/powerpoint/2010/main" val="284924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366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E8954-D1E2-49DA-A231-DA4C177A4CC1}"/>
              </a:ext>
            </a:extLst>
          </p:cNvPr>
          <p:cNvSpPr txBox="1"/>
          <p:nvPr/>
        </p:nvSpPr>
        <p:spPr>
          <a:xfrm>
            <a:off x="5497699" y="3208890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the “Chest Pain”, when “</a:t>
            </a:r>
            <a:r>
              <a:rPr lang="en-NZ" dirty="0">
                <a:highlight>
                  <a:srgbClr val="FFFF00"/>
                </a:highlight>
              </a:rPr>
              <a:t>Heart Disease==true</a:t>
            </a:r>
            <a:r>
              <a:rPr lang="en-NZ" dirty="0">
                <a:solidFill>
                  <a:schemeClr val="bg1"/>
                </a:solidFill>
              </a:rPr>
              <a:t>”, three samples are correctly labelled, while two are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251227" y="4132220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213456" y="5112949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6924656" y="4575526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057033" y="4669643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6ACA4F-9E8F-4617-AAAA-E831BFF1463C}"/>
              </a:ext>
            </a:extLst>
          </p:cNvPr>
          <p:cNvSpPr/>
          <p:nvPr/>
        </p:nvSpPr>
        <p:spPr>
          <a:xfrm>
            <a:off x="531222" y="1375720"/>
            <a:ext cx="3156858" cy="435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73443-8214-4D4C-8C18-9600F3AC96A1}"/>
              </a:ext>
            </a:extLst>
          </p:cNvPr>
          <p:cNvSpPr/>
          <p:nvPr/>
        </p:nvSpPr>
        <p:spPr>
          <a:xfrm>
            <a:off x="508124" y="2260214"/>
            <a:ext cx="3156858" cy="435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B486E-BDDF-4597-A485-22EDEEE9997B}"/>
              </a:ext>
            </a:extLst>
          </p:cNvPr>
          <p:cNvSpPr/>
          <p:nvPr/>
        </p:nvSpPr>
        <p:spPr>
          <a:xfrm>
            <a:off x="496553" y="2687509"/>
            <a:ext cx="3156858" cy="435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437B76-866E-4ACF-BAFF-0C17F89E6830}"/>
              </a:ext>
            </a:extLst>
          </p:cNvPr>
          <p:cNvCxnSpPr>
            <a:stCxn id="19" idx="3"/>
          </p:cNvCxnSpPr>
          <p:nvPr/>
        </p:nvCxnSpPr>
        <p:spPr>
          <a:xfrm>
            <a:off x="3688080" y="1593552"/>
            <a:ext cx="2904309" cy="370406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47E8A-3EBD-43E1-8A62-0FB56856A917}"/>
              </a:ext>
            </a:extLst>
          </p:cNvPr>
          <p:cNvCxnSpPr>
            <a:stCxn id="20" idx="3"/>
          </p:cNvCxnSpPr>
          <p:nvPr/>
        </p:nvCxnSpPr>
        <p:spPr>
          <a:xfrm>
            <a:off x="3664982" y="2478046"/>
            <a:ext cx="2927407" cy="283721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25607-E846-4297-BA2B-4E54819F90D1}"/>
              </a:ext>
            </a:extLst>
          </p:cNvPr>
          <p:cNvCxnSpPr>
            <a:stCxn id="21" idx="3"/>
          </p:cNvCxnSpPr>
          <p:nvPr/>
        </p:nvCxnSpPr>
        <p:spPr>
          <a:xfrm>
            <a:off x="3653411" y="2905341"/>
            <a:ext cx="2938978" cy="23922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EB9930B-A5EF-4B6C-88C8-9D7474DFB98A}"/>
              </a:ext>
            </a:extLst>
          </p:cNvPr>
          <p:cNvSpPr/>
          <p:nvPr/>
        </p:nvSpPr>
        <p:spPr>
          <a:xfrm>
            <a:off x="518632" y="4073588"/>
            <a:ext cx="3156858" cy="4356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1D5706-6158-4639-9618-376AC254F418}"/>
              </a:ext>
            </a:extLst>
          </p:cNvPr>
          <p:cNvSpPr/>
          <p:nvPr/>
        </p:nvSpPr>
        <p:spPr>
          <a:xfrm>
            <a:off x="513760" y="4529643"/>
            <a:ext cx="3156858" cy="4356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ACBAF3-8656-4350-AD5B-70DFA63E96F3}"/>
              </a:ext>
            </a:extLst>
          </p:cNvPr>
          <p:cNvCxnSpPr>
            <a:stCxn id="28" idx="3"/>
          </p:cNvCxnSpPr>
          <p:nvPr/>
        </p:nvCxnSpPr>
        <p:spPr>
          <a:xfrm>
            <a:off x="3675490" y="4291420"/>
            <a:ext cx="2803687" cy="135173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A4A866-2D2E-41D6-8EDB-DC6DF007CE70}"/>
              </a:ext>
            </a:extLst>
          </p:cNvPr>
          <p:cNvCxnSpPr>
            <a:stCxn id="29" idx="3"/>
          </p:cNvCxnSpPr>
          <p:nvPr/>
        </p:nvCxnSpPr>
        <p:spPr>
          <a:xfrm>
            <a:off x="3670618" y="4747475"/>
            <a:ext cx="2808559" cy="930024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508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808561" y="5865262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CE8954-D1E2-49DA-A231-DA4C177A4CC1}"/>
              </a:ext>
            </a:extLst>
          </p:cNvPr>
          <p:cNvSpPr txBox="1"/>
          <p:nvPr/>
        </p:nvSpPr>
        <p:spPr>
          <a:xfrm>
            <a:off x="5497699" y="3208890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the “Chest Pain”, when “</a:t>
            </a:r>
            <a:r>
              <a:rPr lang="en-NZ" dirty="0">
                <a:highlight>
                  <a:srgbClr val="FFFF00"/>
                </a:highlight>
              </a:rPr>
              <a:t>Heart Disease==true</a:t>
            </a:r>
            <a:r>
              <a:rPr lang="en-NZ" dirty="0">
                <a:solidFill>
                  <a:schemeClr val="bg1"/>
                </a:solidFill>
              </a:rPr>
              <a:t>”, three samples are correctly labelled, while two are not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83071" y="4881504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45300" y="5862233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56500" y="5324810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88877" y="541892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E873443-8214-4D4C-8C18-9600F3AC96A1}"/>
              </a:ext>
            </a:extLst>
          </p:cNvPr>
          <p:cNvSpPr/>
          <p:nvPr/>
        </p:nvSpPr>
        <p:spPr>
          <a:xfrm>
            <a:off x="522838" y="3186068"/>
            <a:ext cx="3156858" cy="435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94B486E-BDDF-4597-A485-22EDEEE9997B}"/>
              </a:ext>
            </a:extLst>
          </p:cNvPr>
          <p:cNvSpPr/>
          <p:nvPr/>
        </p:nvSpPr>
        <p:spPr>
          <a:xfrm>
            <a:off x="511267" y="3613363"/>
            <a:ext cx="3156858" cy="43566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47E8A-3EBD-43E1-8A62-0FB56856A91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3679696" y="3403900"/>
            <a:ext cx="5369884" cy="268667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D1D5706-6158-4639-9618-376AC254F418}"/>
              </a:ext>
            </a:extLst>
          </p:cNvPr>
          <p:cNvSpPr/>
          <p:nvPr/>
        </p:nvSpPr>
        <p:spPr>
          <a:xfrm>
            <a:off x="531222" y="1811874"/>
            <a:ext cx="3156858" cy="435664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A4A866-2D2E-41D6-8EDB-DC6DF007CE70}"/>
              </a:ext>
            </a:extLst>
          </p:cNvPr>
          <p:cNvCxnSpPr>
            <a:cxnSpLocks/>
          </p:cNvCxnSpPr>
          <p:nvPr/>
        </p:nvCxnSpPr>
        <p:spPr>
          <a:xfrm>
            <a:off x="3707815" y="2032827"/>
            <a:ext cx="5402718" cy="4369858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94271" y="5324810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66880" y="5408855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025607-E846-4297-BA2B-4E54819F90D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668125" y="3831195"/>
            <a:ext cx="5442408" cy="22593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0DB18D7-38E2-4C8C-86B8-0B926F909AE2}"/>
              </a:ext>
            </a:extLst>
          </p:cNvPr>
          <p:cNvSpPr txBox="1"/>
          <p:nvPr/>
        </p:nvSpPr>
        <p:spPr>
          <a:xfrm>
            <a:off x="5552508" y="4139850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For the “Chest Pain”, when “</a:t>
            </a:r>
            <a:r>
              <a:rPr lang="en-NZ" dirty="0">
                <a:highlight>
                  <a:srgbClr val="FFFF00"/>
                </a:highlight>
              </a:rPr>
              <a:t>Heart Disease==false</a:t>
            </a:r>
            <a:r>
              <a:rPr lang="en-NZ" dirty="0">
                <a:solidFill>
                  <a:schemeClr val="bg1"/>
                </a:solidFill>
              </a:rPr>
              <a:t>”, 2 samples are correctly labelled, while 1 are not</a:t>
            </a:r>
          </a:p>
        </p:txBody>
      </p:sp>
    </p:spTree>
    <p:extLst>
      <p:ext uri="{BB962C8B-B14F-4D97-AF65-F5344CB8AC3E}">
        <p14:creationId xmlns:p14="http://schemas.microsoft.com/office/powerpoint/2010/main" val="471317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771200" y="4124664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45710" y="3140906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07939" y="4121635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19139" y="3584212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51516" y="3678329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56910" y="3584212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29519" y="366825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2265-EC20-4420-A824-5D9983206608}"/>
              </a:ext>
            </a:extLst>
          </p:cNvPr>
          <p:cNvSpPr txBox="1"/>
          <p:nvPr/>
        </p:nvSpPr>
        <p:spPr>
          <a:xfrm>
            <a:off x="9689643" y="3070188"/>
            <a:ext cx="210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Then we can calculate the “weighted” Gini-index for “Chest Pain”</a:t>
            </a:r>
          </a:p>
        </p:txBody>
      </p:sp>
    </p:spTree>
    <p:extLst>
      <p:ext uri="{BB962C8B-B14F-4D97-AF65-F5344CB8AC3E}">
        <p14:creationId xmlns:p14="http://schemas.microsoft.com/office/powerpoint/2010/main" val="142610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771200" y="4124664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45710" y="3140906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07939" y="4121635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19139" y="3584212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51516" y="3678329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56910" y="3584212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29519" y="366825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2265-EC20-4420-A824-5D9983206608}"/>
              </a:ext>
            </a:extLst>
          </p:cNvPr>
          <p:cNvSpPr txBox="1"/>
          <p:nvPr/>
        </p:nvSpPr>
        <p:spPr>
          <a:xfrm>
            <a:off x="9689643" y="3070188"/>
            <a:ext cx="210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Then we can calculate the “weighted” Gini-index for “Chest Pain”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09DDE-C309-4E14-B350-3A7C791D1244}"/>
              </a:ext>
            </a:extLst>
          </p:cNvPr>
          <p:cNvSpPr txBox="1"/>
          <p:nvPr/>
        </p:nvSpPr>
        <p:spPr>
          <a:xfrm>
            <a:off x="10358093" y="4016643"/>
            <a:ext cx="1752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Note that here all the sample weight is the same, so when we calculate the Gini they can be cancelled</a:t>
            </a:r>
          </a:p>
        </p:txBody>
      </p:sp>
    </p:spTree>
    <p:extLst>
      <p:ext uri="{BB962C8B-B14F-4D97-AF65-F5344CB8AC3E}">
        <p14:creationId xmlns:p14="http://schemas.microsoft.com/office/powerpoint/2010/main" val="1260571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771200" y="4124664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45710" y="3140906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07939" y="4121635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19139" y="3584212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51516" y="3678329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56910" y="3584212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29519" y="366825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2265-EC20-4420-A824-5D9983206608}"/>
              </a:ext>
            </a:extLst>
          </p:cNvPr>
          <p:cNvSpPr txBox="1"/>
          <p:nvPr/>
        </p:nvSpPr>
        <p:spPr>
          <a:xfrm>
            <a:off x="9689643" y="3070188"/>
            <a:ext cx="210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Then we can calculate the “weighted” Gini-index for “Chest Pain”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A09DDE-C309-4E14-B350-3A7C791D1244}"/>
              </a:ext>
            </a:extLst>
          </p:cNvPr>
          <p:cNvSpPr txBox="1"/>
          <p:nvPr/>
        </p:nvSpPr>
        <p:spPr>
          <a:xfrm>
            <a:off x="10358093" y="4016643"/>
            <a:ext cx="1752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Note that here all the sample weight is the same, so when we calculate the Gini they can be cancelled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7B0034-1E3D-477A-9065-C649E20C353F}"/>
                  </a:ext>
                </a:extLst>
              </p:cNvPr>
              <p:cNvSpPr txBox="1"/>
              <p:nvPr/>
            </p:nvSpPr>
            <p:spPr>
              <a:xfrm>
                <a:off x="5831271" y="5190301"/>
                <a:ext cx="4183838" cy="14179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box>
                                    <m:boxPr>
                                      <m:ctrlPr>
                                        <a:rPr lang="en-NZ" sz="14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b="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b="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NZ" sz="1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NZ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NZ" sz="1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NZ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solidFill>
                                        <a:schemeClr val="tx1"/>
                                      </a:solidFill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NZ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NZ" sz="1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1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 smtClean="0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FFFF00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r>
                                        <m:rPr>
                                          <m:brk m:alnAt="63"/>
                                        </m:r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box>
                                    <m:boxPr>
                                      <m:ctrlPr>
                                        <a:rPr lang="en-NZ" sz="1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oxPr>
                                    <m:e>
                                      <m:argPr>
                                        <m:argSz m:val="-1"/>
                                      </m:argPr>
                                      <m:f>
                                        <m:fPr>
                                          <m:ctrlP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NZ" sz="14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</m:den>
                                      </m:f>
                                    </m:e>
                                  </m:box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r>
                                    <a:rPr lang="en-NZ" sz="1400" i="1">
                                      <a:highlight>
                                        <a:srgbClr val="00FFFF"/>
                                      </a:highlight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NZ" sz="1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NZ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sz="1400" dirty="0"/>
              </a:p>
              <a:p>
                <a:endParaRPr lang="en-NZ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77B0034-1E3D-477A-9065-C649E20C35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5190301"/>
                <a:ext cx="4183838" cy="14179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89048A32-CF5C-40D7-A910-3DC2EFB6940D}"/>
              </a:ext>
            </a:extLst>
          </p:cNvPr>
          <p:cNvSpPr/>
          <p:nvPr/>
        </p:nvSpPr>
        <p:spPr>
          <a:xfrm>
            <a:off x="2838994" y="1341477"/>
            <a:ext cx="838154" cy="522157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339B59-95CC-49E2-85EE-E32791CD56E8}"/>
              </a:ext>
            </a:extLst>
          </p:cNvPr>
          <p:cNvSpPr/>
          <p:nvPr/>
        </p:nvSpPr>
        <p:spPr>
          <a:xfrm>
            <a:off x="2844930" y="2267822"/>
            <a:ext cx="838154" cy="522157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7818B9-78E6-49BB-900A-384E8E966E48}"/>
              </a:ext>
            </a:extLst>
          </p:cNvPr>
          <p:cNvSpPr/>
          <p:nvPr/>
        </p:nvSpPr>
        <p:spPr>
          <a:xfrm>
            <a:off x="2849663" y="2672010"/>
            <a:ext cx="838154" cy="522157"/>
          </a:xfrm>
          <a:prstGeom prst="rect">
            <a:avLst/>
          </a:prstGeom>
          <a:solidFill>
            <a:srgbClr val="FFFF0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97D84-CFA8-4631-8C16-82AD0159DF21}"/>
              </a:ext>
            </a:extLst>
          </p:cNvPr>
          <p:cNvSpPr/>
          <p:nvPr/>
        </p:nvSpPr>
        <p:spPr>
          <a:xfrm>
            <a:off x="2790821" y="4015907"/>
            <a:ext cx="838154" cy="522157"/>
          </a:xfrm>
          <a:prstGeom prst="rect">
            <a:avLst/>
          </a:prstGeom>
          <a:solidFill>
            <a:srgbClr val="00B0F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highlight>
                <a:srgbClr val="008000"/>
              </a:highlight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6B53462-823F-4557-9BFA-01306EBF8619}"/>
              </a:ext>
            </a:extLst>
          </p:cNvPr>
          <p:cNvSpPr/>
          <p:nvPr/>
        </p:nvSpPr>
        <p:spPr>
          <a:xfrm>
            <a:off x="2785705" y="4478836"/>
            <a:ext cx="838154" cy="522157"/>
          </a:xfrm>
          <a:prstGeom prst="rect">
            <a:avLst/>
          </a:prstGeom>
          <a:solidFill>
            <a:srgbClr val="00B0F0">
              <a:alpha val="28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>
              <a:highlight>
                <a:srgbClr val="008000"/>
              </a:highligh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314303-0908-4CCD-825F-D3D53CA56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4436" y="4463463"/>
            <a:ext cx="2042023" cy="5010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5" name="Arrow: Right 24">
            <a:extLst>
              <a:ext uri="{FF2B5EF4-FFF2-40B4-BE49-F238E27FC236}">
                <a16:creationId xmlns:a16="http://schemas.microsoft.com/office/drawing/2014/main" id="{50D3B4D0-2E4D-4A19-94B5-667A65C39747}"/>
              </a:ext>
            </a:extLst>
          </p:cNvPr>
          <p:cNvSpPr/>
          <p:nvPr/>
        </p:nvSpPr>
        <p:spPr>
          <a:xfrm rot="2298380">
            <a:off x="5613083" y="5059071"/>
            <a:ext cx="316259" cy="28268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01433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771200" y="4124664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0A3488-4AF1-45A5-9223-F59A473BD4A0}"/>
              </a:ext>
            </a:extLst>
          </p:cNvPr>
          <p:cNvSpPr/>
          <p:nvPr/>
        </p:nvSpPr>
        <p:spPr>
          <a:xfrm>
            <a:off x="531222" y="891123"/>
            <a:ext cx="775064" cy="4089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45710" y="3140906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07939" y="4121635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19139" y="3584212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51516" y="3678329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56910" y="3584212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29519" y="366825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2265-EC20-4420-A824-5D9983206608}"/>
              </a:ext>
            </a:extLst>
          </p:cNvPr>
          <p:cNvSpPr txBox="1"/>
          <p:nvPr/>
        </p:nvSpPr>
        <p:spPr>
          <a:xfrm>
            <a:off x="9689643" y="3070188"/>
            <a:ext cx="210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Then we can calculate the “weighted” Gini-index for “Chest Pain”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/>
              <p:nvPr/>
            </p:nvSpPr>
            <p:spPr>
              <a:xfrm>
                <a:off x="5760720" y="5231464"/>
                <a:ext cx="21857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𝐶h𝑒𝑠𝑡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𝑝𝑎𝑖𝑛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5231464"/>
                <a:ext cx="2185791" cy="298415"/>
              </a:xfrm>
              <a:prstGeom prst="rect">
                <a:avLst/>
              </a:prstGeom>
              <a:blipFill>
                <a:blip r:embed="rId3"/>
                <a:stretch>
                  <a:fillRect l="-2228" r="-1950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5705BD3-7B95-4160-A1D0-1F4FF65ACD5B}"/>
              </a:ext>
            </a:extLst>
          </p:cNvPr>
          <p:cNvSpPr txBox="1"/>
          <p:nvPr/>
        </p:nvSpPr>
        <p:spPr>
          <a:xfrm>
            <a:off x="10358093" y="4016643"/>
            <a:ext cx="1752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Note that here all the sample weight is the same, so when we calculate the Gini they can be cancelled</a:t>
            </a:r>
          </a:p>
        </p:txBody>
      </p:sp>
    </p:spTree>
    <p:extLst>
      <p:ext uri="{BB962C8B-B14F-4D97-AF65-F5344CB8AC3E}">
        <p14:creationId xmlns:p14="http://schemas.microsoft.com/office/powerpoint/2010/main" val="3991595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E4727BF-2126-4447-94AC-F14B93C450E8}"/>
              </a:ext>
            </a:extLst>
          </p:cNvPr>
          <p:cNvSpPr/>
          <p:nvPr/>
        </p:nvSpPr>
        <p:spPr>
          <a:xfrm>
            <a:off x="8771200" y="4124664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2; Wrong: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5FA068-42DF-4121-A0FC-66AAB04BC9C9}"/>
              </a:ext>
            </a:extLst>
          </p:cNvPr>
          <p:cNvSpPr/>
          <p:nvPr/>
        </p:nvSpPr>
        <p:spPr>
          <a:xfrm>
            <a:off x="7345710" y="3140906"/>
            <a:ext cx="1422400" cy="4433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Chest Pain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B54961-4474-4886-973D-E531E3ED495C}"/>
              </a:ext>
            </a:extLst>
          </p:cNvPr>
          <p:cNvSpPr/>
          <p:nvPr/>
        </p:nvSpPr>
        <p:spPr>
          <a:xfrm>
            <a:off x="6307939" y="4121635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660A09-1B04-41BD-A8A8-81F9DCD66E55}"/>
              </a:ext>
            </a:extLst>
          </p:cNvPr>
          <p:cNvCxnSpPr>
            <a:stCxn id="4" idx="2"/>
            <a:endCxn id="14" idx="0"/>
          </p:cNvCxnSpPr>
          <p:nvPr/>
        </p:nvCxnSpPr>
        <p:spPr>
          <a:xfrm flipH="1">
            <a:off x="7019139" y="3584212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EF96B-EAC4-49C1-BC1D-6495F5253180}"/>
              </a:ext>
            </a:extLst>
          </p:cNvPr>
          <p:cNvSpPr txBox="1"/>
          <p:nvPr/>
        </p:nvSpPr>
        <p:spPr>
          <a:xfrm>
            <a:off x="7151516" y="3678329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544291-BB60-4ABB-B10D-3A6213F14D28}"/>
              </a:ext>
            </a:extLst>
          </p:cNvPr>
          <p:cNvCxnSpPr>
            <a:cxnSpLocks/>
            <a:stCxn id="4" idx="2"/>
            <a:endCxn id="30" idx="0"/>
          </p:cNvCxnSpPr>
          <p:nvPr/>
        </p:nvCxnSpPr>
        <p:spPr>
          <a:xfrm>
            <a:off x="8056910" y="3584212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785027-95A6-4455-8D28-7FBD9C58DC60}"/>
              </a:ext>
            </a:extLst>
          </p:cNvPr>
          <p:cNvSpPr txBox="1"/>
          <p:nvPr/>
        </p:nvSpPr>
        <p:spPr>
          <a:xfrm>
            <a:off x="8629519" y="3668257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F2265-EC20-4420-A824-5D9983206608}"/>
              </a:ext>
            </a:extLst>
          </p:cNvPr>
          <p:cNvSpPr txBox="1"/>
          <p:nvPr/>
        </p:nvSpPr>
        <p:spPr>
          <a:xfrm>
            <a:off x="9689643" y="3070188"/>
            <a:ext cx="2107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dirty="0">
                <a:solidFill>
                  <a:schemeClr val="bg1"/>
                </a:solidFill>
              </a:rPr>
              <a:t>Then we can calculate the “weighted” Gini-index for “Chest Pain”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/>
              <p:nvPr/>
            </p:nvSpPr>
            <p:spPr>
              <a:xfrm>
                <a:off x="5760720" y="5231464"/>
                <a:ext cx="21857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𝐶h𝑒𝑠𝑡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𝑝𝑎𝑖𝑛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5231464"/>
                <a:ext cx="2185791" cy="298415"/>
              </a:xfrm>
              <a:prstGeom prst="rect">
                <a:avLst/>
              </a:prstGeom>
              <a:blipFill>
                <a:blip r:embed="rId3"/>
                <a:stretch>
                  <a:fillRect l="-2228" r="-1950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C233ADAE-6AB7-43E1-B464-C9AA82BD5136}"/>
              </a:ext>
            </a:extLst>
          </p:cNvPr>
          <p:cNvSpPr txBox="1"/>
          <p:nvPr/>
        </p:nvSpPr>
        <p:spPr>
          <a:xfrm>
            <a:off x="5677990" y="5701189"/>
            <a:ext cx="4680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Then we can calculate the Gini-index for all the predictors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A3F65F-419A-41D6-B993-AD9CDD1C4987}"/>
              </a:ext>
            </a:extLst>
          </p:cNvPr>
          <p:cNvSpPr txBox="1"/>
          <p:nvPr/>
        </p:nvSpPr>
        <p:spPr>
          <a:xfrm>
            <a:off x="10358093" y="4016643"/>
            <a:ext cx="17527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Note that here all the sample weight is the same, so when we calculate the Gini they can be cancelled</a:t>
            </a:r>
          </a:p>
        </p:txBody>
      </p:sp>
    </p:spTree>
    <p:extLst>
      <p:ext uri="{BB962C8B-B14F-4D97-AF65-F5344CB8AC3E}">
        <p14:creationId xmlns:p14="http://schemas.microsoft.com/office/powerpoint/2010/main" val="955535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/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𝐶h𝑒𝑠𝑡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𝑝𝑎𝑖𝑛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blipFill>
                <a:blip r:embed="rId3"/>
                <a:stretch>
                  <a:fillRect l="-2228" r="-1950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/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𝐵𝑙𝑜𝑐𝑘𝑒𝑑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𝐴𝑟𝑡𝑒𝑟𝑖𝑒𝑠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blipFill>
                <a:blip r:embed="rId4"/>
                <a:stretch>
                  <a:fillRect l="-1961" r="-1961" b="-1739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/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𝑃𝑎𝑡𝑖𝑒𝑛𝑡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blipFill>
                <a:blip r:embed="rId5"/>
                <a:stretch>
                  <a:fillRect l="-2062" r="-2062" b="-3061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350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/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𝐶h𝑒𝑠𝑡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𝑝𝑎𝑖𝑛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blipFill>
                <a:blip r:embed="rId3"/>
                <a:stretch>
                  <a:fillRect l="-2228" r="-1950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/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𝐵𝑙𝑜𝑐𝑘𝑒𝑑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𝐴𝑟𝑡𝑒𝑟𝑖𝑒𝑠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blipFill>
                <a:blip r:embed="rId4"/>
                <a:stretch>
                  <a:fillRect l="-1961" r="-1961" b="-1739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/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𝑃𝑎𝑡𝑖𝑒𝑛𝑡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blipFill>
                <a:blip r:embed="rId5"/>
                <a:stretch>
                  <a:fillRect l="-2062" r="-2062" b="-3061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8BDA3E-A012-40CF-98CF-47D9B6D1990D}"/>
              </a:ext>
            </a:extLst>
          </p:cNvPr>
          <p:cNvSpPr txBox="1"/>
          <p:nvPr/>
        </p:nvSpPr>
        <p:spPr>
          <a:xfrm>
            <a:off x="8761518" y="3847636"/>
            <a:ext cx="2601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Gini-index for “patient weight” is the lowest, so there is where we start growing “stumps”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B940BD6-AE99-4A4A-A612-1792D8151B48}"/>
              </a:ext>
            </a:extLst>
          </p:cNvPr>
          <p:cNvSpPr/>
          <p:nvPr/>
        </p:nvSpPr>
        <p:spPr>
          <a:xfrm rot="10800000">
            <a:off x="8280755" y="4135276"/>
            <a:ext cx="340659" cy="26772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38347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297D79-8089-42A8-92C2-95BCF78B1D67}"/>
              </a:ext>
            </a:extLst>
          </p:cNvPr>
          <p:cNvSpPr txBox="1"/>
          <p:nvPr/>
        </p:nvSpPr>
        <p:spPr>
          <a:xfrm>
            <a:off x="5559513" y="1424534"/>
            <a:ext cx="520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is done by finding the variable (Chest pain, Blocked arteries and patient weight) that does the best job to indicate “heart disease”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40A7C5-50D0-4484-B1A3-9343FBC41193}"/>
              </a:ext>
            </a:extLst>
          </p:cNvPr>
          <p:cNvSpPr txBox="1"/>
          <p:nvPr/>
        </p:nvSpPr>
        <p:spPr>
          <a:xfrm>
            <a:off x="5559515" y="2410159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We use Gini-index to do this (like any other decision tree method)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/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𝐶h𝑒𝑠𝑡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𝑝𝑎𝑖𝑛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=0.47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1B074A-07B5-4F20-9B9B-528FD3820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279792"/>
                <a:ext cx="2185791" cy="298415"/>
              </a:xfrm>
              <a:prstGeom prst="rect">
                <a:avLst/>
              </a:prstGeom>
              <a:blipFill>
                <a:blip r:embed="rId3"/>
                <a:stretch>
                  <a:fillRect l="-2228" r="-1950" b="-2653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/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𝐵𝑙𝑜𝑐𝑘𝑒𝑑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𝐴𝑟𝑡𝑒𝑟𝑖𝑒𝑠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61045C8-ADBC-4719-9D9E-17E92783A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720" y="3709137"/>
                <a:ext cx="2488566" cy="276999"/>
              </a:xfrm>
              <a:prstGeom prst="rect">
                <a:avLst/>
              </a:prstGeom>
              <a:blipFill>
                <a:blip r:embed="rId4"/>
                <a:stretch>
                  <a:fillRect l="-1961" r="-1961" b="-1739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/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𝐺𝑖𝑛𝑖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𝑃𝑎𝑡𝑖𝑒𝑛𝑡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B53806-6344-44F2-9713-926A7FA5F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722" y="4145692"/>
                <a:ext cx="2366930" cy="299569"/>
              </a:xfrm>
              <a:prstGeom prst="rect">
                <a:avLst/>
              </a:prstGeom>
              <a:blipFill>
                <a:blip r:embed="rId5"/>
                <a:stretch>
                  <a:fillRect l="-2062" r="-2062" b="-30612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68BDA3E-A012-40CF-98CF-47D9B6D1990D}"/>
              </a:ext>
            </a:extLst>
          </p:cNvPr>
          <p:cNvSpPr txBox="1"/>
          <p:nvPr/>
        </p:nvSpPr>
        <p:spPr>
          <a:xfrm>
            <a:off x="8761518" y="3847636"/>
            <a:ext cx="26015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Gini-index for “patient weight” is the lowest, so there is where we start growing “stumps”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B940BD6-AE99-4A4A-A612-1792D8151B48}"/>
              </a:ext>
            </a:extLst>
          </p:cNvPr>
          <p:cNvSpPr/>
          <p:nvPr/>
        </p:nvSpPr>
        <p:spPr>
          <a:xfrm rot="10800000">
            <a:off x="8280755" y="4135276"/>
            <a:ext cx="340659" cy="267723"/>
          </a:xfrm>
          <a:prstGeom prst="right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D12484-885F-4ED9-B348-7F896A3D53B3}"/>
              </a:ext>
            </a:extLst>
          </p:cNvPr>
          <p:cNvSpPr/>
          <p:nvPr/>
        </p:nvSpPr>
        <p:spPr>
          <a:xfrm>
            <a:off x="8283845" y="5795331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4; Wrong: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FF4F29-9966-4F7B-B578-9826DC11B86B}"/>
              </a:ext>
            </a:extLst>
          </p:cNvPr>
          <p:cNvSpPr/>
          <p:nvPr/>
        </p:nvSpPr>
        <p:spPr>
          <a:xfrm>
            <a:off x="6858355" y="4698088"/>
            <a:ext cx="1422400" cy="5567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Patient Weight &gt; 176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EE6D72-FB3E-4724-AF86-9B187B525762}"/>
              </a:ext>
            </a:extLst>
          </p:cNvPr>
          <p:cNvSpPr/>
          <p:nvPr/>
        </p:nvSpPr>
        <p:spPr>
          <a:xfrm>
            <a:off x="5820584" y="5792302"/>
            <a:ext cx="1422400" cy="77290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Correct: 3; Wrong: 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EEEE22-AED1-4A88-A1AE-9C809F8348A2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531784" y="5254879"/>
            <a:ext cx="1037771" cy="53742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F6832D0-F7D3-4A70-A1CE-ED810BC52F73}"/>
              </a:ext>
            </a:extLst>
          </p:cNvPr>
          <p:cNvSpPr txBox="1"/>
          <p:nvPr/>
        </p:nvSpPr>
        <p:spPr>
          <a:xfrm>
            <a:off x="6664161" y="5348996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YES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FFEAD8-D8BE-4607-B55C-17A3F1B5B739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7569555" y="5254879"/>
            <a:ext cx="1425490" cy="54045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0666CB0-C4D0-45BA-A446-08F70623EE65}"/>
              </a:ext>
            </a:extLst>
          </p:cNvPr>
          <p:cNvSpPr txBox="1"/>
          <p:nvPr/>
        </p:nvSpPr>
        <p:spPr>
          <a:xfrm>
            <a:off x="8142164" y="5338924"/>
            <a:ext cx="698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2878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</p:spTree>
    <p:extLst>
      <p:ext uri="{BB962C8B-B14F-4D97-AF65-F5344CB8AC3E}">
        <p14:creationId xmlns:p14="http://schemas.microsoft.com/office/powerpoint/2010/main" val="1105371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</p:spTree>
    <p:extLst>
      <p:ext uri="{BB962C8B-B14F-4D97-AF65-F5344CB8AC3E}">
        <p14:creationId xmlns:p14="http://schemas.microsoft.com/office/powerpoint/2010/main" val="393265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559512" y="3317407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This is defined by the error of this “stump”</a:t>
            </a:r>
          </a:p>
        </p:txBody>
      </p:sp>
    </p:spTree>
    <p:extLst>
      <p:ext uri="{BB962C8B-B14F-4D97-AF65-F5344CB8AC3E}">
        <p14:creationId xmlns:p14="http://schemas.microsoft.com/office/powerpoint/2010/main" val="3011236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559515" y="3301078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This is defined by the error of this “stump”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34B5F-7382-4519-B145-15E55029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76" y="3847912"/>
            <a:ext cx="2333897" cy="11617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78E313-AD7D-4F07-8A7C-662363008BE0}"/>
              </a:ext>
            </a:extLst>
          </p:cNvPr>
          <p:cNvSpPr/>
          <p:nvPr/>
        </p:nvSpPr>
        <p:spPr>
          <a:xfrm>
            <a:off x="7846423" y="4737463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F4B66-E2CA-45EE-9F88-D5A56F8F0266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8F3A86D-318F-40BB-9C50-EE58E6DF08C8}"/>
              </a:ext>
            </a:extLst>
          </p:cNvPr>
          <p:cNvSpPr/>
          <p:nvPr/>
        </p:nvSpPr>
        <p:spPr>
          <a:xfrm rot="1284343">
            <a:off x="3625176" y="3907726"/>
            <a:ext cx="4229652" cy="312232"/>
          </a:xfrm>
          <a:prstGeom prst="rightArrow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2DBEA-A436-448C-B8A3-8B1A4A7605F6}"/>
              </a:ext>
            </a:extLst>
          </p:cNvPr>
          <p:cNvSpPr txBox="1"/>
          <p:nvPr/>
        </p:nvSpPr>
        <p:spPr>
          <a:xfrm>
            <a:off x="8335995" y="4063842"/>
            <a:ext cx="355540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stump makes one error ~ for one sample, it “predicts” that the patient should not have disease but in fact he/she does</a:t>
            </a:r>
          </a:p>
        </p:txBody>
      </p:sp>
    </p:spTree>
    <p:extLst>
      <p:ext uri="{BB962C8B-B14F-4D97-AF65-F5344CB8AC3E}">
        <p14:creationId xmlns:p14="http://schemas.microsoft.com/office/powerpoint/2010/main" val="72947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559515" y="3301078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This is defined by the error of this “stump”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34B5F-7382-4519-B145-15E55029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76" y="3847912"/>
            <a:ext cx="2333897" cy="11617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78E313-AD7D-4F07-8A7C-662363008BE0}"/>
              </a:ext>
            </a:extLst>
          </p:cNvPr>
          <p:cNvSpPr/>
          <p:nvPr/>
        </p:nvSpPr>
        <p:spPr>
          <a:xfrm>
            <a:off x="7846423" y="4737463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F4B66-E2CA-45EE-9F88-D5A56F8F0266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8F3A86D-318F-40BB-9C50-EE58E6DF08C8}"/>
              </a:ext>
            </a:extLst>
          </p:cNvPr>
          <p:cNvSpPr/>
          <p:nvPr/>
        </p:nvSpPr>
        <p:spPr>
          <a:xfrm rot="1284343">
            <a:off x="3625176" y="3907726"/>
            <a:ext cx="4229652" cy="312232"/>
          </a:xfrm>
          <a:prstGeom prst="rightArrow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2DBEA-A436-448C-B8A3-8B1A4A7605F6}"/>
              </a:ext>
            </a:extLst>
          </p:cNvPr>
          <p:cNvSpPr txBox="1"/>
          <p:nvPr/>
        </p:nvSpPr>
        <p:spPr>
          <a:xfrm>
            <a:off x="8335995" y="4063842"/>
            <a:ext cx="355540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stump makes one error ~ for one sample, it “predicts” that the patient should not have disease but in fact he/she does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1ED24-2182-42F9-9409-2BC3803CA727}"/>
              </a:ext>
            </a:extLst>
          </p:cNvPr>
          <p:cNvSpPr txBox="1"/>
          <p:nvPr/>
        </p:nvSpPr>
        <p:spPr>
          <a:xfrm>
            <a:off x="5647417" y="5474576"/>
            <a:ext cx="649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“total error” for this “stump” is: “weights” x “wrong prediction”</a:t>
            </a:r>
          </a:p>
        </p:txBody>
      </p:sp>
    </p:spTree>
    <p:extLst>
      <p:ext uri="{BB962C8B-B14F-4D97-AF65-F5344CB8AC3E}">
        <p14:creationId xmlns:p14="http://schemas.microsoft.com/office/powerpoint/2010/main" val="34918689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559515" y="3301078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This is defined by the error of this “stump”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34B5F-7382-4519-B145-15E55029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76" y="3847912"/>
            <a:ext cx="2333897" cy="11617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78E313-AD7D-4F07-8A7C-662363008BE0}"/>
              </a:ext>
            </a:extLst>
          </p:cNvPr>
          <p:cNvSpPr/>
          <p:nvPr/>
        </p:nvSpPr>
        <p:spPr>
          <a:xfrm>
            <a:off x="7846423" y="4737463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F4B66-E2CA-45EE-9F88-D5A56F8F0266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8F3A86D-318F-40BB-9C50-EE58E6DF08C8}"/>
              </a:ext>
            </a:extLst>
          </p:cNvPr>
          <p:cNvSpPr/>
          <p:nvPr/>
        </p:nvSpPr>
        <p:spPr>
          <a:xfrm rot="1284343">
            <a:off x="3625176" y="3907726"/>
            <a:ext cx="4229652" cy="312232"/>
          </a:xfrm>
          <a:prstGeom prst="rightArrow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2DBEA-A436-448C-B8A3-8B1A4A7605F6}"/>
              </a:ext>
            </a:extLst>
          </p:cNvPr>
          <p:cNvSpPr txBox="1"/>
          <p:nvPr/>
        </p:nvSpPr>
        <p:spPr>
          <a:xfrm>
            <a:off x="8335995" y="4063842"/>
            <a:ext cx="355540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stump makes one error ~ for one sample, it “predicts” that the patient should not have disease but in fact he/she does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1ED24-2182-42F9-9409-2BC3803CA727}"/>
              </a:ext>
            </a:extLst>
          </p:cNvPr>
          <p:cNvSpPr txBox="1"/>
          <p:nvPr/>
        </p:nvSpPr>
        <p:spPr>
          <a:xfrm>
            <a:off x="5647417" y="5474576"/>
            <a:ext cx="649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“total error” for this “stump” is: “weights” x “wrong prediction”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A6639-C8B2-426D-B8F2-E09EC255C172}"/>
              </a:ext>
            </a:extLst>
          </p:cNvPr>
          <p:cNvSpPr txBox="1"/>
          <p:nvPr/>
        </p:nvSpPr>
        <p:spPr>
          <a:xfrm>
            <a:off x="5511963" y="5843908"/>
            <a:ext cx="30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this case it is </a:t>
            </a:r>
            <a:r>
              <a:rPr lang="en-NZ" dirty="0">
                <a:highlight>
                  <a:srgbClr val="FF0000"/>
                </a:highlight>
              </a:rPr>
              <a:t>1/8</a:t>
            </a:r>
            <a:r>
              <a:rPr lang="en-NZ" dirty="0"/>
              <a:t>  x </a:t>
            </a:r>
            <a:r>
              <a:rPr lang="en-NZ" dirty="0">
                <a:highlight>
                  <a:srgbClr val="00FFFF"/>
                </a:highlight>
              </a:rPr>
              <a:t>1 </a:t>
            </a:r>
            <a:r>
              <a:rPr lang="en-NZ" dirty="0"/>
              <a:t>= </a:t>
            </a:r>
            <a:r>
              <a:rPr lang="en-NZ" dirty="0">
                <a:highlight>
                  <a:srgbClr val="00FF00"/>
                </a:highlight>
              </a:rPr>
              <a:t>1/8</a:t>
            </a:r>
            <a:r>
              <a:rPr lang="en-NZ" dirty="0">
                <a:highlight>
                  <a:srgbClr val="00FFFF"/>
                </a:highlight>
              </a:rPr>
              <a:t> </a:t>
            </a:r>
            <a:r>
              <a:rPr lang="en-NZ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1E25A-95EC-406E-AD17-E5FAD05273B1}"/>
              </a:ext>
            </a:extLst>
          </p:cNvPr>
          <p:cNvSpPr/>
          <p:nvPr/>
        </p:nvSpPr>
        <p:spPr>
          <a:xfrm>
            <a:off x="7013976" y="5800088"/>
            <a:ext cx="1322019" cy="4569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79040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559515" y="3301078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This is defined by the error of this “stump”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234B5F-7382-4519-B145-15E55029D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576" y="3847912"/>
            <a:ext cx="2333897" cy="116173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378E313-AD7D-4F07-8A7C-662363008BE0}"/>
              </a:ext>
            </a:extLst>
          </p:cNvPr>
          <p:cNvSpPr/>
          <p:nvPr/>
        </p:nvSpPr>
        <p:spPr>
          <a:xfrm>
            <a:off x="7846423" y="4737463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F4B66-E2CA-45EE-9F88-D5A56F8F0266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8F3A86D-318F-40BB-9C50-EE58E6DF08C8}"/>
              </a:ext>
            </a:extLst>
          </p:cNvPr>
          <p:cNvSpPr/>
          <p:nvPr/>
        </p:nvSpPr>
        <p:spPr>
          <a:xfrm rot="1284343">
            <a:off x="3625176" y="3907726"/>
            <a:ext cx="4229652" cy="312232"/>
          </a:xfrm>
          <a:prstGeom prst="rightArrow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C2DBEA-A436-448C-B8A3-8B1A4A7605F6}"/>
              </a:ext>
            </a:extLst>
          </p:cNvPr>
          <p:cNvSpPr txBox="1"/>
          <p:nvPr/>
        </p:nvSpPr>
        <p:spPr>
          <a:xfrm>
            <a:off x="8335995" y="4063842"/>
            <a:ext cx="3555402" cy="1200329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This stump makes one error ~ for one sample, it “predicts” that the patient should not have disease but in fact he/she does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D1ED24-2182-42F9-9409-2BC3803CA727}"/>
              </a:ext>
            </a:extLst>
          </p:cNvPr>
          <p:cNvSpPr txBox="1"/>
          <p:nvPr/>
        </p:nvSpPr>
        <p:spPr>
          <a:xfrm>
            <a:off x="5647417" y="5474576"/>
            <a:ext cx="649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“total error” for this “stump” is: “weights” x “wrong prediction”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A6639-C8B2-426D-B8F2-E09EC255C172}"/>
              </a:ext>
            </a:extLst>
          </p:cNvPr>
          <p:cNvSpPr txBox="1"/>
          <p:nvPr/>
        </p:nvSpPr>
        <p:spPr>
          <a:xfrm>
            <a:off x="5511963" y="5843908"/>
            <a:ext cx="300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this case it is </a:t>
            </a:r>
            <a:r>
              <a:rPr lang="en-NZ" dirty="0">
                <a:highlight>
                  <a:srgbClr val="FF0000"/>
                </a:highlight>
              </a:rPr>
              <a:t>1/8</a:t>
            </a:r>
            <a:r>
              <a:rPr lang="en-NZ" dirty="0"/>
              <a:t>  x </a:t>
            </a:r>
            <a:r>
              <a:rPr lang="en-NZ" dirty="0">
                <a:highlight>
                  <a:srgbClr val="00FFFF"/>
                </a:highlight>
              </a:rPr>
              <a:t>1 </a:t>
            </a:r>
            <a:r>
              <a:rPr lang="en-NZ" dirty="0"/>
              <a:t>= </a:t>
            </a:r>
            <a:r>
              <a:rPr lang="en-NZ" dirty="0">
                <a:highlight>
                  <a:srgbClr val="00FF00"/>
                </a:highlight>
              </a:rPr>
              <a:t>1/8</a:t>
            </a:r>
            <a:r>
              <a:rPr lang="en-NZ" dirty="0">
                <a:highlight>
                  <a:srgbClr val="00FFFF"/>
                </a:highlight>
              </a:rPr>
              <a:t> </a:t>
            </a:r>
            <a:r>
              <a:rPr lang="en-NZ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B1E25A-95EC-406E-AD17-E5FAD05273B1}"/>
              </a:ext>
            </a:extLst>
          </p:cNvPr>
          <p:cNvSpPr/>
          <p:nvPr/>
        </p:nvSpPr>
        <p:spPr>
          <a:xfrm>
            <a:off x="7013976" y="5800088"/>
            <a:ext cx="1322019" cy="45697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15BAB5-6467-4A99-BEF1-504A3D56270D}"/>
              </a:ext>
            </a:extLst>
          </p:cNvPr>
          <p:cNvSpPr txBox="1"/>
          <p:nvPr/>
        </p:nvSpPr>
        <p:spPr>
          <a:xfrm>
            <a:off x="5511963" y="6210884"/>
            <a:ext cx="5719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Because all the weights are added up to 1, so “total error” will always be between 0 (prefect “stump”) and 1</a:t>
            </a:r>
          </a:p>
        </p:txBody>
      </p:sp>
    </p:spTree>
    <p:extLst>
      <p:ext uri="{BB962C8B-B14F-4D97-AF65-F5344CB8AC3E}">
        <p14:creationId xmlns:p14="http://schemas.microsoft.com/office/powerpoint/2010/main" val="31166224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894636" y="32994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Total error for first “stump” =</a:t>
            </a:r>
            <a:r>
              <a:rPr lang="en-NZ" dirty="0"/>
              <a:t> </a:t>
            </a:r>
            <a:r>
              <a:rPr lang="en-NZ" dirty="0">
                <a:highlight>
                  <a:srgbClr val="00FF00"/>
                </a:highlight>
              </a:rPr>
              <a:t>1/8</a:t>
            </a:r>
            <a:r>
              <a:rPr lang="en-NZ" i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E0282B-E4EB-47DD-B2CD-912F23C899AF}"/>
                  </a:ext>
                </a:extLst>
              </p:cNvPr>
              <p:cNvSpPr txBox="1"/>
              <p:nvPr/>
            </p:nvSpPr>
            <p:spPr>
              <a:xfrm>
                <a:off x="5894636" y="3726661"/>
                <a:ext cx="5201921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i="1" dirty="0">
                    <a:solidFill>
                      <a:schemeClr val="bg1"/>
                    </a:solidFill>
                  </a:rPr>
                  <a:t>Step 3.2: The amount of “say” for first “stump”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E0282B-E4EB-47DD-B2CD-912F23C89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36" y="3726661"/>
                <a:ext cx="5201921" cy="911788"/>
              </a:xfrm>
              <a:prstGeom prst="rect">
                <a:avLst/>
              </a:prstGeom>
              <a:blipFill>
                <a:blip r:embed="rId4"/>
                <a:stretch>
                  <a:fillRect l="-1055" t="-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0894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77DA0-88D5-4B7A-B439-38D6A24E50E1}"/>
              </a:ext>
            </a:extLst>
          </p:cNvPr>
          <p:cNvSpPr txBox="1"/>
          <p:nvPr/>
        </p:nvSpPr>
        <p:spPr>
          <a:xfrm>
            <a:off x="5894636" y="32994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Step 3.1: Total error for first “stump” =</a:t>
            </a:r>
            <a:r>
              <a:rPr lang="en-NZ" dirty="0"/>
              <a:t> </a:t>
            </a:r>
            <a:r>
              <a:rPr lang="en-NZ" dirty="0">
                <a:highlight>
                  <a:srgbClr val="00FF00"/>
                </a:highlight>
              </a:rPr>
              <a:t>1/8</a:t>
            </a:r>
            <a:r>
              <a:rPr lang="en-NZ" i="1" dirty="0">
                <a:solidFill>
                  <a:schemeClr val="bg1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E0282B-E4EB-47DD-B2CD-912F23C899AF}"/>
                  </a:ext>
                </a:extLst>
              </p:cNvPr>
              <p:cNvSpPr txBox="1"/>
              <p:nvPr/>
            </p:nvSpPr>
            <p:spPr>
              <a:xfrm>
                <a:off x="5894636" y="3726661"/>
                <a:ext cx="5201921" cy="911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i="1" dirty="0">
                    <a:solidFill>
                      <a:schemeClr val="bg1"/>
                    </a:solidFill>
                  </a:rPr>
                  <a:t>Step 3.2: The amount of “say” for first “stump”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𝐴𝑚𝑜𝑢𝑛𝑡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𝑠𝑎𝑦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NZ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NZ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E0282B-E4EB-47DD-B2CD-912F23C89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636" y="3726661"/>
                <a:ext cx="5201921" cy="911788"/>
              </a:xfrm>
              <a:prstGeom prst="rect">
                <a:avLst/>
              </a:prstGeom>
              <a:blipFill>
                <a:blip r:embed="rId4"/>
                <a:stretch>
                  <a:fillRect l="-1055" t="-3333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FDE6927-E140-48F2-8ECC-550A9A8E1779}"/>
              </a:ext>
            </a:extLst>
          </p:cNvPr>
          <p:cNvSpPr txBox="1"/>
          <p:nvPr/>
        </p:nvSpPr>
        <p:spPr>
          <a:xfrm>
            <a:off x="6357257" y="46288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In this case it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4733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0EEB75-5EC4-4A33-80FB-AEFA437A7074}"/>
              </a:ext>
            </a:extLst>
          </p:cNvPr>
          <p:cNvSpPr txBox="1"/>
          <p:nvPr/>
        </p:nvSpPr>
        <p:spPr>
          <a:xfrm>
            <a:off x="5559513" y="2653108"/>
            <a:ext cx="631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5538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318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196AF-FF53-4555-8628-A80ABBB7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49" y="3881092"/>
            <a:ext cx="2333897" cy="11617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2BF654-A3A9-4267-9964-BADF56B5758D}"/>
              </a:ext>
            </a:extLst>
          </p:cNvPr>
          <p:cNvSpPr/>
          <p:nvPr/>
        </p:nvSpPr>
        <p:spPr>
          <a:xfrm>
            <a:off x="7783898" y="4769894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EF5DD-71FD-45F0-BF5B-87F4309340A1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8F85ED-482B-40DB-A268-369451D86917}"/>
              </a:ext>
            </a:extLst>
          </p:cNvPr>
          <p:cNvSpPr txBox="1"/>
          <p:nvPr/>
        </p:nvSpPr>
        <p:spPr>
          <a:xfrm>
            <a:off x="8319544" y="3961480"/>
            <a:ext cx="3707859" cy="1754326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NZ" dirty="0"/>
              <a:t>In the first stump, this sample is not correctly labelled, so we need to increase its “importance” (by increasing its </a:t>
            </a:r>
            <a:r>
              <a:rPr lang="en-NZ" dirty="0">
                <a:highlight>
                  <a:srgbClr val="FF0000"/>
                </a:highlight>
              </a:rPr>
              <a:t>sample weight</a:t>
            </a:r>
            <a:r>
              <a:rPr lang="en-NZ" dirty="0"/>
              <a:t>) so the next stump can pay more attention on it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C8C7A07-5F51-4799-856E-73C5E7E6E483}"/>
              </a:ext>
            </a:extLst>
          </p:cNvPr>
          <p:cNvSpPr/>
          <p:nvPr/>
        </p:nvSpPr>
        <p:spPr>
          <a:xfrm rot="1341579">
            <a:off x="2718990" y="3859427"/>
            <a:ext cx="5253895" cy="312232"/>
          </a:xfrm>
          <a:prstGeom prst="rightArrow">
            <a:avLst/>
          </a:prstGeom>
          <a:solidFill>
            <a:srgbClr val="00B0F0">
              <a:alpha val="8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2088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66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196AF-FF53-4555-8628-A80ABBB7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49" y="3881092"/>
            <a:ext cx="2333897" cy="11617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2BF654-A3A9-4267-9964-BADF56B5758D}"/>
              </a:ext>
            </a:extLst>
          </p:cNvPr>
          <p:cNvSpPr/>
          <p:nvPr/>
        </p:nvSpPr>
        <p:spPr>
          <a:xfrm>
            <a:off x="7783898" y="4769894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EF5DD-71FD-45F0-BF5B-87F4309340A1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93508-A533-4AEC-9048-868FF6BFA7FA}"/>
                  </a:ext>
                </a:extLst>
              </p:cNvPr>
              <p:cNvSpPr txBox="1"/>
              <p:nvPr/>
            </p:nvSpPr>
            <p:spPr>
              <a:xfrm>
                <a:off x="8232555" y="4088617"/>
                <a:ext cx="377539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New sample weight to be increased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93508-A533-4AEC-9048-868FF6BF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5" y="4088617"/>
                <a:ext cx="3775393" cy="669992"/>
              </a:xfrm>
              <a:prstGeom prst="rect">
                <a:avLst/>
              </a:prstGeom>
              <a:blipFill>
                <a:blip r:embed="rId4"/>
                <a:stretch>
                  <a:fillRect l="-1290" t="-5455" r="-17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08148-DE92-46CE-8561-537223FC0071}"/>
                  </a:ext>
                </a:extLst>
              </p:cNvPr>
              <p:cNvSpPr txBox="1"/>
              <p:nvPr/>
            </p:nvSpPr>
            <p:spPr>
              <a:xfrm>
                <a:off x="8232555" y="4826080"/>
                <a:ext cx="3775393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it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0.97</m:t>
                          </m:r>
                        </m:sup>
                      </m:sSup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  <a:p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08148-DE92-46CE-8561-537223FC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5" y="4826080"/>
                <a:ext cx="3775393" cy="1166730"/>
              </a:xfrm>
              <a:prstGeom prst="rect">
                <a:avLst/>
              </a:prstGeom>
              <a:blipFill>
                <a:blip r:embed="rId5"/>
                <a:stretch>
                  <a:fillRect l="-1290" t="-31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973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2B196AF-FF53-4555-8628-A80ABBB7F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549" y="3881092"/>
            <a:ext cx="2333897" cy="116173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F2BF654-A3A9-4267-9964-BADF56B5758D}"/>
              </a:ext>
            </a:extLst>
          </p:cNvPr>
          <p:cNvSpPr/>
          <p:nvPr/>
        </p:nvSpPr>
        <p:spPr>
          <a:xfrm>
            <a:off x="7783898" y="4769894"/>
            <a:ext cx="252548" cy="323961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2EF5DD-71FD-45F0-BF5B-87F4309340A1}"/>
              </a:ext>
            </a:extLst>
          </p:cNvPr>
          <p:cNvSpPr/>
          <p:nvPr/>
        </p:nvSpPr>
        <p:spPr>
          <a:xfrm>
            <a:off x="438743" y="2738901"/>
            <a:ext cx="3272478" cy="461665"/>
          </a:xfrm>
          <a:prstGeom prst="rect">
            <a:avLst/>
          </a:prstGeom>
          <a:solidFill>
            <a:srgbClr val="00B0F0">
              <a:alpha val="3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93508-A533-4AEC-9048-868FF6BFA7FA}"/>
                  </a:ext>
                </a:extLst>
              </p:cNvPr>
              <p:cNvSpPr txBox="1"/>
              <p:nvPr/>
            </p:nvSpPr>
            <p:spPr>
              <a:xfrm>
                <a:off x="8232555" y="4088617"/>
                <a:ext cx="3775393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New sample weight to be increased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NZ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NZ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𝑎𝑚𝑜𝑢𝑛𝑡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NZ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𝑠𝑎𝑦</m:t>
                        </m:r>
                      </m:sup>
                    </m:sSup>
                  </m:oMath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693508-A533-4AEC-9048-868FF6BFA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5" y="4088617"/>
                <a:ext cx="3775393" cy="669992"/>
              </a:xfrm>
              <a:prstGeom prst="rect">
                <a:avLst/>
              </a:prstGeom>
              <a:blipFill>
                <a:blip r:embed="rId4"/>
                <a:stretch>
                  <a:fillRect l="-1290" t="-5455" r="-1774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08148-DE92-46CE-8561-537223FC0071}"/>
                  </a:ext>
                </a:extLst>
              </p:cNvPr>
              <p:cNvSpPr txBox="1"/>
              <p:nvPr/>
            </p:nvSpPr>
            <p:spPr>
              <a:xfrm>
                <a:off x="8232555" y="4826080"/>
                <a:ext cx="3775393" cy="11667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In this case it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FF0000"/>
                              </a:highlight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highlight>
                                <a:srgbClr val="00FFFF"/>
                              </a:highligh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0.97</m:t>
                          </m:r>
                        </m:sup>
                      </m:sSup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  <a:p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B08148-DE92-46CE-8561-537223FC0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2555" y="4826080"/>
                <a:ext cx="3775393" cy="1166730"/>
              </a:xfrm>
              <a:prstGeom prst="rect">
                <a:avLst/>
              </a:prstGeom>
              <a:blipFill>
                <a:blip r:embed="rId5"/>
                <a:stretch>
                  <a:fillRect l="-1290" t="-314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AD7C12B8-F444-40C9-BFD1-B7A11AA0D0E0}"/>
              </a:ext>
            </a:extLst>
          </p:cNvPr>
          <p:cNvSpPr/>
          <p:nvPr/>
        </p:nvSpPr>
        <p:spPr>
          <a:xfrm rot="7047969">
            <a:off x="6762251" y="1662981"/>
            <a:ext cx="304800" cy="4989330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24077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need to reduce the rest sample weights (the samples are correctly labelled)</a:t>
            </a:r>
          </a:p>
        </p:txBody>
      </p:sp>
    </p:spTree>
    <p:extLst>
      <p:ext uri="{BB962C8B-B14F-4D97-AF65-F5344CB8AC3E}">
        <p14:creationId xmlns:p14="http://schemas.microsoft.com/office/powerpoint/2010/main" val="1719563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need to reduce the rest sample weights (the samples are correctly labelled)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D77F0-DC22-4238-9A75-CEA813C8F44C}"/>
                  </a:ext>
                </a:extLst>
              </p:cNvPr>
              <p:cNvSpPr txBox="1"/>
              <p:nvPr/>
            </p:nvSpPr>
            <p:spPr>
              <a:xfrm>
                <a:off x="5886994" y="4611070"/>
                <a:ext cx="5773784" cy="65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formula to decrease the sample weight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𝑠𝑎𝑦</m:t>
                          </m:r>
                        </m:sup>
                      </m:sSup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D77F0-DC22-4238-9A75-CEA813C8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4" y="4611070"/>
                <a:ext cx="5773784" cy="653962"/>
              </a:xfrm>
              <a:prstGeom prst="rect">
                <a:avLst/>
              </a:prstGeom>
              <a:blipFill>
                <a:blip r:embed="rId4"/>
                <a:stretch>
                  <a:fillRect l="-950" t="-46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22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highlight>
                            <a:srgbClr val="FF0000"/>
                          </a:highlight>
                        </a:rPr>
                        <a:t>1/8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Now we need to reduce the rest sample weights (the samples are correctly labelled)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D77F0-DC22-4238-9A75-CEA813C8F44C}"/>
                  </a:ext>
                </a:extLst>
              </p:cNvPr>
              <p:cNvSpPr txBox="1"/>
              <p:nvPr/>
            </p:nvSpPr>
            <p:spPr>
              <a:xfrm>
                <a:off x="5886994" y="4611070"/>
                <a:ext cx="5773784" cy="653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NZ" dirty="0">
                    <a:solidFill>
                      <a:schemeClr val="bg1"/>
                    </a:solidFill>
                  </a:rPr>
                  <a:t>The formula to decrease the sample weight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NZ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𝑎𝑚𝑜𝑢𝑛𝑡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NZ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𝑠𝑎𝑦</m:t>
                          </m:r>
                        </m:sup>
                      </m:sSup>
                    </m:oMath>
                  </m:oMathPara>
                </a14:m>
                <a:endParaRPr lang="en-NZ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99D77F0-DC22-4238-9A75-CEA813C8F4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994" y="4611070"/>
                <a:ext cx="5773784" cy="653962"/>
              </a:xfrm>
              <a:prstGeom prst="rect">
                <a:avLst/>
              </a:prstGeom>
              <a:blipFill>
                <a:blip r:embed="rId4"/>
                <a:stretch>
                  <a:fillRect l="-950" t="-463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FEB2124-636C-49D6-B6AA-8DE1456BD9AF}"/>
              </a:ext>
            </a:extLst>
          </p:cNvPr>
          <p:cNvSpPr txBox="1"/>
          <p:nvPr/>
        </p:nvSpPr>
        <p:spPr>
          <a:xfrm>
            <a:off x="5886994" y="5380672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In this case the new weights are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0.05</a:t>
            </a:r>
          </a:p>
        </p:txBody>
      </p:sp>
    </p:spTree>
    <p:extLst>
      <p:ext uri="{BB962C8B-B14F-4D97-AF65-F5344CB8AC3E}">
        <p14:creationId xmlns:p14="http://schemas.microsoft.com/office/powerpoint/2010/main" val="2993585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>
                <a:solidFill>
                  <a:schemeClr val="bg1"/>
                </a:solidFill>
              </a:rPr>
              <a:t>The increased </a:t>
            </a:r>
            <a:r>
              <a:rPr lang="en-NZ" dirty="0">
                <a:solidFill>
                  <a:schemeClr val="bg1"/>
                </a:solidFill>
              </a:rPr>
              <a:t>sample weight is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0.33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77F0-DC22-4238-9A75-CEA813C8F44C}"/>
              </a:ext>
            </a:extLst>
          </p:cNvPr>
          <p:cNvSpPr txBox="1"/>
          <p:nvPr/>
        </p:nvSpPr>
        <p:spPr>
          <a:xfrm>
            <a:off x="5886994" y="4153044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decreased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0.05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675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0.05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>
                <a:solidFill>
                  <a:schemeClr val="bg1"/>
                </a:solidFill>
              </a:rPr>
              <a:t>The increased </a:t>
            </a:r>
            <a:r>
              <a:rPr lang="en-NZ" dirty="0">
                <a:solidFill>
                  <a:schemeClr val="bg1"/>
                </a:solidFill>
              </a:rPr>
              <a:t>sample weight is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0.33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77F0-DC22-4238-9A75-CEA813C8F44C}"/>
              </a:ext>
            </a:extLst>
          </p:cNvPr>
          <p:cNvSpPr txBox="1"/>
          <p:nvPr/>
        </p:nvSpPr>
        <p:spPr>
          <a:xfrm>
            <a:off x="5886994" y="4153044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decreased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0.05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74FDAF-38BB-44A0-95C3-060024B8D94D}"/>
              </a:ext>
            </a:extLst>
          </p:cNvPr>
          <p:cNvSpPr txBox="1"/>
          <p:nvPr/>
        </p:nvSpPr>
        <p:spPr>
          <a:xfrm>
            <a:off x="5589936" y="4603137"/>
            <a:ext cx="6602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we normalize the sample weights so they can be added up to 1.0</a:t>
            </a:r>
          </a:p>
        </p:txBody>
      </p:sp>
    </p:spTree>
    <p:extLst>
      <p:ext uri="{BB962C8B-B14F-4D97-AF65-F5344CB8AC3E}">
        <p14:creationId xmlns:p14="http://schemas.microsoft.com/office/powerpoint/2010/main" val="1851642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increased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0.49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77F0-DC22-4238-9A75-CEA813C8F44C}"/>
              </a:ext>
            </a:extLst>
          </p:cNvPr>
          <p:cNvSpPr txBox="1"/>
          <p:nvPr/>
        </p:nvSpPr>
        <p:spPr>
          <a:xfrm>
            <a:off x="5886994" y="4153044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decreased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0.07</a:t>
            </a:r>
            <a:endParaRPr lang="en-N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7688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increased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0.49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77F0-DC22-4238-9A75-CEA813C8F44C}"/>
              </a:ext>
            </a:extLst>
          </p:cNvPr>
          <p:cNvSpPr txBox="1"/>
          <p:nvPr/>
        </p:nvSpPr>
        <p:spPr>
          <a:xfrm>
            <a:off x="5886994" y="4153044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decreased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872F3-14AB-431F-8420-610D18BD1BB1}"/>
              </a:ext>
            </a:extLst>
          </p:cNvPr>
          <p:cNvSpPr txBox="1"/>
          <p:nvPr/>
        </p:nvSpPr>
        <p:spPr>
          <a:xfrm>
            <a:off x="5559515" y="4597334"/>
            <a:ext cx="596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Then we can grow the second tree but using the updated sample weight</a:t>
            </a:r>
          </a:p>
        </p:txBody>
      </p:sp>
    </p:spTree>
    <p:extLst>
      <p:ext uri="{BB962C8B-B14F-4D97-AF65-F5344CB8AC3E}">
        <p14:creationId xmlns:p14="http://schemas.microsoft.com/office/powerpoint/2010/main" val="7589882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261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build a Adaboost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C0F6FA-0601-40E6-9E83-0A325B22F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" y="919647"/>
            <a:ext cx="3087521" cy="40613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3DD099-BD92-4AA7-A899-9A5FAA211290}"/>
              </a:ext>
            </a:extLst>
          </p:cNvPr>
          <p:cNvSpPr txBox="1"/>
          <p:nvPr/>
        </p:nvSpPr>
        <p:spPr>
          <a:xfrm>
            <a:off x="357594" y="5112949"/>
            <a:ext cx="4356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First, let’s look at the above example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9AEB3B-E994-4939-B060-F0AA7816C031}"/>
              </a:ext>
            </a:extLst>
          </p:cNvPr>
          <p:cNvSpPr txBox="1"/>
          <p:nvPr/>
        </p:nvSpPr>
        <p:spPr>
          <a:xfrm>
            <a:off x="357594" y="5380672"/>
            <a:ext cx="520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i="1" dirty="0">
                <a:solidFill>
                  <a:schemeClr val="bg1"/>
                </a:solidFill>
              </a:rPr>
              <a:t>We want to use AdaBoost to predict if a patient has “Heart Disease” depending on: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“Chest pain”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“Blocked Arteries”</a:t>
            </a:r>
          </a:p>
          <a:p>
            <a:pPr marL="285750" indent="-285750">
              <a:buFontTx/>
              <a:buChar char="-"/>
            </a:pPr>
            <a:r>
              <a:rPr lang="en-NZ" i="1" dirty="0">
                <a:solidFill>
                  <a:schemeClr val="bg1"/>
                </a:solidFill>
              </a:rPr>
              <a:t>“Patient Weight”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150D3-915E-4503-8DBF-C9C0E10C1483}"/>
              </a:ext>
            </a:extLst>
          </p:cNvPr>
          <p:cNvSpPr txBox="1"/>
          <p:nvPr/>
        </p:nvSpPr>
        <p:spPr>
          <a:xfrm>
            <a:off x="5559515" y="244792"/>
            <a:ext cx="520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1: giving each sample a weight that indicates how important they are</a:t>
            </a: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FD5C564D-3B19-4360-8B0A-8A40BD0BC5AB}"/>
              </a:ext>
            </a:extLst>
          </p:cNvPr>
          <p:cNvGraphicFramePr>
            <a:graphicFrameLocks noGrp="1"/>
          </p:cNvGraphicFramePr>
          <p:nvPr/>
        </p:nvGraphicFramePr>
        <p:xfrm>
          <a:off x="3711221" y="767164"/>
          <a:ext cx="1135071" cy="420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1">
                  <a:extLst>
                    <a:ext uri="{9D8B030D-6E8A-4147-A177-3AD203B41FA5}">
                      <a16:colId xmlns:a16="http://schemas.microsoft.com/office/drawing/2014/main" val="2325207920"/>
                    </a:ext>
                  </a:extLst>
                </a:gridCol>
              </a:tblGrid>
              <a:tr h="605390">
                <a:tc>
                  <a:txBody>
                    <a:bodyPr/>
                    <a:lstStyle/>
                    <a:p>
                      <a:pPr algn="ctr"/>
                      <a:r>
                        <a:rPr lang="en-NZ" dirty="0"/>
                        <a:t>Sample 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904688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32816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941655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75961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00FF"/>
                          </a:highlight>
                        </a:rPr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903580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949692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877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99699"/>
                  </a:ext>
                </a:extLst>
              </a:tr>
              <a:tr h="446155">
                <a:tc>
                  <a:txBody>
                    <a:bodyPr/>
                    <a:lstStyle/>
                    <a:p>
                      <a:pPr algn="ctr"/>
                      <a:r>
                        <a:rPr lang="en-NZ" dirty="0">
                          <a:solidFill>
                            <a:schemeClr val="bg1"/>
                          </a:solidFill>
                          <a:highlight>
                            <a:srgbClr val="008000"/>
                          </a:highlight>
                        </a:rPr>
                        <a:t>0.07</a:t>
                      </a:r>
                      <a:endParaRPr lang="en-NZ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44364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A7ED59-315F-45A1-8B31-69BF94AE9522}"/>
              </a:ext>
            </a:extLst>
          </p:cNvPr>
          <p:cNvSpPr txBox="1"/>
          <p:nvPr/>
        </p:nvSpPr>
        <p:spPr>
          <a:xfrm>
            <a:off x="5559514" y="972145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2: grow our first “stump”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7815042-ED00-4A25-9CF2-E42114DCC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94" y="1437957"/>
            <a:ext cx="2333897" cy="11617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B38659-465C-4181-900F-B234A9B1F3D2}"/>
              </a:ext>
            </a:extLst>
          </p:cNvPr>
          <p:cNvSpPr txBox="1"/>
          <p:nvPr/>
        </p:nvSpPr>
        <p:spPr>
          <a:xfrm>
            <a:off x="5559513" y="2653108"/>
            <a:ext cx="6193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3: We need to determine how much this stump will say in the final results. In this case the “amount of say” is </a:t>
            </a:r>
            <a:r>
              <a:rPr lang="en-NZ" i="1" dirty="0">
                <a:highlight>
                  <a:srgbClr val="00FFFF"/>
                </a:highlight>
              </a:rPr>
              <a:t>0.97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BC25EB-8711-475A-B639-0DCD5B6B0469}"/>
              </a:ext>
            </a:extLst>
          </p:cNvPr>
          <p:cNvSpPr txBox="1"/>
          <p:nvPr/>
        </p:nvSpPr>
        <p:spPr>
          <a:xfrm>
            <a:off x="5559515" y="3451839"/>
            <a:ext cx="5201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4: Update sample weights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E243E-5887-4E36-9818-BC4FA2D7562E}"/>
              </a:ext>
            </a:extLst>
          </p:cNvPr>
          <p:cNvSpPr txBox="1"/>
          <p:nvPr/>
        </p:nvSpPr>
        <p:spPr>
          <a:xfrm>
            <a:off x="5886994" y="3829879"/>
            <a:ext cx="577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increased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00FF"/>
                </a:highlight>
              </a:rPr>
              <a:t>0.49</a:t>
            </a: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9D77F0-DC22-4238-9A75-CEA813C8F44C}"/>
              </a:ext>
            </a:extLst>
          </p:cNvPr>
          <p:cNvSpPr txBox="1"/>
          <p:nvPr/>
        </p:nvSpPr>
        <p:spPr>
          <a:xfrm>
            <a:off x="5886994" y="4153044"/>
            <a:ext cx="577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normalized decreased sample weight is </a:t>
            </a:r>
            <a:r>
              <a:rPr lang="en-NZ" dirty="0">
                <a:solidFill>
                  <a:schemeClr val="bg1"/>
                </a:solidFill>
                <a:highlight>
                  <a:srgbClr val="008000"/>
                </a:highlight>
              </a:rPr>
              <a:t>0.07</a:t>
            </a:r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872F3-14AB-431F-8420-610D18BD1BB1}"/>
              </a:ext>
            </a:extLst>
          </p:cNvPr>
          <p:cNvSpPr txBox="1"/>
          <p:nvPr/>
        </p:nvSpPr>
        <p:spPr>
          <a:xfrm>
            <a:off x="5559515" y="4597334"/>
            <a:ext cx="5961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Step 5: Then we can grow the second tree but using the updated sample weight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AA8E9-3C32-4779-AF14-08FDAECB5445}"/>
              </a:ext>
            </a:extLst>
          </p:cNvPr>
          <p:cNvSpPr txBox="1"/>
          <p:nvPr/>
        </p:nvSpPr>
        <p:spPr>
          <a:xfrm>
            <a:off x="5559515" y="5364789"/>
            <a:ext cx="5961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680719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2070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2EC64-265F-4049-B9F6-A3E704BC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500764"/>
            <a:ext cx="1983105" cy="1928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2EDE65-D793-4CDF-B0B2-4727FB663677}"/>
              </a:ext>
            </a:extLst>
          </p:cNvPr>
          <p:cNvSpPr txBox="1"/>
          <p:nvPr/>
        </p:nvSpPr>
        <p:spPr>
          <a:xfrm>
            <a:off x="679270" y="3530405"/>
            <a:ext cx="21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Initial dataset </a:t>
            </a:r>
          </a:p>
          <a:p>
            <a:r>
              <a:rPr lang="en-NZ" sz="1400" dirty="0">
                <a:solidFill>
                  <a:schemeClr val="bg1"/>
                </a:solidFill>
              </a:rPr>
              <a:t>(and assumed weights)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81B928-F0C2-4CA4-854F-D1084E88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21" y="1500764"/>
            <a:ext cx="547572" cy="19282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BF325B-C448-48F0-9812-9C2C7E98C25D}"/>
              </a:ext>
            </a:extLst>
          </p:cNvPr>
          <p:cNvSpPr/>
          <p:nvPr/>
        </p:nvSpPr>
        <p:spPr>
          <a:xfrm>
            <a:off x="2961534" y="3657601"/>
            <a:ext cx="670560" cy="2002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ED877-A9F3-467B-BEE6-27893DFF5AE0}"/>
              </a:ext>
            </a:extLst>
          </p:cNvPr>
          <p:cNvSpPr/>
          <p:nvPr/>
        </p:nvSpPr>
        <p:spPr>
          <a:xfrm>
            <a:off x="2512897" y="4010298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13C7F-0EA2-48FA-98A5-868A45B092DD}"/>
              </a:ext>
            </a:extLst>
          </p:cNvPr>
          <p:cNvSpPr/>
          <p:nvPr/>
        </p:nvSpPr>
        <p:spPr>
          <a:xfrm>
            <a:off x="3401856" y="4010297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41508B-9725-4598-A284-30E0C360D4B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2848177" y="3857898"/>
            <a:ext cx="448637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7DEBDD-B181-4E34-88C8-CD38801060B9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3296814" y="3857898"/>
            <a:ext cx="440322" cy="1523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F313C7-76A2-46A0-9FDD-023401262F56}"/>
              </a:ext>
            </a:extLst>
          </p:cNvPr>
          <p:cNvSpPr txBox="1"/>
          <p:nvPr/>
        </p:nvSpPr>
        <p:spPr>
          <a:xfrm>
            <a:off x="2682447" y="4339008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stump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ACFD4-CE0F-4757-8755-4FE1D1E96ADB}"/>
              </a:ext>
            </a:extLst>
          </p:cNvPr>
          <p:cNvSpPr txBox="1"/>
          <p:nvPr/>
        </p:nvSpPr>
        <p:spPr>
          <a:xfrm>
            <a:off x="2373130" y="470834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Amount of say: 0.97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28F0294-F131-42BF-9B3B-4C160FD16831}"/>
              </a:ext>
            </a:extLst>
          </p:cNvPr>
          <p:cNvSpPr/>
          <p:nvPr/>
        </p:nvSpPr>
        <p:spPr>
          <a:xfrm>
            <a:off x="2730138" y="2386149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9FDE3-28BF-4C0B-B4A3-D5BCCCCDCB3D}"/>
              </a:ext>
            </a:extLst>
          </p:cNvPr>
          <p:cNvSpPr/>
          <p:nvPr/>
        </p:nvSpPr>
        <p:spPr>
          <a:xfrm>
            <a:off x="5382534" y="3726517"/>
            <a:ext cx="670560" cy="2002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A17AB5-F549-47AD-96E0-C85415741547}"/>
              </a:ext>
            </a:extLst>
          </p:cNvPr>
          <p:cNvSpPr/>
          <p:nvPr/>
        </p:nvSpPr>
        <p:spPr>
          <a:xfrm>
            <a:off x="4933897" y="4079214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F0FE4B-7153-4184-9BF3-8A58C51BC383}"/>
              </a:ext>
            </a:extLst>
          </p:cNvPr>
          <p:cNvSpPr/>
          <p:nvPr/>
        </p:nvSpPr>
        <p:spPr>
          <a:xfrm>
            <a:off x="5822856" y="4079213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2E6DE9-F099-4B79-8C5B-35D13249B9F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69177" y="3926814"/>
            <a:ext cx="448637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357734-C445-4DAF-A8AD-5B16781CAA7F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5717814" y="3926814"/>
            <a:ext cx="440322" cy="1523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C8CDE0-F2A6-4E2E-BC69-BD684DA06A6B}"/>
              </a:ext>
            </a:extLst>
          </p:cNvPr>
          <p:cNvSpPr txBox="1"/>
          <p:nvPr/>
        </p:nvSpPr>
        <p:spPr>
          <a:xfrm>
            <a:off x="4994489" y="433825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2nd stump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AF7105-4431-458D-9E58-E1BF3C96FC03}"/>
              </a:ext>
            </a:extLst>
          </p:cNvPr>
          <p:cNvSpPr txBox="1"/>
          <p:nvPr/>
        </p:nvSpPr>
        <p:spPr>
          <a:xfrm>
            <a:off x="4658870" y="470834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Amount of say: 0.52 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C75E926-7B37-4121-A078-B20EC4763E59}"/>
              </a:ext>
            </a:extLst>
          </p:cNvPr>
          <p:cNvSpPr/>
          <p:nvPr/>
        </p:nvSpPr>
        <p:spPr>
          <a:xfrm>
            <a:off x="4586117" y="2372709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A522F7-816F-498E-AD4F-182BF8317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399" y="1445576"/>
            <a:ext cx="547573" cy="1968088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B75A8E-AFF8-41BD-9A9B-38D014C0507E}"/>
              </a:ext>
            </a:extLst>
          </p:cNvPr>
          <p:cNvSpPr/>
          <p:nvPr/>
        </p:nvSpPr>
        <p:spPr>
          <a:xfrm>
            <a:off x="6671879" y="2372708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93405-02BF-4D11-925F-2CC81DE12B46}"/>
              </a:ext>
            </a:extLst>
          </p:cNvPr>
          <p:cNvSpPr txBox="1"/>
          <p:nvPr/>
        </p:nvSpPr>
        <p:spPr>
          <a:xfrm>
            <a:off x="8111742" y="2032206"/>
            <a:ext cx="188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bg1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144661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12EC64-265F-4049-B9F6-A3E704BC6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9" y="1500764"/>
            <a:ext cx="1983105" cy="19282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2EDE65-D793-4CDF-B0B2-4727FB663677}"/>
              </a:ext>
            </a:extLst>
          </p:cNvPr>
          <p:cNvSpPr txBox="1"/>
          <p:nvPr/>
        </p:nvSpPr>
        <p:spPr>
          <a:xfrm>
            <a:off x="679270" y="3530405"/>
            <a:ext cx="2131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Initial dataset </a:t>
            </a:r>
          </a:p>
          <a:p>
            <a:r>
              <a:rPr lang="en-NZ" sz="1400" dirty="0">
                <a:solidFill>
                  <a:schemeClr val="bg1"/>
                </a:solidFill>
              </a:rPr>
              <a:t>(and assumed weights)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D81B928-F0C2-4CA4-854F-D1084E88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21" y="1500764"/>
            <a:ext cx="547572" cy="192823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2BF325B-C448-48F0-9812-9C2C7E98C25D}"/>
              </a:ext>
            </a:extLst>
          </p:cNvPr>
          <p:cNvSpPr/>
          <p:nvPr/>
        </p:nvSpPr>
        <p:spPr>
          <a:xfrm>
            <a:off x="2961534" y="3657601"/>
            <a:ext cx="670560" cy="2002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ED877-A9F3-467B-BEE6-27893DFF5AE0}"/>
              </a:ext>
            </a:extLst>
          </p:cNvPr>
          <p:cNvSpPr/>
          <p:nvPr/>
        </p:nvSpPr>
        <p:spPr>
          <a:xfrm>
            <a:off x="2512897" y="4010298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7D13C7F-0EA2-48FA-98A5-868A45B092DD}"/>
              </a:ext>
            </a:extLst>
          </p:cNvPr>
          <p:cNvSpPr/>
          <p:nvPr/>
        </p:nvSpPr>
        <p:spPr>
          <a:xfrm>
            <a:off x="3401856" y="4010297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41508B-9725-4598-A284-30E0C360D4BD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 flipH="1">
            <a:off x="2848177" y="3857898"/>
            <a:ext cx="448637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E7DEBDD-B181-4E34-88C8-CD38801060B9}"/>
              </a:ext>
            </a:extLst>
          </p:cNvPr>
          <p:cNvCxnSpPr>
            <a:stCxn id="23" idx="2"/>
            <a:endCxn id="27" idx="0"/>
          </p:cNvCxnSpPr>
          <p:nvPr/>
        </p:nvCxnSpPr>
        <p:spPr>
          <a:xfrm>
            <a:off x="3296814" y="3857898"/>
            <a:ext cx="440322" cy="1523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CF313C7-76A2-46A0-9FDD-023401262F56}"/>
              </a:ext>
            </a:extLst>
          </p:cNvPr>
          <p:cNvSpPr txBox="1"/>
          <p:nvPr/>
        </p:nvSpPr>
        <p:spPr>
          <a:xfrm>
            <a:off x="2682447" y="4339008"/>
            <a:ext cx="122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First stump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4ACFD4-CE0F-4757-8755-4FE1D1E96ADB}"/>
              </a:ext>
            </a:extLst>
          </p:cNvPr>
          <p:cNvSpPr txBox="1"/>
          <p:nvPr/>
        </p:nvSpPr>
        <p:spPr>
          <a:xfrm>
            <a:off x="2373130" y="470834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Amount of say: 0.97 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928F0294-F131-42BF-9B3B-4C160FD16831}"/>
              </a:ext>
            </a:extLst>
          </p:cNvPr>
          <p:cNvSpPr/>
          <p:nvPr/>
        </p:nvSpPr>
        <p:spPr>
          <a:xfrm>
            <a:off x="2730138" y="2386149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49FDE3-28BF-4C0B-B4A3-D5BCCCCDCB3D}"/>
              </a:ext>
            </a:extLst>
          </p:cNvPr>
          <p:cNvSpPr/>
          <p:nvPr/>
        </p:nvSpPr>
        <p:spPr>
          <a:xfrm>
            <a:off x="5382534" y="3726517"/>
            <a:ext cx="670560" cy="2002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A17AB5-F549-47AD-96E0-C85415741547}"/>
              </a:ext>
            </a:extLst>
          </p:cNvPr>
          <p:cNvSpPr/>
          <p:nvPr/>
        </p:nvSpPr>
        <p:spPr>
          <a:xfrm>
            <a:off x="4933897" y="4079214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0F0FE4B-7153-4184-9BF3-8A58C51BC383}"/>
              </a:ext>
            </a:extLst>
          </p:cNvPr>
          <p:cNvSpPr/>
          <p:nvPr/>
        </p:nvSpPr>
        <p:spPr>
          <a:xfrm>
            <a:off x="5822856" y="4079213"/>
            <a:ext cx="670560" cy="2002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42E6DE9-F099-4B79-8C5B-35D13249B9F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5269177" y="3926814"/>
            <a:ext cx="448637" cy="1524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6357734-C445-4DAF-A8AD-5B16781CAA7F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>
            <a:off x="5717814" y="3926814"/>
            <a:ext cx="440322" cy="15239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C8CDE0-F2A6-4E2E-BC69-BD684DA06A6B}"/>
              </a:ext>
            </a:extLst>
          </p:cNvPr>
          <p:cNvSpPr txBox="1"/>
          <p:nvPr/>
        </p:nvSpPr>
        <p:spPr>
          <a:xfrm>
            <a:off x="4994489" y="4338254"/>
            <a:ext cx="119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2nd stump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AF7105-4431-458D-9E58-E1BF3C96FC03}"/>
              </a:ext>
            </a:extLst>
          </p:cNvPr>
          <p:cNvSpPr txBox="1"/>
          <p:nvPr/>
        </p:nvSpPr>
        <p:spPr>
          <a:xfrm>
            <a:off x="4658870" y="4708340"/>
            <a:ext cx="211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Amount of say: 0.52 </a:t>
            </a: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5C75E926-7B37-4121-A078-B20EC4763E59}"/>
              </a:ext>
            </a:extLst>
          </p:cNvPr>
          <p:cNvSpPr/>
          <p:nvPr/>
        </p:nvSpPr>
        <p:spPr>
          <a:xfrm>
            <a:off x="4586117" y="2372709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0A522F7-816F-498E-AD4F-182BF83172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399" y="1445576"/>
            <a:ext cx="547573" cy="1968088"/>
          </a:xfrm>
          <a:prstGeom prst="rect">
            <a:avLst/>
          </a:prstGeom>
        </p:spPr>
      </p:pic>
      <p:sp>
        <p:nvSpPr>
          <p:cNvPr id="47" name="Arrow: Right 46">
            <a:extLst>
              <a:ext uri="{FF2B5EF4-FFF2-40B4-BE49-F238E27FC236}">
                <a16:creationId xmlns:a16="http://schemas.microsoft.com/office/drawing/2014/main" id="{DFB75A8E-AFF8-41BD-9A9B-38D014C0507E}"/>
              </a:ext>
            </a:extLst>
          </p:cNvPr>
          <p:cNvSpPr/>
          <p:nvPr/>
        </p:nvSpPr>
        <p:spPr>
          <a:xfrm>
            <a:off x="6671879" y="2372708"/>
            <a:ext cx="335280" cy="296091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393405-02BF-4D11-925F-2CC81DE12B46}"/>
              </a:ext>
            </a:extLst>
          </p:cNvPr>
          <p:cNvSpPr txBox="1"/>
          <p:nvPr/>
        </p:nvSpPr>
        <p:spPr>
          <a:xfrm>
            <a:off x="8111742" y="2032206"/>
            <a:ext cx="1885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4000" b="1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75BD7F-70CB-4E57-B436-F51F5A8EE6AA}"/>
              </a:ext>
            </a:extLst>
          </p:cNvPr>
          <p:cNvSpPr txBox="1"/>
          <p:nvPr/>
        </p:nvSpPr>
        <p:spPr>
          <a:xfrm>
            <a:off x="4818785" y="5654579"/>
            <a:ext cx="2913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When the test data coming in, we use the test data to go through all the created “stumps”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E7F01BF-537C-40E8-BC18-60ADDC933E5F}"/>
              </a:ext>
            </a:extLst>
          </p:cNvPr>
          <p:cNvCxnSpPr/>
          <p:nvPr/>
        </p:nvCxnSpPr>
        <p:spPr>
          <a:xfrm flipH="1" flipV="1">
            <a:off x="4072416" y="5077672"/>
            <a:ext cx="1196761" cy="4535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E7C6B-7444-47F2-81A0-3B8664C1756F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5717814" y="5077672"/>
            <a:ext cx="557480" cy="45355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3CCF9D-80D9-46ED-AC43-55FA43277DB3}"/>
              </a:ext>
            </a:extLst>
          </p:cNvPr>
          <p:cNvCxnSpPr>
            <a:cxnSpLocks/>
          </p:cNvCxnSpPr>
          <p:nvPr/>
        </p:nvCxnSpPr>
        <p:spPr>
          <a:xfrm flipV="1">
            <a:off x="7118259" y="3826665"/>
            <a:ext cx="1362353" cy="170312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6210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D647-121D-44B0-BAB3-266B513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8" y="1579189"/>
            <a:ext cx="2672884" cy="32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92B94-509F-4272-B754-1B62F6EE9191}"/>
              </a:ext>
            </a:extLst>
          </p:cNvPr>
          <p:cNvSpPr txBox="1"/>
          <p:nvPr/>
        </p:nvSpPr>
        <p:spPr>
          <a:xfrm>
            <a:off x="4959859" y="5058701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disease==True”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1806-600F-42DD-8B7C-D00227BC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826"/>
            <a:ext cx="4197444" cy="2655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49A7A-A007-4152-8E99-7E659E7B6420}"/>
              </a:ext>
            </a:extLst>
          </p:cNvPr>
          <p:cNvSpPr/>
          <p:nvPr/>
        </p:nvSpPr>
        <p:spPr>
          <a:xfrm>
            <a:off x="4330233" y="3056965"/>
            <a:ext cx="348923" cy="25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AD3D8-2F8C-4CE2-A535-5E79A65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22" y="2274514"/>
            <a:ext cx="2990850" cy="2066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6C60C5-DDF3-4024-8EC9-8185F3D3BE67}"/>
              </a:ext>
            </a:extLst>
          </p:cNvPr>
          <p:cNvSpPr txBox="1"/>
          <p:nvPr/>
        </p:nvSpPr>
        <p:spPr>
          <a:xfrm>
            <a:off x="8585105" y="4585306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disease==False”</a:t>
            </a:r>
          </a:p>
        </p:txBody>
      </p:sp>
    </p:spTree>
    <p:extLst>
      <p:ext uri="{BB962C8B-B14F-4D97-AF65-F5344CB8AC3E}">
        <p14:creationId xmlns:p14="http://schemas.microsoft.com/office/powerpoint/2010/main" val="27669518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D647-121D-44B0-BAB3-266B513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8" y="1579189"/>
            <a:ext cx="2672884" cy="32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92B94-509F-4272-B754-1B62F6EE9191}"/>
              </a:ext>
            </a:extLst>
          </p:cNvPr>
          <p:cNvSpPr txBox="1"/>
          <p:nvPr/>
        </p:nvSpPr>
        <p:spPr>
          <a:xfrm>
            <a:off x="4959859" y="5058701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disease==True”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1806-600F-42DD-8B7C-D00227BC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826"/>
            <a:ext cx="4197444" cy="2655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49A7A-A007-4152-8E99-7E659E7B6420}"/>
              </a:ext>
            </a:extLst>
          </p:cNvPr>
          <p:cNvSpPr/>
          <p:nvPr/>
        </p:nvSpPr>
        <p:spPr>
          <a:xfrm>
            <a:off x="4330233" y="3056965"/>
            <a:ext cx="348923" cy="25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AD3D8-2F8C-4CE2-A535-5E79A65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22" y="2274514"/>
            <a:ext cx="2990850" cy="2066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6C60C5-DDF3-4024-8EC9-8185F3D3BE67}"/>
              </a:ext>
            </a:extLst>
          </p:cNvPr>
          <p:cNvSpPr txBox="1"/>
          <p:nvPr/>
        </p:nvSpPr>
        <p:spPr>
          <a:xfrm>
            <a:off x="8585105" y="4585306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disease==False”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C112-8A5E-41B9-B28E-75054AC0A715}"/>
              </a:ext>
            </a:extLst>
          </p:cNvPr>
          <p:cNvSpPr txBox="1"/>
          <p:nvPr/>
        </p:nvSpPr>
        <p:spPr>
          <a:xfrm>
            <a:off x="7487161" y="1905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2ABB6-7EE3-455F-AF52-E5E02C2D32D0}"/>
              </a:ext>
            </a:extLst>
          </p:cNvPr>
          <p:cNvSpPr txBox="1"/>
          <p:nvPr/>
        </p:nvSpPr>
        <p:spPr>
          <a:xfrm>
            <a:off x="7525202" y="26009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38F-96EF-4BA7-BA69-4238B8A32980}"/>
              </a:ext>
            </a:extLst>
          </p:cNvPr>
          <p:cNvSpPr txBox="1"/>
          <p:nvPr/>
        </p:nvSpPr>
        <p:spPr>
          <a:xfrm>
            <a:off x="752520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6D24A-CEFF-482D-9694-F0FB09D83BC8}"/>
              </a:ext>
            </a:extLst>
          </p:cNvPr>
          <p:cNvSpPr txBox="1"/>
          <p:nvPr/>
        </p:nvSpPr>
        <p:spPr>
          <a:xfrm>
            <a:off x="7525202" y="4211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BBF25-A656-445C-A3A3-D9B98DA47AE4}"/>
              </a:ext>
            </a:extLst>
          </p:cNvPr>
          <p:cNvSpPr txBox="1"/>
          <p:nvPr/>
        </p:nvSpPr>
        <p:spPr>
          <a:xfrm>
            <a:off x="6875694" y="1234643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233-989D-4F2D-B6AD-20792D3D8CAA}"/>
              </a:ext>
            </a:extLst>
          </p:cNvPr>
          <p:cNvSpPr txBox="1"/>
          <p:nvPr/>
        </p:nvSpPr>
        <p:spPr>
          <a:xfrm>
            <a:off x="11154533" y="22745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C3247-91C7-409A-BD14-A96AEAF39BFE}"/>
              </a:ext>
            </a:extLst>
          </p:cNvPr>
          <p:cNvSpPr txBox="1"/>
          <p:nvPr/>
        </p:nvSpPr>
        <p:spPr>
          <a:xfrm>
            <a:off x="11172462" y="3609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8D7D3-AB60-4572-B019-95892B1659E6}"/>
              </a:ext>
            </a:extLst>
          </p:cNvPr>
          <p:cNvSpPr txBox="1"/>
          <p:nvPr/>
        </p:nvSpPr>
        <p:spPr>
          <a:xfrm>
            <a:off x="10389859" y="1754981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</p:spTree>
    <p:extLst>
      <p:ext uri="{BB962C8B-B14F-4D97-AF65-F5344CB8AC3E}">
        <p14:creationId xmlns:p14="http://schemas.microsoft.com/office/powerpoint/2010/main" val="38030190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D647-121D-44B0-BAB3-266B513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8" y="1579189"/>
            <a:ext cx="2672884" cy="32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92B94-509F-4272-B754-1B62F6EE9191}"/>
              </a:ext>
            </a:extLst>
          </p:cNvPr>
          <p:cNvSpPr txBox="1"/>
          <p:nvPr/>
        </p:nvSpPr>
        <p:spPr>
          <a:xfrm>
            <a:off x="4959859" y="5058701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disease==True”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1806-600F-42DD-8B7C-D00227BC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826"/>
            <a:ext cx="4197444" cy="2655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49A7A-A007-4152-8E99-7E659E7B6420}"/>
              </a:ext>
            </a:extLst>
          </p:cNvPr>
          <p:cNvSpPr/>
          <p:nvPr/>
        </p:nvSpPr>
        <p:spPr>
          <a:xfrm>
            <a:off x="4330233" y="3056965"/>
            <a:ext cx="348923" cy="25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AD3D8-2F8C-4CE2-A535-5E79A65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22" y="2274514"/>
            <a:ext cx="2990850" cy="2066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6C60C5-DDF3-4024-8EC9-8185F3D3BE67}"/>
              </a:ext>
            </a:extLst>
          </p:cNvPr>
          <p:cNvSpPr txBox="1"/>
          <p:nvPr/>
        </p:nvSpPr>
        <p:spPr>
          <a:xfrm>
            <a:off x="8585105" y="4585306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disease==False”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C112-8A5E-41B9-B28E-75054AC0A715}"/>
              </a:ext>
            </a:extLst>
          </p:cNvPr>
          <p:cNvSpPr txBox="1"/>
          <p:nvPr/>
        </p:nvSpPr>
        <p:spPr>
          <a:xfrm>
            <a:off x="7487161" y="1905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2ABB6-7EE3-455F-AF52-E5E02C2D32D0}"/>
              </a:ext>
            </a:extLst>
          </p:cNvPr>
          <p:cNvSpPr txBox="1"/>
          <p:nvPr/>
        </p:nvSpPr>
        <p:spPr>
          <a:xfrm>
            <a:off x="7525202" y="26009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38F-96EF-4BA7-BA69-4238B8A32980}"/>
              </a:ext>
            </a:extLst>
          </p:cNvPr>
          <p:cNvSpPr txBox="1"/>
          <p:nvPr/>
        </p:nvSpPr>
        <p:spPr>
          <a:xfrm>
            <a:off x="752520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6D24A-CEFF-482D-9694-F0FB09D83BC8}"/>
              </a:ext>
            </a:extLst>
          </p:cNvPr>
          <p:cNvSpPr txBox="1"/>
          <p:nvPr/>
        </p:nvSpPr>
        <p:spPr>
          <a:xfrm>
            <a:off x="7525202" y="4211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BBF25-A656-445C-A3A3-D9B98DA47AE4}"/>
              </a:ext>
            </a:extLst>
          </p:cNvPr>
          <p:cNvSpPr txBox="1"/>
          <p:nvPr/>
        </p:nvSpPr>
        <p:spPr>
          <a:xfrm>
            <a:off x="6875694" y="1234643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233-989D-4F2D-B6AD-20792D3D8CAA}"/>
              </a:ext>
            </a:extLst>
          </p:cNvPr>
          <p:cNvSpPr txBox="1"/>
          <p:nvPr/>
        </p:nvSpPr>
        <p:spPr>
          <a:xfrm>
            <a:off x="11154533" y="22745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C3247-91C7-409A-BD14-A96AEAF39BFE}"/>
              </a:ext>
            </a:extLst>
          </p:cNvPr>
          <p:cNvSpPr txBox="1"/>
          <p:nvPr/>
        </p:nvSpPr>
        <p:spPr>
          <a:xfrm>
            <a:off x="11172462" y="3609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8D7D3-AB60-4572-B019-95892B1659E6}"/>
              </a:ext>
            </a:extLst>
          </p:cNvPr>
          <p:cNvSpPr txBox="1"/>
          <p:nvPr/>
        </p:nvSpPr>
        <p:spPr>
          <a:xfrm>
            <a:off x="10389859" y="1754981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812F6-CD41-4455-AD18-74C5540B11B9}"/>
              </a:ext>
            </a:extLst>
          </p:cNvPr>
          <p:cNvSpPr txBox="1"/>
          <p:nvPr/>
        </p:nvSpPr>
        <p:spPr>
          <a:xfrm>
            <a:off x="4692496" y="5822286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Total of “amount of say”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D9B13-B346-4B51-AB9F-871E9C5895BA}"/>
              </a:ext>
            </a:extLst>
          </p:cNvPr>
          <p:cNvSpPr txBox="1"/>
          <p:nvPr/>
        </p:nvSpPr>
        <p:spPr>
          <a:xfrm>
            <a:off x="7525202" y="58411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2.13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3799B-14CF-4231-8E69-E310A2373DCF}"/>
              </a:ext>
            </a:extLst>
          </p:cNvPr>
          <p:cNvSpPr txBox="1"/>
          <p:nvPr/>
        </p:nvSpPr>
        <p:spPr>
          <a:xfrm>
            <a:off x="11239611" y="58415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0.88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D19480-1C42-4AF1-8846-42222A5D18F8}"/>
              </a:ext>
            </a:extLst>
          </p:cNvPr>
          <p:cNvSpPr/>
          <p:nvPr/>
        </p:nvSpPr>
        <p:spPr>
          <a:xfrm>
            <a:off x="7719432" y="4865599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14138BF-420F-46D8-9284-D7DFFA647485}"/>
              </a:ext>
            </a:extLst>
          </p:cNvPr>
          <p:cNvSpPr/>
          <p:nvPr/>
        </p:nvSpPr>
        <p:spPr>
          <a:xfrm>
            <a:off x="11416972" y="4844340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568822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D647-121D-44B0-BAB3-266B513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8" y="1579189"/>
            <a:ext cx="2672884" cy="32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92B94-509F-4272-B754-1B62F6EE9191}"/>
              </a:ext>
            </a:extLst>
          </p:cNvPr>
          <p:cNvSpPr txBox="1"/>
          <p:nvPr/>
        </p:nvSpPr>
        <p:spPr>
          <a:xfrm>
            <a:off x="4959859" y="5058701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disease==True”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1806-600F-42DD-8B7C-D00227BC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826"/>
            <a:ext cx="4197444" cy="2655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49A7A-A007-4152-8E99-7E659E7B6420}"/>
              </a:ext>
            </a:extLst>
          </p:cNvPr>
          <p:cNvSpPr/>
          <p:nvPr/>
        </p:nvSpPr>
        <p:spPr>
          <a:xfrm>
            <a:off x="4330233" y="3056965"/>
            <a:ext cx="348923" cy="25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AD3D8-2F8C-4CE2-A535-5E79A65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22" y="2274514"/>
            <a:ext cx="2990850" cy="2066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6C60C5-DDF3-4024-8EC9-8185F3D3BE67}"/>
              </a:ext>
            </a:extLst>
          </p:cNvPr>
          <p:cNvSpPr txBox="1"/>
          <p:nvPr/>
        </p:nvSpPr>
        <p:spPr>
          <a:xfrm>
            <a:off x="8585105" y="4585306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disease==False”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C112-8A5E-41B9-B28E-75054AC0A715}"/>
              </a:ext>
            </a:extLst>
          </p:cNvPr>
          <p:cNvSpPr txBox="1"/>
          <p:nvPr/>
        </p:nvSpPr>
        <p:spPr>
          <a:xfrm>
            <a:off x="7487161" y="1905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2ABB6-7EE3-455F-AF52-E5E02C2D32D0}"/>
              </a:ext>
            </a:extLst>
          </p:cNvPr>
          <p:cNvSpPr txBox="1"/>
          <p:nvPr/>
        </p:nvSpPr>
        <p:spPr>
          <a:xfrm>
            <a:off x="7525202" y="26009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38F-96EF-4BA7-BA69-4238B8A32980}"/>
              </a:ext>
            </a:extLst>
          </p:cNvPr>
          <p:cNvSpPr txBox="1"/>
          <p:nvPr/>
        </p:nvSpPr>
        <p:spPr>
          <a:xfrm>
            <a:off x="752520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6D24A-CEFF-482D-9694-F0FB09D83BC8}"/>
              </a:ext>
            </a:extLst>
          </p:cNvPr>
          <p:cNvSpPr txBox="1"/>
          <p:nvPr/>
        </p:nvSpPr>
        <p:spPr>
          <a:xfrm>
            <a:off x="7525202" y="4211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BBF25-A656-445C-A3A3-D9B98DA47AE4}"/>
              </a:ext>
            </a:extLst>
          </p:cNvPr>
          <p:cNvSpPr txBox="1"/>
          <p:nvPr/>
        </p:nvSpPr>
        <p:spPr>
          <a:xfrm>
            <a:off x="6875694" y="1234643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233-989D-4F2D-B6AD-20792D3D8CAA}"/>
              </a:ext>
            </a:extLst>
          </p:cNvPr>
          <p:cNvSpPr txBox="1"/>
          <p:nvPr/>
        </p:nvSpPr>
        <p:spPr>
          <a:xfrm>
            <a:off x="11154533" y="22745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C3247-91C7-409A-BD14-A96AEAF39BFE}"/>
              </a:ext>
            </a:extLst>
          </p:cNvPr>
          <p:cNvSpPr txBox="1"/>
          <p:nvPr/>
        </p:nvSpPr>
        <p:spPr>
          <a:xfrm>
            <a:off x="11172462" y="3609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8D7D3-AB60-4572-B019-95892B1659E6}"/>
              </a:ext>
            </a:extLst>
          </p:cNvPr>
          <p:cNvSpPr txBox="1"/>
          <p:nvPr/>
        </p:nvSpPr>
        <p:spPr>
          <a:xfrm>
            <a:off x="10389859" y="1754981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812F6-CD41-4455-AD18-74C5540B11B9}"/>
              </a:ext>
            </a:extLst>
          </p:cNvPr>
          <p:cNvSpPr txBox="1"/>
          <p:nvPr/>
        </p:nvSpPr>
        <p:spPr>
          <a:xfrm>
            <a:off x="4692496" y="5822286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Total of “amount of say”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D9B13-B346-4B51-AB9F-871E9C5895BA}"/>
              </a:ext>
            </a:extLst>
          </p:cNvPr>
          <p:cNvSpPr txBox="1"/>
          <p:nvPr/>
        </p:nvSpPr>
        <p:spPr>
          <a:xfrm>
            <a:off x="7525202" y="58411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2.13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3799B-14CF-4231-8E69-E310A2373DCF}"/>
              </a:ext>
            </a:extLst>
          </p:cNvPr>
          <p:cNvSpPr txBox="1"/>
          <p:nvPr/>
        </p:nvSpPr>
        <p:spPr>
          <a:xfrm>
            <a:off x="11239611" y="58415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0.88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D19480-1C42-4AF1-8846-42222A5D18F8}"/>
              </a:ext>
            </a:extLst>
          </p:cNvPr>
          <p:cNvSpPr/>
          <p:nvPr/>
        </p:nvSpPr>
        <p:spPr>
          <a:xfrm>
            <a:off x="7719432" y="4865599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14138BF-420F-46D8-9284-D7DFFA647485}"/>
              </a:ext>
            </a:extLst>
          </p:cNvPr>
          <p:cNvSpPr/>
          <p:nvPr/>
        </p:nvSpPr>
        <p:spPr>
          <a:xfrm>
            <a:off x="11416972" y="4844340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DF1B5-F9C5-47F2-AEFF-4598884E8DF8}"/>
              </a:ext>
            </a:extLst>
          </p:cNvPr>
          <p:cNvSpPr txBox="1"/>
          <p:nvPr/>
        </p:nvSpPr>
        <p:spPr>
          <a:xfrm>
            <a:off x="8203637" y="5503817"/>
            <a:ext cx="18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Patients has heart disease has higher “amount of say”</a:t>
            </a:r>
          </a:p>
        </p:txBody>
      </p:sp>
    </p:spTree>
    <p:extLst>
      <p:ext uri="{BB962C8B-B14F-4D97-AF65-F5344CB8AC3E}">
        <p14:creationId xmlns:p14="http://schemas.microsoft.com/office/powerpoint/2010/main" val="20767673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226422" y="227149"/>
            <a:ext cx="307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How to use a Adaboost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1055A-3387-485D-A6DC-A3072362F51A}"/>
              </a:ext>
            </a:extLst>
          </p:cNvPr>
          <p:cNvSpPr txBox="1"/>
          <p:nvPr/>
        </p:nvSpPr>
        <p:spPr>
          <a:xfrm>
            <a:off x="679269" y="841159"/>
            <a:ext cx="752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from last step, we’ve created many “stumps”, each has the “amount of say”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E9D647-121D-44B0-BAB3-266B5135D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58" y="1579189"/>
            <a:ext cx="2672884" cy="32215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92B94-509F-4272-B754-1B62F6EE9191}"/>
              </a:ext>
            </a:extLst>
          </p:cNvPr>
          <p:cNvSpPr txBox="1"/>
          <p:nvPr/>
        </p:nvSpPr>
        <p:spPr>
          <a:xfrm>
            <a:off x="4959859" y="5058701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disease==True”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271806-600F-42DD-8B7C-D00227BC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" y="1752826"/>
            <a:ext cx="4197444" cy="26559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DA449A7A-A007-4152-8E99-7E659E7B6420}"/>
              </a:ext>
            </a:extLst>
          </p:cNvPr>
          <p:cNvSpPr/>
          <p:nvPr/>
        </p:nvSpPr>
        <p:spPr>
          <a:xfrm>
            <a:off x="4330233" y="3056965"/>
            <a:ext cx="348923" cy="2510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FAD3D8-2F8C-4CE2-A535-5E79A65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122" y="2274514"/>
            <a:ext cx="2990850" cy="206692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26C60C5-DDF3-4024-8EC9-8185F3D3BE67}"/>
              </a:ext>
            </a:extLst>
          </p:cNvPr>
          <p:cNvSpPr txBox="1"/>
          <p:nvPr/>
        </p:nvSpPr>
        <p:spPr>
          <a:xfrm>
            <a:off x="8585105" y="4585306"/>
            <a:ext cx="267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Z" dirty="0">
                <a:solidFill>
                  <a:schemeClr val="bg1"/>
                </a:solidFill>
              </a:rPr>
              <a:t>Some “stumps” will give “heart disease==False”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6C112-8A5E-41B9-B28E-75054AC0A715}"/>
              </a:ext>
            </a:extLst>
          </p:cNvPr>
          <p:cNvSpPr txBox="1"/>
          <p:nvPr/>
        </p:nvSpPr>
        <p:spPr>
          <a:xfrm>
            <a:off x="7487161" y="19051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0.93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2ABB6-7EE3-455F-AF52-E5E02C2D32D0}"/>
              </a:ext>
            </a:extLst>
          </p:cNvPr>
          <p:cNvSpPr txBox="1"/>
          <p:nvPr/>
        </p:nvSpPr>
        <p:spPr>
          <a:xfrm>
            <a:off x="7525202" y="260094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5CB38F-96EF-4BA7-BA69-4238B8A32980}"/>
              </a:ext>
            </a:extLst>
          </p:cNvPr>
          <p:cNvSpPr txBox="1"/>
          <p:nvPr/>
        </p:nvSpPr>
        <p:spPr>
          <a:xfrm>
            <a:off x="7525202" y="342900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6D24A-CEFF-482D-9694-F0FB09D83BC8}"/>
              </a:ext>
            </a:extLst>
          </p:cNvPr>
          <p:cNvSpPr txBox="1"/>
          <p:nvPr/>
        </p:nvSpPr>
        <p:spPr>
          <a:xfrm>
            <a:off x="7525202" y="42114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3BBF25-A656-445C-A3A3-D9B98DA47AE4}"/>
              </a:ext>
            </a:extLst>
          </p:cNvPr>
          <p:cNvSpPr txBox="1"/>
          <p:nvPr/>
        </p:nvSpPr>
        <p:spPr>
          <a:xfrm>
            <a:off x="6875694" y="1234643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CF9233-989D-4F2D-B6AD-20792D3D8CAA}"/>
              </a:ext>
            </a:extLst>
          </p:cNvPr>
          <p:cNvSpPr txBox="1"/>
          <p:nvPr/>
        </p:nvSpPr>
        <p:spPr>
          <a:xfrm>
            <a:off x="11154533" y="227451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0.27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AC3247-91C7-409A-BD14-A96AEAF39BFE}"/>
              </a:ext>
            </a:extLst>
          </p:cNvPr>
          <p:cNvSpPr txBox="1"/>
          <p:nvPr/>
        </p:nvSpPr>
        <p:spPr>
          <a:xfrm>
            <a:off x="11172462" y="360918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C8D7D3-AB60-4572-B019-95892B1659E6}"/>
              </a:ext>
            </a:extLst>
          </p:cNvPr>
          <p:cNvSpPr txBox="1"/>
          <p:nvPr/>
        </p:nvSpPr>
        <p:spPr>
          <a:xfrm>
            <a:off x="10389859" y="1754981"/>
            <a:ext cx="1892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These are “amount of say” for each “stumps”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812F6-CD41-4455-AD18-74C5540B11B9}"/>
              </a:ext>
            </a:extLst>
          </p:cNvPr>
          <p:cNvSpPr txBox="1"/>
          <p:nvPr/>
        </p:nvSpPr>
        <p:spPr>
          <a:xfrm>
            <a:off x="4692496" y="5822286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Total of “amount of say”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D9B13-B346-4B51-AB9F-871E9C5895BA}"/>
              </a:ext>
            </a:extLst>
          </p:cNvPr>
          <p:cNvSpPr txBox="1"/>
          <p:nvPr/>
        </p:nvSpPr>
        <p:spPr>
          <a:xfrm>
            <a:off x="7525202" y="584119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2.13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A3799B-14CF-4231-8E69-E310A2373DCF}"/>
              </a:ext>
            </a:extLst>
          </p:cNvPr>
          <p:cNvSpPr txBox="1"/>
          <p:nvPr/>
        </p:nvSpPr>
        <p:spPr>
          <a:xfrm>
            <a:off x="11239611" y="5841503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highlight>
                  <a:srgbClr val="FF0000"/>
                </a:highlight>
              </a:rPr>
              <a:t>0.88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ED19480-1C42-4AF1-8846-42222A5D18F8}"/>
              </a:ext>
            </a:extLst>
          </p:cNvPr>
          <p:cNvSpPr/>
          <p:nvPr/>
        </p:nvSpPr>
        <p:spPr>
          <a:xfrm>
            <a:off x="7719432" y="4865599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914138BF-420F-46D8-9284-D7DFFA647485}"/>
              </a:ext>
            </a:extLst>
          </p:cNvPr>
          <p:cNvSpPr/>
          <p:nvPr/>
        </p:nvSpPr>
        <p:spPr>
          <a:xfrm>
            <a:off x="11416972" y="4844340"/>
            <a:ext cx="204971" cy="7745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0DF1B5-F9C5-47F2-AEFF-4598884E8DF8}"/>
              </a:ext>
            </a:extLst>
          </p:cNvPr>
          <p:cNvSpPr txBox="1"/>
          <p:nvPr/>
        </p:nvSpPr>
        <p:spPr>
          <a:xfrm>
            <a:off x="8203637" y="5503817"/>
            <a:ext cx="1804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Patients has heart disease has higher “amount of say”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6CD95E-7EBD-4C50-85B4-EA8316C5807D}"/>
              </a:ext>
            </a:extLst>
          </p:cNvPr>
          <p:cNvSpPr txBox="1"/>
          <p:nvPr/>
        </p:nvSpPr>
        <p:spPr>
          <a:xfrm>
            <a:off x="10093394" y="5497296"/>
            <a:ext cx="1804754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the classification result is “heart disease==True”</a:t>
            </a:r>
          </a:p>
        </p:txBody>
      </p:sp>
    </p:spTree>
    <p:extLst>
      <p:ext uri="{BB962C8B-B14F-4D97-AF65-F5344CB8AC3E}">
        <p14:creationId xmlns:p14="http://schemas.microsoft.com/office/powerpoint/2010/main" val="4275977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</p:spTree>
    <p:extLst>
      <p:ext uri="{BB962C8B-B14F-4D97-AF65-F5344CB8AC3E}">
        <p14:creationId xmlns:p14="http://schemas.microsoft.com/office/powerpoint/2010/main" val="9604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444710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17238-8F22-4189-8AF5-1290D358CAC5}"/>
              </a:ext>
            </a:extLst>
          </p:cNvPr>
          <p:cNvSpPr txBox="1"/>
          <p:nvPr/>
        </p:nvSpPr>
        <p:spPr>
          <a:xfrm>
            <a:off x="6596879" y="4342905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some stumps get more say in the final classification/regression than others</a:t>
            </a:r>
          </a:p>
        </p:txBody>
      </p:sp>
    </p:spTree>
    <p:extLst>
      <p:ext uri="{BB962C8B-B14F-4D97-AF65-F5344CB8AC3E}">
        <p14:creationId xmlns:p14="http://schemas.microsoft.com/office/powerpoint/2010/main" val="2223004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8DA68-0E55-463A-82A0-A0B3F2DADA39}"/>
              </a:ext>
            </a:extLst>
          </p:cNvPr>
          <p:cNvSpPr txBox="1"/>
          <p:nvPr/>
        </p:nvSpPr>
        <p:spPr>
          <a:xfrm>
            <a:off x="531222" y="457982"/>
            <a:ext cx="6297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chemeClr val="bg1"/>
                </a:solidFill>
              </a:rPr>
              <a:t>Difference between random forest and Adaboost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509034-CE5F-40D1-B26A-D95C1F57960E}"/>
              </a:ext>
            </a:extLst>
          </p:cNvPr>
          <p:cNvSpPr txBox="1"/>
          <p:nvPr/>
        </p:nvSpPr>
        <p:spPr>
          <a:xfrm>
            <a:off x="690880" y="1184366"/>
            <a:ext cx="5883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time you grow a tree, the tree is a full size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A64C94-2976-4ACB-906B-CB2E056F1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1" y="1783897"/>
            <a:ext cx="2153920" cy="2330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617177-839F-4400-B3E0-43E62764C6F6}"/>
              </a:ext>
            </a:extLst>
          </p:cNvPr>
          <p:cNvSpPr txBox="1"/>
          <p:nvPr/>
        </p:nvSpPr>
        <p:spPr>
          <a:xfrm>
            <a:off x="3259976" y="1785349"/>
            <a:ext cx="201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Some tree might be bigger than others, but there is no pre-defined tree depth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F638E-0194-4469-9F96-0DB770C49AA1}"/>
              </a:ext>
            </a:extLst>
          </p:cNvPr>
          <p:cNvSpPr txBox="1"/>
          <p:nvPr/>
        </p:nvSpPr>
        <p:spPr>
          <a:xfrm>
            <a:off x="6596879" y="1139018"/>
            <a:ext cx="559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each time you grow a tree, the tree is just a node and two leaves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03FB6-0B85-469A-86FF-235DC414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590" y="1966503"/>
            <a:ext cx="1866900" cy="2038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F9BE78-0935-478E-8A15-AE47AF99AF0E}"/>
              </a:ext>
            </a:extLst>
          </p:cNvPr>
          <p:cNvSpPr txBox="1"/>
          <p:nvPr/>
        </p:nvSpPr>
        <p:spPr>
          <a:xfrm>
            <a:off x="9104947" y="178315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A tree with just one node and 2 leaves is called a “stump”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42753401-D0B7-48AE-BBA6-901DF9F3EAD3}"/>
              </a:ext>
            </a:extLst>
          </p:cNvPr>
          <p:cNvSpPr/>
          <p:nvPr/>
        </p:nvSpPr>
        <p:spPr>
          <a:xfrm>
            <a:off x="8694490" y="2029097"/>
            <a:ext cx="240504" cy="513806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D595F0-7EEC-4C52-B20C-E7312B8D4C0A}"/>
              </a:ext>
            </a:extLst>
          </p:cNvPr>
          <p:cNvSpPr txBox="1"/>
          <p:nvPr/>
        </p:nvSpPr>
        <p:spPr>
          <a:xfrm>
            <a:off x="9104947" y="2721601"/>
            <a:ext cx="2552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So Adaboost is really a “forest of stumps” rather than trees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402E2-587E-41FA-A0C7-D650371E81BD}"/>
              </a:ext>
            </a:extLst>
          </p:cNvPr>
          <p:cNvSpPr txBox="1"/>
          <p:nvPr/>
        </p:nvSpPr>
        <p:spPr>
          <a:xfrm>
            <a:off x="690881" y="4344967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has an equal vote on the final classification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E17238-8F22-4189-8AF5-1290D358CAC5}"/>
              </a:ext>
            </a:extLst>
          </p:cNvPr>
          <p:cNvSpPr txBox="1"/>
          <p:nvPr/>
        </p:nvSpPr>
        <p:spPr>
          <a:xfrm>
            <a:off x="6596879" y="4342905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Adaboost, some stumps get more say in the final classification/regression than others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F8DB5-771F-48FD-B63C-46DC1A4E7872}"/>
              </a:ext>
            </a:extLst>
          </p:cNvPr>
          <p:cNvSpPr txBox="1"/>
          <p:nvPr/>
        </p:nvSpPr>
        <p:spPr>
          <a:xfrm>
            <a:off x="690881" y="5039756"/>
            <a:ext cx="5274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dirty="0">
                <a:solidFill>
                  <a:schemeClr val="bg1"/>
                </a:solidFill>
              </a:rPr>
              <a:t>In RF, each tree is made independently of the others</a:t>
            </a:r>
          </a:p>
        </p:txBody>
      </p:sp>
    </p:spTree>
    <p:extLst>
      <p:ext uri="{BB962C8B-B14F-4D97-AF65-F5344CB8AC3E}">
        <p14:creationId xmlns:p14="http://schemas.microsoft.com/office/powerpoint/2010/main" val="196058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6515</Words>
  <Application>Microsoft Office PowerPoint</Application>
  <PresentationFormat>Widescreen</PresentationFormat>
  <Paragraphs>931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2022-06-04T06:32:26Z</dcterms:created>
  <dcterms:modified xsi:type="dcterms:W3CDTF">2022-06-04T06:33:21Z</dcterms:modified>
</cp:coreProperties>
</file>