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BD4D35-77FE-4D73-8AF1-2D47929B56BA}">
  <a:tblStyle styleId="{A5BD4D35-77FE-4D73-8AF1-2D47929B5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f783de6f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f783de6f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f783de6f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f783de6f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f783de6f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f783de6f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f783de6f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f783de6f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f783de6f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f783de6f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f783de6ff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f783de6f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f783de6f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f783de6f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3f783de6f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3f783de6f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f783de6ff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f783de6ff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3c40244c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23c40244c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f783de6ff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f783de6ff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23c40244c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23c40244c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23c40244c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23c40244c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23c40244c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23c40244c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23c40244c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23c40244c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23c40244c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23c40244c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23c40244c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23c40244c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23c40244c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23c40244c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3f783de6ff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3f783de6ff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3f783de6ff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3f783de6ff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3f783de6ff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3f783de6ff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f783de6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f783de6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3f783de6ff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3f783de6ff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3f783de6ff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3f783de6ff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3f783de6ff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3f783de6ff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3f783de6ff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3f783de6ff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3f783de6ff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3f783de6ff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3f783de6ff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3f783de6ff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3f783de6ff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3f783de6ff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3f783de7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3f783de7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3f783de7a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3f783de7a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23f7b907e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23f7b907e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f783de6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f783de6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3f7b907e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3f7b907e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3f7b907e0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3f7b907e0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3f7b907e0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3f7b907e0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3f7b907e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3f7b907e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3f7b907e0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3f7b907e0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23f7b907e0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23f7b907e0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3f7b907e0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3f7b907e0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23f7b907e0f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23f7b907e0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f783de6f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f783de6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f783de6f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f783de6f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f783de6f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f783de6f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f783de6f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f783de6f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f783de6f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f783de6f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peech.ee.ntu.edu.tw/~tlkagk/courses_MLDS18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4100" y="2193075"/>
            <a:ext cx="71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Generative </a:t>
            </a:r>
            <a:r>
              <a:rPr lang="en-GB" sz="2000"/>
              <a:t>Adversarial Network</a:t>
            </a:r>
            <a:r>
              <a:rPr lang="en-GB" sz="2000"/>
              <a:t> </a:t>
            </a:r>
            <a:endParaRPr sz="2000"/>
          </a:p>
        </p:txBody>
      </p:sp>
      <p:sp>
        <p:nvSpPr>
          <p:cNvPr id="55" name="Google Shape;55;p13"/>
          <p:cNvSpPr txBox="1"/>
          <p:nvPr/>
        </p:nvSpPr>
        <p:spPr>
          <a:xfrm>
            <a:off x="384100" y="2685675"/>
            <a:ext cx="481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Adapted from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https://speech.ee.ntu.edu.tw/~tlkagk/courses_MLDS18.html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178" name="Google Shape;178;p22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179" name="Google Shape;179;p22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</a:t>
            </a:r>
            <a:r>
              <a:rPr i="1" lang="en-GB" sz="1000"/>
              <a:t>, the Generator (v1) has random parameters, so it will create a very bad image (many noises)</a:t>
            </a:r>
            <a:endParaRPr i="1" sz="1000"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/>
          </a:p>
        </p:txBody>
      </p:sp>
      <p:sp>
        <p:nvSpPr>
          <p:cNvPr id="184" name="Google Shape;184;p22"/>
          <p:cNvSpPr txBox="1"/>
          <p:nvPr/>
        </p:nvSpPr>
        <p:spPr>
          <a:xfrm>
            <a:off x="1374488" y="103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190" name="Google Shape;190;p23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191" name="Google Shape;191;p23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0" y="4506675"/>
            <a:ext cx="2290425" cy="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5600175" y="4749975"/>
            <a:ext cx="20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Real images from training dataset</a:t>
            </a:r>
            <a:endParaRPr sz="1000"/>
          </a:p>
        </p:txBody>
      </p:sp>
      <p:sp>
        <p:nvSpPr>
          <p:cNvPr id="198" name="Google Shape;198;p23"/>
          <p:cNvSpPr txBox="1"/>
          <p:nvPr/>
        </p:nvSpPr>
        <p:spPr>
          <a:xfrm>
            <a:off x="292275" y="4370525"/>
            <a:ext cx="237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real images and the Generator produced image, and tell the differences</a:t>
            </a:r>
            <a:endParaRPr i="1" sz="1000"/>
          </a:p>
        </p:txBody>
      </p:sp>
      <p:sp>
        <p:nvSpPr>
          <p:cNvPr id="199" name="Google Shape;199;p23"/>
          <p:cNvSpPr/>
          <p:nvPr/>
        </p:nvSpPr>
        <p:spPr>
          <a:xfrm rot="1220663">
            <a:off x="2058694" y="4349969"/>
            <a:ext cx="1264158" cy="1577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207" name="Google Shape;207;p24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208" name="Google Shape;208;p24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0" y="4506675"/>
            <a:ext cx="2290425" cy="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5600175" y="4749975"/>
            <a:ext cx="20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Real images from training dataset</a:t>
            </a:r>
            <a:endParaRPr sz="1000"/>
          </a:p>
        </p:txBody>
      </p:sp>
      <p:sp>
        <p:nvSpPr>
          <p:cNvPr id="215" name="Google Shape;215;p24"/>
          <p:cNvSpPr txBox="1"/>
          <p:nvPr/>
        </p:nvSpPr>
        <p:spPr>
          <a:xfrm>
            <a:off x="292275" y="4370525"/>
            <a:ext cx="237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real images and the Generator produced image, and tell the differences</a:t>
            </a:r>
            <a:endParaRPr i="1" sz="1000"/>
          </a:p>
        </p:txBody>
      </p:sp>
      <p:sp>
        <p:nvSpPr>
          <p:cNvPr id="216" name="Google Shape;216;p24"/>
          <p:cNvSpPr/>
          <p:nvPr/>
        </p:nvSpPr>
        <p:spPr>
          <a:xfrm rot="1220663">
            <a:off x="2058694" y="4349969"/>
            <a:ext cx="1264158" cy="1577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218" name="Google Shape;218;p24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219" name="Google Shape;219;p24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0" name="Google Shape;220;p24"/>
          <p:cNvSpPr txBox="1"/>
          <p:nvPr/>
        </p:nvSpPr>
        <p:spPr>
          <a:xfrm>
            <a:off x="2142250" y="19642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the real image has color while the image from the Generator (v1)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1374488" y="103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231" name="Google Shape;231;p25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232" name="Google Shape;232;p25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0" y="4506675"/>
            <a:ext cx="2290425" cy="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/>
        </p:nvSpPr>
        <p:spPr>
          <a:xfrm>
            <a:off x="5600175" y="4749975"/>
            <a:ext cx="20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Real images from training dataset</a:t>
            </a:r>
            <a:endParaRPr sz="1000"/>
          </a:p>
        </p:txBody>
      </p:sp>
      <p:sp>
        <p:nvSpPr>
          <p:cNvPr id="239" name="Google Shape;239;p25"/>
          <p:cNvSpPr txBox="1"/>
          <p:nvPr/>
        </p:nvSpPr>
        <p:spPr>
          <a:xfrm>
            <a:off x="292275" y="4370525"/>
            <a:ext cx="237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real images and the Generator produced image, and tell the differences</a:t>
            </a:r>
            <a:endParaRPr i="1" sz="1000"/>
          </a:p>
        </p:txBody>
      </p:sp>
      <p:sp>
        <p:nvSpPr>
          <p:cNvPr id="240" name="Google Shape;240;p25"/>
          <p:cNvSpPr/>
          <p:nvPr/>
        </p:nvSpPr>
        <p:spPr>
          <a:xfrm rot="1220663">
            <a:off x="2058694" y="4349969"/>
            <a:ext cx="1264158" cy="1577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242" name="Google Shape;242;p25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243" name="Google Shape;243;p25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4" name="Google Shape;244;p25"/>
          <p:cNvSpPr txBox="1"/>
          <p:nvPr/>
        </p:nvSpPr>
        <p:spPr>
          <a:xfrm>
            <a:off x="2142250" y="19642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the real image has color while the image from the Generator (v1)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248" name="Google Shape;248;p25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1374488" y="103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  <p:sp>
        <p:nvSpPr>
          <p:cNvPr id="252" name="Google Shape;252;p25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real images and the Generator (v2) produced image, and tell the differences</a:t>
            </a:r>
            <a:endParaRPr i="1" sz="1000"/>
          </a:p>
        </p:txBody>
      </p:sp>
      <p:sp>
        <p:nvSpPr>
          <p:cNvPr id="253" name="Google Shape;253;p25"/>
          <p:cNvSpPr/>
          <p:nvPr/>
        </p:nvSpPr>
        <p:spPr>
          <a:xfrm rot="2142960">
            <a:off x="3879675" y="4270766"/>
            <a:ext cx="515445" cy="15777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259" name="Google Shape;259;p26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260" name="Google Shape;260;p26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0" y="4506675"/>
            <a:ext cx="2290425" cy="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5600175" y="4749975"/>
            <a:ext cx="20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Real images from training dataset</a:t>
            </a:r>
            <a:endParaRPr sz="1000"/>
          </a:p>
        </p:txBody>
      </p:sp>
      <p:sp>
        <p:nvSpPr>
          <p:cNvPr id="267" name="Google Shape;267;p26"/>
          <p:cNvSpPr txBox="1"/>
          <p:nvPr/>
        </p:nvSpPr>
        <p:spPr>
          <a:xfrm>
            <a:off x="292275" y="4370525"/>
            <a:ext cx="237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real images and the Generator produced image, and tell the differences</a:t>
            </a:r>
            <a:endParaRPr i="1" sz="1000"/>
          </a:p>
        </p:txBody>
      </p:sp>
      <p:sp>
        <p:nvSpPr>
          <p:cNvPr id="268" name="Google Shape;268;p26"/>
          <p:cNvSpPr/>
          <p:nvPr/>
        </p:nvSpPr>
        <p:spPr>
          <a:xfrm rot="1220663">
            <a:off x="2058694" y="4349969"/>
            <a:ext cx="1264158" cy="1577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270" name="Google Shape;270;p26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271" name="Google Shape;271;p26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2" name="Google Shape;272;p26"/>
          <p:cNvSpPr txBox="1"/>
          <p:nvPr/>
        </p:nvSpPr>
        <p:spPr>
          <a:xfrm>
            <a:off x="2142250" y="19642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the real image has color while the image from the Generator (v1)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276" name="Google Shape;276;p26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real images and the Generator (v2) produced image, and tell the differences</a:t>
            </a:r>
            <a:endParaRPr i="1" sz="1000"/>
          </a:p>
        </p:txBody>
      </p:sp>
      <p:sp>
        <p:nvSpPr>
          <p:cNvPr id="279" name="Google Shape;279;p26"/>
          <p:cNvSpPr/>
          <p:nvPr/>
        </p:nvSpPr>
        <p:spPr>
          <a:xfrm>
            <a:off x="4953400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(v3)</a:t>
            </a:r>
            <a:endParaRPr sz="1300"/>
          </a:p>
        </p:txBody>
      </p:sp>
      <p:sp>
        <p:nvSpPr>
          <p:cNvPr id="280" name="Google Shape;280;p26"/>
          <p:cNvSpPr/>
          <p:nvPr/>
        </p:nvSpPr>
        <p:spPr>
          <a:xfrm>
            <a:off x="4043300" y="1693075"/>
            <a:ext cx="815576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1" name="Google Shape;281;p26"/>
          <p:cNvSpPr txBox="1"/>
          <p:nvPr/>
        </p:nvSpPr>
        <p:spPr>
          <a:xfrm>
            <a:off x="4054013" y="20207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FF"/>
                </a:solidFill>
              </a:rPr>
              <a:t>E.g., the Discriminator (v2) may notice that the real image has a mouth while the image from the Generator (v2) does not.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4716650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3a, the Generator (v3) is set up based on v2, but incorporate the differences told by the Discriminator (v2)</a:t>
            </a:r>
            <a:endParaRPr i="1" sz="1000"/>
          </a:p>
        </p:txBody>
      </p:sp>
      <p:pic>
        <p:nvPicPr>
          <p:cNvPr id="283" name="Google Shape;28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9200" y="2389100"/>
            <a:ext cx="712825" cy="7328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/>
          <p:nvPr/>
        </p:nvSpPr>
        <p:spPr>
          <a:xfrm>
            <a:off x="5403125" y="207151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1374488" y="103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  <p:sp>
        <p:nvSpPr>
          <p:cNvPr id="287" name="Google Shape;287;p26"/>
          <p:cNvSpPr/>
          <p:nvPr/>
        </p:nvSpPr>
        <p:spPr>
          <a:xfrm rot="2142960">
            <a:off x="3879675" y="4270766"/>
            <a:ext cx="515445" cy="15777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293" name="Google Shape;293;p27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294" name="Google Shape;294;p27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pic>
        <p:nvPicPr>
          <p:cNvPr id="299" name="Google Shape;2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0" y="4506675"/>
            <a:ext cx="2290425" cy="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 txBox="1"/>
          <p:nvPr/>
        </p:nvSpPr>
        <p:spPr>
          <a:xfrm>
            <a:off x="5600175" y="4749975"/>
            <a:ext cx="20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Real images from training dataset</a:t>
            </a:r>
            <a:endParaRPr sz="1000"/>
          </a:p>
        </p:txBody>
      </p:sp>
      <p:sp>
        <p:nvSpPr>
          <p:cNvPr id="301" name="Google Shape;301;p27"/>
          <p:cNvSpPr txBox="1"/>
          <p:nvPr/>
        </p:nvSpPr>
        <p:spPr>
          <a:xfrm>
            <a:off x="292275" y="4370525"/>
            <a:ext cx="237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real images and the Generator produced image, and tell the differences</a:t>
            </a:r>
            <a:endParaRPr i="1" sz="1000"/>
          </a:p>
        </p:txBody>
      </p:sp>
      <p:sp>
        <p:nvSpPr>
          <p:cNvPr id="302" name="Google Shape;302;p27"/>
          <p:cNvSpPr/>
          <p:nvPr/>
        </p:nvSpPr>
        <p:spPr>
          <a:xfrm rot="1220663">
            <a:off x="2058694" y="4349969"/>
            <a:ext cx="1264158" cy="1577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304" name="Google Shape;304;p27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305" name="Google Shape;305;p27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6" name="Google Shape;306;p27"/>
          <p:cNvSpPr txBox="1"/>
          <p:nvPr/>
        </p:nvSpPr>
        <p:spPr>
          <a:xfrm>
            <a:off x="2142250" y="19642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the real image has color while the image from the Generator (v1)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7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310" name="Google Shape;310;p27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real images and the Generator (v2) produced image, and tell the differences</a:t>
            </a:r>
            <a:endParaRPr i="1" sz="1000"/>
          </a:p>
        </p:txBody>
      </p:sp>
      <p:sp>
        <p:nvSpPr>
          <p:cNvPr id="313" name="Google Shape;313;p27"/>
          <p:cNvSpPr/>
          <p:nvPr/>
        </p:nvSpPr>
        <p:spPr>
          <a:xfrm>
            <a:off x="4953400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(v3)</a:t>
            </a:r>
            <a:endParaRPr sz="1300"/>
          </a:p>
        </p:txBody>
      </p:sp>
      <p:sp>
        <p:nvSpPr>
          <p:cNvPr id="314" name="Google Shape;314;p27"/>
          <p:cNvSpPr/>
          <p:nvPr/>
        </p:nvSpPr>
        <p:spPr>
          <a:xfrm>
            <a:off x="4043300" y="1693075"/>
            <a:ext cx="815576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5" name="Google Shape;315;p27"/>
          <p:cNvSpPr txBox="1"/>
          <p:nvPr/>
        </p:nvSpPr>
        <p:spPr>
          <a:xfrm>
            <a:off x="4054013" y="20207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FF"/>
                </a:solidFill>
              </a:rPr>
              <a:t>E.g., the Discriminator (v2) may notice that the real image has a mouth while the image from the Generator (v2) does not.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4716650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3a, the Generator (v3) is set up based on v2, but incorporate the differences told by the Discriminator (v2)</a:t>
            </a:r>
            <a:endParaRPr i="1" sz="1000"/>
          </a:p>
        </p:txBody>
      </p:sp>
      <p:pic>
        <p:nvPicPr>
          <p:cNvPr id="317" name="Google Shape;31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9200" y="2389100"/>
            <a:ext cx="712825" cy="732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/>
          <p:nvPr/>
        </p:nvSpPr>
        <p:spPr>
          <a:xfrm>
            <a:off x="5403125" y="207151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6203375" y="2810875"/>
            <a:ext cx="74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……</a:t>
            </a:r>
            <a:endParaRPr b="1" sz="1700"/>
          </a:p>
        </p:txBody>
      </p:sp>
      <p:sp>
        <p:nvSpPr>
          <p:cNvPr id="320" name="Google Shape;320;p27"/>
          <p:cNvSpPr txBox="1"/>
          <p:nvPr/>
        </p:nvSpPr>
        <p:spPr>
          <a:xfrm>
            <a:off x="7151075" y="2510725"/>
            <a:ext cx="195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CB9C"/>
                </a:solidFill>
              </a:rPr>
              <a:t>Generator</a:t>
            </a:r>
            <a:r>
              <a:rPr lang="en-GB"/>
              <a:t> and </a:t>
            </a:r>
            <a:r>
              <a:rPr lang="en-GB">
                <a:solidFill>
                  <a:srgbClr val="A4C2F4"/>
                </a:solidFill>
              </a:rPr>
              <a:t>Discriminator</a:t>
            </a:r>
            <a:r>
              <a:rPr lang="en-GB"/>
              <a:t> evolves step-by-step iteratively, until we get a satisfied image 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1374488" y="103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  <p:sp>
        <p:nvSpPr>
          <p:cNvPr id="323" name="Google Shape;323;p27"/>
          <p:cNvSpPr/>
          <p:nvPr/>
        </p:nvSpPr>
        <p:spPr>
          <a:xfrm rot="2142960">
            <a:off x="3879675" y="4270766"/>
            <a:ext cx="515445" cy="15777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329" name="Google Shape;329;p28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330" name="Google Shape;330;p28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332" name="Google Shape;3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pic>
        <p:nvPicPr>
          <p:cNvPr id="335" name="Google Shape;3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0" y="4506675"/>
            <a:ext cx="2290425" cy="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8"/>
          <p:cNvSpPr txBox="1"/>
          <p:nvPr/>
        </p:nvSpPr>
        <p:spPr>
          <a:xfrm>
            <a:off x="5600175" y="4749975"/>
            <a:ext cx="20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Real images from training dataset</a:t>
            </a:r>
            <a:endParaRPr sz="1000"/>
          </a:p>
        </p:txBody>
      </p:sp>
      <p:sp>
        <p:nvSpPr>
          <p:cNvPr id="337" name="Google Shape;337;p28"/>
          <p:cNvSpPr txBox="1"/>
          <p:nvPr/>
        </p:nvSpPr>
        <p:spPr>
          <a:xfrm>
            <a:off x="292275" y="4370525"/>
            <a:ext cx="237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real images and the Generator produced image, and tell the differences</a:t>
            </a:r>
            <a:endParaRPr i="1" sz="1000"/>
          </a:p>
        </p:txBody>
      </p:sp>
      <p:sp>
        <p:nvSpPr>
          <p:cNvPr id="338" name="Google Shape;338;p28"/>
          <p:cNvSpPr/>
          <p:nvPr/>
        </p:nvSpPr>
        <p:spPr>
          <a:xfrm rot="1220663">
            <a:off x="2058694" y="4349969"/>
            <a:ext cx="1264158" cy="1577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340" name="Google Shape;340;p28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341" name="Google Shape;341;p28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2" name="Google Shape;342;p28"/>
          <p:cNvSpPr txBox="1"/>
          <p:nvPr/>
        </p:nvSpPr>
        <p:spPr>
          <a:xfrm>
            <a:off x="2142250" y="19642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the real image has color while the image from the Generator (v1)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8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346" name="Google Shape;346;p28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real images and the Generator (v2) produced image, and tell the differences</a:t>
            </a:r>
            <a:endParaRPr i="1" sz="1000"/>
          </a:p>
        </p:txBody>
      </p:sp>
      <p:sp>
        <p:nvSpPr>
          <p:cNvPr id="349" name="Google Shape;349;p28"/>
          <p:cNvSpPr/>
          <p:nvPr/>
        </p:nvSpPr>
        <p:spPr>
          <a:xfrm>
            <a:off x="4953400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(v3)</a:t>
            </a:r>
            <a:endParaRPr sz="1300"/>
          </a:p>
        </p:txBody>
      </p:sp>
      <p:sp>
        <p:nvSpPr>
          <p:cNvPr id="350" name="Google Shape;350;p28"/>
          <p:cNvSpPr/>
          <p:nvPr/>
        </p:nvSpPr>
        <p:spPr>
          <a:xfrm>
            <a:off x="4043300" y="1693075"/>
            <a:ext cx="815576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1" name="Google Shape;351;p28"/>
          <p:cNvSpPr txBox="1"/>
          <p:nvPr/>
        </p:nvSpPr>
        <p:spPr>
          <a:xfrm>
            <a:off x="4054013" y="20207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FF"/>
                </a:solidFill>
              </a:rPr>
              <a:t>E.g., the Discriminator (v2) may notice that the real image has a mouth while the image from the Generator (v2) does not.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352" name="Google Shape;352;p28"/>
          <p:cNvSpPr txBox="1"/>
          <p:nvPr/>
        </p:nvSpPr>
        <p:spPr>
          <a:xfrm>
            <a:off x="4716650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3a, the Generator (v3) is set up based on v2, but incorporate the differences told by the Discriminator (v2)</a:t>
            </a:r>
            <a:endParaRPr i="1" sz="1000"/>
          </a:p>
        </p:txBody>
      </p:sp>
      <p:pic>
        <p:nvPicPr>
          <p:cNvPr id="353" name="Google Shape;35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9200" y="2389100"/>
            <a:ext cx="712825" cy="73285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8"/>
          <p:cNvSpPr/>
          <p:nvPr/>
        </p:nvSpPr>
        <p:spPr>
          <a:xfrm>
            <a:off x="5403125" y="207151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 txBox="1"/>
          <p:nvPr/>
        </p:nvSpPr>
        <p:spPr>
          <a:xfrm>
            <a:off x="6203375" y="2810875"/>
            <a:ext cx="74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……</a:t>
            </a:r>
            <a:endParaRPr b="1" sz="1700"/>
          </a:p>
        </p:txBody>
      </p:sp>
      <p:sp>
        <p:nvSpPr>
          <p:cNvPr id="356" name="Google Shape;356;p28"/>
          <p:cNvSpPr txBox="1"/>
          <p:nvPr/>
        </p:nvSpPr>
        <p:spPr>
          <a:xfrm>
            <a:off x="7151075" y="2510725"/>
            <a:ext cx="195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CB9C"/>
                </a:solidFill>
              </a:rPr>
              <a:t>Generator</a:t>
            </a:r>
            <a:r>
              <a:rPr lang="en-GB"/>
              <a:t> and </a:t>
            </a:r>
            <a:r>
              <a:rPr lang="en-GB">
                <a:solidFill>
                  <a:srgbClr val="A4C2F4"/>
                </a:solidFill>
              </a:rPr>
              <a:t>Discriminator</a:t>
            </a:r>
            <a:r>
              <a:rPr lang="en-GB"/>
              <a:t> evolves step-by-step iteratively, until we get a satisfied image </a:t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58" name="Google Shape;358;p28"/>
          <p:cNvSpPr txBox="1"/>
          <p:nvPr/>
        </p:nvSpPr>
        <p:spPr>
          <a:xfrm>
            <a:off x="1374488" y="103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  <p:sp>
        <p:nvSpPr>
          <p:cNvPr id="359" name="Google Shape;359;p28"/>
          <p:cNvSpPr/>
          <p:nvPr/>
        </p:nvSpPr>
        <p:spPr>
          <a:xfrm rot="2142960">
            <a:off x="3879675" y="4270766"/>
            <a:ext cx="515445" cy="15777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/>
          <p:nvPr/>
        </p:nvSpPr>
        <p:spPr>
          <a:xfrm>
            <a:off x="5065525" y="3180525"/>
            <a:ext cx="1461600" cy="8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398725" y="111932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</p:txBody>
      </p:sp>
      <p:sp>
        <p:nvSpPr>
          <p:cNvPr id="366" name="Google Shape;366;p29"/>
          <p:cNvSpPr txBox="1"/>
          <p:nvPr/>
        </p:nvSpPr>
        <p:spPr>
          <a:xfrm>
            <a:off x="1367513" y="76938"/>
            <a:ext cx="237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How each iterate works in GAN</a:t>
            </a:r>
            <a:endParaRPr i="1" sz="1000"/>
          </a:p>
        </p:txBody>
      </p:sp>
      <p:sp>
        <p:nvSpPr>
          <p:cNvPr id="367" name="Google Shape;367;p29"/>
          <p:cNvSpPr/>
          <p:nvPr/>
        </p:nvSpPr>
        <p:spPr>
          <a:xfrm>
            <a:off x="849950" y="204430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72300" y="341875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369" name="Google Shape;369;p29"/>
          <p:cNvSpPr/>
          <p:nvPr/>
        </p:nvSpPr>
        <p:spPr>
          <a:xfrm>
            <a:off x="810400" y="318343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71" name="Google Shape;3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63" y="237197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9"/>
          <p:cNvSpPr/>
          <p:nvPr/>
        </p:nvSpPr>
        <p:spPr>
          <a:xfrm>
            <a:off x="150775" y="947850"/>
            <a:ext cx="1761600" cy="349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 txBox="1"/>
          <p:nvPr/>
        </p:nvSpPr>
        <p:spPr>
          <a:xfrm>
            <a:off x="1216563" y="2141688"/>
            <a:ext cx="74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0000"/>
                </a:solidFill>
              </a:rPr>
              <a:t>?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2138600" y="458325"/>
            <a:ext cx="394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Step 1: Fix the Generator, and train the discriminator (update its parameters)</a:t>
            </a:r>
            <a:endParaRPr sz="1200"/>
          </a:p>
        </p:txBody>
      </p:sp>
      <p:sp>
        <p:nvSpPr>
          <p:cNvPr id="375" name="Google Shape;375;p29"/>
          <p:cNvSpPr/>
          <p:nvPr/>
        </p:nvSpPr>
        <p:spPr>
          <a:xfrm>
            <a:off x="3375775" y="1269025"/>
            <a:ext cx="855600" cy="554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376" name="Google Shape;376;p29"/>
          <p:cNvSpPr/>
          <p:nvPr/>
        </p:nvSpPr>
        <p:spPr>
          <a:xfrm>
            <a:off x="2342650" y="1213425"/>
            <a:ext cx="227800" cy="759400"/>
          </a:xfrm>
          <a:prstGeom prst="flowChartProcess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VE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</a:t>
            </a:r>
            <a:endParaRPr sz="700"/>
          </a:p>
        </p:txBody>
      </p:sp>
      <p:sp>
        <p:nvSpPr>
          <p:cNvPr id="377" name="Google Shape;377;p29"/>
          <p:cNvSpPr/>
          <p:nvPr/>
        </p:nvSpPr>
        <p:spPr>
          <a:xfrm>
            <a:off x="2652700" y="1213425"/>
            <a:ext cx="227800" cy="759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VE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</a:t>
            </a:r>
            <a:endParaRPr sz="700"/>
          </a:p>
        </p:txBody>
      </p:sp>
      <p:sp>
        <p:nvSpPr>
          <p:cNvPr id="378" name="Google Shape;378;p29"/>
          <p:cNvSpPr/>
          <p:nvPr/>
        </p:nvSpPr>
        <p:spPr>
          <a:xfrm>
            <a:off x="2962750" y="1213425"/>
            <a:ext cx="227800" cy="759400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VE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</a:t>
            </a:r>
            <a:endParaRPr sz="700"/>
          </a:p>
        </p:txBody>
      </p:sp>
      <p:sp>
        <p:nvSpPr>
          <p:cNvPr id="379" name="Google Shape;379;p29"/>
          <p:cNvSpPr txBox="1"/>
          <p:nvPr/>
        </p:nvSpPr>
        <p:spPr>
          <a:xfrm>
            <a:off x="2241450" y="1972825"/>
            <a:ext cx="29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Giving the generator a bunch of random vectors, so it will produce a bunch of bad images</a:t>
            </a:r>
            <a:endParaRPr sz="900"/>
          </a:p>
        </p:txBody>
      </p:sp>
      <p:sp>
        <p:nvSpPr>
          <p:cNvPr id="380" name="Google Shape;380;p29"/>
          <p:cNvSpPr/>
          <p:nvPr/>
        </p:nvSpPr>
        <p:spPr>
          <a:xfrm>
            <a:off x="3230063" y="1538225"/>
            <a:ext cx="1062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4455500" y="1398775"/>
            <a:ext cx="308400" cy="2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4653975" y="1538225"/>
            <a:ext cx="308400" cy="2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4576175" y="1269025"/>
            <a:ext cx="308400" cy="2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4763900" y="1445825"/>
            <a:ext cx="308400" cy="2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4290325" y="1538225"/>
            <a:ext cx="1062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7988300" y="14586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8128950" y="12820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8067250" y="14139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7758850" y="12440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7973350" y="11193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7820550" y="16310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8198000" y="15766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 txBox="1"/>
          <p:nvPr/>
        </p:nvSpPr>
        <p:spPr>
          <a:xfrm>
            <a:off x="7499400" y="1925700"/>
            <a:ext cx="1567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From the training dataset, there are many real images </a:t>
            </a:r>
            <a:endParaRPr sz="900"/>
          </a:p>
        </p:txBody>
      </p:sp>
      <p:sp>
        <p:nvSpPr>
          <p:cNvPr id="394" name="Google Shape;394;p29"/>
          <p:cNvSpPr/>
          <p:nvPr/>
        </p:nvSpPr>
        <p:spPr>
          <a:xfrm>
            <a:off x="6800700" y="12134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6916525" y="138323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6675175" y="16004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6557650" y="141513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38900" y="1886800"/>
            <a:ext cx="117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Some images are sampled from real images</a:t>
            </a:r>
            <a:endParaRPr sz="900"/>
          </a:p>
        </p:txBody>
      </p:sp>
      <p:sp>
        <p:nvSpPr>
          <p:cNvPr id="399" name="Google Shape;399;p29"/>
          <p:cNvSpPr/>
          <p:nvPr/>
        </p:nvSpPr>
        <p:spPr>
          <a:xfrm>
            <a:off x="7412975" y="1538225"/>
            <a:ext cx="157800" cy="10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5223150" y="2267275"/>
            <a:ext cx="1130100" cy="554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401" name="Google Shape;401;p29"/>
          <p:cNvSpPr/>
          <p:nvPr/>
        </p:nvSpPr>
        <p:spPr>
          <a:xfrm>
            <a:off x="5195775" y="1645100"/>
            <a:ext cx="466100" cy="685450"/>
          </a:xfrm>
          <a:custGeom>
            <a:rect b="b" l="l" r="r" t="t"/>
            <a:pathLst>
              <a:path extrusionOk="0" h="27418" w="18644">
                <a:moveTo>
                  <a:pt x="0" y="0"/>
                </a:moveTo>
                <a:cubicBezTo>
                  <a:pt x="1280" y="366"/>
                  <a:pt x="5255" y="502"/>
                  <a:pt x="7677" y="2193"/>
                </a:cubicBezTo>
                <a:cubicBezTo>
                  <a:pt x="10099" y="3884"/>
                  <a:pt x="12795" y="7403"/>
                  <a:pt x="14531" y="10145"/>
                </a:cubicBezTo>
                <a:cubicBezTo>
                  <a:pt x="16268" y="12887"/>
                  <a:pt x="17411" y="15765"/>
                  <a:pt x="18096" y="18644"/>
                </a:cubicBezTo>
                <a:cubicBezTo>
                  <a:pt x="18782" y="21523"/>
                  <a:pt x="18553" y="25956"/>
                  <a:pt x="18644" y="274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2" name="Google Shape;402;p29"/>
          <p:cNvSpPr/>
          <p:nvPr/>
        </p:nvSpPr>
        <p:spPr>
          <a:xfrm>
            <a:off x="5956625" y="1638250"/>
            <a:ext cx="500375" cy="699150"/>
          </a:xfrm>
          <a:custGeom>
            <a:rect b="b" l="l" r="r" t="t"/>
            <a:pathLst>
              <a:path extrusionOk="0" h="27966" w="20015">
                <a:moveTo>
                  <a:pt x="20015" y="0"/>
                </a:moveTo>
                <a:cubicBezTo>
                  <a:pt x="18964" y="183"/>
                  <a:pt x="16131" y="-1"/>
                  <a:pt x="13709" y="1096"/>
                </a:cubicBezTo>
                <a:cubicBezTo>
                  <a:pt x="11287" y="2193"/>
                  <a:pt x="7449" y="4524"/>
                  <a:pt x="5484" y="6580"/>
                </a:cubicBezTo>
                <a:cubicBezTo>
                  <a:pt x="3519" y="8637"/>
                  <a:pt x="2742" y="11059"/>
                  <a:pt x="1919" y="13435"/>
                </a:cubicBezTo>
                <a:cubicBezTo>
                  <a:pt x="1096" y="15811"/>
                  <a:pt x="868" y="18416"/>
                  <a:pt x="548" y="20838"/>
                </a:cubicBezTo>
                <a:cubicBezTo>
                  <a:pt x="228" y="23260"/>
                  <a:pt x="91" y="26778"/>
                  <a:pt x="0" y="279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3" name="Google Shape;403;p29"/>
          <p:cNvSpPr/>
          <p:nvPr/>
        </p:nvSpPr>
        <p:spPr>
          <a:xfrm>
            <a:off x="5154650" y="3271950"/>
            <a:ext cx="308400" cy="2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4" name="Google Shape;404;p29"/>
          <p:cNvSpPr/>
          <p:nvPr/>
        </p:nvSpPr>
        <p:spPr>
          <a:xfrm>
            <a:off x="5154650" y="36548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 txBox="1"/>
          <p:nvPr/>
        </p:nvSpPr>
        <p:spPr>
          <a:xfrm>
            <a:off x="5463050" y="3249900"/>
            <a:ext cx="106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Labeled</a:t>
            </a:r>
            <a:r>
              <a:rPr lang="en-GB" sz="1000"/>
              <a:t> as 0.0</a:t>
            </a:r>
            <a:endParaRPr sz="1000"/>
          </a:p>
        </p:txBody>
      </p:sp>
      <p:sp>
        <p:nvSpPr>
          <p:cNvPr id="406" name="Google Shape;406;p29"/>
          <p:cNvSpPr txBox="1"/>
          <p:nvPr/>
        </p:nvSpPr>
        <p:spPr>
          <a:xfrm>
            <a:off x="5463050" y="3632775"/>
            <a:ext cx="106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Labeled as 1.0</a:t>
            </a:r>
            <a:endParaRPr sz="1000"/>
          </a:p>
        </p:txBody>
      </p:sp>
      <p:sp>
        <p:nvSpPr>
          <p:cNvPr id="407" name="Google Shape;407;p29"/>
          <p:cNvSpPr/>
          <p:nvPr/>
        </p:nvSpPr>
        <p:spPr>
          <a:xfrm>
            <a:off x="5716725" y="2913200"/>
            <a:ext cx="157800" cy="218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 txBox="1"/>
          <p:nvPr/>
        </p:nvSpPr>
        <p:spPr>
          <a:xfrm>
            <a:off x="6606625" y="3037775"/>
            <a:ext cx="237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So the Discriminator parameters need to be updated to make: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Images from generator are labelled as 0.0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Real images are labelled as 1.0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We can consider this as a regression problem to solve.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/>
          <p:nvPr/>
        </p:nvSpPr>
        <p:spPr>
          <a:xfrm>
            <a:off x="398725" y="111932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</p:txBody>
      </p:sp>
      <p:sp>
        <p:nvSpPr>
          <p:cNvPr id="414" name="Google Shape;414;p30"/>
          <p:cNvSpPr/>
          <p:nvPr/>
        </p:nvSpPr>
        <p:spPr>
          <a:xfrm>
            <a:off x="849950" y="204430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272300" y="341875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416" name="Google Shape;416;p30"/>
          <p:cNvSpPr/>
          <p:nvPr/>
        </p:nvSpPr>
        <p:spPr>
          <a:xfrm>
            <a:off x="810400" y="318343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18" name="Google Shape;4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63" y="237197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0"/>
          <p:cNvSpPr/>
          <p:nvPr/>
        </p:nvSpPr>
        <p:spPr>
          <a:xfrm>
            <a:off x="150775" y="947850"/>
            <a:ext cx="1761600" cy="349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 txBox="1"/>
          <p:nvPr/>
        </p:nvSpPr>
        <p:spPr>
          <a:xfrm>
            <a:off x="1216563" y="2141688"/>
            <a:ext cx="74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0000"/>
                </a:solidFill>
              </a:rPr>
              <a:t>?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2138600" y="458325"/>
            <a:ext cx="394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Step 2: Fix the Discriminator, and train the </a:t>
            </a:r>
            <a:r>
              <a:rPr lang="en-GB" sz="1200"/>
              <a:t>Generator</a:t>
            </a:r>
            <a:r>
              <a:rPr lang="en-GB" sz="1200"/>
              <a:t> (update its parameters)</a:t>
            </a:r>
            <a:endParaRPr sz="1200"/>
          </a:p>
        </p:txBody>
      </p:sp>
      <p:sp>
        <p:nvSpPr>
          <p:cNvPr id="422" name="Google Shape;422;p30"/>
          <p:cNvSpPr/>
          <p:nvPr/>
        </p:nvSpPr>
        <p:spPr>
          <a:xfrm>
            <a:off x="2981563" y="1518238"/>
            <a:ext cx="855600" cy="554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423" name="Google Shape;423;p30"/>
          <p:cNvSpPr/>
          <p:nvPr/>
        </p:nvSpPr>
        <p:spPr>
          <a:xfrm>
            <a:off x="2568538" y="1462638"/>
            <a:ext cx="227800" cy="759400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VE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</a:t>
            </a:r>
            <a:endParaRPr sz="700"/>
          </a:p>
        </p:txBody>
      </p:sp>
      <p:sp>
        <p:nvSpPr>
          <p:cNvPr id="424" name="Google Shape;424;p30"/>
          <p:cNvSpPr txBox="1"/>
          <p:nvPr/>
        </p:nvSpPr>
        <p:spPr>
          <a:xfrm>
            <a:off x="2491525" y="2281863"/>
            <a:ext cx="1835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Giving the generator a vector, through the generator it will produce an image</a:t>
            </a:r>
            <a:endParaRPr sz="900"/>
          </a:p>
        </p:txBody>
      </p:sp>
      <p:sp>
        <p:nvSpPr>
          <p:cNvPr id="425" name="Google Shape;425;p30"/>
          <p:cNvSpPr/>
          <p:nvPr/>
        </p:nvSpPr>
        <p:spPr>
          <a:xfrm>
            <a:off x="2835850" y="1787438"/>
            <a:ext cx="1062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4162825" y="1688638"/>
            <a:ext cx="308400" cy="2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3896113" y="1787438"/>
            <a:ext cx="1062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"/>
          <p:cNvSpPr/>
          <p:nvPr/>
        </p:nvSpPr>
        <p:spPr>
          <a:xfrm>
            <a:off x="4958850" y="1495663"/>
            <a:ext cx="1130100" cy="554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429" name="Google Shape;429;p30"/>
          <p:cNvSpPr/>
          <p:nvPr/>
        </p:nvSpPr>
        <p:spPr>
          <a:xfrm>
            <a:off x="4631738" y="1781038"/>
            <a:ext cx="1062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 txBox="1"/>
          <p:nvPr/>
        </p:nvSpPr>
        <p:spPr>
          <a:xfrm>
            <a:off x="4816875" y="2202300"/>
            <a:ext cx="15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Then this image will be evaluated by the discriminator (we just updated it in Step 1)</a:t>
            </a:r>
            <a:endParaRPr sz="900"/>
          </a:p>
        </p:txBody>
      </p:sp>
      <p:sp>
        <p:nvSpPr>
          <p:cNvPr id="431" name="Google Shape;431;p30"/>
          <p:cNvSpPr/>
          <p:nvPr/>
        </p:nvSpPr>
        <p:spPr>
          <a:xfrm>
            <a:off x="6295263" y="1740388"/>
            <a:ext cx="1062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"/>
          <p:cNvSpPr txBox="1"/>
          <p:nvPr/>
        </p:nvSpPr>
        <p:spPr>
          <a:xfrm>
            <a:off x="6295275" y="2202300"/>
            <a:ext cx="15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 will give the image a score, the higher the score, the more closer to the real image</a:t>
            </a:r>
            <a:endParaRPr sz="900"/>
          </a:p>
        </p:txBody>
      </p:sp>
      <p:sp>
        <p:nvSpPr>
          <p:cNvPr id="433" name="Google Shape;433;p30"/>
          <p:cNvSpPr/>
          <p:nvPr/>
        </p:nvSpPr>
        <p:spPr>
          <a:xfrm>
            <a:off x="6635250" y="1625950"/>
            <a:ext cx="338700" cy="3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3639775" y="2851500"/>
            <a:ext cx="3269625" cy="492590"/>
          </a:xfrm>
          <a:custGeom>
            <a:rect b="b" l="l" r="r" t="t"/>
            <a:pathLst>
              <a:path extrusionOk="0" h="29692" w="130785">
                <a:moveTo>
                  <a:pt x="130785" y="4387"/>
                </a:moveTo>
                <a:cubicBezTo>
                  <a:pt x="129688" y="6809"/>
                  <a:pt x="129734" y="15309"/>
                  <a:pt x="124205" y="18919"/>
                </a:cubicBezTo>
                <a:cubicBezTo>
                  <a:pt x="118676" y="22529"/>
                  <a:pt x="108942" y="24265"/>
                  <a:pt x="97609" y="26047"/>
                </a:cubicBezTo>
                <a:cubicBezTo>
                  <a:pt x="86276" y="27829"/>
                  <a:pt x="68409" y="29932"/>
                  <a:pt x="56208" y="29612"/>
                </a:cubicBezTo>
                <a:cubicBezTo>
                  <a:pt x="44007" y="29292"/>
                  <a:pt x="33770" y="29063"/>
                  <a:pt x="24402" y="24128"/>
                </a:cubicBezTo>
                <a:cubicBezTo>
                  <a:pt x="15034" y="19193"/>
                  <a:pt x="4067" y="4021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5" name="Google Shape;435;p30"/>
          <p:cNvSpPr txBox="1"/>
          <p:nvPr/>
        </p:nvSpPr>
        <p:spPr>
          <a:xfrm>
            <a:off x="4572000" y="3344100"/>
            <a:ext cx="15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So we will tune the parameters of the generator to make the score as high as possible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1367513" y="76938"/>
            <a:ext cx="237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How each iterate works in GAN</a:t>
            </a:r>
            <a:endParaRPr i="1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"/>
          <p:cNvSpPr txBox="1"/>
          <p:nvPr/>
        </p:nvSpPr>
        <p:spPr>
          <a:xfrm>
            <a:off x="150800" y="2200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An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50800" y="2200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/>
          <p:nvPr/>
        </p:nvSpPr>
        <p:spPr>
          <a:xfrm>
            <a:off x="4518975" y="1818075"/>
            <a:ext cx="4249800" cy="14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>
            <a:off x="75375" y="452400"/>
            <a:ext cx="4249800" cy="44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338077" y="485785"/>
            <a:ext cx="959975" cy="1006200"/>
          </a:xfrm>
          <a:custGeom>
            <a:rect b="b" l="l" r="r" t="t"/>
            <a:pathLst>
              <a:path extrusionOk="0" h="40248" w="38399">
                <a:moveTo>
                  <a:pt x="5377" y="473"/>
                </a:moveTo>
                <a:cubicBezTo>
                  <a:pt x="3231" y="2254"/>
                  <a:pt x="-832" y="9879"/>
                  <a:pt x="172" y="14171"/>
                </a:cubicBezTo>
                <a:cubicBezTo>
                  <a:pt x="1177" y="18463"/>
                  <a:pt x="7751" y="23760"/>
                  <a:pt x="11404" y="26225"/>
                </a:cubicBezTo>
                <a:cubicBezTo>
                  <a:pt x="15057" y="28691"/>
                  <a:pt x="18298" y="26635"/>
                  <a:pt x="22088" y="28964"/>
                </a:cubicBezTo>
                <a:cubicBezTo>
                  <a:pt x="25878" y="31293"/>
                  <a:pt x="31494" y="40608"/>
                  <a:pt x="34142" y="40197"/>
                </a:cubicBezTo>
                <a:cubicBezTo>
                  <a:pt x="36790" y="39786"/>
                  <a:pt x="39301" y="30198"/>
                  <a:pt x="37977" y="26499"/>
                </a:cubicBezTo>
                <a:cubicBezTo>
                  <a:pt x="36653" y="22801"/>
                  <a:pt x="28663" y="21568"/>
                  <a:pt x="26197" y="18006"/>
                </a:cubicBezTo>
                <a:cubicBezTo>
                  <a:pt x="23732" y="14445"/>
                  <a:pt x="25376" y="7550"/>
                  <a:pt x="23184" y="5130"/>
                </a:cubicBezTo>
                <a:cubicBezTo>
                  <a:pt x="20992" y="2710"/>
                  <a:pt x="16015" y="4263"/>
                  <a:pt x="13047" y="3487"/>
                </a:cubicBezTo>
                <a:cubicBezTo>
                  <a:pt x="10079" y="2711"/>
                  <a:pt x="7523" y="-1308"/>
                  <a:pt x="5377" y="473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9" name="Google Shape;449;p32"/>
          <p:cNvSpPr/>
          <p:nvPr/>
        </p:nvSpPr>
        <p:spPr>
          <a:xfrm>
            <a:off x="1298049" y="723603"/>
            <a:ext cx="778200" cy="592575"/>
          </a:xfrm>
          <a:custGeom>
            <a:rect b="b" l="l" r="r" t="t"/>
            <a:pathLst>
              <a:path extrusionOk="0" h="23703" w="31128">
                <a:moveTo>
                  <a:pt x="14166" y="4326"/>
                </a:moveTo>
                <a:cubicBezTo>
                  <a:pt x="16814" y="5970"/>
                  <a:pt x="19600" y="13001"/>
                  <a:pt x="20741" y="15832"/>
                </a:cubicBezTo>
                <a:cubicBezTo>
                  <a:pt x="21883" y="18663"/>
                  <a:pt x="19326" y="20034"/>
                  <a:pt x="21015" y="21312"/>
                </a:cubicBezTo>
                <a:cubicBezTo>
                  <a:pt x="22704" y="22591"/>
                  <a:pt x="29873" y="24188"/>
                  <a:pt x="30877" y="23503"/>
                </a:cubicBezTo>
                <a:cubicBezTo>
                  <a:pt x="31882" y="22818"/>
                  <a:pt x="28001" y="18754"/>
                  <a:pt x="27042" y="17202"/>
                </a:cubicBezTo>
                <a:cubicBezTo>
                  <a:pt x="26083" y="15650"/>
                  <a:pt x="25444" y="15696"/>
                  <a:pt x="25124" y="14189"/>
                </a:cubicBezTo>
                <a:cubicBezTo>
                  <a:pt x="24804" y="12682"/>
                  <a:pt x="26402" y="9988"/>
                  <a:pt x="25124" y="8162"/>
                </a:cubicBezTo>
                <a:cubicBezTo>
                  <a:pt x="23846" y="6336"/>
                  <a:pt x="20057" y="4555"/>
                  <a:pt x="17454" y="3231"/>
                </a:cubicBezTo>
                <a:cubicBezTo>
                  <a:pt x="14852" y="1907"/>
                  <a:pt x="12386" y="582"/>
                  <a:pt x="9509" y="217"/>
                </a:cubicBezTo>
                <a:cubicBezTo>
                  <a:pt x="6632" y="-148"/>
                  <a:pt x="970" y="80"/>
                  <a:pt x="194" y="1039"/>
                </a:cubicBezTo>
                <a:cubicBezTo>
                  <a:pt x="-582" y="1998"/>
                  <a:pt x="2523" y="5422"/>
                  <a:pt x="4852" y="5970"/>
                </a:cubicBezTo>
                <a:cubicBezTo>
                  <a:pt x="7181" y="6518"/>
                  <a:pt x="11518" y="2682"/>
                  <a:pt x="14166" y="4326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Google Shape;450;p32"/>
          <p:cNvSpPr/>
          <p:nvPr/>
        </p:nvSpPr>
        <p:spPr>
          <a:xfrm>
            <a:off x="2112903" y="550029"/>
            <a:ext cx="1088975" cy="766150"/>
          </a:xfrm>
          <a:custGeom>
            <a:rect b="b" l="l" r="r" t="t"/>
            <a:pathLst>
              <a:path extrusionOk="0" h="30646" w="43559">
                <a:moveTo>
                  <a:pt x="4327" y="8456"/>
                </a:moveTo>
                <a:cubicBezTo>
                  <a:pt x="3779" y="11013"/>
                  <a:pt x="-650" y="13844"/>
                  <a:pt x="217" y="15579"/>
                </a:cubicBezTo>
                <a:cubicBezTo>
                  <a:pt x="1085" y="17314"/>
                  <a:pt x="7386" y="18775"/>
                  <a:pt x="9532" y="18866"/>
                </a:cubicBezTo>
                <a:cubicBezTo>
                  <a:pt x="11678" y="18957"/>
                  <a:pt x="11586" y="16354"/>
                  <a:pt x="13093" y="16126"/>
                </a:cubicBezTo>
                <a:cubicBezTo>
                  <a:pt x="14600" y="15898"/>
                  <a:pt x="16517" y="16492"/>
                  <a:pt x="18572" y="17496"/>
                </a:cubicBezTo>
                <a:cubicBezTo>
                  <a:pt x="20627" y="18501"/>
                  <a:pt x="23686" y="20327"/>
                  <a:pt x="25421" y="22153"/>
                </a:cubicBezTo>
                <a:cubicBezTo>
                  <a:pt x="27156" y="23979"/>
                  <a:pt x="27568" y="27039"/>
                  <a:pt x="28983" y="28454"/>
                </a:cubicBezTo>
                <a:cubicBezTo>
                  <a:pt x="30399" y="29870"/>
                  <a:pt x="32590" y="30646"/>
                  <a:pt x="33914" y="30646"/>
                </a:cubicBezTo>
                <a:cubicBezTo>
                  <a:pt x="35238" y="30646"/>
                  <a:pt x="35329" y="29687"/>
                  <a:pt x="36927" y="28454"/>
                </a:cubicBezTo>
                <a:cubicBezTo>
                  <a:pt x="38525" y="27221"/>
                  <a:pt x="43730" y="25121"/>
                  <a:pt x="43502" y="23249"/>
                </a:cubicBezTo>
                <a:cubicBezTo>
                  <a:pt x="43274" y="21377"/>
                  <a:pt x="38069" y="18364"/>
                  <a:pt x="35558" y="17222"/>
                </a:cubicBezTo>
                <a:cubicBezTo>
                  <a:pt x="33047" y="16081"/>
                  <a:pt x="30627" y="17496"/>
                  <a:pt x="28435" y="16400"/>
                </a:cubicBezTo>
                <a:cubicBezTo>
                  <a:pt x="26243" y="15304"/>
                  <a:pt x="23458" y="12291"/>
                  <a:pt x="22408" y="10647"/>
                </a:cubicBezTo>
                <a:cubicBezTo>
                  <a:pt x="21358" y="9003"/>
                  <a:pt x="23960" y="7816"/>
                  <a:pt x="22134" y="6538"/>
                </a:cubicBezTo>
                <a:cubicBezTo>
                  <a:pt x="20308" y="5260"/>
                  <a:pt x="14555" y="4027"/>
                  <a:pt x="11450" y="2977"/>
                </a:cubicBezTo>
                <a:cubicBezTo>
                  <a:pt x="8345" y="1927"/>
                  <a:pt x="4692" y="-676"/>
                  <a:pt x="3505" y="237"/>
                </a:cubicBezTo>
                <a:cubicBezTo>
                  <a:pt x="2318" y="1150"/>
                  <a:pt x="4875" y="5899"/>
                  <a:pt x="4327" y="8456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1" name="Google Shape;451;p32"/>
          <p:cNvSpPr txBox="1"/>
          <p:nvPr/>
        </p:nvSpPr>
        <p:spPr>
          <a:xfrm>
            <a:off x="109500" y="116475"/>
            <a:ext cx="304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We have many real images like the below:</a:t>
            </a:r>
            <a:endParaRPr sz="1200"/>
          </a:p>
        </p:txBody>
      </p:sp>
      <p:sp>
        <p:nvSpPr>
          <p:cNvPr id="452" name="Google Shape;452;p32"/>
          <p:cNvSpPr txBox="1"/>
          <p:nvPr/>
        </p:nvSpPr>
        <p:spPr>
          <a:xfrm>
            <a:off x="3360750" y="674600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……</a:t>
            </a:r>
            <a:endParaRPr b="1" sz="1600"/>
          </a:p>
        </p:txBody>
      </p:sp>
      <p:graphicFrame>
        <p:nvGraphicFramePr>
          <p:cNvPr id="453" name="Google Shape;453;p32"/>
          <p:cNvGraphicFramePr/>
          <p:nvPr/>
        </p:nvGraphicFramePr>
        <p:xfrm>
          <a:off x="383688" y="201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4" name="Google Shape;454;p32"/>
          <p:cNvSpPr txBox="1"/>
          <p:nvPr/>
        </p:nvSpPr>
        <p:spPr>
          <a:xfrm>
            <a:off x="172875" y="1554000"/>
            <a:ext cx="336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matrix to contain the image is only 2x2:</a:t>
            </a:r>
            <a:endParaRPr sz="1200"/>
          </a:p>
        </p:txBody>
      </p:sp>
      <p:sp>
        <p:nvSpPr>
          <p:cNvPr id="455" name="Google Shape;455;p32"/>
          <p:cNvSpPr txBox="1"/>
          <p:nvPr/>
        </p:nvSpPr>
        <p:spPr>
          <a:xfrm>
            <a:off x="221975" y="2991525"/>
            <a:ext cx="38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So the image is represented as something like below</a:t>
            </a:r>
            <a:endParaRPr sz="1200"/>
          </a:p>
        </p:txBody>
      </p:sp>
      <p:graphicFrame>
        <p:nvGraphicFramePr>
          <p:cNvPr id="456" name="Google Shape;456;p32"/>
          <p:cNvGraphicFramePr/>
          <p:nvPr/>
        </p:nvGraphicFramePr>
        <p:xfrm>
          <a:off x="338063" y="355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457" name="Google Shape;457;p32"/>
          <p:cNvSpPr/>
          <p:nvPr/>
        </p:nvSpPr>
        <p:spPr>
          <a:xfrm>
            <a:off x="428975" y="3555700"/>
            <a:ext cx="778156" cy="792382"/>
          </a:xfrm>
          <a:custGeom>
            <a:rect b="b" l="l" r="r" t="t"/>
            <a:pathLst>
              <a:path extrusionOk="0" h="40248" w="38399">
                <a:moveTo>
                  <a:pt x="5377" y="473"/>
                </a:moveTo>
                <a:cubicBezTo>
                  <a:pt x="3231" y="2254"/>
                  <a:pt x="-832" y="9879"/>
                  <a:pt x="172" y="14171"/>
                </a:cubicBezTo>
                <a:cubicBezTo>
                  <a:pt x="1177" y="18463"/>
                  <a:pt x="7751" y="23760"/>
                  <a:pt x="11404" y="26225"/>
                </a:cubicBezTo>
                <a:cubicBezTo>
                  <a:pt x="15057" y="28691"/>
                  <a:pt x="18298" y="26635"/>
                  <a:pt x="22088" y="28964"/>
                </a:cubicBezTo>
                <a:cubicBezTo>
                  <a:pt x="25878" y="31293"/>
                  <a:pt x="31494" y="40608"/>
                  <a:pt x="34142" y="40197"/>
                </a:cubicBezTo>
                <a:cubicBezTo>
                  <a:pt x="36790" y="39786"/>
                  <a:pt x="39301" y="30198"/>
                  <a:pt x="37977" y="26499"/>
                </a:cubicBezTo>
                <a:cubicBezTo>
                  <a:pt x="36653" y="22801"/>
                  <a:pt x="28663" y="21568"/>
                  <a:pt x="26197" y="18006"/>
                </a:cubicBezTo>
                <a:cubicBezTo>
                  <a:pt x="23732" y="14445"/>
                  <a:pt x="25376" y="7550"/>
                  <a:pt x="23184" y="5130"/>
                </a:cubicBezTo>
                <a:cubicBezTo>
                  <a:pt x="20992" y="2710"/>
                  <a:pt x="16015" y="4263"/>
                  <a:pt x="13047" y="3487"/>
                </a:cubicBezTo>
                <a:cubicBezTo>
                  <a:pt x="10079" y="2711"/>
                  <a:pt x="7523" y="-1308"/>
                  <a:pt x="5377" y="473"/>
                </a:cubicBez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152400" endA="0" endPos="20000" fadeDir="5400012" kx="0" rotWithShape="0" algn="bl" stA="14000" stPos="0" sy="-100000" ky="0"/>
          </a:effectLst>
        </p:spPr>
      </p:sp>
      <p:graphicFrame>
        <p:nvGraphicFramePr>
          <p:cNvPr id="458" name="Google Shape;458;p32"/>
          <p:cNvGraphicFramePr/>
          <p:nvPr/>
        </p:nvGraphicFramePr>
        <p:xfrm>
          <a:off x="2428513" y="355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p32"/>
          <p:cNvSpPr/>
          <p:nvPr/>
        </p:nvSpPr>
        <p:spPr>
          <a:xfrm>
            <a:off x="2505051" y="3641214"/>
            <a:ext cx="883485" cy="592540"/>
          </a:xfrm>
          <a:custGeom>
            <a:rect b="b" l="l" r="r" t="t"/>
            <a:pathLst>
              <a:path extrusionOk="0" h="30646" w="43559">
                <a:moveTo>
                  <a:pt x="4327" y="8456"/>
                </a:moveTo>
                <a:cubicBezTo>
                  <a:pt x="3779" y="11013"/>
                  <a:pt x="-650" y="13844"/>
                  <a:pt x="217" y="15579"/>
                </a:cubicBezTo>
                <a:cubicBezTo>
                  <a:pt x="1085" y="17314"/>
                  <a:pt x="7386" y="18775"/>
                  <a:pt x="9532" y="18866"/>
                </a:cubicBezTo>
                <a:cubicBezTo>
                  <a:pt x="11678" y="18957"/>
                  <a:pt x="11586" y="16354"/>
                  <a:pt x="13093" y="16126"/>
                </a:cubicBezTo>
                <a:cubicBezTo>
                  <a:pt x="14600" y="15898"/>
                  <a:pt x="16517" y="16492"/>
                  <a:pt x="18572" y="17496"/>
                </a:cubicBezTo>
                <a:cubicBezTo>
                  <a:pt x="20627" y="18501"/>
                  <a:pt x="23686" y="20327"/>
                  <a:pt x="25421" y="22153"/>
                </a:cubicBezTo>
                <a:cubicBezTo>
                  <a:pt x="27156" y="23979"/>
                  <a:pt x="27568" y="27039"/>
                  <a:pt x="28983" y="28454"/>
                </a:cubicBezTo>
                <a:cubicBezTo>
                  <a:pt x="30399" y="29870"/>
                  <a:pt x="32590" y="30646"/>
                  <a:pt x="33914" y="30646"/>
                </a:cubicBezTo>
                <a:cubicBezTo>
                  <a:pt x="35238" y="30646"/>
                  <a:pt x="35329" y="29687"/>
                  <a:pt x="36927" y="28454"/>
                </a:cubicBezTo>
                <a:cubicBezTo>
                  <a:pt x="38525" y="27221"/>
                  <a:pt x="43730" y="25121"/>
                  <a:pt x="43502" y="23249"/>
                </a:cubicBezTo>
                <a:cubicBezTo>
                  <a:pt x="43274" y="21377"/>
                  <a:pt x="38069" y="18364"/>
                  <a:pt x="35558" y="17222"/>
                </a:cubicBezTo>
                <a:cubicBezTo>
                  <a:pt x="33047" y="16081"/>
                  <a:pt x="30627" y="17496"/>
                  <a:pt x="28435" y="16400"/>
                </a:cubicBezTo>
                <a:cubicBezTo>
                  <a:pt x="26243" y="15304"/>
                  <a:pt x="23458" y="12291"/>
                  <a:pt x="22408" y="10647"/>
                </a:cubicBezTo>
                <a:cubicBezTo>
                  <a:pt x="21358" y="9003"/>
                  <a:pt x="23960" y="7816"/>
                  <a:pt x="22134" y="6538"/>
                </a:cubicBezTo>
                <a:cubicBezTo>
                  <a:pt x="20308" y="5260"/>
                  <a:pt x="14555" y="4027"/>
                  <a:pt x="11450" y="2977"/>
                </a:cubicBezTo>
                <a:cubicBezTo>
                  <a:pt x="8345" y="1927"/>
                  <a:pt x="4692" y="-676"/>
                  <a:pt x="3505" y="237"/>
                </a:cubicBezTo>
                <a:cubicBezTo>
                  <a:pt x="2318" y="1150"/>
                  <a:pt x="4875" y="5899"/>
                  <a:pt x="4327" y="8456"/>
                </a:cubicBez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460" name="Google Shape;460;p32"/>
          <p:cNvGraphicFramePr/>
          <p:nvPr/>
        </p:nvGraphicFramePr>
        <p:xfrm>
          <a:off x="1383300" y="354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461" name="Google Shape;461;p32"/>
          <p:cNvSpPr/>
          <p:nvPr/>
        </p:nvSpPr>
        <p:spPr>
          <a:xfrm>
            <a:off x="1435949" y="3648403"/>
            <a:ext cx="778200" cy="592575"/>
          </a:xfrm>
          <a:custGeom>
            <a:rect b="b" l="l" r="r" t="t"/>
            <a:pathLst>
              <a:path extrusionOk="0" h="23703" w="31128">
                <a:moveTo>
                  <a:pt x="14166" y="4326"/>
                </a:moveTo>
                <a:cubicBezTo>
                  <a:pt x="16814" y="5970"/>
                  <a:pt x="19600" y="13001"/>
                  <a:pt x="20741" y="15832"/>
                </a:cubicBezTo>
                <a:cubicBezTo>
                  <a:pt x="21883" y="18663"/>
                  <a:pt x="19326" y="20034"/>
                  <a:pt x="21015" y="21312"/>
                </a:cubicBezTo>
                <a:cubicBezTo>
                  <a:pt x="22704" y="22591"/>
                  <a:pt x="29873" y="24188"/>
                  <a:pt x="30877" y="23503"/>
                </a:cubicBezTo>
                <a:cubicBezTo>
                  <a:pt x="31882" y="22818"/>
                  <a:pt x="28001" y="18754"/>
                  <a:pt x="27042" y="17202"/>
                </a:cubicBezTo>
                <a:cubicBezTo>
                  <a:pt x="26083" y="15650"/>
                  <a:pt x="25444" y="15696"/>
                  <a:pt x="25124" y="14189"/>
                </a:cubicBezTo>
                <a:cubicBezTo>
                  <a:pt x="24804" y="12682"/>
                  <a:pt x="26402" y="9988"/>
                  <a:pt x="25124" y="8162"/>
                </a:cubicBezTo>
                <a:cubicBezTo>
                  <a:pt x="23846" y="6336"/>
                  <a:pt x="20057" y="4555"/>
                  <a:pt x="17454" y="3231"/>
                </a:cubicBezTo>
                <a:cubicBezTo>
                  <a:pt x="14852" y="1907"/>
                  <a:pt x="12386" y="582"/>
                  <a:pt x="9509" y="217"/>
                </a:cubicBezTo>
                <a:cubicBezTo>
                  <a:pt x="6632" y="-148"/>
                  <a:pt x="970" y="80"/>
                  <a:pt x="194" y="1039"/>
                </a:cubicBezTo>
                <a:cubicBezTo>
                  <a:pt x="-582" y="1998"/>
                  <a:pt x="2523" y="5422"/>
                  <a:pt x="4852" y="5970"/>
                </a:cubicBezTo>
                <a:cubicBezTo>
                  <a:pt x="7181" y="6518"/>
                  <a:pt x="11518" y="2682"/>
                  <a:pt x="14166" y="4326"/>
                </a:cubicBez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2" name="Google Shape;462;p32"/>
          <p:cNvSpPr txBox="1"/>
          <p:nvPr/>
        </p:nvSpPr>
        <p:spPr>
          <a:xfrm>
            <a:off x="3724700" y="3721938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……</a:t>
            </a:r>
            <a:endParaRPr b="1" sz="1600"/>
          </a:p>
        </p:txBody>
      </p:sp>
      <p:sp>
        <p:nvSpPr>
          <p:cNvPr id="463" name="Google Shape;463;p32"/>
          <p:cNvSpPr txBox="1"/>
          <p:nvPr/>
        </p:nvSpPr>
        <p:spPr>
          <a:xfrm>
            <a:off x="221975" y="4482925"/>
            <a:ext cx="30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/>
              <a:t>So the 2x2 image is sort of “backlash + diagonal” …</a:t>
            </a:r>
            <a:endParaRPr i="1" sz="900"/>
          </a:p>
        </p:txBody>
      </p:sp>
      <p:sp>
        <p:nvSpPr>
          <p:cNvPr id="464" name="Google Shape;464;p32"/>
          <p:cNvSpPr txBox="1"/>
          <p:nvPr/>
        </p:nvSpPr>
        <p:spPr>
          <a:xfrm>
            <a:off x="4380500" y="1491975"/>
            <a:ext cx="42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We also have many images (2x2) only contains noises, e.g.,</a:t>
            </a:r>
            <a:endParaRPr sz="1200"/>
          </a:p>
        </p:txBody>
      </p:sp>
      <p:graphicFrame>
        <p:nvGraphicFramePr>
          <p:cNvPr id="465" name="Google Shape;465;p32"/>
          <p:cNvGraphicFramePr/>
          <p:nvPr/>
        </p:nvGraphicFramePr>
        <p:xfrm>
          <a:off x="4567938" y="19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32"/>
          <p:cNvGraphicFramePr/>
          <p:nvPr/>
        </p:nvGraphicFramePr>
        <p:xfrm>
          <a:off x="6809188" y="194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Google Shape;467;p32"/>
          <p:cNvGraphicFramePr/>
          <p:nvPr/>
        </p:nvGraphicFramePr>
        <p:xfrm>
          <a:off x="5688575" y="194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32"/>
          <p:cNvSpPr txBox="1"/>
          <p:nvPr/>
        </p:nvSpPr>
        <p:spPr>
          <a:xfrm>
            <a:off x="7929825" y="2122525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……</a:t>
            </a:r>
            <a:endParaRPr b="1" sz="1600"/>
          </a:p>
        </p:txBody>
      </p:sp>
      <p:sp>
        <p:nvSpPr>
          <p:cNvPr id="469" name="Google Shape;469;p32"/>
          <p:cNvSpPr txBox="1"/>
          <p:nvPr/>
        </p:nvSpPr>
        <p:spPr>
          <a:xfrm>
            <a:off x="4451850" y="2883525"/>
            <a:ext cx="309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/>
              <a:t>So the noisey 2x2 image is not  “backlash + diagonal” …</a:t>
            </a:r>
            <a:endParaRPr i="1"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" name="Google Shape;474;p33"/>
          <p:cNvGraphicFramePr/>
          <p:nvPr/>
        </p:nvGraphicFramePr>
        <p:xfrm>
          <a:off x="1612988" y="173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5" name="Google Shape;475;p33"/>
          <p:cNvGraphicFramePr/>
          <p:nvPr/>
        </p:nvGraphicFramePr>
        <p:xfrm>
          <a:off x="3703438" y="173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" name="Google Shape;476;p33"/>
          <p:cNvGraphicFramePr/>
          <p:nvPr/>
        </p:nvGraphicFramePr>
        <p:xfrm>
          <a:off x="2658225" y="17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477" name="Google Shape;477;p33"/>
          <p:cNvSpPr txBox="1"/>
          <p:nvPr/>
        </p:nvSpPr>
        <p:spPr>
          <a:xfrm>
            <a:off x="4999625" y="1905488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……</a:t>
            </a:r>
            <a:endParaRPr b="1" sz="1600"/>
          </a:p>
        </p:txBody>
      </p:sp>
      <p:graphicFrame>
        <p:nvGraphicFramePr>
          <p:cNvPr id="478" name="Google Shape;478;p33"/>
          <p:cNvGraphicFramePr/>
          <p:nvPr/>
        </p:nvGraphicFramePr>
        <p:xfrm>
          <a:off x="1612988" y="271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9" name="Google Shape;479;p33"/>
          <p:cNvGraphicFramePr/>
          <p:nvPr/>
        </p:nvGraphicFramePr>
        <p:xfrm>
          <a:off x="3703438" y="271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0" name="Google Shape;480;p33"/>
          <p:cNvGraphicFramePr/>
          <p:nvPr/>
        </p:nvGraphicFramePr>
        <p:xfrm>
          <a:off x="2658225" y="271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481" name="Google Shape;481;p33"/>
          <p:cNvSpPr txBox="1"/>
          <p:nvPr/>
        </p:nvSpPr>
        <p:spPr>
          <a:xfrm>
            <a:off x="4974875" y="2876525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……</a:t>
            </a:r>
            <a:endParaRPr b="1" sz="1600"/>
          </a:p>
        </p:txBody>
      </p:sp>
      <p:sp>
        <p:nvSpPr>
          <p:cNvPr id="482" name="Google Shape;482;p33"/>
          <p:cNvSpPr txBox="1"/>
          <p:nvPr/>
        </p:nvSpPr>
        <p:spPr>
          <a:xfrm>
            <a:off x="795100" y="1220100"/>
            <a:ext cx="49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values are assigned to the 2x2 images</a:t>
            </a:r>
            <a:endParaRPr/>
          </a:p>
        </p:txBody>
      </p:sp>
      <p:sp>
        <p:nvSpPr>
          <p:cNvPr id="483" name="Google Shape;483;p33"/>
          <p:cNvSpPr txBox="1"/>
          <p:nvPr/>
        </p:nvSpPr>
        <p:spPr>
          <a:xfrm>
            <a:off x="795100" y="1919888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Real</a:t>
            </a:r>
            <a:endParaRPr b="1" sz="1600"/>
          </a:p>
        </p:txBody>
      </p:sp>
      <p:sp>
        <p:nvSpPr>
          <p:cNvPr id="484" name="Google Shape;484;p33"/>
          <p:cNvSpPr txBox="1"/>
          <p:nvPr/>
        </p:nvSpPr>
        <p:spPr>
          <a:xfrm>
            <a:off x="836225" y="2876513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Fake</a:t>
            </a:r>
            <a:endParaRPr b="1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/>
          <p:cNvSpPr txBox="1"/>
          <p:nvPr/>
        </p:nvSpPr>
        <p:spPr>
          <a:xfrm>
            <a:off x="166100" y="139300"/>
            <a:ext cx="413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Step 1: Building discriminator</a:t>
            </a:r>
            <a:endParaRPr b="1" sz="1600"/>
          </a:p>
        </p:txBody>
      </p:sp>
      <p:graphicFrame>
        <p:nvGraphicFramePr>
          <p:cNvPr id="490" name="Google Shape;490;p34"/>
          <p:cNvGraphicFramePr/>
          <p:nvPr/>
        </p:nvGraphicFramePr>
        <p:xfrm>
          <a:off x="1037213" y="125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" name="Google Shape;491;p34"/>
          <p:cNvGraphicFramePr/>
          <p:nvPr/>
        </p:nvGraphicFramePr>
        <p:xfrm>
          <a:off x="3052813" y="125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34"/>
          <p:cNvSpPr txBox="1"/>
          <p:nvPr/>
        </p:nvSpPr>
        <p:spPr>
          <a:xfrm>
            <a:off x="1189325" y="2015863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Real</a:t>
            </a:r>
            <a:endParaRPr b="1" sz="1600"/>
          </a:p>
        </p:txBody>
      </p:sp>
      <p:sp>
        <p:nvSpPr>
          <p:cNvPr id="493" name="Google Shape;493;p34"/>
          <p:cNvSpPr txBox="1"/>
          <p:nvPr/>
        </p:nvSpPr>
        <p:spPr>
          <a:xfrm>
            <a:off x="3204925" y="2015863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Fake</a:t>
            </a:r>
            <a:endParaRPr b="1" sz="1600"/>
          </a:p>
        </p:txBody>
      </p:sp>
      <p:sp>
        <p:nvSpPr>
          <p:cNvPr id="494" name="Google Shape;494;p34"/>
          <p:cNvSpPr txBox="1"/>
          <p:nvPr/>
        </p:nvSpPr>
        <p:spPr>
          <a:xfrm>
            <a:off x="4572000" y="1239975"/>
            <a:ext cx="394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this particular example, </a:t>
            </a:r>
            <a:r>
              <a:rPr lang="en-GB" sz="1200">
                <a:highlight>
                  <a:srgbClr val="FF9900"/>
                </a:highlight>
              </a:rPr>
              <a:t>the real image has bigger values along the diagonal axis</a:t>
            </a:r>
            <a:r>
              <a:rPr lang="en-GB" sz="1200"/>
              <a:t>, while </a:t>
            </a:r>
            <a:r>
              <a:rPr lang="en-GB" sz="1200">
                <a:highlight>
                  <a:srgbClr val="00FF00"/>
                </a:highlight>
              </a:rPr>
              <a:t>for the fake image, anything could happen </a:t>
            </a:r>
            <a:r>
              <a:rPr lang="en-GB" sz="1200"/>
              <a:t>…</a:t>
            </a:r>
            <a:endParaRPr sz="1200"/>
          </a:p>
        </p:txBody>
      </p:sp>
      <p:cxnSp>
        <p:nvCxnSpPr>
          <p:cNvPr id="495" name="Google Shape;495;p34"/>
          <p:cNvCxnSpPr/>
          <p:nvPr/>
        </p:nvCxnSpPr>
        <p:spPr>
          <a:xfrm>
            <a:off x="877375" y="1131000"/>
            <a:ext cx="1323000" cy="1083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6" name="Google Shape;496;p34"/>
          <p:cNvSpPr txBox="1"/>
          <p:nvPr/>
        </p:nvSpPr>
        <p:spPr>
          <a:xfrm>
            <a:off x="2155325" y="2015875"/>
            <a:ext cx="6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</a:rPr>
              <a:t>Bigger value</a:t>
            </a:r>
            <a:endParaRPr sz="1100">
              <a:solidFill>
                <a:srgbClr val="FF9900"/>
              </a:solidFill>
            </a:endParaRPr>
          </a:p>
        </p:txBody>
      </p:sp>
      <p:sp>
        <p:nvSpPr>
          <p:cNvPr id="497" name="Google Shape;497;p34"/>
          <p:cNvSpPr txBox="1"/>
          <p:nvPr/>
        </p:nvSpPr>
        <p:spPr>
          <a:xfrm>
            <a:off x="313075" y="804200"/>
            <a:ext cx="6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</a:rPr>
              <a:t>Bigger value</a:t>
            </a:r>
            <a:endParaRPr sz="1100">
              <a:solidFill>
                <a:srgbClr val="FF9900"/>
              </a:solidFill>
            </a:endParaRPr>
          </a:p>
        </p:txBody>
      </p:sp>
      <p:sp>
        <p:nvSpPr>
          <p:cNvPr id="498" name="Google Shape;498;p34"/>
          <p:cNvSpPr txBox="1"/>
          <p:nvPr/>
        </p:nvSpPr>
        <p:spPr>
          <a:xfrm>
            <a:off x="2811125" y="764750"/>
            <a:ext cx="170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FF00"/>
                </a:solidFill>
              </a:rPr>
              <a:t>The value distribution can be anything</a:t>
            </a:r>
            <a:endParaRPr sz="1100">
              <a:solidFill>
                <a:srgbClr val="00FF00"/>
              </a:solidFill>
            </a:endParaRPr>
          </a:p>
        </p:txBody>
      </p:sp>
      <p:sp>
        <p:nvSpPr>
          <p:cNvPr id="499" name="Google Shape;499;p34"/>
          <p:cNvSpPr txBox="1"/>
          <p:nvPr/>
        </p:nvSpPr>
        <p:spPr>
          <a:xfrm>
            <a:off x="421900" y="2771475"/>
            <a:ext cx="41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 order to distinguish “real” and “fake”, we can </a:t>
            </a:r>
            <a:r>
              <a:rPr b="1" lang="en-GB" sz="1200" u="sng">
                <a:highlight>
                  <a:srgbClr val="FF0000"/>
                </a:highlight>
              </a:rPr>
              <a:t>learn</a:t>
            </a:r>
            <a:r>
              <a:rPr lang="en-GB" sz="1200"/>
              <a:t> the criteria in the model, e.g., we hope to have sth like below:</a:t>
            </a:r>
            <a:endParaRPr sz="1200"/>
          </a:p>
        </p:txBody>
      </p:sp>
      <p:graphicFrame>
        <p:nvGraphicFramePr>
          <p:cNvPr id="500" name="Google Shape;500;p34"/>
          <p:cNvGraphicFramePr/>
          <p:nvPr/>
        </p:nvGraphicFramePr>
        <p:xfrm>
          <a:off x="634363" y="341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x1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x2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x3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x4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1" name="Google Shape;501;p34"/>
          <p:cNvSpPr txBox="1"/>
          <p:nvPr/>
        </p:nvSpPr>
        <p:spPr>
          <a:xfrm>
            <a:off x="1715250" y="3465250"/>
            <a:ext cx="14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x1 </a:t>
            </a:r>
            <a:r>
              <a:rPr lang="en-GB">
                <a:solidFill>
                  <a:schemeClr val="dk1"/>
                </a:solidFill>
              </a:rPr>
              <a:t>+ </a:t>
            </a:r>
            <a:r>
              <a:rPr lang="en-GB">
                <a:solidFill>
                  <a:srgbClr val="FF0000"/>
                </a:solidFill>
              </a:rPr>
              <a:t>x4</a:t>
            </a:r>
            <a:r>
              <a:rPr lang="en-GB">
                <a:solidFill>
                  <a:schemeClr val="dk1"/>
                </a:solidFill>
              </a:rPr>
              <a:t> - </a:t>
            </a:r>
            <a:r>
              <a:rPr lang="en-GB">
                <a:solidFill>
                  <a:srgbClr val="0000FF"/>
                </a:solidFill>
              </a:rPr>
              <a:t>x2</a:t>
            </a:r>
            <a:r>
              <a:rPr lang="en-GB">
                <a:solidFill>
                  <a:schemeClr val="dk1"/>
                </a:solidFill>
              </a:rPr>
              <a:t> - </a:t>
            </a:r>
            <a:r>
              <a:rPr lang="en-GB">
                <a:solidFill>
                  <a:srgbClr val="0000FF"/>
                </a:solidFill>
              </a:rPr>
              <a:t>x3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2" name="Google Shape;502;p34"/>
          <p:cNvSpPr/>
          <p:nvPr/>
        </p:nvSpPr>
        <p:spPr>
          <a:xfrm>
            <a:off x="2414064" y="2049525"/>
            <a:ext cx="3232925" cy="767700"/>
          </a:xfrm>
          <a:custGeom>
            <a:rect b="b" l="l" r="r" t="t"/>
            <a:pathLst>
              <a:path extrusionOk="0" h="30708" w="129317">
                <a:moveTo>
                  <a:pt x="128267" y="0"/>
                </a:moveTo>
                <a:cubicBezTo>
                  <a:pt x="128267" y="1280"/>
                  <a:pt x="130506" y="5392"/>
                  <a:pt x="128267" y="7677"/>
                </a:cubicBezTo>
                <a:cubicBezTo>
                  <a:pt x="126028" y="9962"/>
                  <a:pt x="125114" y="12064"/>
                  <a:pt x="114832" y="13709"/>
                </a:cubicBezTo>
                <a:cubicBezTo>
                  <a:pt x="104550" y="15354"/>
                  <a:pt x="80285" y="16725"/>
                  <a:pt x="66576" y="17547"/>
                </a:cubicBezTo>
                <a:cubicBezTo>
                  <a:pt x="52867" y="18370"/>
                  <a:pt x="42356" y="18370"/>
                  <a:pt x="32577" y="18644"/>
                </a:cubicBezTo>
                <a:cubicBezTo>
                  <a:pt x="22798" y="18918"/>
                  <a:pt x="13248" y="17913"/>
                  <a:pt x="7901" y="19192"/>
                </a:cubicBezTo>
                <a:cubicBezTo>
                  <a:pt x="2555" y="20472"/>
                  <a:pt x="1686" y="24402"/>
                  <a:pt x="498" y="26321"/>
                </a:cubicBezTo>
                <a:cubicBezTo>
                  <a:pt x="-690" y="28240"/>
                  <a:pt x="726" y="29977"/>
                  <a:pt x="772" y="30708"/>
                </a:cubicBezTo>
              </a:path>
            </a:pathLst>
          </a:cu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3" name="Google Shape;503;p34"/>
          <p:cNvSpPr txBox="1"/>
          <p:nvPr/>
        </p:nvSpPr>
        <p:spPr>
          <a:xfrm>
            <a:off x="456175" y="4296350"/>
            <a:ext cx="432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higher value from the index, the higher possibility that the image is real. We can set a threshold to say if an image is real or not !</a:t>
            </a:r>
            <a:endParaRPr sz="1200"/>
          </a:p>
        </p:txBody>
      </p:sp>
      <p:sp>
        <p:nvSpPr>
          <p:cNvPr id="504" name="Google Shape;504;p34"/>
          <p:cNvSpPr/>
          <p:nvPr/>
        </p:nvSpPr>
        <p:spPr>
          <a:xfrm>
            <a:off x="2131775" y="3934525"/>
            <a:ext cx="240000" cy="36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4"/>
          <p:cNvSpPr txBox="1"/>
          <p:nvPr/>
        </p:nvSpPr>
        <p:spPr>
          <a:xfrm>
            <a:off x="5959825" y="3222713"/>
            <a:ext cx="24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0.8 </a:t>
            </a:r>
            <a:r>
              <a:rPr lang="en-GB">
                <a:solidFill>
                  <a:schemeClr val="dk1"/>
                </a:solidFill>
              </a:rPr>
              <a:t>+ </a:t>
            </a:r>
            <a:r>
              <a:rPr lang="en-GB">
                <a:solidFill>
                  <a:srgbClr val="FF0000"/>
                </a:solidFill>
              </a:rPr>
              <a:t>0.6</a:t>
            </a:r>
            <a:r>
              <a:rPr lang="en-GB">
                <a:solidFill>
                  <a:schemeClr val="dk1"/>
                </a:solidFill>
              </a:rPr>
              <a:t> - </a:t>
            </a:r>
            <a:r>
              <a:rPr lang="en-GB">
                <a:solidFill>
                  <a:srgbClr val="0000FF"/>
                </a:solidFill>
              </a:rPr>
              <a:t>0.1</a:t>
            </a:r>
            <a:r>
              <a:rPr lang="en-GB">
                <a:solidFill>
                  <a:schemeClr val="dk1"/>
                </a:solidFill>
              </a:rPr>
              <a:t> - </a:t>
            </a:r>
            <a:r>
              <a:rPr lang="en-GB">
                <a:solidFill>
                  <a:srgbClr val="0000FF"/>
                </a:solidFill>
              </a:rPr>
              <a:t>0.0</a:t>
            </a:r>
            <a:r>
              <a:rPr lang="en-GB">
                <a:solidFill>
                  <a:schemeClr val="dk1"/>
                </a:solidFill>
              </a:rPr>
              <a:t> = 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34"/>
          <p:cNvSpPr txBox="1"/>
          <p:nvPr/>
        </p:nvSpPr>
        <p:spPr>
          <a:xfrm>
            <a:off x="5960550" y="3638388"/>
            <a:ext cx="24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0.8 </a:t>
            </a:r>
            <a:r>
              <a:rPr lang="en-GB">
                <a:solidFill>
                  <a:schemeClr val="dk1"/>
                </a:solidFill>
              </a:rPr>
              <a:t>+ </a:t>
            </a:r>
            <a:r>
              <a:rPr lang="en-GB">
                <a:solidFill>
                  <a:srgbClr val="FF0000"/>
                </a:solidFill>
              </a:rPr>
              <a:t>0.6</a:t>
            </a:r>
            <a:r>
              <a:rPr lang="en-GB">
                <a:solidFill>
                  <a:schemeClr val="dk1"/>
                </a:solidFill>
              </a:rPr>
              <a:t> - </a:t>
            </a:r>
            <a:r>
              <a:rPr lang="en-GB">
                <a:solidFill>
                  <a:srgbClr val="0000FF"/>
                </a:solidFill>
              </a:rPr>
              <a:t>0.8</a:t>
            </a:r>
            <a:r>
              <a:rPr lang="en-GB">
                <a:solidFill>
                  <a:schemeClr val="dk1"/>
                </a:solidFill>
              </a:rPr>
              <a:t> - </a:t>
            </a:r>
            <a:r>
              <a:rPr lang="en-GB">
                <a:solidFill>
                  <a:srgbClr val="0000FF"/>
                </a:solidFill>
              </a:rPr>
              <a:t>0.0</a:t>
            </a:r>
            <a:r>
              <a:rPr lang="en-GB">
                <a:solidFill>
                  <a:schemeClr val="dk1"/>
                </a:solidFill>
              </a:rPr>
              <a:t> = 0.6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7" name="Google Shape;507;p34"/>
          <p:cNvSpPr txBox="1"/>
          <p:nvPr/>
        </p:nvSpPr>
        <p:spPr>
          <a:xfrm>
            <a:off x="5304025" y="3207250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Real</a:t>
            </a:r>
            <a:endParaRPr b="1" sz="1600"/>
          </a:p>
        </p:txBody>
      </p:sp>
      <p:sp>
        <p:nvSpPr>
          <p:cNvPr id="508" name="Google Shape;508;p34"/>
          <p:cNvSpPr txBox="1"/>
          <p:nvPr/>
        </p:nvSpPr>
        <p:spPr>
          <a:xfrm>
            <a:off x="5304750" y="3622925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Fake</a:t>
            </a:r>
            <a:endParaRPr b="1" sz="1600"/>
          </a:p>
        </p:txBody>
      </p:sp>
      <p:sp>
        <p:nvSpPr>
          <p:cNvPr id="509" name="Google Shape;509;p34"/>
          <p:cNvSpPr txBox="1"/>
          <p:nvPr/>
        </p:nvSpPr>
        <p:spPr>
          <a:xfrm>
            <a:off x="4866750" y="2887875"/>
            <a:ext cx="39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for this example, we have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5"/>
          <p:cNvSpPr/>
          <p:nvPr/>
        </p:nvSpPr>
        <p:spPr>
          <a:xfrm>
            <a:off x="5867476" y="2546431"/>
            <a:ext cx="2050150" cy="634625"/>
          </a:xfrm>
          <a:custGeom>
            <a:rect b="b" l="l" r="r" t="t"/>
            <a:pathLst>
              <a:path extrusionOk="0" h="25385" w="82006">
                <a:moveTo>
                  <a:pt x="30038" y="1280"/>
                </a:moveTo>
                <a:cubicBezTo>
                  <a:pt x="25377" y="1828"/>
                  <a:pt x="21538" y="2970"/>
                  <a:pt x="17425" y="3473"/>
                </a:cubicBezTo>
                <a:cubicBezTo>
                  <a:pt x="13312" y="3976"/>
                  <a:pt x="8194" y="2285"/>
                  <a:pt x="5361" y="4296"/>
                </a:cubicBezTo>
                <a:cubicBezTo>
                  <a:pt x="2528" y="6307"/>
                  <a:pt x="-1219" y="13115"/>
                  <a:pt x="426" y="15537"/>
                </a:cubicBezTo>
                <a:cubicBezTo>
                  <a:pt x="2071" y="17959"/>
                  <a:pt x="11394" y="17959"/>
                  <a:pt x="15232" y="18827"/>
                </a:cubicBezTo>
                <a:cubicBezTo>
                  <a:pt x="19071" y="19695"/>
                  <a:pt x="20395" y="19696"/>
                  <a:pt x="23457" y="20747"/>
                </a:cubicBezTo>
                <a:cubicBezTo>
                  <a:pt x="26519" y="21798"/>
                  <a:pt x="28575" y="24631"/>
                  <a:pt x="33602" y="25134"/>
                </a:cubicBezTo>
                <a:cubicBezTo>
                  <a:pt x="38629" y="25637"/>
                  <a:pt x="48910" y="24906"/>
                  <a:pt x="53617" y="23763"/>
                </a:cubicBezTo>
                <a:cubicBezTo>
                  <a:pt x="58324" y="22621"/>
                  <a:pt x="57182" y="19741"/>
                  <a:pt x="61843" y="18279"/>
                </a:cubicBezTo>
                <a:cubicBezTo>
                  <a:pt x="66504" y="16817"/>
                  <a:pt x="79619" y="17183"/>
                  <a:pt x="81584" y="14989"/>
                </a:cubicBezTo>
                <a:cubicBezTo>
                  <a:pt x="83549" y="12796"/>
                  <a:pt x="77883" y="7037"/>
                  <a:pt x="73633" y="5118"/>
                </a:cubicBezTo>
                <a:cubicBezTo>
                  <a:pt x="69383" y="3199"/>
                  <a:pt x="60792" y="4296"/>
                  <a:pt x="56085" y="3473"/>
                </a:cubicBezTo>
                <a:cubicBezTo>
                  <a:pt x="51378" y="2651"/>
                  <a:pt x="49733" y="549"/>
                  <a:pt x="45392" y="183"/>
                </a:cubicBezTo>
                <a:cubicBezTo>
                  <a:pt x="41051" y="-182"/>
                  <a:pt x="34699" y="732"/>
                  <a:pt x="30038" y="1280"/>
                </a:cubicBezTo>
                <a:close/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Google Shape;515;p35"/>
          <p:cNvSpPr/>
          <p:nvPr/>
        </p:nvSpPr>
        <p:spPr>
          <a:xfrm>
            <a:off x="732031" y="2787533"/>
            <a:ext cx="5611800" cy="2326550"/>
          </a:xfrm>
          <a:custGeom>
            <a:rect b="b" l="l" r="r" t="t"/>
            <a:pathLst>
              <a:path extrusionOk="0" h="93062" w="224472">
                <a:moveTo>
                  <a:pt x="112621" y="126"/>
                </a:moveTo>
                <a:cubicBezTo>
                  <a:pt x="107640" y="-377"/>
                  <a:pt x="103893" y="3142"/>
                  <a:pt x="98638" y="3416"/>
                </a:cubicBezTo>
                <a:cubicBezTo>
                  <a:pt x="93383" y="3690"/>
                  <a:pt x="86528" y="309"/>
                  <a:pt x="81090" y="1771"/>
                </a:cubicBezTo>
                <a:cubicBezTo>
                  <a:pt x="75652" y="3233"/>
                  <a:pt x="70168" y="8671"/>
                  <a:pt x="66010" y="12190"/>
                </a:cubicBezTo>
                <a:cubicBezTo>
                  <a:pt x="61852" y="15709"/>
                  <a:pt x="61030" y="21101"/>
                  <a:pt x="56140" y="22883"/>
                </a:cubicBezTo>
                <a:cubicBezTo>
                  <a:pt x="51251" y="24665"/>
                  <a:pt x="44030" y="21467"/>
                  <a:pt x="36673" y="22883"/>
                </a:cubicBezTo>
                <a:cubicBezTo>
                  <a:pt x="29316" y="24300"/>
                  <a:pt x="18028" y="26036"/>
                  <a:pt x="11996" y="31382"/>
                </a:cubicBezTo>
                <a:cubicBezTo>
                  <a:pt x="5964" y="36729"/>
                  <a:pt x="1714" y="47468"/>
                  <a:pt x="480" y="54962"/>
                </a:cubicBezTo>
                <a:cubicBezTo>
                  <a:pt x="-754" y="62456"/>
                  <a:pt x="343" y="70316"/>
                  <a:pt x="4593" y="76348"/>
                </a:cubicBezTo>
                <a:cubicBezTo>
                  <a:pt x="8843" y="82380"/>
                  <a:pt x="14875" y="88549"/>
                  <a:pt x="25979" y="91154"/>
                </a:cubicBezTo>
                <a:cubicBezTo>
                  <a:pt x="37084" y="93759"/>
                  <a:pt x="60116" y="93302"/>
                  <a:pt x="71220" y="91977"/>
                </a:cubicBezTo>
                <a:cubicBezTo>
                  <a:pt x="82325" y="90652"/>
                  <a:pt x="81776" y="85442"/>
                  <a:pt x="92606" y="83203"/>
                </a:cubicBezTo>
                <a:cubicBezTo>
                  <a:pt x="103436" y="80964"/>
                  <a:pt x="125371" y="80279"/>
                  <a:pt x="136201" y="78542"/>
                </a:cubicBezTo>
                <a:cubicBezTo>
                  <a:pt x="147031" y="76806"/>
                  <a:pt x="148859" y="73104"/>
                  <a:pt x="157587" y="72784"/>
                </a:cubicBezTo>
                <a:cubicBezTo>
                  <a:pt x="166315" y="72464"/>
                  <a:pt x="177694" y="79319"/>
                  <a:pt x="188570" y="76623"/>
                </a:cubicBezTo>
                <a:cubicBezTo>
                  <a:pt x="199446" y="73927"/>
                  <a:pt x="218593" y="64558"/>
                  <a:pt x="222843" y="56607"/>
                </a:cubicBezTo>
                <a:cubicBezTo>
                  <a:pt x="227093" y="48656"/>
                  <a:pt x="222523" y="33850"/>
                  <a:pt x="214069" y="28915"/>
                </a:cubicBezTo>
                <a:cubicBezTo>
                  <a:pt x="205615" y="23980"/>
                  <a:pt x="184092" y="28595"/>
                  <a:pt x="172119" y="26995"/>
                </a:cubicBezTo>
                <a:cubicBezTo>
                  <a:pt x="160146" y="25396"/>
                  <a:pt x="149499" y="22745"/>
                  <a:pt x="142233" y="19318"/>
                </a:cubicBezTo>
                <a:cubicBezTo>
                  <a:pt x="134967" y="15891"/>
                  <a:pt x="133459" y="9631"/>
                  <a:pt x="128524" y="6432"/>
                </a:cubicBezTo>
                <a:cubicBezTo>
                  <a:pt x="123589" y="3233"/>
                  <a:pt x="117602" y="629"/>
                  <a:pt x="112621" y="126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6" name="Google Shape;516;p35"/>
          <p:cNvSpPr/>
          <p:nvPr/>
        </p:nvSpPr>
        <p:spPr>
          <a:xfrm>
            <a:off x="4308425" y="3584076"/>
            <a:ext cx="1789063" cy="747100"/>
          </a:xfrm>
          <a:custGeom>
            <a:rect b="b" l="l" r="r" t="t"/>
            <a:pathLst>
              <a:path extrusionOk="0" h="53014" w="110147">
                <a:moveTo>
                  <a:pt x="23670" y="908"/>
                </a:moveTo>
                <a:cubicBezTo>
                  <a:pt x="17044" y="954"/>
                  <a:pt x="10144" y="1274"/>
                  <a:pt x="6397" y="3102"/>
                </a:cubicBezTo>
                <a:cubicBezTo>
                  <a:pt x="2650" y="4930"/>
                  <a:pt x="1964" y="8859"/>
                  <a:pt x="1187" y="11875"/>
                </a:cubicBezTo>
                <a:cubicBezTo>
                  <a:pt x="410" y="14891"/>
                  <a:pt x="1827" y="17999"/>
                  <a:pt x="1736" y="21198"/>
                </a:cubicBezTo>
                <a:cubicBezTo>
                  <a:pt x="1645" y="24397"/>
                  <a:pt x="685" y="27778"/>
                  <a:pt x="639" y="31068"/>
                </a:cubicBezTo>
                <a:cubicBezTo>
                  <a:pt x="593" y="34358"/>
                  <a:pt x="-1143" y="37375"/>
                  <a:pt x="1462" y="40939"/>
                </a:cubicBezTo>
                <a:cubicBezTo>
                  <a:pt x="4067" y="44503"/>
                  <a:pt x="10007" y="50855"/>
                  <a:pt x="16267" y="52454"/>
                </a:cubicBezTo>
                <a:cubicBezTo>
                  <a:pt x="22528" y="54053"/>
                  <a:pt x="33176" y="51815"/>
                  <a:pt x="39025" y="50535"/>
                </a:cubicBezTo>
                <a:cubicBezTo>
                  <a:pt x="44874" y="49256"/>
                  <a:pt x="45331" y="46331"/>
                  <a:pt x="51363" y="44777"/>
                </a:cubicBezTo>
                <a:cubicBezTo>
                  <a:pt x="57395" y="43223"/>
                  <a:pt x="67403" y="41761"/>
                  <a:pt x="75217" y="41213"/>
                </a:cubicBezTo>
                <a:cubicBezTo>
                  <a:pt x="83031" y="40665"/>
                  <a:pt x="92445" y="43269"/>
                  <a:pt x="98248" y="41487"/>
                </a:cubicBezTo>
                <a:cubicBezTo>
                  <a:pt x="104052" y="39705"/>
                  <a:pt x="109170" y="34267"/>
                  <a:pt x="110038" y="30520"/>
                </a:cubicBezTo>
                <a:cubicBezTo>
                  <a:pt x="110906" y="26773"/>
                  <a:pt x="103869" y="22523"/>
                  <a:pt x="103458" y="19004"/>
                </a:cubicBezTo>
                <a:cubicBezTo>
                  <a:pt x="103047" y="15485"/>
                  <a:pt x="108804" y="12424"/>
                  <a:pt x="107570" y="9408"/>
                </a:cubicBezTo>
                <a:cubicBezTo>
                  <a:pt x="106336" y="6392"/>
                  <a:pt x="102407" y="2416"/>
                  <a:pt x="96055" y="908"/>
                </a:cubicBezTo>
                <a:cubicBezTo>
                  <a:pt x="89703" y="-600"/>
                  <a:pt x="75902" y="223"/>
                  <a:pt x="69459" y="360"/>
                </a:cubicBezTo>
                <a:cubicBezTo>
                  <a:pt x="63016" y="497"/>
                  <a:pt x="61279" y="1320"/>
                  <a:pt x="57395" y="1731"/>
                </a:cubicBezTo>
                <a:cubicBezTo>
                  <a:pt x="53511" y="2142"/>
                  <a:pt x="51774" y="2964"/>
                  <a:pt x="46153" y="2827"/>
                </a:cubicBezTo>
                <a:cubicBezTo>
                  <a:pt x="40532" y="2690"/>
                  <a:pt x="30296" y="862"/>
                  <a:pt x="23670" y="908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7" name="Google Shape;517;p35"/>
          <p:cNvSpPr/>
          <p:nvPr/>
        </p:nvSpPr>
        <p:spPr>
          <a:xfrm>
            <a:off x="1264700" y="3466150"/>
            <a:ext cx="2753675" cy="1435752"/>
          </a:xfrm>
          <a:custGeom>
            <a:rect b="b" l="l" r="r" t="t"/>
            <a:pathLst>
              <a:path extrusionOk="0" h="53014" w="110147">
                <a:moveTo>
                  <a:pt x="23670" y="908"/>
                </a:moveTo>
                <a:cubicBezTo>
                  <a:pt x="17044" y="954"/>
                  <a:pt x="10144" y="1274"/>
                  <a:pt x="6397" y="3102"/>
                </a:cubicBezTo>
                <a:cubicBezTo>
                  <a:pt x="2650" y="4930"/>
                  <a:pt x="1964" y="8859"/>
                  <a:pt x="1187" y="11875"/>
                </a:cubicBezTo>
                <a:cubicBezTo>
                  <a:pt x="410" y="14891"/>
                  <a:pt x="1827" y="17999"/>
                  <a:pt x="1736" y="21198"/>
                </a:cubicBezTo>
                <a:cubicBezTo>
                  <a:pt x="1645" y="24397"/>
                  <a:pt x="685" y="27778"/>
                  <a:pt x="639" y="31068"/>
                </a:cubicBezTo>
                <a:cubicBezTo>
                  <a:pt x="593" y="34358"/>
                  <a:pt x="-1143" y="37375"/>
                  <a:pt x="1462" y="40939"/>
                </a:cubicBezTo>
                <a:cubicBezTo>
                  <a:pt x="4067" y="44503"/>
                  <a:pt x="10007" y="50855"/>
                  <a:pt x="16267" y="52454"/>
                </a:cubicBezTo>
                <a:cubicBezTo>
                  <a:pt x="22528" y="54053"/>
                  <a:pt x="33176" y="51815"/>
                  <a:pt x="39025" y="50535"/>
                </a:cubicBezTo>
                <a:cubicBezTo>
                  <a:pt x="44874" y="49256"/>
                  <a:pt x="45331" y="46331"/>
                  <a:pt x="51363" y="44777"/>
                </a:cubicBezTo>
                <a:cubicBezTo>
                  <a:pt x="57395" y="43223"/>
                  <a:pt x="67403" y="41761"/>
                  <a:pt x="75217" y="41213"/>
                </a:cubicBezTo>
                <a:cubicBezTo>
                  <a:pt x="83031" y="40665"/>
                  <a:pt x="92445" y="43269"/>
                  <a:pt x="98248" y="41487"/>
                </a:cubicBezTo>
                <a:cubicBezTo>
                  <a:pt x="104052" y="39705"/>
                  <a:pt x="109170" y="34267"/>
                  <a:pt x="110038" y="30520"/>
                </a:cubicBezTo>
                <a:cubicBezTo>
                  <a:pt x="110906" y="26773"/>
                  <a:pt x="103869" y="22523"/>
                  <a:pt x="103458" y="19004"/>
                </a:cubicBezTo>
                <a:cubicBezTo>
                  <a:pt x="103047" y="15485"/>
                  <a:pt x="108804" y="12424"/>
                  <a:pt x="107570" y="9408"/>
                </a:cubicBezTo>
                <a:cubicBezTo>
                  <a:pt x="106336" y="6392"/>
                  <a:pt x="102407" y="2416"/>
                  <a:pt x="96055" y="908"/>
                </a:cubicBezTo>
                <a:cubicBezTo>
                  <a:pt x="89703" y="-600"/>
                  <a:pt x="75902" y="223"/>
                  <a:pt x="69459" y="360"/>
                </a:cubicBezTo>
                <a:cubicBezTo>
                  <a:pt x="63016" y="497"/>
                  <a:pt x="61279" y="1320"/>
                  <a:pt x="57395" y="1731"/>
                </a:cubicBezTo>
                <a:cubicBezTo>
                  <a:pt x="53511" y="2142"/>
                  <a:pt x="51774" y="2964"/>
                  <a:pt x="46153" y="2827"/>
                </a:cubicBezTo>
                <a:cubicBezTo>
                  <a:pt x="40532" y="2690"/>
                  <a:pt x="30296" y="862"/>
                  <a:pt x="23670" y="908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8" name="Google Shape;518;p35"/>
          <p:cNvSpPr txBox="1"/>
          <p:nvPr/>
        </p:nvSpPr>
        <p:spPr>
          <a:xfrm>
            <a:off x="166100" y="139300"/>
            <a:ext cx="413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Step 1: Building discriminator</a:t>
            </a:r>
            <a:endParaRPr b="1" sz="1600"/>
          </a:p>
        </p:txBody>
      </p:sp>
      <p:graphicFrame>
        <p:nvGraphicFramePr>
          <p:cNvPr id="519" name="Google Shape;519;p35"/>
          <p:cNvGraphicFramePr/>
          <p:nvPr/>
        </p:nvGraphicFramePr>
        <p:xfrm>
          <a:off x="116463" y="156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520" name="Google Shape;520;p35"/>
          <p:cNvSpPr txBox="1"/>
          <p:nvPr/>
        </p:nvSpPr>
        <p:spPr>
          <a:xfrm>
            <a:off x="200075" y="2300563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Real</a:t>
            </a:r>
            <a:endParaRPr b="1" sz="1600"/>
          </a:p>
        </p:txBody>
      </p:sp>
      <p:sp>
        <p:nvSpPr>
          <p:cNvPr id="521" name="Google Shape;521;p35"/>
          <p:cNvSpPr txBox="1"/>
          <p:nvPr/>
        </p:nvSpPr>
        <p:spPr>
          <a:xfrm>
            <a:off x="291025" y="534650"/>
            <a:ext cx="5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Assuming that we have a one </a:t>
            </a:r>
            <a:r>
              <a:rPr lang="en-GB">
                <a:highlight>
                  <a:srgbClr val="4A86E8"/>
                </a:highlight>
              </a:rPr>
              <a:t>neuron</a:t>
            </a:r>
            <a:r>
              <a:rPr lang="en-GB"/>
              <a:t>, single layer neural network</a:t>
            </a:r>
            <a:endParaRPr/>
          </a:p>
        </p:txBody>
      </p:sp>
      <p:graphicFrame>
        <p:nvGraphicFramePr>
          <p:cNvPr id="522" name="Google Shape;522;p35"/>
          <p:cNvGraphicFramePr/>
          <p:nvPr/>
        </p:nvGraphicFramePr>
        <p:xfrm>
          <a:off x="1545725" y="11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6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523" name="Google Shape;523;p35"/>
          <p:cNvSpPr txBox="1"/>
          <p:nvPr/>
        </p:nvSpPr>
        <p:spPr>
          <a:xfrm>
            <a:off x="1297350" y="2767800"/>
            <a:ext cx="96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Vectorize the image</a:t>
            </a:r>
            <a:endParaRPr b="1" sz="800"/>
          </a:p>
        </p:txBody>
      </p:sp>
      <p:sp>
        <p:nvSpPr>
          <p:cNvPr id="524" name="Google Shape;524;p35"/>
          <p:cNvSpPr/>
          <p:nvPr/>
        </p:nvSpPr>
        <p:spPr>
          <a:xfrm>
            <a:off x="1162150" y="1852075"/>
            <a:ext cx="23130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3102000" y="1669400"/>
            <a:ext cx="655800" cy="655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35"/>
          <p:cNvCxnSpPr>
            <a:endCxn id="525" idx="2"/>
          </p:cNvCxnSpPr>
          <p:nvPr/>
        </p:nvCxnSpPr>
        <p:spPr>
          <a:xfrm>
            <a:off x="2032800" y="1406600"/>
            <a:ext cx="1069200" cy="5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35"/>
          <p:cNvCxnSpPr>
            <a:endCxn id="525" idx="2"/>
          </p:cNvCxnSpPr>
          <p:nvPr/>
        </p:nvCxnSpPr>
        <p:spPr>
          <a:xfrm>
            <a:off x="2032800" y="1811000"/>
            <a:ext cx="10692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35"/>
          <p:cNvCxnSpPr>
            <a:endCxn id="525" idx="2"/>
          </p:cNvCxnSpPr>
          <p:nvPr/>
        </p:nvCxnSpPr>
        <p:spPr>
          <a:xfrm flipH="1" rot="10800000">
            <a:off x="2039400" y="1997300"/>
            <a:ext cx="1062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35"/>
          <p:cNvCxnSpPr>
            <a:endCxn id="525" idx="2"/>
          </p:cNvCxnSpPr>
          <p:nvPr/>
        </p:nvCxnSpPr>
        <p:spPr>
          <a:xfrm flipH="1" rot="10800000">
            <a:off x="2053200" y="1997300"/>
            <a:ext cx="10488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35"/>
          <p:cNvSpPr txBox="1"/>
          <p:nvPr/>
        </p:nvSpPr>
        <p:spPr>
          <a:xfrm>
            <a:off x="2242800" y="1330700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w1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531" name="Google Shape;531;p35"/>
          <p:cNvSpPr txBox="1"/>
          <p:nvPr/>
        </p:nvSpPr>
        <p:spPr>
          <a:xfrm>
            <a:off x="2106400" y="1632025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w2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532" name="Google Shape;532;p35"/>
          <p:cNvSpPr txBox="1"/>
          <p:nvPr/>
        </p:nvSpPr>
        <p:spPr>
          <a:xfrm>
            <a:off x="2106400" y="1933550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w3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533" name="Google Shape;533;p35"/>
          <p:cNvSpPr txBox="1"/>
          <p:nvPr/>
        </p:nvSpPr>
        <p:spPr>
          <a:xfrm>
            <a:off x="2327325" y="2235075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w4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534" name="Google Shape;534;p35"/>
          <p:cNvSpPr txBox="1"/>
          <p:nvPr/>
        </p:nvSpPr>
        <p:spPr>
          <a:xfrm>
            <a:off x="1476375" y="3468025"/>
            <a:ext cx="242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E.g., how to distinguish real &amp; fake is learnt as “weights” in the neural network:</a:t>
            </a:r>
            <a:endParaRPr i="1" sz="1000"/>
          </a:p>
        </p:txBody>
      </p:sp>
      <p:graphicFrame>
        <p:nvGraphicFramePr>
          <p:cNvPr id="535" name="Google Shape;535;p35"/>
          <p:cNvGraphicFramePr/>
          <p:nvPr/>
        </p:nvGraphicFramePr>
        <p:xfrm>
          <a:off x="1476363" y="39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382850"/>
                <a:gridCol w="382850"/>
              </a:tblGrid>
              <a:tr h="26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x1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000FF"/>
                          </a:solidFill>
                        </a:rPr>
                        <a:t>x2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000FF"/>
                          </a:solidFill>
                        </a:rPr>
                        <a:t>x3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x4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6" name="Google Shape;536;p35"/>
          <p:cNvSpPr txBox="1"/>
          <p:nvPr/>
        </p:nvSpPr>
        <p:spPr>
          <a:xfrm>
            <a:off x="2679900" y="2293938"/>
            <a:ext cx="202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(</a:t>
            </a:r>
            <a:r>
              <a:rPr lang="en-GB" sz="1000">
                <a:solidFill>
                  <a:srgbClr val="FF00FF"/>
                </a:solidFill>
              </a:rPr>
              <a:t>w1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FF0000"/>
                </a:solidFill>
              </a:rPr>
              <a:t>x1 </a:t>
            </a:r>
            <a:r>
              <a:rPr lang="en-GB" sz="1000">
                <a:solidFill>
                  <a:schemeClr val="dk1"/>
                </a:solidFill>
              </a:rPr>
              <a:t>+ </a:t>
            </a:r>
            <a:r>
              <a:rPr lang="en-GB" sz="1000">
                <a:solidFill>
                  <a:srgbClr val="FF00FF"/>
                </a:solidFill>
              </a:rPr>
              <a:t>w4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FF0000"/>
                </a:solidFill>
              </a:rPr>
              <a:t>x4</a:t>
            </a:r>
            <a:r>
              <a:rPr lang="en-GB" sz="1000">
                <a:solidFill>
                  <a:schemeClr val="dk1"/>
                </a:solidFill>
              </a:rPr>
              <a:t> + </a:t>
            </a:r>
            <a:r>
              <a:rPr lang="en-GB" sz="1000">
                <a:solidFill>
                  <a:srgbClr val="FF00FF"/>
                </a:solidFill>
              </a:rPr>
              <a:t>w2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0000FF"/>
                </a:solidFill>
              </a:rPr>
              <a:t>x2</a:t>
            </a:r>
            <a:r>
              <a:rPr lang="en-GB" sz="1000">
                <a:solidFill>
                  <a:schemeClr val="dk1"/>
                </a:solidFill>
              </a:rPr>
              <a:t> + </a:t>
            </a:r>
            <a:r>
              <a:rPr lang="en-GB" sz="1000">
                <a:solidFill>
                  <a:srgbClr val="FF00FF"/>
                </a:solidFill>
              </a:rPr>
              <a:t>w3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0000FF"/>
                </a:solidFill>
              </a:rPr>
              <a:t>x3</a:t>
            </a:r>
            <a:r>
              <a:rPr lang="en-GB" sz="1000">
                <a:solidFill>
                  <a:schemeClr val="dk1"/>
                </a:solidFill>
              </a:rPr>
              <a:t>) + </a:t>
            </a:r>
            <a:r>
              <a:rPr lang="en-GB" sz="1000">
                <a:solidFill>
                  <a:srgbClr val="FF00FF"/>
                </a:solidFill>
              </a:rPr>
              <a:t>wb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93C47D"/>
                </a:solidFill>
              </a:rPr>
              <a:t>bias</a:t>
            </a:r>
            <a:endParaRPr sz="1000">
              <a:solidFill>
                <a:srgbClr val="93C47D"/>
              </a:solidFill>
            </a:endParaRPr>
          </a:p>
        </p:txBody>
      </p:sp>
      <p:sp>
        <p:nvSpPr>
          <p:cNvPr id="537" name="Google Shape;537;p35"/>
          <p:cNvSpPr txBox="1"/>
          <p:nvPr/>
        </p:nvSpPr>
        <p:spPr>
          <a:xfrm>
            <a:off x="2275625" y="4131275"/>
            <a:ext cx="14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x1 </a:t>
            </a:r>
            <a:r>
              <a:rPr lang="en-GB" sz="1200">
                <a:solidFill>
                  <a:schemeClr val="dk1"/>
                </a:solidFill>
              </a:rPr>
              <a:t>+ </a:t>
            </a:r>
            <a:r>
              <a:rPr lang="en-GB" sz="1200">
                <a:solidFill>
                  <a:srgbClr val="FF0000"/>
                </a:solidFill>
              </a:rPr>
              <a:t>x4</a:t>
            </a:r>
            <a:r>
              <a:rPr lang="en-GB" sz="1200">
                <a:solidFill>
                  <a:schemeClr val="dk1"/>
                </a:solidFill>
              </a:rPr>
              <a:t> - </a:t>
            </a:r>
            <a:r>
              <a:rPr lang="en-GB" sz="1200">
                <a:solidFill>
                  <a:srgbClr val="0000FF"/>
                </a:solidFill>
              </a:rPr>
              <a:t>x2</a:t>
            </a:r>
            <a:r>
              <a:rPr lang="en-GB" sz="1200">
                <a:solidFill>
                  <a:schemeClr val="dk1"/>
                </a:solidFill>
              </a:rPr>
              <a:t> - </a:t>
            </a:r>
            <a:r>
              <a:rPr lang="en-GB" sz="1200">
                <a:solidFill>
                  <a:srgbClr val="0000FF"/>
                </a:solidFill>
              </a:rPr>
              <a:t>x3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538" name="Google Shape;538;p35"/>
          <p:cNvSpPr/>
          <p:nvPr/>
        </p:nvSpPr>
        <p:spPr>
          <a:xfrm>
            <a:off x="2485075" y="2704250"/>
            <a:ext cx="959954" cy="792427"/>
          </a:xfrm>
          <a:custGeom>
            <a:rect b="b" l="l" r="r" t="t"/>
            <a:pathLst>
              <a:path extrusionOk="0" h="29886" w="38700">
                <a:moveTo>
                  <a:pt x="37563" y="0"/>
                </a:moveTo>
                <a:cubicBezTo>
                  <a:pt x="37609" y="1143"/>
                  <a:pt x="39803" y="5347"/>
                  <a:pt x="37838" y="6855"/>
                </a:cubicBezTo>
                <a:cubicBezTo>
                  <a:pt x="35873" y="8363"/>
                  <a:pt x="30024" y="8865"/>
                  <a:pt x="25774" y="9048"/>
                </a:cubicBezTo>
                <a:cubicBezTo>
                  <a:pt x="21524" y="9231"/>
                  <a:pt x="16132" y="7541"/>
                  <a:pt x="12339" y="7952"/>
                </a:cubicBezTo>
                <a:cubicBezTo>
                  <a:pt x="8546" y="8363"/>
                  <a:pt x="5073" y="7860"/>
                  <a:pt x="3016" y="11516"/>
                </a:cubicBezTo>
                <a:cubicBezTo>
                  <a:pt x="960" y="15172"/>
                  <a:pt x="503" y="26824"/>
                  <a:pt x="0" y="2988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pic>
        <p:nvPicPr>
          <p:cNvPr id="539" name="Google Shape;5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200" y="1669400"/>
            <a:ext cx="1048800" cy="6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40" name="Google Shape;540;p35"/>
          <p:cNvCxnSpPr>
            <a:stCxn id="525" idx="6"/>
            <a:endCxn id="539" idx="1"/>
          </p:cNvCxnSpPr>
          <p:nvPr/>
        </p:nvCxnSpPr>
        <p:spPr>
          <a:xfrm>
            <a:off x="3757800" y="1997300"/>
            <a:ext cx="7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35"/>
          <p:cNvSpPr/>
          <p:nvPr/>
        </p:nvSpPr>
        <p:spPr>
          <a:xfrm>
            <a:off x="2807250" y="1178975"/>
            <a:ext cx="404400" cy="242100"/>
          </a:xfrm>
          <a:prstGeom prst="round1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bias</a:t>
            </a:r>
            <a:endParaRPr sz="900"/>
          </a:p>
        </p:txBody>
      </p:sp>
      <p:cxnSp>
        <p:nvCxnSpPr>
          <p:cNvPr id="542" name="Google Shape;542;p35"/>
          <p:cNvCxnSpPr>
            <a:stCxn id="541" idx="2"/>
            <a:endCxn id="525" idx="1"/>
          </p:cNvCxnSpPr>
          <p:nvPr/>
        </p:nvCxnSpPr>
        <p:spPr>
          <a:xfrm>
            <a:off x="3009450" y="1421075"/>
            <a:ext cx="1887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5"/>
          <p:cNvSpPr txBox="1"/>
          <p:nvPr/>
        </p:nvSpPr>
        <p:spPr>
          <a:xfrm>
            <a:off x="2898600" y="1415613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wb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544" name="Google Shape;544;p35"/>
          <p:cNvSpPr txBox="1"/>
          <p:nvPr/>
        </p:nvSpPr>
        <p:spPr>
          <a:xfrm>
            <a:off x="2666200" y="3074300"/>
            <a:ext cx="874500" cy="46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w1=1, w2=-1, w3=-1, w4=1</a:t>
            </a:r>
            <a:endParaRPr sz="1300"/>
          </a:p>
        </p:txBody>
      </p:sp>
      <p:sp>
        <p:nvSpPr>
          <p:cNvPr id="545" name="Google Shape;545;p35"/>
          <p:cNvSpPr txBox="1"/>
          <p:nvPr/>
        </p:nvSpPr>
        <p:spPr>
          <a:xfrm>
            <a:off x="4308425" y="3704500"/>
            <a:ext cx="18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(</a:t>
            </a:r>
            <a:r>
              <a:rPr lang="en-GB" sz="1000">
                <a:solidFill>
                  <a:srgbClr val="FF00FF"/>
                </a:solidFill>
              </a:rPr>
              <a:t>1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FF0000"/>
                </a:solidFill>
              </a:rPr>
              <a:t>0.8 </a:t>
            </a:r>
            <a:r>
              <a:rPr lang="en-GB" sz="1000">
                <a:solidFill>
                  <a:schemeClr val="dk1"/>
                </a:solidFill>
              </a:rPr>
              <a:t>+ </a:t>
            </a:r>
            <a:r>
              <a:rPr lang="en-GB" sz="1000">
                <a:solidFill>
                  <a:srgbClr val="FF00FF"/>
                </a:solidFill>
              </a:rPr>
              <a:t>1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FF0000"/>
                </a:solidFill>
              </a:rPr>
              <a:t>0.6</a:t>
            </a:r>
            <a:r>
              <a:rPr lang="en-GB" sz="1000">
                <a:solidFill>
                  <a:schemeClr val="dk1"/>
                </a:solidFill>
              </a:rPr>
              <a:t>+ </a:t>
            </a:r>
            <a:r>
              <a:rPr lang="en-GB" sz="1000">
                <a:solidFill>
                  <a:srgbClr val="FF00FF"/>
                </a:solidFill>
              </a:rPr>
              <a:t>(-1)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0000FF"/>
                </a:solidFill>
              </a:rPr>
              <a:t>0.1</a:t>
            </a:r>
            <a:r>
              <a:rPr lang="en-GB" sz="1000">
                <a:solidFill>
                  <a:schemeClr val="dk1"/>
                </a:solidFill>
              </a:rPr>
              <a:t> + </a:t>
            </a:r>
            <a:r>
              <a:rPr lang="en-GB" sz="1000">
                <a:solidFill>
                  <a:srgbClr val="FF00FF"/>
                </a:solidFill>
              </a:rPr>
              <a:t>(-1)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0000FF"/>
                </a:solidFill>
              </a:rPr>
              <a:t>0.0</a:t>
            </a:r>
            <a:r>
              <a:rPr lang="en-GB" sz="1000">
                <a:solidFill>
                  <a:schemeClr val="dk1"/>
                </a:solidFill>
              </a:rPr>
              <a:t>) + </a:t>
            </a:r>
            <a:r>
              <a:rPr lang="en-GB" sz="1000">
                <a:solidFill>
                  <a:srgbClr val="FF00FF"/>
                </a:solidFill>
              </a:rPr>
              <a:t>(-1)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93C47D"/>
                </a:solidFill>
              </a:rPr>
              <a:t>1.0 </a:t>
            </a:r>
            <a:r>
              <a:rPr lang="en-GB" sz="1000">
                <a:solidFill>
                  <a:schemeClr val="dk1"/>
                </a:solidFill>
              </a:rPr>
              <a:t>= 1.2</a:t>
            </a:r>
            <a:endParaRPr sz="1000">
              <a:solidFill>
                <a:srgbClr val="93C47D"/>
              </a:solidFill>
            </a:endParaRPr>
          </a:p>
        </p:txBody>
      </p:sp>
      <p:sp>
        <p:nvSpPr>
          <p:cNvPr id="546" name="Google Shape;546;p35"/>
          <p:cNvSpPr/>
          <p:nvPr/>
        </p:nvSpPr>
        <p:spPr>
          <a:xfrm>
            <a:off x="3903975" y="3919648"/>
            <a:ext cx="390725" cy="92825"/>
          </a:xfrm>
          <a:custGeom>
            <a:rect b="b" l="l" r="r" t="t"/>
            <a:pathLst>
              <a:path extrusionOk="0" h="3713" w="15629">
                <a:moveTo>
                  <a:pt x="0" y="1999"/>
                </a:moveTo>
                <a:cubicBezTo>
                  <a:pt x="868" y="2273"/>
                  <a:pt x="3748" y="3918"/>
                  <a:pt x="5210" y="3644"/>
                </a:cubicBezTo>
                <a:cubicBezTo>
                  <a:pt x="6672" y="3370"/>
                  <a:pt x="7038" y="948"/>
                  <a:pt x="8774" y="354"/>
                </a:cubicBezTo>
                <a:cubicBezTo>
                  <a:pt x="10511" y="-240"/>
                  <a:pt x="14487" y="126"/>
                  <a:pt x="15629" y="8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547" name="Google Shape;547;p35"/>
          <p:cNvSpPr txBox="1"/>
          <p:nvPr/>
        </p:nvSpPr>
        <p:spPr>
          <a:xfrm>
            <a:off x="3754300" y="3356950"/>
            <a:ext cx="655800" cy="46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wb=-1, </a:t>
            </a:r>
            <a:r>
              <a:rPr lang="en-GB" sz="900">
                <a:solidFill>
                  <a:srgbClr val="93C47D"/>
                </a:solidFill>
              </a:rPr>
              <a:t>bias=1.0</a:t>
            </a:r>
            <a:endParaRPr sz="1300">
              <a:solidFill>
                <a:srgbClr val="93C47D"/>
              </a:solidFill>
            </a:endParaRPr>
          </a:p>
        </p:txBody>
      </p:sp>
      <p:sp>
        <p:nvSpPr>
          <p:cNvPr id="548" name="Google Shape;548;p35"/>
          <p:cNvSpPr txBox="1"/>
          <p:nvPr/>
        </p:nvSpPr>
        <p:spPr>
          <a:xfrm>
            <a:off x="4308425" y="934850"/>
            <a:ext cx="202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Then the output of neuron will go through an activation function (e.g., Sigmoid function)</a:t>
            </a:r>
            <a:endParaRPr i="1" sz="1000"/>
          </a:p>
        </p:txBody>
      </p:sp>
      <p:sp>
        <p:nvSpPr>
          <p:cNvPr id="549" name="Google Shape;549;p35"/>
          <p:cNvSpPr txBox="1"/>
          <p:nvPr/>
        </p:nvSpPr>
        <p:spPr>
          <a:xfrm>
            <a:off x="5896763" y="2657125"/>
            <a:ext cx="4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1.2</a:t>
            </a:r>
            <a:endParaRPr sz="1200"/>
          </a:p>
        </p:txBody>
      </p:sp>
      <p:pic>
        <p:nvPicPr>
          <p:cNvPr id="550" name="Google Shape;5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100" y="2672425"/>
            <a:ext cx="628129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1" name="Google Shape;551;p35"/>
          <p:cNvSpPr txBox="1"/>
          <p:nvPr/>
        </p:nvSpPr>
        <p:spPr>
          <a:xfrm>
            <a:off x="7316351" y="2647550"/>
            <a:ext cx="52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0.76</a:t>
            </a:r>
            <a:endParaRPr sz="1200"/>
          </a:p>
        </p:txBody>
      </p:sp>
      <p:sp>
        <p:nvSpPr>
          <p:cNvPr id="552" name="Google Shape;552;p35"/>
          <p:cNvSpPr/>
          <p:nvPr/>
        </p:nvSpPr>
        <p:spPr>
          <a:xfrm>
            <a:off x="7202238" y="2785838"/>
            <a:ext cx="112800" cy="9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6355138" y="2785850"/>
            <a:ext cx="112800" cy="9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5"/>
          <p:cNvSpPr/>
          <p:nvPr/>
        </p:nvSpPr>
        <p:spPr>
          <a:xfrm>
            <a:off x="6467121" y="2284463"/>
            <a:ext cx="205700" cy="239925"/>
          </a:xfrm>
          <a:custGeom>
            <a:rect b="b" l="l" r="r" t="t"/>
            <a:pathLst>
              <a:path extrusionOk="0" h="9597" w="8228">
                <a:moveTo>
                  <a:pt x="277" y="0"/>
                </a:moveTo>
                <a:cubicBezTo>
                  <a:pt x="323" y="686"/>
                  <a:pt x="-500" y="3108"/>
                  <a:pt x="551" y="4113"/>
                </a:cubicBezTo>
                <a:cubicBezTo>
                  <a:pt x="1602" y="5118"/>
                  <a:pt x="5304" y="5118"/>
                  <a:pt x="6583" y="6032"/>
                </a:cubicBezTo>
                <a:cubicBezTo>
                  <a:pt x="7863" y="6946"/>
                  <a:pt x="7954" y="9003"/>
                  <a:pt x="8228" y="959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555" name="Google Shape;555;p35"/>
          <p:cNvSpPr txBox="1"/>
          <p:nvPr/>
        </p:nvSpPr>
        <p:spPr>
          <a:xfrm>
            <a:off x="5942713" y="1674050"/>
            <a:ext cx="151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00">
                <a:solidFill>
                  <a:schemeClr val="dk1"/>
                </a:solidFill>
              </a:rPr>
              <a:t>F</a:t>
            </a:r>
            <a:r>
              <a:rPr lang="en-GB" sz="1000">
                <a:solidFill>
                  <a:schemeClr val="dk1"/>
                </a:solidFill>
              </a:rPr>
              <a:t> [(</a:t>
            </a:r>
            <a:r>
              <a:rPr lang="en-GB" sz="1000">
                <a:solidFill>
                  <a:srgbClr val="FF00FF"/>
                </a:solidFill>
              </a:rPr>
              <a:t>w1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FF0000"/>
                </a:solidFill>
              </a:rPr>
              <a:t>x1 </a:t>
            </a:r>
            <a:r>
              <a:rPr lang="en-GB" sz="1000">
                <a:solidFill>
                  <a:schemeClr val="dk1"/>
                </a:solidFill>
              </a:rPr>
              <a:t>+ </a:t>
            </a:r>
            <a:r>
              <a:rPr lang="en-GB" sz="1000">
                <a:solidFill>
                  <a:srgbClr val="FF00FF"/>
                </a:solidFill>
              </a:rPr>
              <a:t>w4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FF0000"/>
                </a:solidFill>
              </a:rPr>
              <a:t>x4</a:t>
            </a:r>
            <a:r>
              <a:rPr lang="en-GB" sz="1000">
                <a:solidFill>
                  <a:schemeClr val="dk1"/>
                </a:solidFill>
              </a:rPr>
              <a:t> + </a:t>
            </a:r>
            <a:r>
              <a:rPr lang="en-GB" sz="1000">
                <a:solidFill>
                  <a:srgbClr val="FF00FF"/>
                </a:solidFill>
              </a:rPr>
              <a:t>w2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0000FF"/>
                </a:solidFill>
              </a:rPr>
              <a:t>x2</a:t>
            </a:r>
            <a:r>
              <a:rPr lang="en-GB" sz="1000">
                <a:solidFill>
                  <a:schemeClr val="dk1"/>
                </a:solidFill>
              </a:rPr>
              <a:t> + </a:t>
            </a:r>
            <a:r>
              <a:rPr lang="en-GB" sz="1000">
                <a:solidFill>
                  <a:srgbClr val="FF00FF"/>
                </a:solidFill>
              </a:rPr>
              <a:t>w3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0000FF"/>
                </a:solidFill>
              </a:rPr>
              <a:t>x3</a:t>
            </a:r>
            <a:r>
              <a:rPr lang="en-GB" sz="1000">
                <a:solidFill>
                  <a:schemeClr val="dk1"/>
                </a:solidFill>
              </a:rPr>
              <a:t>) + </a:t>
            </a:r>
            <a:r>
              <a:rPr lang="en-GB" sz="1000">
                <a:solidFill>
                  <a:srgbClr val="FF00FF"/>
                </a:solidFill>
              </a:rPr>
              <a:t>wb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93C47D"/>
                </a:solidFill>
              </a:rPr>
              <a:t>bias</a:t>
            </a:r>
            <a:r>
              <a:rPr lang="en-GB" sz="1000">
                <a:solidFill>
                  <a:schemeClr val="dk1"/>
                </a:solidFill>
              </a:rPr>
              <a:t>]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5708063" y="1913175"/>
            <a:ext cx="18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5946625" y="2968025"/>
            <a:ext cx="708025" cy="1076175"/>
          </a:xfrm>
          <a:custGeom>
            <a:rect b="b" l="l" r="r" t="t"/>
            <a:pathLst>
              <a:path extrusionOk="0" h="43047" w="28321">
                <a:moveTo>
                  <a:pt x="0" y="43047"/>
                </a:moveTo>
                <a:cubicBezTo>
                  <a:pt x="3427" y="42727"/>
                  <a:pt x="15857" y="43367"/>
                  <a:pt x="20564" y="41128"/>
                </a:cubicBezTo>
                <a:cubicBezTo>
                  <a:pt x="25271" y="38889"/>
                  <a:pt x="28561" y="33268"/>
                  <a:pt x="28241" y="29612"/>
                </a:cubicBezTo>
                <a:cubicBezTo>
                  <a:pt x="27921" y="25956"/>
                  <a:pt x="21890" y="21889"/>
                  <a:pt x="18645" y="19193"/>
                </a:cubicBezTo>
                <a:cubicBezTo>
                  <a:pt x="15401" y="16497"/>
                  <a:pt x="10739" y="16634"/>
                  <a:pt x="8774" y="13435"/>
                </a:cubicBezTo>
                <a:cubicBezTo>
                  <a:pt x="6809" y="10236"/>
                  <a:pt x="7175" y="2239"/>
                  <a:pt x="6855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558" name="Google Shape;558;p35"/>
          <p:cNvSpPr txBox="1"/>
          <p:nvPr/>
        </p:nvSpPr>
        <p:spPr>
          <a:xfrm>
            <a:off x="7535950" y="970225"/>
            <a:ext cx="1569300" cy="1662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 discriminator there is a </a:t>
            </a:r>
            <a:r>
              <a:rPr b="1" lang="en-GB" sz="1200"/>
              <a:t>threshold</a:t>
            </a:r>
            <a:r>
              <a:rPr lang="en-GB" sz="1200"/>
              <a:t> (e.g., 0.5, in this case), 0.76 is larger than 0.5, so the discriminator will say it is a real image</a:t>
            </a:r>
            <a:endParaRPr sz="1200"/>
          </a:p>
        </p:txBody>
      </p:sp>
      <p:sp>
        <p:nvSpPr>
          <p:cNvPr id="559" name="Google Shape;559;p35"/>
          <p:cNvSpPr/>
          <p:nvPr/>
        </p:nvSpPr>
        <p:spPr>
          <a:xfrm>
            <a:off x="7202238" y="1913175"/>
            <a:ext cx="18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"/>
          <p:cNvSpPr/>
          <p:nvPr/>
        </p:nvSpPr>
        <p:spPr>
          <a:xfrm>
            <a:off x="5835276" y="2909406"/>
            <a:ext cx="2050150" cy="634625"/>
          </a:xfrm>
          <a:custGeom>
            <a:rect b="b" l="l" r="r" t="t"/>
            <a:pathLst>
              <a:path extrusionOk="0" h="25385" w="82006">
                <a:moveTo>
                  <a:pt x="30038" y="1280"/>
                </a:moveTo>
                <a:cubicBezTo>
                  <a:pt x="25377" y="1828"/>
                  <a:pt x="21538" y="2970"/>
                  <a:pt x="17425" y="3473"/>
                </a:cubicBezTo>
                <a:cubicBezTo>
                  <a:pt x="13312" y="3976"/>
                  <a:pt x="8194" y="2285"/>
                  <a:pt x="5361" y="4296"/>
                </a:cubicBezTo>
                <a:cubicBezTo>
                  <a:pt x="2528" y="6307"/>
                  <a:pt x="-1219" y="13115"/>
                  <a:pt x="426" y="15537"/>
                </a:cubicBezTo>
                <a:cubicBezTo>
                  <a:pt x="2071" y="17959"/>
                  <a:pt x="11394" y="17959"/>
                  <a:pt x="15232" y="18827"/>
                </a:cubicBezTo>
                <a:cubicBezTo>
                  <a:pt x="19071" y="19695"/>
                  <a:pt x="20395" y="19696"/>
                  <a:pt x="23457" y="20747"/>
                </a:cubicBezTo>
                <a:cubicBezTo>
                  <a:pt x="26519" y="21798"/>
                  <a:pt x="28575" y="24631"/>
                  <a:pt x="33602" y="25134"/>
                </a:cubicBezTo>
                <a:cubicBezTo>
                  <a:pt x="38629" y="25637"/>
                  <a:pt x="48910" y="24906"/>
                  <a:pt x="53617" y="23763"/>
                </a:cubicBezTo>
                <a:cubicBezTo>
                  <a:pt x="58324" y="22621"/>
                  <a:pt x="57182" y="19741"/>
                  <a:pt x="61843" y="18279"/>
                </a:cubicBezTo>
                <a:cubicBezTo>
                  <a:pt x="66504" y="16817"/>
                  <a:pt x="79619" y="17183"/>
                  <a:pt x="81584" y="14989"/>
                </a:cubicBezTo>
                <a:cubicBezTo>
                  <a:pt x="83549" y="12796"/>
                  <a:pt x="77883" y="7037"/>
                  <a:pt x="73633" y="5118"/>
                </a:cubicBezTo>
                <a:cubicBezTo>
                  <a:pt x="69383" y="3199"/>
                  <a:pt x="60792" y="4296"/>
                  <a:pt x="56085" y="3473"/>
                </a:cubicBezTo>
                <a:cubicBezTo>
                  <a:pt x="51378" y="2651"/>
                  <a:pt x="49733" y="549"/>
                  <a:pt x="45392" y="183"/>
                </a:cubicBezTo>
                <a:cubicBezTo>
                  <a:pt x="41051" y="-182"/>
                  <a:pt x="34699" y="732"/>
                  <a:pt x="30038" y="1280"/>
                </a:cubicBezTo>
                <a:close/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36"/>
          <p:cNvSpPr txBox="1"/>
          <p:nvPr/>
        </p:nvSpPr>
        <p:spPr>
          <a:xfrm>
            <a:off x="166100" y="139300"/>
            <a:ext cx="413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Step 1: Building discriminator</a:t>
            </a:r>
            <a:endParaRPr b="1" sz="1600"/>
          </a:p>
        </p:txBody>
      </p:sp>
      <p:sp>
        <p:nvSpPr>
          <p:cNvPr id="566" name="Google Shape;566;p36"/>
          <p:cNvSpPr txBox="1"/>
          <p:nvPr/>
        </p:nvSpPr>
        <p:spPr>
          <a:xfrm>
            <a:off x="167875" y="2663538"/>
            <a:ext cx="6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Fake</a:t>
            </a:r>
            <a:endParaRPr b="1" sz="1600"/>
          </a:p>
        </p:txBody>
      </p:sp>
      <p:sp>
        <p:nvSpPr>
          <p:cNvPr id="567" name="Google Shape;567;p36"/>
          <p:cNvSpPr txBox="1"/>
          <p:nvPr/>
        </p:nvSpPr>
        <p:spPr>
          <a:xfrm>
            <a:off x="291025" y="534650"/>
            <a:ext cx="5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Similarly, if a fake image goes through the neural network</a:t>
            </a:r>
            <a:endParaRPr/>
          </a:p>
        </p:txBody>
      </p:sp>
      <p:graphicFrame>
        <p:nvGraphicFramePr>
          <p:cNvPr id="568" name="Google Shape;568;p36"/>
          <p:cNvGraphicFramePr/>
          <p:nvPr/>
        </p:nvGraphicFramePr>
        <p:xfrm>
          <a:off x="1513525" y="154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6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569" name="Google Shape;569;p36"/>
          <p:cNvSpPr txBox="1"/>
          <p:nvPr/>
        </p:nvSpPr>
        <p:spPr>
          <a:xfrm>
            <a:off x="1265150" y="3130775"/>
            <a:ext cx="96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Vectorize the image</a:t>
            </a:r>
            <a:endParaRPr b="1" sz="800"/>
          </a:p>
        </p:txBody>
      </p:sp>
      <p:sp>
        <p:nvSpPr>
          <p:cNvPr id="570" name="Google Shape;570;p36"/>
          <p:cNvSpPr/>
          <p:nvPr/>
        </p:nvSpPr>
        <p:spPr>
          <a:xfrm>
            <a:off x="1129950" y="2215050"/>
            <a:ext cx="23130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6"/>
          <p:cNvSpPr/>
          <p:nvPr/>
        </p:nvSpPr>
        <p:spPr>
          <a:xfrm>
            <a:off x="3069800" y="2032375"/>
            <a:ext cx="655800" cy="655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36"/>
          <p:cNvCxnSpPr>
            <a:endCxn id="571" idx="2"/>
          </p:cNvCxnSpPr>
          <p:nvPr/>
        </p:nvCxnSpPr>
        <p:spPr>
          <a:xfrm>
            <a:off x="2000600" y="1769575"/>
            <a:ext cx="1069200" cy="5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36"/>
          <p:cNvCxnSpPr>
            <a:endCxn id="571" idx="2"/>
          </p:cNvCxnSpPr>
          <p:nvPr/>
        </p:nvCxnSpPr>
        <p:spPr>
          <a:xfrm>
            <a:off x="2000600" y="2173975"/>
            <a:ext cx="10692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36"/>
          <p:cNvCxnSpPr>
            <a:endCxn id="571" idx="2"/>
          </p:cNvCxnSpPr>
          <p:nvPr/>
        </p:nvCxnSpPr>
        <p:spPr>
          <a:xfrm flipH="1" rot="10800000">
            <a:off x="2007200" y="2360275"/>
            <a:ext cx="1062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36"/>
          <p:cNvCxnSpPr>
            <a:endCxn id="571" idx="2"/>
          </p:cNvCxnSpPr>
          <p:nvPr/>
        </p:nvCxnSpPr>
        <p:spPr>
          <a:xfrm flipH="1" rot="10800000">
            <a:off x="2021000" y="2360275"/>
            <a:ext cx="10488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36"/>
          <p:cNvSpPr txBox="1"/>
          <p:nvPr/>
        </p:nvSpPr>
        <p:spPr>
          <a:xfrm>
            <a:off x="2210600" y="1693675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w1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577" name="Google Shape;577;p36"/>
          <p:cNvSpPr txBox="1"/>
          <p:nvPr/>
        </p:nvSpPr>
        <p:spPr>
          <a:xfrm>
            <a:off x="2074200" y="1995000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w2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578" name="Google Shape;578;p36"/>
          <p:cNvSpPr txBox="1"/>
          <p:nvPr/>
        </p:nvSpPr>
        <p:spPr>
          <a:xfrm>
            <a:off x="2074200" y="2296525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w3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579" name="Google Shape;579;p36"/>
          <p:cNvSpPr txBox="1"/>
          <p:nvPr/>
        </p:nvSpPr>
        <p:spPr>
          <a:xfrm>
            <a:off x="2295125" y="2598050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w4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580" name="Google Shape;580;p36"/>
          <p:cNvSpPr txBox="1"/>
          <p:nvPr/>
        </p:nvSpPr>
        <p:spPr>
          <a:xfrm>
            <a:off x="2562763" y="2749550"/>
            <a:ext cx="2021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(</a:t>
            </a:r>
            <a:r>
              <a:rPr lang="en-GB" sz="1000">
                <a:solidFill>
                  <a:srgbClr val="FF00FF"/>
                </a:solidFill>
              </a:rPr>
              <a:t>w1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FF0000"/>
                </a:solidFill>
              </a:rPr>
              <a:t>x1 </a:t>
            </a:r>
            <a:r>
              <a:rPr lang="en-GB" sz="1000">
                <a:solidFill>
                  <a:schemeClr val="dk1"/>
                </a:solidFill>
              </a:rPr>
              <a:t>+ </a:t>
            </a:r>
            <a:r>
              <a:rPr lang="en-GB" sz="1000">
                <a:solidFill>
                  <a:srgbClr val="FF00FF"/>
                </a:solidFill>
              </a:rPr>
              <a:t>w4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FF0000"/>
                </a:solidFill>
              </a:rPr>
              <a:t>x4</a:t>
            </a:r>
            <a:r>
              <a:rPr lang="en-GB" sz="1000">
                <a:solidFill>
                  <a:schemeClr val="dk1"/>
                </a:solidFill>
              </a:rPr>
              <a:t> + </a:t>
            </a:r>
            <a:r>
              <a:rPr lang="en-GB" sz="1000">
                <a:solidFill>
                  <a:srgbClr val="FF00FF"/>
                </a:solidFill>
              </a:rPr>
              <a:t>w2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0000FF"/>
                </a:solidFill>
              </a:rPr>
              <a:t>x2</a:t>
            </a:r>
            <a:r>
              <a:rPr lang="en-GB" sz="1000">
                <a:solidFill>
                  <a:schemeClr val="dk1"/>
                </a:solidFill>
              </a:rPr>
              <a:t> + </a:t>
            </a:r>
            <a:r>
              <a:rPr lang="en-GB" sz="1000">
                <a:solidFill>
                  <a:srgbClr val="FF00FF"/>
                </a:solidFill>
              </a:rPr>
              <a:t>w3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0000FF"/>
                </a:solidFill>
              </a:rPr>
              <a:t>x3</a:t>
            </a:r>
            <a:r>
              <a:rPr lang="en-GB" sz="1000">
                <a:solidFill>
                  <a:schemeClr val="dk1"/>
                </a:solidFill>
              </a:rPr>
              <a:t>) + </a:t>
            </a:r>
            <a:r>
              <a:rPr lang="en-GB" sz="1000">
                <a:solidFill>
                  <a:srgbClr val="FF00FF"/>
                </a:solidFill>
              </a:rPr>
              <a:t>wb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93C47D"/>
                </a:solidFill>
              </a:rPr>
              <a:t>bias </a:t>
            </a:r>
            <a:r>
              <a:rPr lang="en-GB" sz="1000">
                <a:solidFill>
                  <a:schemeClr val="dk1"/>
                </a:solidFill>
              </a:rPr>
              <a:t>=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(</a:t>
            </a:r>
            <a:r>
              <a:rPr lang="en-GB" sz="1000">
                <a:solidFill>
                  <a:srgbClr val="FF00FF"/>
                </a:solidFill>
              </a:rPr>
              <a:t>1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FF0000"/>
                </a:solidFill>
              </a:rPr>
              <a:t>0.8 </a:t>
            </a:r>
            <a:r>
              <a:rPr lang="en-GB" sz="1000">
                <a:solidFill>
                  <a:schemeClr val="dk1"/>
                </a:solidFill>
              </a:rPr>
              <a:t>+ </a:t>
            </a:r>
            <a:r>
              <a:rPr lang="en-GB" sz="1000">
                <a:solidFill>
                  <a:srgbClr val="FF00FF"/>
                </a:solidFill>
              </a:rPr>
              <a:t>1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FF0000"/>
                </a:solidFill>
              </a:rPr>
              <a:t>0.6</a:t>
            </a:r>
            <a:r>
              <a:rPr lang="en-GB" sz="1000">
                <a:solidFill>
                  <a:schemeClr val="dk1"/>
                </a:solidFill>
              </a:rPr>
              <a:t>+ </a:t>
            </a:r>
            <a:r>
              <a:rPr lang="en-GB" sz="1000">
                <a:solidFill>
                  <a:srgbClr val="FF00FF"/>
                </a:solidFill>
              </a:rPr>
              <a:t>(-1)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0000FF"/>
                </a:solidFill>
              </a:rPr>
              <a:t>0.8</a:t>
            </a:r>
            <a:r>
              <a:rPr lang="en-GB" sz="1000">
                <a:solidFill>
                  <a:schemeClr val="dk1"/>
                </a:solidFill>
              </a:rPr>
              <a:t> + </a:t>
            </a:r>
            <a:r>
              <a:rPr lang="en-GB" sz="1000">
                <a:solidFill>
                  <a:srgbClr val="FF00FF"/>
                </a:solidFill>
              </a:rPr>
              <a:t>(-1)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0000FF"/>
                </a:solidFill>
              </a:rPr>
              <a:t>0.0</a:t>
            </a:r>
            <a:r>
              <a:rPr lang="en-GB" sz="1000">
                <a:solidFill>
                  <a:schemeClr val="dk1"/>
                </a:solidFill>
              </a:rPr>
              <a:t>) + </a:t>
            </a:r>
            <a:r>
              <a:rPr lang="en-GB" sz="1000">
                <a:solidFill>
                  <a:srgbClr val="FF00FF"/>
                </a:solidFill>
              </a:rPr>
              <a:t>(-1)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93C47D"/>
                </a:solidFill>
              </a:rPr>
              <a:t>1.0 </a:t>
            </a:r>
            <a:r>
              <a:rPr lang="en-GB" sz="1000">
                <a:solidFill>
                  <a:schemeClr val="dk1"/>
                </a:solidFill>
              </a:rPr>
              <a:t>= -0.4</a:t>
            </a:r>
            <a:endParaRPr sz="1000">
              <a:solidFill>
                <a:srgbClr val="93C47D"/>
              </a:solidFill>
            </a:endParaRPr>
          </a:p>
        </p:txBody>
      </p:sp>
      <p:pic>
        <p:nvPicPr>
          <p:cNvPr id="581" name="Google Shape;5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000" y="2032375"/>
            <a:ext cx="1048800" cy="6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82" name="Google Shape;582;p36"/>
          <p:cNvCxnSpPr>
            <a:stCxn id="571" idx="6"/>
            <a:endCxn id="581" idx="1"/>
          </p:cNvCxnSpPr>
          <p:nvPr/>
        </p:nvCxnSpPr>
        <p:spPr>
          <a:xfrm>
            <a:off x="3725600" y="2360275"/>
            <a:ext cx="7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36"/>
          <p:cNvSpPr/>
          <p:nvPr/>
        </p:nvSpPr>
        <p:spPr>
          <a:xfrm>
            <a:off x="2775050" y="1541950"/>
            <a:ext cx="404400" cy="242100"/>
          </a:xfrm>
          <a:prstGeom prst="round1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bias</a:t>
            </a:r>
            <a:endParaRPr sz="900"/>
          </a:p>
        </p:txBody>
      </p:sp>
      <p:cxnSp>
        <p:nvCxnSpPr>
          <p:cNvPr id="584" name="Google Shape;584;p36"/>
          <p:cNvCxnSpPr>
            <a:stCxn id="583" idx="2"/>
            <a:endCxn id="571" idx="1"/>
          </p:cNvCxnSpPr>
          <p:nvPr/>
        </p:nvCxnSpPr>
        <p:spPr>
          <a:xfrm>
            <a:off x="2977250" y="1784050"/>
            <a:ext cx="1887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36"/>
          <p:cNvSpPr txBox="1"/>
          <p:nvPr/>
        </p:nvSpPr>
        <p:spPr>
          <a:xfrm>
            <a:off x="2866400" y="1778588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wb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586" name="Google Shape;586;p36"/>
          <p:cNvSpPr txBox="1"/>
          <p:nvPr/>
        </p:nvSpPr>
        <p:spPr>
          <a:xfrm>
            <a:off x="4276225" y="1297825"/>
            <a:ext cx="202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Then the output of neuron will go through an activation function (e.g., Sigmoid function)</a:t>
            </a:r>
            <a:endParaRPr i="1" sz="1000"/>
          </a:p>
        </p:txBody>
      </p:sp>
      <p:sp>
        <p:nvSpPr>
          <p:cNvPr id="587" name="Google Shape;587;p36"/>
          <p:cNvSpPr txBox="1"/>
          <p:nvPr/>
        </p:nvSpPr>
        <p:spPr>
          <a:xfrm>
            <a:off x="5864563" y="3020100"/>
            <a:ext cx="4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-0.4</a:t>
            </a:r>
            <a:endParaRPr sz="1200"/>
          </a:p>
        </p:txBody>
      </p:sp>
      <p:pic>
        <p:nvPicPr>
          <p:cNvPr id="588" name="Google Shape;5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900" y="3035400"/>
            <a:ext cx="628129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9" name="Google Shape;589;p36"/>
          <p:cNvSpPr txBox="1"/>
          <p:nvPr/>
        </p:nvSpPr>
        <p:spPr>
          <a:xfrm>
            <a:off x="7284151" y="3010525"/>
            <a:ext cx="52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0.41</a:t>
            </a:r>
            <a:endParaRPr sz="1200"/>
          </a:p>
        </p:txBody>
      </p:sp>
      <p:sp>
        <p:nvSpPr>
          <p:cNvPr id="590" name="Google Shape;590;p36"/>
          <p:cNvSpPr/>
          <p:nvPr/>
        </p:nvSpPr>
        <p:spPr>
          <a:xfrm>
            <a:off x="7170038" y="3148813"/>
            <a:ext cx="112800" cy="9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6322938" y="3148825"/>
            <a:ext cx="112800" cy="9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6434921" y="2647438"/>
            <a:ext cx="205700" cy="239925"/>
          </a:xfrm>
          <a:custGeom>
            <a:rect b="b" l="l" r="r" t="t"/>
            <a:pathLst>
              <a:path extrusionOk="0" h="9597" w="8228">
                <a:moveTo>
                  <a:pt x="277" y="0"/>
                </a:moveTo>
                <a:cubicBezTo>
                  <a:pt x="323" y="686"/>
                  <a:pt x="-500" y="3108"/>
                  <a:pt x="551" y="4113"/>
                </a:cubicBezTo>
                <a:cubicBezTo>
                  <a:pt x="1602" y="5118"/>
                  <a:pt x="5304" y="5118"/>
                  <a:pt x="6583" y="6032"/>
                </a:cubicBezTo>
                <a:cubicBezTo>
                  <a:pt x="7863" y="6946"/>
                  <a:pt x="7954" y="9003"/>
                  <a:pt x="8228" y="959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593" name="Google Shape;593;p36"/>
          <p:cNvSpPr txBox="1"/>
          <p:nvPr/>
        </p:nvSpPr>
        <p:spPr>
          <a:xfrm>
            <a:off x="5910513" y="2037025"/>
            <a:ext cx="151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00">
                <a:solidFill>
                  <a:schemeClr val="dk1"/>
                </a:solidFill>
              </a:rPr>
              <a:t>F</a:t>
            </a:r>
            <a:r>
              <a:rPr lang="en-GB" sz="1000">
                <a:solidFill>
                  <a:schemeClr val="dk1"/>
                </a:solidFill>
              </a:rPr>
              <a:t> [(</a:t>
            </a:r>
            <a:r>
              <a:rPr lang="en-GB" sz="1000">
                <a:solidFill>
                  <a:srgbClr val="FF00FF"/>
                </a:solidFill>
              </a:rPr>
              <a:t>w1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FF0000"/>
                </a:solidFill>
              </a:rPr>
              <a:t>x1 </a:t>
            </a:r>
            <a:r>
              <a:rPr lang="en-GB" sz="1000">
                <a:solidFill>
                  <a:schemeClr val="dk1"/>
                </a:solidFill>
              </a:rPr>
              <a:t>+ </a:t>
            </a:r>
            <a:r>
              <a:rPr lang="en-GB" sz="1000">
                <a:solidFill>
                  <a:srgbClr val="FF00FF"/>
                </a:solidFill>
              </a:rPr>
              <a:t>w4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FF0000"/>
                </a:solidFill>
              </a:rPr>
              <a:t>x4</a:t>
            </a:r>
            <a:r>
              <a:rPr lang="en-GB" sz="1000">
                <a:solidFill>
                  <a:schemeClr val="dk1"/>
                </a:solidFill>
              </a:rPr>
              <a:t> + </a:t>
            </a:r>
            <a:r>
              <a:rPr lang="en-GB" sz="1000">
                <a:solidFill>
                  <a:srgbClr val="FF00FF"/>
                </a:solidFill>
              </a:rPr>
              <a:t>w2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0000FF"/>
                </a:solidFill>
              </a:rPr>
              <a:t>x2</a:t>
            </a:r>
            <a:r>
              <a:rPr lang="en-GB" sz="1000">
                <a:solidFill>
                  <a:schemeClr val="dk1"/>
                </a:solidFill>
              </a:rPr>
              <a:t> + </a:t>
            </a:r>
            <a:r>
              <a:rPr lang="en-GB" sz="1000">
                <a:solidFill>
                  <a:srgbClr val="FF00FF"/>
                </a:solidFill>
              </a:rPr>
              <a:t>w3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0000FF"/>
                </a:solidFill>
              </a:rPr>
              <a:t>x3</a:t>
            </a:r>
            <a:r>
              <a:rPr lang="en-GB" sz="1000">
                <a:solidFill>
                  <a:schemeClr val="dk1"/>
                </a:solidFill>
              </a:rPr>
              <a:t>) + </a:t>
            </a:r>
            <a:r>
              <a:rPr lang="en-GB" sz="1000">
                <a:solidFill>
                  <a:srgbClr val="FF00FF"/>
                </a:solidFill>
              </a:rPr>
              <a:t>wb</a:t>
            </a:r>
            <a:r>
              <a:rPr lang="en-GB" sz="1000">
                <a:solidFill>
                  <a:schemeClr val="dk1"/>
                </a:solidFill>
              </a:rPr>
              <a:t>*</a:t>
            </a:r>
            <a:r>
              <a:rPr lang="en-GB" sz="1000">
                <a:solidFill>
                  <a:srgbClr val="93C47D"/>
                </a:solidFill>
              </a:rPr>
              <a:t>bias</a:t>
            </a:r>
            <a:r>
              <a:rPr lang="en-GB" sz="1000">
                <a:solidFill>
                  <a:schemeClr val="dk1"/>
                </a:solidFill>
              </a:rPr>
              <a:t>]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5675863" y="2276150"/>
            <a:ext cx="18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 txBox="1"/>
          <p:nvPr/>
        </p:nvSpPr>
        <p:spPr>
          <a:xfrm>
            <a:off x="7503750" y="1333200"/>
            <a:ext cx="1569300" cy="1662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 discriminator there is a </a:t>
            </a:r>
            <a:r>
              <a:rPr b="1" lang="en-GB" sz="1200"/>
              <a:t>threshold</a:t>
            </a:r>
            <a:r>
              <a:rPr lang="en-GB" sz="1200"/>
              <a:t> (e.g., 0.5, in this case), 0.41 is less than 0.5, so the discriminator will say it is a fake image</a:t>
            </a:r>
            <a:endParaRPr sz="1200"/>
          </a:p>
        </p:txBody>
      </p:sp>
      <p:sp>
        <p:nvSpPr>
          <p:cNvPr id="596" name="Google Shape;596;p36"/>
          <p:cNvSpPr/>
          <p:nvPr/>
        </p:nvSpPr>
        <p:spPr>
          <a:xfrm>
            <a:off x="7170038" y="2276150"/>
            <a:ext cx="18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97" name="Google Shape;597;p36"/>
          <p:cNvGraphicFramePr/>
          <p:nvPr/>
        </p:nvGraphicFramePr>
        <p:xfrm>
          <a:off x="70938" y="192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0.6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7"/>
          <p:cNvSpPr/>
          <p:nvPr/>
        </p:nvSpPr>
        <p:spPr>
          <a:xfrm>
            <a:off x="4375141" y="2874889"/>
            <a:ext cx="2826725" cy="1386550"/>
          </a:xfrm>
          <a:custGeom>
            <a:rect b="b" l="l" r="r" t="t"/>
            <a:pathLst>
              <a:path extrusionOk="0" h="55462" w="113069">
                <a:moveTo>
                  <a:pt x="21967" y="5270"/>
                </a:moveTo>
                <a:cubicBezTo>
                  <a:pt x="17355" y="5042"/>
                  <a:pt x="13292" y="4403"/>
                  <a:pt x="9639" y="6092"/>
                </a:cubicBezTo>
                <a:cubicBezTo>
                  <a:pt x="5986" y="7781"/>
                  <a:pt x="462" y="11845"/>
                  <a:pt x="51" y="15406"/>
                </a:cubicBezTo>
                <a:cubicBezTo>
                  <a:pt x="-360" y="18967"/>
                  <a:pt x="5074" y="23762"/>
                  <a:pt x="7174" y="27460"/>
                </a:cubicBezTo>
                <a:cubicBezTo>
                  <a:pt x="9274" y="31159"/>
                  <a:pt x="11786" y="34173"/>
                  <a:pt x="12653" y="37597"/>
                </a:cubicBezTo>
                <a:cubicBezTo>
                  <a:pt x="13521" y="41022"/>
                  <a:pt x="9777" y="45039"/>
                  <a:pt x="12379" y="48007"/>
                </a:cubicBezTo>
                <a:cubicBezTo>
                  <a:pt x="14982" y="50975"/>
                  <a:pt x="22880" y="54947"/>
                  <a:pt x="28268" y="55404"/>
                </a:cubicBezTo>
                <a:cubicBezTo>
                  <a:pt x="33656" y="55861"/>
                  <a:pt x="37811" y="51204"/>
                  <a:pt x="44706" y="50747"/>
                </a:cubicBezTo>
                <a:cubicBezTo>
                  <a:pt x="51601" y="50290"/>
                  <a:pt x="62696" y="53395"/>
                  <a:pt x="69636" y="52664"/>
                </a:cubicBezTo>
                <a:cubicBezTo>
                  <a:pt x="76576" y="51933"/>
                  <a:pt x="83699" y="49240"/>
                  <a:pt x="86347" y="46363"/>
                </a:cubicBezTo>
                <a:cubicBezTo>
                  <a:pt x="88995" y="43487"/>
                  <a:pt x="85890" y="38419"/>
                  <a:pt x="85525" y="35405"/>
                </a:cubicBezTo>
                <a:cubicBezTo>
                  <a:pt x="85160" y="32392"/>
                  <a:pt x="81461" y="30656"/>
                  <a:pt x="84155" y="28282"/>
                </a:cubicBezTo>
                <a:cubicBezTo>
                  <a:pt x="86849" y="25908"/>
                  <a:pt x="96940" y="24036"/>
                  <a:pt x="101688" y="21159"/>
                </a:cubicBezTo>
                <a:cubicBezTo>
                  <a:pt x="106437" y="18283"/>
                  <a:pt x="115020" y="14447"/>
                  <a:pt x="112646" y="11023"/>
                </a:cubicBezTo>
                <a:cubicBezTo>
                  <a:pt x="110272" y="7599"/>
                  <a:pt x="97534" y="2120"/>
                  <a:pt x="87443" y="613"/>
                </a:cubicBezTo>
                <a:cubicBezTo>
                  <a:pt x="77352" y="-894"/>
                  <a:pt x="60458" y="842"/>
                  <a:pt x="52102" y="1983"/>
                </a:cubicBezTo>
                <a:cubicBezTo>
                  <a:pt x="43746" y="3125"/>
                  <a:pt x="42332" y="6914"/>
                  <a:pt x="37309" y="7462"/>
                </a:cubicBezTo>
                <a:cubicBezTo>
                  <a:pt x="32287" y="8010"/>
                  <a:pt x="26579" y="5498"/>
                  <a:pt x="21967" y="5270"/>
                </a:cubicBezTo>
                <a:close/>
              </a:path>
            </a:pathLst>
          </a:cu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3" name="Google Shape;603;p37"/>
          <p:cNvSpPr/>
          <p:nvPr/>
        </p:nvSpPr>
        <p:spPr>
          <a:xfrm>
            <a:off x="1886711" y="3401073"/>
            <a:ext cx="2451475" cy="1254925"/>
          </a:xfrm>
          <a:custGeom>
            <a:rect b="b" l="l" r="r" t="t"/>
            <a:pathLst>
              <a:path extrusionOk="0" h="50197" w="98059">
                <a:moveTo>
                  <a:pt x="25073" y="114"/>
                </a:moveTo>
                <a:cubicBezTo>
                  <a:pt x="17859" y="342"/>
                  <a:pt x="15210" y="1757"/>
                  <a:pt x="11375" y="2579"/>
                </a:cubicBezTo>
                <a:cubicBezTo>
                  <a:pt x="7540" y="3401"/>
                  <a:pt x="3887" y="2032"/>
                  <a:pt x="2061" y="5045"/>
                </a:cubicBezTo>
                <a:cubicBezTo>
                  <a:pt x="235" y="8059"/>
                  <a:pt x="-496" y="16825"/>
                  <a:pt x="417" y="20660"/>
                </a:cubicBezTo>
                <a:cubicBezTo>
                  <a:pt x="1330" y="24495"/>
                  <a:pt x="6216" y="24633"/>
                  <a:pt x="7540" y="28057"/>
                </a:cubicBezTo>
                <a:cubicBezTo>
                  <a:pt x="8864" y="31482"/>
                  <a:pt x="3888" y="37646"/>
                  <a:pt x="8362" y="41207"/>
                </a:cubicBezTo>
                <a:cubicBezTo>
                  <a:pt x="12837" y="44769"/>
                  <a:pt x="26534" y="48285"/>
                  <a:pt x="34387" y="49426"/>
                </a:cubicBezTo>
                <a:cubicBezTo>
                  <a:pt x="42240" y="50568"/>
                  <a:pt x="49090" y="50567"/>
                  <a:pt x="55482" y="48056"/>
                </a:cubicBezTo>
                <a:cubicBezTo>
                  <a:pt x="61874" y="45545"/>
                  <a:pt x="69956" y="38650"/>
                  <a:pt x="72741" y="34358"/>
                </a:cubicBezTo>
                <a:cubicBezTo>
                  <a:pt x="75526" y="30066"/>
                  <a:pt x="70367" y="25226"/>
                  <a:pt x="72193" y="22304"/>
                </a:cubicBezTo>
                <a:cubicBezTo>
                  <a:pt x="74019" y="19382"/>
                  <a:pt x="79407" y="18606"/>
                  <a:pt x="83699" y="16825"/>
                </a:cubicBezTo>
                <a:cubicBezTo>
                  <a:pt x="87991" y="15044"/>
                  <a:pt x="97488" y="14177"/>
                  <a:pt x="97945" y="11620"/>
                </a:cubicBezTo>
                <a:cubicBezTo>
                  <a:pt x="98402" y="9063"/>
                  <a:pt x="93653" y="3218"/>
                  <a:pt x="86439" y="1483"/>
                </a:cubicBezTo>
                <a:cubicBezTo>
                  <a:pt x="79225" y="-252"/>
                  <a:pt x="64888" y="1438"/>
                  <a:pt x="54660" y="1210"/>
                </a:cubicBezTo>
                <a:cubicBezTo>
                  <a:pt x="44432" y="982"/>
                  <a:pt x="32287" y="-114"/>
                  <a:pt x="25073" y="114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4" name="Google Shape;604;p37"/>
          <p:cNvSpPr txBox="1"/>
          <p:nvPr/>
        </p:nvSpPr>
        <p:spPr>
          <a:xfrm>
            <a:off x="166100" y="139300"/>
            <a:ext cx="413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Step 2: Building generator</a:t>
            </a:r>
            <a:endParaRPr b="1" sz="1600"/>
          </a:p>
        </p:txBody>
      </p:sp>
      <p:sp>
        <p:nvSpPr>
          <p:cNvPr id="605" name="Google Shape;605;p37"/>
          <p:cNvSpPr txBox="1"/>
          <p:nvPr/>
        </p:nvSpPr>
        <p:spPr>
          <a:xfrm>
            <a:off x="291025" y="534650"/>
            <a:ext cx="84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Assuming that we have a 4 </a:t>
            </a:r>
            <a:r>
              <a:rPr lang="en-GB">
                <a:highlight>
                  <a:srgbClr val="4A86E8"/>
                </a:highlight>
              </a:rPr>
              <a:t>neurons</a:t>
            </a:r>
            <a:r>
              <a:rPr lang="en-GB"/>
              <a:t> (since the output will have 4 pixels), single layer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2246775" y="1293325"/>
            <a:ext cx="356100" cy="356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607" name="Google Shape;607;p37"/>
          <p:cNvSpPr/>
          <p:nvPr/>
        </p:nvSpPr>
        <p:spPr>
          <a:xfrm>
            <a:off x="2246775" y="1690725"/>
            <a:ext cx="356100" cy="356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2246775" y="2088113"/>
            <a:ext cx="356100" cy="356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2246775" y="2485525"/>
            <a:ext cx="356100" cy="356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541400" y="1828625"/>
            <a:ext cx="6156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0.7</a:t>
            </a:r>
            <a:endParaRPr/>
          </a:p>
        </p:txBody>
      </p:sp>
      <p:sp>
        <p:nvSpPr>
          <p:cNvPr id="611" name="Google Shape;611;p37"/>
          <p:cNvSpPr txBox="1"/>
          <p:nvPr/>
        </p:nvSpPr>
        <p:spPr>
          <a:xfrm>
            <a:off x="126650" y="2471275"/>
            <a:ext cx="144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From a random value (e.g., a noise)</a:t>
            </a:r>
            <a:endParaRPr sz="1000"/>
          </a:p>
        </p:txBody>
      </p:sp>
      <p:cxnSp>
        <p:nvCxnSpPr>
          <p:cNvPr id="612" name="Google Shape;612;p37"/>
          <p:cNvCxnSpPr>
            <a:stCxn id="610" idx="3"/>
            <a:endCxn id="606" idx="2"/>
          </p:cNvCxnSpPr>
          <p:nvPr/>
        </p:nvCxnSpPr>
        <p:spPr>
          <a:xfrm flipH="1" rot="10800000">
            <a:off x="1157000" y="1471325"/>
            <a:ext cx="10899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37"/>
          <p:cNvCxnSpPr>
            <a:stCxn id="610" idx="3"/>
            <a:endCxn id="607" idx="2"/>
          </p:cNvCxnSpPr>
          <p:nvPr/>
        </p:nvCxnSpPr>
        <p:spPr>
          <a:xfrm flipH="1" rot="10800000">
            <a:off x="1157000" y="1868825"/>
            <a:ext cx="10899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37"/>
          <p:cNvCxnSpPr>
            <a:stCxn id="610" idx="3"/>
            <a:endCxn id="608" idx="2"/>
          </p:cNvCxnSpPr>
          <p:nvPr/>
        </p:nvCxnSpPr>
        <p:spPr>
          <a:xfrm>
            <a:off x="1157000" y="2136425"/>
            <a:ext cx="1089900" cy="1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37"/>
          <p:cNvCxnSpPr>
            <a:stCxn id="610" idx="3"/>
            <a:endCxn id="609" idx="2"/>
          </p:cNvCxnSpPr>
          <p:nvPr/>
        </p:nvCxnSpPr>
        <p:spPr>
          <a:xfrm>
            <a:off x="1157000" y="2136425"/>
            <a:ext cx="10899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37"/>
          <p:cNvSpPr txBox="1"/>
          <p:nvPr/>
        </p:nvSpPr>
        <p:spPr>
          <a:xfrm>
            <a:off x="1671475" y="1351763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w1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617" name="Google Shape;617;p37"/>
          <p:cNvSpPr txBox="1"/>
          <p:nvPr/>
        </p:nvSpPr>
        <p:spPr>
          <a:xfrm>
            <a:off x="1630375" y="1744100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w2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618" name="Google Shape;618;p37"/>
          <p:cNvSpPr txBox="1"/>
          <p:nvPr/>
        </p:nvSpPr>
        <p:spPr>
          <a:xfrm>
            <a:off x="1739625" y="2025013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w3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619" name="Google Shape;619;p37"/>
          <p:cNvSpPr txBox="1"/>
          <p:nvPr/>
        </p:nvSpPr>
        <p:spPr>
          <a:xfrm>
            <a:off x="1493400" y="2319650"/>
            <a:ext cx="6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</a:rPr>
              <a:t>w4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620" name="Google Shape;620;p37"/>
          <p:cNvSpPr txBox="1"/>
          <p:nvPr/>
        </p:nvSpPr>
        <p:spPr>
          <a:xfrm>
            <a:off x="3537825" y="4246375"/>
            <a:ext cx="1198200" cy="600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Let’s assuming: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w1=1, w2=-1, w3=-1, w4=1</a:t>
            </a:r>
            <a:endParaRPr sz="1300"/>
          </a:p>
        </p:txBody>
      </p:sp>
      <p:sp>
        <p:nvSpPr>
          <p:cNvPr id="621" name="Google Shape;621;p37"/>
          <p:cNvSpPr txBox="1"/>
          <p:nvPr/>
        </p:nvSpPr>
        <p:spPr>
          <a:xfrm>
            <a:off x="1969525" y="3465275"/>
            <a:ext cx="2633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neuro output then will be: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>
                <a:highlight>
                  <a:srgbClr val="4A86E8"/>
                </a:highlight>
              </a:rPr>
              <a:t>N1</a:t>
            </a:r>
            <a:r>
              <a:rPr lang="en-GB" sz="1000"/>
              <a:t>: 0.7*</a:t>
            </a:r>
            <a:r>
              <a:rPr lang="en-GB" sz="1000">
                <a:solidFill>
                  <a:srgbClr val="FF00FF"/>
                </a:solidFill>
              </a:rPr>
              <a:t>1.0</a:t>
            </a:r>
            <a:r>
              <a:rPr lang="en-GB" sz="1000"/>
              <a:t> = </a:t>
            </a:r>
            <a:r>
              <a:rPr lang="en-GB" sz="1000">
                <a:solidFill>
                  <a:srgbClr val="FF0000"/>
                </a:solidFill>
              </a:rPr>
              <a:t>0.7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000">
                <a:solidFill>
                  <a:schemeClr val="dk1"/>
                </a:solidFill>
                <a:highlight>
                  <a:srgbClr val="4A86E8"/>
                </a:highlight>
              </a:rPr>
              <a:t>N2</a:t>
            </a:r>
            <a:r>
              <a:rPr lang="en-GB" sz="1000">
                <a:solidFill>
                  <a:schemeClr val="dk1"/>
                </a:solidFill>
              </a:rPr>
              <a:t>: 0.7*</a:t>
            </a:r>
            <a:r>
              <a:rPr lang="en-GB" sz="1000">
                <a:solidFill>
                  <a:srgbClr val="FF00FF"/>
                </a:solidFill>
              </a:rPr>
              <a:t>-1.0</a:t>
            </a:r>
            <a:r>
              <a:rPr lang="en-GB" sz="1000">
                <a:solidFill>
                  <a:schemeClr val="dk1"/>
                </a:solidFill>
              </a:rPr>
              <a:t> = </a:t>
            </a:r>
            <a:r>
              <a:rPr lang="en-GB" sz="1000">
                <a:solidFill>
                  <a:srgbClr val="FF0000"/>
                </a:solidFill>
              </a:rPr>
              <a:t>-0.7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000">
                <a:solidFill>
                  <a:schemeClr val="dk1"/>
                </a:solidFill>
                <a:highlight>
                  <a:srgbClr val="4A86E8"/>
                </a:highlight>
              </a:rPr>
              <a:t>N3</a:t>
            </a:r>
            <a:r>
              <a:rPr lang="en-GB" sz="1000">
                <a:solidFill>
                  <a:schemeClr val="dk1"/>
                </a:solidFill>
              </a:rPr>
              <a:t>: 0.7*</a:t>
            </a:r>
            <a:r>
              <a:rPr lang="en-GB" sz="1000">
                <a:solidFill>
                  <a:srgbClr val="FF00FF"/>
                </a:solidFill>
              </a:rPr>
              <a:t>-1.0</a:t>
            </a:r>
            <a:r>
              <a:rPr lang="en-GB" sz="1000">
                <a:solidFill>
                  <a:schemeClr val="dk1"/>
                </a:solidFill>
              </a:rPr>
              <a:t> = </a:t>
            </a:r>
            <a:r>
              <a:rPr lang="en-GB" sz="1000">
                <a:solidFill>
                  <a:srgbClr val="FF0000"/>
                </a:solidFill>
              </a:rPr>
              <a:t>-0.7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000">
                <a:solidFill>
                  <a:schemeClr val="dk1"/>
                </a:solidFill>
                <a:highlight>
                  <a:srgbClr val="4A86E8"/>
                </a:highlight>
              </a:rPr>
              <a:t>N4</a:t>
            </a:r>
            <a:r>
              <a:rPr lang="en-GB" sz="1000">
                <a:solidFill>
                  <a:schemeClr val="dk1"/>
                </a:solidFill>
              </a:rPr>
              <a:t>: 0.7*</a:t>
            </a:r>
            <a:r>
              <a:rPr lang="en-GB" sz="1000">
                <a:solidFill>
                  <a:srgbClr val="FF00FF"/>
                </a:solidFill>
              </a:rPr>
              <a:t>1.0</a:t>
            </a:r>
            <a:r>
              <a:rPr lang="en-GB" sz="1000">
                <a:solidFill>
                  <a:schemeClr val="dk1"/>
                </a:solidFill>
              </a:rPr>
              <a:t> = </a:t>
            </a:r>
            <a:r>
              <a:rPr lang="en-GB" sz="1000">
                <a:solidFill>
                  <a:srgbClr val="FF0000"/>
                </a:solidFill>
              </a:rPr>
              <a:t>0.7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2" name="Google Shape;622;p37"/>
          <p:cNvSpPr txBox="1"/>
          <p:nvPr/>
        </p:nvSpPr>
        <p:spPr>
          <a:xfrm>
            <a:off x="2424850" y="1465275"/>
            <a:ext cx="35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N1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623" name="Google Shape;623;p37"/>
          <p:cNvSpPr txBox="1"/>
          <p:nvPr/>
        </p:nvSpPr>
        <p:spPr>
          <a:xfrm>
            <a:off x="2424850" y="1855675"/>
            <a:ext cx="35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N2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624" name="Google Shape;624;p37"/>
          <p:cNvSpPr txBox="1"/>
          <p:nvPr/>
        </p:nvSpPr>
        <p:spPr>
          <a:xfrm>
            <a:off x="2424850" y="2246075"/>
            <a:ext cx="35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N3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625" name="Google Shape;625;p37"/>
          <p:cNvSpPr txBox="1"/>
          <p:nvPr/>
        </p:nvSpPr>
        <p:spPr>
          <a:xfrm>
            <a:off x="2464275" y="2643475"/>
            <a:ext cx="35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N4</a:t>
            </a:r>
            <a:endParaRPr sz="800">
              <a:solidFill>
                <a:srgbClr val="FF0000"/>
              </a:solidFill>
            </a:endParaRPr>
          </a:p>
        </p:txBody>
      </p:sp>
      <p:pic>
        <p:nvPicPr>
          <p:cNvPr id="626" name="Google Shape;6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550" y="1293325"/>
            <a:ext cx="492255" cy="3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7" name="Google Shape;6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550" y="1714875"/>
            <a:ext cx="492255" cy="3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8" name="Google Shape;6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550" y="2136425"/>
            <a:ext cx="492255" cy="3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9" name="Google Shape;6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550" y="2557975"/>
            <a:ext cx="492255" cy="3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0" name="Google Shape;630;p37"/>
          <p:cNvSpPr/>
          <p:nvPr/>
        </p:nvSpPr>
        <p:spPr>
          <a:xfrm>
            <a:off x="2708350" y="1397525"/>
            <a:ext cx="18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2708350" y="1775625"/>
            <a:ext cx="18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2708350" y="2153725"/>
            <a:ext cx="18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2708350" y="2596650"/>
            <a:ext cx="18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2429069" y="2917625"/>
            <a:ext cx="502250" cy="541050"/>
          </a:xfrm>
          <a:custGeom>
            <a:rect b="b" l="l" r="r" t="t"/>
            <a:pathLst>
              <a:path extrusionOk="0" h="21642" w="20090">
                <a:moveTo>
                  <a:pt x="91" y="0"/>
                </a:moveTo>
                <a:cubicBezTo>
                  <a:pt x="228" y="1142"/>
                  <a:pt x="-548" y="5388"/>
                  <a:pt x="913" y="6849"/>
                </a:cubicBezTo>
                <a:cubicBezTo>
                  <a:pt x="2374" y="8310"/>
                  <a:pt x="6392" y="8355"/>
                  <a:pt x="8857" y="8766"/>
                </a:cubicBezTo>
                <a:cubicBezTo>
                  <a:pt x="11323" y="9177"/>
                  <a:pt x="13925" y="8173"/>
                  <a:pt x="15706" y="9314"/>
                </a:cubicBezTo>
                <a:cubicBezTo>
                  <a:pt x="17487" y="10456"/>
                  <a:pt x="18811" y="13560"/>
                  <a:pt x="19542" y="15615"/>
                </a:cubicBezTo>
                <a:cubicBezTo>
                  <a:pt x="20273" y="17670"/>
                  <a:pt x="19999" y="20638"/>
                  <a:pt x="20090" y="2164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635" name="Google Shape;635;p37"/>
          <p:cNvSpPr txBox="1"/>
          <p:nvPr/>
        </p:nvSpPr>
        <p:spPr>
          <a:xfrm>
            <a:off x="3726325" y="1270225"/>
            <a:ext cx="87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</a:t>
            </a:r>
            <a:r>
              <a:rPr lang="en-GB" sz="1100"/>
              <a:t>(</a:t>
            </a:r>
            <a:r>
              <a:rPr lang="en-GB" sz="1100">
                <a:solidFill>
                  <a:srgbClr val="FF00FF"/>
                </a:solidFill>
              </a:rPr>
              <a:t>w1</a:t>
            </a:r>
            <a:r>
              <a:rPr lang="en-GB" sz="1100"/>
              <a:t>*0.7)</a:t>
            </a:r>
            <a:endParaRPr sz="1100"/>
          </a:p>
        </p:txBody>
      </p:sp>
      <p:sp>
        <p:nvSpPr>
          <p:cNvPr id="636" name="Google Shape;636;p37"/>
          <p:cNvSpPr txBox="1"/>
          <p:nvPr/>
        </p:nvSpPr>
        <p:spPr>
          <a:xfrm>
            <a:off x="3716400" y="1691775"/>
            <a:ext cx="87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</a:t>
            </a:r>
            <a:r>
              <a:rPr lang="en-GB" sz="1100"/>
              <a:t>(</a:t>
            </a:r>
            <a:r>
              <a:rPr lang="en-GB" sz="1100">
                <a:solidFill>
                  <a:srgbClr val="FF00FF"/>
                </a:solidFill>
              </a:rPr>
              <a:t>w2</a:t>
            </a:r>
            <a:r>
              <a:rPr lang="en-GB" sz="1100"/>
              <a:t>*0.7)</a:t>
            </a:r>
            <a:endParaRPr sz="1100"/>
          </a:p>
        </p:txBody>
      </p:sp>
      <p:sp>
        <p:nvSpPr>
          <p:cNvPr id="637" name="Google Shape;637;p37"/>
          <p:cNvSpPr txBox="1"/>
          <p:nvPr/>
        </p:nvSpPr>
        <p:spPr>
          <a:xfrm>
            <a:off x="3726325" y="2098650"/>
            <a:ext cx="87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</a:t>
            </a:r>
            <a:r>
              <a:rPr lang="en-GB" sz="1100"/>
              <a:t>(</a:t>
            </a:r>
            <a:r>
              <a:rPr lang="en-GB" sz="1100">
                <a:solidFill>
                  <a:srgbClr val="FF00FF"/>
                </a:solidFill>
              </a:rPr>
              <a:t>w3</a:t>
            </a:r>
            <a:r>
              <a:rPr lang="en-GB" sz="1100"/>
              <a:t>*0.7)</a:t>
            </a:r>
            <a:endParaRPr sz="1100"/>
          </a:p>
        </p:txBody>
      </p:sp>
      <p:sp>
        <p:nvSpPr>
          <p:cNvPr id="638" name="Google Shape;638;p37"/>
          <p:cNvSpPr txBox="1"/>
          <p:nvPr/>
        </p:nvSpPr>
        <p:spPr>
          <a:xfrm>
            <a:off x="3726325" y="2505525"/>
            <a:ext cx="87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</a:t>
            </a:r>
            <a:r>
              <a:rPr lang="en-GB" sz="1100"/>
              <a:t>(</a:t>
            </a:r>
            <a:r>
              <a:rPr lang="en-GB" sz="1100">
                <a:solidFill>
                  <a:srgbClr val="FF00FF"/>
                </a:solidFill>
              </a:rPr>
              <a:t>w4</a:t>
            </a:r>
            <a:r>
              <a:rPr lang="en-GB" sz="1100"/>
              <a:t>*0.7)</a:t>
            </a:r>
            <a:endParaRPr sz="1100"/>
          </a:p>
        </p:txBody>
      </p:sp>
      <p:sp>
        <p:nvSpPr>
          <p:cNvPr id="639" name="Google Shape;639;p37"/>
          <p:cNvSpPr/>
          <p:nvPr/>
        </p:nvSpPr>
        <p:spPr>
          <a:xfrm>
            <a:off x="3572900" y="1378225"/>
            <a:ext cx="18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3572900" y="1792500"/>
            <a:ext cx="18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3572900" y="2182500"/>
            <a:ext cx="18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3572900" y="2572500"/>
            <a:ext cx="18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7"/>
          <p:cNvSpPr txBox="1"/>
          <p:nvPr/>
        </p:nvSpPr>
        <p:spPr>
          <a:xfrm>
            <a:off x="4572000" y="3020525"/>
            <a:ext cx="2561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After the activation function, we have the outputs as:</a:t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000">
                <a:solidFill>
                  <a:schemeClr val="dk1"/>
                </a:solidFill>
                <a:highlight>
                  <a:srgbClr val="4A86E8"/>
                </a:highlight>
              </a:rPr>
              <a:t>N1</a:t>
            </a:r>
            <a:r>
              <a:rPr lang="en-GB" sz="1000">
                <a:solidFill>
                  <a:schemeClr val="dk1"/>
                </a:solidFill>
              </a:rPr>
              <a:t>: F(0.7*</a:t>
            </a:r>
            <a:r>
              <a:rPr lang="en-GB" sz="1000">
                <a:solidFill>
                  <a:srgbClr val="FF00FF"/>
                </a:solidFill>
              </a:rPr>
              <a:t>1.0</a:t>
            </a:r>
            <a:r>
              <a:rPr lang="en-GB" sz="1000">
                <a:solidFill>
                  <a:schemeClr val="dk1"/>
                </a:solidFill>
              </a:rPr>
              <a:t>) = </a:t>
            </a:r>
            <a:r>
              <a:rPr lang="en-GB" sz="1000">
                <a:solidFill>
                  <a:srgbClr val="FF0000"/>
                </a:solidFill>
              </a:rPr>
              <a:t>0.67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000">
                <a:solidFill>
                  <a:schemeClr val="dk1"/>
                </a:solidFill>
                <a:highlight>
                  <a:srgbClr val="4A86E8"/>
                </a:highlight>
              </a:rPr>
              <a:t>N2</a:t>
            </a:r>
            <a:r>
              <a:rPr lang="en-GB" sz="1000">
                <a:solidFill>
                  <a:schemeClr val="dk1"/>
                </a:solidFill>
              </a:rPr>
              <a:t>: F(0.7*</a:t>
            </a:r>
            <a:r>
              <a:rPr lang="en-GB" sz="1000">
                <a:solidFill>
                  <a:srgbClr val="FF00FF"/>
                </a:solidFill>
              </a:rPr>
              <a:t>-1.0</a:t>
            </a:r>
            <a:r>
              <a:rPr lang="en-GB" sz="1000">
                <a:solidFill>
                  <a:schemeClr val="dk1"/>
                </a:solidFill>
              </a:rPr>
              <a:t>) = </a:t>
            </a:r>
            <a:r>
              <a:rPr lang="en-GB" sz="1000">
                <a:solidFill>
                  <a:srgbClr val="FF0000"/>
                </a:solidFill>
              </a:rPr>
              <a:t>-0.33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000">
                <a:solidFill>
                  <a:schemeClr val="dk1"/>
                </a:solidFill>
                <a:highlight>
                  <a:srgbClr val="4A86E8"/>
                </a:highlight>
              </a:rPr>
              <a:t>N3</a:t>
            </a:r>
            <a:r>
              <a:rPr lang="en-GB" sz="1000">
                <a:solidFill>
                  <a:schemeClr val="dk1"/>
                </a:solidFill>
              </a:rPr>
              <a:t>: F(0.7*</a:t>
            </a:r>
            <a:r>
              <a:rPr lang="en-GB" sz="1000">
                <a:solidFill>
                  <a:srgbClr val="FF00FF"/>
                </a:solidFill>
              </a:rPr>
              <a:t>-1.0</a:t>
            </a:r>
            <a:r>
              <a:rPr lang="en-GB" sz="1000">
                <a:solidFill>
                  <a:srgbClr val="434343"/>
                </a:solidFill>
              </a:rPr>
              <a:t>)</a:t>
            </a:r>
            <a:r>
              <a:rPr lang="en-GB" sz="1000">
                <a:solidFill>
                  <a:schemeClr val="dk1"/>
                </a:solidFill>
              </a:rPr>
              <a:t> = </a:t>
            </a:r>
            <a:r>
              <a:rPr lang="en-GB" sz="1000">
                <a:solidFill>
                  <a:srgbClr val="FF0000"/>
                </a:solidFill>
              </a:rPr>
              <a:t>-0.33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000">
                <a:solidFill>
                  <a:schemeClr val="dk1"/>
                </a:solidFill>
                <a:highlight>
                  <a:srgbClr val="4A86E8"/>
                </a:highlight>
              </a:rPr>
              <a:t>N4</a:t>
            </a:r>
            <a:r>
              <a:rPr lang="en-GB" sz="1000">
                <a:solidFill>
                  <a:schemeClr val="dk1"/>
                </a:solidFill>
              </a:rPr>
              <a:t>: F(0.7*</a:t>
            </a:r>
            <a:r>
              <a:rPr lang="en-GB" sz="1000">
                <a:solidFill>
                  <a:srgbClr val="FF00FF"/>
                </a:solidFill>
              </a:rPr>
              <a:t>1.0</a:t>
            </a:r>
            <a:r>
              <a:rPr lang="en-GB" sz="1000">
                <a:solidFill>
                  <a:schemeClr val="dk1"/>
                </a:solidFill>
              </a:rPr>
              <a:t>) = </a:t>
            </a:r>
            <a:r>
              <a:rPr lang="en-GB" sz="1000">
                <a:solidFill>
                  <a:srgbClr val="FF0000"/>
                </a:solidFill>
              </a:rPr>
              <a:t>0.67</a:t>
            </a: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4081925" y="2792304"/>
            <a:ext cx="1027325" cy="323925"/>
          </a:xfrm>
          <a:custGeom>
            <a:rect b="b" l="l" r="r" t="t"/>
            <a:pathLst>
              <a:path extrusionOk="0" h="12957" w="41093">
                <a:moveTo>
                  <a:pt x="0" y="1451"/>
                </a:moveTo>
                <a:cubicBezTo>
                  <a:pt x="365" y="2319"/>
                  <a:pt x="-456" y="6245"/>
                  <a:pt x="2192" y="6656"/>
                </a:cubicBezTo>
                <a:cubicBezTo>
                  <a:pt x="4840" y="7067"/>
                  <a:pt x="11415" y="4967"/>
                  <a:pt x="15889" y="3917"/>
                </a:cubicBezTo>
                <a:cubicBezTo>
                  <a:pt x="20364" y="2867"/>
                  <a:pt x="24838" y="-1152"/>
                  <a:pt x="29039" y="355"/>
                </a:cubicBezTo>
                <a:cubicBezTo>
                  <a:pt x="33240" y="1862"/>
                  <a:pt x="39084" y="10857"/>
                  <a:pt x="41093" y="129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graphicFrame>
        <p:nvGraphicFramePr>
          <p:cNvPr id="645" name="Google Shape;645;p37"/>
          <p:cNvGraphicFramePr/>
          <p:nvPr/>
        </p:nvGraphicFramePr>
        <p:xfrm>
          <a:off x="5110713" y="1437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741975"/>
                <a:gridCol w="741975"/>
              </a:tblGrid>
              <a:tr h="6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1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GB" sz="1100">
                          <a:solidFill>
                            <a:srgbClr val="FF00FF"/>
                          </a:solidFill>
                        </a:rPr>
                        <a:t>w1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*0.7)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1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GB" sz="1100">
                          <a:solidFill>
                            <a:srgbClr val="FF00FF"/>
                          </a:solidFill>
                        </a:rPr>
                        <a:t>w2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*0.7)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6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1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GB" sz="1100">
                          <a:solidFill>
                            <a:srgbClr val="FF00FF"/>
                          </a:solidFill>
                        </a:rPr>
                        <a:t>w3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*0.7)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1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GB" sz="1100">
                          <a:solidFill>
                            <a:srgbClr val="FF00FF"/>
                          </a:solidFill>
                        </a:rPr>
                        <a:t>w4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*0.7)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646" name="Google Shape;646;p37"/>
          <p:cNvSpPr/>
          <p:nvPr/>
        </p:nvSpPr>
        <p:spPr>
          <a:xfrm>
            <a:off x="4602925" y="1931495"/>
            <a:ext cx="3117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4520250" y="1225454"/>
            <a:ext cx="965700" cy="295000"/>
          </a:xfrm>
          <a:custGeom>
            <a:rect b="b" l="l" r="r" t="t"/>
            <a:pathLst>
              <a:path extrusionOk="0" h="11800" w="38628">
                <a:moveTo>
                  <a:pt x="0" y="8786"/>
                </a:moveTo>
                <a:cubicBezTo>
                  <a:pt x="1142" y="8010"/>
                  <a:pt x="3699" y="5270"/>
                  <a:pt x="6849" y="4129"/>
                </a:cubicBezTo>
                <a:cubicBezTo>
                  <a:pt x="10000" y="2988"/>
                  <a:pt x="14885" y="2532"/>
                  <a:pt x="18903" y="1938"/>
                </a:cubicBezTo>
                <a:cubicBezTo>
                  <a:pt x="22921" y="1345"/>
                  <a:pt x="27670" y="-1076"/>
                  <a:pt x="30957" y="568"/>
                </a:cubicBezTo>
                <a:cubicBezTo>
                  <a:pt x="34245" y="2212"/>
                  <a:pt x="37350" y="9928"/>
                  <a:pt x="38628" y="118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8" name="Google Shape;648;p37"/>
          <p:cNvSpPr/>
          <p:nvPr/>
        </p:nvSpPr>
        <p:spPr>
          <a:xfrm>
            <a:off x="4533950" y="944865"/>
            <a:ext cx="1630025" cy="931725"/>
          </a:xfrm>
          <a:custGeom>
            <a:rect b="b" l="l" r="r" t="t"/>
            <a:pathLst>
              <a:path extrusionOk="0" h="37269" w="65201">
                <a:moveTo>
                  <a:pt x="0" y="37269"/>
                </a:moveTo>
                <a:cubicBezTo>
                  <a:pt x="1142" y="36858"/>
                  <a:pt x="4429" y="36858"/>
                  <a:pt x="6849" y="34803"/>
                </a:cubicBezTo>
                <a:cubicBezTo>
                  <a:pt x="9269" y="32748"/>
                  <a:pt x="12009" y="29461"/>
                  <a:pt x="14520" y="24941"/>
                </a:cubicBezTo>
                <a:cubicBezTo>
                  <a:pt x="17031" y="20421"/>
                  <a:pt x="17807" y="11836"/>
                  <a:pt x="21916" y="7681"/>
                </a:cubicBezTo>
                <a:cubicBezTo>
                  <a:pt x="26025" y="3526"/>
                  <a:pt x="32784" y="-35"/>
                  <a:pt x="39176" y="11"/>
                </a:cubicBezTo>
                <a:cubicBezTo>
                  <a:pt x="45568" y="57"/>
                  <a:pt x="55933" y="4394"/>
                  <a:pt x="60270" y="7955"/>
                </a:cubicBezTo>
                <a:cubicBezTo>
                  <a:pt x="64608" y="11516"/>
                  <a:pt x="64379" y="19142"/>
                  <a:pt x="65201" y="2137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9" name="Google Shape;649;p37"/>
          <p:cNvSpPr/>
          <p:nvPr/>
        </p:nvSpPr>
        <p:spPr>
          <a:xfrm>
            <a:off x="4486000" y="2314925"/>
            <a:ext cx="595850" cy="148975"/>
          </a:xfrm>
          <a:custGeom>
            <a:rect b="b" l="l" r="r" t="t"/>
            <a:pathLst>
              <a:path extrusionOk="0" h="5959" w="23834">
                <a:moveTo>
                  <a:pt x="0" y="0"/>
                </a:moveTo>
                <a:cubicBezTo>
                  <a:pt x="1416" y="411"/>
                  <a:pt x="6027" y="1506"/>
                  <a:pt x="8493" y="2465"/>
                </a:cubicBezTo>
                <a:cubicBezTo>
                  <a:pt x="10959" y="3424"/>
                  <a:pt x="12237" y="5342"/>
                  <a:pt x="14794" y="5753"/>
                </a:cubicBezTo>
                <a:cubicBezTo>
                  <a:pt x="17351" y="6164"/>
                  <a:pt x="22327" y="5068"/>
                  <a:pt x="23834" y="493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50" name="Google Shape;650;p37"/>
          <p:cNvSpPr/>
          <p:nvPr/>
        </p:nvSpPr>
        <p:spPr>
          <a:xfrm>
            <a:off x="4472300" y="2653354"/>
            <a:ext cx="1582100" cy="258000"/>
          </a:xfrm>
          <a:custGeom>
            <a:rect b="b" l="l" r="r" t="t"/>
            <a:pathLst>
              <a:path extrusionOk="0" h="10320" w="63284">
                <a:moveTo>
                  <a:pt x="0" y="982"/>
                </a:moveTo>
                <a:cubicBezTo>
                  <a:pt x="1416" y="845"/>
                  <a:pt x="5571" y="-160"/>
                  <a:pt x="8493" y="160"/>
                </a:cubicBezTo>
                <a:cubicBezTo>
                  <a:pt x="11415" y="480"/>
                  <a:pt x="14201" y="1530"/>
                  <a:pt x="17534" y="2900"/>
                </a:cubicBezTo>
                <a:cubicBezTo>
                  <a:pt x="20867" y="4270"/>
                  <a:pt x="23881" y="7146"/>
                  <a:pt x="28492" y="8379"/>
                </a:cubicBezTo>
                <a:cubicBezTo>
                  <a:pt x="33104" y="9612"/>
                  <a:pt x="40866" y="10251"/>
                  <a:pt x="45203" y="10297"/>
                </a:cubicBezTo>
                <a:cubicBezTo>
                  <a:pt x="49541" y="10343"/>
                  <a:pt x="51504" y="10160"/>
                  <a:pt x="54517" y="8653"/>
                </a:cubicBezTo>
                <a:cubicBezTo>
                  <a:pt x="57531" y="7146"/>
                  <a:pt x="61823" y="2489"/>
                  <a:pt x="63284" y="125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51" name="Google Shape;651;p37"/>
          <p:cNvSpPr txBox="1"/>
          <p:nvPr/>
        </p:nvSpPr>
        <p:spPr>
          <a:xfrm>
            <a:off x="7172425" y="1438900"/>
            <a:ext cx="1820100" cy="1293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This image will be evaluated by discriminator, and the weights (e.g., w1 etc.) will be trained via backpropagation</a:t>
            </a:r>
            <a:endParaRPr sz="1200"/>
          </a:p>
        </p:txBody>
      </p:sp>
      <p:sp>
        <p:nvSpPr>
          <p:cNvPr id="652" name="Google Shape;652;p37"/>
          <p:cNvSpPr/>
          <p:nvPr/>
        </p:nvSpPr>
        <p:spPr>
          <a:xfrm>
            <a:off x="6727708" y="1931504"/>
            <a:ext cx="311700" cy="25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"/>
          <p:cNvSpPr txBox="1"/>
          <p:nvPr/>
        </p:nvSpPr>
        <p:spPr>
          <a:xfrm>
            <a:off x="166100" y="139300"/>
            <a:ext cx="413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An overview for this simple model</a:t>
            </a:r>
            <a:endParaRPr b="1" sz="1600"/>
          </a:p>
        </p:txBody>
      </p:sp>
      <p:pic>
        <p:nvPicPr>
          <p:cNvPr id="658" name="Google Shape;6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000" y="1401786"/>
            <a:ext cx="4977400" cy="149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9" name="Google Shape;6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5" y="3299191"/>
            <a:ext cx="4977399" cy="13235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660" name="Google Shape;660;p38"/>
          <p:cNvGraphicFramePr/>
          <p:nvPr/>
        </p:nvGraphicFramePr>
        <p:xfrm>
          <a:off x="2034113" y="65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{A5BD4D35-77FE-4D73-8AF1-2D47929B56BA}</a:tableStyleId>
              </a:tblPr>
              <a:tblGrid>
                <a:gridCol w="480000"/>
                <a:gridCol w="4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661" name="Google Shape;661;p38"/>
          <p:cNvSpPr/>
          <p:nvPr/>
        </p:nvSpPr>
        <p:spPr>
          <a:xfrm>
            <a:off x="2477067" y="1499700"/>
            <a:ext cx="735050" cy="541075"/>
          </a:xfrm>
          <a:custGeom>
            <a:rect b="b" l="l" r="r" t="t"/>
            <a:pathLst>
              <a:path extrusionOk="0" h="21643" w="29402">
                <a:moveTo>
                  <a:pt x="362" y="0"/>
                </a:moveTo>
                <a:cubicBezTo>
                  <a:pt x="499" y="1644"/>
                  <a:pt x="-916" y="6804"/>
                  <a:pt x="1184" y="9863"/>
                </a:cubicBezTo>
                <a:cubicBezTo>
                  <a:pt x="3284" y="12922"/>
                  <a:pt x="8261" y="16392"/>
                  <a:pt x="12964" y="18355"/>
                </a:cubicBezTo>
                <a:cubicBezTo>
                  <a:pt x="17667" y="20318"/>
                  <a:pt x="26662" y="21095"/>
                  <a:pt x="29402" y="21643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2" name="Google Shape;662;p38"/>
          <p:cNvSpPr/>
          <p:nvPr/>
        </p:nvSpPr>
        <p:spPr>
          <a:xfrm>
            <a:off x="2554018" y="2260125"/>
            <a:ext cx="2848175" cy="1749625"/>
          </a:xfrm>
          <a:custGeom>
            <a:rect b="b" l="l" r="r" t="t"/>
            <a:pathLst>
              <a:path extrusionOk="0" h="69985" w="113927">
                <a:moveTo>
                  <a:pt x="97826" y="69859"/>
                </a:moveTo>
                <a:cubicBezTo>
                  <a:pt x="99835" y="69585"/>
                  <a:pt x="107460" y="70909"/>
                  <a:pt x="109880" y="68215"/>
                </a:cubicBezTo>
                <a:cubicBezTo>
                  <a:pt x="112300" y="65521"/>
                  <a:pt x="116044" y="59037"/>
                  <a:pt x="112346" y="53695"/>
                </a:cubicBezTo>
                <a:cubicBezTo>
                  <a:pt x="108648" y="48353"/>
                  <a:pt x="99105" y="39084"/>
                  <a:pt x="87690" y="36162"/>
                </a:cubicBezTo>
                <a:cubicBezTo>
                  <a:pt x="76275" y="33240"/>
                  <a:pt x="55865" y="36436"/>
                  <a:pt x="43857" y="36162"/>
                </a:cubicBezTo>
                <a:cubicBezTo>
                  <a:pt x="31849" y="35888"/>
                  <a:pt x="22809" y="37304"/>
                  <a:pt x="15640" y="34519"/>
                </a:cubicBezTo>
                <a:cubicBezTo>
                  <a:pt x="8472" y="31734"/>
                  <a:pt x="2718" y="24245"/>
                  <a:pt x="846" y="19451"/>
                </a:cubicBezTo>
                <a:cubicBezTo>
                  <a:pt x="-1026" y="14657"/>
                  <a:pt x="480" y="8995"/>
                  <a:pt x="4407" y="5753"/>
                </a:cubicBezTo>
                <a:cubicBezTo>
                  <a:pt x="8334" y="2511"/>
                  <a:pt x="21073" y="959"/>
                  <a:pt x="24406" y="0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3" name="Google Shape;663;p38"/>
          <p:cNvSpPr txBox="1"/>
          <p:nvPr/>
        </p:nvSpPr>
        <p:spPr>
          <a:xfrm>
            <a:off x="1733325" y="1451800"/>
            <a:ext cx="89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Real image</a:t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664" name="Google Shape;664;p38"/>
          <p:cNvSpPr txBox="1"/>
          <p:nvPr/>
        </p:nvSpPr>
        <p:spPr>
          <a:xfrm>
            <a:off x="5020225" y="4009750"/>
            <a:ext cx="890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8761D"/>
                </a:solidFill>
              </a:rPr>
              <a:t>GAN generated</a:t>
            </a:r>
            <a:r>
              <a:rPr lang="en-GB" sz="900">
                <a:solidFill>
                  <a:srgbClr val="38761D"/>
                </a:solidFill>
              </a:rPr>
              <a:t> image</a:t>
            </a:r>
            <a:endParaRPr sz="900">
              <a:solidFill>
                <a:srgbClr val="38761D"/>
              </a:solidFill>
            </a:endParaRPr>
          </a:p>
        </p:txBody>
      </p:sp>
      <p:sp>
        <p:nvSpPr>
          <p:cNvPr id="665" name="Google Shape;665;p38"/>
          <p:cNvSpPr txBox="1"/>
          <p:nvPr/>
        </p:nvSpPr>
        <p:spPr>
          <a:xfrm>
            <a:off x="3171025" y="1267050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0000"/>
                </a:highlight>
              </a:rPr>
              <a:t>Discrimator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666" name="Google Shape;666;p38"/>
          <p:cNvSpPr txBox="1"/>
          <p:nvPr/>
        </p:nvSpPr>
        <p:spPr>
          <a:xfrm>
            <a:off x="42825" y="3117975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0000"/>
                </a:highlight>
              </a:rPr>
              <a:t>Generator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667" name="Google Shape;667;p38"/>
          <p:cNvSpPr/>
          <p:nvPr/>
        </p:nvSpPr>
        <p:spPr>
          <a:xfrm>
            <a:off x="2924475" y="2168248"/>
            <a:ext cx="5837350" cy="2833925"/>
          </a:xfrm>
          <a:custGeom>
            <a:rect b="b" l="l" r="r" t="t"/>
            <a:pathLst>
              <a:path extrusionOk="0" h="113357" w="233494">
                <a:moveTo>
                  <a:pt x="211493" y="114"/>
                </a:moveTo>
                <a:cubicBezTo>
                  <a:pt x="213137" y="297"/>
                  <a:pt x="218159" y="-708"/>
                  <a:pt x="221355" y="1210"/>
                </a:cubicBezTo>
                <a:cubicBezTo>
                  <a:pt x="224551" y="3128"/>
                  <a:pt x="229026" y="4360"/>
                  <a:pt x="230670" y="11620"/>
                </a:cubicBezTo>
                <a:cubicBezTo>
                  <a:pt x="232314" y="18880"/>
                  <a:pt x="235784" y="32122"/>
                  <a:pt x="231218" y="44769"/>
                </a:cubicBezTo>
                <a:cubicBezTo>
                  <a:pt x="226652" y="57417"/>
                  <a:pt x="214278" y="80565"/>
                  <a:pt x="203274" y="87505"/>
                </a:cubicBezTo>
                <a:cubicBezTo>
                  <a:pt x="192270" y="94445"/>
                  <a:pt x="177339" y="84264"/>
                  <a:pt x="165194" y="86410"/>
                </a:cubicBezTo>
                <a:cubicBezTo>
                  <a:pt x="153049" y="88556"/>
                  <a:pt x="143871" y="96044"/>
                  <a:pt x="130402" y="100381"/>
                </a:cubicBezTo>
                <a:cubicBezTo>
                  <a:pt x="116933" y="104719"/>
                  <a:pt x="101592" y="110746"/>
                  <a:pt x="84378" y="112435"/>
                </a:cubicBezTo>
                <a:cubicBezTo>
                  <a:pt x="67165" y="114125"/>
                  <a:pt x="41184" y="113303"/>
                  <a:pt x="27121" y="110518"/>
                </a:cubicBezTo>
                <a:cubicBezTo>
                  <a:pt x="13058" y="107733"/>
                  <a:pt x="4520" y="98190"/>
                  <a:pt x="0" y="95724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8" name="Google Shape;668;p38"/>
          <p:cNvSpPr txBox="1"/>
          <p:nvPr/>
        </p:nvSpPr>
        <p:spPr>
          <a:xfrm>
            <a:off x="5753075" y="3776900"/>
            <a:ext cx="1239600" cy="1015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Step 2: train </a:t>
            </a:r>
            <a:r>
              <a:rPr lang="en-GB" sz="900">
                <a:highlight>
                  <a:srgbClr val="FF0000"/>
                </a:highlight>
              </a:rPr>
              <a:t>Generator</a:t>
            </a:r>
            <a:r>
              <a:rPr lang="en-GB" sz="900"/>
              <a:t>, and hope to make the “score” for </a:t>
            </a:r>
            <a:r>
              <a:rPr lang="en-GB" sz="900">
                <a:highlight>
                  <a:srgbClr val="38761D"/>
                </a:highlight>
              </a:rPr>
              <a:t>the generated image</a:t>
            </a:r>
            <a:r>
              <a:rPr lang="en-GB" sz="900"/>
              <a:t> as big as possible</a:t>
            </a:r>
            <a:endParaRPr sz="900"/>
          </a:p>
        </p:txBody>
      </p:sp>
      <p:sp>
        <p:nvSpPr>
          <p:cNvPr id="669" name="Google Shape;669;p38"/>
          <p:cNvSpPr txBox="1"/>
          <p:nvPr/>
        </p:nvSpPr>
        <p:spPr>
          <a:xfrm>
            <a:off x="7520050" y="339800"/>
            <a:ext cx="1452000" cy="1431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Step 1: train </a:t>
            </a:r>
            <a:r>
              <a:rPr lang="en-GB" sz="900">
                <a:highlight>
                  <a:srgbClr val="FF0000"/>
                </a:highlight>
              </a:rPr>
              <a:t>Discriminator</a:t>
            </a:r>
            <a:r>
              <a:rPr lang="en-GB" sz="900"/>
              <a:t>, and hope to make “score” between </a:t>
            </a:r>
            <a:r>
              <a:rPr lang="en-GB" sz="900">
                <a:highlight>
                  <a:srgbClr val="0000FF"/>
                </a:highlight>
              </a:rPr>
              <a:t>real image</a:t>
            </a:r>
            <a:r>
              <a:rPr lang="en-GB" sz="900"/>
              <a:t> and </a:t>
            </a:r>
            <a:r>
              <a:rPr lang="en-GB" sz="900">
                <a:highlight>
                  <a:srgbClr val="38761D"/>
                </a:highlight>
              </a:rPr>
              <a:t>the generated one</a:t>
            </a:r>
            <a:r>
              <a:rPr lang="en-GB" sz="900"/>
              <a:t> as big as possible </a:t>
            </a:r>
            <a:r>
              <a:rPr b="1" i="1" lang="en-GB" sz="900"/>
              <a:t>(so for the generated image, the score should be as small as possible)</a:t>
            </a:r>
            <a:endParaRPr b="1" i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9"/>
          <p:cNvSpPr txBox="1"/>
          <p:nvPr/>
        </p:nvSpPr>
        <p:spPr>
          <a:xfrm>
            <a:off x="150800" y="2200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 GAN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/>
        </p:nvSpPr>
        <p:spPr>
          <a:xfrm>
            <a:off x="651225" y="1268325"/>
            <a:ext cx="15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Traditional</a:t>
            </a:r>
            <a:r>
              <a:rPr lang="en-GB">
                <a:solidFill>
                  <a:schemeClr val="dk1"/>
                </a:solidFill>
              </a:rPr>
              <a:t> GAN</a:t>
            </a:r>
            <a:endParaRPr sz="800"/>
          </a:p>
        </p:txBody>
      </p:sp>
      <p:sp>
        <p:nvSpPr>
          <p:cNvPr id="680" name="Google Shape;680;p40"/>
          <p:cNvSpPr/>
          <p:nvPr/>
        </p:nvSpPr>
        <p:spPr>
          <a:xfrm>
            <a:off x="2371700" y="8652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681" name="Google Shape;681;p40"/>
          <p:cNvSpPr/>
          <p:nvPr/>
        </p:nvSpPr>
        <p:spPr>
          <a:xfrm>
            <a:off x="3173625" y="940600"/>
            <a:ext cx="1179000" cy="959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GAN</a:t>
            </a:r>
            <a:endParaRPr sz="1600"/>
          </a:p>
        </p:txBody>
      </p:sp>
      <p:sp>
        <p:nvSpPr>
          <p:cNvPr id="682" name="Google Shape;682;p40"/>
          <p:cNvSpPr/>
          <p:nvPr/>
        </p:nvSpPr>
        <p:spPr>
          <a:xfrm>
            <a:off x="4743650" y="1187650"/>
            <a:ext cx="487200" cy="46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0"/>
          <p:cNvSpPr/>
          <p:nvPr/>
        </p:nvSpPr>
        <p:spPr>
          <a:xfrm>
            <a:off x="6850450" y="132860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0"/>
          <p:cNvSpPr/>
          <p:nvPr/>
        </p:nvSpPr>
        <p:spPr>
          <a:xfrm>
            <a:off x="6991100" y="115200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0"/>
          <p:cNvSpPr/>
          <p:nvPr/>
        </p:nvSpPr>
        <p:spPr>
          <a:xfrm>
            <a:off x="6929400" y="1283825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0"/>
          <p:cNvSpPr/>
          <p:nvPr/>
        </p:nvSpPr>
        <p:spPr>
          <a:xfrm>
            <a:off x="6621000" y="111400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0"/>
          <p:cNvSpPr/>
          <p:nvPr/>
        </p:nvSpPr>
        <p:spPr>
          <a:xfrm>
            <a:off x="6835500" y="989225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0"/>
          <p:cNvSpPr/>
          <p:nvPr/>
        </p:nvSpPr>
        <p:spPr>
          <a:xfrm>
            <a:off x="6682700" y="150100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0"/>
          <p:cNvSpPr/>
          <p:nvPr/>
        </p:nvSpPr>
        <p:spPr>
          <a:xfrm>
            <a:off x="7060150" y="144660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0"/>
          <p:cNvSpPr/>
          <p:nvPr/>
        </p:nvSpPr>
        <p:spPr>
          <a:xfrm>
            <a:off x="6470700" y="834400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0"/>
          <p:cNvSpPr/>
          <p:nvPr/>
        </p:nvSpPr>
        <p:spPr>
          <a:xfrm>
            <a:off x="2801825" y="1323850"/>
            <a:ext cx="1953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0"/>
          <p:cNvSpPr/>
          <p:nvPr/>
        </p:nvSpPr>
        <p:spPr>
          <a:xfrm>
            <a:off x="4423750" y="1315950"/>
            <a:ext cx="1953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0"/>
          <p:cNvSpPr txBox="1"/>
          <p:nvPr/>
        </p:nvSpPr>
        <p:spPr>
          <a:xfrm>
            <a:off x="1598750" y="2133600"/>
            <a:ext cx="452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The user input a random vector, the model will produce an image similar to the ones in training dataset</a:t>
            </a:r>
            <a:endParaRPr i="1" sz="500"/>
          </a:p>
        </p:txBody>
      </p:sp>
      <p:sp>
        <p:nvSpPr>
          <p:cNvPr id="694" name="Google Shape;694;p40"/>
          <p:cNvSpPr txBox="1"/>
          <p:nvPr/>
        </p:nvSpPr>
        <p:spPr>
          <a:xfrm>
            <a:off x="0" y="0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</a:t>
            </a:r>
            <a:r>
              <a:rPr lang="en-GB" sz="2000">
                <a:solidFill>
                  <a:schemeClr val="dk1"/>
                </a:solidFill>
              </a:rPr>
              <a:t> GAN</a:t>
            </a:r>
            <a:endParaRPr i="1" sz="1000"/>
          </a:p>
        </p:txBody>
      </p:sp>
      <p:sp>
        <p:nvSpPr>
          <p:cNvPr id="695" name="Google Shape;695;p40"/>
          <p:cNvSpPr txBox="1"/>
          <p:nvPr/>
        </p:nvSpPr>
        <p:spPr>
          <a:xfrm>
            <a:off x="6377100" y="551075"/>
            <a:ext cx="122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</a:t>
            </a:r>
            <a:endParaRPr i="1" sz="500"/>
          </a:p>
        </p:txBody>
      </p:sp>
      <p:sp>
        <p:nvSpPr>
          <p:cNvPr id="696" name="Google Shape;696;p40"/>
          <p:cNvSpPr/>
          <p:nvPr/>
        </p:nvSpPr>
        <p:spPr>
          <a:xfrm>
            <a:off x="5346550" y="1312647"/>
            <a:ext cx="1206400" cy="196075"/>
          </a:xfrm>
          <a:custGeom>
            <a:rect b="b" l="l" r="r" t="t"/>
            <a:pathLst>
              <a:path extrusionOk="0" h="7843" w="48256">
                <a:moveTo>
                  <a:pt x="0" y="5346"/>
                </a:moveTo>
                <a:cubicBezTo>
                  <a:pt x="823" y="4752"/>
                  <a:pt x="2239" y="1371"/>
                  <a:pt x="4935" y="1782"/>
                </a:cubicBezTo>
                <a:cubicBezTo>
                  <a:pt x="7631" y="2193"/>
                  <a:pt x="12978" y="8043"/>
                  <a:pt x="16177" y="7814"/>
                </a:cubicBezTo>
                <a:cubicBezTo>
                  <a:pt x="19376" y="7586"/>
                  <a:pt x="21615" y="777"/>
                  <a:pt x="24128" y="411"/>
                </a:cubicBezTo>
                <a:cubicBezTo>
                  <a:pt x="26641" y="46"/>
                  <a:pt x="29155" y="5667"/>
                  <a:pt x="31257" y="5621"/>
                </a:cubicBezTo>
                <a:cubicBezTo>
                  <a:pt x="33359" y="5575"/>
                  <a:pt x="33908" y="686"/>
                  <a:pt x="36741" y="137"/>
                </a:cubicBezTo>
                <a:cubicBezTo>
                  <a:pt x="39574" y="-411"/>
                  <a:pt x="46337" y="1965"/>
                  <a:pt x="48256" y="23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97" name="Google Shape;697;p40"/>
          <p:cNvSpPr/>
          <p:nvPr/>
        </p:nvSpPr>
        <p:spPr>
          <a:xfrm>
            <a:off x="2371700" y="29163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698" name="Google Shape;698;p40"/>
          <p:cNvSpPr/>
          <p:nvPr/>
        </p:nvSpPr>
        <p:spPr>
          <a:xfrm>
            <a:off x="1975750" y="2805075"/>
            <a:ext cx="253625" cy="1428900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</a:t>
            </a:r>
            <a:endParaRPr sz="900"/>
          </a:p>
        </p:txBody>
      </p:sp>
      <p:sp>
        <p:nvSpPr>
          <p:cNvPr id="699" name="Google Shape;699;p40"/>
          <p:cNvSpPr/>
          <p:nvPr/>
        </p:nvSpPr>
        <p:spPr>
          <a:xfrm>
            <a:off x="3139450" y="3039675"/>
            <a:ext cx="1179000" cy="959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GAN</a:t>
            </a:r>
            <a:endParaRPr sz="1600"/>
          </a:p>
        </p:txBody>
      </p:sp>
      <p:sp>
        <p:nvSpPr>
          <p:cNvPr id="700" name="Google Shape;700;p40"/>
          <p:cNvSpPr/>
          <p:nvPr/>
        </p:nvSpPr>
        <p:spPr>
          <a:xfrm>
            <a:off x="4709475" y="3286725"/>
            <a:ext cx="487200" cy="46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0"/>
          <p:cNvSpPr/>
          <p:nvPr/>
        </p:nvSpPr>
        <p:spPr>
          <a:xfrm>
            <a:off x="2767650" y="3422925"/>
            <a:ext cx="1953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0"/>
          <p:cNvSpPr/>
          <p:nvPr/>
        </p:nvSpPr>
        <p:spPr>
          <a:xfrm>
            <a:off x="4389575" y="3415025"/>
            <a:ext cx="1953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0"/>
          <p:cNvSpPr/>
          <p:nvPr/>
        </p:nvSpPr>
        <p:spPr>
          <a:xfrm>
            <a:off x="6825175" y="343431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0"/>
          <p:cNvSpPr/>
          <p:nvPr/>
        </p:nvSpPr>
        <p:spPr>
          <a:xfrm>
            <a:off x="6965825" y="325771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0"/>
          <p:cNvSpPr/>
          <p:nvPr/>
        </p:nvSpPr>
        <p:spPr>
          <a:xfrm>
            <a:off x="6904125" y="338953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0"/>
          <p:cNvSpPr/>
          <p:nvPr/>
        </p:nvSpPr>
        <p:spPr>
          <a:xfrm>
            <a:off x="6595725" y="32197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0"/>
          <p:cNvSpPr/>
          <p:nvPr/>
        </p:nvSpPr>
        <p:spPr>
          <a:xfrm>
            <a:off x="6810225" y="3094938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0"/>
          <p:cNvSpPr/>
          <p:nvPr/>
        </p:nvSpPr>
        <p:spPr>
          <a:xfrm>
            <a:off x="6657425" y="36067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0"/>
          <p:cNvSpPr/>
          <p:nvPr/>
        </p:nvSpPr>
        <p:spPr>
          <a:xfrm>
            <a:off x="7060150" y="36067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0"/>
          <p:cNvSpPr txBox="1"/>
          <p:nvPr/>
        </p:nvSpPr>
        <p:spPr>
          <a:xfrm>
            <a:off x="6351825" y="2656788"/>
            <a:ext cx="122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</a:t>
            </a:r>
            <a:endParaRPr i="1" sz="500"/>
          </a:p>
        </p:txBody>
      </p:sp>
      <p:sp>
        <p:nvSpPr>
          <p:cNvPr id="711" name="Google Shape;711;p40"/>
          <p:cNvSpPr/>
          <p:nvPr/>
        </p:nvSpPr>
        <p:spPr>
          <a:xfrm>
            <a:off x="5321275" y="3418359"/>
            <a:ext cx="1206400" cy="196075"/>
          </a:xfrm>
          <a:custGeom>
            <a:rect b="b" l="l" r="r" t="t"/>
            <a:pathLst>
              <a:path extrusionOk="0" h="7843" w="48256">
                <a:moveTo>
                  <a:pt x="0" y="5346"/>
                </a:moveTo>
                <a:cubicBezTo>
                  <a:pt x="823" y="4752"/>
                  <a:pt x="2239" y="1371"/>
                  <a:pt x="4935" y="1782"/>
                </a:cubicBezTo>
                <a:cubicBezTo>
                  <a:pt x="7631" y="2193"/>
                  <a:pt x="12978" y="8043"/>
                  <a:pt x="16177" y="7814"/>
                </a:cubicBezTo>
                <a:cubicBezTo>
                  <a:pt x="19376" y="7586"/>
                  <a:pt x="21615" y="777"/>
                  <a:pt x="24128" y="411"/>
                </a:cubicBezTo>
                <a:cubicBezTo>
                  <a:pt x="26641" y="46"/>
                  <a:pt x="29155" y="5667"/>
                  <a:pt x="31257" y="5621"/>
                </a:cubicBezTo>
                <a:cubicBezTo>
                  <a:pt x="33359" y="5575"/>
                  <a:pt x="33908" y="686"/>
                  <a:pt x="36741" y="137"/>
                </a:cubicBezTo>
                <a:cubicBezTo>
                  <a:pt x="39574" y="-411"/>
                  <a:pt x="46337" y="1965"/>
                  <a:pt x="48256" y="23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12" name="Google Shape;712;p40"/>
          <p:cNvSpPr txBox="1"/>
          <p:nvPr/>
        </p:nvSpPr>
        <p:spPr>
          <a:xfrm>
            <a:off x="296375" y="3381525"/>
            <a:ext cx="16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Conditional</a:t>
            </a:r>
            <a:r>
              <a:rPr lang="en-GB">
                <a:solidFill>
                  <a:schemeClr val="dk1"/>
                </a:solidFill>
              </a:rPr>
              <a:t> GAN</a:t>
            </a:r>
            <a:endParaRPr sz="800"/>
          </a:p>
        </p:txBody>
      </p:sp>
      <p:sp>
        <p:nvSpPr>
          <p:cNvPr id="713" name="Google Shape;713;p40"/>
          <p:cNvSpPr txBox="1"/>
          <p:nvPr/>
        </p:nvSpPr>
        <p:spPr>
          <a:xfrm>
            <a:off x="1755225" y="4266975"/>
            <a:ext cx="603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The user input a random vector and a conditional vector, the model will produce an image similar to the ones (with the required conditions) in training dataset</a:t>
            </a:r>
            <a:endParaRPr i="1" sz="500"/>
          </a:p>
        </p:txBody>
      </p:sp>
      <p:sp>
        <p:nvSpPr>
          <p:cNvPr id="714" name="Google Shape;714;p40"/>
          <p:cNvSpPr/>
          <p:nvPr/>
        </p:nvSpPr>
        <p:spPr>
          <a:xfrm>
            <a:off x="6415150" y="293347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1"/>
          <p:cNvSpPr/>
          <p:nvPr/>
        </p:nvSpPr>
        <p:spPr>
          <a:xfrm>
            <a:off x="3413221" y="687276"/>
            <a:ext cx="1465500" cy="1826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1"/>
          <p:cNvSpPr/>
          <p:nvPr/>
        </p:nvSpPr>
        <p:spPr>
          <a:xfrm>
            <a:off x="3577771" y="1570403"/>
            <a:ext cx="1110600" cy="737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721" name="Google Shape;721;p41"/>
          <p:cNvSpPr/>
          <p:nvPr/>
        </p:nvSpPr>
        <p:spPr>
          <a:xfrm>
            <a:off x="3577771" y="837823"/>
            <a:ext cx="1110600" cy="781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722" name="Google Shape;722;p41"/>
          <p:cNvSpPr txBox="1"/>
          <p:nvPr/>
        </p:nvSpPr>
        <p:spPr>
          <a:xfrm>
            <a:off x="989323" y="1508150"/>
            <a:ext cx="16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Traditional GAN</a:t>
            </a:r>
            <a:endParaRPr b="1"/>
          </a:p>
        </p:txBody>
      </p:sp>
      <p:sp>
        <p:nvSpPr>
          <p:cNvPr id="723" name="Google Shape;723;p41"/>
          <p:cNvSpPr txBox="1"/>
          <p:nvPr/>
        </p:nvSpPr>
        <p:spPr>
          <a:xfrm>
            <a:off x="5140783" y="450200"/>
            <a:ext cx="13914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Responsible for creating images</a:t>
            </a:r>
            <a:endParaRPr sz="1000"/>
          </a:p>
        </p:txBody>
      </p:sp>
      <p:sp>
        <p:nvSpPr>
          <p:cNvPr id="724" name="Google Shape;724;p41"/>
          <p:cNvSpPr txBox="1"/>
          <p:nvPr/>
        </p:nvSpPr>
        <p:spPr>
          <a:xfrm>
            <a:off x="5153975" y="1715325"/>
            <a:ext cx="1229400" cy="646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Responsible for evaluating the generated images</a:t>
            </a:r>
            <a:endParaRPr sz="1000"/>
          </a:p>
        </p:txBody>
      </p:sp>
      <p:sp>
        <p:nvSpPr>
          <p:cNvPr id="725" name="Google Shape;725;p41"/>
          <p:cNvSpPr/>
          <p:nvPr/>
        </p:nvSpPr>
        <p:spPr>
          <a:xfrm>
            <a:off x="2699068" y="1017242"/>
            <a:ext cx="438900" cy="12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1"/>
          <p:cNvSpPr/>
          <p:nvPr/>
        </p:nvSpPr>
        <p:spPr>
          <a:xfrm>
            <a:off x="3169832" y="1570403"/>
            <a:ext cx="2115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1"/>
          <p:cNvSpPr txBox="1"/>
          <p:nvPr/>
        </p:nvSpPr>
        <p:spPr>
          <a:xfrm>
            <a:off x="2570075" y="2344707"/>
            <a:ext cx="6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728" name="Google Shape;728;p41"/>
          <p:cNvSpPr/>
          <p:nvPr/>
        </p:nvSpPr>
        <p:spPr>
          <a:xfrm>
            <a:off x="4640550" y="684175"/>
            <a:ext cx="486675" cy="514100"/>
          </a:xfrm>
          <a:custGeom>
            <a:rect b="b" l="l" r="r" t="t"/>
            <a:pathLst>
              <a:path extrusionOk="0" h="20564" w="19467">
                <a:moveTo>
                  <a:pt x="0" y="20564"/>
                </a:moveTo>
                <a:cubicBezTo>
                  <a:pt x="1417" y="20198"/>
                  <a:pt x="6717" y="21066"/>
                  <a:pt x="8499" y="18370"/>
                </a:cubicBezTo>
                <a:cubicBezTo>
                  <a:pt x="10281" y="15674"/>
                  <a:pt x="8865" y="7449"/>
                  <a:pt x="10693" y="4387"/>
                </a:cubicBezTo>
                <a:cubicBezTo>
                  <a:pt x="12521" y="1325"/>
                  <a:pt x="18005" y="731"/>
                  <a:pt x="19467" y="0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29" name="Google Shape;729;p41"/>
          <p:cNvSpPr/>
          <p:nvPr/>
        </p:nvSpPr>
        <p:spPr>
          <a:xfrm>
            <a:off x="4640550" y="1908361"/>
            <a:ext cx="479825" cy="174150"/>
          </a:xfrm>
          <a:custGeom>
            <a:rect b="b" l="l" r="r" t="t"/>
            <a:pathLst>
              <a:path extrusionOk="0" h="6966" w="19193">
                <a:moveTo>
                  <a:pt x="0" y="386"/>
                </a:moveTo>
                <a:cubicBezTo>
                  <a:pt x="1234" y="386"/>
                  <a:pt x="5575" y="-436"/>
                  <a:pt x="7403" y="386"/>
                </a:cubicBezTo>
                <a:cubicBezTo>
                  <a:pt x="9231" y="1209"/>
                  <a:pt x="9002" y="4224"/>
                  <a:pt x="10967" y="5321"/>
                </a:cubicBezTo>
                <a:cubicBezTo>
                  <a:pt x="12932" y="6418"/>
                  <a:pt x="17822" y="6692"/>
                  <a:pt x="19193" y="6966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30" name="Google Shape;730;p41"/>
          <p:cNvSpPr txBox="1"/>
          <p:nvPr/>
        </p:nvSpPr>
        <p:spPr>
          <a:xfrm>
            <a:off x="0" y="0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 GAN</a:t>
            </a:r>
            <a:endParaRPr i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2050" y="2016600"/>
            <a:ext cx="167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Giving a vector (a list of values), GAN can produce a very realistic image or a series of words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50" y="1963500"/>
            <a:ext cx="1023328" cy="15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3865950" y="2234600"/>
            <a:ext cx="1179000" cy="959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GAN</a:t>
            </a:r>
            <a:endParaRPr sz="16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950" y="1910400"/>
            <a:ext cx="1438800" cy="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018950" y="301165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morning, I’m GAN.</a:t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5202600" y="2275675"/>
            <a:ext cx="5622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>
            <a:off x="5216300" y="2810375"/>
            <a:ext cx="5757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/>
          <p:nvPr/>
        </p:nvSpPr>
        <p:spPr>
          <a:xfrm>
            <a:off x="3386200" y="2721000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sp>
        <p:nvSpPr>
          <p:cNvPr id="74" name="Google Shape;74;p15"/>
          <p:cNvSpPr txBox="1"/>
          <p:nvPr/>
        </p:nvSpPr>
        <p:spPr>
          <a:xfrm>
            <a:off x="0" y="349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Purpose of GAN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2"/>
          <p:cNvSpPr/>
          <p:nvPr/>
        </p:nvSpPr>
        <p:spPr>
          <a:xfrm>
            <a:off x="3413221" y="687276"/>
            <a:ext cx="1465500" cy="1826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2"/>
          <p:cNvSpPr/>
          <p:nvPr/>
        </p:nvSpPr>
        <p:spPr>
          <a:xfrm>
            <a:off x="3577771" y="1570403"/>
            <a:ext cx="1110600" cy="737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737" name="Google Shape;737;p42"/>
          <p:cNvSpPr/>
          <p:nvPr/>
        </p:nvSpPr>
        <p:spPr>
          <a:xfrm>
            <a:off x="3577771" y="837823"/>
            <a:ext cx="1110600" cy="781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738" name="Google Shape;738;p42"/>
          <p:cNvSpPr txBox="1"/>
          <p:nvPr/>
        </p:nvSpPr>
        <p:spPr>
          <a:xfrm>
            <a:off x="989323" y="1508150"/>
            <a:ext cx="16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Traditional </a:t>
            </a:r>
            <a:r>
              <a:rPr b="1" lang="en-GB"/>
              <a:t>GAN</a:t>
            </a:r>
            <a:endParaRPr b="1"/>
          </a:p>
        </p:txBody>
      </p:sp>
      <p:sp>
        <p:nvSpPr>
          <p:cNvPr id="739" name="Google Shape;739;p42"/>
          <p:cNvSpPr txBox="1"/>
          <p:nvPr/>
        </p:nvSpPr>
        <p:spPr>
          <a:xfrm>
            <a:off x="5140783" y="450200"/>
            <a:ext cx="13914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Responsible for creating images</a:t>
            </a:r>
            <a:endParaRPr sz="1000"/>
          </a:p>
        </p:txBody>
      </p:sp>
      <p:sp>
        <p:nvSpPr>
          <p:cNvPr id="740" name="Google Shape;740;p42"/>
          <p:cNvSpPr txBox="1"/>
          <p:nvPr/>
        </p:nvSpPr>
        <p:spPr>
          <a:xfrm>
            <a:off x="5153975" y="1715325"/>
            <a:ext cx="1229400" cy="646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Responsible for evaluating the generated images</a:t>
            </a:r>
            <a:endParaRPr sz="1000"/>
          </a:p>
        </p:txBody>
      </p:sp>
      <p:sp>
        <p:nvSpPr>
          <p:cNvPr id="741" name="Google Shape;741;p42"/>
          <p:cNvSpPr/>
          <p:nvPr/>
        </p:nvSpPr>
        <p:spPr>
          <a:xfrm>
            <a:off x="2699068" y="1017242"/>
            <a:ext cx="438900" cy="12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2"/>
          <p:cNvSpPr/>
          <p:nvPr/>
        </p:nvSpPr>
        <p:spPr>
          <a:xfrm>
            <a:off x="3169832" y="1570403"/>
            <a:ext cx="2115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2"/>
          <p:cNvSpPr txBox="1"/>
          <p:nvPr/>
        </p:nvSpPr>
        <p:spPr>
          <a:xfrm>
            <a:off x="2570075" y="2344707"/>
            <a:ext cx="6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744" name="Google Shape;744;p42"/>
          <p:cNvSpPr/>
          <p:nvPr/>
        </p:nvSpPr>
        <p:spPr>
          <a:xfrm>
            <a:off x="3112618" y="3242760"/>
            <a:ext cx="395400" cy="1338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2"/>
          <p:cNvSpPr/>
          <p:nvPr/>
        </p:nvSpPr>
        <p:spPr>
          <a:xfrm>
            <a:off x="2515858" y="3242747"/>
            <a:ext cx="395400" cy="1338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2"/>
          <p:cNvSpPr txBox="1"/>
          <p:nvPr/>
        </p:nvSpPr>
        <p:spPr>
          <a:xfrm>
            <a:off x="2363000" y="4611780"/>
            <a:ext cx="70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Conditions</a:t>
            </a:r>
            <a:endParaRPr sz="800"/>
          </a:p>
        </p:txBody>
      </p:sp>
      <p:sp>
        <p:nvSpPr>
          <p:cNvPr id="747" name="Google Shape;747;p42"/>
          <p:cNvSpPr/>
          <p:nvPr/>
        </p:nvSpPr>
        <p:spPr>
          <a:xfrm>
            <a:off x="4640550" y="684175"/>
            <a:ext cx="486675" cy="514100"/>
          </a:xfrm>
          <a:custGeom>
            <a:rect b="b" l="l" r="r" t="t"/>
            <a:pathLst>
              <a:path extrusionOk="0" h="20564" w="19467">
                <a:moveTo>
                  <a:pt x="0" y="20564"/>
                </a:moveTo>
                <a:cubicBezTo>
                  <a:pt x="1417" y="20198"/>
                  <a:pt x="6717" y="21066"/>
                  <a:pt x="8499" y="18370"/>
                </a:cubicBezTo>
                <a:cubicBezTo>
                  <a:pt x="10281" y="15674"/>
                  <a:pt x="8865" y="7449"/>
                  <a:pt x="10693" y="4387"/>
                </a:cubicBezTo>
                <a:cubicBezTo>
                  <a:pt x="12521" y="1325"/>
                  <a:pt x="18005" y="731"/>
                  <a:pt x="19467" y="0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48" name="Google Shape;748;p42"/>
          <p:cNvSpPr/>
          <p:nvPr/>
        </p:nvSpPr>
        <p:spPr>
          <a:xfrm>
            <a:off x="4640550" y="1908361"/>
            <a:ext cx="479825" cy="174150"/>
          </a:xfrm>
          <a:custGeom>
            <a:rect b="b" l="l" r="r" t="t"/>
            <a:pathLst>
              <a:path extrusionOk="0" h="6966" w="19193">
                <a:moveTo>
                  <a:pt x="0" y="386"/>
                </a:moveTo>
                <a:cubicBezTo>
                  <a:pt x="1234" y="386"/>
                  <a:pt x="5575" y="-436"/>
                  <a:pt x="7403" y="386"/>
                </a:cubicBezTo>
                <a:cubicBezTo>
                  <a:pt x="9231" y="1209"/>
                  <a:pt x="9002" y="4224"/>
                  <a:pt x="10967" y="5321"/>
                </a:cubicBezTo>
                <a:cubicBezTo>
                  <a:pt x="12932" y="6418"/>
                  <a:pt x="17822" y="6692"/>
                  <a:pt x="19193" y="6966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49" name="Google Shape;749;p42"/>
          <p:cNvSpPr txBox="1"/>
          <p:nvPr/>
        </p:nvSpPr>
        <p:spPr>
          <a:xfrm>
            <a:off x="2961875" y="4581057"/>
            <a:ext cx="6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750" name="Google Shape;750;p42"/>
          <p:cNvSpPr/>
          <p:nvPr/>
        </p:nvSpPr>
        <p:spPr>
          <a:xfrm>
            <a:off x="3840271" y="2916989"/>
            <a:ext cx="1465500" cy="1826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2"/>
          <p:cNvSpPr/>
          <p:nvPr/>
        </p:nvSpPr>
        <p:spPr>
          <a:xfrm>
            <a:off x="4004821" y="3800116"/>
            <a:ext cx="1110600" cy="737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752" name="Google Shape;752;p42"/>
          <p:cNvSpPr/>
          <p:nvPr/>
        </p:nvSpPr>
        <p:spPr>
          <a:xfrm>
            <a:off x="4004821" y="3067536"/>
            <a:ext cx="1110600" cy="781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753" name="Google Shape;753;p42"/>
          <p:cNvSpPr txBox="1"/>
          <p:nvPr/>
        </p:nvSpPr>
        <p:spPr>
          <a:xfrm>
            <a:off x="5567833" y="2679913"/>
            <a:ext cx="13914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Responsible for creating images</a:t>
            </a:r>
            <a:endParaRPr sz="1000"/>
          </a:p>
        </p:txBody>
      </p:sp>
      <p:sp>
        <p:nvSpPr>
          <p:cNvPr id="754" name="Google Shape;754;p42"/>
          <p:cNvSpPr txBox="1"/>
          <p:nvPr/>
        </p:nvSpPr>
        <p:spPr>
          <a:xfrm>
            <a:off x="5581025" y="3945038"/>
            <a:ext cx="1229400" cy="95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Responsible for evaluating the generated images, and </a:t>
            </a:r>
            <a:r>
              <a:rPr b="1" lang="en-GB" sz="1000" u="sng">
                <a:solidFill>
                  <a:srgbClr val="FF0000"/>
                </a:solidFill>
              </a:rPr>
              <a:t>see if it meets conditions</a:t>
            </a:r>
            <a:endParaRPr sz="1000"/>
          </a:p>
        </p:txBody>
      </p:sp>
      <p:sp>
        <p:nvSpPr>
          <p:cNvPr id="755" name="Google Shape;755;p42"/>
          <p:cNvSpPr/>
          <p:nvPr/>
        </p:nvSpPr>
        <p:spPr>
          <a:xfrm>
            <a:off x="3596882" y="3800116"/>
            <a:ext cx="2115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2"/>
          <p:cNvSpPr/>
          <p:nvPr/>
        </p:nvSpPr>
        <p:spPr>
          <a:xfrm>
            <a:off x="5067600" y="2913888"/>
            <a:ext cx="486675" cy="514100"/>
          </a:xfrm>
          <a:custGeom>
            <a:rect b="b" l="l" r="r" t="t"/>
            <a:pathLst>
              <a:path extrusionOk="0" h="20564" w="19467">
                <a:moveTo>
                  <a:pt x="0" y="20564"/>
                </a:moveTo>
                <a:cubicBezTo>
                  <a:pt x="1417" y="20198"/>
                  <a:pt x="6717" y="21066"/>
                  <a:pt x="8499" y="18370"/>
                </a:cubicBezTo>
                <a:cubicBezTo>
                  <a:pt x="10281" y="15674"/>
                  <a:pt x="8865" y="7449"/>
                  <a:pt x="10693" y="4387"/>
                </a:cubicBezTo>
                <a:cubicBezTo>
                  <a:pt x="12521" y="1325"/>
                  <a:pt x="18005" y="731"/>
                  <a:pt x="19467" y="0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57" name="Google Shape;757;p42"/>
          <p:cNvSpPr/>
          <p:nvPr/>
        </p:nvSpPr>
        <p:spPr>
          <a:xfrm>
            <a:off x="5067600" y="4138074"/>
            <a:ext cx="479825" cy="174150"/>
          </a:xfrm>
          <a:custGeom>
            <a:rect b="b" l="l" r="r" t="t"/>
            <a:pathLst>
              <a:path extrusionOk="0" h="6966" w="19193">
                <a:moveTo>
                  <a:pt x="0" y="386"/>
                </a:moveTo>
                <a:cubicBezTo>
                  <a:pt x="1234" y="386"/>
                  <a:pt x="5575" y="-436"/>
                  <a:pt x="7403" y="386"/>
                </a:cubicBezTo>
                <a:cubicBezTo>
                  <a:pt x="9231" y="1209"/>
                  <a:pt x="9002" y="4224"/>
                  <a:pt x="10967" y="5321"/>
                </a:cubicBezTo>
                <a:cubicBezTo>
                  <a:pt x="12932" y="6418"/>
                  <a:pt x="17822" y="6692"/>
                  <a:pt x="19193" y="6966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58" name="Google Shape;758;p42"/>
          <p:cNvSpPr txBox="1"/>
          <p:nvPr/>
        </p:nvSpPr>
        <p:spPr>
          <a:xfrm>
            <a:off x="751548" y="3709975"/>
            <a:ext cx="16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Conditional</a:t>
            </a:r>
            <a:r>
              <a:rPr b="1" lang="en-GB"/>
              <a:t> GAN</a:t>
            </a:r>
            <a:endParaRPr b="1"/>
          </a:p>
        </p:txBody>
      </p:sp>
      <p:sp>
        <p:nvSpPr>
          <p:cNvPr id="759" name="Google Shape;759;p42"/>
          <p:cNvSpPr txBox="1"/>
          <p:nvPr/>
        </p:nvSpPr>
        <p:spPr>
          <a:xfrm>
            <a:off x="0" y="0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 GAN</a:t>
            </a:r>
            <a:endParaRPr i="1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/>
          <p:nvPr/>
        </p:nvSpPr>
        <p:spPr>
          <a:xfrm>
            <a:off x="289475" y="862550"/>
            <a:ext cx="313200" cy="112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3"/>
          <p:cNvSpPr/>
          <p:nvPr/>
        </p:nvSpPr>
        <p:spPr>
          <a:xfrm>
            <a:off x="747625" y="862550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3"/>
          <p:cNvSpPr txBox="1"/>
          <p:nvPr/>
        </p:nvSpPr>
        <p:spPr>
          <a:xfrm>
            <a:off x="-39700" y="1983038"/>
            <a:ext cx="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767" name="Google Shape;767;p43"/>
          <p:cNvSpPr txBox="1"/>
          <p:nvPr/>
        </p:nvSpPr>
        <p:spPr>
          <a:xfrm>
            <a:off x="471975" y="2052350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Conditions</a:t>
            </a:r>
            <a:endParaRPr sz="900"/>
          </a:p>
        </p:txBody>
      </p:sp>
      <p:sp>
        <p:nvSpPr>
          <p:cNvPr id="768" name="Google Shape;768;p43"/>
          <p:cNvSpPr/>
          <p:nvPr/>
        </p:nvSpPr>
        <p:spPr>
          <a:xfrm>
            <a:off x="1440975" y="699200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3"/>
          <p:cNvSpPr/>
          <p:nvPr/>
        </p:nvSpPr>
        <p:spPr>
          <a:xfrm>
            <a:off x="1622276" y="1491875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770" name="Google Shape;770;p43"/>
          <p:cNvSpPr/>
          <p:nvPr/>
        </p:nvSpPr>
        <p:spPr>
          <a:xfrm>
            <a:off x="1622275" y="944900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771" name="Google Shape;771;p43"/>
          <p:cNvSpPr txBox="1"/>
          <p:nvPr/>
        </p:nvSpPr>
        <p:spPr>
          <a:xfrm>
            <a:off x="357913" y="2528800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Conditional GAN</a:t>
            </a:r>
            <a:endParaRPr b="1"/>
          </a:p>
        </p:txBody>
      </p:sp>
      <p:sp>
        <p:nvSpPr>
          <p:cNvPr id="772" name="Google Shape;772;p43"/>
          <p:cNvSpPr txBox="1"/>
          <p:nvPr/>
        </p:nvSpPr>
        <p:spPr>
          <a:xfrm>
            <a:off x="2665972" y="254475"/>
            <a:ext cx="10533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Responsible for creating images</a:t>
            </a:r>
            <a:endParaRPr sz="800"/>
          </a:p>
        </p:txBody>
      </p:sp>
      <p:sp>
        <p:nvSpPr>
          <p:cNvPr id="773" name="Google Shape;773;p43"/>
          <p:cNvSpPr/>
          <p:nvPr/>
        </p:nvSpPr>
        <p:spPr>
          <a:xfrm>
            <a:off x="2723800" y="685576"/>
            <a:ext cx="453878" cy="638086"/>
          </a:xfrm>
          <a:custGeom>
            <a:rect b="b" l="l" r="r" t="t"/>
            <a:pathLst>
              <a:path extrusionOk="0" h="26047" w="29885">
                <a:moveTo>
                  <a:pt x="0" y="26047"/>
                </a:moveTo>
                <a:cubicBezTo>
                  <a:pt x="2879" y="25819"/>
                  <a:pt x="12886" y="26413"/>
                  <a:pt x="17273" y="24676"/>
                </a:cubicBezTo>
                <a:cubicBezTo>
                  <a:pt x="21660" y="22940"/>
                  <a:pt x="24219" y="19741"/>
                  <a:pt x="26321" y="15628"/>
                </a:cubicBezTo>
                <a:cubicBezTo>
                  <a:pt x="28423" y="11515"/>
                  <a:pt x="29291" y="2605"/>
                  <a:pt x="2988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74" name="Google Shape;774;p43"/>
          <p:cNvSpPr txBox="1"/>
          <p:nvPr/>
        </p:nvSpPr>
        <p:spPr>
          <a:xfrm>
            <a:off x="2295863" y="2257850"/>
            <a:ext cx="1700400" cy="554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Responsible for evaluating the generated images, and </a:t>
            </a:r>
            <a:r>
              <a:rPr b="1" lang="en-GB" sz="800" u="sng">
                <a:solidFill>
                  <a:srgbClr val="FF0000"/>
                </a:solidFill>
              </a:rPr>
              <a:t>see if it meets conditions</a:t>
            </a:r>
            <a:endParaRPr b="1" sz="800" u="sng">
              <a:solidFill>
                <a:srgbClr val="FF0000"/>
              </a:solidFill>
            </a:endParaRPr>
          </a:p>
        </p:txBody>
      </p:sp>
      <p:sp>
        <p:nvSpPr>
          <p:cNvPr id="775" name="Google Shape;775;p43"/>
          <p:cNvSpPr/>
          <p:nvPr/>
        </p:nvSpPr>
        <p:spPr>
          <a:xfrm>
            <a:off x="2644573" y="1823379"/>
            <a:ext cx="377008" cy="492613"/>
          </a:xfrm>
          <a:custGeom>
            <a:rect b="b" l="l" r="r" t="t"/>
            <a:pathLst>
              <a:path extrusionOk="0" h="15176" w="32079">
                <a:moveTo>
                  <a:pt x="0" y="644"/>
                </a:moveTo>
                <a:cubicBezTo>
                  <a:pt x="2102" y="598"/>
                  <a:pt x="8499" y="-544"/>
                  <a:pt x="12612" y="370"/>
                </a:cubicBezTo>
                <a:cubicBezTo>
                  <a:pt x="16725" y="1284"/>
                  <a:pt x="21432" y="3660"/>
                  <a:pt x="24676" y="6128"/>
                </a:cubicBezTo>
                <a:cubicBezTo>
                  <a:pt x="27921" y="8596"/>
                  <a:pt x="30845" y="13668"/>
                  <a:pt x="32079" y="15176"/>
                </a:cubicBezTo>
              </a:path>
            </a:pathLst>
          </a:cu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76" name="Google Shape;776;p43"/>
          <p:cNvSpPr/>
          <p:nvPr/>
        </p:nvSpPr>
        <p:spPr>
          <a:xfrm>
            <a:off x="1166787" y="12651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3"/>
          <p:cNvSpPr txBox="1"/>
          <p:nvPr/>
        </p:nvSpPr>
        <p:spPr>
          <a:xfrm>
            <a:off x="0" y="0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 GAN</a:t>
            </a:r>
            <a:endParaRPr i="1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4"/>
          <p:cNvSpPr/>
          <p:nvPr/>
        </p:nvSpPr>
        <p:spPr>
          <a:xfrm>
            <a:off x="289475" y="862550"/>
            <a:ext cx="313200" cy="112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4"/>
          <p:cNvSpPr/>
          <p:nvPr/>
        </p:nvSpPr>
        <p:spPr>
          <a:xfrm>
            <a:off x="747625" y="862550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4"/>
          <p:cNvSpPr txBox="1"/>
          <p:nvPr/>
        </p:nvSpPr>
        <p:spPr>
          <a:xfrm>
            <a:off x="-39700" y="1983038"/>
            <a:ext cx="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785" name="Google Shape;785;p44"/>
          <p:cNvSpPr txBox="1"/>
          <p:nvPr/>
        </p:nvSpPr>
        <p:spPr>
          <a:xfrm>
            <a:off x="471975" y="2052350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Conditions</a:t>
            </a:r>
            <a:endParaRPr sz="900"/>
          </a:p>
        </p:txBody>
      </p:sp>
      <p:sp>
        <p:nvSpPr>
          <p:cNvPr id="786" name="Google Shape;786;p44"/>
          <p:cNvSpPr/>
          <p:nvPr/>
        </p:nvSpPr>
        <p:spPr>
          <a:xfrm>
            <a:off x="1440975" y="699200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4"/>
          <p:cNvSpPr/>
          <p:nvPr/>
        </p:nvSpPr>
        <p:spPr>
          <a:xfrm>
            <a:off x="1622276" y="1491875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788" name="Google Shape;788;p44"/>
          <p:cNvSpPr/>
          <p:nvPr/>
        </p:nvSpPr>
        <p:spPr>
          <a:xfrm>
            <a:off x="1622275" y="944900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789" name="Google Shape;789;p44"/>
          <p:cNvSpPr txBox="1"/>
          <p:nvPr/>
        </p:nvSpPr>
        <p:spPr>
          <a:xfrm>
            <a:off x="357913" y="2528800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Conditional GAN</a:t>
            </a:r>
            <a:endParaRPr b="1"/>
          </a:p>
        </p:txBody>
      </p:sp>
      <p:sp>
        <p:nvSpPr>
          <p:cNvPr id="790" name="Google Shape;790;p44"/>
          <p:cNvSpPr txBox="1"/>
          <p:nvPr/>
        </p:nvSpPr>
        <p:spPr>
          <a:xfrm>
            <a:off x="2665972" y="254475"/>
            <a:ext cx="10533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Responsible for creating images</a:t>
            </a:r>
            <a:endParaRPr sz="800"/>
          </a:p>
        </p:txBody>
      </p:sp>
      <p:sp>
        <p:nvSpPr>
          <p:cNvPr id="791" name="Google Shape;791;p44"/>
          <p:cNvSpPr/>
          <p:nvPr/>
        </p:nvSpPr>
        <p:spPr>
          <a:xfrm>
            <a:off x="2723800" y="685576"/>
            <a:ext cx="453878" cy="638086"/>
          </a:xfrm>
          <a:custGeom>
            <a:rect b="b" l="l" r="r" t="t"/>
            <a:pathLst>
              <a:path extrusionOk="0" h="26047" w="29885">
                <a:moveTo>
                  <a:pt x="0" y="26047"/>
                </a:moveTo>
                <a:cubicBezTo>
                  <a:pt x="2879" y="25819"/>
                  <a:pt x="12886" y="26413"/>
                  <a:pt x="17273" y="24676"/>
                </a:cubicBezTo>
                <a:cubicBezTo>
                  <a:pt x="21660" y="22940"/>
                  <a:pt x="24219" y="19741"/>
                  <a:pt x="26321" y="15628"/>
                </a:cubicBezTo>
                <a:cubicBezTo>
                  <a:pt x="28423" y="11515"/>
                  <a:pt x="29291" y="2605"/>
                  <a:pt x="2988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92" name="Google Shape;792;p44"/>
          <p:cNvSpPr txBox="1"/>
          <p:nvPr/>
        </p:nvSpPr>
        <p:spPr>
          <a:xfrm>
            <a:off x="2295863" y="2257850"/>
            <a:ext cx="1700400" cy="554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Responsible for evaluating the generated images, and </a:t>
            </a:r>
            <a:r>
              <a:rPr b="1" lang="en-GB" sz="800" u="sng">
                <a:solidFill>
                  <a:srgbClr val="FF0000"/>
                </a:solidFill>
              </a:rPr>
              <a:t>see if it meets conditions</a:t>
            </a:r>
            <a:endParaRPr b="1" sz="800" u="sng">
              <a:solidFill>
                <a:srgbClr val="FF0000"/>
              </a:solidFill>
            </a:endParaRPr>
          </a:p>
        </p:txBody>
      </p:sp>
      <p:sp>
        <p:nvSpPr>
          <p:cNvPr id="793" name="Google Shape;793;p44"/>
          <p:cNvSpPr/>
          <p:nvPr/>
        </p:nvSpPr>
        <p:spPr>
          <a:xfrm>
            <a:off x="2644573" y="1823379"/>
            <a:ext cx="377008" cy="492613"/>
          </a:xfrm>
          <a:custGeom>
            <a:rect b="b" l="l" r="r" t="t"/>
            <a:pathLst>
              <a:path extrusionOk="0" h="15176" w="32079">
                <a:moveTo>
                  <a:pt x="0" y="644"/>
                </a:moveTo>
                <a:cubicBezTo>
                  <a:pt x="2102" y="598"/>
                  <a:pt x="8499" y="-544"/>
                  <a:pt x="12612" y="370"/>
                </a:cubicBezTo>
                <a:cubicBezTo>
                  <a:pt x="16725" y="1284"/>
                  <a:pt x="21432" y="3660"/>
                  <a:pt x="24676" y="6128"/>
                </a:cubicBezTo>
                <a:cubicBezTo>
                  <a:pt x="27921" y="8596"/>
                  <a:pt x="30845" y="13668"/>
                  <a:pt x="32079" y="15176"/>
                </a:cubicBezTo>
              </a:path>
            </a:pathLst>
          </a:cu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94" name="Google Shape;794;p44"/>
          <p:cNvSpPr/>
          <p:nvPr/>
        </p:nvSpPr>
        <p:spPr>
          <a:xfrm>
            <a:off x="1166787" y="12651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4"/>
          <p:cNvSpPr/>
          <p:nvPr/>
        </p:nvSpPr>
        <p:spPr>
          <a:xfrm>
            <a:off x="4546225" y="492113"/>
            <a:ext cx="487200" cy="46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4"/>
          <p:cNvSpPr/>
          <p:nvPr/>
        </p:nvSpPr>
        <p:spPr>
          <a:xfrm>
            <a:off x="5356675" y="492113"/>
            <a:ext cx="313200" cy="465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endParaRPr/>
          </a:p>
        </p:txBody>
      </p:sp>
      <p:sp>
        <p:nvSpPr>
          <p:cNvPr id="797" name="Google Shape;797;p44"/>
          <p:cNvSpPr txBox="1"/>
          <p:nvPr/>
        </p:nvSpPr>
        <p:spPr>
          <a:xfrm>
            <a:off x="5057950" y="524813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</a:t>
            </a:r>
            <a:endParaRPr/>
          </a:p>
        </p:txBody>
      </p:sp>
      <p:sp>
        <p:nvSpPr>
          <p:cNvPr id="798" name="Google Shape;798;p44"/>
          <p:cNvSpPr txBox="1"/>
          <p:nvPr/>
        </p:nvSpPr>
        <p:spPr>
          <a:xfrm>
            <a:off x="5797900" y="524813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1.0</a:t>
            </a:r>
            <a:endParaRPr/>
          </a:p>
        </p:txBody>
      </p:sp>
      <p:sp>
        <p:nvSpPr>
          <p:cNvPr id="799" name="Google Shape;799;p44"/>
          <p:cNvSpPr/>
          <p:nvPr/>
        </p:nvSpPr>
        <p:spPr>
          <a:xfrm>
            <a:off x="4579788" y="1256200"/>
            <a:ext cx="487200" cy="46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4"/>
          <p:cNvSpPr/>
          <p:nvPr/>
        </p:nvSpPr>
        <p:spPr>
          <a:xfrm>
            <a:off x="5390238" y="1256200"/>
            <a:ext cx="313200" cy="465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endParaRPr/>
          </a:p>
        </p:txBody>
      </p:sp>
      <p:sp>
        <p:nvSpPr>
          <p:cNvPr id="801" name="Google Shape;801;p44"/>
          <p:cNvSpPr txBox="1"/>
          <p:nvPr/>
        </p:nvSpPr>
        <p:spPr>
          <a:xfrm>
            <a:off x="5091513" y="128890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</a:t>
            </a:r>
            <a:endParaRPr/>
          </a:p>
        </p:txBody>
      </p:sp>
      <p:sp>
        <p:nvSpPr>
          <p:cNvPr id="802" name="Google Shape;802;p44"/>
          <p:cNvSpPr txBox="1"/>
          <p:nvPr/>
        </p:nvSpPr>
        <p:spPr>
          <a:xfrm>
            <a:off x="5831463" y="1288900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0.0</a:t>
            </a:r>
            <a:endParaRPr/>
          </a:p>
        </p:txBody>
      </p:sp>
      <p:sp>
        <p:nvSpPr>
          <p:cNvPr id="803" name="Google Shape;803;p44"/>
          <p:cNvSpPr/>
          <p:nvPr/>
        </p:nvSpPr>
        <p:spPr>
          <a:xfrm>
            <a:off x="4579788" y="1904888"/>
            <a:ext cx="487200" cy="46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4"/>
          <p:cNvSpPr/>
          <p:nvPr/>
        </p:nvSpPr>
        <p:spPr>
          <a:xfrm>
            <a:off x="5390238" y="1904888"/>
            <a:ext cx="313200" cy="465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sp>
        <p:nvSpPr>
          <p:cNvPr id="805" name="Google Shape;805;p44"/>
          <p:cNvSpPr txBox="1"/>
          <p:nvPr/>
        </p:nvSpPr>
        <p:spPr>
          <a:xfrm>
            <a:off x="5091513" y="1937588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</a:t>
            </a:r>
            <a:endParaRPr/>
          </a:p>
        </p:txBody>
      </p:sp>
      <p:sp>
        <p:nvSpPr>
          <p:cNvPr id="806" name="Google Shape;806;p44"/>
          <p:cNvSpPr txBox="1"/>
          <p:nvPr/>
        </p:nvSpPr>
        <p:spPr>
          <a:xfrm>
            <a:off x="5831463" y="1937588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0.0</a:t>
            </a:r>
            <a:endParaRPr/>
          </a:p>
        </p:txBody>
      </p:sp>
      <p:sp>
        <p:nvSpPr>
          <p:cNvPr id="807" name="Google Shape;807;p44"/>
          <p:cNvSpPr txBox="1"/>
          <p:nvPr/>
        </p:nvSpPr>
        <p:spPr>
          <a:xfrm>
            <a:off x="6410550" y="355463"/>
            <a:ext cx="1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generated image is close to a real image, and matches to the condition, we assign it a high value</a:t>
            </a:r>
            <a:endParaRPr sz="900"/>
          </a:p>
        </p:txBody>
      </p:sp>
      <p:sp>
        <p:nvSpPr>
          <p:cNvPr id="808" name="Google Shape;808;p44"/>
          <p:cNvSpPr txBox="1"/>
          <p:nvPr/>
        </p:nvSpPr>
        <p:spPr>
          <a:xfrm>
            <a:off x="6446775" y="1119538"/>
            <a:ext cx="1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generated image is far away from a real image, even it matches to the condition, we assign it a low value</a:t>
            </a:r>
            <a:endParaRPr sz="900"/>
          </a:p>
        </p:txBody>
      </p:sp>
      <p:sp>
        <p:nvSpPr>
          <p:cNvPr id="809" name="Google Shape;809;p44"/>
          <p:cNvSpPr txBox="1"/>
          <p:nvPr/>
        </p:nvSpPr>
        <p:spPr>
          <a:xfrm>
            <a:off x="6446775" y="1768238"/>
            <a:ext cx="1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generated image is close to a real image, but it does not match to the condition, we assign it a low value</a:t>
            </a:r>
            <a:endParaRPr sz="900"/>
          </a:p>
        </p:txBody>
      </p:sp>
      <p:sp>
        <p:nvSpPr>
          <p:cNvPr id="810" name="Google Shape;810;p44"/>
          <p:cNvSpPr/>
          <p:nvPr/>
        </p:nvSpPr>
        <p:spPr>
          <a:xfrm>
            <a:off x="4329563" y="254480"/>
            <a:ext cx="4023425" cy="2419725"/>
          </a:xfrm>
          <a:custGeom>
            <a:rect b="b" l="l" r="r" t="t"/>
            <a:pathLst>
              <a:path extrusionOk="0" h="96789" w="160937">
                <a:moveTo>
                  <a:pt x="27295" y="243"/>
                </a:moveTo>
                <a:cubicBezTo>
                  <a:pt x="21263" y="974"/>
                  <a:pt x="15048" y="3533"/>
                  <a:pt x="10570" y="6275"/>
                </a:cubicBezTo>
                <a:cubicBezTo>
                  <a:pt x="6092" y="9017"/>
                  <a:pt x="1796" y="12764"/>
                  <a:pt x="425" y="16694"/>
                </a:cubicBezTo>
                <a:cubicBezTo>
                  <a:pt x="-946" y="20624"/>
                  <a:pt x="1842" y="25422"/>
                  <a:pt x="2345" y="29855"/>
                </a:cubicBezTo>
                <a:cubicBezTo>
                  <a:pt x="2848" y="34288"/>
                  <a:pt x="3350" y="38218"/>
                  <a:pt x="3441" y="43290"/>
                </a:cubicBezTo>
                <a:cubicBezTo>
                  <a:pt x="3532" y="48362"/>
                  <a:pt x="3122" y="55171"/>
                  <a:pt x="2893" y="60289"/>
                </a:cubicBezTo>
                <a:cubicBezTo>
                  <a:pt x="2665" y="65407"/>
                  <a:pt x="1430" y="69474"/>
                  <a:pt x="2070" y="73998"/>
                </a:cubicBezTo>
                <a:cubicBezTo>
                  <a:pt x="2710" y="78522"/>
                  <a:pt x="3076" y="84828"/>
                  <a:pt x="6732" y="87433"/>
                </a:cubicBezTo>
                <a:cubicBezTo>
                  <a:pt x="10388" y="90038"/>
                  <a:pt x="16694" y="89033"/>
                  <a:pt x="24005" y="89627"/>
                </a:cubicBezTo>
                <a:cubicBezTo>
                  <a:pt x="31317" y="90221"/>
                  <a:pt x="42238" y="90404"/>
                  <a:pt x="50601" y="90998"/>
                </a:cubicBezTo>
                <a:cubicBezTo>
                  <a:pt x="58964" y="91592"/>
                  <a:pt x="65956" y="92232"/>
                  <a:pt x="74181" y="93191"/>
                </a:cubicBezTo>
                <a:cubicBezTo>
                  <a:pt x="82407" y="94151"/>
                  <a:pt x="90403" y="96892"/>
                  <a:pt x="99954" y="96755"/>
                </a:cubicBezTo>
                <a:cubicBezTo>
                  <a:pt x="109505" y="96618"/>
                  <a:pt x="122574" y="94379"/>
                  <a:pt x="131485" y="92368"/>
                </a:cubicBezTo>
                <a:cubicBezTo>
                  <a:pt x="140396" y="90357"/>
                  <a:pt x="148530" y="89124"/>
                  <a:pt x="153419" y="84691"/>
                </a:cubicBezTo>
                <a:cubicBezTo>
                  <a:pt x="158309" y="80259"/>
                  <a:pt x="160365" y="71896"/>
                  <a:pt x="160822" y="65773"/>
                </a:cubicBezTo>
                <a:cubicBezTo>
                  <a:pt x="161279" y="59650"/>
                  <a:pt x="157212" y="53709"/>
                  <a:pt x="156161" y="47951"/>
                </a:cubicBezTo>
                <a:cubicBezTo>
                  <a:pt x="155110" y="42193"/>
                  <a:pt x="154425" y="36984"/>
                  <a:pt x="154516" y="31226"/>
                </a:cubicBezTo>
                <a:cubicBezTo>
                  <a:pt x="154608" y="25468"/>
                  <a:pt x="159498" y="18020"/>
                  <a:pt x="156710" y="13404"/>
                </a:cubicBezTo>
                <a:cubicBezTo>
                  <a:pt x="153923" y="8789"/>
                  <a:pt x="144874" y="4904"/>
                  <a:pt x="137791" y="3533"/>
                </a:cubicBezTo>
                <a:cubicBezTo>
                  <a:pt x="130708" y="2162"/>
                  <a:pt x="121066" y="4721"/>
                  <a:pt x="114211" y="5178"/>
                </a:cubicBezTo>
                <a:cubicBezTo>
                  <a:pt x="107357" y="5635"/>
                  <a:pt x="103793" y="5955"/>
                  <a:pt x="96664" y="6275"/>
                </a:cubicBezTo>
                <a:cubicBezTo>
                  <a:pt x="89535" y="6595"/>
                  <a:pt x="79756" y="7829"/>
                  <a:pt x="71439" y="7098"/>
                </a:cubicBezTo>
                <a:cubicBezTo>
                  <a:pt x="63122" y="6367"/>
                  <a:pt x="54119" y="3031"/>
                  <a:pt x="46762" y="1888"/>
                </a:cubicBezTo>
                <a:cubicBezTo>
                  <a:pt x="39405" y="746"/>
                  <a:pt x="33327" y="-488"/>
                  <a:pt x="27295" y="243"/>
                </a:cubicBez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1" name="Google Shape;811;p44"/>
          <p:cNvSpPr txBox="1"/>
          <p:nvPr/>
        </p:nvSpPr>
        <p:spPr>
          <a:xfrm>
            <a:off x="0" y="0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 GAN</a:t>
            </a:r>
            <a:endParaRPr i="1" sz="1000"/>
          </a:p>
        </p:txBody>
      </p:sp>
      <p:sp>
        <p:nvSpPr>
          <p:cNvPr id="812" name="Google Shape;812;p44"/>
          <p:cNvSpPr/>
          <p:nvPr/>
        </p:nvSpPr>
        <p:spPr>
          <a:xfrm>
            <a:off x="7624250" y="3513150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4"/>
          <p:cNvSpPr/>
          <p:nvPr/>
        </p:nvSpPr>
        <p:spPr>
          <a:xfrm>
            <a:off x="7764900" y="3336550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4"/>
          <p:cNvSpPr/>
          <p:nvPr/>
        </p:nvSpPr>
        <p:spPr>
          <a:xfrm>
            <a:off x="7703200" y="3468375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4"/>
          <p:cNvSpPr/>
          <p:nvPr/>
        </p:nvSpPr>
        <p:spPr>
          <a:xfrm>
            <a:off x="7394800" y="329855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4"/>
          <p:cNvSpPr/>
          <p:nvPr/>
        </p:nvSpPr>
        <p:spPr>
          <a:xfrm>
            <a:off x="7609300" y="3173775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4"/>
          <p:cNvSpPr/>
          <p:nvPr/>
        </p:nvSpPr>
        <p:spPr>
          <a:xfrm>
            <a:off x="7859225" y="368555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4"/>
          <p:cNvSpPr txBox="1"/>
          <p:nvPr/>
        </p:nvSpPr>
        <p:spPr>
          <a:xfrm>
            <a:off x="6809724" y="4293500"/>
            <a:ext cx="18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 has (labels + images)</a:t>
            </a:r>
            <a:endParaRPr i="1" sz="500"/>
          </a:p>
        </p:txBody>
      </p:sp>
      <p:sp>
        <p:nvSpPr>
          <p:cNvPr id="819" name="Google Shape;819;p44"/>
          <p:cNvSpPr/>
          <p:nvPr/>
        </p:nvSpPr>
        <p:spPr>
          <a:xfrm>
            <a:off x="7174000" y="3029613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4"/>
          <p:cNvSpPr/>
          <p:nvPr/>
        </p:nvSpPr>
        <p:spPr>
          <a:xfrm>
            <a:off x="7624250" y="330538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4"/>
          <p:cNvSpPr/>
          <p:nvPr/>
        </p:nvSpPr>
        <p:spPr>
          <a:xfrm>
            <a:off x="7394800" y="3428325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4"/>
          <p:cNvSpPr/>
          <p:nvPr/>
        </p:nvSpPr>
        <p:spPr>
          <a:xfrm>
            <a:off x="7715500" y="35931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4"/>
          <p:cNvSpPr/>
          <p:nvPr/>
        </p:nvSpPr>
        <p:spPr>
          <a:xfrm>
            <a:off x="7871100" y="38077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4"/>
          <p:cNvSpPr/>
          <p:nvPr/>
        </p:nvSpPr>
        <p:spPr>
          <a:xfrm>
            <a:off x="7456500" y="368555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4"/>
          <p:cNvSpPr/>
          <p:nvPr/>
        </p:nvSpPr>
        <p:spPr>
          <a:xfrm>
            <a:off x="7456500" y="38157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4"/>
          <p:cNvSpPr/>
          <p:nvPr/>
        </p:nvSpPr>
        <p:spPr>
          <a:xfrm>
            <a:off x="3968800" y="1344924"/>
            <a:ext cx="500375" cy="1248375"/>
          </a:xfrm>
          <a:custGeom>
            <a:rect b="b" l="l" r="r" t="t"/>
            <a:pathLst>
              <a:path extrusionOk="0" h="49935" w="20015">
                <a:moveTo>
                  <a:pt x="0" y="49296"/>
                </a:moveTo>
                <a:cubicBezTo>
                  <a:pt x="1142" y="49205"/>
                  <a:pt x="5392" y="51032"/>
                  <a:pt x="6854" y="48747"/>
                </a:cubicBezTo>
                <a:cubicBezTo>
                  <a:pt x="8316" y="46462"/>
                  <a:pt x="9185" y="40385"/>
                  <a:pt x="8774" y="35587"/>
                </a:cubicBezTo>
                <a:cubicBezTo>
                  <a:pt x="8363" y="30789"/>
                  <a:pt x="5392" y="24939"/>
                  <a:pt x="4387" y="19958"/>
                </a:cubicBezTo>
                <a:cubicBezTo>
                  <a:pt x="3382" y="14977"/>
                  <a:pt x="1782" y="8991"/>
                  <a:pt x="2742" y="5701"/>
                </a:cubicBezTo>
                <a:cubicBezTo>
                  <a:pt x="3702" y="2411"/>
                  <a:pt x="7266" y="948"/>
                  <a:pt x="10145" y="217"/>
                </a:cubicBezTo>
                <a:cubicBezTo>
                  <a:pt x="13024" y="-514"/>
                  <a:pt x="18370" y="1131"/>
                  <a:pt x="20015" y="131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7" name="Google Shape;827;p44"/>
          <p:cNvSpPr/>
          <p:nvPr/>
        </p:nvSpPr>
        <p:spPr>
          <a:xfrm>
            <a:off x="6546125" y="2611600"/>
            <a:ext cx="1048450" cy="411275"/>
          </a:xfrm>
          <a:custGeom>
            <a:rect b="b" l="l" r="r" t="t"/>
            <a:pathLst>
              <a:path extrusionOk="0" h="16451" w="41938">
                <a:moveTo>
                  <a:pt x="41401" y="16451"/>
                </a:moveTo>
                <a:cubicBezTo>
                  <a:pt x="41218" y="15400"/>
                  <a:pt x="43230" y="11606"/>
                  <a:pt x="40305" y="10144"/>
                </a:cubicBezTo>
                <a:cubicBezTo>
                  <a:pt x="37381" y="8682"/>
                  <a:pt x="28332" y="7768"/>
                  <a:pt x="23854" y="7677"/>
                </a:cubicBezTo>
                <a:cubicBezTo>
                  <a:pt x="19376" y="7586"/>
                  <a:pt x="16908" y="9550"/>
                  <a:pt x="13435" y="9596"/>
                </a:cubicBezTo>
                <a:cubicBezTo>
                  <a:pt x="9962" y="9642"/>
                  <a:pt x="5255" y="9550"/>
                  <a:pt x="3016" y="7951"/>
                </a:cubicBezTo>
                <a:cubicBezTo>
                  <a:pt x="777" y="6352"/>
                  <a:pt x="503" y="1325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5"/>
          <p:cNvSpPr/>
          <p:nvPr/>
        </p:nvSpPr>
        <p:spPr>
          <a:xfrm>
            <a:off x="289475" y="862550"/>
            <a:ext cx="313200" cy="112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5"/>
          <p:cNvSpPr/>
          <p:nvPr/>
        </p:nvSpPr>
        <p:spPr>
          <a:xfrm>
            <a:off x="747625" y="862550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5"/>
          <p:cNvSpPr txBox="1"/>
          <p:nvPr/>
        </p:nvSpPr>
        <p:spPr>
          <a:xfrm>
            <a:off x="-39700" y="1983038"/>
            <a:ext cx="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835" name="Google Shape;835;p45"/>
          <p:cNvSpPr txBox="1"/>
          <p:nvPr/>
        </p:nvSpPr>
        <p:spPr>
          <a:xfrm>
            <a:off x="471975" y="2052350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Conditions</a:t>
            </a:r>
            <a:endParaRPr sz="900"/>
          </a:p>
        </p:txBody>
      </p:sp>
      <p:sp>
        <p:nvSpPr>
          <p:cNvPr id="836" name="Google Shape;836;p45"/>
          <p:cNvSpPr/>
          <p:nvPr/>
        </p:nvSpPr>
        <p:spPr>
          <a:xfrm>
            <a:off x="1440975" y="699200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5"/>
          <p:cNvSpPr/>
          <p:nvPr/>
        </p:nvSpPr>
        <p:spPr>
          <a:xfrm>
            <a:off x="1622276" y="1491875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838" name="Google Shape;838;p45"/>
          <p:cNvSpPr/>
          <p:nvPr/>
        </p:nvSpPr>
        <p:spPr>
          <a:xfrm>
            <a:off x="1622275" y="944900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839" name="Google Shape;839;p45"/>
          <p:cNvSpPr txBox="1"/>
          <p:nvPr/>
        </p:nvSpPr>
        <p:spPr>
          <a:xfrm>
            <a:off x="357913" y="2528800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Conditional GAN</a:t>
            </a:r>
            <a:endParaRPr b="1"/>
          </a:p>
        </p:txBody>
      </p:sp>
      <p:sp>
        <p:nvSpPr>
          <p:cNvPr id="840" name="Google Shape;840;p45"/>
          <p:cNvSpPr txBox="1"/>
          <p:nvPr/>
        </p:nvSpPr>
        <p:spPr>
          <a:xfrm>
            <a:off x="2665972" y="254475"/>
            <a:ext cx="10533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Responsible for creating images</a:t>
            </a:r>
            <a:endParaRPr sz="800"/>
          </a:p>
        </p:txBody>
      </p:sp>
      <p:sp>
        <p:nvSpPr>
          <p:cNvPr id="841" name="Google Shape;841;p45"/>
          <p:cNvSpPr/>
          <p:nvPr/>
        </p:nvSpPr>
        <p:spPr>
          <a:xfrm>
            <a:off x="2723800" y="685576"/>
            <a:ext cx="453878" cy="638086"/>
          </a:xfrm>
          <a:custGeom>
            <a:rect b="b" l="l" r="r" t="t"/>
            <a:pathLst>
              <a:path extrusionOk="0" h="26047" w="29885">
                <a:moveTo>
                  <a:pt x="0" y="26047"/>
                </a:moveTo>
                <a:cubicBezTo>
                  <a:pt x="2879" y="25819"/>
                  <a:pt x="12886" y="26413"/>
                  <a:pt x="17273" y="24676"/>
                </a:cubicBezTo>
                <a:cubicBezTo>
                  <a:pt x="21660" y="22940"/>
                  <a:pt x="24219" y="19741"/>
                  <a:pt x="26321" y="15628"/>
                </a:cubicBezTo>
                <a:cubicBezTo>
                  <a:pt x="28423" y="11515"/>
                  <a:pt x="29291" y="2605"/>
                  <a:pt x="2988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42" name="Google Shape;842;p45"/>
          <p:cNvSpPr txBox="1"/>
          <p:nvPr/>
        </p:nvSpPr>
        <p:spPr>
          <a:xfrm>
            <a:off x="2295863" y="2257850"/>
            <a:ext cx="1700400" cy="554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Responsible for evaluating the generated images, and </a:t>
            </a:r>
            <a:r>
              <a:rPr b="1" lang="en-GB" sz="800" u="sng">
                <a:solidFill>
                  <a:srgbClr val="FF0000"/>
                </a:solidFill>
              </a:rPr>
              <a:t>see if it meets conditions</a:t>
            </a:r>
            <a:endParaRPr b="1" sz="800" u="sng">
              <a:solidFill>
                <a:srgbClr val="FF0000"/>
              </a:solidFill>
            </a:endParaRPr>
          </a:p>
        </p:txBody>
      </p:sp>
      <p:sp>
        <p:nvSpPr>
          <p:cNvPr id="843" name="Google Shape;843;p45"/>
          <p:cNvSpPr/>
          <p:nvPr/>
        </p:nvSpPr>
        <p:spPr>
          <a:xfrm>
            <a:off x="2644573" y="1823379"/>
            <a:ext cx="377008" cy="492613"/>
          </a:xfrm>
          <a:custGeom>
            <a:rect b="b" l="l" r="r" t="t"/>
            <a:pathLst>
              <a:path extrusionOk="0" h="15176" w="32079">
                <a:moveTo>
                  <a:pt x="0" y="644"/>
                </a:moveTo>
                <a:cubicBezTo>
                  <a:pt x="2102" y="598"/>
                  <a:pt x="8499" y="-544"/>
                  <a:pt x="12612" y="370"/>
                </a:cubicBezTo>
                <a:cubicBezTo>
                  <a:pt x="16725" y="1284"/>
                  <a:pt x="21432" y="3660"/>
                  <a:pt x="24676" y="6128"/>
                </a:cubicBezTo>
                <a:cubicBezTo>
                  <a:pt x="27921" y="8596"/>
                  <a:pt x="30845" y="13668"/>
                  <a:pt x="32079" y="15176"/>
                </a:cubicBezTo>
              </a:path>
            </a:pathLst>
          </a:cu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44" name="Google Shape;844;p45"/>
          <p:cNvSpPr/>
          <p:nvPr/>
        </p:nvSpPr>
        <p:spPr>
          <a:xfrm>
            <a:off x="1166787" y="12651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5"/>
          <p:cNvSpPr/>
          <p:nvPr/>
        </p:nvSpPr>
        <p:spPr>
          <a:xfrm>
            <a:off x="4546225" y="492113"/>
            <a:ext cx="487200" cy="46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5"/>
          <p:cNvSpPr/>
          <p:nvPr/>
        </p:nvSpPr>
        <p:spPr>
          <a:xfrm>
            <a:off x="5356675" y="492113"/>
            <a:ext cx="313200" cy="465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endParaRPr/>
          </a:p>
        </p:txBody>
      </p:sp>
      <p:sp>
        <p:nvSpPr>
          <p:cNvPr id="847" name="Google Shape;847;p45"/>
          <p:cNvSpPr txBox="1"/>
          <p:nvPr/>
        </p:nvSpPr>
        <p:spPr>
          <a:xfrm>
            <a:off x="5057950" y="524813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</a:t>
            </a:r>
            <a:endParaRPr/>
          </a:p>
        </p:txBody>
      </p:sp>
      <p:sp>
        <p:nvSpPr>
          <p:cNvPr id="848" name="Google Shape;848;p45"/>
          <p:cNvSpPr txBox="1"/>
          <p:nvPr/>
        </p:nvSpPr>
        <p:spPr>
          <a:xfrm>
            <a:off x="5797900" y="524813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1.0</a:t>
            </a:r>
            <a:endParaRPr/>
          </a:p>
        </p:txBody>
      </p:sp>
      <p:sp>
        <p:nvSpPr>
          <p:cNvPr id="849" name="Google Shape;849;p45"/>
          <p:cNvSpPr/>
          <p:nvPr/>
        </p:nvSpPr>
        <p:spPr>
          <a:xfrm>
            <a:off x="4579788" y="1256200"/>
            <a:ext cx="487200" cy="46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5"/>
          <p:cNvSpPr/>
          <p:nvPr/>
        </p:nvSpPr>
        <p:spPr>
          <a:xfrm>
            <a:off x="5390238" y="1256200"/>
            <a:ext cx="313200" cy="465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endParaRPr/>
          </a:p>
        </p:txBody>
      </p:sp>
      <p:sp>
        <p:nvSpPr>
          <p:cNvPr id="851" name="Google Shape;851;p45"/>
          <p:cNvSpPr txBox="1"/>
          <p:nvPr/>
        </p:nvSpPr>
        <p:spPr>
          <a:xfrm>
            <a:off x="5091513" y="128890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</a:t>
            </a:r>
            <a:endParaRPr/>
          </a:p>
        </p:txBody>
      </p:sp>
      <p:sp>
        <p:nvSpPr>
          <p:cNvPr id="852" name="Google Shape;852;p45"/>
          <p:cNvSpPr txBox="1"/>
          <p:nvPr/>
        </p:nvSpPr>
        <p:spPr>
          <a:xfrm>
            <a:off x="5831463" y="1288900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0.0</a:t>
            </a:r>
            <a:endParaRPr/>
          </a:p>
        </p:txBody>
      </p:sp>
      <p:sp>
        <p:nvSpPr>
          <p:cNvPr id="853" name="Google Shape;853;p45"/>
          <p:cNvSpPr/>
          <p:nvPr/>
        </p:nvSpPr>
        <p:spPr>
          <a:xfrm>
            <a:off x="4579788" y="1904888"/>
            <a:ext cx="487200" cy="46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5"/>
          <p:cNvSpPr/>
          <p:nvPr/>
        </p:nvSpPr>
        <p:spPr>
          <a:xfrm>
            <a:off x="5390238" y="1904888"/>
            <a:ext cx="313200" cy="465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sp>
        <p:nvSpPr>
          <p:cNvPr id="855" name="Google Shape;855;p45"/>
          <p:cNvSpPr txBox="1"/>
          <p:nvPr/>
        </p:nvSpPr>
        <p:spPr>
          <a:xfrm>
            <a:off x="5091513" y="1937588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</a:t>
            </a:r>
            <a:endParaRPr/>
          </a:p>
        </p:txBody>
      </p:sp>
      <p:sp>
        <p:nvSpPr>
          <p:cNvPr id="856" name="Google Shape;856;p45"/>
          <p:cNvSpPr txBox="1"/>
          <p:nvPr/>
        </p:nvSpPr>
        <p:spPr>
          <a:xfrm>
            <a:off x="5831463" y="1937588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0.0</a:t>
            </a:r>
            <a:endParaRPr/>
          </a:p>
        </p:txBody>
      </p:sp>
      <p:pic>
        <p:nvPicPr>
          <p:cNvPr id="857" name="Google Shape;8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113" y="3694550"/>
            <a:ext cx="80053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45"/>
          <p:cNvSpPr txBox="1"/>
          <p:nvPr/>
        </p:nvSpPr>
        <p:spPr>
          <a:xfrm>
            <a:off x="6410550" y="355463"/>
            <a:ext cx="1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generated image is close to a real image, and matches to the condition, we assign it a high value</a:t>
            </a:r>
            <a:endParaRPr sz="900"/>
          </a:p>
        </p:txBody>
      </p:sp>
      <p:sp>
        <p:nvSpPr>
          <p:cNvPr id="859" name="Google Shape;859;p45"/>
          <p:cNvSpPr txBox="1"/>
          <p:nvPr/>
        </p:nvSpPr>
        <p:spPr>
          <a:xfrm>
            <a:off x="6446775" y="1119538"/>
            <a:ext cx="1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generated image is far away from a real image, even it matches to the condition, we assign it a low value</a:t>
            </a:r>
            <a:endParaRPr sz="900"/>
          </a:p>
        </p:txBody>
      </p:sp>
      <p:sp>
        <p:nvSpPr>
          <p:cNvPr id="860" name="Google Shape;860;p45"/>
          <p:cNvSpPr txBox="1"/>
          <p:nvPr/>
        </p:nvSpPr>
        <p:spPr>
          <a:xfrm>
            <a:off x="6446775" y="1768238"/>
            <a:ext cx="1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generated image is close to a real image, but it does not match to the condition, we assign it a low value</a:t>
            </a:r>
            <a:endParaRPr sz="900"/>
          </a:p>
        </p:txBody>
      </p:sp>
      <p:sp>
        <p:nvSpPr>
          <p:cNvPr id="861" name="Google Shape;861;p45"/>
          <p:cNvSpPr/>
          <p:nvPr/>
        </p:nvSpPr>
        <p:spPr>
          <a:xfrm>
            <a:off x="4329563" y="254480"/>
            <a:ext cx="4023425" cy="2419725"/>
          </a:xfrm>
          <a:custGeom>
            <a:rect b="b" l="l" r="r" t="t"/>
            <a:pathLst>
              <a:path extrusionOk="0" h="96789" w="160937">
                <a:moveTo>
                  <a:pt x="27295" y="243"/>
                </a:moveTo>
                <a:cubicBezTo>
                  <a:pt x="21263" y="974"/>
                  <a:pt x="15048" y="3533"/>
                  <a:pt x="10570" y="6275"/>
                </a:cubicBezTo>
                <a:cubicBezTo>
                  <a:pt x="6092" y="9017"/>
                  <a:pt x="1796" y="12764"/>
                  <a:pt x="425" y="16694"/>
                </a:cubicBezTo>
                <a:cubicBezTo>
                  <a:pt x="-946" y="20624"/>
                  <a:pt x="1842" y="25422"/>
                  <a:pt x="2345" y="29855"/>
                </a:cubicBezTo>
                <a:cubicBezTo>
                  <a:pt x="2848" y="34288"/>
                  <a:pt x="3350" y="38218"/>
                  <a:pt x="3441" y="43290"/>
                </a:cubicBezTo>
                <a:cubicBezTo>
                  <a:pt x="3532" y="48362"/>
                  <a:pt x="3122" y="55171"/>
                  <a:pt x="2893" y="60289"/>
                </a:cubicBezTo>
                <a:cubicBezTo>
                  <a:pt x="2665" y="65407"/>
                  <a:pt x="1430" y="69474"/>
                  <a:pt x="2070" y="73998"/>
                </a:cubicBezTo>
                <a:cubicBezTo>
                  <a:pt x="2710" y="78522"/>
                  <a:pt x="3076" y="84828"/>
                  <a:pt x="6732" y="87433"/>
                </a:cubicBezTo>
                <a:cubicBezTo>
                  <a:pt x="10388" y="90038"/>
                  <a:pt x="16694" y="89033"/>
                  <a:pt x="24005" y="89627"/>
                </a:cubicBezTo>
                <a:cubicBezTo>
                  <a:pt x="31317" y="90221"/>
                  <a:pt x="42238" y="90404"/>
                  <a:pt x="50601" y="90998"/>
                </a:cubicBezTo>
                <a:cubicBezTo>
                  <a:pt x="58964" y="91592"/>
                  <a:pt x="65956" y="92232"/>
                  <a:pt x="74181" y="93191"/>
                </a:cubicBezTo>
                <a:cubicBezTo>
                  <a:pt x="82407" y="94151"/>
                  <a:pt x="90403" y="96892"/>
                  <a:pt x="99954" y="96755"/>
                </a:cubicBezTo>
                <a:cubicBezTo>
                  <a:pt x="109505" y="96618"/>
                  <a:pt x="122574" y="94379"/>
                  <a:pt x="131485" y="92368"/>
                </a:cubicBezTo>
                <a:cubicBezTo>
                  <a:pt x="140396" y="90357"/>
                  <a:pt x="148530" y="89124"/>
                  <a:pt x="153419" y="84691"/>
                </a:cubicBezTo>
                <a:cubicBezTo>
                  <a:pt x="158309" y="80259"/>
                  <a:pt x="160365" y="71896"/>
                  <a:pt x="160822" y="65773"/>
                </a:cubicBezTo>
                <a:cubicBezTo>
                  <a:pt x="161279" y="59650"/>
                  <a:pt x="157212" y="53709"/>
                  <a:pt x="156161" y="47951"/>
                </a:cubicBezTo>
                <a:cubicBezTo>
                  <a:pt x="155110" y="42193"/>
                  <a:pt x="154425" y="36984"/>
                  <a:pt x="154516" y="31226"/>
                </a:cubicBezTo>
                <a:cubicBezTo>
                  <a:pt x="154608" y="25468"/>
                  <a:pt x="159498" y="18020"/>
                  <a:pt x="156710" y="13404"/>
                </a:cubicBezTo>
                <a:cubicBezTo>
                  <a:pt x="153923" y="8789"/>
                  <a:pt x="144874" y="4904"/>
                  <a:pt x="137791" y="3533"/>
                </a:cubicBezTo>
                <a:cubicBezTo>
                  <a:pt x="130708" y="2162"/>
                  <a:pt x="121066" y="4721"/>
                  <a:pt x="114211" y="5178"/>
                </a:cubicBezTo>
                <a:cubicBezTo>
                  <a:pt x="107357" y="5635"/>
                  <a:pt x="103793" y="5955"/>
                  <a:pt x="96664" y="6275"/>
                </a:cubicBezTo>
                <a:cubicBezTo>
                  <a:pt x="89535" y="6595"/>
                  <a:pt x="79756" y="7829"/>
                  <a:pt x="71439" y="7098"/>
                </a:cubicBezTo>
                <a:cubicBezTo>
                  <a:pt x="63122" y="6367"/>
                  <a:pt x="54119" y="3031"/>
                  <a:pt x="46762" y="1888"/>
                </a:cubicBezTo>
                <a:cubicBezTo>
                  <a:pt x="39405" y="746"/>
                  <a:pt x="33327" y="-488"/>
                  <a:pt x="27295" y="243"/>
                </a:cubicBez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62" name="Google Shape;862;p45"/>
          <p:cNvSpPr txBox="1"/>
          <p:nvPr/>
        </p:nvSpPr>
        <p:spPr>
          <a:xfrm>
            <a:off x="3516500" y="4573913"/>
            <a:ext cx="28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For example, if the condition is a label “train”</a:t>
            </a:r>
            <a:endParaRPr i="1" sz="1000"/>
          </a:p>
        </p:txBody>
      </p:sp>
      <p:pic>
        <p:nvPicPr>
          <p:cNvPr id="863" name="Google Shape;86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325" y="3306737"/>
            <a:ext cx="808115" cy="248188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45"/>
          <p:cNvSpPr txBox="1"/>
          <p:nvPr/>
        </p:nvSpPr>
        <p:spPr>
          <a:xfrm>
            <a:off x="4741000" y="3119438"/>
            <a:ext cx="15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Right label + real image = high score</a:t>
            </a:r>
            <a:endParaRPr i="1" sz="1000"/>
          </a:p>
        </p:txBody>
      </p:sp>
      <p:sp>
        <p:nvSpPr>
          <p:cNvPr id="865" name="Google Shape;865;p45"/>
          <p:cNvSpPr txBox="1"/>
          <p:nvPr/>
        </p:nvSpPr>
        <p:spPr>
          <a:xfrm>
            <a:off x="4741000" y="3552988"/>
            <a:ext cx="15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Right label + bad image = low score</a:t>
            </a:r>
            <a:endParaRPr i="1" sz="1000"/>
          </a:p>
        </p:txBody>
      </p:sp>
      <p:pic>
        <p:nvPicPr>
          <p:cNvPr id="866" name="Google Shape;86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0860" y="4149485"/>
            <a:ext cx="808125" cy="284812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45"/>
          <p:cNvSpPr txBox="1"/>
          <p:nvPr/>
        </p:nvSpPr>
        <p:spPr>
          <a:xfrm>
            <a:off x="4783700" y="4045588"/>
            <a:ext cx="15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Wrong label + real image = low score</a:t>
            </a:r>
            <a:endParaRPr i="1" sz="1000"/>
          </a:p>
        </p:txBody>
      </p:sp>
      <p:sp>
        <p:nvSpPr>
          <p:cNvPr id="868" name="Google Shape;868;p45"/>
          <p:cNvSpPr txBox="1"/>
          <p:nvPr/>
        </p:nvSpPr>
        <p:spPr>
          <a:xfrm>
            <a:off x="0" y="0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 GAN</a:t>
            </a:r>
            <a:endParaRPr i="1" sz="1000"/>
          </a:p>
        </p:txBody>
      </p:sp>
      <p:sp>
        <p:nvSpPr>
          <p:cNvPr id="869" name="Google Shape;869;p45"/>
          <p:cNvSpPr/>
          <p:nvPr/>
        </p:nvSpPr>
        <p:spPr>
          <a:xfrm>
            <a:off x="7624250" y="3513150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5"/>
          <p:cNvSpPr/>
          <p:nvPr/>
        </p:nvSpPr>
        <p:spPr>
          <a:xfrm>
            <a:off x="7764900" y="3336550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5"/>
          <p:cNvSpPr/>
          <p:nvPr/>
        </p:nvSpPr>
        <p:spPr>
          <a:xfrm>
            <a:off x="7703200" y="3468375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5"/>
          <p:cNvSpPr/>
          <p:nvPr/>
        </p:nvSpPr>
        <p:spPr>
          <a:xfrm>
            <a:off x="7394800" y="329855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5"/>
          <p:cNvSpPr/>
          <p:nvPr/>
        </p:nvSpPr>
        <p:spPr>
          <a:xfrm>
            <a:off x="7609300" y="3173775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5"/>
          <p:cNvSpPr/>
          <p:nvPr/>
        </p:nvSpPr>
        <p:spPr>
          <a:xfrm>
            <a:off x="7859225" y="368555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5"/>
          <p:cNvSpPr txBox="1"/>
          <p:nvPr/>
        </p:nvSpPr>
        <p:spPr>
          <a:xfrm>
            <a:off x="6809724" y="4293500"/>
            <a:ext cx="18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 has (labels + images)</a:t>
            </a:r>
            <a:endParaRPr i="1" sz="500"/>
          </a:p>
        </p:txBody>
      </p:sp>
      <p:sp>
        <p:nvSpPr>
          <p:cNvPr id="876" name="Google Shape;876;p45"/>
          <p:cNvSpPr/>
          <p:nvPr/>
        </p:nvSpPr>
        <p:spPr>
          <a:xfrm>
            <a:off x="7174000" y="3029613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5"/>
          <p:cNvSpPr/>
          <p:nvPr/>
        </p:nvSpPr>
        <p:spPr>
          <a:xfrm>
            <a:off x="7624250" y="330538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5"/>
          <p:cNvSpPr/>
          <p:nvPr/>
        </p:nvSpPr>
        <p:spPr>
          <a:xfrm>
            <a:off x="7394800" y="3428325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5"/>
          <p:cNvSpPr/>
          <p:nvPr/>
        </p:nvSpPr>
        <p:spPr>
          <a:xfrm>
            <a:off x="7715500" y="35931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5"/>
          <p:cNvSpPr/>
          <p:nvPr/>
        </p:nvSpPr>
        <p:spPr>
          <a:xfrm>
            <a:off x="7871100" y="38077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5"/>
          <p:cNvSpPr/>
          <p:nvPr/>
        </p:nvSpPr>
        <p:spPr>
          <a:xfrm>
            <a:off x="7456500" y="368555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5"/>
          <p:cNvSpPr/>
          <p:nvPr/>
        </p:nvSpPr>
        <p:spPr>
          <a:xfrm>
            <a:off x="7456500" y="38157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5"/>
          <p:cNvSpPr/>
          <p:nvPr/>
        </p:nvSpPr>
        <p:spPr>
          <a:xfrm>
            <a:off x="3968800" y="1344924"/>
            <a:ext cx="500375" cy="1248375"/>
          </a:xfrm>
          <a:custGeom>
            <a:rect b="b" l="l" r="r" t="t"/>
            <a:pathLst>
              <a:path extrusionOk="0" h="49935" w="20015">
                <a:moveTo>
                  <a:pt x="0" y="49296"/>
                </a:moveTo>
                <a:cubicBezTo>
                  <a:pt x="1142" y="49205"/>
                  <a:pt x="5392" y="51032"/>
                  <a:pt x="6854" y="48747"/>
                </a:cubicBezTo>
                <a:cubicBezTo>
                  <a:pt x="8316" y="46462"/>
                  <a:pt x="9185" y="40385"/>
                  <a:pt x="8774" y="35587"/>
                </a:cubicBezTo>
                <a:cubicBezTo>
                  <a:pt x="8363" y="30789"/>
                  <a:pt x="5392" y="24939"/>
                  <a:pt x="4387" y="19958"/>
                </a:cubicBezTo>
                <a:cubicBezTo>
                  <a:pt x="3382" y="14977"/>
                  <a:pt x="1782" y="8991"/>
                  <a:pt x="2742" y="5701"/>
                </a:cubicBezTo>
                <a:cubicBezTo>
                  <a:pt x="3702" y="2411"/>
                  <a:pt x="7266" y="948"/>
                  <a:pt x="10145" y="217"/>
                </a:cubicBezTo>
                <a:cubicBezTo>
                  <a:pt x="13024" y="-514"/>
                  <a:pt x="18370" y="1131"/>
                  <a:pt x="20015" y="131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4" name="Google Shape;884;p45"/>
          <p:cNvSpPr/>
          <p:nvPr/>
        </p:nvSpPr>
        <p:spPr>
          <a:xfrm>
            <a:off x="6546125" y="2611600"/>
            <a:ext cx="1048450" cy="411275"/>
          </a:xfrm>
          <a:custGeom>
            <a:rect b="b" l="l" r="r" t="t"/>
            <a:pathLst>
              <a:path extrusionOk="0" h="16451" w="41938">
                <a:moveTo>
                  <a:pt x="41401" y="16451"/>
                </a:moveTo>
                <a:cubicBezTo>
                  <a:pt x="41218" y="15400"/>
                  <a:pt x="43230" y="11606"/>
                  <a:pt x="40305" y="10144"/>
                </a:cubicBezTo>
                <a:cubicBezTo>
                  <a:pt x="37381" y="8682"/>
                  <a:pt x="28332" y="7768"/>
                  <a:pt x="23854" y="7677"/>
                </a:cubicBezTo>
                <a:cubicBezTo>
                  <a:pt x="19376" y="7586"/>
                  <a:pt x="16908" y="9550"/>
                  <a:pt x="13435" y="9596"/>
                </a:cubicBezTo>
                <a:cubicBezTo>
                  <a:pt x="9962" y="9642"/>
                  <a:pt x="5255" y="9550"/>
                  <a:pt x="3016" y="7951"/>
                </a:cubicBezTo>
                <a:cubicBezTo>
                  <a:pt x="777" y="6352"/>
                  <a:pt x="503" y="1325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5" name="Google Shape;885;p45"/>
          <p:cNvSpPr/>
          <p:nvPr/>
        </p:nvSpPr>
        <p:spPr>
          <a:xfrm>
            <a:off x="3459408" y="3043425"/>
            <a:ext cx="2994175" cy="1973150"/>
          </a:xfrm>
          <a:custGeom>
            <a:rect b="b" l="l" r="r" t="t"/>
            <a:pathLst>
              <a:path extrusionOk="0" h="78926" w="119767">
                <a:moveTo>
                  <a:pt x="32166" y="0"/>
                </a:moveTo>
                <a:cubicBezTo>
                  <a:pt x="28784" y="1143"/>
                  <a:pt x="17040" y="3108"/>
                  <a:pt x="11876" y="6855"/>
                </a:cubicBezTo>
                <a:cubicBezTo>
                  <a:pt x="6712" y="10602"/>
                  <a:pt x="2097" y="17548"/>
                  <a:pt x="1183" y="22483"/>
                </a:cubicBezTo>
                <a:cubicBezTo>
                  <a:pt x="269" y="27418"/>
                  <a:pt x="5342" y="31852"/>
                  <a:pt x="6393" y="36467"/>
                </a:cubicBezTo>
                <a:cubicBezTo>
                  <a:pt x="7444" y="41083"/>
                  <a:pt x="8540" y="45606"/>
                  <a:pt x="7489" y="50176"/>
                </a:cubicBezTo>
                <a:cubicBezTo>
                  <a:pt x="6438" y="54746"/>
                  <a:pt x="-599" y="59224"/>
                  <a:pt x="86" y="63885"/>
                </a:cubicBezTo>
                <a:cubicBezTo>
                  <a:pt x="772" y="68546"/>
                  <a:pt x="4245" y="75994"/>
                  <a:pt x="11602" y="78142"/>
                </a:cubicBezTo>
                <a:cubicBezTo>
                  <a:pt x="18959" y="80290"/>
                  <a:pt x="34679" y="77319"/>
                  <a:pt x="44230" y="76771"/>
                </a:cubicBezTo>
                <a:cubicBezTo>
                  <a:pt x="53781" y="76223"/>
                  <a:pt x="59355" y="74898"/>
                  <a:pt x="68906" y="74852"/>
                </a:cubicBezTo>
                <a:cubicBezTo>
                  <a:pt x="78457" y="74806"/>
                  <a:pt x="93080" y="77457"/>
                  <a:pt x="101534" y="76497"/>
                </a:cubicBezTo>
                <a:cubicBezTo>
                  <a:pt x="109988" y="75537"/>
                  <a:pt x="118533" y="72933"/>
                  <a:pt x="119630" y="69094"/>
                </a:cubicBezTo>
                <a:cubicBezTo>
                  <a:pt x="120727" y="65256"/>
                  <a:pt x="110216" y="58447"/>
                  <a:pt x="108114" y="53466"/>
                </a:cubicBezTo>
                <a:cubicBezTo>
                  <a:pt x="106012" y="48485"/>
                  <a:pt x="106150" y="44189"/>
                  <a:pt x="107018" y="39208"/>
                </a:cubicBezTo>
                <a:cubicBezTo>
                  <a:pt x="107886" y="34227"/>
                  <a:pt x="112227" y="29384"/>
                  <a:pt x="113324" y="23580"/>
                </a:cubicBezTo>
                <a:cubicBezTo>
                  <a:pt x="114421" y="17777"/>
                  <a:pt x="119584" y="8226"/>
                  <a:pt x="113598" y="4387"/>
                </a:cubicBezTo>
                <a:cubicBezTo>
                  <a:pt x="107612" y="549"/>
                  <a:pt x="87277" y="275"/>
                  <a:pt x="77406" y="549"/>
                </a:cubicBezTo>
                <a:cubicBezTo>
                  <a:pt x="67536" y="823"/>
                  <a:pt x="62372" y="6078"/>
                  <a:pt x="54375" y="6032"/>
                </a:cubicBezTo>
                <a:cubicBezTo>
                  <a:pt x="46378" y="5986"/>
                  <a:pt x="33583" y="1234"/>
                  <a:pt x="29424" y="27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886" name="Google Shape;886;p45"/>
          <p:cNvSpPr/>
          <p:nvPr/>
        </p:nvSpPr>
        <p:spPr>
          <a:xfrm>
            <a:off x="4832475" y="2584175"/>
            <a:ext cx="568925" cy="589500"/>
          </a:xfrm>
          <a:custGeom>
            <a:rect b="b" l="l" r="r" t="t"/>
            <a:pathLst>
              <a:path extrusionOk="0" h="23580" w="22757">
                <a:moveTo>
                  <a:pt x="22757" y="0"/>
                </a:moveTo>
                <a:cubicBezTo>
                  <a:pt x="22392" y="1188"/>
                  <a:pt x="21981" y="5575"/>
                  <a:pt x="20564" y="7129"/>
                </a:cubicBezTo>
                <a:cubicBezTo>
                  <a:pt x="19147" y="8683"/>
                  <a:pt x="17182" y="8408"/>
                  <a:pt x="14257" y="9322"/>
                </a:cubicBezTo>
                <a:cubicBezTo>
                  <a:pt x="11332" y="10236"/>
                  <a:pt x="5392" y="10236"/>
                  <a:pt x="3016" y="12612"/>
                </a:cubicBezTo>
                <a:cubicBezTo>
                  <a:pt x="640" y="14988"/>
                  <a:pt x="503" y="21752"/>
                  <a:pt x="0" y="235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6"/>
          <p:cNvSpPr txBox="1"/>
          <p:nvPr/>
        </p:nvSpPr>
        <p:spPr>
          <a:xfrm>
            <a:off x="150800" y="2200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</a:t>
            </a:r>
            <a:r>
              <a:rPr lang="en-GB" sz="2000">
                <a:solidFill>
                  <a:schemeClr val="dk1"/>
                </a:solidFill>
              </a:rPr>
              <a:t> GAN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7"/>
          <p:cNvSpPr/>
          <p:nvPr/>
        </p:nvSpPr>
        <p:spPr>
          <a:xfrm>
            <a:off x="2050025" y="601275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47"/>
          <p:cNvSpPr txBox="1"/>
          <p:nvPr/>
        </p:nvSpPr>
        <p:spPr>
          <a:xfrm>
            <a:off x="1262700" y="1721763"/>
            <a:ext cx="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898" name="Google Shape;898;p47"/>
          <p:cNvSpPr txBox="1"/>
          <p:nvPr/>
        </p:nvSpPr>
        <p:spPr>
          <a:xfrm>
            <a:off x="1774375" y="1791075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Conditions</a:t>
            </a:r>
            <a:endParaRPr sz="900"/>
          </a:p>
        </p:txBody>
      </p:sp>
      <p:sp>
        <p:nvSpPr>
          <p:cNvPr id="899" name="Google Shape;899;p47"/>
          <p:cNvSpPr/>
          <p:nvPr/>
        </p:nvSpPr>
        <p:spPr>
          <a:xfrm>
            <a:off x="2743375" y="437925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7"/>
          <p:cNvSpPr/>
          <p:nvPr/>
        </p:nvSpPr>
        <p:spPr>
          <a:xfrm>
            <a:off x="2924676" y="1230600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901" name="Google Shape;901;p47"/>
          <p:cNvSpPr/>
          <p:nvPr/>
        </p:nvSpPr>
        <p:spPr>
          <a:xfrm>
            <a:off x="2924675" y="683625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902" name="Google Shape;902;p47"/>
          <p:cNvSpPr txBox="1"/>
          <p:nvPr/>
        </p:nvSpPr>
        <p:spPr>
          <a:xfrm>
            <a:off x="2396713" y="2183475"/>
            <a:ext cx="362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conditional GAN, </a:t>
            </a:r>
            <a:r>
              <a:rPr lang="en-GB" sz="1100"/>
              <a:t>training</a:t>
            </a:r>
            <a:r>
              <a:rPr lang="en-GB" sz="1100"/>
              <a:t> dataset must be labelled</a:t>
            </a:r>
            <a:endParaRPr sz="1100"/>
          </a:p>
        </p:txBody>
      </p:sp>
      <p:sp>
        <p:nvSpPr>
          <p:cNvPr id="903" name="Google Shape;903;p47"/>
          <p:cNvSpPr/>
          <p:nvPr/>
        </p:nvSpPr>
        <p:spPr>
          <a:xfrm>
            <a:off x="2396712" y="10585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7"/>
          <p:cNvSpPr/>
          <p:nvPr/>
        </p:nvSpPr>
        <p:spPr>
          <a:xfrm>
            <a:off x="1591875" y="601275"/>
            <a:ext cx="313200" cy="112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7"/>
          <p:cNvSpPr/>
          <p:nvPr/>
        </p:nvSpPr>
        <p:spPr>
          <a:xfrm>
            <a:off x="5831700" y="92146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7"/>
          <p:cNvSpPr/>
          <p:nvPr/>
        </p:nvSpPr>
        <p:spPr>
          <a:xfrm>
            <a:off x="5972350" y="74486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7"/>
          <p:cNvSpPr/>
          <p:nvPr/>
        </p:nvSpPr>
        <p:spPr>
          <a:xfrm>
            <a:off x="5910650" y="8766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7"/>
          <p:cNvSpPr/>
          <p:nvPr/>
        </p:nvSpPr>
        <p:spPr>
          <a:xfrm>
            <a:off x="5602250" y="706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7"/>
          <p:cNvSpPr/>
          <p:nvPr/>
        </p:nvSpPr>
        <p:spPr>
          <a:xfrm>
            <a:off x="5816750" y="582088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7"/>
          <p:cNvSpPr/>
          <p:nvPr/>
        </p:nvSpPr>
        <p:spPr>
          <a:xfrm>
            <a:off x="6066675" y="1093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7"/>
          <p:cNvSpPr txBox="1"/>
          <p:nvPr/>
        </p:nvSpPr>
        <p:spPr>
          <a:xfrm>
            <a:off x="5017174" y="1701813"/>
            <a:ext cx="18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 has (labels + images)</a:t>
            </a:r>
            <a:endParaRPr i="1" sz="500"/>
          </a:p>
        </p:txBody>
      </p:sp>
      <p:sp>
        <p:nvSpPr>
          <p:cNvPr id="912" name="Google Shape;912;p47"/>
          <p:cNvSpPr/>
          <p:nvPr/>
        </p:nvSpPr>
        <p:spPr>
          <a:xfrm>
            <a:off x="5381450" y="43792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5831700" y="71370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7"/>
          <p:cNvSpPr/>
          <p:nvPr/>
        </p:nvSpPr>
        <p:spPr>
          <a:xfrm>
            <a:off x="5602250" y="8366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7"/>
          <p:cNvSpPr/>
          <p:nvPr/>
        </p:nvSpPr>
        <p:spPr>
          <a:xfrm>
            <a:off x="5922950" y="10014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7"/>
          <p:cNvSpPr/>
          <p:nvPr/>
        </p:nvSpPr>
        <p:spPr>
          <a:xfrm>
            <a:off x="6078550" y="12160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7"/>
          <p:cNvSpPr/>
          <p:nvPr/>
        </p:nvSpPr>
        <p:spPr>
          <a:xfrm>
            <a:off x="5663950" y="1093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7"/>
          <p:cNvSpPr/>
          <p:nvPr/>
        </p:nvSpPr>
        <p:spPr>
          <a:xfrm>
            <a:off x="5663950" y="12240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7"/>
          <p:cNvSpPr txBox="1"/>
          <p:nvPr/>
        </p:nvSpPr>
        <p:spPr>
          <a:xfrm>
            <a:off x="4537375" y="923700"/>
            <a:ext cx="41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+</a:t>
            </a:r>
            <a:endParaRPr b="1" sz="2600"/>
          </a:p>
        </p:txBody>
      </p:sp>
      <p:sp>
        <p:nvSpPr>
          <p:cNvPr id="920" name="Google Shape;920;p47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</a:t>
            </a:r>
            <a:r>
              <a:rPr lang="en-GB" sz="2000">
                <a:solidFill>
                  <a:schemeClr val="dk1"/>
                </a:solidFill>
              </a:rPr>
              <a:t> GAN</a:t>
            </a:r>
            <a:endParaRPr i="1" sz="1000"/>
          </a:p>
        </p:txBody>
      </p:sp>
      <p:sp>
        <p:nvSpPr>
          <p:cNvPr id="921" name="Google Shape;921;p47"/>
          <p:cNvSpPr/>
          <p:nvPr/>
        </p:nvSpPr>
        <p:spPr>
          <a:xfrm>
            <a:off x="2325800" y="2953975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7"/>
          <p:cNvSpPr txBox="1"/>
          <p:nvPr/>
        </p:nvSpPr>
        <p:spPr>
          <a:xfrm>
            <a:off x="2050150" y="4143775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Input</a:t>
            </a:r>
            <a:endParaRPr sz="900"/>
          </a:p>
        </p:txBody>
      </p:sp>
      <p:sp>
        <p:nvSpPr>
          <p:cNvPr id="923" name="Google Shape;923;p47"/>
          <p:cNvSpPr/>
          <p:nvPr/>
        </p:nvSpPr>
        <p:spPr>
          <a:xfrm>
            <a:off x="3019150" y="2790625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7"/>
          <p:cNvSpPr/>
          <p:nvPr/>
        </p:nvSpPr>
        <p:spPr>
          <a:xfrm>
            <a:off x="3200451" y="3583300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925" name="Google Shape;925;p47"/>
          <p:cNvSpPr/>
          <p:nvPr/>
        </p:nvSpPr>
        <p:spPr>
          <a:xfrm>
            <a:off x="3200450" y="3036325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926" name="Google Shape;926;p47"/>
          <p:cNvSpPr txBox="1"/>
          <p:nvPr/>
        </p:nvSpPr>
        <p:spPr>
          <a:xfrm>
            <a:off x="1514849" y="4500325"/>
            <a:ext cx="655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Unsupervised GAN, training dataset does not have labels. When you give the input, the GAN model will output something similar to the ones in the Training dataset automatically</a:t>
            </a:r>
            <a:endParaRPr sz="1100"/>
          </a:p>
        </p:txBody>
      </p:sp>
      <p:sp>
        <p:nvSpPr>
          <p:cNvPr id="927" name="Google Shape;927;p47"/>
          <p:cNvSpPr/>
          <p:nvPr/>
        </p:nvSpPr>
        <p:spPr>
          <a:xfrm>
            <a:off x="2672487" y="34112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7"/>
          <p:cNvSpPr/>
          <p:nvPr/>
        </p:nvSpPr>
        <p:spPr>
          <a:xfrm>
            <a:off x="6107475" y="327416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7"/>
          <p:cNvSpPr/>
          <p:nvPr/>
        </p:nvSpPr>
        <p:spPr>
          <a:xfrm>
            <a:off x="6248125" y="309756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7"/>
          <p:cNvSpPr/>
          <p:nvPr/>
        </p:nvSpPr>
        <p:spPr>
          <a:xfrm>
            <a:off x="6186425" y="32293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7"/>
          <p:cNvSpPr/>
          <p:nvPr/>
        </p:nvSpPr>
        <p:spPr>
          <a:xfrm>
            <a:off x="5878025" y="3059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7"/>
          <p:cNvSpPr/>
          <p:nvPr/>
        </p:nvSpPr>
        <p:spPr>
          <a:xfrm>
            <a:off x="6342450" y="3446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7"/>
          <p:cNvSpPr txBox="1"/>
          <p:nvPr/>
        </p:nvSpPr>
        <p:spPr>
          <a:xfrm>
            <a:off x="5292949" y="4054513"/>
            <a:ext cx="180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</a:t>
            </a:r>
            <a:endParaRPr i="1" sz="500"/>
          </a:p>
        </p:txBody>
      </p:sp>
      <p:sp>
        <p:nvSpPr>
          <p:cNvPr id="934" name="Google Shape;934;p47"/>
          <p:cNvSpPr/>
          <p:nvPr/>
        </p:nvSpPr>
        <p:spPr>
          <a:xfrm>
            <a:off x="5657225" y="279062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7"/>
          <p:cNvSpPr/>
          <p:nvPr/>
        </p:nvSpPr>
        <p:spPr>
          <a:xfrm>
            <a:off x="5939725" y="3446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7"/>
          <p:cNvSpPr txBox="1"/>
          <p:nvPr/>
        </p:nvSpPr>
        <p:spPr>
          <a:xfrm>
            <a:off x="4813150" y="3276400"/>
            <a:ext cx="41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+</a:t>
            </a:r>
            <a:endParaRPr b="1" sz="2600"/>
          </a:p>
        </p:txBody>
      </p:sp>
      <p:sp>
        <p:nvSpPr>
          <p:cNvPr id="937" name="Google Shape;937;p47"/>
          <p:cNvSpPr txBox="1"/>
          <p:nvPr/>
        </p:nvSpPr>
        <p:spPr>
          <a:xfrm>
            <a:off x="185400" y="1044650"/>
            <a:ext cx="11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</a:t>
            </a:r>
            <a:r>
              <a:rPr b="1" lang="en-GB" sz="1100">
                <a:solidFill>
                  <a:schemeClr val="dk1"/>
                </a:solidFill>
              </a:rPr>
              <a:t>onditional GAN</a:t>
            </a:r>
            <a:endParaRPr b="1"/>
          </a:p>
        </p:txBody>
      </p:sp>
      <p:sp>
        <p:nvSpPr>
          <p:cNvPr id="938" name="Google Shape;938;p47"/>
          <p:cNvSpPr txBox="1"/>
          <p:nvPr/>
        </p:nvSpPr>
        <p:spPr>
          <a:xfrm>
            <a:off x="337800" y="3307300"/>
            <a:ext cx="11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Unsupervised</a:t>
            </a:r>
            <a:r>
              <a:rPr b="1" lang="en-GB" sz="1100">
                <a:solidFill>
                  <a:schemeClr val="dk1"/>
                </a:solidFill>
              </a:rPr>
              <a:t> GAN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8"/>
          <p:cNvSpPr/>
          <p:nvPr/>
        </p:nvSpPr>
        <p:spPr>
          <a:xfrm>
            <a:off x="2050025" y="601275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8"/>
          <p:cNvSpPr txBox="1"/>
          <p:nvPr/>
        </p:nvSpPr>
        <p:spPr>
          <a:xfrm>
            <a:off x="1262700" y="1721763"/>
            <a:ext cx="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945" name="Google Shape;945;p48"/>
          <p:cNvSpPr txBox="1"/>
          <p:nvPr/>
        </p:nvSpPr>
        <p:spPr>
          <a:xfrm>
            <a:off x="1774375" y="1791075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Conditions</a:t>
            </a:r>
            <a:endParaRPr sz="900"/>
          </a:p>
        </p:txBody>
      </p:sp>
      <p:sp>
        <p:nvSpPr>
          <p:cNvPr id="946" name="Google Shape;946;p48"/>
          <p:cNvSpPr/>
          <p:nvPr/>
        </p:nvSpPr>
        <p:spPr>
          <a:xfrm>
            <a:off x="2743375" y="437925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8"/>
          <p:cNvSpPr/>
          <p:nvPr/>
        </p:nvSpPr>
        <p:spPr>
          <a:xfrm>
            <a:off x="2924676" y="1230600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948" name="Google Shape;948;p48"/>
          <p:cNvSpPr/>
          <p:nvPr/>
        </p:nvSpPr>
        <p:spPr>
          <a:xfrm>
            <a:off x="2924675" y="683625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949" name="Google Shape;949;p48"/>
          <p:cNvSpPr txBox="1"/>
          <p:nvPr/>
        </p:nvSpPr>
        <p:spPr>
          <a:xfrm>
            <a:off x="2396713" y="2183475"/>
            <a:ext cx="362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conditional GAN, training dataset must be labelled</a:t>
            </a:r>
            <a:endParaRPr sz="1100"/>
          </a:p>
        </p:txBody>
      </p:sp>
      <p:sp>
        <p:nvSpPr>
          <p:cNvPr id="950" name="Google Shape;950;p48"/>
          <p:cNvSpPr/>
          <p:nvPr/>
        </p:nvSpPr>
        <p:spPr>
          <a:xfrm>
            <a:off x="2396712" y="10585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8"/>
          <p:cNvSpPr/>
          <p:nvPr/>
        </p:nvSpPr>
        <p:spPr>
          <a:xfrm>
            <a:off x="1591875" y="601275"/>
            <a:ext cx="313200" cy="112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8"/>
          <p:cNvSpPr/>
          <p:nvPr/>
        </p:nvSpPr>
        <p:spPr>
          <a:xfrm>
            <a:off x="5831700" y="92146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8"/>
          <p:cNvSpPr/>
          <p:nvPr/>
        </p:nvSpPr>
        <p:spPr>
          <a:xfrm>
            <a:off x="5972350" y="74486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8"/>
          <p:cNvSpPr/>
          <p:nvPr/>
        </p:nvSpPr>
        <p:spPr>
          <a:xfrm>
            <a:off x="5910650" y="8766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8"/>
          <p:cNvSpPr/>
          <p:nvPr/>
        </p:nvSpPr>
        <p:spPr>
          <a:xfrm>
            <a:off x="5602250" y="706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8"/>
          <p:cNvSpPr/>
          <p:nvPr/>
        </p:nvSpPr>
        <p:spPr>
          <a:xfrm>
            <a:off x="5816750" y="582088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8"/>
          <p:cNvSpPr/>
          <p:nvPr/>
        </p:nvSpPr>
        <p:spPr>
          <a:xfrm>
            <a:off x="6066675" y="1093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8"/>
          <p:cNvSpPr txBox="1"/>
          <p:nvPr/>
        </p:nvSpPr>
        <p:spPr>
          <a:xfrm>
            <a:off x="5017174" y="1701813"/>
            <a:ext cx="18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 has (labels + images)</a:t>
            </a:r>
            <a:endParaRPr i="1" sz="500"/>
          </a:p>
        </p:txBody>
      </p:sp>
      <p:sp>
        <p:nvSpPr>
          <p:cNvPr id="959" name="Google Shape;959;p48"/>
          <p:cNvSpPr/>
          <p:nvPr/>
        </p:nvSpPr>
        <p:spPr>
          <a:xfrm>
            <a:off x="5381450" y="43792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8"/>
          <p:cNvSpPr/>
          <p:nvPr/>
        </p:nvSpPr>
        <p:spPr>
          <a:xfrm>
            <a:off x="5831700" y="71370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8"/>
          <p:cNvSpPr/>
          <p:nvPr/>
        </p:nvSpPr>
        <p:spPr>
          <a:xfrm>
            <a:off x="5602250" y="8366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8"/>
          <p:cNvSpPr/>
          <p:nvPr/>
        </p:nvSpPr>
        <p:spPr>
          <a:xfrm>
            <a:off x="5922950" y="10014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8"/>
          <p:cNvSpPr/>
          <p:nvPr/>
        </p:nvSpPr>
        <p:spPr>
          <a:xfrm>
            <a:off x="6078550" y="12160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8"/>
          <p:cNvSpPr/>
          <p:nvPr/>
        </p:nvSpPr>
        <p:spPr>
          <a:xfrm>
            <a:off x="5663950" y="1093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8"/>
          <p:cNvSpPr/>
          <p:nvPr/>
        </p:nvSpPr>
        <p:spPr>
          <a:xfrm>
            <a:off x="5663950" y="12240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8"/>
          <p:cNvSpPr txBox="1"/>
          <p:nvPr/>
        </p:nvSpPr>
        <p:spPr>
          <a:xfrm>
            <a:off x="4537375" y="923700"/>
            <a:ext cx="41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+</a:t>
            </a:r>
            <a:endParaRPr b="1" sz="2600"/>
          </a:p>
        </p:txBody>
      </p:sp>
      <p:sp>
        <p:nvSpPr>
          <p:cNvPr id="967" name="Google Shape;967;p48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968" name="Google Shape;968;p48"/>
          <p:cNvSpPr/>
          <p:nvPr/>
        </p:nvSpPr>
        <p:spPr>
          <a:xfrm>
            <a:off x="2325800" y="2953975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8"/>
          <p:cNvSpPr txBox="1"/>
          <p:nvPr/>
        </p:nvSpPr>
        <p:spPr>
          <a:xfrm>
            <a:off x="2050150" y="4143775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Input</a:t>
            </a:r>
            <a:endParaRPr sz="900"/>
          </a:p>
        </p:txBody>
      </p:sp>
      <p:sp>
        <p:nvSpPr>
          <p:cNvPr id="970" name="Google Shape;970;p48"/>
          <p:cNvSpPr/>
          <p:nvPr/>
        </p:nvSpPr>
        <p:spPr>
          <a:xfrm>
            <a:off x="3019150" y="2790625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8"/>
          <p:cNvSpPr/>
          <p:nvPr/>
        </p:nvSpPr>
        <p:spPr>
          <a:xfrm>
            <a:off x="3200451" y="3583300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972" name="Google Shape;972;p48"/>
          <p:cNvSpPr/>
          <p:nvPr/>
        </p:nvSpPr>
        <p:spPr>
          <a:xfrm>
            <a:off x="3200450" y="3036325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973" name="Google Shape;973;p48"/>
          <p:cNvSpPr txBox="1"/>
          <p:nvPr/>
        </p:nvSpPr>
        <p:spPr>
          <a:xfrm>
            <a:off x="1514849" y="4500325"/>
            <a:ext cx="655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Unsupervised GAN, training dataset does not have labels. When you give the input, the GAN model will output something similar to the ones in the Training dataset automatically</a:t>
            </a:r>
            <a:endParaRPr sz="1100"/>
          </a:p>
        </p:txBody>
      </p:sp>
      <p:sp>
        <p:nvSpPr>
          <p:cNvPr id="974" name="Google Shape;974;p48"/>
          <p:cNvSpPr/>
          <p:nvPr/>
        </p:nvSpPr>
        <p:spPr>
          <a:xfrm>
            <a:off x="2672487" y="34112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8"/>
          <p:cNvSpPr/>
          <p:nvPr/>
        </p:nvSpPr>
        <p:spPr>
          <a:xfrm>
            <a:off x="6107475" y="327416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8"/>
          <p:cNvSpPr/>
          <p:nvPr/>
        </p:nvSpPr>
        <p:spPr>
          <a:xfrm>
            <a:off x="6248125" y="309756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8"/>
          <p:cNvSpPr/>
          <p:nvPr/>
        </p:nvSpPr>
        <p:spPr>
          <a:xfrm>
            <a:off x="6186425" y="32293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8"/>
          <p:cNvSpPr/>
          <p:nvPr/>
        </p:nvSpPr>
        <p:spPr>
          <a:xfrm>
            <a:off x="5878025" y="3059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8"/>
          <p:cNvSpPr/>
          <p:nvPr/>
        </p:nvSpPr>
        <p:spPr>
          <a:xfrm>
            <a:off x="6342450" y="3446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8"/>
          <p:cNvSpPr txBox="1"/>
          <p:nvPr/>
        </p:nvSpPr>
        <p:spPr>
          <a:xfrm>
            <a:off x="5292949" y="4054513"/>
            <a:ext cx="180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</a:t>
            </a:r>
            <a:endParaRPr i="1" sz="500"/>
          </a:p>
        </p:txBody>
      </p:sp>
      <p:sp>
        <p:nvSpPr>
          <p:cNvPr id="981" name="Google Shape;981;p48"/>
          <p:cNvSpPr/>
          <p:nvPr/>
        </p:nvSpPr>
        <p:spPr>
          <a:xfrm>
            <a:off x="5657225" y="279062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8"/>
          <p:cNvSpPr/>
          <p:nvPr/>
        </p:nvSpPr>
        <p:spPr>
          <a:xfrm>
            <a:off x="5939725" y="3446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8"/>
          <p:cNvSpPr txBox="1"/>
          <p:nvPr/>
        </p:nvSpPr>
        <p:spPr>
          <a:xfrm>
            <a:off x="4813150" y="3276400"/>
            <a:ext cx="41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+</a:t>
            </a:r>
            <a:endParaRPr b="1" sz="2600"/>
          </a:p>
        </p:txBody>
      </p:sp>
      <p:sp>
        <p:nvSpPr>
          <p:cNvPr id="984" name="Google Shape;984;p48"/>
          <p:cNvSpPr txBox="1"/>
          <p:nvPr/>
        </p:nvSpPr>
        <p:spPr>
          <a:xfrm>
            <a:off x="185400" y="1044650"/>
            <a:ext cx="11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Conditional GAN</a:t>
            </a:r>
            <a:endParaRPr b="1"/>
          </a:p>
        </p:txBody>
      </p:sp>
      <p:sp>
        <p:nvSpPr>
          <p:cNvPr id="985" name="Google Shape;985;p48"/>
          <p:cNvSpPr txBox="1"/>
          <p:nvPr/>
        </p:nvSpPr>
        <p:spPr>
          <a:xfrm>
            <a:off x="337800" y="3307300"/>
            <a:ext cx="11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Unsupervised GAN</a:t>
            </a:r>
            <a:endParaRPr b="1"/>
          </a:p>
        </p:txBody>
      </p:sp>
      <p:sp>
        <p:nvSpPr>
          <p:cNvPr id="986" name="Google Shape;986;p48"/>
          <p:cNvSpPr txBox="1"/>
          <p:nvPr/>
        </p:nvSpPr>
        <p:spPr>
          <a:xfrm>
            <a:off x="7298600" y="2114175"/>
            <a:ext cx="1490700" cy="153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So in the unsupervised GAN, there are two bunch of data: data1 and data2. The machine will learn how to convert data1 to data2 automatically.</a:t>
            </a:r>
            <a:endParaRPr i="1"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9"/>
          <p:cNvSpPr/>
          <p:nvPr/>
        </p:nvSpPr>
        <p:spPr>
          <a:xfrm>
            <a:off x="2050025" y="601275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9"/>
          <p:cNvSpPr txBox="1"/>
          <p:nvPr/>
        </p:nvSpPr>
        <p:spPr>
          <a:xfrm>
            <a:off x="1262700" y="1721763"/>
            <a:ext cx="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993" name="Google Shape;993;p49"/>
          <p:cNvSpPr txBox="1"/>
          <p:nvPr/>
        </p:nvSpPr>
        <p:spPr>
          <a:xfrm>
            <a:off x="1774375" y="1791075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Conditions</a:t>
            </a:r>
            <a:endParaRPr sz="900"/>
          </a:p>
        </p:txBody>
      </p:sp>
      <p:sp>
        <p:nvSpPr>
          <p:cNvPr id="994" name="Google Shape;994;p49"/>
          <p:cNvSpPr/>
          <p:nvPr/>
        </p:nvSpPr>
        <p:spPr>
          <a:xfrm>
            <a:off x="2743375" y="437925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9"/>
          <p:cNvSpPr/>
          <p:nvPr/>
        </p:nvSpPr>
        <p:spPr>
          <a:xfrm>
            <a:off x="2924676" y="1230600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996" name="Google Shape;996;p49"/>
          <p:cNvSpPr/>
          <p:nvPr/>
        </p:nvSpPr>
        <p:spPr>
          <a:xfrm>
            <a:off x="2924675" y="683625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997" name="Google Shape;997;p49"/>
          <p:cNvSpPr txBox="1"/>
          <p:nvPr/>
        </p:nvSpPr>
        <p:spPr>
          <a:xfrm>
            <a:off x="2396713" y="2183475"/>
            <a:ext cx="362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conditional GAN, training dataset must be labelled</a:t>
            </a:r>
            <a:endParaRPr sz="1100"/>
          </a:p>
        </p:txBody>
      </p:sp>
      <p:sp>
        <p:nvSpPr>
          <p:cNvPr id="998" name="Google Shape;998;p49"/>
          <p:cNvSpPr/>
          <p:nvPr/>
        </p:nvSpPr>
        <p:spPr>
          <a:xfrm>
            <a:off x="2396712" y="10585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9"/>
          <p:cNvSpPr/>
          <p:nvPr/>
        </p:nvSpPr>
        <p:spPr>
          <a:xfrm>
            <a:off x="1591875" y="601275"/>
            <a:ext cx="313200" cy="112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9"/>
          <p:cNvSpPr/>
          <p:nvPr/>
        </p:nvSpPr>
        <p:spPr>
          <a:xfrm>
            <a:off x="5831700" y="92146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9"/>
          <p:cNvSpPr/>
          <p:nvPr/>
        </p:nvSpPr>
        <p:spPr>
          <a:xfrm>
            <a:off x="5972350" y="74486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9"/>
          <p:cNvSpPr/>
          <p:nvPr/>
        </p:nvSpPr>
        <p:spPr>
          <a:xfrm>
            <a:off x="5910650" y="8766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9"/>
          <p:cNvSpPr/>
          <p:nvPr/>
        </p:nvSpPr>
        <p:spPr>
          <a:xfrm>
            <a:off x="5602250" y="706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9"/>
          <p:cNvSpPr/>
          <p:nvPr/>
        </p:nvSpPr>
        <p:spPr>
          <a:xfrm>
            <a:off x="5816750" y="582088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9"/>
          <p:cNvSpPr/>
          <p:nvPr/>
        </p:nvSpPr>
        <p:spPr>
          <a:xfrm>
            <a:off x="6066675" y="1093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9"/>
          <p:cNvSpPr txBox="1"/>
          <p:nvPr/>
        </p:nvSpPr>
        <p:spPr>
          <a:xfrm>
            <a:off x="5017174" y="1701813"/>
            <a:ext cx="18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 has (labels + images)</a:t>
            </a:r>
            <a:endParaRPr i="1" sz="500"/>
          </a:p>
        </p:txBody>
      </p:sp>
      <p:sp>
        <p:nvSpPr>
          <p:cNvPr id="1007" name="Google Shape;1007;p49"/>
          <p:cNvSpPr/>
          <p:nvPr/>
        </p:nvSpPr>
        <p:spPr>
          <a:xfrm>
            <a:off x="5381450" y="43792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9"/>
          <p:cNvSpPr/>
          <p:nvPr/>
        </p:nvSpPr>
        <p:spPr>
          <a:xfrm>
            <a:off x="5831700" y="71370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9"/>
          <p:cNvSpPr/>
          <p:nvPr/>
        </p:nvSpPr>
        <p:spPr>
          <a:xfrm>
            <a:off x="5602250" y="8366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9"/>
          <p:cNvSpPr/>
          <p:nvPr/>
        </p:nvSpPr>
        <p:spPr>
          <a:xfrm>
            <a:off x="5922950" y="10014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9"/>
          <p:cNvSpPr/>
          <p:nvPr/>
        </p:nvSpPr>
        <p:spPr>
          <a:xfrm>
            <a:off x="6078550" y="12160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9"/>
          <p:cNvSpPr/>
          <p:nvPr/>
        </p:nvSpPr>
        <p:spPr>
          <a:xfrm>
            <a:off x="5663950" y="1093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9"/>
          <p:cNvSpPr/>
          <p:nvPr/>
        </p:nvSpPr>
        <p:spPr>
          <a:xfrm>
            <a:off x="5663950" y="12240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9"/>
          <p:cNvSpPr txBox="1"/>
          <p:nvPr/>
        </p:nvSpPr>
        <p:spPr>
          <a:xfrm>
            <a:off x="4537375" y="923700"/>
            <a:ext cx="41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+</a:t>
            </a:r>
            <a:endParaRPr b="1" sz="2600"/>
          </a:p>
        </p:txBody>
      </p:sp>
      <p:sp>
        <p:nvSpPr>
          <p:cNvPr id="1015" name="Google Shape;1015;p49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016" name="Google Shape;1016;p49"/>
          <p:cNvSpPr/>
          <p:nvPr/>
        </p:nvSpPr>
        <p:spPr>
          <a:xfrm>
            <a:off x="2325800" y="2953975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9"/>
          <p:cNvSpPr txBox="1"/>
          <p:nvPr/>
        </p:nvSpPr>
        <p:spPr>
          <a:xfrm>
            <a:off x="2050150" y="4143775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Input</a:t>
            </a:r>
            <a:endParaRPr sz="900"/>
          </a:p>
        </p:txBody>
      </p:sp>
      <p:sp>
        <p:nvSpPr>
          <p:cNvPr id="1018" name="Google Shape;1018;p49"/>
          <p:cNvSpPr/>
          <p:nvPr/>
        </p:nvSpPr>
        <p:spPr>
          <a:xfrm>
            <a:off x="3019150" y="2790625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9"/>
          <p:cNvSpPr/>
          <p:nvPr/>
        </p:nvSpPr>
        <p:spPr>
          <a:xfrm>
            <a:off x="3200451" y="3583300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1020" name="Google Shape;1020;p49"/>
          <p:cNvSpPr/>
          <p:nvPr/>
        </p:nvSpPr>
        <p:spPr>
          <a:xfrm>
            <a:off x="3200450" y="3036325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1021" name="Google Shape;1021;p49"/>
          <p:cNvSpPr txBox="1"/>
          <p:nvPr/>
        </p:nvSpPr>
        <p:spPr>
          <a:xfrm>
            <a:off x="1514849" y="4500325"/>
            <a:ext cx="655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Unsupervised GAN, training dataset does not have labels. When you give the input, the GAN model will output something similar to the ones in the Training dataset automatically</a:t>
            </a:r>
            <a:endParaRPr sz="1100"/>
          </a:p>
        </p:txBody>
      </p:sp>
      <p:sp>
        <p:nvSpPr>
          <p:cNvPr id="1022" name="Google Shape;1022;p49"/>
          <p:cNvSpPr/>
          <p:nvPr/>
        </p:nvSpPr>
        <p:spPr>
          <a:xfrm>
            <a:off x="2672487" y="34112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9"/>
          <p:cNvSpPr/>
          <p:nvPr/>
        </p:nvSpPr>
        <p:spPr>
          <a:xfrm>
            <a:off x="6107475" y="327416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9"/>
          <p:cNvSpPr/>
          <p:nvPr/>
        </p:nvSpPr>
        <p:spPr>
          <a:xfrm>
            <a:off x="6248125" y="309756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9"/>
          <p:cNvSpPr/>
          <p:nvPr/>
        </p:nvSpPr>
        <p:spPr>
          <a:xfrm>
            <a:off x="6186425" y="32293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9"/>
          <p:cNvSpPr/>
          <p:nvPr/>
        </p:nvSpPr>
        <p:spPr>
          <a:xfrm>
            <a:off x="5878025" y="3059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9"/>
          <p:cNvSpPr/>
          <p:nvPr/>
        </p:nvSpPr>
        <p:spPr>
          <a:xfrm>
            <a:off x="6342450" y="3446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9"/>
          <p:cNvSpPr txBox="1"/>
          <p:nvPr/>
        </p:nvSpPr>
        <p:spPr>
          <a:xfrm>
            <a:off x="5292949" y="4054513"/>
            <a:ext cx="180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</a:t>
            </a:r>
            <a:endParaRPr i="1" sz="500"/>
          </a:p>
        </p:txBody>
      </p:sp>
      <p:sp>
        <p:nvSpPr>
          <p:cNvPr id="1029" name="Google Shape;1029;p49"/>
          <p:cNvSpPr/>
          <p:nvPr/>
        </p:nvSpPr>
        <p:spPr>
          <a:xfrm>
            <a:off x="5657225" y="279062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9"/>
          <p:cNvSpPr/>
          <p:nvPr/>
        </p:nvSpPr>
        <p:spPr>
          <a:xfrm>
            <a:off x="5939725" y="3446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9"/>
          <p:cNvSpPr txBox="1"/>
          <p:nvPr/>
        </p:nvSpPr>
        <p:spPr>
          <a:xfrm>
            <a:off x="4813150" y="3276400"/>
            <a:ext cx="41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+</a:t>
            </a:r>
            <a:endParaRPr b="1" sz="2600"/>
          </a:p>
        </p:txBody>
      </p:sp>
      <p:sp>
        <p:nvSpPr>
          <p:cNvPr id="1032" name="Google Shape;1032;p49"/>
          <p:cNvSpPr txBox="1"/>
          <p:nvPr/>
        </p:nvSpPr>
        <p:spPr>
          <a:xfrm>
            <a:off x="185400" y="1044650"/>
            <a:ext cx="11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Conditional GAN</a:t>
            </a:r>
            <a:endParaRPr b="1"/>
          </a:p>
        </p:txBody>
      </p:sp>
      <p:sp>
        <p:nvSpPr>
          <p:cNvPr id="1033" name="Google Shape;1033;p49"/>
          <p:cNvSpPr txBox="1"/>
          <p:nvPr/>
        </p:nvSpPr>
        <p:spPr>
          <a:xfrm>
            <a:off x="337800" y="3307300"/>
            <a:ext cx="11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Unsupervised GAN</a:t>
            </a:r>
            <a:endParaRPr b="1"/>
          </a:p>
        </p:txBody>
      </p:sp>
      <p:sp>
        <p:nvSpPr>
          <p:cNvPr id="1034" name="Google Shape;1034;p49"/>
          <p:cNvSpPr txBox="1"/>
          <p:nvPr/>
        </p:nvSpPr>
        <p:spPr>
          <a:xfrm>
            <a:off x="7298600" y="2114175"/>
            <a:ext cx="1490700" cy="1877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So in the unsupervised GAN, there are two bunch of data: data in domain 1 and domain 2. The machine will learn how to convert data1 to data2 automatically.</a:t>
            </a:r>
            <a:endParaRPr i="1"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0"/>
          <p:cNvSpPr/>
          <p:nvPr/>
        </p:nvSpPr>
        <p:spPr>
          <a:xfrm>
            <a:off x="806825" y="2458400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0"/>
          <p:cNvSpPr/>
          <p:nvPr/>
        </p:nvSpPr>
        <p:spPr>
          <a:xfrm>
            <a:off x="988126" y="3251075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1041" name="Google Shape;1041;p50"/>
          <p:cNvSpPr/>
          <p:nvPr/>
        </p:nvSpPr>
        <p:spPr>
          <a:xfrm>
            <a:off x="988125" y="2704100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1042" name="Google Shape;1042;p50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043" name="Google Shape;1043;p50"/>
          <p:cNvSpPr/>
          <p:nvPr/>
        </p:nvSpPr>
        <p:spPr>
          <a:xfrm>
            <a:off x="806825" y="1136500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50"/>
          <p:cNvSpPr/>
          <p:nvPr/>
        </p:nvSpPr>
        <p:spPr>
          <a:xfrm>
            <a:off x="959225" y="1288900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50"/>
          <p:cNvSpPr/>
          <p:nvPr/>
        </p:nvSpPr>
        <p:spPr>
          <a:xfrm>
            <a:off x="433625" y="1458675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50"/>
          <p:cNvSpPr/>
          <p:nvPr/>
        </p:nvSpPr>
        <p:spPr>
          <a:xfrm>
            <a:off x="551300" y="986425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50"/>
          <p:cNvSpPr/>
          <p:nvPr/>
        </p:nvSpPr>
        <p:spPr>
          <a:xfrm>
            <a:off x="651675" y="1359625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50"/>
          <p:cNvSpPr/>
          <p:nvPr/>
        </p:nvSpPr>
        <p:spPr>
          <a:xfrm>
            <a:off x="2243200" y="1136500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50"/>
          <p:cNvSpPr/>
          <p:nvPr/>
        </p:nvSpPr>
        <p:spPr>
          <a:xfrm>
            <a:off x="2395600" y="1288900"/>
            <a:ext cx="373200" cy="37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50"/>
          <p:cNvSpPr/>
          <p:nvPr/>
        </p:nvSpPr>
        <p:spPr>
          <a:xfrm>
            <a:off x="1870000" y="1458675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50"/>
          <p:cNvSpPr/>
          <p:nvPr/>
        </p:nvSpPr>
        <p:spPr>
          <a:xfrm>
            <a:off x="1987675" y="986425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50"/>
          <p:cNvSpPr/>
          <p:nvPr/>
        </p:nvSpPr>
        <p:spPr>
          <a:xfrm>
            <a:off x="2088050" y="1359625"/>
            <a:ext cx="373200" cy="373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50"/>
          <p:cNvSpPr txBox="1"/>
          <p:nvPr/>
        </p:nvSpPr>
        <p:spPr>
          <a:xfrm>
            <a:off x="551300" y="18832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054" name="Google Shape;1054;p50"/>
          <p:cNvSpPr txBox="1"/>
          <p:nvPr/>
        </p:nvSpPr>
        <p:spPr>
          <a:xfrm>
            <a:off x="1774900" y="1883238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1055" name="Google Shape;1055;p50"/>
          <p:cNvSpPr txBox="1"/>
          <p:nvPr/>
        </p:nvSpPr>
        <p:spPr>
          <a:xfrm>
            <a:off x="3253325" y="1238425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unsupervised GAN’s training dataset, we have many data in Domain 1, and many data in Domain 2</a:t>
            </a:r>
            <a:endParaRPr/>
          </a:p>
        </p:txBody>
      </p:sp>
      <p:sp>
        <p:nvSpPr>
          <p:cNvPr id="1056" name="Google Shape;1056;p50"/>
          <p:cNvSpPr txBox="1"/>
          <p:nvPr/>
        </p:nvSpPr>
        <p:spPr>
          <a:xfrm>
            <a:off x="3292950" y="2715350"/>
            <a:ext cx="499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Through the training process, we hope to find </a:t>
            </a:r>
            <a:r>
              <a:rPr lang="en-GB"/>
              <a:t>parameters</a:t>
            </a:r>
            <a:r>
              <a:rPr lang="en-GB"/>
              <a:t> for the GAN model that we can convert data from Domain 1 to Domain 2 (essentially we want to find the relationship between Domain 1 and Domain 2)</a:t>
            </a:r>
            <a:endParaRPr/>
          </a:p>
        </p:txBody>
      </p:sp>
      <p:sp>
        <p:nvSpPr>
          <p:cNvPr id="1057" name="Google Shape;1057;p50"/>
          <p:cNvSpPr txBox="1"/>
          <p:nvPr/>
        </p:nvSpPr>
        <p:spPr>
          <a:xfrm>
            <a:off x="1357625" y="3007850"/>
            <a:ext cx="333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FF0000"/>
                </a:solidFill>
              </a:rPr>
              <a:t>?</a:t>
            </a:r>
            <a:endParaRPr sz="3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1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063" name="Google Shape;1063;p51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1</a:t>
            </a:r>
            <a:endParaRPr/>
          </a:p>
        </p:txBody>
      </p:sp>
      <p:sp>
        <p:nvSpPr>
          <p:cNvPr id="1064" name="Google Shape;1064;p51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1065" name="Google Shape;1065;p51"/>
          <p:cNvSpPr/>
          <p:nvPr/>
        </p:nvSpPr>
        <p:spPr>
          <a:xfrm>
            <a:off x="130125" y="1470975"/>
            <a:ext cx="416425" cy="4002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66" name="Google Shape;1066;p51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1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1068" name="Google Shape;10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51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51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1071" name="Google Shape;1071;p51"/>
          <p:cNvSpPr txBox="1"/>
          <p:nvPr/>
        </p:nvSpPr>
        <p:spPr>
          <a:xfrm>
            <a:off x="131025" y="4370550"/>
            <a:ext cx="27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 </a:t>
            </a:r>
            <a:r>
              <a:rPr i="1" lang="en-GB" sz="1000"/>
              <a:t>and the </a:t>
            </a:r>
            <a:r>
              <a:rPr i="1" lang="en-GB" sz="1000">
                <a:solidFill>
                  <a:srgbClr val="4A86E8"/>
                </a:solidFill>
              </a:rPr>
              <a:t>Generator produced image,</a:t>
            </a:r>
            <a:r>
              <a:rPr i="1" lang="en-GB" sz="1000"/>
              <a:t> and tell the differences</a:t>
            </a:r>
            <a:endParaRPr i="1" sz="1000"/>
          </a:p>
        </p:txBody>
      </p:sp>
      <p:sp>
        <p:nvSpPr>
          <p:cNvPr id="1072" name="Google Shape;1072;p51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51"/>
          <p:cNvSpPr txBox="1"/>
          <p:nvPr/>
        </p:nvSpPr>
        <p:spPr>
          <a:xfrm>
            <a:off x="0" y="1871175"/>
            <a:ext cx="7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Domain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24425" y="1057825"/>
            <a:ext cx="167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element of the vector represents some features of the outputs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742050" y="1131875"/>
            <a:ext cx="1179000" cy="959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GAN</a:t>
            </a:r>
            <a:endParaRPr sz="1600"/>
          </a:p>
        </p:txBody>
      </p:sp>
      <p:sp>
        <p:nvSpPr>
          <p:cNvPr id="81" name="Google Shape;81;p16"/>
          <p:cNvSpPr/>
          <p:nvPr/>
        </p:nvSpPr>
        <p:spPr>
          <a:xfrm>
            <a:off x="3262300" y="1618275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13" y="827723"/>
            <a:ext cx="689475" cy="16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5092400" y="1618275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475" y="975723"/>
            <a:ext cx="1521550" cy="15137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sp>
        <p:nvSpPr>
          <p:cNvPr id="86" name="Google Shape;86;p16"/>
          <p:cNvSpPr txBox="1"/>
          <p:nvPr/>
        </p:nvSpPr>
        <p:spPr>
          <a:xfrm>
            <a:off x="0" y="349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Purpose of GAN</a:t>
            </a:r>
            <a:endParaRPr sz="1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2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079" name="Google Shape;1079;p52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1</a:t>
            </a:r>
            <a:endParaRPr/>
          </a:p>
        </p:txBody>
      </p:sp>
      <p:sp>
        <p:nvSpPr>
          <p:cNvPr id="1080" name="Google Shape;1080;p52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1081" name="Google Shape;1081;p52"/>
          <p:cNvSpPr/>
          <p:nvPr/>
        </p:nvSpPr>
        <p:spPr>
          <a:xfrm>
            <a:off x="130125" y="1470975"/>
            <a:ext cx="416425" cy="4002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82" name="Google Shape;1082;p52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52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1084" name="Google Shape;10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52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52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1087" name="Google Shape;1087;p52"/>
          <p:cNvSpPr txBox="1"/>
          <p:nvPr/>
        </p:nvSpPr>
        <p:spPr>
          <a:xfrm>
            <a:off x="131025" y="4370550"/>
            <a:ext cx="27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 </a:t>
            </a:r>
            <a:r>
              <a:rPr i="1" lang="en-GB" sz="1000"/>
              <a:t>and the </a:t>
            </a:r>
            <a:r>
              <a:rPr i="1" lang="en-GB" sz="1000">
                <a:solidFill>
                  <a:srgbClr val="4A86E8"/>
                </a:solidFill>
              </a:rPr>
              <a:t>Generator produced image,</a:t>
            </a:r>
            <a:r>
              <a:rPr i="1" lang="en-GB" sz="1000"/>
              <a:t> and tell the differences</a:t>
            </a:r>
            <a:endParaRPr i="1" sz="1000"/>
          </a:p>
        </p:txBody>
      </p:sp>
      <p:sp>
        <p:nvSpPr>
          <p:cNvPr id="1088" name="Google Shape;1088;p52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52"/>
          <p:cNvSpPr txBox="1"/>
          <p:nvPr/>
        </p:nvSpPr>
        <p:spPr>
          <a:xfrm>
            <a:off x="0" y="1871175"/>
            <a:ext cx="7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Domain 1</a:t>
            </a:r>
            <a:endParaRPr/>
          </a:p>
        </p:txBody>
      </p:sp>
      <p:sp>
        <p:nvSpPr>
          <p:cNvPr id="1090" name="Google Shape;1090;p52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1091" name="Google Shape;1091;p52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1092" name="Google Shape;1092;p52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3" name="Google Shape;1093;p52"/>
          <p:cNvSpPr txBox="1"/>
          <p:nvPr/>
        </p:nvSpPr>
        <p:spPr>
          <a:xfrm>
            <a:off x="2142250" y="1964263"/>
            <a:ext cx="89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</a:t>
            </a:r>
            <a:r>
              <a:rPr lang="en-GB" sz="800">
                <a:solidFill>
                  <a:srgbClr val="FF9900"/>
                </a:solidFill>
              </a:rPr>
              <a:t>the data (domain 2) </a:t>
            </a:r>
            <a:r>
              <a:rPr lang="en-GB" sz="800">
                <a:solidFill>
                  <a:srgbClr val="FF0000"/>
                </a:solidFill>
              </a:rPr>
              <a:t>has color while </a:t>
            </a:r>
            <a:r>
              <a:rPr lang="en-GB" sz="800">
                <a:solidFill>
                  <a:schemeClr val="accent1"/>
                </a:solidFill>
              </a:rPr>
              <a:t>the image from the Generator (v1)</a:t>
            </a:r>
            <a:r>
              <a:rPr lang="en-GB" sz="800">
                <a:solidFill>
                  <a:srgbClr val="FF0000"/>
                </a:solidFill>
              </a:rPr>
              <a:t>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094" name="Google Shape;1094;p52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5" name="Google Shape;10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52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1097" name="Google Shape;1097;p52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52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</a:t>
            </a:r>
            <a:r>
              <a:rPr i="1" lang="en-GB" sz="1000"/>
              <a:t> and </a:t>
            </a:r>
            <a:r>
              <a:rPr i="1" lang="en-GB" sz="1000">
                <a:solidFill>
                  <a:schemeClr val="accent1"/>
                </a:solidFill>
              </a:rPr>
              <a:t>the Generator (v2) produced image</a:t>
            </a:r>
            <a:r>
              <a:rPr i="1" lang="en-GB" sz="1000"/>
              <a:t>, and tell the differences</a:t>
            </a:r>
            <a:endParaRPr i="1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53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104" name="Google Shape;1104;p53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1</a:t>
            </a:r>
            <a:endParaRPr/>
          </a:p>
        </p:txBody>
      </p:sp>
      <p:sp>
        <p:nvSpPr>
          <p:cNvPr id="1105" name="Google Shape;1105;p53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1106" name="Google Shape;1106;p53"/>
          <p:cNvSpPr/>
          <p:nvPr/>
        </p:nvSpPr>
        <p:spPr>
          <a:xfrm>
            <a:off x="130125" y="1470975"/>
            <a:ext cx="416425" cy="4002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07" name="Google Shape;1107;p53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53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1109" name="Google Shape;11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53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53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1112" name="Google Shape;1112;p53"/>
          <p:cNvSpPr txBox="1"/>
          <p:nvPr/>
        </p:nvSpPr>
        <p:spPr>
          <a:xfrm>
            <a:off x="131025" y="4370550"/>
            <a:ext cx="27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 </a:t>
            </a:r>
            <a:r>
              <a:rPr i="1" lang="en-GB" sz="1000"/>
              <a:t>and the </a:t>
            </a:r>
            <a:r>
              <a:rPr i="1" lang="en-GB" sz="1000">
                <a:solidFill>
                  <a:srgbClr val="4A86E8"/>
                </a:solidFill>
              </a:rPr>
              <a:t>Generator produced image,</a:t>
            </a:r>
            <a:r>
              <a:rPr i="1" lang="en-GB" sz="1000"/>
              <a:t> and tell the differences</a:t>
            </a:r>
            <a:endParaRPr i="1" sz="1000"/>
          </a:p>
        </p:txBody>
      </p:sp>
      <p:sp>
        <p:nvSpPr>
          <p:cNvPr id="1113" name="Google Shape;1113;p53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3"/>
          <p:cNvSpPr txBox="1"/>
          <p:nvPr/>
        </p:nvSpPr>
        <p:spPr>
          <a:xfrm>
            <a:off x="0" y="1871175"/>
            <a:ext cx="7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Domain 1</a:t>
            </a:r>
            <a:endParaRPr/>
          </a:p>
        </p:txBody>
      </p:sp>
      <p:sp>
        <p:nvSpPr>
          <p:cNvPr id="1115" name="Google Shape;1115;p53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1116" name="Google Shape;1116;p53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1117" name="Google Shape;1117;p53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18" name="Google Shape;1118;p53"/>
          <p:cNvSpPr txBox="1"/>
          <p:nvPr/>
        </p:nvSpPr>
        <p:spPr>
          <a:xfrm>
            <a:off x="2142250" y="1964263"/>
            <a:ext cx="89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</a:t>
            </a:r>
            <a:r>
              <a:rPr lang="en-GB" sz="800">
                <a:solidFill>
                  <a:srgbClr val="FF9900"/>
                </a:solidFill>
              </a:rPr>
              <a:t>the data (domain 2) </a:t>
            </a:r>
            <a:r>
              <a:rPr lang="en-GB" sz="800">
                <a:solidFill>
                  <a:srgbClr val="FF0000"/>
                </a:solidFill>
              </a:rPr>
              <a:t>has color while </a:t>
            </a:r>
            <a:r>
              <a:rPr lang="en-GB" sz="800">
                <a:solidFill>
                  <a:schemeClr val="accent1"/>
                </a:solidFill>
              </a:rPr>
              <a:t>the image from the Generator (v1)</a:t>
            </a:r>
            <a:r>
              <a:rPr lang="en-GB" sz="800">
                <a:solidFill>
                  <a:srgbClr val="FF0000"/>
                </a:solidFill>
              </a:rPr>
              <a:t>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119" name="Google Shape;1119;p53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0" name="Google Shape;11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53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1122" name="Google Shape;1122;p53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3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</a:t>
            </a:r>
            <a:r>
              <a:rPr i="1" lang="en-GB" sz="1000"/>
              <a:t> and </a:t>
            </a:r>
            <a:r>
              <a:rPr i="1" lang="en-GB" sz="1000">
                <a:solidFill>
                  <a:schemeClr val="accent1"/>
                </a:solidFill>
              </a:rPr>
              <a:t>the Generator (v2) produced image</a:t>
            </a:r>
            <a:r>
              <a:rPr i="1" lang="en-GB" sz="1000"/>
              <a:t>, and tell the differences</a:t>
            </a:r>
            <a:endParaRPr i="1" sz="1000"/>
          </a:p>
        </p:txBody>
      </p:sp>
      <p:sp>
        <p:nvSpPr>
          <p:cNvPr id="1124" name="Google Shape;1124;p53"/>
          <p:cNvSpPr txBox="1"/>
          <p:nvPr/>
        </p:nvSpPr>
        <p:spPr>
          <a:xfrm>
            <a:off x="4912275" y="2171325"/>
            <a:ext cx="74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……</a:t>
            </a:r>
            <a:endParaRPr b="1" sz="1700"/>
          </a:p>
        </p:txBody>
      </p:sp>
      <p:sp>
        <p:nvSpPr>
          <p:cNvPr id="1125" name="Google Shape;1125;p53"/>
          <p:cNvSpPr txBox="1"/>
          <p:nvPr/>
        </p:nvSpPr>
        <p:spPr>
          <a:xfrm>
            <a:off x="6132350" y="1470975"/>
            <a:ext cx="195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CB9C"/>
                </a:solidFill>
              </a:rPr>
              <a:t>Generator</a:t>
            </a:r>
            <a:r>
              <a:rPr lang="en-GB"/>
              <a:t> and </a:t>
            </a:r>
            <a:r>
              <a:rPr lang="en-GB">
                <a:solidFill>
                  <a:srgbClr val="A4C2F4"/>
                </a:solidFill>
              </a:rPr>
              <a:t>Discriminator</a:t>
            </a:r>
            <a:r>
              <a:rPr lang="en-GB"/>
              <a:t> evolves step-by-step iteratively, until generator can convert the data from Domain 1 to sth like the one in Domain 2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4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131" name="Google Shape;1131;p54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1</a:t>
            </a:r>
            <a:endParaRPr/>
          </a:p>
        </p:txBody>
      </p:sp>
      <p:sp>
        <p:nvSpPr>
          <p:cNvPr id="1132" name="Google Shape;1132;p54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1133" name="Google Shape;1133;p54"/>
          <p:cNvSpPr/>
          <p:nvPr/>
        </p:nvSpPr>
        <p:spPr>
          <a:xfrm>
            <a:off x="130125" y="1470975"/>
            <a:ext cx="416425" cy="4002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34" name="Google Shape;1134;p54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54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1136" name="Google Shape;11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54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54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1139" name="Google Shape;1139;p54"/>
          <p:cNvSpPr txBox="1"/>
          <p:nvPr/>
        </p:nvSpPr>
        <p:spPr>
          <a:xfrm>
            <a:off x="131025" y="4370550"/>
            <a:ext cx="27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 </a:t>
            </a:r>
            <a:r>
              <a:rPr i="1" lang="en-GB" sz="1000"/>
              <a:t>and the </a:t>
            </a:r>
            <a:r>
              <a:rPr i="1" lang="en-GB" sz="1000">
                <a:solidFill>
                  <a:srgbClr val="4A86E8"/>
                </a:solidFill>
              </a:rPr>
              <a:t>Generator produced image,</a:t>
            </a:r>
            <a:r>
              <a:rPr i="1" lang="en-GB" sz="1000"/>
              <a:t> and tell the differences</a:t>
            </a:r>
            <a:endParaRPr i="1" sz="1000"/>
          </a:p>
        </p:txBody>
      </p:sp>
      <p:sp>
        <p:nvSpPr>
          <p:cNvPr id="1140" name="Google Shape;1140;p54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54"/>
          <p:cNvSpPr txBox="1"/>
          <p:nvPr/>
        </p:nvSpPr>
        <p:spPr>
          <a:xfrm>
            <a:off x="0" y="1871175"/>
            <a:ext cx="7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Domain 1</a:t>
            </a:r>
            <a:endParaRPr/>
          </a:p>
        </p:txBody>
      </p:sp>
      <p:sp>
        <p:nvSpPr>
          <p:cNvPr id="1142" name="Google Shape;1142;p54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1143" name="Google Shape;1143;p54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1144" name="Google Shape;1144;p54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45" name="Google Shape;1145;p54"/>
          <p:cNvSpPr txBox="1"/>
          <p:nvPr/>
        </p:nvSpPr>
        <p:spPr>
          <a:xfrm>
            <a:off x="2142250" y="1964263"/>
            <a:ext cx="89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</a:t>
            </a:r>
            <a:r>
              <a:rPr lang="en-GB" sz="800">
                <a:solidFill>
                  <a:srgbClr val="FF9900"/>
                </a:solidFill>
              </a:rPr>
              <a:t>the data (domain 2) </a:t>
            </a:r>
            <a:r>
              <a:rPr lang="en-GB" sz="800">
                <a:solidFill>
                  <a:srgbClr val="FF0000"/>
                </a:solidFill>
              </a:rPr>
              <a:t>has color while </a:t>
            </a:r>
            <a:r>
              <a:rPr lang="en-GB" sz="800">
                <a:solidFill>
                  <a:schemeClr val="accent1"/>
                </a:solidFill>
              </a:rPr>
              <a:t>the image from the Generator (v1)</a:t>
            </a:r>
            <a:r>
              <a:rPr lang="en-GB" sz="800">
                <a:solidFill>
                  <a:srgbClr val="FF0000"/>
                </a:solidFill>
              </a:rPr>
              <a:t>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146" name="Google Shape;1146;p54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7" name="Google Shape;114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54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1149" name="Google Shape;1149;p54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54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</a:t>
            </a:r>
            <a:r>
              <a:rPr i="1" lang="en-GB" sz="1000"/>
              <a:t> and </a:t>
            </a:r>
            <a:r>
              <a:rPr i="1" lang="en-GB" sz="1000">
                <a:solidFill>
                  <a:schemeClr val="accent1"/>
                </a:solidFill>
              </a:rPr>
              <a:t>the Generator (v2) produced image</a:t>
            </a:r>
            <a:r>
              <a:rPr i="1" lang="en-GB" sz="1000"/>
              <a:t>, and tell the differences</a:t>
            </a:r>
            <a:endParaRPr i="1" sz="1000"/>
          </a:p>
        </p:txBody>
      </p:sp>
      <p:sp>
        <p:nvSpPr>
          <p:cNvPr id="1151" name="Google Shape;1151;p54"/>
          <p:cNvSpPr txBox="1"/>
          <p:nvPr/>
        </p:nvSpPr>
        <p:spPr>
          <a:xfrm>
            <a:off x="4912275" y="2171325"/>
            <a:ext cx="74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……</a:t>
            </a:r>
            <a:endParaRPr b="1" sz="1700"/>
          </a:p>
        </p:txBody>
      </p:sp>
      <p:sp>
        <p:nvSpPr>
          <p:cNvPr id="1152" name="Google Shape;1152;p54"/>
          <p:cNvSpPr txBox="1"/>
          <p:nvPr/>
        </p:nvSpPr>
        <p:spPr>
          <a:xfrm>
            <a:off x="6132350" y="1470975"/>
            <a:ext cx="195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CB9C"/>
                </a:solidFill>
              </a:rPr>
              <a:t>Generator</a:t>
            </a:r>
            <a:r>
              <a:rPr lang="en-GB"/>
              <a:t> and </a:t>
            </a:r>
            <a:r>
              <a:rPr lang="en-GB">
                <a:solidFill>
                  <a:srgbClr val="A4C2F4"/>
                </a:solidFill>
              </a:rPr>
              <a:t>Discriminator</a:t>
            </a:r>
            <a:r>
              <a:rPr lang="en-GB"/>
              <a:t> evolves step-by-step iteratively, until generator can convert the data from Domain 1 to sth like the one in Domain 2</a:t>
            </a:r>
            <a:endParaRPr/>
          </a:p>
        </p:txBody>
      </p:sp>
      <p:sp>
        <p:nvSpPr>
          <p:cNvPr id="1153" name="Google Shape;1153;p54"/>
          <p:cNvSpPr txBox="1"/>
          <p:nvPr/>
        </p:nvSpPr>
        <p:spPr>
          <a:xfrm>
            <a:off x="4782125" y="101175"/>
            <a:ext cx="3825900" cy="136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The problem for this method is that: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If there are many </a:t>
            </a:r>
            <a:r>
              <a:rPr lang="en-GB" sz="1100"/>
              <a:t>interactive</a:t>
            </a:r>
            <a:r>
              <a:rPr lang="en-GB" sz="1100"/>
              <a:t> steps, the output produced by the GAN model could have little connection to the original input data (e.g., if </a:t>
            </a:r>
            <a:r>
              <a:rPr lang="en-GB" sz="1100"/>
              <a:t>Domain 1</a:t>
            </a:r>
            <a:r>
              <a:rPr lang="en-GB" sz="1100"/>
              <a:t> and </a:t>
            </a:r>
            <a:r>
              <a:rPr lang="en-GB" sz="1100"/>
              <a:t>Domain 2</a:t>
            </a:r>
            <a:r>
              <a:rPr lang="en-GB" sz="1100"/>
              <a:t> has big difference, over </a:t>
            </a:r>
            <a:r>
              <a:rPr lang="en-GB" sz="1100"/>
              <a:t>interaction</a:t>
            </a:r>
            <a:r>
              <a:rPr lang="en-GB" sz="1100"/>
              <a:t>, the features of Domain1 could loss gradually)</a:t>
            </a:r>
            <a:endParaRPr sz="11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5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159" name="Google Shape;1159;p55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2: cycle GAN</a:t>
            </a:r>
            <a:endParaRPr/>
          </a:p>
        </p:txBody>
      </p:sp>
      <p:sp>
        <p:nvSpPr>
          <p:cNvPr id="1160" name="Google Shape;1160;p55"/>
          <p:cNvSpPr/>
          <p:nvPr/>
        </p:nvSpPr>
        <p:spPr>
          <a:xfrm>
            <a:off x="1066025" y="2099475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55"/>
          <p:cNvSpPr/>
          <p:nvPr/>
        </p:nvSpPr>
        <p:spPr>
          <a:xfrm>
            <a:off x="1218425" y="2251875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55"/>
          <p:cNvSpPr/>
          <p:nvPr/>
        </p:nvSpPr>
        <p:spPr>
          <a:xfrm>
            <a:off x="692825" y="2421650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5"/>
          <p:cNvSpPr/>
          <p:nvPr/>
        </p:nvSpPr>
        <p:spPr>
          <a:xfrm>
            <a:off x="810500" y="1949400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5"/>
          <p:cNvSpPr/>
          <p:nvPr/>
        </p:nvSpPr>
        <p:spPr>
          <a:xfrm>
            <a:off x="910875" y="2322600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5"/>
          <p:cNvSpPr txBox="1"/>
          <p:nvPr/>
        </p:nvSpPr>
        <p:spPr>
          <a:xfrm>
            <a:off x="810500" y="2846225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166" name="Google Shape;1166;p55"/>
          <p:cNvSpPr/>
          <p:nvPr/>
        </p:nvSpPr>
        <p:spPr>
          <a:xfrm>
            <a:off x="16819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55"/>
          <p:cNvSpPr/>
          <p:nvPr/>
        </p:nvSpPr>
        <p:spPr>
          <a:xfrm>
            <a:off x="292312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5"/>
          <p:cNvSpPr txBox="1"/>
          <p:nvPr/>
        </p:nvSpPr>
        <p:spPr>
          <a:xfrm>
            <a:off x="199550" y="492600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is to convert data from Domain 1 to Domain 2, but we have two generators: </a:t>
            </a:r>
            <a:endParaRPr/>
          </a:p>
        </p:txBody>
      </p:sp>
      <p:sp>
        <p:nvSpPr>
          <p:cNvPr id="1169" name="Google Shape;1169;p55"/>
          <p:cNvSpPr/>
          <p:nvPr/>
        </p:nvSpPr>
        <p:spPr>
          <a:xfrm>
            <a:off x="2063450" y="2149675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1</a:t>
            </a:r>
            <a:endParaRPr sz="900"/>
          </a:p>
        </p:txBody>
      </p:sp>
      <p:sp>
        <p:nvSpPr>
          <p:cNvPr id="1170" name="Google Shape;1170;p55"/>
          <p:cNvSpPr txBox="1"/>
          <p:nvPr/>
        </p:nvSpPr>
        <p:spPr>
          <a:xfrm>
            <a:off x="13605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1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1 data to Domain 2)</a:t>
            </a:r>
            <a:endParaRPr sz="1100"/>
          </a:p>
        </p:txBody>
      </p:sp>
      <p:sp>
        <p:nvSpPr>
          <p:cNvPr id="1171" name="Google Shape;1171;p55"/>
          <p:cNvSpPr/>
          <p:nvPr/>
        </p:nvSpPr>
        <p:spPr>
          <a:xfrm>
            <a:off x="3699675" y="2132913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5"/>
          <p:cNvSpPr/>
          <p:nvPr/>
        </p:nvSpPr>
        <p:spPr>
          <a:xfrm>
            <a:off x="3852075" y="2285313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55"/>
          <p:cNvSpPr/>
          <p:nvPr/>
        </p:nvSpPr>
        <p:spPr>
          <a:xfrm>
            <a:off x="3326475" y="2455088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55"/>
          <p:cNvSpPr/>
          <p:nvPr/>
        </p:nvSpPr>
        <p:spPr>
          <a:xfrm>
            <a:off x="3444150" y="1982838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55"/>
          <p:cNvSpPr/>
          <p:nvPr/>
        </p:nvSpPr>
        <p:spPr>
          <a:xfrm>
            <a:off x="3544525" y="2356038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55"/>
          <p:cNvSpPr txBox="1"/>
          <p:nvPr/>
        </p:nvSpPr>
        <p:spPr>
          <a:xfrm>
            <a:off x="3231375" y="28796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1177" name="Google Shape;1177;p55"/>
          <p:cNvSpPr txBox="1"/>
          <p:nvPr/>
        </p:nvSpPr>
        <p:spPr>
          <a:xfrm>
            <a:off x="1118450" y="1192875"/>
            <a:ext cx="26286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First, it is a regular generator to convert Domain 1 to Domain 2</a:t>
            </a: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6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183" name="Google Shape;1183;p56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2: cycle GAN</a:t>
            </a:r>
            <a:endParaRPr/>
          </a:p>
        </p:txBody>
      </p:sp>
      <p:sp>
        <p:nvSpPr>
          <p:cNvPr id="1184" name="Google Shape;1184;p56"/>
          <p:cNvSpPr/>
          <p:nvPr/>
        </p:nvSpPr>
        <p:spPr>
          <a:xfrm>
            <a:off x="1066025" y="2099475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56"/>
          <p:cNvSpPr/>
          <p:nvPr/>
        </p:nvSpPr>
        <p:spPr>
          <a:xfrm>
            <a:off x="1218425" y="2251875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56"/>
          <p:cNvSpPr/>
          <p:nvPr/>
        </p:nvSpPr>
        <p:spPr>
          <a:xfrm>
            <a:off x="692825" y="2421650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56"/>
          <p:cNvSpPr/>
          <p:nvPr/>
        </p:nvSpPr>
        <p:spPr>
          <a:xfrm>
            <a:off x="810500" y="1949400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56"/>
          <p:cNvSpPr/>
          <p:nvPr/>
        </p:nvSpPr>
        <p:spPr>
          <a:xfrm>
            <a:off x="910875" y="2322600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56"/>
          <p:cNvSpPr/>
          <p:nvPr/>
        </p:nvSpPr>
        <p:spPr>
          <a:xfrm>
            <a:off x="3699675" y="2132913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56"/>
          <p:cNvSpPr/>
          <p:nvPr/>
        </p:nvSpPr>
        <p:spPr>
          <a:xfrm>
            <a:off x="3852075" y="2285313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56"/>
          <p:cNvSpPr/>
          <p:nvPr/>
        </p:nvSpPr>
        <p:spPr>
          <a:xfrm>
            <a:off x="3326475" y="2455088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56"/>
          <p:cNvSpPr/>
          <p:nvPr/>
        </p:nvSpPr>
        <p:spPr>
          <a:xfrm>
            <a:off x="3444150" y="1982838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56"/>
          <p:cNvSpPr/>
          <p:nvPr/>
        </p:nvSpPr>
        <p:spPr>
          <a:xfrm>
            <a:off x="3544525" y="2356038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56"/>
          <p:cNvSpPr txBox="1"/>
          <p:nvPr/>
        </p:nvSpPr>
        <p:spPr>
          <a:xfrm>
            <a:off x="810500" y="2846225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195" name="Google Shape;1195;p56"/>
          <p:cNvSpPr txBox="1"/>
          <p:nvPr/>
        </p:nvSpPr>
        <p:spPr>
          <a:xfrm>
            <a:off x="3231375" y="28796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1196" name="Google Shape;1196;p56"/>
          <p:cNvSpPr/>
          <p:nvPr/>
        </p:nvSpPr>
        <p:spPr>
          <a:xfrm>
            <a:off x="16819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56"/>
          <p:cNvSpPr/>
          <p:nvPr/>
        </p:nvSpPr>
        <p:spPr>
          <a:xfrm>
            <a:off x="292312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56"/>
          <p:cNvSpPr txBox="1"/>
          <p:nvPr/>
        </p:nvSpPr>
        <p:spPr>
          <a:xfrm>
            <a:off x="199550" y="492600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is to convert data from Domain 1 to Domain 2, but we have two generators: </a:t>
            </a:r>
            <a:endParaRPr/>
          </a:p>
        </p:txBody>
      </p:sp>
      <p:sp>
        <p:nvSpPr>
          <p:cNvPr id="1199" name="Google Shape;1199;p56"/>
          <p:cNvSpPr/>
          <p:nvPr/>
        </p:nvSpPr>
        <p:spPr>
          <a:xfrm>
            <a:off x="2063450" y="2149675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1</a:t>
            </a:r>
            <a:endParaRPr sz="900"/>
          </a:p>
        </p:txBody>
      </p:sp>
      <p:sp>
        <p:nvSpPr>
          <p:cNvPr id="1200" name="Google Shape;1200;p56"/>
          <p:cNvSpPr/>
          <p:nvPr/>
        </p:nvSpPr>
        <p:spPr>
          <a:xfrm>
            <a:off x="6404825" y="2033850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56"/>
          <p:cNvSpPr/>
          <p:nvPr/>
        </p:nvSpPr>
        <p:spPr>
          <a:xfrm>
            <a:off x="6557225" y="2186250"/>
            <a:ext cx="373200" cy="373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6"/>
          <p:cNvSpPr/>
          <p:nvPr/>
        </p:nvSpPr>
        <p:spPr>
          <a:xfrm>
            <a:off x="6031625" y="2356025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56"/>
          <p:cNvSpPr/>
          <p:nvPr/>
        </p:nvSpPr>
        <p:spPr>
          <a:xfrm>
            <a:off x="6149300" y="1883775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56"/>
          <p:cNvSpPr/>
          <p:nvPr/>
        </p:nvSpPr>
        <p:spPr>
          <a:xfrm>
            <a:off x="6249675" y="2256975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56"/>
          <p:cNvSpPr txBox="1"/>
          <p:nvPr/>
        </p:nvSpPr>
        <p:spPr>
          <a:xfrm>
            <a:off x="6149300" y="278060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206" name="Google Shape;1206;p56"/>
          <p:cNvSpPr/>
          <p:nvPr/>
        </p:nvSpPr>
        <p:spPr>
          <a:xfrm>
            <a:off x="43776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56"/>
          <p:cNvSpPr/>
          <p:nvPr/>
        </p:nvSpPr>
        <p:spPr>
          <a:xfrm>
            <a:off x="5650150" y="2389925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56"/>
          <p:cNvSpPr/>
          <p:nvPr/>
        </p:nvSpPr>
        <p:spPr>
          <a:xfrm>
            <a:off x="4790475" y="2153850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2</a:t>
            </a:r>
            <a:endParaRPr sz="900"/>
          </a:p>
        </p:txBody>
      </p:sp>
      <p:sp>
        <p:nvSpPr>
          <p:cNvPr id="1209" name="Google Shape;1209;p56"/>
          <p:cNvSpPr txBox="1"/>
          <p:nvPr/>
        </p:nvSpPr>
        <p:spPr>
          <a:xfrm>
            <a:off x="13605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1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1 data to Domain 2)</a:t>
            </a:r>
            <a:endParaRPr sz="1100"/>
          </a:p>
        </p:txBody>
      </p:sp>
      <p:sp>
        <p:nvSpPr>
          <p:cNvPr id="1210" name="Google Shape;1210;p56"/>
          <p:cNvSpPr txBox="1"/>
          <p:nvPr/>
        </p:nvSpPr>
        <p:spPr>
          <a:xfrm>
            <a:off x="42252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2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2 data to Domain 1)</a:t>
            </a:r>
            <a:endParaRPr sz="1100"/>
          </a:p>
        </p:txBody>
      </p:sp>
      <p:sp>
        <p:nvSpPr>
          <p:cNvPr id="1211" name="Google Shape;1211;p56"/>
          <p:cNvSpPr txBox="1"/>
          <p:nvPr/>
        </p:nvSpPr>
        <p:spPr>
          <a:xfrm>
            <a:off x="4729375" y="1086150"/>
            <a:ext cx="26286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Then we use the generated data, and convert it back to Domain 1 using another generator</a:t>
            </a:r>
            <a:endParaRPr sz="1000"/>
          </a:p>
        </p:txBody>
      </p:sp>
      <p:sp>
        <p:nvSpPr>
          <p:cNvPr id="1212" name="Google Shape;1212;p56"/>
          <p:cNvSpPr txBox="1"/>
          <p:nvPr/>
        </p:nvSpPr>
        <p:spPr>
          <a:xfrm>
            <a:off x="1118450" y="1192875"/>
            <a:ext cx="26286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First, it is a regular generator to convert Domain 1 to Domain 2</a:t>
            </a: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7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218" name="Google Shape;1218;p57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2: cycle GAN</a:t>
            </a:r>
            <a:endParaRPr/>
          </a:p>
        </p:txBody>
      </p:sp>
      <p:sp>
        <p:nvSpPr>
          <p:cNvPr id="1219" name="Google Shape;1219;p57"/>
          <p:cNvSpPr/>
          <p:nvPr/>
        </p:nvSpPr>
        <p:spPr>
          <a:xfrm>
            <a:off x="1066025" y="2099475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57"/>
          <p:cNvSpPr/>
          <p:nvPr/>
        </p:nvSpPr>
        <p:spPr>
          <a:xfrm>
            <a:off x="1218425" y="2251875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57"/>
          <p:cNvSpPr/>
          <p:nvPr/>
        </p:nvSpPr>
        <p:spPr>
          <a:xfrm>
            <a:off x="692825" y="2421650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57"/>
          <p:cNvSpPr/>
          <p:nvPr/>
        </p:nvSpPr>
        <p:spPr>
          <a:xfrm>
            <a:off x="810500" y="1949400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57"/>
          <p:cNvSpPr/>
          <p:nvPr/>
        </p:nvSpPr>
        <p:spPr>
          <a:xfrm>
            <a:off x="910875" y="2322600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57"/>
          <p:cNvSpPr/>
          <p:nvPr/>
        </p:nvSpPr>
        <p:spPr>
          <a:xfrm>
            <a:off x="3699675" y="2132913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57"/>
          <p:cNvSpPr/>
          <p:nvPr/>
        </p:nvSpPr>
        <p:spPr>
          <a:xfrm>
            <a:off x="3852075" y="2285313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57"/>
          <p:cNvSpPr/>
          <p:nvPr/>
        </p:nvSpPr>
        <p:spPr>
          <a:xfrm>
            <a:off x="3326475" y="2455088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57"/>
          <p:cNvSpPr/>
          <p:nvPr/>
        </p:nvSpPr>
        <p:spPr>
          <a:xfrm>
            <a:off x="3444150" y="1982838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57"/>
          <p:cNvSpPr/>
          <p:nvPr/>
        </p:nvSpPr>
        <p:spPr>
          <a:xfrm>
            <a:off x="3544525" y="2356038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57"/>
          <p:cNvSpPr txBox="1"/>
          <p:nvPr/>
        </p:nvSpPr>
        <p:spPr>
          <a:xfrm>
            <a:off x="810500" y="2846225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230" name="Google Shape;1230;p57"/>
          <p:cNvSpPr txBox="1"/>
          <p:nvPr/>
        </p:nvSpPr>
        <p:spPr>
          <a:xfrm>
            <a:off x="3231375" y="28796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1231" name="Google Shape;1231;p57"/>
          <p:cNvSpPr/>
          <p:nvPr/>
        </p:nvSpPr>
        <p:spPr>
          <a:xfrm>
            <a:off x="16819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57"/>
          <p:cNvSpPr/>
          <p:nvPr/>
        </p:nvSpPr>
        <p:spPr>
          <a:xfrm>
            <a:off x="292312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57"/>
          <p:cNvSpPr txBox="1"/>
          <p:nvPr/>
        </p:nvSpPr>
        <p:spPr>
          <a:xfrm>
            <a:off x="199550" y="492600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is to convert data from Domain 1 to Domain 2, but we have two generators: </a:t>
            </a:r>
            <a:endParaRPr/>
          </a:p>
        </p:txBody>
      </p:sp>
      <p:sp>
        <p:nvSpPr>
          <p:cNvPr id="1234" name="Google Shape;1234;p57"/>
          <p:cNvSpPr/>
          <p:nvPr/>
        </p:nvSpPr>
        <p:spPr>
          <a:xfrm>
            <a:off x="2063450" y="2149675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1</a:t>
            </a:r>
            <a:endParaRPr sz="900"/>
          </a:p>
        </p:txBody>
      </p:sp>
      <p:sp>
        <p:nvSpPr>
          <p:cNvPr id="1235" name="Google Shape;1235;p57"/>
          <p:cNvSpPr/>
          <p:nvPr/>
        </p:nvSpPr>
        <p:spPr>
          <a:xfrm>
            <a:off x="6404825" y="2033850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57"/>
          <p:cNvSpPr/>
          <p:nvPr/>
        </p:nvSpPr>
        <p:spPr>
          <a:xfrm>
            <a:off x="6557225" y="2186250"/>
            <a:ext cx="373200" cy="373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57"/>
          <p:cNvSpPr/>
          <p:nvPr/>
        </p:nvSpPr>
        <p:spPr>
          <a:xfrm>
            <a:off x="6031625" y="2356025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57"/>
          <p:cNvSpPr/>
          <p:nvPr/>
        </p:nvSpPr>
        <p:spPr>
          <a:xfrm>
            <a:off x="6149300" y="1883775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57"/>
          <p:cNvSpPr/>
          <p:nvPr/>
        </p:nvSpPr>
        <p:spPr>
          <a:xfrm>
            <a:off x="6249675" y="2256975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57"/>
          <p:cNvSpPr txBox="1"/>
          <p:nvPr/>
        </p:nvSpPr>
        <p:spPr>
          <a:xfrm>
            <a:off x="6149300" y="278060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241" name="Google Shape;1241;p57"/>
          <p:cNvSpPr/>
          <p:nvPr/>
        </p:nvSpPr>
        <p:spPr>
          <a:xfrm>
            <a:off x="43776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57"/>
          <p:cNvSpPr/>
          <p:nvPr/>
        </p:nvSpPr>
        <p:spPr>
          <a:xfrm>
            <a:off x="5650150" y="2389925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57"/>
          <p:cNvSpPr/>
          <p:nvPr/>
        </p:nvSpPr>
        <p:spPr>
          <a:xfrm>
            <a:off x="4790475" y="2153850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2</a:t>
            </a:r>
            <a:endParaRPr sz="900"/>
          </a:p>
        </p:txBody>
      </p:sp>
      <p:sp>
        <p:nvSpPr>
          <p:cNvPr id="1244" name="Google Shape;1244;p57"/>
          <p:cNvSpPr txBox="1"/>
          <p:nvPr/>
        </p:nvSpPr>
        <p:spPr>
          <a:xfrm>
            <a:off x="13605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1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1 data to Domain 2)</a:t>
            </a:r>
            <a:endParaRPr sz="1100"/>
          </a:p>
        </p:txBody>
      </p:sp>
      <p:sp>
        <p:nvSpPr>
          <p:cNvPr id="1245" name="Google Shape;1245;p57"/>
          <p:cNvSpPr txBox="1"/>
          <p:nvPr/>
        </p:nvSpPr>
        <p:spPr>
          <a:xfrm>
            <a:off x="42252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2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2 data to Domain 1)</a:t>
            </a:r>
            <a:endParaRPr sz="1100"/>
          </a:p>
        </p:txBody>
      </p:sp>
      <p:sp>
        <p:nvSpPr>
          <p:cNvPr id="1246" name="Google Shape;1246;p57"/>
          <p:cNvSpPr/>
          <p:nvPr/>
        </p:nvSpPr>
        <p:spPr>
          <a:xfrm>
            <a:off x="1422775" y="1591240"/>
            <a:ext cx="4528625" cy="343375"/>
          </a:xfrm>
          <a:custGeom>
            <a:rect b="b" l="l" r="r" t="t"/>
            <a:pathLst>
              <a:path extrusionOk="0" h="13735" w="181145">
                <a:moveTo>
                  <a:pt x="0" y="13735"/>
                </a:moveTo>
                <a:cubicBezTo>
                  <a:pt x="2661" y="12636"/>
                  <a:pt x="8907" y="8935"/>
                  <a:pt x="15963" y="7142"/>
                </a:cubicBezTo>
                <a:cubicBezTo>
                  <a:pt x="23019" y="5349"/>
                  <a:pt x="32736" y="4135"/>
                  <a:pt x="42337" y="2978"/>
                </a:cubicBezTo>
                <a:cubicBezTo>
                  <a:pt x="51938" y="1821"/>
                  <a:pt x="62927" y="607"/>
                  <a:pt x="73569" y="202"/>
                </a:cubicBezTo>
                <a:cubicBezTo>
                  <a:pt x="84211" y="-203"/>
                  <a:pt x="96357" y="260"/>
                  <a:pt x="106189" y="549"/>
                </a:cubicBezTo>
                <a:cubicBezTo>
                  <a:pt x="116021" y="838"/>
                  <a:pt x="125043" y="1185"/>
                  <a:pt x="132562" y="1937"/>
                </a:cubicBezTo>
                <a:cubicBezTo>
                  <a:pt x="140081" y="2689"/>
                  <a:pt x="144593" y="3730"/>
                  <a:pt x="151302" y="5060"/>
                </a:cubicBezTo>
                <a:cubicBezTo>
                  <a:pt x="158011" y="6390"/>
                  <a:pt x="167843" y="8472"/>
                  <a:pt x="172817" y="9918"/>
                </a:cubicBezTo>
                <a:cubicBezTo>
                  <a:pt x="177791" y="11364"/>
                  <a:pt x="179757" y="13099"/>
                  <a:pt x="181145" y="137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sp>
      <p:sp>
        <p:nvSpPr>
          <p:cNvPr id="1247" name="Google Shape;1247;p57"/>
          <p:cNvSpPr txBox="1"/>
          <p:nvPr/>
        </p:nvSpPr>
        <p:spPr>
          <a:xfrm>
            <a:off x="1387725" y="1234375"/>
            <a:ext cx="499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</a:rPr>
              <a:t>We need to train both generators to make sure the input of Generator 1 and output of Generator 2 are as close as possible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8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253" name="Google Shape;1253;p58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2: cycle GAN</a:t>
            </a:r>
            <a:endParaRPr/>
          </a:p>
        </p:txBody>
      </p:sp>
      <p:sp>
        <p:nvSpPr>
          <p:cNvPr id="1254" name="Google Shape;1254;p58"/>
          <p:cNvSpPr/>
          <p:nvPr/>
        </p:nvSpPr>
        <p:spPr>
          <a:xfrm>
            <a:off x="1066025" y="2099475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58"/>
          <p:cNvSpPr/>
          <p:nvPr/>
        </p:nvSpPr>
        <p:spPr>
          <a:xfrm>
            <a:off x="1218425" y="2251875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58"/>
          <p:cNvSpPr/>
          <p:nvPr/>
        </p:nvSpPr>
        <p:spPr>
          <a:xfrm>
            <a:off x="692825" y="2421650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8"/>
          <p:cNvSpPr/>
          <p:nvPr/>
        </p:nvSpPr>
        <p:spPr>
          <a:xfrm>
            <a:off x="810500" y="1949400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58"/>
          <p:cNvSpPr/>
          <p:nvPr/>
        </p:nvSpPr>
        <p:spPr>
          <a:xfrm>
            <a:off x="910875" y="2322600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58"/>
          <p:cNvSpPr/>
          <p:nvPr/>
        </p:nvSpPr>
        <p:spPr>
          <a:xfrm>
            <a:off x="3699675" y="2132913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8"/>
          <p:cNvSpPr/>
          <p:nvPr/>
        </p:nvSpPr>
        <p:spPr>
          <a:xfrm>
            <a:off x="3852075" y="2285313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58"/>
          <p:cNvSpPr/>
          <p:nvPr/>
        </p:nvSpPr>
        <p:spPr>
          <a:xfrm>
            <a:off x="3326475" y="2455088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58"/>
          <p:cNvSpPr/>
          <p:nvPr/>
        </p:nvSpPr>
        <p:spPr>
          <a:xfrm>
            <a:off x="3444150" y="1982838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58"/>
          <p:cNvSpPr/>
          <p:nvPr/>
        </p:nvSpPr>
        <p:spPr>
          <a:xfrm>
            <a:off x="3544525" y="2356038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58"/>
          <p:cNvSpPr txBox="1"/>
          <p:nvPr/>
        </p:nvSpPr>
        <p:spPr>
          <a:xfrm>
            <a:off x="810500" y="2846225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265" name="Google Shape;1265;p58"/>
          <p:cNvSpPr txBox="1"/>
          <p:nvPr/>
        </p:nvSpPr>
        <p:spPr>
          <a:xfrm>
            <a:off x="3231375" y="28796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1266" name="Google Shape;1266;p58"/>
          <p:cNvSpPr/>
          <p:nvPr/>
        </p:nvSpPr>
        <p:spPr>
          <a:xfrm>
            <a:off x="16819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8"/>
          <p:cNvSpPr/>
          <p:nvPr/>
        </p:nvSpPr>
        <p:spPr>
          <a:xfrm>
            <a:off x="292312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58"/>
          <p:cNvSpPr txBox="1"/>
          <p:nvPr/>
        </p:nvSpPr>
        <p:spPr>
          <a:xfrm>
            <a:off x="199550" y="492600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is to convert data from Domain 1 to Domain 2, but we have two generators: </a:t>
            </a:r>
            <a:endParaRPr/>
          </a:p>
        </p:txBody>
      </p:sp>
      <p:sp>
        <p:nvSpPr>
          <p:cNvPr id="1269" name="Google Shape;1269;p58"/>
          <p:cNvSpPr/>
          <p:nvPr/>
        </p:nvSpPr>
        <p:spPr>
          <a:xfrm>
            <a:off x="2063450" y="2149675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1</a:t>
            </a:r>
            <a:endParaRPr sz="900"/>
          </a:p>
        </p:txBody>
      </p:sp>
      <p:sp>
        <p:nvSpPr>
          <p:cNvPr id="1270" name="Google Shape;1270;p58"/>
          <p:cNvSpPr/>
          <p:nvPr/>
        </p:nvSpPr>
        <p:spPr>
          <a:xfrm>
            <a:off x="6404825" y="2033850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58"/>
          <p:cNvSpPr/>
          <p:nvPr/>
        </p:nvSpPr>
        <p:spPr>
          <a:xfrm>
            <a:off x="6557225" y="2186250"/>
            <a:ext cx="373200" cy="373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58"/>
          <p:cNvSpPr/>
          <p:nvPr/>
        </p:nvSpPr>
        <p:spPr>
          <a:xfrm>
            <a:off x="6031625" y="2356025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58"/>
          <p:cNvSpPr/>
          <p:nvPr/>
        </p:nvSpPr>
        <p:spPr>
          <a:xfrm>
            <a:off x="6149300" y="1883775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58"/>
          <p:cNvSpPr/>
          <p:nvPr/>
        </p:nvSpPr>
        <p:spPr>
          <a:xfrm>
            <a:off x="6249675" y="2256975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58"/>
          <p:cNvSpPr txBox="1"/>
          <p:nvPr/>
        </p:nvSpPr>
        <p:spPr>
          <a:xfrm>
            <a:off x="6149300" y="278060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276" name="Google Shape;1276;p58"/>
          <p:cNvSpPr/>
          <p:nvPr/>
        </p:nvSpPr>
        <p:spPr>
          <a:xfrm>
            <a:off x="43776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58"/>
          <p:cNvSpPr/>
          <p:nvPr/>
        </p:nvSpPr>
        <p:spPr>
          <a:xfrm>
            <a:off x="5650150" y="2389925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58"/>
          <p:cNvSpPr/>
          <p:nvPr/>
        </p:nvSpPr>
        <p:spPr>
          <a:xfrm>
            <a:off x="4790475" y="2153850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2</a:t>
            </a:r>
            <a:endParaRPr sz="900"/>
          </a:p>
        </p:txBody>
      </p:sp>
      <p:sp>
        <p:nvSpPr>
          <p:cNvPr id="1279" name="Google Shape;1279;p58"/>
          <p:cNvSpPr txBox="1"/>
          <p:nvPr/>
        </p:nvSpPr>
        <p:spPr>
          <a:xfrm>
            <a:off x="13605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1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1 data to Domain 2)</a:t>
            </a:r>
            <a:endParaRPr sz="1100"/>
          </a:p>
        </p:txBody>
      </p:sp>
      <p:sp>
        <p:nvSpPr>
          <p:cNvPr id="1280" name="Google Shape;1280;p58"/>
          <p:cNvSpPr txBox="1"/>
          <p:nvPr/>
        </p:nvSpPr>
        <p:spPr>
          <a:xfrm>
            <a:off x="42252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2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2 data to Domain 1)</a:t>
            </a:r>
            <a:endParaRPr sz="1100"/>
          </a:p>
        </p:txBody>
      </p:sp>
      <p:sp>
        <p:nvSpPr>
          <p:cNvPr id="1281" name="Google Shape;1281;p58"/>
          <p:cNvSpPr/>
          <p:nvPr/>
        </p:nvSpPr>
        <p:spPr>
          <a:xfrm>
            <a:off x="1422775" y="1591240"/>
            <a:ext cx="4528625" cy="343375"/>
          </a:xfrm>
          <a:custGeom>
            <a:rect b="b" l="l" r="r" t="t"/>
            <a:pathLst>
              <a:path extrusionOk="0" h="13735" w="181145">
                <a:moveTo>
                  <a:pt x="0" y="13735"/>
                </a:moveTo>
                <a:cubicBezTo>
                  <a:pt x="2661" y="12636"/>
                  <a:pt x="8907" y="8935"/>
                  <a:pt x="15963" y="7142"/>
                </a:cubicBezTo>
                <a:cubicBezTo>
                  <a:pt x="23019" y="5349"/>
                  <a:pt x="32736" y="4135"/>
                  <a:pt x="42337" y="2978"/>
                </a:cubicBezTo>
                <a:cubicBezTo>
                  <a:pt x="51938" y="1821"/>
                  <a:pt x="62927" y="607"/>
                  <a:pt x="73569" y="202"/>
                </a:cubicBezTo>
                <a:cubicBezTo>
                  <a:pt x="84211" y="-203"/>
                  <a:pt x="96357" y="260"/>
                  <a:pt x="106189" y="549"/>
                </a:cubicBezTo>
                <a:cubicBezTo>
                  <a:pt x="116021" y="838"/>
                  <a:pt x="125043" y="1185"/>
                  <a:pt x="132562" y="1937"/>
                </a:cubicBezTo>
                <a:cubicBezTo>
                  <a:pt x="140081" y="2689"/>
                  <a:pt x="144593" y="3730"/>
                  <a:pt x="151302" y="5060"/>
                </a:cubicBezTo>
                <a:cubicBezTo>
                  <a:pt x="158011" y="6390"/>
                  <a:pt x="167843" y="8472"/>
                  <a:pt x="172817" y="9918"/>
                </a:cubicBezTo>
                <a:cubicBezTo>
                  <a:pt x="177791" y="11364"/>
                  <a:pt x="179757" y="13099"/>
                  <a:pt x="181145" y="137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sp>
      <p:sp>
        <p:nvSpPr>
          <p:cNvPr id="1282" name="Google Shape;1282;p58"/>
          <p:cNvSpPr txBox="1"/>
          <p:nvPr/>
        </p:nvSpPr>
        <p:spPr>
          <a:xfrm>
            <a:off x="1387725" y="1234375"/>
            <a:ext cx="499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</a:rPr>
              <a:t>We need to train both generators to make sure the input of Generator 1 and output of Generator 2 are as close as possible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283" name="Google Shape;1283;p58"/>
          <p:cNvSpPr/>
          <p:nvPr/>
        </p:nvSpPr>
        <p:spPr>
          <a:xfrm>
            <a:off x="1218425" y="411182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1284" name="Google Shape;1284;p58"/>
          <p:cNvSpPr txBox="1"/>
          <p:nvPr/>
        </p:nvSpPr>
        <p:spPr>
          <a:xfrm>
            <a:off x="2858400" y="4178675"/>
            <a:ext cx="2700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</a:rPr>
              <a:t>In the Cycle GAN, the Discriminator (v1) will evaluate the similarity between </a:t>
            </a:r>
            <a:endParaRPr i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-GB" sz="1000">
                <a:solidFill>
                  <a:schemeClr val="dk1"/>
                </a:solidFill>
              </a:rPr>
              <a:t>the </a:t>
            </a:r>
            <a:r>
              <a:rPr i="1" lang="en-GB" sz="1000">
                <a:solidFill>
                  <a:srgbClr val="FF0000"/>
                </a:solidFill>
              </a:rPr>
              <a:t>real data from domain 2</a:t>
            </a:r>
            <a:r>
              <a:rPr i="1" lang="en-GB" sz="1000">
                <a:solidFill>
                  <a:schemeClr val="dk1"/>
                </a:solidFill>
              </a:rPr>
              <a:t> and </a:t>
            </a:r>
            <a:endParaRPr i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-GB" sz="1000">
                <a:solidFill>
                  <a:schemeClr val="dk1"/>
                </a:solidFill>
              </a:rPr>
              <a:t>the</a:t>
            </a:r>
            <a:r>
              <a:rPr i="1" lang="en-GB" sz="1000">
                <a:solidFill>
                  <a:srgbClr val="FF0000"/>
                </a:solidFill>
              </a:rPr>
              <a:t> Generator produced image</a:t>
            </a:r>
            <a:r>
              <a:rPr i="1" lang="en-GB" sz="1000">
                <a:solidFill>
                  <a:schemeClr val="dk1"/>
                </a:solidFill>
              </a:rPr>
              <a:t>, 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</a:rPr>
              <a:t>and tell the differences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85" name="Google Shape;1285;p58"/>
          <p:cNvSpPr/>
          <p:nvPr/>
        </p:nvSpPr>
        <p:spPr>
          <a:xfrm>
            <a:off x="2507225" y="3201275"/>
            <a:ext cx="1224700" cy="1318675"/>
          </a:xfrm>
          <a:custGeom>
            <a:rect b="b" l="l" r="r" t="t"/>
            <a:pathLst>
              <a:path extrusionOk="0" h="52747" w="48988">
                <a:moveTo>
                  <a:pt x="0" y="52747"/>
                </a:moveTo>
                <a:cubicBezTo>
                  <a:pt x="1562" y="52053"/>
                  <a:pt x="7230" y="50492"/>
                  <a:pt x="9370" y="48583"/>
                </a:cubicBezTo>
                <a:cubicBezTo>
                  <a:pt x="11510" y="46674"/>
                  <a:pt x="11857" y="43898"/>
                  <a:pt x="12840" y="41295"/>
                </a:cubicBezTo>
                <a:cubicBezTo>
                  <a:pt x="13823" y="38692"/>
                  <a:pt x="12088" y="34702"/>
                  <a:pt x="15269" y="32967"/>
                </a:cubicBezTo>
                <a:cubicBezTo>
                  <a:pt x="18450" y="31232"/>
                  <a:pt x="27473" y="31521"/>
                  <a:pt x="31926" y="30885"/>
                </a:cubicBezTo>
                <a:cubicBezTo>
                  <a:pt x="36380" y="30249"/>
                  <a:pt x="39272" y="30884"/>
                  <a:pt x="41990" y="29149"/>
                </a:cubicBezTo>
                <a:cubicBezTo>
                  <a:pt x="44708" y="27414"/>
                  <a:pt x="47079" y="25332"/>
                  <a:pt x="48236" y="20474"/>
                </a:cubicBezTo>
                <a:cubicBezTo>
                  <a:pt x="49393" y="15616"/>
                  <a:pt x="48814" y="3412"/>
                  <a:pt x="4893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9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291" name="Google Shape;1291;p59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2: cycle GAN</a:t>
            </a:r>
            <a:endParaRPr/>
          </a:p>
        </p:txBody>
      </p:sp>
      <p:sp>
        <p:nvSpPr>
          <p:cNvPr id="1292" name="Google Shape;1292;p59"/>
          <p:cNvSpPr/>
          <p:nvPr/>
        </p:nvSpPr>
        <p:spPr>
          <a:xfrm>
            <a:off x="1066025" y="2099475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59"/>
          <p:cNvSpPr/>
          <p:nvPr/>
        </p:nvSpPr>
        <p:spPr>
          <a:xfrm>
            <a:off x="1218425" y="2251875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59"/>
          <p:cNvSpPr/>
          <p:nvPr/>
        </p:nvSpPr>
        <p:spPr>
          <a:xfrm>
            <a:off x="692825" y="2421650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59"/>
          <p:cNvSpPr/>
          <p:nvPr/>
        </p:nvSpPr>
        <p:spPr>
          <a:xfrm>
            <a:off x="810500" y="1949400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9"/>
          <p:cNvSpPr/>
          <p:nvPr/>
        </p:nvSpPr>
        <p:spPr>
          <a:xfrm>
            <a:off x="910875" y="2322600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59"/>
          <p:cNvSpPr/>
          <p:nvPr/>
        </p:nvSpPr>
        <p:spPr>
          <a:xfrm>
            <a:off x="3699675" y="2132913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59"/>
          <p:cNvSpPr/>
          <p:nvPr/>
        </p:nvSpPr>
        <p:spPr>
          <a:xfrm>
            <a:off x="3852075" y="2285313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59"/>
          <p:cNvSpPr/>
          <p:nvPr/>
        </p:nvSpPr>
        <p:spPr>
          <a:xfrm>
            <a:off x="3326475" y="2455088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59"/>
          <p:cNvSpPr/>
          <p:nvPr/>
        </p:nvSpPr>
        <p:spPr>
          <a:xfrm>
            <a:off x="3444150" y="1982838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59"/>
          <p:cNvSpPr/>
          <p:nvPr/>
        </p:nvSpPr>
        <p:spPr>
          <a:xfrm>
            <a:off x="3544525" y="2356038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59"/>
          <p:cNvSpPr txBox="1"/>
          <p:nvPr/>
        </p:nvSpPr>
        <p:spPr>
          <a:xfrm>
            <a:off x="810500" y="2846225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303" name="Google Shape;1303;p59"/>
          <p:cNvSpPr txBox="1"/>
          <p:nvPr/>
        </p:nvSpPr>
        <p:spPr>
          <a:xfrm>
            <a:off x="3231375" y="28796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1304" name="Google Shape;1304;p59"/>
          <p:cNvSpPr/>
          <p:nvPr/>
        </p:nvSpPr>
        <p:spPr>
          <a:xfrm>
            <a:off x="16819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59"/>
          <p:cNvSpPr/>
          <p:nvPr/>
        </p:nvSpPr>
        <p:spPr>
          <a:xfrm>
            <a:off x="292312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59"/>
          <p:cNvSpPr txBox="1"/>
          <p:nvPr/>
        </p:nvSpPr>
        <p:spPr>
          <a:xfrm>
            <a:off x="199550" y="492600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is to convert data from Domain 1 to Domain 2, but we have two generators: </a:t>
            </a:r>
            <a:endParaRPr/>
          </a:p>
        </p:txBody>
      </p:sp>
      <p:sp>
        <p:nvSpPr>
          <p:cNvPr id="1307" name="Google Shape;1307;p59"/>
          <p:cNvSpPr/>
          <p:nvPr/>
        </p:nvSpPr>
        <p:spPr>
          <a:xfrm>
            <a:off x="2063450" y="2149675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1</a:t>
            </a:r>
            <a:endParaRPr sz="900"/>
          </a:p>
        </p:txBody>
      </p:sp>
      <p:sp>
        <p:nvSpPr>
          <p:cNvPr id="1308" name="Google Shape;1308;p59"/>
          <p:cNvSpPr/>
          <p:nvPr/>
        </p:nvSpPr>
        <p:spPr>
          <a:xfrm>
            <a:off x="6404825" y="2033850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59"/>
          <p:cNvSpPr/>
          <p:nvPr/>
        </p:nvSpPr>
        <p:spPr>
          <a:xfrm>
            <a:off x="6557225" y="2186250"/>
            <a:ext cx="373200" cy="373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59"/>
          <p:cNvSpPr/>
          <p:nvPr/>
        </p:nvSpPr>
        <p:spPr>
          <a:xfrm>
            <a:off x="6031625" y="2356025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59"/>
          <p:cNvSpPr/>
          <p:nvPr/>
        </p:nvSpPr>
        <p:spPr>
          <a:xfrm>
            <a:off x="6149300" y="1883775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59"/>
          <p:cNvSpPr/>
          <p:nvPr/>
        </p:nvSpPr>
        <p:spPr>
          <a:xfrm>
            <a:off x="6249675" y="2256975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59"/>
          <p:cNvSpPr txBox="1"/>
          <p:nvPr/>
        </p:nvSpPr>
        <p:spPr>
          <a:xfrm>
            <a:off x="6149300" y="278060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314" name="Google Shape;1314;p59"/>
          <p:cNvSpPr/>
          <p:nvPr/>
        </p:nvSpPr>
        <p:spPr>
          <a:xfrm>
            <a:off x="43776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59"/>
          <p:cNvSpPr/>
          <p:nvPr/>
        </p:nvSpPr>
        <p:spPr>
          <a:xfrm>
            <a:off x="5650150" y="2389925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59"/>
          <p:cNvSpPr/>
          <p:nvPr/>
        </p:nvSpPr>
        <p:spPr>
          <a:xfrm>
            <a:off x="4790475" y="2153850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2</a:t>
            </a:r>
            <a:endParaRPr sz="900"/>
          </a:p>
        </p:txBody>
      </p:sp>
      <p:sp>
        <p:nvSpPr>
          <p:cNvPr id="1317" name="Google Shape;1317;p59"/>
          <p:cNvSpPr txBox="1"/>
          <p:nvPr/>
        </p:nvSpPr>
        <p:spPr>
          <a:xfrm>
            <a:off x="13605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1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1 data to Domain 2)</a:t>
            </a:r>
            <a:endParaRPr sz="1100"/>
          </a:p>
        </p:txBody>
      </p:sp>
      <p:sp>
        <p:nvSpPr>
          <p:cNvPr id="1318" name="Google Shape;1318;p59"/>
          <p:cNvSpPr txBox="1"/>
          <p:nvPr/>
        </p:nvSpPr>
        <p:spPr>
          <a:xfrm>
            <a:off x="42252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2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2 data to Domain 1)</a:t>
            </a:r>
            <a:endParaRPr sz="1100"/>
          </a:p>
        </p:txBody>
      </p:sp>
      <p:sp>
        <p:nvSpPr>
          <p:cNvPr id="1319" name="Google Shape;1319;p59"/>
          <p:cNvSpPr/>
          <p:nvPr/>
        </p:nvSpPr>
        <p:spPr>
          <a:xfrm>
            <a:off x="1422775" y="1591240"/>
            <a:ext cx="4528625" cy="343375"/>
          </a:xfrm>
          <a:custGeom>
            <a:rect b="b" l="l" r="r" t="t"/>
            <a:pathLst>
              <a:path extrusionOk="0" h="13735" w="181145">
                <a:moveTo>
                  <a:pt x="0" y="13735"/>
                </a:moveTo>
                <a:cubicBezTo>
                  <a:pt x="2661" y="12636"/>
                  <a:pt x="8907" y="8935"/>
                  <a:pt x="15963" y="7142"/>
                </a:cubicBezTo>
                <a:cubicBezTo>
                  <a:pt x="23019" y="5349"/>
                  <a:pt x="32736" y="4135"/>
                  <a:pt x="42337" y="2978"/>
                </a:cubicBezTo>
                <a:cubicBezTo>
                  <a:pt x="51938" y="1821"/>
                  <a:pt x="62927" y="607"/>
                  <a:pt x="73569" y="202"/>
                </a:cubicBezTo>
                <a:cubicBezTo>
                  <a:pt x="84211" y="-203"/>
                  <a:pt x="96357" y="260"/>
                  <a:pt x="106189" y="549"/>
                </a:cubicBezTo>
                <a:cubicBezTo>
                  <a:pt x="116021" y="838"/>
                  <a:pt x="125043" y="1185"/>
                  <a:pt x="132562" y="1937"/>
                </a:cubicBezTo>
                <a:cubicBezTo>
                  <a:pt x="140081" y="2689"/>
                  <a:pt x="144593" y="3730"/>
                  <a:pt x="151302" y="5060"/>
                </a:cubicBezTo>
                <a:cubicBezTo>
                  <a:pt x="158011" y="6390"/>
                  <a:pt x="167843" y="8472"/>
                  <a:pt x="172817" y="9918"/>
                </a:cubicBezTo>
                <a:cubicBezTo>
                  <a:pt x="177791" y="11364"/>
                  <a:pt x="179757" y="13099"/>
                  <a:pt x="181145" y="137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sp>
      <p:sp>
        <p:nvSpPr>
          <p:cNvPr id="1320" name="Google Shape;1320;p59"/>
          <p:cNvSpPr txBox="1"/>
          <p:nvPr/>
        </p:nvSpPr>
        <p:spPr>
          <a:xfrm>
            <a:off x="1387725" y="1234375"/>
            <a:ext cx="499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</a:rPr>
              <a:t>We need to train both generators to make sure the input of Generator 1 and output of Generator 2 are as close as possible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321" name="Google Shape;1321;p59"/>
          <p:cNvSpPr/>
          <p:nvPr/>
        </p:nvSpPr>
        <p:spPr>
          <a:xfrm>
            <a:off x="1218425" y="411182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1322" name="Google Shape;1322;p59"/>
          <p:cNvSpPr txBox="1"/>
          <p:nvPr/>
        </p:nvSpPr>
        <p:spPr>
          <a:xfrm>
            <a:off x="2858400" y="4178675"/>
            <a:ext cx="2700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</a:rPr>
              <a:t>In the Cycle GAN, the Discriminator (v1) will evaluate the similarity between </a:t>
            </a:r>
            <a:endParaRPr i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-GB" sz="1000">
                <a:solidFill>
                  <a:schemeClr val="dk1"/>
                </a:solidFill>
              </a:rPr>
              <a:t>the </a:t>
            </a:r>
            <a:r>
              <a:rPr i="1" lang="en-GB" sz="1000">
                <a:solidFill>
                  <a:srgbClr val="FF0000"/>
                </a:solidFill>
              </a:rPr>
              <a:t>real data from domain 2</a:t>
            </a:r>
            <a:r>
              <a:rPr i="1" lang="en-GB" sz="1000">
                <a:solidFill>
                  <a:schemeClr val="dk1"/>
                </a:solidFill>
              </a:rPr>
              <a:t> and </a:t>
            </a:r>
            <a:endParaRPr i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-GB" sz="1000">
                <a:solidFill>
                  <a:schemeClr val="dk1"/>
                </a:solidFill>
              </a:rPr>
              <a:t>the</a:t>
            </a:r>
            <a:r>
              <a:rPr i="1" lang="en-GB" sz="1000">
                <a:solidFill>
                  <a:srgbClr val="FF0000"/>
                </a:solidFill>
              </a:rPr>
              <a:t> Generator produced image</a:t>
            </a:r>
            <a:r>
              <a:rPr i="1" lang="en-GB" sz="1000">
                <a:solidFill>
                  <a:schemeClr val="dk1"/>
                </a:solidFill>
              </a:rPr>
              <a:t>, 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</a:rPr>
              <a:t>and tell the differences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23" name="Google Shape;1323;p59"/>
          <p:cNvSpPr/>
          <p:nvPr/>
        </p:nvSpPr>
        <p:spPr>
          <a:xfrm>
            <a:off x="2507225" y="3201275"/>
            <a:ext cx="1224700" cy="1318675"/>
          </a:xfrm>
          <a:custGeom>
            <a:rect b="b" l="l" r="r" t="t"/>
            <a:pathLst>
              <a:path extrusionOk="0" h="52747" w="48988">
                <a:moveTo>
                  <a:pt x="0" y="52747"/>
                </a:moveTo>
                <a:cubicBezTo>
                  <a:pt x="1562" y="52053"/>
                  <a:pt x="7230" y="50492"/>
                  <a:pt x="9370" y="48583"/>
                </a:cubicBezTo>
                <a:cubicBezTo>
                  <a:pt x="11510" y="46674"/>
                  <a:pt x="11857" y="43898"/>
                  <a:pt x="12840" y="41295"/>
                </a:cubicBezTo>
                <a:cubicBezTo>
                  <a:pt x="13823" y="38692"/>
                  <a:pt x="12088" y="34702"/>
                  <a:pt x="15269" y="32967"/>
                </a:cubicBezTo>
                <a:cubicBezTo>
                  <a:pt x="18450" y="31232"/>
                  <a:pt x="27473" y="31521"/>
                  <a:pt x="31926" y="30885"/>
                </a:cubicBezTo>
                <a:cubicBezTo>
                  <a:pt x="36380" y="30249"/>
                  <a:pt x="39272" y="30884"/>
                  <a:pt x="41990" y="29149"/>
                </a:cubicBezTo>
                <a:cubicBezTo>
                  <a:pt x="44708" y="27414"/>
                  <a:pt x="47079" y="25332"/>
                  <a:pt x="48236" y="20474"/>
                </a:cubicBezTo>
                <a:cubicBezTo>
                  <a:pt x="49393" y="15616"/>
                  <a:pt x="48814" y="3412"/>
                  <a:pt x="4893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triangle"/>
            <a:tailEnd len="med" w="med" type="triangle"/>
          </a:ln>
        </p:spPr>
      </p:sp>
      <p:sp>
        <p:nvSpPr>
          <p:cNvPr id="1324" name="Google Shape;1324;p59"/>
          <p:cNvSpPr txBox="1"/>
          <p:nvPr/>
        </p:nvSpPr>
        <p:spPr>
          <a:xfrm>
            <a:off x="5822875" y="3616325"/>
            <a:ext cx="3199200" cy="120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Compared to method 1, the method 2 can better keep the feature from the Domain 1 (e.g., the “Domain 2” produced from “Generator 1” must contain enough information of the input “Domain 1”, otherwise it cannot be reverted back using “Generator 2”)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424425" y="1057825"/>
            <a:ext cx="167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element of the vector represents some features of the outputs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742050" y="1131875"/>
            <a:ext cx="1179000" cy="959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GAN</a:t>
            </a:r>
            <a:endParaRPr sz="1600"/>
          </a:p>
        </p:txBody>
      </p:sp>
      <p:sp>
        <p:nvSpPr>
          <p:cNvPr id="93" name="Google Shape;93;p17"/>
          <p:cNvSpPr/>
          <p:nvPr/>
        </p:nvSpPr>
        <p:spPr>
          <a:xfrm>
            <a:off x="3262300" y="1618275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13" y="827723"/>
            <a:ext cx="689475" cy="16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092400" y="1618275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475" y="975723"/>
            <a:ext cx="1521550" cy="1513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8025" y="2626800"/>
            <a:ext cx="727575" cy="18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3262300" y="3477450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742050" y="3025325"/>
            <a:ext cx="1179000" cy="959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GAN</a:t>
            </a:r>
            <a:endParaRPr sz="1600"/>
          </a:p>
        </p:txBody>
      </p:sp>
      <p:sp>
        <p:nvSpPr>
          <p:cNvPr id="100" name="Google Shape;100;p17"/>
          <p:cNvSpPr/>
          <p:nvPr/>
        </p:nvSpPr>
        <p:spPr>
          <a:xfrm>
            <a:off x="5183100" y="3390875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9475" y="2697351"/>
            <a:ext cx="1521550" cy="149033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424425" y="2798025"/>
            <a:ext cx="167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example, if we change the first element of the vector </a:t>
            </a:r>
            <a:r>
              <a:rPr lang="en-GB">
                <a:solidFill>
                  <a:srgbClr val="FF0000"/>
                </a:solidFill>
              </a:rPr>
              <a:t>from 0.1 to 3</a:t>
            </a:r>
            <a:r>
              <a:rPr lang="en-GB"/>
              <a:t>, it gives us long hair in the output picture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2110629" y="1041900"/>
            <a:ext cx="391300" cy="1871300"/>
          </a:xfrm>
          <a:custGeom>
            <a:rect b="b" l="l" r="r" t="t"/>
            <a:pathLst>
              <a:path extrusionOk="0" h="74852" w="15652">
                <a:moveTo>
                  <a:pt x="14555" y="0"/>
                </a:moveTo>
                <a:cubicBezTo>
                  <a:pt x="12636" y="2559"/>
                  <a:pt x="5461" y="8682"/>
                  <a:pt x="3039" y="15354"/>
                </a:cubicBezTo>
                <a:cubicBezTo>
                  <a:pt x="617" y="22026"/>
                  <a:pt x="114" y="33039"/>
                  <a:pt x="23" y="40031"/>
                </a:cubicBezTo>
                <a:cubicBezTo>
                  <a:pt x="-68" y="47023"/>
                  <a:pt x="2080" y="52232"/>
                  <a:pt x="2491" y="57304"/>
                </a:cubicBezTo>
                <a:cubicBezTo>
                  <a:pt x="2902" y="62376"/>
                  <a:pt x="298" y="67540"/>
                  <a:pt x="2491" y="70465"/>
                </a:cubicBezTo>
                <a:cubicBezTo>
                  <a:pt x="4685" y="73390"/>
                  <a:pt x="13459" y="74121"/>
                  <a:pt x="15652" y="7485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04" name="Google Shape;104;p17"/>
          <p:cNvSpPr txBox="1"/>
          <p:nvPr/>
        </p:nvSpPr>
        <p:spPr>
          <a:xfrm>
            <a:off x="7368650" y="3276475"/>
            <a:ext cx="9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Hair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7368650" y="1532475"/>
            <a:ext cx="1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Short</a:t>
            </a:r>
            <a:r>
              <a:rPr lang="en-GB"/>
              <a:t> Hair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sp>
        <p:nvSpPr>
          <p:cNvPr id="107" name="Google Shape;107;p17"/>
          <p:cNvSpPr txBox="1"/>
          <p:nvPr/>
        </p:nvSpPr>
        <p:spPr>
          <a:xfrm>
            <a:off x="0" y="349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Purpose of GAN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3749375" y="1384625"/>
            <a:ext cx="1898700" cy="2618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97550" y="2016600"/>
            <a:ext cx="167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Giving a vector (a list of values), GAN can produce a very realistic image or a series of words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50" y="1963500"/>
            <a:ext cx="1023328" cy="15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775" y="1963500"/>
            <a:ext cx="1438800" cy="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827775" y="306475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morning, I’m GAN.</a:t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 flipH="1" rot="10800000">
            <a:off x="6011425" y="2328775"/>
            <a:ext cx="5622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6025125" y="2863475"/>
            <a:ext cx="5757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/>
          <p:nvPr/>
        </p:nvSpPr>
        <p:spPr>
          <a:xfrm>
            <a:off x="3386200" y="2721000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962575" y="2650975"/>
            <a:ext cx="1438800" cy="1057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121" name="Google Shape;121;p18"/>
          <p:cNvSpPr/>
          <p:nvPr/>
        </p:nvSpPr>
        <p:spPr>
          <a:xfrm>
            <a:off x="3962575" y="1600500"/>
            <a:ext cx="1438800" cy="1120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</p:txBody>
      </p:sp>
      <p:sp>
        <p:nvSpPr>
          <p:cNvPr id="122" name="Google Shape;122;p18"/>
          <p:cNvSpPr txBox="1"/>
          <p:nvPr/>
        </p:nvSpPr>
        <p:spPr>
          <a:xfrm>
            <a:off x="4393800" y="4003025"/>
            <a:ext cx="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GAN</a:t>
            </a:r>
            <a:endParaRPr b="1"/>
          </a:p>
        </p:txBody>
      </p:sp>
      <p:sp>
        <p:nvSpPr>
          <p:cNvPr id="123" name="Google Shape;123;p18"/>
          <p:cNvSpPr txBox="1"/>
          <p:nvPr/>
        </p:nvSpPr>
        <p:spPr>
          <a:xfrm>
            <a:off x="3038125" y="391500"/>
            <a:ext cx="353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GAN</a:t>
            </a:r>
            <a:r>
              <a:rPr lang="en-GB"/>
              <a:t> model contains two components: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Generator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Discriminator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349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</a:t>
            </a:r>
            <a:r>
              <a:rPr lang="en-GB" sz="1100"/>
              <a:t> of GAN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3749375" y="1384625"/>
            <a:ext cx="1898700" cy="2618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97550" y="2016600"/>
            <a:ext cx="167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Giving a vector (a list of values), GAN can produce a very realistic image or a series of words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50" y="1963500"/>
            <a:ext cx="1023328" cy="15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775" y="1963500"/>
            <a:ext cx="1438800" cy="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6827775" y="306475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morning, I’m GAN.</a:t>
            </a:r>
            <a:endParaRPr/>
          </a:p>
        </p:txBody>
      </p:sp>
      <p:cxnSp>
        <p:nvCxnSpPr>
          <p:cNvPr id="135" name="Google Shape;135;p19"/>
          <p:cNvCxnSpPr/>
          <p:nvPr/>
        </p:nvCxnSpPr>
        <p:spPr>
          <a:xfrm flipH="1" rot="10800000">
            <a:off x="6011425" y="2328775"/>
            <a:ext cx="5622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6025125" y="2863475"/>
            <a:ext cx="5757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9"/>
          <p:cNvSpPr/>
          <p:nvPr/>
        </p:nvSpPr>
        <p:spPr>
          <a:xfrm>
            <a:off x="3386200" y="2721000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3962575" y="2650975"/>
            <a:ext cx="1438800" cy="1057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139" name="Google Shape;139;p19"/>
          <p:cNvSpPr/>
          <p:nvPr/>
        </p:nvSpPr>
        <p:spPr>
          <a:xfrm>
            <a:off x="3962575" y="1600500"/>
            <a:ext cx="1438800" cy="1120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</p:txBody>
      </p:sp>
      <p:sp>
        <p:nvSpPr>
          <p:cNvPr id="140" name="Google Shape;140;p19"/>
          <p:cNvSpPr txBox="1"/>
          <p:nvPr/>
        </p:nvSpPr>
        <p:spPr>
          <a:xfrm>
            <a:off x="4393800" y="4003025"/>
            <a:ext cx="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GAN</a:t>
            </a:r>
            <a:endParaRPr b="1"/>
          </a:p>
        </p:txBody>
      </p:sp>
      <p:sp>
        <p:nvSpPr>
          <p:cNvPr id="141" name="Google Shape;141;p19"/>
          <p:cNvSpPr txBox="1"/>
          <p:nvPr/>
        </p:nvSpPr>
        <p:spPr>
          <a:xfrm>
            <a:off x="3038125" y="391500"/>
            <a:ext cx="353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GAN</a:t>
            </a:r>
            <a:r>
              <a:rPr lang="en-GB"/>
              <a:t> model contains two components: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Generator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Discriminator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5600100" y="932200"/>
            <a:ext cx="1802700" cy="554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Responsible</a:t>
            </a:r>
            <a:r>
              <a:rPr lang="en-GB" sz="1200"/>
              <a:t> for creating images</a:t>
            </a:r>
            <a:endParaRPr sz="1200"/>
          </a:p>
        </p:txBody>
      </p:sp>
      <p:sp>
        <p:nvSpPr>
          <p:cNvPr id="143" name="Google Shape;143;p19"/>
          <p:cNvSpPr/>
          <p:nvPr/>
        </p:nvSpPr>
        <p:spPr>
          <a:xfrm>
            <a:off x="5230050" y="1528575"/>
            <a:ext cx="747125" cy="651175"/>
          </a:xfrm>
          <a:custGeom>
            <a:rect b="b" l="l" r="r" t="t"/>
            <a:pathLst>
              <a:path extrusionOk="0" h="26047" w="29885">
                <a:moveTo>
                  <a:pt x="0" y="26047"/>
                </a:moveTo>
                <a:cubicBezTo>
                  <a:pt x="2879" y="25819"/>
                  <a:pt x="12886" y="26413"/>
                  <a:pt x="17273" y="24676"/>
                </a:cubicBezTo>
                <a:cubicBezTo>
                  <a:pt x="21660" y="22940"/>
                  <a:pt x="24219" y="19741"/>
                  <a:pt x="26321" y="15628"/>
                </a:cubicBezTo>
                <a:cubicBezTo>
                  <a:pt x="28423" y="11515"/>
                  <a:pt x="29291" y="2605"/>
                  <a:pt x="2988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4" name="Google Shape;144;p19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sp>
        <p:nvSpPr>
          <p:cNvPr id="145" name="Google Shape;145;p19"/>
          <p:cNvSpPr txBox="1"/>
          <p:nvPr/>
        </p:nvSpPr>
        <p:spPr>
          <a:xfrm>
            <a:off x="0" y="349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3749375" y="1384625"/>
            <a:ext cx="1898700" cy="2618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397550" y="2016600"/>
            <a:ext cx="167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Giving a vector (a list of values), GAN can produce a very realistic image or a series of words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50" y="1963500"/>
            <a:ext cx="1023328" cy="15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775" y="1963500"/>
            <a:ext cx="1438800" cy="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6827775" y="306475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morning, I’m GAN.</a:t>
            </a:r>
            <a:endParaRPr/>
          </a:p>
        </p:txBody>
      </p:sp>
      <p:cxnSp>
        <p:nvCxnSpPr>
          <p:cNvPr id="155" name="Google Shape;155;p20"/>
          <p:cNvCxnSpPr/>
          <p:nvPr/>
        </p:nvCxnSpPr>
        <p:spPr>
          <a:xfrm flipH="1" rot="10800000">
            <a:off x="6011425" y="2328775"/>
            <a:ext cx="5622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6025125" y="2863475"/>
            <a:ext cx="5757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/>
          <p:nvPr/>
        </p:nvSpPr>
        <p:spPr>
          <a:xfrm>
            <a:off x="3386200" y="2721000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962575" y="2650975"/>
            <a:ext cx="1438800" cy="10575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159" name="Google Shape;159;p20"/>
          <p:cNvSpPr/>
          <p:nvPr/>
        </p:nvSpPr>
        <p:spPr>
          <a:xfrm>
            <a:off x="3962575" y="1600500"/>
            <a:ext cx="1438800" cy="1120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</p:txBody>
      </p:sp>
      <p:sp>
        <p:nvSpPr>
          <p:cNvPr id="160" name="Google Shape;160;p20"/>
          <p:cNvSpPr txBox="1"/>
          <p:nvPr/>
        </p:nvSpPr>
        <p:spPr>
          <a:xfrm>
            <a:off x="4393800" y="4003025"/>
            <a:ext cx="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GAN</a:t>
            </a:r>
            <a:endParaRPr b="1"/>
          </a:p>
        </p:txBody>
      </p:sp>
      <p:sp>
        <p:nvSpPr>
          <p:cNvPr id="161" name="Google Shape;161;p20"/>
          <p:cNvSpPr txBox="1"/>
          <p:nvPr/>
        </p:nvSpPr>
        <p:spPr>
          <a:xfrm>
            <a:off x="3038125" y="391500"/>
            <a:ext cx="353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GAN</a:t>
            </a:r>
            <a:r>
              <a:rPr lang="en-GB"/>
              <a:t> model contains two components: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Generator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Discriminator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5600100" y="932200"/>
            <a:ext cx="1802700" cy="554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Responsible for creating images</a:t>
            </a:r>
            <a:endParaRPr sz="1200"/>
          </a:p>
        </p:txBody>
      </p:sp>
      <p:sp>
        <p:nvSpPr>
          <p:cNvPr id="163" name="Google Shape;163;p20"/>
          <p:cNvSpPr/>
          <p:nvPr/>
        </p:nvSpPr>
        <p:spPr>
          <a:xfrm>
            <a:off x="5230050" y="1528575"/>
            <a:ext cx="747125" cy="651175"/>
          </a:xfrm>
          <a:custGeom>
            <a:rect b="b" l="l" r="r" t="t"/>
            <a:pathLst>
              <a:path extrusionOk="0" h="26047" w="29885">
                <a:moveTo>
                  <a:pt x="0" y="26047"/>
                </a:moveTo>
                <a:cubicBezTo>
                  <a:pt x="2879" y="25819"/>
                  <a:pt x="12886" y="26413"/>
                  <a:pt x="17273" y="24676"/>
                </a:cubicBezTo>
                <a:cubicBezTo>
                  <a:pt x="21660" y="22940"/>
                  <a:pt x="24219" y="19741"/>
                  <a:pt x="26321" y="15628"/>
                </a:cubicBezTo>
                <a:cubicBezTo>
                  <a:pt x="28423" y="11515"/>
                  <a:pt x="29291" y="2605"/>
                  <a:pt x="2988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4" name="Google Shape;164;p20"/>
          <p:cNvSpPr txBox="1"/>
          <p:nvPr/>
        </p:nvSpPr>
        <p:spPr>
          <a:xfrm>
            <a:off x="5759375" y="3664325"/>
            <a:ext cx="1802700" cy="738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Responsible for </a:t>
            </a:r>
            <a:r>
              <a:rPr lang="en-GB" sz="1200"/>
              <a:t>evaluating</a:t>
            </a:r>
            <a:r>
              <a:rPr lang="en-GB" sz="1200"/>
              <a:t> the generated images</a:t>
            </a:r>
            <a:endParaRPr sz="1200"/>
          </a:p>
        </p:txBody>
      </p:sp>
      <p:sp>
        <p:nvSpPr>
          <p:cNvPr id="165" name="Google Shape;165;p20"/>
          <p:cNvSpPr/>
          <p:nvPr/>
        </p:nvSpPr>
        <p:spPr>
          <a:xfrm>
            <a:off x="5278025" y="3246677"/>
            <a:ext cx="801975" cy="379400"/>
          </a:xfrm>
          <a:custGeom>
            <a:rect b="b" l="l" r="r" t="t"/>
            <a:pathLst>
              <a:path extrusionOk="0" h="15176" w="32079">
                <a:moveTo>
                  <a:pt x="0" y="644"/>
                </a:moveTo>
                <a:cubicBezTo>
                  <a:pt x="2102" y="598"/>
                  <a:pt x="8499" y="-544"/>
                  <a:pt x="12612" y="370"/>
                </a:cubicBezTo>
                <a:cubicBezTo>
                  <a:pt x="16725" y="1284"/>
                  <a:pt x="21432" y="3660"/>
                  <a:pt x="24676" y="6128"/>
                </a:cubicBezTo>
                <a:cubicBezTo>
                  <a:pt x="27921" y="8596"/>
                  <a:pt x="30845" y="13668"/>
                  <a:pt x="32079" y="15176"/>
                </a:cubicBezTo>
              </a:path>
            </a:pathLst>
          </a:cu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6" name="Google Shape;166;p20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sp>
        <p:nvSpPr>
          <p:cNvPr id="167" name="Google Shape;167;p20"/>
          <p:cNvSpPr txBox="1"/>
          <p:nvPr/>
        </p:nvSpPr>
        <p:spPr>
          <a:xfrm>
            <a:off x="0" y="349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150800" y="2200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