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15036E-86E1-42E6-B248-2FB92DBF691E}">
  <a:tblStyle styleId="{8C15036E-86E1-42E6-B248-2FB92DBF69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1b7010066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41b7010066_0_9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1b7010066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41b7010066_0_6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1b7010066_0_2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41b7010066_0_2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1b7010066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41b7010066_0_1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1b7010066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41b7010066_0_1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1b7010066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41b7010066_0_1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41b7010066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41b7010066_0_1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41b7010066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41b7010066_0_14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41b7010066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241b7010066_0_14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41b7010066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241b7010066_0_15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1b7010066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41b7010066_0_25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41b7010066_0_2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241b7010066_0_2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41b7010066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241b7010066_0_16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41b7010066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241b7010066_0_18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41b7010066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241b7010066_0_19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41b7010066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241b7010066_0_2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41b7010066_0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g241b7010066_0_2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41b7010066_0_2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g241b7010066_0_2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41b7010066_0_2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g241b7010066_0_2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41b7010066_0_2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g241b7010066_0_2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41b7010066_0_2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g241b7010066_0_24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41b7010066_0_2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g241b7010066_0_2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b701006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41b7010066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1b7010066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41b7010066_0_2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1b701006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41b7010066_0_4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1b7010066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41b7010066_0_8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b7010066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41b7010066_0_8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b7010066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41b7010066_0_1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ded Background">
  <p:cSld name="Branded Background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325" y="6187129"/>
            <a:ext cx="479426" cy="26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580446" y="2782669"/>
            <a:ext cx="352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RNN: simple RNN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123031" y="851297"/>
            <a:ext cx="10380750" cy="5831075"/>
          </a:xfrm>
          <a:custGeom>
            <a:rect b="b" l="l" r="r" t="t"/>
            <a:pathLst>
              <a:path extrusionOk="0" h="233243" w="415230">
                <a:moveTo>
                  <a:pt x="75089" y="2905"/>
                </a:moveTo>
                <a:cubicBezTo>
                  <a:pt x="62834" y="7477"/>
                  <a:pt x="55658" y="21003"/>
                  <a:pt x="44990" y="29194"/>
                </a:cubicBezTo>
                <a:cubicBezTo>
                  <a:pt x="34322" y="37386"/>
                  <a:pt x="18574" y="35671"/>
                  <a:pt x="11081" y="52054"/>
                </a:cubicBezTo>
                <a:cubicBezTo>
                  <a:pt x="3588" y="68437"/>
                  <a:pt x="-95" y="106156"/>
                  <a:pt x="32" y="127492"/>
                </a:cubicBezTo>
                <a:cubicBezTo>
                  <a:pt x="159" y="148828"/>
                  <a:pt x="10383" y="165021"/>
                  <a:pt x="11843" y="180070"/>
                </a:cubicBezTo>
                <a:cubicBezTo>
                  <a:pt x="13304" y="195120"/>
                  <a:pt x="-3270" y="208963"/>
                  <a:pt x="8795" y="217789"/>
                </a:cubicBezTo>
                <a:cubicBezTo>
                  <a:pt x="20860" y="226616"/>
                  <a:pt x="66136" y="231632"/>
                  <a:pt x="84233" y="233029"/>
                </a:cubicBezTo>
                <a:cubicBezTo>
                  <a:pt x="102331" y="234426"/>
                  <a:pt x="95282" y="227187"/>
                  <a:pt x="117380" y="226171"/>
                </a:cubicBezTo>
                <a:cubicBezTo>
                  <a:pt x="139478" y="225155"/>
                  <a:pt x="192564" y="234363"/>
                  <a:pt x="216821" y="226933"/>
                </a:cubicBezTo>
                <a:cubicBezTo>
                  <a:pt x="241078" y="219504"/>
                  <a:pt x="240634" y="188960"/>
                  <a:pt x="262922" y="181594"/>
                </a:cubicBezTo>
                <a:cubicBezTo>
                  <a:pt x="285211" y="174228"/>
                  <a:pt x="325406" y="183499"/>
                  <a:pt x="350552" y="182737"/>
                </a:cubicBezTo>
                <a:cubicBezTo>
                  <a:pt x="375698" y="181975"/>
                  <a:pt x="407385" y="184388"/>
                  <a:pt x="413798" y="177022"/>
                </a:cubicBezTo>
                <a:cubicBezTo>
                  <a:pt x="420212" y="169656"/>
                  <a:pt x="402495" y="145209"/>
                  <a:pt x="389033" y="138541"/>
                </a:cubicBezTo>
                <a:cubicBezTo>
                  <a:pt x="375571" y="131874"/>
                  <a:pt x="353410" y="137208"/>
                  <a:pt x="333026" y="137017"/>
                </a:cubicBezTo>
                <a:cubicBezTo>
                  <a:pt x="312643" y="136827"/>
                  <a:pt x="281337" y="141018"/>
                  <a:pt x="266732" y="137398"/>
                </a:cubicBezTo>
                <a:cubicBezTo>
                  <a:pt x="252127" y="133779"/>
                  <a:pt x="250984" y="123365"/>
                  <a:pt x="245396" y="115300"/>
                </a:cubicBezTo>
                <a:cubicBezTo>
                  <a:pt x="239808" y="107236"/>
                  <a:pt x="242094" y="96187"/>
                  <a:pt x="233204" y="89011"/>
                </a:cubicBezTo>
                <a:cubicBezTo>
                  <a:pt x="224314" y="81836"/>
                  <a:pt x="199105" y="80312"/>
                  <a:pt x="192056" y="72247"/>
                </a:cubicBezTo>
                <a:cubicBezTo>
                  <a:pt x="185008" y="64183"/>
                  <a:pt x="190977" y="50657"/>
                  <a:pt x="190913" y="40624"/>
                </a:cubicBezTo>
                <a:cubicBezTo>
                  <a:pt x="190850" y="30591"/>
                  <a:pt x="203740" y="18526"/>
                  <a:pt x="191675" y="12049"/>
                </a:cubicBezTo>
                <a:cubicBezTo>
                  <a:pt x="179610" y="5572"/>
                  <a:pt x="137954" y="3286"/>
                  <a:pt x="118523" y="1762"/>
                </a:cubicBezTo>
                <a:cubicBezTo>
                  <a:pt x="99092" y="238"/>
                  <a:pt x="87345" y="-1667"/>
                  <a:pt x="75089" y="2905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3"/>
          <p:cNvSpPr/>
          <p:nvPr/>
        </p:nvSpPr>
        <p:spPr>
          <a:xfrm>
            <a:off x="6867525" y="1390650"/>
            <a:ext cx="1724100" cy="23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36" name="Google Shape;236;p23"/>
          <p:cNvGraphicFramePr/>
          <p:nvPr/>
        </p:nvGraphicFramePr>
        <p:xfrm>
          <a:off x="2454969" y="1231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{8C15036E-86E1-42E6-B248-2FB92DBF691E}</a:tableStyleId>
              </a:tblPr>
              <a:tblGrid>
                <a:gridCol w="544675"/>
                <a:gridCol w="544675"/>
                <a:gridCol w="544675"/>
                <a:gridCol w="544675"/>
              </a:tblGrid>
              <a:tr h="44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23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1486082" y="5236340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486082" y="3867757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1486082" y="4570593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434043" y="3968998"/>
            <a:ext cx="601500" cy="29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1453630" y="5337581"/>
            <a:ext cx="599700" cy="29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1426795" y="4680746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244" name="Google Shape;244;p23"/>
          <p:cNvCxnSpPr>
            <a:stCxn id="238" idx="0"/>
            <a:endCxn id="240" idx="4"/>
          </p:cNvCxnSpPr>
          <p:nvPr/>
        </p:nvCxnSpPr>
        <p:spPr>
          <a:xfrm rot="10800000">
            <a:off x="1734782" y="5068040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23"/>
          <p:cNvCxnSpPr>
            <a:stCxn id="240" idx="0"/>
            <a:endCxn id="239" idx="4"/>
          </p:cNvCxnSpPr>
          <p:nvPr/>
        </p:nvCxnSpPr>
        <p:spPr>
          <a:xfrm rot="10800000">
            <a:off x="1734782" y="4365093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23"/>
          <p:cNvSpPr txBox="1"/>
          <p:nvPr/>
        </p:nvSpPr>
        <p:spPr>
          <a:xfrm>
            <a:off x="2376195" y="4985349"/>
            <a:ext cx="139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Activation function, e.g., sigmoid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4048182" y="5239453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048182" y="3870870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4048182" y="4573706"/>
            <a:ext cx="497400" cy="497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032301" y="3959292"/>
            <a:ext cx="601500" cy="294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4089467" y="5342189"/>
            <a:ext cx="452400" cy="294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3988895" y="4683859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253" name="Google Shape;253;p23"/>
          <p:cNvCxnSpPr>
            <a:stCxn id="247" idx="0"/>
            <a:endCxn id="249" idx="4"/>
          </p:cNvCxnSpPr>
          <p:nvPr/>
        </p:nvCxnSpPr>
        <p:spPr>
          <a:xfrm rot="10800000">
            <a:off x="4296882" y="5071153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23"/>
          <p:cNvCxnSpPr>
            <a:stCxn id="249" idx="0"/>
            <a:endCxn id="248" idx="4"/>
          </p:cNvCxnSpPr>
          <p:nvPr/>
        </p:nvCxnSpPr>
        <p:spPr>
          <a:xfrm rot="10800000">
            <a:off x="4296882" y="4368206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23"/>
          <p:cNvSpPr txBox="1"/>
          <p:nvPr/>
        </p:nvSpPr>
        <p:spPr>
          <a:xfrm>
            <a:off x="2302356" y="3794956"/>
            <a:ext cx="146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information (t-1) will be used by the next time step (t)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1993538" y="4616038"/>
            <a:ext cx="20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a(t-1)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chemeClr val="accent1"/>
                </a:solidFill>
              </a:rPr>
              <a:t> </a:t>
            </a:r>
            <a:r>
              <a:rPr b="1" i="1" lang="en-US" sz="1200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chemeClr val="accent1"/>
                </a:solidFill>
              </a:rPr>
              <a:t>w(t-1)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x(t-1)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6915777" y="4360650"/>
            <a:ext cx="33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doing this, the neuro information from (t-1) is passed to 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2064075" y="4476526"/>
            <a:ext cx="1846175" cy="191175"/>
          </a:xfrm>
          <a:custGeom>
            <a:rect b="b" l="l" r="r" t="t"/>
            <a:pathLst>
              <a:path extrusionOk="0" h="7647" w="73847">
                <a:moveTo>
                  <a:pt x="0" y="6184"/>
                </a:moveTo>
                <a:cubicBezTo>
                  <a:pt x="3047" y="5270"/>
                  <a:pt x="11394" y="1676"/>
                  <a:pt x="18279" y="701"/>
                </a:cubicBezTo>
                <a:cubicBezTo>
                  <a:pt x="25164" y="-274"/>
                  <a:pt x="34792" y="-30"/>
                  <a:pt x="41311" y="335"/>
                </a:cubicBezTo>
                <a:cubicBezTo>
                  <a:pt x="47831" y="701"/>
                  <a:pt x="51973" y="1675"/>
                  <a:pt x="57396" y="2894"/>
                </a:cubicBezTo>
                <a:cubicBezTo>
                  <a:pt x="62819" y="4113"/>
                  <a:pt x="71105" y="6855"/>
                  <a:pt x="73847" y="7647"/>
                </a:cubicBezTo>
              </a:path>
            </a:pathLst>
          </a:cu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1" name="Google Shape;261;p23"/>
          <p:cNvSpPr/>
          <p:nvPr/>
        </p:nvSpPr>
        <p:spPr>
          <a:xfrm>
            <a:off x="498762" y="1935000"/>
            <a:ext cx="1903500" cy="3619225"/>
          </a:xfrm>
          <a:custGeom>
            <a:rect b="b" l="l" r="r" t="t"/>
            <a:pathLst>
              <a:path extrusionOk="0" h="144769" w="76140">
                <a:moveTo>
                  <a:pt x="76140" y="0"/>
                </a:moveTo>
                <a:cubicBezTo>
                  <a:pt x="74312" y="731"/>
                  <a:pt x="67244" y="-1036"/>
                  <a:pt x="65172" y="4387"/>
                </a:cubicBezTo>
                <a:cubicBezTo>
                  <a:pt x="63100" y="9810"/>
                  <a:pt x="67670" y="25469"/>
                  <a:pt x="63710" y="32537"/>
                </a:cubicBezTo>
                <a:cubicBezTo>
                  <a:pt x="59750" y="39605"/>
                  <a:pt x="49270" y="44601"/>
                  <a:pt x="41410" y="46794"/>
                </a:cubicBezTo>
                <a:cubicBezTo>
                  <a:pt x="33550" y="48987"/>
                  <a:pt x="23192" y="43625"/>
                  <a:pt x="16551" y="45697"/>
                </a:cubicBezTo>
                <a:cubicBezTo>
                  <a:pt x="9910" y="47769"/>
                  <a:pt x="4121" y="52765"/>
                  <a:pt x="1562" y="59224"/>
                </a:cubicBezTo>
                <a:cubicBezTo>
                  <a:pt x="-997" y="65683"/>
                  <a:pt x="221" y="75553"/>
                  <a:pt x="1196" y="84449"/>
                </a:cubicBezTo>
                <a:cubicBezTo>
                  <a:pt x="2171" y="93345"/>
                  <a:pt x="6436" y="104495"/>
                  <a:pt x="7411" y="112598"/>
                </a:cubicBezTo>
                <a:cubicBezTo>
                  <a:pt x="8386" y="120702"/>
                  <a:pt x="2172" y="127708"/>
                  <a:pt x="7046" y="133070"/>
                </a:cubicBezTo>
                <a:cubicBezTo>
                  <a:pt x="11920" y="138432"/>
                  <a:pt x="31722" y="142819"/>
                  <a:pt x="36657" y="1447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62" name="Google Shape;262;p23"/>
          <p:cNvSpPr txBox="1"/>
          <p:nvPr/>
        </p:nvSpPr>
        <p:spPr>
          <a:xfrm>
            <a:off x="1160575" y="49706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w(t-1)</a:t>
            </a:r>
            <a:endParaRPr/>
          </a:p>
        </p:txBody>
      </p:sp>
      <p:sp>
        <p:nvSpPr>
          <p:cNvPr id="263" name="Google Shape;263;p23"/>
          <p:cNvSpPr txBox="1"/>
          <p:nvPr/>
        </p:nvSpPr>
        <p:spPr>
          <a:xfrm>
            <a:off x="3805552" y="4970650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w(t)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2697837" y="2474225"/>
            <a:ext cx="1276400" cy="3034300"/>
          </a:xfrm>
          <a:custGeom>
            <a:rect b="b" l="l" r="r" t="t"/>
            <a:pathLst>
              <a:path extrusionOk="0" h="121372" w="51056">
                <a:moveTo>
                  <a:pt x="15961" y="0"/>
                </a:moveTo>
                <a:cubicBezTo>
                  <a:pt x="13828" y="609"/>
                  <a:pt x="5724" y="549"/>
                  <a:pt x="3165" y="3656"/>
                </a:cubicBezTo>
                <a:cubicBezTo>
                  <a:pt x="606" y="6764"/>
                  <a:pt x="-856" y="13283"/>
                  <a:pt x="606" y="18645"/>
                </a:cubicBezTo>
                <a:cubicBezTo>
                  <a:pt x="2068" y="24007"/>
                  <a:pt x="9380" y="30953"/>
                  <a:pt x="11939" y="35827"/>
                </a:cubicBezTo>
                <a:cubicBezTo>
                  <a:pt x="14498" y="40701"/>
                  <a:pt x="15413" y="42042"/>
                  <a:pt x="15961" y="47891"/>
                </a:cubicBezTo>
                <a:cubicBezTo>
                  <a:pt x="16509" y="53740"/>
                  <a:pt x="14315" y="61112"/>
                  <a:pt x="15229" y="70922"/>
                </a:cubicBezTo>
                <a:cubicBezTo>
                  <a:pt x="16143" y="80732"/>
                  <a:pt x="15473" y="98341"/>
                  <a:pt x="21444" y="106749"/>
                </a:cubicBezTo>
                <a:cubicBezTo>
                  <a:pt x="27415" y="115157"/>
                  <a:pt x="46121" y="118935"/>
                  <a:pt x="51056" y="1213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65" name="Google Shape;265;p23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3864550" y="3040875"/>
            <a:ext cx="1094175" cy="1032750"/>
          </a:xfrm>
          <a:custGeom>
            <a:rect b="b" l="l" r="r" t="t"/>
            <a:pathLst>
              <a:path extrusionOk="0" h="41310" w="43767">
                <a:moveTo>
                  <a:pt x="31074" y="41310"/>
                </a:moveTo>
                <a:cubicBezTo>
                  <a:pt x="33146" y="39970"/>
                  <a:pt x="42590" y="37838"/>
                  <a:pt x="43504" y="33268"/>
                </a:cubicBezTo>
                <a:cubicBezTo>
                  <a:pt x="44418" y="28698"/>
                  <a:pt x="42225" y="17548"/>
                  <a:pt x="36558" y="13892"/>
                </a:cubicBezTo>
                <a:cubicBezTo>
                  <a:pt x="30892" y="10236"/>
                  <a:pt x="15598" y="13648"/>
                  <a:pt x="9505" y="11333"/>
                </a:cubicBezTo>
                <a:cubicBezTo>
                  <a:pt x="3412" y="9018"/>
                  <a:pt x="1584" y="188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67" name="Google Shape;267;p23"/>
          <p:cNvSpPr txBox="1"/>
          <p:nvPr/>
        </p:nvSpPr>
        <p:spPr>
          <a:xfrm>
            <a:off x="1306710" y="58564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3868785" y="58855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761425" y="6157400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We only look at the data at (t-1)</a:t>
            </a:r>
            <a:endParaRPr i="1" sz="1000"/>
          </a:p>
        </p:txBody>
      </p:sp>
      <p:sp>
        <p:nvSpPr>
          <p:cNvPr id="270" name="Google Shape;270;p23"/>
          <p:cNvSpPr txBox="1"/>
          <p:nvPr/>
        </p:nvSpPr>
        <p:spPr>
          <a:xfrm>
            <a:off x="3323525" y="6145625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We only look at the data at (t)</a:t>
            </a:r>
            <a:endParaRPr i="1" sz="1000"/>
          </a:p>
        </p:txBody>
      </p:sp>
      <p:sp>
        <p:nvSpPr>
          <p:cNvPr id="271" name="Google Shape;271;p23"/>
          <p:cNvSpPr txBox="1"/>
          <p:nvPr/>
        </p:nvSpPr>
        <p:spPr>
          <a:xfrm>
            <a:off x="2376200" y="5554213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a: output from the neuron</a:t>
            </a:r>
            <a:endParaRPr i="1" sz="1200"/>
          </a:p>
        </p:txBody>
      </p:sp>
      <p:sp>
        <p:nvSpPr>
          <p:cNvPr id="272" name="Google Shape;272;p23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4900650" y="3181350"/>
            <a:ext cx="146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</a:rPr>
              <a:t>output is obtained from the Step 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7067550" y="3078800"/>
            <a:ext cx="452400" cy="452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7991475" y="3040875"/>
            <a:ext cx="452400" cy="452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7453275" y="2321538"/>
            <a:ext cx="452400" cy="452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7453275" y="1564300"/>
            <a:ext cx="452400" cy="4524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3"/>
          <p:cNvCxnSpPr>
            <a:stCxn id="274" idx="0"/>
            <a:endCxn id="276" idx="4"/>
          </p:cNvCxnSpPr>
          <p:nvPr/>
        </p:nvCxnSpPr>
        <p:spPr>
          <a:xfrm flipH="1" rot="10800000">
            <a:off x="7293750" y="2774000"/>
            <a:ext cx="3858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3"/>
          <p:cNvCxnSpPr>
            <a:stCxn id="275" idx="0"/>
            <a:endCxn id="276" idx="4"/>
          </p:cNvCxnSpPr>
          <p:nvPr/>
        </p:nvCxnSpPr>
        <p:spPr>
          <a:xfrm rot="10800000">
            <a:off x="7679475" y="2773875"/>
            <a:ext cx="538200" cy="2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3"/>
          <p:cNvCxnSpPr>
            <a:stCxn id="276" idx="0"/>
            <a:endCxn id="277" idx="4"/>
          </p:cNvCxnSpPr>
          <p:nvPr/>
        </p:nvCxnSpPr>
        <p:spPr>
          <a:xfrm rot="10800000">
            <a:off x="7679475" y="2016738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3"/>
          <p:cNvSpPr txBox="1"/>
          <p:nvPr/>
        </p:nvSpPr>
        <p:spPr>
          <a:xfrm>
            <a:off x="8334300" y="2016750"/>
            <a:ext cx="385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it’s a RNN model, this </a:t>
            </a:r>
            <a:r>
              <a:rPr lang="en-US">
                <a:solidFill>
                  <a:srgbClr val="00B0F0"/>
                </a:solidFill>
              </a:rPr>
              <a:t>neuron</a:t>
            </a:r>
            <a:r>
              <a:rPr lang="en-US"/>
              <a:t> is virtually split into a two-steps process (from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to </a:t>
            </a:r>
            <a:r>
              <a:rPr lang="en-US">
                <a:highlight>
                  <a:srgbClr val="FF00FF"/>
                </a:highlight>
              </a:rPr>
              <a:t>(t)</a:t>
            </a:r>
            <a:r>
              <a:rPr lang="en-US"/>
              <a:t>)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 rot="-1193423">
            <a:off x="5760644" y="2347703"/>
            <a:ext cx="791837" cy="4000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5069575" y="1603225"/>
            <a:ext cx="18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process can be represented by the RNN model </a:t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4633675" y="4600600"/>
            <a:ext cx="22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a(t)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b="1" i="1" lang="en-US" sz="1200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rgbClr val="00B0F0"/>
                </a:solidFill>
              </a:rPr>
              <a:t>wn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a(t-1)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+ </a:t>
            </a:r>
            <a:r>
              <a:rPr lang="en-US" sz="1200">
                <a:solidFill>
                  <a:srgbClr val="FF00FF"/>
                </a:solidFill>
              </a:rPr>
              <a:t>w(t) </a:t>
            </a:r>
            <a:r>
              <a:rPr lang="en-US" sz="1200">
                <a:solidFill>
                  <a:schemeClr val="dk1"/>
                </a:solidFill>
              </a:rPr>
              <a:t>*</a:t>
            </a:r>
            <a:r>
              <a:rPr lang="en-US" sz="1200">
                <a:solidFill>
                  <a:srgbClr val="FF00FF"/>
                </a:solidFill>
              </a:rPr>
              <a:t> x(t)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2695575" y="4433438"/>
            <a:ext cx="3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</a:rPr>
              <a:t>wn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>
            <a:off x="4457700" y="4162425"/>
            <a:ext cx="713700" cy="12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489222" y="535375"/>
            <a:ext cx="101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a ANN model, RNN requires more parameters to be trained. To make it simpler, let’s we only have 1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here: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93" name="Google Shape;293;p24"/>
          <p:cNvGraphicFramePr/>
          <p:nvPr/>
        </p:nvGraphicFramePr>
        <p:xfrm>
          <a:off x="147069" y="2130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{8C15036E-86E1-42E6-B248-2FB92DBF691E}</a:tableStyleId>
              </a:tblPr>
              <a:tblGrid>
                <a:gridCol w="544675"/>
                <a:gridCol w="544675"/>
                <a:gridCol w="544675"/>
                <a:gridCol w="544675"/>
              </a:tblGrid>
              <a:tr h="44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24"/>
          <p:cNvSpPr txBox="1"/>
          <p:nvPr/>
        </p:nvSpPr>
        <p:spPr>
          <a:xfrm>
            <a:off x="147075" y="25734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295" name="Google Shape;295;p24"/>
          <p:cNvSpPr txBox="1"/>
          <p:nvPr/>
        </p:nvSpPr>
        <p:spPr>
          <a:xfrm>
            <a:off x="735388" y="30221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1294935" y="3490396"/>
            <a:ext cx="3714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4595669" y="18415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2971825" y="1515475"/>
            <a:ext cx="3714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2942088" y="1539625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00" name="Google Shape;300;p24"/>
          <p:cNvSpPr/>
          <p:nvPr/>
        </p:nvSpPr>
        <p:spPr>
          <a:xfrm>
            <a:off x="3021925" y="2153175"/>
            <a:ext cx="3714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3022525" y="2185625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302" name="Google Shape;302;p24"/>
          <p:cNvSpPr/>
          <p:nvPr/>
        </p:nvSpPr>
        <p:spPr>
          <a:xfrm>
            <a:off x="4024973" y="1866840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24"/>
          <p:cNvCxnSpPr>
            <a:stCxn id="298" idx="6"/>
            <a:endCxn id="302" idx="2"/>
          </p:cNvCxnSpPr>
          <p:nvPr/>
        </p:nvCxnSpPr>
        <p:spPr>
          <a:xfrm>
            <a:off x="3343225" y="1701175"/>
            <a:ext cx="6816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4"/>
          <p:cNvSpPr txBox="1"/>
          <p:nvPr/>
        </p:nvSpPr>
        <p:spPr>
          <a:xfrm>
            <a:off x="5495925" y="1813725"/>
            <a:ext cx="60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ANN model, we will have to train 3 parameters (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w2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w3</a:t>
            </a:r>
            <a:r>
              <a:rPr lang="en-US"/>
              <a:t>)</a:t>
            </a:r>
            <a:endParaRPr/>
          </a:p>
        </p:txBody>
      </p:sp>
      <p:cxnSp>
        <p:nvCxnSpPr>
          <p:cNvPr id="305" name="Google Shape;305;p24"/>
          <p:cNvCxnSpPr/>
          <p:nvPr/>
        </p:nvCxnSpPr>
        <p:spPr>
          <a:xfrm>
            <a:off x="6149053" y="417572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24"/>
          <p:cNvSpPr txBox="1"/>
          <p:nvPr/>
        </p:nvSpPr>
        <p:spPr>
          <a:xfrm>
            <a:off x="5595675" y="3516500"/>
            <a:ext cx="60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RNN model, in </a:t>
            </a:r>
            <a:r>
              <a:rPr lang="en-US"/>
              <a:t>addition</a:t>
            </a:r>
            <a:r>
              <a:rPr lang="en-US"/>
              <a:t> to the 3 parameters (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w2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lang="en-US">
                <a:solidFill>
                  <a:srgbClr val="FF0000"/>
                </a:solidFill>
              </a:rPr>
              <a:t>w3</a:t>
            </a:r>
            <a:r>
              <a:rPr lang="en-US"/>
              <a:t>), there is an additional parameter to be trained (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) to represent the information passing from (t-1) to (t)</a:t>
            </a:r>
            <a:endParaRPr/>
          </a:p>
        </p:txBody>
      </p:sp>
      <p:cxnSp>
        <p:nvCxnSpPr>
          <p:cNvPr id="307" name="Google Shape;307;p24"/>
          <p:cNvCxnSpPr>
            <a:stCxn id="301" idx="3"/>
            <a:endCxn id="302" idx="2"/>
          </p:cNvCxnSpPr>
          <p:nvPr/>
        </p:nvCxnSpPr>
        <p:spPr>
          <a:xfrm flipH="1" rot="10800000">
            <a:off x="3393925" y="2006075"/>
            <a:ext cx="6309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4"/>
          <p:cNvCxnSpPr>
            <a:stCxn id="302" idx="6"/>
            <a:endCxn id="297" idx="2"/>
          </p:cNvCxnSpPr>
          <p:nvPr/>
        </p:nvCxnSpPr>
        <p:spPr>
          <a:xfrm>
            <a:off x="4303673" y="2006191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4"/>
          <p:cNvSpPr txBox="1"/>
          <p:nvPr/>
        </p:nvSpPr>
        <p:spPr>
          <a:xfrm>
            <a:off x="3468700" y="165362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3494050" y="197652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311" name="Google Shape;311;p24"/>
          <p:cNvSpPr txBox="1"/>
          <p:nvPr/>
        </p:nvSpPr>
        <p:spPr>
          <a:xfrm>
            <a:off x="4229225" y="181372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4676094" y="368935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3052250" y="3363325"/>
            <a:ext cx="3714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3022513" y="3387475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15" name="Google Shape;315;p24"/>
          <p:cNvSpPr/>
          <p:nvPr/>
        </p:nvSpPr>
        <p:spPr>
          <a:xfrm>
            <a:off x="3102350" y="4001025"/>
            <a:ext cx="3714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 txBox="1"/>
          <p:nvPr/>
        </p:nvSpPr>
        <p:spPr>
          <a:xfrm>
            <a:off x="3102950" y="4033475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317" name="Google Shape;317;p24"/>
          <p:cNvSpPr/>
          <p:nvPr/>
        </p:nvSpPr>
        <p:spPr>
          <a:xfrm>
            <a:off x="4105398" y="3714691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24"/>
          <p:cNvCxnSpPr>
            <a:stCxn id="313" idx="6"/>
            <a:endCxn id="317" idx="2"/>
          </p:cNvCxnSpPr>
          <p:nvPr/>
        </p:nvCxnSpPr>
        <p:spPr>
          <a:xfrm>
            <a:off x="3423650" y="3549025"/>
            <a:ext cx="6816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4"/>
          <p:cNvCxnSpPr>
            <a:stCxn id="316" idx="3"/>
            <a:endCxn id="317" idx="2"/>
          </p:cNvCxnSpPr>
          <p:nvPr/>
        </p:nvCxnSpPr>
        <p:spPr>
          <a:xfrm flipH="1" rot="10800000">
            <a:off x="3474350" y="3853925"/>
            <a:ext cx="6309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4"/>
          <p:cNvCxnSpPr>
            <a:stCxn id="317" idx="6"/>
            <a:endCxn id="312" idx="2"/>
          </p:cNvCxnSpPr>
          <p:nvPr/>
        </p:nvCxnSpPr>
        <p:spPr>
          <a:xfrm>
            <a:off x="4384098" y="3854041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4"/>
          <p:cNvSpPr txBox="1"/>
          <p:nvPr/>
        </p:nvSpPr>
        <p:spPr>
          <a:xfrm>
            <a:off x="3549125" y="35014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3574475" y="38243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4309650" y="36615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4595675" y="4295425"/>
            <a:ext cx="329400" cy="329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4595675" y="4973638"/>
            <a:ext cx="329400" cy="32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24"/>
          <p:cNvCxnSpPr>
            <a:stCxn id="324" idx="4"/>
            <a:endCxn id="325" idx="0"/>
          </p:cNvCxnSpPr>
          <p:nvPr/>
        </p:nvCxnSpPr>
        <p:spPr>
          <a:xfrm>
            <a:off x="4760375" y="4624825"/>
            <a:ext cx="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4"/>
          <p:cNvSpPr txBox="1"/>
          <p:nvPr/>
        </p:nvSpPr>
        <p:spPr>
          <a:xfrm>
            <a:off x="4740450" y="45991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3903663" y="4038600"/>
            <a:ext cx="506425" cy="759725"/>
          </a:xfrm>
          <a:custGeom>
            <a:rect b="b" l="l" r="r" t="t"/>
            <a:pathLst>
              <a:path extrusionOk="0" h="30389" w="20257">
                <a:moveTo>
                  <a:pt x="14923" y="0"/>
                </a:moveTo>
                <a:cubicBezTo>
                  <a:pt x="15304" y="1461"/>
                  <a:pt x="19622" y="5715"/>
                  <a:pt x="17209" y="8763"/>
                </a:cubicBezTo>
                <a:cubicBezTo>
                  <a:pt x="14796" y="11811"/>
                  <a:pt x="2160" y="14796"/>
                  <a:pt x="445" y="18288"/>
                </a:cubicBezTo>
                <a:cubicBezTo>
                  <a:pt x="-1269" y="21781"/>
                  <a:pt x="3620" y="27940"/>
                  <a:pt x="6922" y="29718"/>
                </a:cubicBezTo>
                <a:cubicBezTo>
                  <a:pt x="10224" y="31496"/>
                  <a:pt x="18035" y="29083"/>
                  <a:pt x="20257" y="289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/>
        </p:nvSpPr>
        <p:spPr>
          <a:xfrm>
            <a:off x="580449" y="2782675"/>
            <a:ext cx="85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RNN works: a simple example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340" name="Google Shape;340;p26"/>
          <p:cNvCxnSpPr/>
          <p:nvPr/>
        </p:nvCxnSpPr>
        <p:spPr>
          <a:xfrm>
            <a:off x="3773228" y="163254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26"/>
          <p:cNvSpPr/>
          <p:nvPr/>
        </p:nvSpPr>
        <p:spPr>
          <a:xfrm>
            <a:off x="1875188" y="127861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1825100" y="157463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43" name="Google Shape;343;p26"/>
          <p:cNvSpPr/>
          <p:nvPr/>
        </p:nvSpPr>
        <p:spPr>
          <a:xfrm>
            <a:off x="1925288" y="1916313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925288" y="218348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345" name="Google Shape;345;p26"/>
          <p:cNvCxnSpPr>
            <a:stCxn id="341" idx="6"/>
            <a:endCxn id="346" idx="2"/>
          </p:cNvCxnSpPr>
          <p:nvPr/>
        </p:nvCxnSpPr>
        <p:spPr>
          <a:xfrm>
            <a:off x="2246588" y="1464313"/>
            <a:ext cx="7692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6"/>
          <p:cNvCxnSpPr>
            <a:stCxn id="343" idx="6"/>
            <a:endCxn id="346" idx="2"/>
          </p:cNvCxnSpPr>
          <p:nvPr/>
        </p:nvCxnSpPr>
        <p:spPr>
          <a:xfrm flipH="1" rot="10800000">
            <a:off x="2296688" y="1783113"/>
            <a:ext cx="7191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6"/>
          <p:cNvSpPr/>
          <p:nvPr/>
        </p:nvSpPr>
        <p:spPr>
          <a:xfrm>
            <a:off x="3015673" y="1643815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3499969" y="16184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542925" y="169352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1381125" y="1471613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1" name="Google Shape;351;p26"/>
          <p:cNvSpPr/>
          <p:nvPr/>
        </p:nvSpPr>
        <p:spPr>
          <a:xfrm>
            <a:off x="1581150" y="2057400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2" name="Google Shape;352;p26"/>
          <p:cNvSpPr txBox="1"/>
          <p:nvPr/>
        </p:nvSpPr>
        <p:spPr>
          <a:xfrm>
            <a:off x="2359363" y="13238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53" name="Google Shape;353;p26"/>
          <p:cNvCxnSpPr>
            <a:stCxn id="346" idx="6"/>
            <a:endCxn id="348" idx="2"/>
          </p:cNvCxnSpPr>
          <p:nvPr/>
        </p:nvCxnSpPr>
        <p:spPr>
          <a:xfrm>
            <a:off x="3294373" y="1783165"/>
            <a:ext cx="2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6"/>
          <p:cNvSpPr txBox="1"/>
          <p:nvPr/>
        </p:nvSpPr>
        <p:spPr>
          <a:xfrm>
            <a:off x="194125" y="12642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1</a:t>
            </a:r>
            <a:endParaRPr b="1"/>
          </a:p>
        </p:txBody>
      </p:sp>
      <p:sp>
        <p:nvSpPr>
          <p:cNvPr id="355" name="Google Shape;355;p26"/>
          <p:cNvSpPr txBox="1"/>
          <p:nvPr/>
        </p:nvSpPr>
        <p:spPr>
          <a:xfrm>
            <a:off x="194125" y="266440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2</a:t>
            </a:r>
            <a:endParaRPr b="1"/>
          </a:p>
        </p:txBody>
      </p:sp>
      <p:sp>
        <p:nvSpPr>
          <p:cNvPr id="356" name="Google Shape;356;p26"/>
          <p:cNvSpPr txBox="1"/>
          <p:nvPr/>
        </p:nvSpPr>
        <p:spPr>
          <a:xfrm>
            <a:off x="764925" y="304007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it’s a RNN, the </a:t>
            </a:r>
            <a:r>
              <a:rPr lang="en-US">
                <a:highlight>
                  <a:schemeClr val="accent6"/>
                </a:highlight>
              </a:rPr>
              <a:t>neuron</a:t>
            </a:r>
            <a:r>
              <a:rPr lang="en-US"/>
              <a:t> is split into a 2 steps process for </a:t>
            </a:r>
            <a:r>
              <a:rPr lang="en-US">
                <a:solidFill>
                  <a:schemeClr val="accent1"/>
                </a:solidFill>
              </a:rPr>
              <a:t>(t-1)</a:t>
            </a:r>
            <a:r>
              <a:rPr lang="en-US"/>
              <a:t> and </a:t>
            </a:r>
            <a:r>
              <a:rPr lang="en-US">
                <a:solidFill>
                  <a:srgbClr val="FF00FF"/>
                </a:solidFill>
              </a:rPr>
              <a:t>(t)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357" name="Google Shape;357;p26"/>
          <p:cNvCxnSpPr/>
          <p:nvPr/>
        </p:nvCxnSpPr>
        <p:spPr>
          <a:xfrm>
            <a:off x="3773228" y="448577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8" name="Google Shape;358;p26"/>
          <p:cNvSpPr/>
          <p:nvPr/>
        </p:nvSpPr>
        <p:spPr>
          <a:xfrm>
            <a:off x="1875188" y="41318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1825100" y="44278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60" name="Google Shape;360;p26"/>
          <p:cNvSpPr/>
          <p:nvPr/>
        </p:nvSpPr>
        <p:spPr>
          <a:xfrm>
            <a:off x="1925288" y="476953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 txBox="1"/>
          <p:nvPr/>
        </p:nvSpPr>
        <p:spPr>
          <a:xfrm>
            <a:off x="1925288" y="50367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362" name="Google Shape;362;p26"/>
          <p:cNvCxnSpPr>
            <a:stCxn id="358" idx="6"/>
            <a:endCxn id="363" idx="2"/>
          </p:cNvCxnSpPr>
          <p:nvPr/>
        </p:nvCxnSpPr>
        <p:spPr>
          <a:xfrm>
            <a:off x="2246588" y="4317538"/>
            <a:ext cx="5685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6"/>
          <p:cNvCxnSpPr>
            <a:stCxn id="360" idx="6"/>
            <a:endCxn id="363" idx="2"/>
          </p:cNvCxnSpPr>
          <p:nvPr/>
        </p:nvCxnSpPr>
        <p:spPr>
          <a:xfrm flipH="1" rot="10800000">
            <a:off x="2296688" y="4643238"/>
            <a:ext cx="5184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6"/>
          <p:cNvSpPr/>
          <p:nvPr/>
        </p:nvSpPr>
        <p:spPr>
          <a:xfrm>
            <a:off x="2815125" y="37854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5093944" y="44785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542925" y="45467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1381125" y="432483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8" name="Google Shape;368;p26"/>
          <p:cNvSpPr/>
          <p:nvPr/>
        </p:nvSpPr>
        <p:spPr>
          <a:xfrm>
            <a:off x="1581150" y="491062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69" name="Google Shape;369;p26"/>
          <p:cNvCxnSpPr>
            <a:stCxn id="363" idx="6"/>
            <a:endCxn id="365" idx="2"/>
          </p:cNvCxnSpPr>
          <p:nvPr/>
        </p:nvCxnSpPr>
        <p:spPr>
          <a:xfrm>
            <a:off x="4575525" y="464327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6"/>
          <p:cNvSpPr/>
          <p:nvPr/>
        </p:nvSpPr>
        <p:spPr>
          <a:xfrm>
            <a:off x="3484563" y="405331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3484563" y="482237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3738588" y="43034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373" name="Google Shape;373;p26"/>
          <p:cNvSpPr txBox="1"/>
          <p:nvPr/>
        </p:nvSpPr>
        <p:spPr>
          <a:xfrm>
            <a:off x="3773225" y="49434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374" name="Google Shape;374;p26"/>
          <p:cNvSpPr txBox="1"/>
          <p:nvPr/>
        </p:nvSpPr>
        <p:spPr>
          <a:xfrm>
            <a:off x="2407388" y="17722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3170700" y="14236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2307050" y="41174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2332100" y="4643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4636000" y="43893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241750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2</a:t>
            </a:r>
            <a:endParaRPr b="1"/>
          </a:p>
        </p:txBody>
      </p:sp>
      <p:sp>
        <p:nvSpPr>
          <p:cNvPr id="386" name="Google Shape;386;p27"/>
          <p:cNvSpPr txBox="1"/>
          <p:nvPr/>
        </p:nvSpPr>
        <p:spPr>
          <a:xfrm>
            <a:off x="812550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it’s a RNN, the </a:t>
            </a:r>
            <a:r>
              <a:rPr lang="en-US">
                <a:highlight>
                  <a:schemeClr val="accent6"/>
                </a:highlight>
              </a:rPr>
              <a:t>neuron</a:t>
            </a:r>
            <a:r>
              <a:rPr lang="en-US"/>
              <a:t> is split into a 2 steps process for </a:t>
            </a:r>
            <a:r>
              <a:rPr lang="en-US">
                <a:solidFill>
                  <a:schemeClr val="accent1"/>
                </a:solidFill>
              </a:rPr>
              <a:t>(t-1)</a:t>
            </a:r>
            <a:r>
              <a:rPr lang="en-US"/>
              <a:t> and </a:t>
            </a:r>
            <a:r>
              <a:rPr lang="en-US">
                <a:solidFill>
                  <a:srgbClr val="FF00FF"/>
                </a:solidFill>
              </a:rPr>
              <a:t>(t)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387" name="Google Shape;387;p27"/>
          <p:cNvCxnSpPr/>
          <p:nvPr/>
        </p:nvCxnSpPr>
        <p:spPr>
          <a:xfrm>
            <a:off x="3820853" y="277432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8" name="Google Shape;388;p27"/>
          <p:cNvSpPr/>
          <p:nvPr/>
        </p:nvSpPr>
        <p:spPr>
          <a:xfrm>
            <a:off x="1922813" y="242038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 txBox="1"/>
          <p:nvPr/>
        </p:nvSpPr>
        <p:spPr>
          <a:xfrm>
            <a:off x="1872725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90" name="Google Shape;390;p27"/>
          <p:cNvSpPr/>
          <p:nvPr/>
        </p:nvSpPr>
        <p:spPr>
          <a:xfrm>
            <a:off x="1972913" y="305808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 txBox="1"/>
          <p:nvPr/>
        </p:nvSpPr>
        <p:spPr>
          <a:xfrm>
            <a:off x="1972913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392" name="Google Shape;392;p27"/>
          <p:cNvCxnSpPr>
            <a:stCxn id="388" idx="6"/>
            <a:endCxn id="393" idx="2"/>
          </p:cNvCxnSpPr>
          <p:nvPr/>
        </p:nvCxnSpPr>
        <p:spPr>
          <a:xfrm>
            <a:off x="2294213" y="2606088"/>
            <a:ext cx="5685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7"/>
          <p:cNvCxnSpPr>
            <a:stCxn id="390" idx="6"/>
            <a:endCxn id="393" idx="2"/>
          </p:cNvCxnSpPr>
          <p:nvPr/>
        </p:nvCxnSpPr>
        <p:spPr>
          <a:xfrm flipH="1" rot="10800000">
            <a:off x="2344313" y="2931788"/>
            <a:ext cx="5184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7"/>
          <p:cNvSpPr/>
          <p:nvPr/>
        </p:nvSpPr>
        <p:spPr>
          <a:xfrm>
            <a:off x="2862750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5141569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590550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1428750" y="261338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8" name="Google Shape;398;p27"/>
          <p:cNvSpPr/>
          <p:nvPr/>
        </p:nvSpPr>
        <p:spPr>
          <a:xfrm>
            <a:off x="1628775" y="319917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99" name="Google Shape;399;p27"/>
          <p:cNvCxnSpPr>
            <a:stCxn id="393" idx="6"/>
            <a:endCxn id="395" idx="2"/>
          </p:cNvCxnSpPr>
          <p:nvPr/>
        </p:nvCxnSpPr>
        <p:spPr>
          <a:xfrm>
            <a:off x="4623150" y="293182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27"/>
          <p:cNvSpPr/>
          <p:nvPr/>
        </p:nvSpPr>
        <p:spPr>
          <a:xfrm>
            <a:off x="3532188" y="234186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/>
          <p:nvPr/>
        </p:nvSpPr>
        <p:spPr>
          <a:xfrm>
            <a:off x="3532188" y="311092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"/>
          <p:cNvSpPr txBox="1"/>
          <p:nvPr/>
        </p:nvSpPr>
        <p:spPr>
          <a:xfrm>
            <a:off x="3786213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403" name="Google Shape;403;p27"/>
          <p:cNvSpPr txBox="1"/>
          <p:nvPr/>
        </p:nvSpPr>
        <p:spPr>
          <a:xfrm>
            <a:off x="3820850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404" name="Google Shape;404;p27"/>
          <p:cNvSpPr txBox="1"/>
          <p:nvPr/>
        </p:nvSpPr>
        <p:spPr>
          <a:xfrm>
            <a:off x="2354675" y="24059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2379725" y="29318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4683625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394150" y="39194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3</a:t>
            </a:r>
            <a:endParaRPr b="1"/>
          </a:p>
        </p:txBody>
      </p:sp>
      <p:sp>
        <p:nvSpPr>
          <p:cNvPr id="408" name="Google Shape;408;p27"/>
          <p:cNvSpPr txBox="1"/>
          <p:nvPr/>
        </p:nvSpPr>
        <p:spPr>
          <a:xfrm>
            <a:off x="964950" y="4295100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for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is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highlight>
                  <a:schemeClr val="accent1"/>
                </a:highlight>
              </a:rPr>
              <a:t>)</a:t>
            </a:r>
            <a:r>
              <a:rPr lang="en-US"/>
              <a:t>, where </a:t>
            </a: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 is the activation function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9" name="Google Shape;409;p27"/>
          <p:cNvCxnSpPr/>
          <p:nvPr/>
        </p:nvCxnSpPr>
        <p:spPr>
          <a:xfrm>
            <a:off x="3973253" y="57407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0" name="Google Shape;410;p27"/>
          <p:cNvSpPr/>
          <p:nvPr/>
        </p:nvSpPr>
        <p:spPr>
          <a:xfrm>
            <a:off x="2075213" y="53868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7"/>
          <p:cNvSpPr txBox="1"/>
          <p:nvPr/>
        </p:nvSpPr>
        <p:spPr>
          <a:xfrm>
            <a:off x="2025125" y="568288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412" name="Google Shape;412;p27"/>
          <p:cNvSpPr/>
          <p:nvPr/>
        </p:nvSpPr>
        <p:spPr>
          <a:xfrm>
            <a:off x="2125313" y="6024563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7"/>
          <p:cNvSpPr txBox="1"/>
          <p:nvPr/>
        </p:nvSpPr>
        <p:spPr>
          <a:xfrm>
            <a:off x="2125313" y="629173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414" name="Google Shape;414;p27"/>
          <p:cNvSpPr/>
          <p:nvPr/>
        </p:nvSpPr>
        <p:spPr>
          <a:xfrm>
            <a:off x="3015150" y="5040450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5293969" y="57336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742950" y="580177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1581150" y="5579863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18" name="Google Shape;418;p27"/>
          <p:cNvSpPr/>
          <p:nvPr/>
        </p:nvSpPr>
        <p:spPr>
          <a:xfrm>
            <a:off x="1781175" y="6165650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19" name="Google Shape;419;p27"/>
          <p:cNvCxnSpPr>
            <a:stCxn id="414" idx="6"/>
            <a:endCxn id="415" idx="2"/>
          </p:cNvCxnSpPr>
          <p:nvPr/>
        </p:nvCxnSpPr>
        <p:spPr>
          <a:xfrm>
            <a:off x="4775550" y="5898300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27"/>
          <p:cNvSpPr/>
          <p:nvPr/>
        </p:nvSpPr>
        <p:spPr>
          <a:xfrm>
            <a:off x="3684588" y="5308338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"/>
          <p:cNvSpPr/>
          <p:nvPr/>
        </p:nvSpPr>
        <p:spPr>
          <a:xfrm>
            <a:off x="3684588" y="607740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3938613" y="5558475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423" name="Google Shape;423;p27"/>
          <p:cNvSpPr txBox="1"/>
          <p:nvPr/>
        </p:nvSpPr>
        <p:spPr>
          <a:xfrm>
            <a:off x="3973250" y="6198513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424" name="Google Shape;424;p27"/>
          <p:cNvSpPr txBox="1"/>
          <p:nvPr/>
        </p:nvSpPr>
        <p:spPr>
          <a:xfrm>
            <a:off x="2632913" y="52043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4836025" y="5644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26" name="Google Shape;426;p27"/>
          <p:cNvCxnSpPr>
            <a:stCxn id="410" idx="6"/>
            <a:endCxn id="420" idx="2"/>
          </p:cNvCxnSpPr>
          <p:nvPr/>
        </p:nvCxnSpPr>
        <p:spPr>
          <a:xfrm flipH="1" rot="10800000">
            <a:off x="2446613" y="5493963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7"/>
          <p:cNvSpPr txBox="1"/>
          <p:nvPr/>
        </p:nvSpPr>
        <p:spPr>
          <a:xfrm>
            <a:off x="4131950" y="52468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3" name="Google Shape;433;p28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4" name="Google Shape;434;p28"/>
          <p:cNvSpPr txBox="1"/>
          <p:nvPr/>
        </p:nvSpPr>
        <p:spPr>
          <a:xfrm>
            <a:off x="327300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3</a:t>
            </a:r>
            <a:endParaRPr b="1"/>
          </a:p>
        </p:txBody>
      </p:sp>
      <p:sp>
        <p:nvSpPr>
          <p:cNvPr id="435" name="Google Shape;435;p28"/>
          <p:cNvSpPr txBox="1"/>
          <p:nvPr/>
        </p:nvSpPr>
        <p:spPr>
          <a:xfrm>
            <a:off x="898100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for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is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highlight>
                  <a:schemeClr val="accent1"/>
                </a:highlight>
              </a:rPr>
              <a:t>)</a:t>
            </a:r>
            <a:r>
              <a:rPr lang="en-US"/>
              <a:t>, where </a:t>
            </a: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 is the activation function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36" name="Google Shape;436;p28"/>
          <p:cNvCxnSpPr/>
          <p:nvPr/>
        </p:nvCxnSpPr>
        <p:spPr>
          <a:xfrm>
            <a:off x="3906403" y="277432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7" name="Google Shape;437;p28"/>
          <p:cNvSpPr/>
          <p:nvPr/>
        </p:nvSpPr>
        <p:spPr>
          <a:xfrm>
            <a:off x="2008363" y="242038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 txBox="1"/>
          <p:nvPr/>
        </p:nvSpPr>
        <p:spPr>
          <a:xfrm>
            <a:off x="1958275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439" name="Google Shape;439;p28"/>
          <p:cNvSpPr/>
          <p:nvPr/>
        </p:nvSpPr>
        <p:spPr>
          <a:xfrm>
            <a:off x="2058463" y="305808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 txBox="1"/>
          <p:nvPr/>
        </p:nvSpPr>
        <p:spPr>
          <a:xfrm>
            <a:off x="2058463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441" name="Google Shape;441;p28"/>
          <p:cNvSpPr/>
          <p:nvPr/>
        </p:nvSpPr>
        <p:spPr>
          <a:xfrm>
            <a:off x="2948300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8"/>
          <p:cNvSpPr/>
          <p:nvPr/>
        </p:nvSpPr>
        <p:spPr>
          <a:xfrm>
            <a:off x="5227119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8"/>
          <p:cNvSpPr txBox="1"/>
          <p:nvPr/>
        </p:nvSpPr>
        <p:spPr>
          <a:xfrm>
            <a:off x="676100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1514300" y="261338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5" name="Google Shape;445;p28"/>
          <p:cNvSpPr/>
          <p:nvPr/>
        </p:nvSpPr>
        <p:spPr>
          <a:xfrm>
            <a:off x="1714325" y="319917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46" name="Google Shape;446;p28"/>
          <p:cNvCxnSpPr>
            <a:stCxn id="441" idx="6"/>
            <a:endCxn id="442" idx="2"/>
          </p:cNvCxnSpPr>
          <p:nvPr/>
        </p:nvCxnSpPr>
        <p:spPr>
          <a:xfrm>
            <a:off x="4708700" y="293182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8"/>
          <p:cNvSpPr/>
          <p:nvPr/>
        </p:nvSpPr>
        <p:spPr>
          <a:xfrm>
            <a:off x="3617738" y="234186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3617738" y="311092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3871763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450" name="Google Shape;450;p28"/>
          <p:cNvSpPr txBox="1"/>
          <p:nvPr/>
        </p:nvSpPr>
        <p:spPr>
          <a:xfrm>
            <a:off x="3906400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451" name="Google Shape;451;p28"/>
          <p:cNvSpPr txBox="1"/>
          <p:nvPr/>
        </p:nvSpPr>
        <p:spPr>
          <a:xfrm>
            <a:off x="2566063" y="22379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4769175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53" name="Google Shape;453;p28"/>
          <p:cNvCxnSpPr>
            <a:stCxn id="437" idx="6"/>
            <a:endCxn id="447" idx="2"/>
          </p:cNvCxnSpPr>
          <p:nvPr/>
        </p:nvCxnSpPr>
        <p:spPr>
          <a:xfrm flipH="1" rot="10800000">
            <a:off x="2379763" y="252748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28"/>
          <p:cNvSpPr txBox="1"/>
          <p:nvPr/>
        </p:nvSpPr>
        <p:spPr>
          <a:xfrm>
            <a:off x="4065100" y="228033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55" name="Google Shape;455;p28"/>
          <p:cNvSpPr txBox="1"/>
          <p:nvPr/>
        </p:nvSpPr>
        <p:spPr>
          <a:xfrm>
            <a:off x="470175" y="39194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4</a:t>
            </a:r>
            <a:endParaRPr b="1"/>
          </a:p>
        </p:txBody>
      </p:sp>
      <p:sp>
        <p:nvSpPr>
          <p:cNvPr id="456" name="Google Shape;456;p28"/>
          <p:cNvSpPr txBox="1"/>
          <p:nvPr/>
        </p:nvSpPr>
        <p:spPr>
          <a:xfrm>
            <a:off x="1040975" y="4295100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intermediate neuron output (</a:t>
            </a:r>
            <a:r>
              <a:rPr i="1" lang="en-US"/>
              <a:t>without </a:t>
            </a:r>
            <a:r>
              <a:rPr i="1" lang="en-US"/>
              <a:t>activation</a:t>
            </a:r>
            <a:r>
              <a:rPr i="1" lang="en-US"/>
              <a:t> function and the information from (t-1)</a:t>
            </a:r>
            <a:r>
              <a:rPr lang="en-US"/>
              <a:t>) for (t) is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57" name="Google Shape;457;p28"/>
          <p:cNvCxnSpPr/>
          <p:nvPr/>
        </p:nvCxnSpPr>
        <p:spPr>
          <a:xfrm>
            <a:off x="4049278" y="57407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8" name="Google Shape;458;p28"/>
          <p:cNvSpPr/>
          <p:nvPr/>
        </p:nvSpPr>
        <p:spPr>
          <a:xfrm>
            <a:off x="2151238" y="53868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2101150" y="568288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460" name="Google Shape;460;p28"/>
          <p:cNvSpPr/>
          <p:nvPr/>
        </p:nvSpPr>
        <p:spPr>
          <a:xfrm>
            <a:off x="2201338" y="6024563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"/>
          <p:cNvSpPr txBox="1"/>
          <p:nvPr/>
        </p:nvSpPr>
        <p:spPr>
          <a:xfrm>
            <a:off x="2201338" y="629173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462" name="Google Shape;462;p28"/>
          <p:cNvSpPr/>
          <p:nvPr/>
        </p:nvSpPr>
        <p:spPr>
          <a:xfrm>
            <a:off x="3091175" y="5040450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5369994" y="57336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8"/>
          <p:cNvSpPr txBox="1"/>
          <p:nvPr/>
        </p:nvSpPr>
        <p:spPr>
          <a:xfrm>
            <a:off x="818975" y="580177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1657175" y="5579863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6" name="Google Shape;466;p28"/>
          <p:cNvSpPr/>
          <p:nvPr/>
        </p:nvSpPr>
        <p:spPr>
          <a:xfrm>
            <a:off x="1857200" y="6165650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67" name="Google Shape;467;p28"/>
          <p:cNvCxnSpPr>
            <a:stCxn id="462" idx="6"/>
            <a:endCxn id="463" idx="2"/>
          </p:cNvCxnSpPr>
          <p:nvPr/>
        </p:nvCxnSpPr>
        <p:spPr>
          <a:xfrm>
            <a:off x="4851575" y="5898300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28"/>
          <p:cNvSpPr/>
          <p:nvPr/>
        </p:nvSpPr>
        <p:spPr>
          <a:xfrm>
            <a:off x="3760613" y="5308338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3760613" y="607740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4014638" y="5558475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471" name="Google Shape;471;p28"/>
          <p:cNvSpPr txBox="1"/>
          <p:nvPr/>
        </p:nvSpPr>
        <p:spPr>
          <a:xfrm>
            <a:off x="4049275" y="6198513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472" name="Google Shape;472;p28"/>
          <p:cNvSpPr txBox="1"/>
          <p:nvPr/>
        </p:nvSpPr>
        <p:spPr>
          <a:xfrm>
            <a:off x="2708938" y="52043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3" name="Google Shape;473;p28"/>
          <p:cNvSpPr txBox="1"/>
          <p:nvPr/>
        </p:nvSpPr>
        <p:spPr>
          <a:xfrm>
            <a:off x="4912050" y="5644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74" name="Google Shape;474;p28"/>
          <p:cNvCxnSpPr>
            <a:stCxn id="458" idx="6"/>
            <a:endCxn id="468" idx="2"/>
          </p:cNvCxnSpPr>
          <p:nvPr/>
        </p:nvCxnSpPr>
        <p:spPr>
          <a:xfrm flipH="1" rot="10800000">
            <a:off x="2522638" y="5493963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8"/>
          <p:cNvSpPr txBox="1"/>
          <p:nvPr/>
        </p:nvSpPr>
        <p:spPr>
          <a:xfrm>
            <a:off x="4207975" y="52468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476" name="Google Shape;476;p28"/>
          <p:cNvCxnSpPr>
            <a:endCxn id="469" idx="2"/>
          </p:cNvCxnSpPr>
          <p:nvPr/>
        </p:nvCxnSpPr>
        <p:spPr>
          <a:xfrm>
            <a:off x="2571713" y="6238800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8"/>
          <p:cNvSpPr txBox="1"/>
          <p:nvPr/>
        </p:nvSpPr>
        <p:spPr>
          <a:xfrm>
            <a:off x="2830350" y="59124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8" name="Google Shape;478;p28"/>
          <p:cNvSpPr txBox="1"/>
          <p:nvPr/>
        </p:nvSpPr>
        <p:spPr>
          <a:xfrm>
            <a:off x="4331800" y="6065950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327300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3</a:t>
            </a:r>
            <a:endParaRPr b="1"/>
          </a:p>
        </p:txBody>
      </p:sp>
      <p:sp>
        <p:nvSpPr>
          <p:cNvPr id="486" name="Google Shape;486;p29"/>
          <p:cNvSpPr txBox="1"/>
          <p:nvPr/>
        </p:nvSpPr>
        <p:spPr>
          <a:xfrm>
            <a:off x="898100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for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is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highlight>
                  <a:schemeClr val="accent1"/>
                </a:highlight>
              </a:rPr>
              <a:t>)</a:t>
            </a:r>
            <a:r>
              <a:rPr lang="en-US"/>
              <a:t>, where </a:t>
            </a: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 is the activation function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87" name="Google Shape;487;p29"/>
          <p:cNvCxnSpPr/>
          <p:nvPr/>
        </p:nvCxnSpPr>
        <p:spPr>
          <a:xfrm>
            <a:off x="3906403" y="277432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8" name="Google Shape;488;p29"/>
          <p:cNvSpPr/>
          <p:nvPr/>
        </p:nvSpPr>
        <p:spPr>
          <a:xfrm>
            <a:off x="2008363" y="242038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 txBox="1"/>
          <p:nvPr/>
        </p:nvSpPr>
        <p:spPr>
          <a:xfrm>
            <a:off x="1958275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490" name="Google Shape;490;p29"/>
          <p:cNvSpPr/>
          <p:nvPr/>
        </p:nvSpPr>
        <p:spPr>
          <a:xfrm>
            <a:off x="2058463" y="305808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 txBox="1"/>
          <p:nvPr/>
        </p:nvSpPr>
        <p:spPr>
          <a:xfrm>
            <a:off x="2058463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492" name="Google Shape;492;p29"/>
          <p:cNvSpPr/>
          <p:nvPr/>
        </p:nvSpPr>
        <p:spPr>
          <a:xfrm>
            <a:off x="2948300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9"/>
          <p:cNvSpPr/>
          <p:nvPr/>
        </p:nvSpPr>
        <p:spPr>
          <a:xfrm>
            <a:off x="5227119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676100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514300" y="261338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96" name="Google Shape;496;p29"/>
          <p:cNvSpPr/>
          <p:nvPr/>
        </p:nvSpPr>
        <p:spPr>
          <a:xfrm>
            <a:off x="1714325" y="319917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97" name="Google Shape;497;p29"/>
          <p:cNvCxnSpPr>
            <a:stCxn id="492" idx="6"/>
            <a:endCxn id="493" idx="2"/>
          </p:cNvCxnSpPr>
          <p:nvPr/>
        </p:nvCxnSpPr>
        <p:spPr>
          <a:xfrm>
            <a:off x="4708700" y="293182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29"/>
          <p:cNvSpPr/>
          <p:nvPr/>
        </p:nvSpPr>
        <p:spPr>
          <a:xfrm>
            <a:off x="3617738" y="234186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3617738" y="311092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3871763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501" name="Google Shape;501;p29"/>
          <p:cNvSpPr txBox="1"/>
          <p:nvPr/>
        </p:nvSpPr>
        <p:spPr>
          <a:xfrm>
            <a:off x="3906400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502" name="Google Shape;502;p29"/>
          <p:cNvSpPr txBox="1"/>
          <p:nvPr/>
        </p:nvSpPr>
        <p:spPr>
          <a:xfrm>
            <a:off x="2566063" y="22379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4769175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04" name="Google Shape;504;p29"/>
          <p:cNvCxnSpPr>
            <a:stCxn id="488" idx="6"/>
            <a:endCxn id="498" idx="2"/>
          </p:cNvCxnSpPr>
          <p:nvPr/>
        </p:nvCxnSpPr>
        <p:spPr>
          <a:xfrm flipH="1" rot="10800000">
            <a:off x="2379763" y="252748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9"/>
          <p:cNvSpPr txBox="1"/>
          <p:nvPr/>
        </p:nvSpPr>
        <p:spPr>
          <a:xfrm>
            <a:off x="4065100" y="228033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06" name="Google Shape;506;p29"/>
          <p:cNvSpPr txBox="1"/>
          <p:nvPr/>
        </p:nvSpPr>
        <p:spPr>
          <a:xfrm>
            <a:off x="470175" y="39194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4</a:t>
            </a:r>
            <a:endParaRPr b="1"/>
          </a:p>
        </p:txBody>
      </p:sp>
      <p:sp>
        <p:nvSpPr>
          <p:cNvPr id="507" name="Google Shape;507;p29"/>
          <p:cNvSpPr txBox="1"/>
          <p:nvPr/>
        </p:nvSpPr>
        <p:spPr>
          <a:xfrm>
            <a:off x="1040975" y="4295100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intermediate neuron output (</a:t>
            </a:r>
            <a:r>
              <a:rPr i="1" lang="en-US"/>
              <a:t>without activation function and the information from (t-1)</a:t>
            </a:r>
            <a:r>
              <a:rPr lang="en-US"/>
              <a:t>) for (t) is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08" name="Google Shape;508;p29"/>
          <p:cNvCxnSpPr/>
          <p:nvPr/>
        </p:nvCxnSpPr>
        <p:spPr>
          <a:xfrm>
            <a:off x="4049278" y="57407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9" name="Google Shape;509;p29"/>
          <p:cNvSpPr/>
          <p:nvPr/>
        </p:nvSpPr>
        <p:spPr>
          <a:xfrm>
            <a:off x="2151238" y="53868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2101150" y="568288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511" name="Google Shape;511;p29"/>
          <p:cNvSpPr/>
          <p:nvPr/>
        </p:nvSpPr>
        <p:spPr>
          <a:xfrm>
            <a:off x="2201338" y="6024563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 txBox="1"/>
          <p:nvPr/>
        </p:nvSpPr>
        <p:spPr>
          <a:xfrm>
            <a:off x="2201338" y="629173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513" name="Google Shape;513;p29"/>
          <p:cNvSpPr/>
          <p:nvPr/>
        </p:nvSpPr>
        <p:spPr>
          <a:xfrm>
            <a:off x="3091175" y="5040450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5369994" y="57336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818975" y="580177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657175" y="5579863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17" name="Google Shape;517;p29"/>
          <p:cNvSpPr/>
          <p:nvPr/>
        </p:nvSpPr>
        <p:spPr>
          <a:xfrm>
            <a:off x="1857200" y="6165650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518" name="Google Shape;518;p29"/>
          <p:cNvCxnSpPr>
            <a:stCxn id="513" idx="6"/>
            <a:endCxn id="514" idx="2"/>
          </p:cNvCxnSpPr>
          <p:nvPr/>
        </p:nvCxnSpPr>
        <p:spPr>
          <a:xfrm>
            <a:off x="4851575" y="5898300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29"/>
          <p:cNvSpPr/>
          <p:nvPr/>
        </p:nvSpPr>
        <p:spPr>
          <a:xfrm>
            <a:off x="3760613" y="5308338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3760613" y="607740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 txBox="1"/>
          <p:nvPr/>
        </p:nvSpPr>
        <p:spPr>
          <a:xfrm>
            <a:off x="4014638" y="5558475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522" name="Google Shape;522;p29"/>
          <p:cNvSpPr txBox="1"/>
          <p:nvPr/>
        </p:nvSpPr>
        <p:spPr>
          <a:xfrm>
            <a:off x="4049275" y="6198513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523" name="Google Shape;523;p29"/>
          <p:cNvSpPr txBox="1"/>
          <p:nvPr/>
        </p:nvSpPr>
        <p:spPr>
          <a:xfrm>
            <a:off x="2708938" y="52043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4912050" y="5644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25" name="Google Shape;525;p29"/>
          <p:cNvCxnSpPr>
            <a:stCxn id="509" idx="6"/>
            <a:endCxn id="519" idx="2"/>
          </p:cNvCxnSpPr>
          <p:nvPr/>
        </p:nvCxnSpPr>
        <p:spPr>
          <a:xfrm flipH="1" rot="10800000">
            <a:off x="2522638" y="5493963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29"/>
          <p:cNvSpPr txBox="1"/>
          <p:nvPr/>
        </p:nvSpPr>
        <p:spPr>
          <a:xfrm>
            <a:off x="4207975" y="52468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527" name="Google Shape;527;p29"/>
          <p:cNvCxnSpPr>
            <a:endCxn id="520" idx="2"/>
          </p:cNvCxnSpPr>
          <p:nvPr/>
        </p:nvCxnSpPr>
        <p:spPr>
          <a:xfrm>
            <a:off x="2571713" y="6238800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29"/>
          <p:cNvSpPr txBox="1"/>
          <p:nvPr/>
        </p:nvSpPr>
        <p:spPr>
          <a:xfrm>
            <a:off x="2830350" y="59124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4331800" y="6065950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530" name="Google Shape;530;p29"/>
          <p:cNvSpPr txBox="1"/>
          <p:nvPr/>
        </p:nvSpPr>
        <p:spPr>
          <a:xfrm>
            <a:off x="6801100" y="6065950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699400" y="6065963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532" name="Google Shape;532;p29"/>
          <p:cNvSpPr txBox="1"/>
          <p:nvPr/>
        </p:nvSpPr>
        <p:spPr>
          <a:xfrm>
            <a:off x="6217800" y="6065963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</p:txBody>
      </p:sp>
      <p:cxnSp>
        <p:nvCxnSpPr>
          <p:cNvPr id="533" name="Google Shape;533;p29"/>
          <p:cNvCxnSpPr/>
          <p:nvPr/>
        </p:nvCxnSpPr>
        <p:spPr>
          <a:xfrm rot="10800000">
            <a:off x="3946313" y="5686500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4" name="Google Shape;534;p29"/>
          <p:cNvSpPr txBox="1"/>
          <p:nvPr/>
        </p:nvSpPr>
        <p:spPr>
          <a:xfrm>
            <a:off x="3519150" y="56248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5" name="Google Shape;535;p29"/>
          <p:cNvSpPr txBox="1"/>
          <p:nvPr/>
        </p:nvSpPr>
        <p:spPr>
          <a:xfrm>
            <a:off x="6410638" y="60659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924425" y="6191250"/>
            <a:ext cx="600075" cy="111125"/>
          </a:xfrm>
          <a:custGeom>
            <a:rect b="b" l="l" r="r" t="t"/>
            <a:pathLst>
              <a:path extrusionOk="0" h="4445" w="24003">
                <a:moveTo>
                  <a:pt x="0" y="4191"/>
                </a:moveTo>
                <a:cubicBezTo>
                  <a:pt x="699" y="3493"/>
                  <a:pt x="2286" y="0"/>
                  <a:pt x="4191" y="0"/>
                </a:cubicBezTo>
                <a:cubicBezTo>
                  <a:pt x="6096" y="0"/>
                  <a:pt x="9462" y="3683"/>
                  <a:pt x="11430" y="4191"/>
                </a:cubicBezTo>
                <a:cubicBezTo>
                  <a:pt x="13399" y="4699"/>
                  <a:pt x="13907" y="3302"/>
                  <a:pt x="16002" y="3048"/>
                </a:cubicBezTo>
                <a:cubicBezTo>
                  <a:pt x="18098" y="2794"/>
                  <a:pt x="22670" y="2731"/>
                  <a:pt x="24003" y="26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37" name="Google Shape;537;p29"/>
          <p:cNvSpPr txBox="1"/>
          <p:nvPr/>
        </p:nvSpPr>
        <p:spPr>
          <a:xfrm>
            <a:off x="5216775" y="6477600"/>
            <a:ext cx="293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We combine the information from (t-1) to (t)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327300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3</a:t>
            </a:r>
            <a:endParaRPr b="1"/>
          </a:p>
        </p:txBody>
      </p:sp>
      <p:sp>
        <p:nvSpPr>
          <p:cNvPr id="545" name="Google Shape;545;p30"/>
          <p:cNvSpPr txBox="1"/>
          <p:nvPr/>
        </p:nvSpPr>
        <p:spPr>
          <a:xfrm>
            <a:off x="898100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for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is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highlight>
                  <a:schemeClr val="accent1"/>
                </a:highlight>
              </a:rPr>
              <a:t>)</a:t>
            </a:r>
            <a:r>
              <a:rPr lang="en-US"/>
              <a:t>, where </a:t>
            </a: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 is the activation function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6" name="Google Shape;546;p30"/>
          <p:cNvCxnSpPr/>
          <p:nvPr/>
        </p:nvCxnSpPr>
        <p:spPr>
          <a:xfrm>
            <a:off x="3906403" y="277432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7" name="Google Shape;547;p30"/>
          <p:cNvSpPr/>
          <p:nvPr/>
        </p:nvSpPr>
        <p:spPr>
          <a:xfrm>
            <a:off x="2008363" y="242038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 txBox="1"/>
          <p:nvPr/>
        </p:nvSpPr>
        <p:spPr>
          <a:xfrm>
            <a:off x="1958275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549" name="Google Shape;549;p30"/>
          <p:cNvSpPr/>
          <p:nvPr/>
        </p:nvSpPr>
        <p:spPr>
          <a:xfrm>
            <a:off x="2058463" y="305808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0"/>
          <p:cNvSpPr txBox="1"/>
          <p:nvPr/>
        </p:nvSpPr>
        <p:spPr>
          <a:xfrm>
            <a:off x="2058463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551" name="Google Shape;551;p30"/>
          <p:cNvSpPr/>
          <p:nvPr/>
        </p:nvSpPr>
        <p:spPr>
          <a:xfrm>
            <a:off x="2948300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0"/>
          <p:cNvSpPr/>
          <p:nvPr/>
        </p:nvSpPr>
        <p:spPr>
          <a:xfrm>
            <a:off x="5227119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676100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>
            <a:off x="1514300" y="261338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5" name="Google Shape;555;p30"/>
          <p:cNvSpPr/>
          <p:nvPr/>
        </p:nvSpPr>
        <p:spPr>
          <a:xfrm>
            <a:off x="1714325" y="319917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556" name="Google Shape;556;p30"/>
          <p:cNvCxnSpPr>
            <a:stCxn id="551" idx="6"/>
            <a:endCxn id="552" idx="2"/>
          </p:cNvCxnSpPr>
          <p:nvPr/>
        </p:nvCxnSpPr>
        <p:spPr>
          <a:xfrm>
            <a:off x="4708700" y="293182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30"/>
          <p:cNvSpPr/>
          <p:nvPr/>
        </p:nvSpPr>
        <p:spPr>
          <a:xfrm>
            <a:off x="3617738" y="234186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3617738" y="311092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0"/>
          <p:cNvSpPr txBox="1"/>
          <p:nvPr/>
        </p:nvSpPr>
        <p:spPr>
          <a:xfrm>
            <a:off x="3871763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560" name="Google Shape;560;p30"/>
          <p:cNvSpPr txBox="1"/>
          <p:nvPr/>
        </p:nvSpPr>
        <p:spPr>
          <a:xfrm>
            <a:off x="3906400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561" name="Google Shape;561;p30"/>
          <p:cNvSpPr txBox="1"/>
          <p:nvPr/>
        </p:nvSpPr>
        <p:spPr>
          <a:xfrm>
            <a:off x="2566063" y="22379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4769175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63" name="Google Shape;563;p30"/>
          <p:cNvCxnSpPr>
            <a:stCxn id="547" idx="6"/>
            <a:endCxn id="557" idx="2"/>
          </p:cNvCxnSpPr>
          <p:nvPr/>
        </p:nvCxnSpPr>
        <p:spPr>
          <a:xfrm flipH="1" rot="10800000">
            <a:off x="2379763" y="252748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30"/>
          <p:cNvSpPr txBox="1"/>
          <p:nvPr/>
        </p:nvSpPr>
        <p:spPr>
          <a:xfrm>
            <a:off x="4065100" y="228033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65" name="Google Shape;565;p30"/>
          <p:cNvSpPr txBox="1"/>
          <p:nvPr/>
        </p:nvSpPr>
        <p:spPr>
          <a:xfrm>
            <a:off x="470175" y="39194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4</a:t>
            </a:r>
            <a:endParaRPr b="1"/>
          </a:p>
        </p:txBody>
      </p:sp>
      <p:sp>
        <p:nvSpPr>
          <p:cNvPr id="566" name="Google Shape;566;p30"/>
          <p:cNvSpPr txBox="1"/>
          <p:nvPr/>
        </p:nvSpPr>
        <p:spPr>
          <a:xfrm>
            <a:off x="1040975" y="4295100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intermediate neuron output (</a:t>
            </a:r>
            <a:r>
              <a:rPr i="1" lang="en-US"/>
              <a:t>without activation function and the information from (t-1)</a:t>
            </a:r>
            <a:r>
              <a:rPr lang="en-US"/>
              <a:t>) for (t) is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67" name="Google Shape;567;p30"/>
          <p:cNvCxnSpPr/>
          <p:nvPr/>
        </p:nvCxnSpPr>
        <p:spPr>
          <a:xfrm>
            <a:off x="4049278" y="57407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8" name="Google Shape;568;p30"/>
          <p:cNvSpPr/>
          <p:nvPr/>
        </p:nvSpPr>
        <p:spPr>
          <a:xfrm>
            <a:off x="2151238" y="53868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0"/>
          <p:cNvSpPr txBox="1"/>
          <p:nvPr/>
        </p:nvSpPr>
        <p:spPr>
          <a:xfrm>
            <a:off x="2101150" y="568288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570" name="Google Shape;570;p30"/>
          <p:cNvSpPr/>
          <p:nvPr/>
        </p:nvSpPr>
        <p:spPr>
          <a:xfrm>
            <a:off x="2201338" y="6024563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0"/>
          <p:cNvSpPr txBox="1"/>
          <p:nvPr/>
        </p:nvSpPr>
        <p:spPr>
          <a:xfrm>
            <a:off x="2201338" y="629173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572" name="Google Shape;572;p30"/>
          <p:cNvSpPr/>
          <p:nvPr/>
        </p:nvSpPr>
        <p:spPr>
          <a:xfrm>
            <a:off x="3091175" y="5040450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5369994" y="57336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0"/>
          <p:cNvSpPr txBox="1"/>
          <p:nvPr/>
        </p:nvSpPr>
        <p:spPr>
          <a:xfrm>
            <a:off x="818975" y="580177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1657175" y="5579863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6" name="Google Shape;576;p30"/>
          <p:cNvSpPr/>
          <p:nvPr/>
        </p:nvSpPr>
        <p:spPr>
          <a:xfrm>
            <a:off x="1857200" y="6165650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577" name="Google Shape;577;p30"/>
          <p:cNvCxnSpPr>
            <a:stCxn id="572" idx="6"/>
            <a:endCxn id="573" idx="2"/>
          </p:cNvCxnSpPr>
          <p:nvPr/>
        </p:nvCxnSpPr>
        <p:spPr>
          <a:xfrm>
            <a:off x="4851575" y="5898300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30"/>
          <p:cNvSpPr/>
          <p:nvPr/>
        </p:nvSpPr>
        <p:spPr>
          <a:xfrm>
            <a:off x="3760613" y="5308338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3760613" y="607740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0"/>
          <p:cNvSpPr txBox="1"/>
          <p:nvPr/>
        </p:nvSpPr>
        <p:spPr>
          <a:xfrm>
            <a:off x="4014638" y="5558475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581" name="Google Shape;581;p30"/>
          <p:cNvSpPr txBox="1"/>
          <p:nvPr/>
        </p:nvSpPr>
        <p:spPr>
          <a:xfrm>
            <a:off x="4049275" y="6198513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582" name="Google Shape;582;p30"/>
          <p:cNvSpPr txBox="1"/>
          <p:nvPr/>
        </p:nvSpPr>
        <p:spPr>
          <a:xfrm>
            <a:off x="2708938" y="52043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3" name="Google Shape;583;p30"/>
          <p:cNvSpPr txBox="1"/>
          <p:nvPr/>
        </p:nvSpPr>
        <p:spPr>
          <a:xfrm>
            <a:off x="4912050" y="5644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84" name="Google Shape;584;p30"/>
          <p:cNvCxnSpPr>
            <a:stCxn id="568" idx="6"/>
            <a:endCxn id="578" idx="2"/>
          </p:cNvCxnSpPr>
          <p:nvPr/>
        </p:nvCxnSpPr>
        <p:spPr>
          <a:xfrm flipH="1" rot="10800000">
            <a:off x="2522638" y="5493963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30"/>
          <p:cNvSpPr txBox="1"/>
          <p:nvPr/>
        </p:nvSpPr>
        <p:spPr>
          <a:xfrm>
            <a:off x="4207975" y="52468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586" name="Google Shape;586;p30"/>
          <p:cNvCxnSpPr>
            <a:endCxn id="579" idx="2"/>
          </p:cNvCxnSpPr>
          <p:nvPr/>
        </p:nvCxnSpPr>
        <p:spPr>
          <a:xfrm>
            <a:off x="2571713" y="6238800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0"/>
          <p:cNvSpPr txBox="1"/>
          <p:nvPr/>
        </p:nvSpPr>
        <p:spPr>
          <a:xfrm>
            <a:off x="2830350" y="59124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8" name="Google Shape;588;p30"/>
          <p:cNvSpPr txBox="1"/>
          <p:nvPr/>
        </p:nvSpPr>
        <p:spPr>
          <a:xfrm>
            <a:off x="4331800" y="6065950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589" name="Google Shape;589;p30"/>
          <p:cNvCxnSpPr/>
          <p:nvPr/>
        </p:nvCxnSpPr>
        <p:spPr>
          <a:xfrm rot="10800000">
            <a:off x="3946313" y="5686500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0" name="Google Shape;590;p30"/>
          <p:cNvSpPr txBox="1"/>
          <p:nvPr/>
        </p:nvSpPr>
        <p:spPr>
          <a:xfrm>
            <a:off x="3519150" y="56248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1" name="Google Shape;591;p30"/>
          <p:cNvSpPr/>
          <p:nvPr/>
        </p:nvSpPr>
        <p:spPr>
          <a:xfrm>
            <a:off x="4924425" y="6191250"/>
            <a:ext cx="600075" cy="111125"/>
          </a:xfrm>
          <a:custGeom>
            <a:rect b="b" l="l" r="r" t="t"/>
            <a:pathLst>
              <a:path extrusionOk="0" h="4445" w="24003">
                <a:moveTo>
                  <a:pt x="0" y="4191"/>
                </a:moveTo>
                <a:cubicBezTo>
                  <a:pt x="699" y="3493"/>
                  <a:pt x="2286" y="0"/>
                  <a:pt x="4191" y="0"/>
                </a:cubicBezTo>
                <a:cubicBezTo>
                  <a:pt x="6096" y="0"/>
                  <a:pt x="9462" y="3683"/>
                  <a:pt x="11430" y="4191"/>
                </a:cubicBezTo>
                <a:cubicBezTo>
                  <a:pt x="13399" y="4699"/>
                  <a:pt x="13907" y="3302"/>
                  <a:pt x="16002" y="3048"/>
                </a:cubicBezTo>
                <a:cubicBezTo>
                  <a:pt x="18098" y="2794"/>
                  <a:pt x="22670" y="2731"/>
                  <a:pt x="24003" y="26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2" name="Google Shape;592;p30"/>
          <p:cNvSpPr txBox="1"/>
          <p:nvPr/>
        </p:nvSpPr>
        <p:spPr>
          <a:xfrm>
            <a:off x="5216775" y="6477600"/>
            <a:ext cx="293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We combine the information from (t-1) to (t)</a:t>
            </a:r>
            <a:endParaRPr sz="1100"/>
          </a:p>
        </p:txBody>
      </p:sp>
      <p:sp>
        <p:nvSpPr>
          <p:cNvPr id="593" name="Google Shape;593;p30"/>
          <p:cNvSpPr txBox="1"/>
          <p:nvPr/>
        </p:nvSpPr>
        <p:spPr>
          <a:xfrm>
            <a:off x="7876180" y="604671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</p:txBody>
      </p:sp>
      <p:sp>
        <p:nvSpPr>
          <p:cNvPr id="594" name="Google Shape;594;p30"/>
          <p:cNvSpPr txBox="1"/>
          <p:nvPr/>
        </p:nvSpPr>
        <p:spPr>
          <a:xfrm>
            <a:off x="7950450" y="5662050"/>
            <a:ext cx="176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Apply activation function</a:t>
            </a:r>
            <a:endParaRPr sz="1100"/>
          </a:p>
        </p:txBody>
      </p:sp>
      <p:sp>
        <p:nvSpPr>
          <p:cNvPr id="595" name="Google Shape;595;p30"/>
          <p:cNvSpPr/>
          <p:nvPr/>
        </p:nvSpPr>
        <p:spPr>
          <a:xfrm>
            <a:off x="7557300" y="6240768"/>
            <a:ext cx="329390" cy="24302"/>
          </a:xfrm>
          <a:custGeom>
            <a:rect b="b" l="l" r="r" t="t"/>
            <a:pathLst>
              <a:path extrusionOk="0" h="3778" w="20574">
                <a:moveTo>
                  <a:pt x="0" y="3493"/>
                </a:moveTo>
                <a:cubicBezTo>
                  <a:pt x="889" y="3493"/>
                  <a:pt x="3874" y="4065"/>
                  <a:pt x="5334" y="3493"/>
                </a:cubicBezTo>
                <a:cubicBezTo>
                  <a:pt x="6795" y="2922"/>
                  <a:pt x="6922" y="191"/>
                  <a:pt x="8763" y="64"/>
                </a:cubicBezTo>
                <a:cubicBezTo>
                  <a:pt x="10605" y="-63"/>
                  <a:pt x="14415" y="2287"/>
                  <a:pt x="16383" y="2731"/>
                </a:cubicBezTo>
                <a:cubicBezTo>
                  <a:pt x="18352" y="3176"/>
                  <a:pt x="19876" y="2731"/>
                  <a:pt x="20574" y="27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30"/>
          <p:cNvSpPr txBox="1"/>
          <p:nvPr/>
        </p:nvSpPr>
        <p:spPr>
          <a:xfrm>
            <a:off x="6801100" y="6065950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97" name="Google Shape;597;p30"/>
          <p:cNvSpPr txBox="1"/>
          <p:nvPr/>
        </p:nvSpPr>
        <p:spPr>
          <a:xfrm>
            <a:off x="5699400" y="6065963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598" name="Google Shape;598;p30"/>
          <p:cNvSpPr txBox="1"/>
          <p:nvPr/>
        </p:nvSpPr>
        <p:spPr>
          <a:xfrm>
            <a:off x="6217800" y="6065963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</p:txBody>
      </p:sp>
      <p:sp>
        <p:nvSpPr>
          <p:cNvPr id="599" name="Google Shape;599;p30"/>
          <p:cNvSpPr txBox="1"/>
          <p:nvPr/>
        </p:nvSpPr>
        <p:spPr>
          <a:xfrm>
            <a:off x="6410638" y="60659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1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6" name="Google Shape;606;p31"/>
          <p:cNvSpPr txBox="1"/>
          <p:nvPr/>
        </p:nvSpPr>
        <p:spPr>
          <a:xfrm>
            <a:off x="217775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4</a:t>
            </a:r>
            <a:endParaRPr b="1"/>
          </a:p>
        </p:txBody>
      </p:sp>
      <p:sp>
        <p:nvSpPr>
          <p:cNvPr id="607" name="Google Shape;607;p31"/>
          <p:cNvSpPr txBox="1"/>
          <p:nvPr/>
        </p:nvSpPr>
        <p:spPr>
          <a:xfrm>
            <a:off x="788575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intermediate neuron output (</a:t>
            </a:r>
            <a:r>
              <a:rPr i="1" lang="en-US"/>
              <a:t>without activation function and the information from (t-1)</a:t>
            </a:r>
            <a:r>
              <a:rPr lang="en-US"/>
              <a:t>) for (t) is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08" name="Google Shape;608;p31"/>
          <p:cNvCxnSpPr/>
          <p:nvPr/>
        </p:nvCxnSpPr>
        <p:spPr>
          <a:xfrm>
            <a:off x="3796878" y="277432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9" name="Google Shape;609;p31"/>
          <p:cNvSpPr/>
          <p:nvPr/>
        </p:nvSpPr>
        <p:spPr>
          <a:xfrm>
            <a:off x="1898838" y="242038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1"/>
          <p:cNvSpPr txBox="1"/>
          <p:nvPr/>
        </p:nvSpPr>
        <p:spPr>
          <a:xfrm>
            <a:off x="1848750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611" name="Google Shape;611;p31"/>
          <p:cNvSpPr/>
          <p:nvPr/>
        </p:nvSpPr>
        <p:spPr>
          <a:xfrm>
            <a:off x="1948938" y="305808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1"/>
          <p:cNvSpPr txBox="1"/>
          <p:nvPr/>
        </p:nvSpPr>
        <p:spPr>
          <a:xfrm>
            <a:off x="1948938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613" name="Google Shape;613;p31"/>
          <p:cNvSpPr/>
          <p:nvPr/>
        </p:nvSpPr>
        <p:spPr>
          <a:xfrm>
            <a:off x="2838775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1"/>
          <p:cNvSpPr/>
          <p:nvPr/>
        </p:nvSpPr>
        <p:spPr>
          <a:xfrm>
            <a:off x="5117594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1"/>
          <p:cNvSpPr txBox="1"/>
          <p:nvPr/>
        </p:nvSpPr>
        <p:spPr>
          <a:xfrm>
            <a:off x="566575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1404775" y="261338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17" name="Google Shape;617;p31"/>
          <p:cNvSpPr/>
          <p:nvPr/>
        </p:nvSpPr>
        <p:spPr>
          <a:xfrm>
            <a:off x="1604800" y="319917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618" name="Google Shape;618;p31"/>
          <p:cNvCxnSpPr>
            <a:stCxn id="613" idx="6"/>
            <a:endCxn id="614" idx="2"/>
          </p:cNvCxnSpPr>
          <p:nvPr/>
        </p:nvCxnSpPr>
        <p:spPr>
          <a:xfrm>
            <a:off x="4599175" y="293182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31"/>
          <p:cNvSpPr/>
          <p:nvPr/>
        </p:nvSpPr>
        <p:spPr>
          <a:xfrm>
            <a:off x="3508213" y="234186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3508213" y="311092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1"/>
          <p:cNvSpPr txBox="1"/>
          <p:nvPr/>
        </p:nvSpPr>
        <p:spPr>
          <a:xfrm>
            <a:off x="3762238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622" name="Google Shape;622;p31"/>
          <p:cNvSpPr txBox="1"/>
          <p:nvPr/>
        </p:nvSpPr>
        <p:spPr>
          <a:xfrm>
            <a:off x="3796875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623" name="Google Shape;623;p31"/>
          <p:cNvSpPr txBox="1"/>
          <p:nvPr/>
        </p:nvSpPr>
        <p:spPr>
          <a:xfrm>
            <a:off x="2456538" y="22379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4" name="Google Shape;624;p31"/>
          <p:cNvSpPr txBox="1"/>
          <p:nvPr/>
        </p:nvSpPr>
        <p:spPr>
          <a:xfrm>
            <a:off x="4659650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25" name="Google Shape;625;p31"/>
          <p:cNvCxnSpPr>
            <a:stCxn id="609" idx="6"/>
            <a:endCxn id="619" idx="2"/>
          </p:cNvCxnSpPr>
          <p:nvPr/>
        </p:nvCxnSpPr>
        <p:spPr>
          <a:xfrm flipH="1" rot="10800000">
            <a:off x="2270238" y="252748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1"/>
          <p:cNvSpPr txBox="1"/>
          <p:nvPr/>
        </p:nvSpPr>
        <p:spPr>
          <a:xfrm>
            <a:off x="3955575" y="228033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627" name="Google Shape;627;p31"/>
          <p:cNvCxnSpPr>
            <a:endCxn id="620" idx="2"/>
          </p:cNvCxnSpPr>
          <p:nvPr/>
        </p:nvCxnSpPr>
        <p:spPr>
          <a:xfrm>
            <a:off x="2319313" y="3272325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31"/>
          <p:cNvSpPr txBox="1"/>
          <p:nvPr/>
        </p:nvSpPr>
        <p:spPr>
          <a:xfrm>
            <a:off x="2577950" y="29460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9" name="Google Shape;629;p31"/>
          <p:cNvSpPr txBox="1"/>
          <p:nvPr/>
        </p:nvSpPr>
        <p:spPr>
          <a:xfrm>
            <a:off x="4079400" y="309947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630" name="Google Shape;630;p31"/>
          <p:cNvCxnSpPr/>
          <p:nvPr/>
        </p:nvCxnSpPr>
        <p:spPr>
          <a:xfrm rot="10800000">
            <a:off x="3693913" y="272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1" name="Google Shape;631;p31"/>
          <p:cNvSpPr txBox="1"/>
          <p:nvPr/>
        </p:nvSpPr>
        <p:spPr>
          <a:xfrm>
            <a:off x="3266750" y="26584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2" name="Google Shape;632;p31"/>
          <p:cNvSpPr/>
          <p:nvPr/>
        </p:nvSpPr>
        <p:spPr>
          <a:xfrm>
            <a:off x="4672025" y="3224775"/>
            <a:ext cx="600075" cy="111125"/>
          </a:xfrm>
          <a:custGeom>
            <a:rect b="b" l="l" r="r" t="t"/>
            <a:pathLst>
              <a:path extrusionOk="0" h="4445" w="24003">
                <a:moveTo>
                  <a:pt x="0" y="4191"/>
                </a:moveTo>
                <a:cubicBezTo>
                  <a:pt x="699" y="3493"/>
                  <a:pt x="2286" y="0"/>
                  <a:pt x="4191" y="0"/>
                </a:cubicBezTo>
                <a:cubicBezTo>
                  <a:pt x="6096" y="0"/>
                  <a:pt x="9462" y="3683"/>
                  <a:pt x="11430" y="4191"/>
                </a:cubicBezTo>
                <a:cubicBezTo>
                  <a:pt x="13399" y="4699"/>
                  <a:pt x="13907" y="3302"/>
                  <a:pt x="16002" y="3048"/>
                </a:cubicBezTo>
                <a:cubicBezTo>
                  <a:pt x="18098" y="2794"/>
                  <a:pt x="22670" y="2731"/>
                  <a:pt x="24003" y="26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3" name="Google Shape;633;p31"/>
          <p:cNvSpPr txBox="1"/>
          <p:nvPr/>
        </p:nvSpPr>
        <p:spPr>
          <a:xfrm>
            <a:off x="4964375" y="3511125"/>
            <a:ext cx="293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We combine the information from (t-1) to (t)</a:t>
            </a:r>
            <a:endParaRPr sz="1100"/>
          </a:p>
        </p:txBody>
      </p:sp>
      <p:sp>
        <p:nvSpPr>
          <p:cNvPr id="634" name="Google Shape;634;p31"/>
          <p:cNvSpPr txBox="1"/>
          <p:nvPr/>
        </p:nvSpPr>
        <p:spPr>
          <a:xfrm>
            <a:off x="7623780" y="3080238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635" name="Google Shape;635;p31"/>
          <p:cNvSpPr txBox="1"/>
          <p:nvPr/>
        </p:nvSpPr>
        <p:spPr>
          <a:xfrm>
            <a:off x="7698050" y="2695575"/>
            <a:ext cx="176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Apply activation function</a:t>
            </a:r>
            <a:endParaRPr sz="1100"/>
          </a:p>
        </p:txBody>
      </p:sp>
      <p:sp>
        <p:nvSpPr>
          <p:cNvPr id="636" name="Google Shape;636;p31"/>
          <p:cNvSpPr txBox="1"/>
          <p:nvPr/>
        </p:nvSpPr>
        <p:spPr>
          <a:xfrm>
            <a:off x="351125" y="39871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5</a:t>
            </a:r>
            <a:endParaRPr b="1"/>
          </a:p>
        </p:txBody>
      </p:sp>
      <p:sp>
        <p:nvSpPr>
          <p:cNvPr id="637" name="Google Shape;637;p31"/>
          <p:cNvSpPr txBox="1"/>
          <p:nvPr/>
        </p:nvSpPr>
        <p:spPr>
          <a:xfrm>
            <a:off x="921925" y="4362825"/>
            <a:ext cx="40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there can be represented as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38" name="Google Shape;638;p31"/>
          <p:cNvCxnSpPr/>
          <p:nvPr/>
        </p:nvCxnSpPr>
        <p:spPr>
          <a:xfrm>
            <a:off x="4216153" y="542624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9" name="Google Shape;639;p31"/>
          <p:cNvSpPr/>
          <p:nvPr/>
        </p:nvSpPr>
        <p:spPr>
          <a:xfrm>
            <a:off x="2318113" y="507231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1"/>
          <p:cNvSpPr txBox="1"/>
          <p:nvPr/>
        </p:nvSpPr>
        <p:spPr>
          <a:xfrm>
            <a:off x="2268025" y="536833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641" name="Google Shape;641;p31"/>
          <p:cNvSpPr/>
          <p:nvPr/>
        </p:nvSpPr>
        <p:spPr>
          <a:xfrm>
            <a:off x="2368213" y="5710013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1"/>
          <p:cNvSpPr txBox="1"/>
          <p:nvPr/>
        </p:nvSpPr>
        <p:spPr>
          <a:xfrm>
            <a:off x="2368213" y="597718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643" name="Google Shape;643;p31"/>
          <p:cNvCxnSpPr>
            <a:stCxn id="639" idx="6"/>
            <a:endCxn id="644" idx="2"/>
          </p:cNvCxnSpPr>
          <p:nvPr/>
        </p:nvCxnSpPr>
        <p:spPr>
          <a:xfrm>
            <a:off x="2689513" y="5258013"/>
            <a:ext cx="7692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1"/>
          <p:cNvCxnSpPr>
            <a:stCxn id="641" idx="6"/>
            <a:endCxn id="644" idx="2"/>
          </p:cNvCxnSpPr>
          <p:nvPr/>
        </p:nvCxnSpPr>
        <p:spPr>
          <a:xfrm flipH="1" rot="10800000">
            <a:off x="2739613" y="5576813"/>
            <a:ext cx="7191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31"/>
          <p:cNvSpPr/>
          <p:nvPr/>
        </p:nvSpPr>
        <p:spPr>
          <a:xfrm>
            <a:off x="3458598" y="5437516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1"/>
          <p:cNvSpPr/>
          <p:nvPr/>
        </p:nvSpPr>
        <p:spPr>
          <a:xfrm>
            <a:off x="5514519" y="54121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1"/>
          <p:cNvSpPr txBox="1"/>
          <p:nvPr/>
        </p:nvSpPr>
        <p:spPr>
          <a:xfrm>
            <a:off x="985850" y="548722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648" name="Google Shape;648;p31"/>
          <p:cNvSpPr/>
          <p:nvPr/>
        </p:nvSpPr>
        <p:spPr>
          <a:xfrm>
            <a:off x="1824050" y="5265313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9" name="Google Shape;649;p31"/>
          <p:cNvSpPr/>
          <p:nvPr/>
        </p:nvSpPr>
        <p:spPr>
          <a:xfrm>
            <a:off x="2024075" y="5851100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0" name="Google Shape;650;p31"/>
          <p:cNvSpPr txBox="1"/>
          <p:nvPr/>
        </p:nvSpPr>
        <p:spPr>
          <a:xfrm>
            <a:off x="2802288" y="51175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51" name="Google Shape;651;p31"/>
          <p:cNvCxnSpPr>
            <a:stCxn id="644" idx="6"/>
            <a:endCxn id="646" idx="2"/>
          </p:cNvCxnSpPr>
          <p:nvPr/>
        </p:nvCxnSpPr>
        <p:spPr>
          <a:xfrm>
            <a:off x="3737298" y="5576866"/>
            <a:ext cx="17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31"/>
          <p:cNvSpPr txBox="1"/>
          <p:nvPr/>
        </p:nvSpPr>
        <p:spPr>
          <a:xfrm>
            <a:off x="2850313" y="55659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3" name="Google Shape;653;p31"/>
          <p:cNvSpPr txBox="1"/>
          <p:nvPr/>
        </p:nvSpPr>
        <p:spPr>
          <a:xfrm>
            <a:off x="4318475" y="52173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4" name="Google Shape;654;p31"/>
          <p:cNvSpPr txBox="1"/>
          <p:nvPr/>
        </p:nvSpPr>
        <p:spPr>
          <a:xfrm>
            <a:off x="3396613" y="5376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5" name="Google Shape;655;p31"/>
          <p:cNvSpPr txBox="1"/>
          <p:nvPr/>
        </p:nvSpPr>
        <p:spPr>
          <a:xfrm>
            <a:off x="3458730" y="57173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656" name="Google Shape;656;p31"/>
          <p:cNvSpPr/>
          <p:nvPr/>
        </p:nvSpPr>
        <p:spPr>
          <a:xfrm>
            <a:off x="7304900" y="3278531"/>
            <a:ext cx="329390" cy="24302"/>
          </a:xfrm>
          <a:custGeom>
            <a:rect b="b" l="l" r="r" t="t"/>
            <a:pathLst>
              <a:path extrusionOk="0" h="3778" w="20574">
                <a:moveTo>
                  <a:pt x="0" y="3493"/>
                </a:moveTo>
                <a:cubicBezTo>
                  <a:pt x="889" y="3493"/>
                  <a:pt x="3874" y="4065"/>
                  <a:pt x="5334" y="3493"/>
                </a:cubicBezTo>
                <a:cubicBezTo>
                  <a:pt x="6795" y="2922"/>
                  <a:pt x="6922" y="191"/>
                  <a:pt x="8763" y="64"/>
                </a:cubicBezTo>
                <a:cubicBezTo>
                  <a:pt x="10605" y="-63"/>
                  <a:pt x="14415" y="2287"/>
                  <a:pt x="16383" y="2731"/>
                </a:cubicBezTo>
                <a:cubicBezTo>
                  <a:pt x="18352" y="3176"/>
                  <a:pt x="19876" y="2731"/>
                  <a:pt x="20574" y="27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7" name="Google Shape;657;p31"/>
          <p:cNvSpPr txBox="1"/>
          <p:nvPr/>
        </p:nvSpPr>
        <p:spPr>
          <a:xfrm>
            <a:off x="6548700" y="31037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658" name="Google Shape;658;p31"/>
          <p:cNvSpPr txBox="1"/>
          <p:nvPr/>
        </p:nvSpPr>
        <p:spPr>
          <a:xfrm>
            <a:off x="5447000" y="31037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659" name="Google Shape;659;p31"/>
          <p:cNvSpPr txBox="1"/>
          <p:nvPr/>
        </p:nvSpPr>
        <p:spPr>
          <a:xfrm>
            <a:off x="5965400" y="3103725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</p:txBody>
      </p:sp>
      <p:sp>
        <p:nvSpPr>
          <p:cNvPr id="660" name="Google Shape;660;p31"/>
          <p:cNvSpPr txBox="1"/>
          <p:nvPr/>
        </p:nvSpPr>
        <p:spPr>
          <a:xfrm>
            <a:off x="6158238" y="31037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2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6" name="Google Shape;666;p32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7" name="Google Shape;667;p32"/>
          <p:cNvSpPr txBox="1"/>
          <p:nvPr/>
        </p:nvSpPr>
        <p:spPr>
          <a:xfrm>
            <a:off x="360650" y="10153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5</a:t>
            </a:r>
            <a:endParaRPr b="1"/>
          </a:p>
        </p:txBody>
      </p:sp>
      <p:sp>
        <p:nvSpPr>
          <p:cNvPr id="668" name="Google Shape;668;p32"/>
          <p:cNvSpPr txBox="1"/>
          <p:nvPr/>
        </p:nvSpPr>
        <p:spPr>
          <a:xfrm>
            <a:off x="931450" y="1391025"/>
            <a:ext cx="52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there can be represented as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69" name="Google Shape;669;p32"/>
          <p:cNvCxnSpPr/>
          <p:nvPr/>
        </p:nvCxnSpPr>
        <p:spPr>
          <a:xfrm>
            <a:off x="4225678" y="245444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0" name="Google Shape;670;p32"/>
          <p:cNvSpPr/>
          <p:nvPr/>
        </p:nvSpPr>
        <p:spPr>
          <a:xfrm>
            <a:off x="2327638" y="210051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2"/>
          <p:cNvSpPr txBox="1"/>
          <p:nvPr/>
        </p:nvSpPr>
        <p:spPr>
          <a:xfrm>
            <a:off x="2277550" y="239653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672" name="Google Shape;672;p32"/>
          <p:cNvSpPr/>
          <p:nvPr/>
        </p:nvSpPr>
        <p:spPr>
          <a:xfrm>
            <a:off x="2377738" y="2738213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2"/>
          <p:cNvSpPr txBox="1"/>
          <p:nvPr/>
        </p:nvSpPr>
        <p:spPr>
          <a:xfrm>
            <a:off x="2377738" y="300538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674" name="Google Shape;674;p32"/>
          <p:cNvCxnSpPr>
            <a:stCxn id="670" idx="6"/>
            <a:endCxn id="675" idx="2"/>
          </p:cNvCxnSpPr>
          <p:nvPr/>
        </p:nvCxnSpPr>
        <p:spPr>
          <a:xfrm>
            <a:off x="2699038" y="2286213"/>
            <a:ext cx="7692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2"/>
          <p:cNvCxnSpPr>
            <a:stCxn id="672" idx="6"/>
            <a:endCxn id="675" idx="2"/>
          </p:cNvCxnSpPr>
          <p:nvPr/>
        </p:nvCxnSpPr>
        <p:spPr>
          <a:xfrm flipH="1" rot="10800000">
            <a:off x="2749138" y="2605013"/>
            <a:ext cx="7191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32"/>
          <p:cNvSpPr/>
          <p:nvPr/>
        </p:nvSpPr>
        <p:spPr>
          <a:xfrm>
            <a:off x="3468123" y="2465716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2"/>
          <p:cNvSpPr/>
          <p:nvPr/>
        </p:nvSpPr>
        <p:spPr>
          <a:xfrm>
            <a:off x="5524044" y="24403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995375" y="251542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679" name="Google Shape;679;p32"/>
          <p:cNvSpPr/>
          <p:nvPr/>
        </p:nvSpPr>
        <p:spPr>
          <a:xfrm>
            <a:off x="1833575" y="2293513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0" name="Google Shape;680;p32"/>
          <p:cNvSpPr/>
          <p:nvPr/>
        </p:nvSpPr>
        <p:spPr>
          <a:xfrm>
            <a:off x="2033600" y="2879300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1" name="Google Shape;681;p32"/>
          <p:cNvSpPr txBox="1"/>
          <p:nvPr/>
        </p:nvSpPr>
        <p:spPr>
          <a:xfrm>
            <a:off x="2811813" y="21457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82" name="Google Shape;682;p32"/>
          <p:cNvCxnSpPr>
            <a:stCxn id="675" idx="6"/>
            <a:endCxn id="677" idx="2"/>
          </p:cNvCxnSpPr>
          <p:nvPr/>
        </p:nvCxnSpPr>
        <p:spPr>
          <a:xfrm>
            <a:off x="3746823" y="2605066"/>
            <a:ext cx="17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32"/>
          <p:cNvSpPr txBox="1"/>
          <p:nvPr/>
        </p:nvSpPr>
        <p:spPr>
          <a:xfrm>
            <a:off x="2859838" y="2594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4328000" y="22455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06138" y="24049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3468255" y="27455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89225" y="386197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6</a:t>
            </a:r>
            <a:endParaRPr b="1"/>
          </a:p>
        </p:txBody>
      </p:sp>
      <p:sp>
        <p:nvSpPr>
          <p:cNvPr id="688" name="Google Shape;688;p32"/>
          <p:cNvSpPr txBox="1"/>
          <p:nvPr/>
        </p:nvSpPr>
        <p:spPr>
          <a:xfrm>
            <a:off x="1060025" y="4237650"/>
            <a:ext cx="67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the final output can be calculated as: </a:t>
            </a: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</p:txBody>
      </p:sp>
      <p:cxnSp>
        <p:nvCxnSpPr>
          <p:cNvPr id="689" name="Google Shape;689;p32"/>
          <p:cNvCxnSpPr/>
          <p:nvPr/>
        </p:nvCxnSpPr>
        <p:spPr>
          <a:xfrm>
            <a:off x="4354253" y="530107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0" name="Google Shape;690;p32"/>
          <p:cNvSpPr/>
          <p:nvPr/>
        </p:nvSpPr>
        <p:spPr>
          <a:xfrm>
            <a:off x="2456213" y="49471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2"/>
          <p:cNvSpPr txBox="1"/>
          <p:nvPr/>
        </p:nvSpPr>
        <p:spPr>
          <a:xfrm>
            <a:off x="2406125" y="5243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692" name="Google Shape;692;p32"/>
          <p:cNvSpPr/>
          <p:nvPr/>
        </p:nvSpPr>
        <p:spPr>
          <a:xfrm>
            <a:off x="2506313" y="558483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2"/>
          <p:cNvSpPr txBox="1"/>
          <p:nvPr/>
        </p:nvSpPr>
        <p:spPr>
          <a:xfrm>
            <a:off x="2506313" y="5852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694" name="Google Shape;694;p32"/>
          <p:cNvCxnSpPr>
            <a:stCxn id="690" idx="6"/>
            <a:endCxn id="695" idx="2"/>
          </p:cNvCxnSpPr>
          <p:nvPr/>
        </p:nvCxnSpPr>
        <p:spPr>
          <a:xfrm>
            <a:off x="2827613" y="5132838"/>
            <a:ext cx="7692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2"/>
          <p:cNvCxnSpPr>
            <a:stCxn id="692" idx="6"/>
            <a:endCxn id="695" idx="2"/>
          </p:cNvCxnSpPr>
          <p:nvPr/>
        </p:nvCxnSpPr>
        <p:spPr>
          <a:xfrm flipH="1" rot="10800000">
            <a:off x="2877713" y="5451638"/>
            <a:ext cx="7191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32"/>
          <p:cNvSpPr/>
          <p:nvPr/>
        </p:nvSpPr>
        <p:spPr>
          <a:xfrm>
            <a:off x="3596698" y="5312341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2"/>
          <p:cNvSpPr/>
          <p:nvPr/>
        </p:nvSpPr>
        <p:spPr>
          <a:xfrm>
            <a:off x="5652619" y="52870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1123950" y="5362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1962150" y="514013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00" name="Google Shape;700;p32"/>
          <p:cNvSpPr/>
          <p:nvPr/>
        </p:nvSpPr>
        <p:spPr>
          <a:xfrm>
            <a:off x="2162175" y="572592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01" name="Google Shape;701;p32"/>
          <p:cNvSpPr txBox="1"/>
          <p:nvPr/>
        </p:nvSpPr>
        <p:spPr>
          <a:xfrm>
            <a:off x="2940388" y="49923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02" name="Google Shape;702;p32"/>
          <p:cNvCxnSpPr>
            <a:stCxn id="695" idx="6"/>
            <a:endCxn id="697" idx="2"/>
          </p:cNvCxnSpPr>
          <p:nvPr/>
        </p:nvCxnSpPr>
        <p:spPr>
          <a:xfrm>
            <a:off x="3875398" y="5451691"/>
            <a:ext cx="17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32"/>
          <p:cNvSpPr txBox="1"/>
          <p:nvPr/>
        </p:nvSpPr>
        <p:spPr>
          <a:xfrm>
            <a:off x="2988413" y="54407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4456575" y="50921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5" name="Google Shape;705;p32"/>
          <p:cNvSpPr txBox="1"/>
          <p:nvPr/>
        </p:nvSpPr>
        <p:spPr>
          <a:xfrm>
            <a:off x="3534713" y="52515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3596830" y="5592188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707" name="Google Shape;707;p32"/>
          <p:cNvSpPr txBox="1"/>
          <p:nvPr/>
        </p:nvSpPr>
        <p:spPr>
          <a:xfrm>
            <a:off x="6091980" y="5251588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708" name="Google Shape;708;p32"/>
          <p:cNvSpPr txBox="1"/>
          <p:nvPr/>
        </p:nvSpPr>
        <p:spPr>
          <a:xfrm>
            <a:off x="7143750" y="4262175"/>
            <a:ext cx="32862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All the weights, 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w2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w3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are to be trained by the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580446" y="2782669"/>
            <a:ext cx="352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Why RNN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3"/>
          <p:cNvSpPr txBox="1"/>
          <p:nvPr/>
        </p:nvSpPr>
        <p:spPr>
          <a:xfrm>
            <a:off x="580449" y="2782675"/>
            <a:ext cx="85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Issues in RNN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4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19" name="Google Shape;719;p34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20" name="Google Shape;720;p34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1" name="Google Shape;721;p34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4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723" name="Google Shape;723;p34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4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725" name="Google Shape;725;p34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728" name="Google Shape;728;p34"/>
          <p:cNvSpPr/>
          <p:nvPr/>
        </p:nvSpPr>
        <p:spPr>
          <a:xfrm>
            <a:off x="1327425" y="175613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9" name="Google Shape;729;p34"/>
          <p:cNvSpPr/>
          <p:nvPr/>
        </p:nvSpPr>
        <p:spPr>
          <a:xfrm>
            <a:off x="1527450" y="234192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730" name="Google Shape;730;p34"/>
          <p:cNvCxnSpPr>
            <a:stCxn id="725" idx="6"/>
            <a:endCxn id="726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4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4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4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734" name="Google Shape;734;p34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735" name="Google Shape;735;p34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37" name="Google Shape;737;p34"/>
          <p:cNvCxnSpPr>
            <a:stCxn id="721" idx="6"/>
            <a:endCxn id="731" idx="2"/>
          </p:cNvCxnSpPr>
          <p:nvPr/>
        </p:nvCxnSpPr>
        <p:spPr>
          <a:xfrm flipH="1" rot="10800000">
            <a:off x="2192888" y="167023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34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739" name="Google Shape;739;p34"/>
          <p:cNvCxnSpPr>
            <a:endCxn id="732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34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742" name="Google Shape;742;p34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43" name="Google Shape;743;p34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4" name="Google Shape;744;p34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50" name="Google Shape;750;p35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51" name="Google Shape;751;p35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52" name="Google Shape;752;p35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5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754" name="Google Shape;754;p35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5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756" name="Google Shape;756;p35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5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759" name="Google Shape;759;p35"/>
          <p:cNvSpPr/>
          <p:nvPr/>
        </p:nvSpPr>
        <p:spPr>
          <a:xfrm>
            <a:off x="1327425" y="175613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0" name="Google Shape;760;p35"/>
          <p:cNvSpPr/>
          <p:nvPr/>
        </p:nvSpPr>
        <p:spPr>
          <a:xfrm>
            <a:off x="1527450" y="234192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761" name="Google Shape;761;p35"/>
          <p:cNvCxnSpPr>
            <a:stCxn id="756" idx="6"/>
            <a:endCxn id="757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35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5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5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765" name="Google Shape;765;p35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766" name="Google Shape;766;p35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68" name="Google Shape;768;p35"/>
          <p:cNvCxnSpPr>
            <a:stCxn id="752" idx="6"/>
            <a:endCxn id="762" idx="2"/>
          </p:cNvCxnSpPr>
          <p:nvPr/>
        </p:nvCxnSpPr>
        <p:spPr>
          <a:xfrm flipH="1" rot="10800000">
            <a:off x="2192888" y="167023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35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770" name="Google Shape;770;p35"/>
          <p:cNvCxnSpPr>
            <a:endCxn id="763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35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2" name="Google Shape;772;p35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773" name="Google Shape;773;p35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74" name="Google Shape;774;p35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5" name="Google Shape;775;p35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6" name="Google Shape;776;p35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7" name="Google Shape;777;p35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8" name="Google Shape;778;p35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5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780" name="Google Shape;780;p35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5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782" name="Google Shape;782;p35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5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5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5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5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788" name="Google Shape;788;p35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789" name="Google Shape;789;p35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790" name="Google Shape;790;p35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5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792" name="Google Shape;792;p35"/>
          <p:cNvCxnSpPr>
            <a:stCxn id="783" idx="4"/>
            <a:endCxn id="784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35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35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35"/>
          <p:cNvCxnSpPr>
            <a:stCxn id="784" idx="4"/>
            <a:endCxn id="794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35"/>
          <p:cNvCxnSpPr>
            <a:stCxn id="778" idx="6"/>
            <a:endCxn id="783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35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798" name="Google Shape;798;p35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cxnSp>
        <p:nvCxnSpPr>
          <p:cNvPr id="799" name="Google Shape;799;p35"/>
          <p:cNvCxnSpPr>
            <a:stCxn id="780" idx="6"/>
            <a:endCxn id="784" idx="2"/>
          </p:cNvCxnSpPr>
          <p:nvPr/>
        </p:nvCxnSpPr>
        <p:spPr>
          <a:xfrm flipH="1" rot="10800000">
            <a:off x="2319675" y="4677863"/>
            <a:ext cx="1720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35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801" name="Google Shape;801;p35"/>
          <p:cNvCxnSpPr>
            <a:stCxn id="785" idx="6"/>
            <a:endCxn id="794" idx="2"/>
          </p:cNvCxnSpPr>
          <p:nvPr/>
        </p:nvCxnSpPr>
        <p:spPr>
          <a:xfrm flipH="1" rot="10800000">
            <a:off x="2319700" y="5196963"/>
            <a:ext cx="1720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35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803" name="Google Shape;803;p35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6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09" name="Google Shape;809;p36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0" name="Google Shape;810;p36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1" name="Google Shape;811;p36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6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813" name="Google Shape;813;p36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6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815" name="Google Shape;815;p36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6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1327425" y="175613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9" name="Google Shape;819;p36"/>
          <p:cNvSpPr/>
          <p:nvPr/>
        </p:nvSpPr>
        <p:spPr>
          <a:xfrm>
            <a:off x="1527450" y="234192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20" name="Google Shape;820;p36"/>
          <p:cNvCxnSpPr>
            <a:stCxn id="815" idx="6"/>
            <a:endCxn id="816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36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6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824" name="Google Shape;824;p36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825" name="Google Shape;825;p36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6" name="Google Shape;826;p36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27" name="Google Shape;827;p36"/>
          <p:cNvCxnSpPr>
            <a:stCxn id="811" idx="6"/>
            <a:endCxn id="821" idx="2"/>
          </p:cNvCxnSpPr>
          <p:nvPr/>
        </p:nvCxnSpPr>
        <p:spPr>
          <a:xfrm flipH="1" rot="10800000">
            <a:off x="2192888" y="167023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36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829" name="Google Shape;829;p36"/>
          <p:cNvCxnSpPr>
            <a:endCxn id="822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36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1" name="Google Shape;831;p36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832" name="Google Shape;832;p36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3" name="Google Shape;833;p36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4" name="Google Shape;834;p36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5" name="Google Shape;835;p36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6" name="Google Shape;836;p36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7" name="Google Shape;837;p36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6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839" name="Google Shape;839;p36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6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841" name="Google Shape;841;p36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6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847" name="Google Shape;847;p36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848" name="Google Shape;848;p36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849" name="Google Shape;849;p36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6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851" name="Google Shape;851;p36"/>
          <p:cNvCxnSpPr>
            <a:stCxn id="842" idx="4"/>
            <a:endCxn id="843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36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36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4" name="Google Shape;854;p36"/>
          <p:cNvCxnSpPr>
            <a:stCxn id="843" idx="4"/>
            <a:endCxn id="853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36"/>
          <p:cNvSpPr txBox="1"/>
          <p:nvPr/>
        </p:nvSpPr>
        <p:spPr>
          <a:xfrm>
            <a:off x="557300" y="34363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b="1" i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6"/>
          <p:cNvSpPr txBox="1"/>
          <p:nvPr/>
        </p:nvSpPr>
        <p:spPr>
          <a:xfrm>
            <a:off x="4634075" y="39586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857" name="Google Shape;857;p36"/>
          <p:cNvCxnSpPr>
            <a:stCxn id="837" idx="6"/>
            <a:endCxn id="842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8" name="Google Shape;858;p36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859" name="Google Shape;859;p36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cxnSp>
        <p:nvCxnSpPr>
          <p:cNvPr id="860" name="Google Shape;860;p36"/>
          <p:cNvCxnSpPr>
            <a:stCxn id="839" idx="6"/>
            <a:endCxn id="843" idx="2"/>
          </p:cNvCxnSpPr>
          <p:nvPr/>
        </p:nvCxnSpPr>
        <p:spPr>
          <a:xfrm flipH="1" rot="10800000">
            <a:off x="2319675" y="4677863"/>
            <a:ext cx="1720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36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862" name="Google Shape;862;p36"/>
          <p:cNvCxnSpPr>
            <a:stCxn id="844" idx="6"/>
            <a:endCxn id="853" idx="2"/>
          </p:cNvCxnSpPr>
          <p:nvPr/>
        </p:nvCxnSpPr>
        <p:spPr>
          <a:xfrm flipH="1" rot="10800000">
            <a:off x="2319700" y="5196963"/>
            <a:ext cx="1720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36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864" name="Google Shape;864;p36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865" name="Google Shape;865;p36"/>
          <p:cNvSpPr txBox="1"/>
          <p:nvPr/>
        </p:nvSpPr>
        <p:spPr>
          <a:xfrm>
            <a:off x="5681975" y="39817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start at (t-50)</a:t>
            </a:r>
            <a:endParaRPr i="1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7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71" name="Google Shape;871;p37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72" name="Google Shape;872;p37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3" name="Google Shape;873;p37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7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875" name="Google Shape;875;p37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7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877" name="Google Shape;877;p37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7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7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1327425" y="175613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1" name="Google Shape;881;p37"/>
          <p:cNvSpPr/>
          <p:nvPr/>
        </p:nvSpPr>
        <p:spPr>
          <a:xfrm>
            <a:off x="1527450" y="234192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2" name="Google Shape;882;p37"/>
          <p:cNvCxnSpPr>
            <a:stCxn id="877" idx="6"/>
            <a:endCxn id="878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37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7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886" name="Google Shape;886;p37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887" name="Google Shape;887;p37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8" name="Google Shape;888;p37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89" name="Google Shape;889;p37"/>
          <p:cNvCxnSpPr>
            <a:stCxn id="873" idx="6"/>
            <a:endCxn id="883" idx="2"/>
          </p:cNvCxnSpPr>
          <p:nvPr/>
        </p:nvCxnSpPr>
        <p:spPr>
          <a:xfrm flipH="1" rot="10800000">
            <a:off x="2192888" y="167023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37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891" name="Google Shape;891;p37"/>
          <p:cNvCxnSpPr>
            <a:endCxn id="884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37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3" name="Google Shape;893;p37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894" name="Google Shape;894;p37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95" name="Google Shape;895;p37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6" name="Google Shape;896;p37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7" name="Google Shape;897;p37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98" name="Google Shape;898;p37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9" name="Google Shape;899;p37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7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901" name="Google Shape;901;p37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7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903" name="Google Shape;903;p37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7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7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909" name="Google Shape;909;p37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910" name="Google Shape;910;p37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911" name="Google Shape;911;p37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7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913" name="Google Shape;913;p37"/>
          <p:cNvCxnSpPr>
            <a:stCxn id="904" idx="4"/>
            <a:endCxn id="905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37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5" name="Google Shape;915;p37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6" name="Google Shape;916;p37"/>
          <p:cNvCxnSpPr>
            <a:stCxn id="905" idx="4"/>
            <a:endCxn id="915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37"/>
          <p:cNvSpPr txBox="1"/>
          <p:nvPr/>
        </p:nvSpPr>
        <p:spPr>
          <a:xfrm>
            <a:off x="4634075" y="39586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918" name="Google Shape;918;p37"/>
          <p:cNvCxnSpPr>
            <a:stCxn id="899" idx="6"/>
            <a:endCxn id="904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37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920" name="Google Shape;920;p37"/>
          <p:cNvSpPr txBox="1"/>
          <p:nvPr/>
        </p:nvSpPr>
        <p:spPr>
          <a:xfrm>
            <a:off x="4634075" y="44809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921" name="Google Shape;921;p37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cxnSp>
        <p:nvCxnSpPr>
          <p:cNvPr id="922" name="Google Shape;922;p37"/>
          <p:cNvCxnSpPr>
            <a:stCxn id="901" idx="6"/>
            <a:endCxn id="905" idx="2"/>
          </p:cNvCxnSpPr>
          <p:nvPr/>
        </p:nvCxnSpPr>
        <p:spPr>
          <a:xfrm flipH="1" rot="10800000">
            <a:off x="2319675" y="4677863"/>
            <a:ext cx="1720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37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924" name="Google Shape;924;p37"/>
          <p:cNvCxnSpPr>
            <a:stCxn id="906" idx="6"/>
            <a:endCxn id="915" idx="2"/>
          </p:cNvCxnSpPr>
          <p:nvPr/>
        </p:nvCxnSpPr>
        <p:spPr>
          <a:xfrm flipH="1" rot="10800000">
            <a:off x="2319700" y="5196963"/>
            <a:ext cx="1720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37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926" name="Google Shape;926;p37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927" name="Google Shape;927;p37"/>
          <p:cNvSpPr txBox="1"/>
          <p:nvPr/>
        </p:nvSpPr>
        <p:spPr>
          <a:xfrm>
            <a:off x="5681975" y="39817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start at (t-50)</a:t>
            </a:r>
            <a:endParaRPr i="1" sz="1100"/>
          </a:p>
        </p:txBody>
      </p:sp>
      <p:sp>
        <p:nvSpPr>
          <p:cNvPr id="928" name="Google Shape;928;p37"/>
          <p:cNvSpPr txBox="1"/>
          <p:nvPr/>
        </p:nvSpPr>
        <p:spPr>
          <a:xfrm>
            <a:off x="7158350" y="45008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and (t-49)</a:t>
            </a:r>
            <a:endParaRPr i="1" sz="1100"/>
          </a:p>
        </p:txBody>
      </p:sp>
      <p:sp>
        <p:nvSpPr>
          <p:cNvPr id="929" name="Google Shape;929;p37"/>
          <p:cNvSpPr txBox="1"/>
          <p:nvPr/>
        </p:nvSpPr>
        <p:spPr>
          <a:xfrm>
            <a:off x="557300" y="34363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b="1" i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8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35" name="Google Shape;935;p38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36" name="Google Shape;936;p38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7" name="Google Shape;937;p38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8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939" name="Google Shape;939;p38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8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941" name="Google Shape;941;p38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8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38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1327425" y="175613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45" name="Google Shape;945;p38"/>
          <p:cNvSpPr/>
          <p:nvPr/>
        </p:nvSpPr>
        <p:spPr>
          <a:xfrm>
            <a:off x="1527450" y="234192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946" name="Google Shape;946;p38"/>
          <p:cNvCxnSpPr>
            <a:stCxn id="941" idx="6"/>
            <a:endCxn id="942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38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8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950" name="Google Shape;950;p38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951" name="Google Shape;951;p38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2" name="Google Shape;952;p38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53" name="Google Shape;953;p38"/>
          <p:cNvCxnSpPr>
            <a:stCxn id="937" idx="6"/>
            <a:endCxn id="947" idx="2"/>
          </p:cNvCxnSpPr>
          <p:nvPr/>
        </p:nvCxnSpPr>
        <p:spPr>
          <a:xfrm flipH="1" rot="10800000">
            <a:off x="2192888" y="167023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38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955" name="Google Shape;955;p38"/>
          <p:cNvCxnSpPr>
            <a:endCxn id="948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38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7" name="Google Shape;957;p38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958" name="Google Shape;958;p38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59" name="Google Shape;959;p38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0" name="Google Shape;960;p38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1" name="Google Shape;961;p38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62" name="Google Shape;962;p38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3" name="Google Shape;963;p38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8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965" name="Google Shape;965;p38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8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967" name="Google Shape;967;p38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8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8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973" name="Google Shape;973;p38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974" name="Google Shape;974;p38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975" name="Google Shape;975;p38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8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977" name="Google Shape;977;p38"/>
          <p:cNvCxnSpPr>
            <a:stCxn id="968" idx="4"/>
            <a:endCxn id="969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38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38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0" name="Google Shape;980;p38"/>
          <p:cNvCxnSpPr>
            <a:stCxn id="969" idx="4"/>
            <a:endCxn id="979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38"/>
          <p:cNvSpPr txBox="1"/>
          <p:nvPr/>
        </p:nvSpPr>
        <p:spPr>
          <a:xfrm>
            <a:off x="557300" y="3436300"/>
            <a:ext cx="111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b="1" i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4634075" y="39586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983" name="Google Shape;983;p38"/>
          <p:cNvCxnSpPr>
            <a:stCxn id="963" idx="6"/>
            <a:endCxn id="968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38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985" name="Google Shape;985;p38"/>
          <p:cNvSpPr txBox="1"/>
          <p:nvPr/>
        </p:nvSpPr>
        <p:spPr>
          <a:xfrm>
            <a:off x="4634075" y="44809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987" name="Google Shape;987;p38"/>
          <p:cNvSpPr txBox="1"/>
          <p:nvPr/>
        </p:nvSpPr>
        <p:spPr>
          <a:xfrm>
            <a:off x="4634075" y="49271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988" name="Google Shape;988;p38"/>
          <p:cNvCxnSpPr>
            <a:stCxn id="965" idx="6"/>
            <a:endCxn id="969" idx="2"/>
          </p:cNvCxnSpPr>
          <p:nvPr/>
        </p:nvCxnSpPr>
        <p:spPr>
          <a:xfrm flipH="1" rot="10800000">
            <a:off x="2319675" y="4677863"/>
            <a:ext cx="1720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9" name="Google Shape;989;p38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990" name="Google Shape;990;p38"/>
          <p:cNvCxnSpPr>
            <a:stCxn id="970" idx="6"/>
            <a:endCxn id="979" idx="2"/>
          </p:cNvCxnSpPr>
          <p:nvPr/>
        </p:nvCxnSpPr>
        <p:spPr>
          <a:xfrm flipH="1" rot="10800000">
            <a:off x="2319700" y="5196963"/>
            <a:ext cx="1720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38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992" name="Google Shape;992;p38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993" name="Google Shape;993;p38"/>
          <p:cNvSpPr txBox="1"/>
          <p:nvPr/>
        </p:nvSpPr>
        <p:spPr>
          <a:xfrm>
            <a:off x="5681975" y="39817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start at (t-50)</a:t>
            </a:r>
            <a:endParaRPr i="1" sz="1100"/>
          </a:p>
        </p:txBody>
      </p:sp>
      <p:sp>
        <p:nvSpPr>
          <p:cNvPr id="994" name="Google Shape;994;p38"/>
          <p:cNvSpPr txBox="1"/>
          <p:nvPr/>
        </p:nvSpPr>
        <p:spPr>
          <a:xfrm>
            <a:off x="7158350" y="45008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and (t-49)</a:t>
            </a:r>
            <a:endParaRPr i="1" sz="1100"/>
          </a:p>
        </p:txBody>
      </p:sp>
      <p:sp>
        <p:nvSpPr>
          <p:cNvPr id="995" name="Google Shape;995;p38"/>
          <p:cNvSpPr txBox="1"/>
          <p:nvPr/>
        </p:nvSpPr>
        <p:spPr>
          <a:xfrm>
            <a:off x="8672825" y="49502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(t-50), (t-49) and (t-48)</a:t>
            </a:r>
            <a:endParaRPr i="1"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9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01" name="Google Shape;1001;p39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02" name="Google Shape;1002;p39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3" name="Google Shape;1003;p39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9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1005" name="Google Shape;1005;p39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9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007" name="Google Shape;1007;p39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39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39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1010" name="Google Shape;1010;p39"/>
          <p:cNvSpPr/>
          <p:nvPr/>
        </p:nvSpPr>
        <p:spPr>
          <a:xfrm>
            <a:off x="1327425" y="1756138"/>
            <a:ext cx="447675" cy="252425"/>
          </a:xfrm>
          <a:custGeom>
            <a:rect b="b" l="l" r="r" t="t"/>
            <a:pathLst>
              <a:path extrusionOk="0" h="10097" w="17907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cap="flat" cmpd="sng" w="9525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11" name="Google Shape;1011;p39"/>
          <p:cNvSpPr/>
          <p:nvPr/>
        </p:nvSpPr>
        <p:spPr>
          <a:xfrm>
            <a:off x="1527450" y="2341925"/>
            <a:ext cx="304800" cy="200825"/>
          </a:xfrm>
          <a:custGeom>
            <a:rect b="b" l="l" r="r" t="t"/>
            <a:pathLst>
              <a:path extrusionOk="0" h="8033" w="12192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012" name="Google Shape;1012;p39"/>
          <p:cNvCxnSpPr>
            <a:stCxn id="1007" idx="6"/>
            <a:endCxn id="1008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39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9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9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t-1</a:t>
            </a:r>
            <a:endParaRPr i="1" sz="1100"/>
          </a:p>
        </p:txBody>
      </p:sp>
      <p:sp>
        <p:nvSpPr>
          <p:cNvPr id="1016" name="Google Shape;1016;p39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t</a:t>
            </a:r>
            <a:endParaRPr i="1" sz="1100"/>
          </a:p>
        </p:txBody>
      </p:sp>
      <p:sp>
        <p:nvSpPr>
          <p:cNvPr id="1017" name="Google Shape;1017;p39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8" name="Google Shape;1018;p39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19" name="Google Shape;1019;p39"/>
          <p:cNvCxnSpPr>
            <a:stCxn id="1003" idx="6"/>
            <a:endCxn id="1013" idx="2"/>
          </p:cNvCxnSpPr>
          <p:nvPr/>
        </p:nvCxnSpPr>
        <p:spPr>
          <a:xfrm flipH="1" rot="10800000">
            <a:off x="2192888" y="1670238"/>
            <a:ext cx="12381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39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1021" name="Google Shape;1021;p39"/>
          <p:cNvCxnSpPr>
            <a:endCxn id="1014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39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3" name="Google Shape;1023;p39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024" name="Google Shape;1024;p39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25" name="Google Shape;1025;p39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6" name="Google Shape;1026;p39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b="1" i="1" lang="en-US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i="1" lang="en-US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7" name="Google Shape;1027;p39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28" name="Google Shape;1028;p39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9" name="Google Shape;1029;p39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9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031" name="Google Shape;1031;p39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9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033" name="Google Shape;1033;p39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39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9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9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9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039" name="Google Shape;1039;p39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040" name="Google Shape;1040;p39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041" name="Google Shape;1041;p39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9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043" name="Google Shape;1043;p39"/>
          <p:cNvCxnSpPr>
            <a:stCxn id="1034" idx="4"/>
            <a:endCxn id="1035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39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39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39"/>
          <p:cNvCxnSpPr>
            <a:stCxn id="1035" idx="4"/>
            <a:endCxn id="1045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7" name="Google Shape;1047;p39"/>
          <p:cNvSpPr txBox="1"/>
          <p:nvPr/>
        </p:nvSpPr>
        <p:spPr>
          <a:xfrm>
            <a:off x="4634075" y="39586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048" name="Google Shape;1048;p39"/>
          <p:cNvCxnSpPr>
            <a:stCxn id="1029" idx="6"/>
            <a:endCxn id="1034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39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050" name="Google Shape;1050;p39"/>
          <p:cNvSpPr txBox="1"/>
          <p:nvPr/>
        </p:nvSpPr>
        <p:spPr>
          <a:xfrm>
            <a:off x="4634075" y="44809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051" name="Google Shape;1051;p39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052" name="Google Shape;1052;p39"/>
          <p:cNvSpPr txBox="1"/>
          <p:nvPr/>
        </p:nvSpPr>
        <p:spPr>
          <a:xfrm>
            <a:off x="4634075" y="49271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053" name="Google Shape;1053;p39"/>
          <p:cNvCxnSpPr>
            <a:stCxn id="1031" idx="6"/>
            <a:endCxn id="1035" idx="2"/>
          </p:cNvCxnSpPr>
          <p:nvPr/>
        </p:nvCxnSpPr>
        <p:spPr>
          <a:xfrm flipH="1" rot="10800000">
            <a:off x="2319675" y="4677863"/>
            <a:ext cx="1720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4" name="Google Shape;1054;p39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055" name="Google Shape;1055;p39"/>
          <p:cNvCxnSpPr>
            <a:stCxn id="1036" idx="6"/>
            <a:endCxn id="1045" idx="2"/>
          </p:cNvCxnSpPr>
          <p:nvPr/>
        </p:nvCxnSpPr>
        <p:spPr>
          <a:xfrm flipH="1" rot="10800000">
            <a:off x="2319700" y="5196963"/>
            <a:ext cx="1720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39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057" name="Google Shape;1057;p39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058" name="Google Shape;1058;p39"/>
          <p:cNvSpPr txBox="1"/>
          <p:nvPr/>
        </p:nvSpPr>
        <p:spPr>
          <a:xfrm>
            <a:off x="5681975" y="39817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start at (t-50)</a:t>
            </a:r>
            <a:endParaRPr i="1" sz="1100"/>
          </a:p>
        </p:txBody>
      </p:sp>
      <p:sp>
        <p:nvSpPr>
          <p:cNvPr id="1059" name="Google Shape;1059;p39"/>
          <p:cNvSpPr txBox="1"/>
          <p:nvPr/>
        </p:nvSpPr>
        <p:spPr>
          <a:xfrm>
            <a:off x="7158350" y="45008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and (t-49)</a:t>
            </a:r>
            <a:endParaRPr i="1" sz="1100"/>
          </a:p>
        </p:txBody>
      </p:sp>
      <p:sp>
        <p:nvSpPr>
          <p:cNvPr id="1060" name="Google Shape;1060;p39"/>
          <p:cNvSpPr txBox="1"/>
          <p:nvPr/>
        </p:nvSpPr>
        <p:spPr>
          <a:xfrm>
            <a:off x="8672825" y="49502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(t-50), (t-49) and (t-48)</a:t>
            </a:r>
            <a:endParaRPr i="1" sz="1100"/>
          </a:p>
        </p:txBody>
      </p:sp>
      <p:sp>
        <p:nvSpPr>
          <p:cNvPr id="1061" name="Google Shape;1061;p39"/>
          <p:cNvSpPr txBox="1"/>
          <p:nvPr/>
        </p:nvSpPr>
        <p:spPr>
          <a:xfrm>
            <a:off x="4681700" y="61824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062" name="Google Shape;1062;p39"/>
          <p:cNvSpPr txBox="1"/>
          <p:nvPr/>
        </p:nvSpPr>
        <p:spPr>
          <a:xfrm>
            <a:off x="9701400" y="62055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to (t)</a:t>
            </a:r>
            <a:endParaRPr i="1" sz="1100"/>
          </a:p>
        </p:txBody>
      </p:sp>
      <p:sp>
        <p:nvSpPr>
          <p:cNvPr id="1063" name="Google Shape;1063;p39"/>
          <p:cNvSpPr txBox="1"/>
          <p:nvPr/>
        </p:nvSpPr>
        <p:spPr>
          <a:xfrm>
            <a:off x="7724500" y="53734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064" name="Google Shape;1064;p39"/>
          <p:cNvSpPr txBox="1"/>
          <p:nvPr/>
        </p:nvSpPr>
        <p:spPr>
          <a:xfrm>
            <a:off x="5747588" y="53734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065" name="Google Shape;1065;p39"/>
          <p:cNvSpPr txBox="1"/>
          <p:nvPr/>
        </p:nvSpPr>
        <p:spPr>
          <a:xfrm>
            <a:off x="557300" y="34363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b="1" i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71" name="Google Shape;1071;p40"/>
          <p:cNvSpPr txBox="1"/>
          <p:nvPr/>
        </p:nvSpPr>
        <p:spPr>
          <a:xfrm>
            <a:off x="244613" y="5622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72" name="Google Shape;1072;p40"/>
          <p:cNvCxnSpPr/>
          <p:nvPr/>
        </p:nvCxnSpPr>
        <p:spPr>
          <a:xfrm>
            <a:off x="3601703" y="17400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3" name="Google Shape;1073;p40"/>
          <p:cNvSpPr/>
          <p:nvPr/>
        </p:nvSpPr>
        <p:spPr>
          <a:xfrm>
            <a:off x="1703663" y="1386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0"/>
          <p:cNvSpPr txBox="1"/>
          <p:nvPr/>
        </p:nvSpPr>
        <p:spPr>
          <a:xfrm>
            <a:off x="1831917" y="16609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075" name="Google Shape;1075;p40"/>
          <p:cNvSpPr/>
          <p:nvPr/>
        </p:nvSpPr>
        <p:spPr>
          <a:xfrm>
            <a:off x="1703663" y="2041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0"/>
          <p:cNvSpPr txBox="1"/>
          <p:nvPr/>
        </p:nvSpPr>
        <p:spPr>
          <a:xfrm>
            <a:off x="1997363" y="40061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077" name="Google Shape;1077;p40"/>
          <p:cNvSpPr/>
          <p:nvPr/>
        </p:nvSpPr>
        <p:spPr>
          <a:xfrm>
            <a:off x="2534862" y="13011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40"/>
          <p:cNvSpPr/>
          <p:nvPr/>
        </p:nvSpPr>
        <p:spPr>
          <a:xfrm>
            <a:off x="3795913" y="1458413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0"/>
          <p:cNvSpPr/>
          <p:nvPr/>
        </p:nvSpPr>
        <p:spPr>
          <a:xfrm>
            <a:off x="3795913" y="1977538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0"/>
          <p:cNvSpPr/>
          <p:nvPr/>
        </p:nvSpPr>
        <p:spPr>
          <a:xfrm>
            <a:off x="1703688" y="2696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0"/>
          <p:cNvSpPr/>
          <p:nvPr/>
        </p:nvSpPr>
        <p:spPr>
          <a:xfrm>
            <a:off x="1703688" y="37584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0"/>
          <p:cNvSpPr txBox="1"/>
          <p:nvPr/>
        </p:nvSpPr>
        <p:spPr>
          <a:xfrm>
            <a:off x="1822617" y="23425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083" name="Google Shape;1083;p40"/>
          <p:cNvSpPr txBox="1"/>
          <p:nvPr/>
        </p:nvSpPr>
        <p:spPr>
          <a:xfrm>
            <a:off x="1822617" y="29975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084" name="Google Shape;1084;p40"/>
          <p:cNvSpPr txBox="1"/>
          <p:nvPr/>
        </p:nvSpPr>
        <p:spPr>
          <a:xfrm rot="5400000">
            <a:off x="1585488" y="32999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085" name="Google Shape;1085;p40"/>
          <p:cNvSpPr/>
          <p:nvPr/>
        </p:nvSpPr>
        <p:spPr>
          <a:xfrm>
            <a:off x="3800413" y="36822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0"/>
          <p:cNvSpPr txBox="1"/>
          <p:nvPr/>
        </p:nvSpPr>
        <p:spPr>
          <a:xfrm rot="5400000">
            <a:off x="3712738" y="30750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087" name="Google Shape;1087;p40"/>
          <p:cNvCxnSpPr>
            <a:stCxn id="1078" idx="4"/>
            <a:endCxn id="1079" idx="0"/>
          </p:cNvCxnSpPr>
          <p:nvPr/>
        </p:nvCxnSpPr>
        <p:spPr>
          <a:xfrm>
            <a:off x="3981613" y="182981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40"/>
          <p:cNvCxnSpPr/>
          <p:nvPr/>
        </p:nvCxnSpPr>
        <p:spPr>
          <a:xfrm>
            <a:off x="3981613" y="33524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40"/>
          <p:cNvSpPr/>
          <p:nvPr/>
        </p:nvSpPr>
        <p:spPr>
          <a:xfrm>
            <a:off x="3795913" y="24966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0" name="Google Shape;1090;p40"/>
          <p:cNvCxnSpPr>
            <a:stCxn id="1079" idx="4"/>
            <a:endCxn id="1089" idx="0"/>
          </p:cNvCxnSpPr>
          <p:nvPr/>
        </p:nvCxnSpPr>
        <p:spPr>
          <a:xfrm>
            <a:off x="3981613" y="2348938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1" name="Google Shape;1091;p40"/>
          <p:cNvSpPr txBox="1"/>
          <p:nvPr/>
        </p:nvSpPr>
        <p:spPr>
          <a:xfrm>
            <a:off x="4389463" y="14440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092" name="Google Shape;1092;p40"/>
          <p:cNvCxnSpPr>
            <a:stCxn id="1073" idx="6"/>
            <a:endCxn id="1078" idx="2"/>
          </p:cNvCxnSpPr>
          <p:nvPr/>
        </p:nvCxnSpPr>
        <p:spPr>
          <a:xfrm>
            <a:off x="2075063" y="1571863"/>
            <a:ext cx="1720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3" name="Google Shape;1093;p40"/>
          <p:cNvSpPr txBox="1"/>
          <p:nvPr/>
        </p:nvSpPr>
        <p:spPr>
          <a:xfrm>
            <a:off x="2649263" y="130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094" name="Google Shape;1094;p40"/>
          <p:cNvSpPr txBox="1"/>
          <p:nvPr/>
        </p:nvSpPr>
        <p:spPr>
          <a:xfrm>
            <a:off x="4389463" y="19663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095" name="Google Shape;1095;p40"/>
          <p:cNvSpPr txBox="1"/>
          <p:nvPr/>
        </p:nvSpPr>
        <p:spPr>
          <a:xfrm>
            <a:off x="3557663" y="1709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096" name="Google Shape;1096;p40"/>
          <p:cNvSpPr txBox="1"/>
          <p:nvPr/>
        </p:nvSpPr>
        <p:spPr>
          <a:xfrm>
            <a:off x="4389463" y="24125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097" name="Google Shape;1097;p40"/>
          <p:cNvCxnSpPr>
            <a:stCxn id="1075" idx="6"/>
            <a:endCxn id="1079" idx="2"/>
          </p:cNvCxnSpPr>
          <p:nvPr/>
        </p:nvCxnSpPr>
        <p:spPr>
          <a:xfrm flipH="1" rot="10800000">
            <a:off x="2075063" y="2163263"/>
            <a:ext cx="1720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8" name="Google Shape;1098;p40"/>
          <p:cNvSpPr txBox="1"/>
          <p:nvPr/>
        </p:nvSpPr>
        <p:spPr>
          <a:xfrm>
            <a:off x="2649263" y="18941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099" name="Google Shape;1099;p40"/>
          <p:cNvCxnSpPr>
            <a:stCxn id="1080" idx="6"/>
            <a:endCxn id="1089" idx="2"/>
          </p:cNvCxnSpPr>
          <p:nvPr/>
        </p:nvCxnSpPr>
        <p:spPr>
          <a:xfrm flipH="1" rot="10800000">
            <a:off x="2075088" y="2682363"/>
            <a:ext cx="1720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0" name="Google Shape;1100;p40"/>
          <p:cNvSpPr txBox="1"/>
          <p:nvPr/>
        </p:nvSpPr>
        <p:spPr>
          <a:xfrm>
            <a:off x="2649263" y="2487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101" name="Google Shape;1101;p40"/>
          <p:cNvSpPr txBox="1"/>
          <p:nvPr/>
        </p:nvSpPr>
        <p:spPr>
          <a:xfrm>
            <a:off x="3557663" y="22545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02" name="Google Shape;1102;p40"/>
          <p:cNvSpPr txBox="1"/>
          <p:nvPr/>
        </p:nvSpPr>
        <p:spPr>
          <a:xfrm>
            <a:off x="5437363" y="14671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start at (t-50)</a:t>
            </a:r>
            <a:endParaRPr i="1" sz="1100"/>
          </a:p>
        </p:txBody>
      </p:sp>
      <p:sp>
        <p:nvSpPr>
          <p:cNvPr id="1103" name="Google Shape;1103;p40"/>
          <p:cNvSpPr txBox="1"/>
          <p:nvPr/>
        </p:nvSpPr>
        <p:spPr>
          <a:xfrm>
            <a:off x="6913738" y="19862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and (t-49)</a:t>
            </a:r>
            <a:endParaRPr i="1" sz="1100"/>
          </a:p>
        </p:txBody>
      </p:sp>
      <p:sp>
        <p:nvSpPr>
          <p:cNvPr id="1104" name="Google Shape;1104;p40"/>
          <p:cNvSpPr txBox="1"/>
          <p:nvPr/>
        </p:nvSpPr>
        <p:spPr>
          <a:xfrm>
            <a:off x="8428213" y="24356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(t-50), (t-49) and (t-48)</a:t>
            </a:r>
            <a:endParaRPr i="1" sz="1100"/>
          </a:p>
        </p:txBody>
      </p:sp>
      <p:sp>
        <p:nvSpPr>
          <p:cNvPr id="1105" name="Google Shape;1105;p40"/>
          <p:cNvSpPr txBox="1"/>
          <p:nvPr/>
        </p:nvSpPr>
        <p:spPr>
          <a:xfrm>
            <a:off x="4437088" y="36678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106" name="Google Shape;1106;p40"/>
          <p:cNvSpPr txBox="1"/>
          <p:nvPr/>
        </p:nvSpPr>
        <p:spPr>
          <a:xfrm>
            <a:off x="9456788" y="36909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to (t)</a:t>
            </a:r>
            <a:endParaRPr i="1" sz="1100"/>
          </a:p>
        </p:txBody>
      </p:sp>
      <p:sp>
        <p:nvSpPr>
          <p:cNvPr id="1107" name="Google Shape;1107;p40"/>
          <p:cNvSpPr txBox="1"/>
          <p:nvPr/>
        </p:nvSpPr>
        <p:spPr>
          <a:xfrm>
            <a:off x="7479888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108" name="Google Shape;1108;p40"/>
          <p:cNvSpPr txBox="1"/>
          <p:nvPr/>
        </p:nvSpPr>
        <p:spPr>
          <a:xfrm>
            <a:off x="5502975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109" name="Google Shape;1109;p40"/>
          <p:cNvSpPr txBox="1"/>
          <p:nvPr/>
        </p:nvSpPr>
        <p:spPr>
          <a:xfrm>
            <a:off x="312688" y="9217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b="1" i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40"/>
          <p:cNvSpPr txBox="1"/>
          <p:nvPr/>
        </p:nvSpPr>
        <p:spPr>
          <a:xfrm>
            <a:off x="409575" y="4758375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less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small, and therefore their impacts on the backpropagation cost function minimization will be negligible, we call this “</a:t>
            </a:r>
            <a:r>
              <a:rPr b="1" i="1" lang="en-US" u="sng"/>
              <a:t>Vanishing gradient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1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6" name="Google Shape;1116;p41"/>
          <p:cNvSpPr txBox="1"/>
          <p:nvPr/>
        </p:nvSpPr>
        <p:spPr>
          <a:xfrm>
            <a:off x="244613" y="5622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17" name="Google Shape;1117;p41"/>
          <p:cNvCxnSpPr/>
          <p:nvPr/>
        </p:nvCxnSpPr>
        <p:spPr>
          <a:xfrm>
            <a:off x="3601703" y="17400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8" name="Google Shape;1118;p41"/>
          <p:cNvSpPr/>
          <p:nvPr/>
        </p:nvSpPr>
        <p:spPr>
          <a:xfrm>
            <a:off x="1703663" y="1386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1"/>
          <p:cNvSpPr txBox="1"/>
          <p:nvPr/>
        </p:nvSpPr>
        <p:spPr>
          <a:xfrm>
            <a:off x="1831917" y="16609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120" name="Google Shape;1120;p41"/>
          <p:cNvSpPr/>
          <p:nvPr/>
        </p:nvSpPr>
        <p:spPr>
          <a:xfrm>
            <a:off x="1703663" y="2041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1"/>
          <p:cNvSpPr txBox="1"/>
          <p:nvPr/>
        </p:nvSpPr>
        <p:spPr>
          <a:xfrm>
            <a:off x="1997363" y="40061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122" name="Google Shape;1122;p41"/>
          <p:cNvSpPr/>
          <p:nvPr/>
        </p:nvSpPr>
        <p:spPr>
          <a:xfrm>
            <a:off x="2534862" y="13011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41"/>
          <p:cNvSpPr/>
          <p:nvPr/>
        </p:nvSpPr>
        <p:spPr>
          <a:xfrm>
            <a:off x="3795913" y="1458413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3795913" y="1977538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1703688" y="2696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1703688" y="37584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1"/>
          <p:cNvSpPr txBox="1"/>
          <p:nvPr/>
        </p:nvSpPr>
        <p:spPr>
          <a:xfrm>
            <a:off x="1822617" y="23425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128" name="Google Shape;1128;p41"/>
          <p:cNvSpPr txBox="1"/>
          <p:nvPr/>
        </p:nvSpPr>
        <p:spPr>
          <a:xfrm>
            <a:off x="1822617" y="29975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129" name="Google Shape;1129;p41"/>
          <p:cNvSpPr txBox="1"/>
          <p:nvPr/>
        </p:nvSpPr>
        <p:spPr>
          <a:xfrm rot="5400000">
            <a:off x="1585488" y="32999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130" name="Google Shape;1130;p41"/>
          <p:cNvSpPr/>
          <p:nvPr/>
        </p:nvSpPr>
        <p:spPr>
          <a:xfrm>
            <a:off x="3800413" y="36822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1"/>
          <p:cNvSpPr txBox="1"/>
          <p:nvPr/>
        </p:nvSpPr>
        <p:spPr>
          <a:xfrm rot="5400000">
            <a:off x="3712738" y="30750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132" name="Google Shape;1132;p41"/>
          <p:cNvCxnSpPr>
            <a:stCxn id="1123" idx="4"/>
            <a:endCxn id="1124" idx="0"/>
          </p:cNvCxnSpPr>
          <p:nvPr/>
        </p:nvCxnSpPr>
        <p:spPr>
          <a:xfrm>
            <a:off x="3981613" y="182981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3" name="Google Shape;1133;p41"/>
          <p:cNvCxnSpPr/>
          <p:nvPr/>
        </p:nvCxnSpPr>
        <p:spPr>
          <a:xfrm>
            <a:off x="3981613" y="33524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4" name="Google Shape;1134;p41"/>
          <p:cNvSpPr/>
          <p:nvPr/>
        </p:nvSpPr>
        <p:spPr>
          <a:xfrm>
            <a:off x="3795913" y="24966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41"/>
          <p:cNvCxnSpPr>
            <a:stCxn id="1124" idx="4"/>
            <a:endCxn id="1134" idx="0"/>
          </p:cNvCxnSpPr>
          <p:nvPr/>
        </p:nvCxnSpPr>
        <p:spPr>
          <a:xfrm>
            <a:off x="3981613" y="2348938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6" name="Google Shape;1136;p41"/>
          <p:cNvSpPr txBox="1"/>
          <p:nvPr/>
        </p:nvSpPr>
        <p:spPr>
          <a:xfrm>
            <a:off x="4389463" y="14440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137" name="Google Shape;1137;p41"/>
          <p:cNvCxnSpPr>
            <a:stCxn id="1118" idx="6"/>
            <a:endCxn id="1123" idx="2"/>
          </p:cNvCxnSpPr>
          <p:nvPr/>
        </p:nvCxnSpPr>
        <p:spPr>
          <a:xfrm>
            <a:off x="2075063" y="1571863"/>
            <a:ext cx="1720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8" name="Google Shape;1138;p41"/>
          <p:cNvSpPr txBox="1"/>
          <p:nvPr/>
        </p:nvSpPr>
        <p:spPr>
          <a:xfrm>
            <a:off x="2649263" y="130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139" name="Google Shape;1139;p41"/>
          <p:cNvSpPr txBox="1"/>
          <p:nvPr/>
        </p:nvSpPr>
        <p:spPr>
          <a:xfrm>
            <a:off x="4389463" y="19663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140" name="Google Shape;1140;p41"/>
          <p:cNvSpPr txBox="1"/>
          <p:nvPr/>
        </p:nvSpPr>
        <p:spPr>
          <a:xfrm>
            <a:off x="3557663" y="1709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41" name="Google Shape;1141;p41"/>
          <p:cNvSpPr txBox="1"/>
          <p:nvPr/>
        </p:nvSpPr>
        <p:spPr>
          <a:xfrm>
            <a:off x="4389463" y="24125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142" name="Google Shape;1142;p41"/>
          <p:cNvCxnSpPr>
            <a:stCxn id="1120" idx="6"/>
            <a:endCxn id="1124" idx="2"/>
          </p:cNvCxnSpPr>
          <p:nvPr/>
        </p:nvCxnSpPr>
        <p:spPr>
          <a:xfrm flipH="1" rot="10800000">
            <a:off x="2075063" y="2163263"/>
            <a:ext cx="1720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41"/>
          <p:cNvSpPr txBox="1"/>
          <p:nvPr/>
        </p:nvSpPr>
        <p:spPr>
          <a:xfrm>
            <a:off x="2649263" y="18941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144" name="Google Shape;1144;p41"/>
          <p:cNvCxnSpPr>
            <a:stCxn id="1125" idx="6"/>
            <a:endCxn id="1134" idx="2"/>
          </p:cNvCxnSpPr>
          <p:nvPr/>
        </p:nvCxnSpPr>
        <p:spPr>
          <a:xfrm flipH="1" rot="10800000">
            <a:off x="2075088" y="2682363"/>
            <a:ext cx="1720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5" name="Google Shape;1145;p41"/>
          <p:cNvSpPr txBox="1"/>
          <p:nvPr/>
        </p:nvSpPr>
        <p:spPr>
          <a:xfrm>
            <a:off x="2649263" y="2487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146" name="Google Shape;1146;p41"/>
          <p:cNvSpPr txBox="1"/>
          <p:nvPr/>
        </p:nvSpPr>
        <p:spPr>
          <a:xfrm>
            <a:off x="3557663" y="22545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47" name="Google Shape;1147;p41"/>
          <p:cNvSpPr txBox="1"/>
          <p:nvPr/>
        </p:nvSpPr>
        <p:spPr>
          <a:xfrm>
            <a:off x="5437363" y="14671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start at (t-50)</a:t>
            </a:r>
            <a:endParaRPr i="1" sz="1100"/>
          </a:p>
        </p:txBody>
      </p:sp>
      <p:sp>
        <p:nvSpPr>
          <p:cNvPr id="1148" name="Google Shape;1148;p41"/>
          <p:cNvSpPr txBox="1"/>
          <p:nvPr/>
        </p:nvSpPr>
        <p:spPr>
          <a:xfrm>
            <a:off x="6913738" y="19862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and (t-49)</a:t>
            </a:r>
            <a:endParaRPr i="1" sz="1100"/>
          </a:p>
        </p:txBody>
      </p:sp>
      <p:sp>
        <p:nvSpPr>
          <p:cNvPr id="1149" name="Google Shape;1149;p41"/>
          <p:cNvSpPr txBox="1"/>
          <p:nvPr/>
        </p:nvSpPr>
        <p:spPr>
          <a:xfrm>
            <a:off x="8428213" y="24356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(t-50), (t-49) and (t-48)</a:t>
            </a:r>
            <a:endParaRPr i="1" sz="1100"/>
          </a:p>
        </p:txBody>
      </p:sp>
      <p:sp>
        <p:nvSpPr>
          <p:cNvPr id="1150" name="Google Shape;1150;p41"/>
          <p:cNvSpPr txBox="1"/>
          <p:nvPr/>
        </p:nvSpPr>
        <p:spPr>
          <a:xfrm>
            <a:off x="4437088" y="36678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151" name="Google Shape;1151;p41"/>
          <p:cNvSpPr txBox="1"/>
          <p:nvPr/>
        </p:nvSpPr>
        <p:spPr>
          <a:xfrm>
            <a:off x="9456788" y="36909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to (t)</a:t>
            </a:r>
            <a:endParaRPr i="1" sz="1100"/>
          </a:p>
        </p:txBody>
      </p:sp>
      <p:sp>
        <p:nvSpPr>
          <p:cNvPr id="1152" name="Google Shape;1152;p41"/>
          <p:cNvSpPr txBox="1"/>
          <p:nvPr/>
        </p:nvSpPr>
        <p:spPr>
          <a:xfrm>
            <a:off x="7479888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153" name="Google Shape;1153;p41"/>
          <p:cNvSpPr txBox="1"/>
          <p:nvPr/>
        </p:nvSpPr>
        <p:spPr>
          <a:xfrm>
            <a:off x="5502975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154" name="Google Shape;1154;p41"/>
          <p:cNvSpPr txBox="1"/>
          <p:nvPr/>
        </p:nvSpPr>
        <p:spPr>
          <a:xfrm>
            <a:off x="312688" y="9217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b="1" i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41"/>
          <p:cNvSpPr txBox="1"/>
          <p:nvPr/>
        </p:nvSpPr>
        <p:spPr>
          <a:xfrm>
            <a:off x="409575" y="4758375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less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small, and therefore their impacts on the backpropagation cost function minimization will be negligible, we call this “</a:t>
            </a:r>
            <a:r>
              <a:rPr b="1" i="1" lang="en-US" u="sng"/>
              <a:t>Vanishing gradient</a:t>
            </a:r>
            <a:r>
              <a:rPr lang="en-US"/>
              <a:t>”</a:t>
            </a:r>
            <a:endParaRPr/>
          </a:p>
        </p:txBody>
      </p:sp>
      <p:sp>
        <p:nvSpPr>
          <p:cNvPr id="1156" name="Google Shape;1156;p41"/>
          <p:cNvSpPr txBox="1"/>
          <p:nvPr/>
        </p:nvSpPr>
        <p:spPr>
          <a:xfrm>
            <a:off x="495300" y="5976175"/>
            <a:ext cx="52644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RNN tends to forget any older inputs and will only remember the recent inputs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2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62" name="Google Shape;1162;p42"/>
          <p:cNvSpPr txBox="1"/>
          <p:nvPr/>
        </p:nvSpPr>
        <p:spPr>
          <a:xfrm>
            <a:off x="244613" y="5622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63" name="Google Shape;1163;p42"/>
          <p:cNvCxnSpPr/>
          <p:nvPr/>
        </p:nvCxnSpPr>
        <p:spPr>
          <a:xfrm>
            <a:off x="3601703" y="17400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4" name="Google Shape;1164;p42"/>
          <p:cNvSpPr/>
          <p:nvPr/>
        </p:nvSpPr>
        <p:spPr>
          <a:xfrm>
            <a:off x="1703663" y="1386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2"/>
          <p:cNvSpPr txBox="1"/>
          <p:nvPr/>
        </p:nvSpPr>
        <p:spPr>
          <a:xfrm>
            <a:off x="1831917" y="16609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166" name="Google Shape;1166;p42"/>
          <p:cNvSpPr/>
          <p:nvPr/>
        </p:nvSpPr>
        <p:spPr>
          <a:xfrm>
            <a:off x="1703663" y="2041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2"/>
          <p:cNvSpPr txBox="1"/>
          <p:nvPr/>
        </p:nvSpPr>
        <p:spPr>
          <a:xfrm>
            <a:off x="1997363" y="40061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168" name="Google Shape;1168;p42"/>
          <p:cNvSpPr/>
          <p:nvPr/>
        </p:nvSpPr>
        <p:spPr>
          <a:xfrm>
            <a:off x="2534862" y="13011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42"/>
          <p:cNvSpPr/>
          <p:nvPr/>
        </p:nvSpPr>
        <p:spPr>
          <a:xfrm>
            <a:off x="3795913" y="1458413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2"/>
          <p:cNvSpPr/>
          <p:nvPr/>
        </p:nvSpPr>
        <p:spPr>
          <a:xfrm>
            <a:off x="3795913" y="1977538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2"/>
          <p:cNvSpPr/>
          <p:nvPr/>
        </p:nvSpPr>
        <p:spPr>
          <a:xfrm>
            <a:off x="1703688" y="2696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2"/>
          <p:cNvSpPr/>
          <p:nvPr/>
        </p:nvSpPr>
        <p:spPr>
          <a:xfrm>
            <a:off x="1703688" y="37584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2"/>
          <p:cNvSpPr txBox="1"/>
          <p:nvPr/>
        </p:nvSpPr>
        <p:spPr>
          <a:xfrm>
            <a:off x="1822617" y="23425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174" name="Google Shape;1174;p42"/>
          <p:cNvSpPr txBox="1"/>
          <p:nvPr/>
        </p:nvSpPr>
        <p:spPr>
          <a:xfrm>
            <a:off x="1822617" y="29975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175" name="Google Shape;1175;p42"/>
          <p:cNvSpPr txBox="1"/>
          <p:nvPr/>
        </p:nvSpPr>
        <p:spPr>
          <a:xfrm rot="5400000">
            <a:off x="1585488" y="32999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176" name="Google Shape;1176;p42"/>
          <p:cNvSpPr/>
          <p:nvPr/>
        </p:nvSpPr>
        <p:spPr>
          <a:xfrm>
            <a:off x="3800413" y="36822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2"/>
          <p:cNvSpPr txBox="1"/>
          <p:nvPr/>
        </p:nvSpPr>
        <p:spPr>
          <a:xfrm rot="5400000">
            <a:off x="3712738" y="30750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178" name="Google Shape;1178;p42"/>
          <p:cNvCxnSpPr>
            <a:stCxn id="1169" idx="4"/>
            <a:endCxn id="1170" idx="0"/>
          </p:cNvCxnSpPr>
          <p:nvPr/>
        </p:nvCxnSpPr>
        <p:spPr>
          <a:xfrm>
            <a:off x="3981613" y="182981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42"/>
          <p:cNvCxnSpPr/>
          <p:nvPr/>
        </p:nvCxnSpPr>
        <p:spPr>
          <a:xfrm>
            <a:off x="3981613" y="33524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0" name="Google Shape;1180;p42"/>
          <p:cNvSpPr/>
          <p:nvPr/>
        </p:nvSpPr>
        <p:spPr>
          <a:xfrm>
            <a:off x="3795913" y="24966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1" name="Google Shape;1181;p42"/>
          <p:cNvCxnSpPr>
            <a:stCxn id="1170" idx="4"/>
            <a:endCxn id="1180" idx="0"/>
          </p:cNvCxnSpPr>
          <p:nvPr/>
        </p:nvCxnSpPr>
        <p:spPr>
          <a:xfrm>
            <a:off x="3981613" y="2348938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2" name="Google Shape;1182;p42"/>
          <p:cNvSpPr txBox="1"/>
          <p:nvPr/>
        </p:nvSpPr>
        <p:spPr>
          <a:xfrm>
            <a:off x="4389463" y="14440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183" name="Google Shape;1183;p42"/>
          <p:cNvCxnSpPr>
            <a:stCxn id="1164" idx="6"/>
            <a:endCxn id="1169" idx="2"/>
          </p:cNvCxnSpPr>
          <p:nvPr/>
        </p:nvCxnSpPr>
        <p:spPr>
          <a:xfrm>
            <a:off x="2075063" y="1571863"/>
            <a:ext cx="1720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4" name="Google Shape;1184;p42"/>
          <p:cNvSpPr txBox="1"/>
          <p:nvPr/>
        </p:nvSpPr>
        <p:spPr>
          <a:xfrm>
            <a:off x="2649263" y="130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185" name="Google Shape;1185;p42"/>
          <p:cNvSpPr txBox="1"/>
          <p:nvPr/>
        </p:nvSpPr>
        <p:spPr>
          <a:xfrm>
            <a:off x="4389463" y="19663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186" name="Google Shape;1186;p42"/>
          <p:cNvSpPr txBox="1"/>
          <p:nvPr/>
        </p:nvSpPr>
        <p:spPr>
          <a:xfrm>
            <a:off x="3557663" y="1709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87" name="Google Shape;1187;p42"/>
          <p:cNvSpPr txBox="1"/>
          <p:nvPr/>
        </p:nvSpPr>
        <p:spPr>
          <a:xfrm>
            <a:off x="4389463" y="24125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188" name="Google Shape;1188;p42"/>
          <p:cNvCxnSpPr>
            <a:stCxn id="1166" idx="6"/>
            <a:endCxn id="1170" idx="2"/>
          </p:cNvCxnSpPr>
          <p:nvPr/>
        </p:nvCxnSpPr>
        <p:spPr>
          <a:xfrm flipH="1" rot="10800000">
            <a:off x="2075063" y="2163263"/>
            <a:ext cx="1720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9" name="Google Shape;1189;p42"/>
          <p:cNvSpPr txBox="1"/>
          <p:nvPr/>
        </p:nvSpPr>
        <p:spPr>
          <a:xfrm>
            <a:off x="2649263" y="18941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190" name="Google Shape;1190;p42"/>
          <p:cNvCxnSpPr>
            <a:stCxn id="1171" idx="6"/>
            <a:endCxn id="1180" idx="2"/>
          </p:cNvCxnSpPr>
          <p:nvPr/>
        </p:nvCxnSpPr>
        <p:spPr>
          <a:xfrm flipH="1" rot="10800000">
            <a:off x="2075088" y="2682363"/>
            <a:ext cx="1720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42"/>
          <p:cNvSpPr txBox="1"/>
          <p:nvPr/>
        </p:nvSpPr>
        <p:spPr>
          <a:xfrm>
            <a:off x="2649263" y="2487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192" name="Google Shape;1192;p42"/>
          <p:cNvSpPr txBox="1"/>
          <p:nvPr/>
        </p:nvSpPr>
        <p:spPr>
          <a:xfrm>
            <a:off x="3557663" y="22545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93" name="Google Shape;1193;p42"/>
          <p:cNvSpPr txBox="1"/>
          <p:nvPr/>
        </p:nvSpPr>
        <p:spPr>
          <a:xfrm>
            <a:off x="5437363" y="14671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start at (t-50)</a:t>
            </a:r>
            <a:endParaRPr i="1" sz="1100"/>
          </a:p>
        </p:txBody>
      </p:sp>
      <p:sp>
        <p:nvSpPr>
          <p:cNvPr id="1194" name="Google Shape;1194;p42"/>
          <p:cNvSpPr txBox="1"/>
          <p:nvPr/>
        </p:nvSpPr>
        <p:spPr>
          <a:xfrm>
            <a:off x="6913738" y="19862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and (t-49)</a:t>
            </a:r>
            <a:endParaRPr i="1" sz="1100"/>
          </a:p>
        </p:txBody>
      </p:sp>
      <p:sp>
        <p:nvSpPr>
          <p:cNvPr id="1195" name="Google Shape;1195;p42"/>
          <p:cNvSpPr txBox="1"/>
          <p:nvPr/>
        </p:nvSpPr>
        <p:spPr>
          <a:xfrm>
            <a:off x="8428213" y="24356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(t-50), (t-49) and (t-48)</a:t>
            </a:r>
            <a:endParaRPr i="1" sz="1100"/>
          </a:p>
        </p:txBody>
      </p:sp>
      <p:sp>
        <p:nvSpPr>
          <p:cNvPr id="1196" name="Google Shape;1196;p42"/>
          <p:cNvSpPr txBox="1"/>
          <p:nvPr/>
        </p:nvSpPr>
        <p:spPr>
          <a:xfrm>
            <a:off x="4437088" y="36678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197" name="Google Shape;1197;p42"/>
          <p:cNvSpPr txBox="1"/>
          <p:nvPr/>
        </p:nvSpPr>
        <p:spPr>
          <a:xfrm>
            <a:off x="9456788" y="36909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to (t)</a:t>
            </a:r>
            <a:endParaRPr i="1" sz="1100"/>
          </a:p>
        </p:txBody>
      </p:sp>
      <p:sp>
        <p:nvSpPr>
          <p:cNvPr id="1198" name="Google Shape;1198;p42"/>
          <p:cNvSpPr txBox="1"/>
          <p:nvPr/>
        </p:nvSpPr>
        <p:spPr>
          <a:xfrm>
            <a:off x="7479888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199" name="Google Shape;1199;p42"/>
          <p:cNvSpPr txBox="1"/>
          <p:nvPr/>
        </p:nvSpPr>
        <p:spPr>
          <a:xfrm>
            <a:off x="5502975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200" name="Google Shape;1200;p42"/>
          <p:cNvSpPr txBox="1"/>
          <p:nvPr/>
        </p:nvSpPr>
        <p:spPr>
          <a:xfrm>
            <a:off x="312688" y="9217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b="1" i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42"/>
          <p:cNvSpPr txBox="1"/>
          <p:nvPr/>
        </p:nvSpPr>
        <p:spPr>
          <a:xfrm>
            <a:off x="409575" y="4758375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less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small, and therefore their impacts on the backpropagation cost function minimization will be negligible, we call this “</a:t>
            </a:r>
            <a:r>
              <a:rPr b="1" i="1" lang="en-US" u="sng"/>
              <a:t>Vanishing gradient</a:t>
            </a:r>
            <a:r>
              <a:rPr lang="en-US"/>
              <a:t>”</a:t>
            </a:r>
            <a:endParaRPr/>
          </a:p>
        </p:txBody>
      </p:sp>
      <p:sp>
        <p:nvSpPr>
          <p:cNvPr id="1202" name="Google Shape;1202;p42"/>
          <p:cNvSpPr txBox="1"/>
          <p:nvPr/>
        </p:nvSpPr>
        <p:spPr>
          <a:xfrm>
            <a:off x="495300" y="5976175"/>
            <a:ext cx="52644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RNN tends to forget any older inputs and will only remember the recent inputs</a:t>
            </a:r>
            <a:endParaRPr/>
          </a:p>
        </p:txBody>
      </p:sp>
      <p:sp>
        <p:nvSpPr>
          <p:cNvPr id="1203" name="Google Shape;1203;p42"/>
          <p:cNvSpPr txBox="1"/>
          <p:nvPr/>
        </p:nvSpPr>
        <p:spPr>
          <a:xfrm>
            <a:off x="6353175" y="4806000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bigger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big, and therefore their impacts on the backpropagation cost function minimization will dominate, we call this “</a:t>
            </a:r>
            <a:r>
              <a:rPr b="1" i="1" lang="en-US" u="sng"/>
              <a:t>Exploding gradient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292450" y="110767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There are two 2 radar points obtained at (t-1) and (t), we want to predict the radar point at (t+1)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8" name="Google Shape;68;p16"/>
          <p:cNvGraphicFramePr/>
          <p:nvPr/>
        </p:nvGraphicFramePr>
        <p:xfrm>
          <a:off x="1134872" y="1889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{8C15036E-86E1-42E6-B248-2FB92DBF691E}</a:tableStyleId>
              </a:tblPr>
              <a:tblGrid>
                <a:gridCol w="544675"/>
                <a:gridCol w="544675"/>
                <a:gridCol w="544675"/>
                <a:gridCol w="544675"/>
              </a:tblGrid>
              <a:tr h="44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9" name="Google Shape;69;p16"/>
          <p:cNvSpPr/>
          <p:nvPr/>
        </p:nvSpPr>
        <p:spPr>
          <a:xfrm>
            <a:off x="2357535" y="3266909"/>
            <a:ext cx="3714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187299" y="2646325"/>
            <a:ext cx="83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089175" y="2343850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734363" y="2805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92451" y="3902375"/>
            <a:ext cx="379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x(t-1): the radar point obtained at (t-1)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x(t): the radar point obtained at (t)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y: the truth in the training data at (t+1)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47078" y="117800"/>
            <a:ext cx="15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RNN 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3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09" name="Google Shape;1209;p43"/>
          <p:cNvSpPr txBox="1"/>
          <p:nvPr/>
        </p:nvSpPr>
        <p:spPr>
          <a:xfrm>
            <a:off x="244613" y="5622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10" name="Google Shape;1210;p43"/>
          <p:cNvCxnSpPr/>
          <p:nvPr/>
        </p:nvCxnSpPr>
        <p:spPr>
          <a:xfrm>
            <a:off x="3601703" y="1740095"/>
            <a:ext cx="158700" cy="11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1" name="Google Shape;1211;p43"/>
          <p:cNvSpPr/>
          <p:nvPr/>
        </p:nvSpPr>
        <p:spPr>
          <a:xfrm>
            <a:off x="1703663" y="1386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3"/>
          <p:cNvSpPr txBox="1"/>
          <p:nvPr/>
        </p:nvSpPr>
        <p:spPr>
          <a:xfrm>
            <a:off x="1831917" y="16609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213" name="Google Shape;1213;p43"/>
          <p:cNvSpPr/>
          <p:nvPr/>
        </p:nvSpPr>
        <p:spPr>
          <a:xfrm>
            <a:off x="1703663" y="2041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3"/>
          <p:cNvSpPr txBox="1"/>
          <p:nvPr/>
        </p:nvSpPr>
        <p:spPr>
          <a:xfrm>
            <a:off x="1997363" y="40061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215" name="Google Shape;1215;p43"/>
          <p:cNvSpPr/>
          <p:nvPr/>
        </p:nvSpPr>
        <p:spPr>
          <a:xfrm>
            <a:off x="2534862" y="13011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43"/>
          <p:cNvSpPr/>
          <p:nvPr/>
        </p:nvSpPr>
        <p:spPr>
          <a:xfrm>
            <a:off x="3795913" y="1458413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3795913" y="1977538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3"/>
          <p:cNvSpPr/>
          <p:nvPr/>
        </p:nvSpPr>
        <p:spPr>
          <a:xfrm>
            <a:off x="1703688" y="2696163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1703688" y="3758438"/>
            <a:ext cx="371400" cy="371400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43"/>
          <p:cNvSpPr txBox="1"/>
          <p:nvPr/>
        </p:nvSpPr>
        <p:spPr>
          <a:xfrm>
            <a:off x="1822617" y="23425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221" name="Google Shape;1221;p43"/>
          <p:cNvSpPr txBox="1"/>
          <p:nvPr/>
        </p:nvSpPr>
        <p:spPr>
          <a:xfrm>
            <a:off x="1822617" y="29975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222" name="Google Shape;1222;p43"/>
          <p:cNvSpPr txBox="1"/>
          <p:nvPr/>
        </p:nvSpPr>
        <p:spPr>
          <a:xfrm rot="5400000">
            <a:off x="1585488" y="32999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3800413" y="36822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3"/>
          <p:cNvSpPr txBox="1"/>
          <p:nvPr/>
        </p:nvSpPr>
        <p:spPr>
          <a:xfrm rot="5400000">
            <a:off x="3712738" y="30750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225" name="Google Shape;1225;p43"/>
          <p:cNvCxnSpPr>
            <a:stCxn id="1216" idx="4"/>
            <a:endCxn id="1217" idx="0"/>
          </p:cNvCxnSpPr>
          <p:nvPr/>
        </p:nvCxnSpPr>
        <p:spPr>
          <a:xfrm>
            <a:off x="3981613" y="1829813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6" name="Google Shape;1226;p43"/>
          <p:cNvCxnSpPr/>
          <p:nvPr/>
        </p:nvCxnSpPr>
        <p:spPr>
          <a:xfrm>
            <a:off x="3981613" y="335247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7" name="Google Shape;1227;p43"/>
          <p:cNvSpPr/>
          <p:nvPr/>
        </p:nvSpPr>
        <p:spPr>
          <a:xfrm>
            <a:off x="3795913" y="2496650"/>
            <a:ext cx="371400" cy="371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8" name="Google Shape;1228;p43"/>
          <p:cNvCxnSpPr>
            <a:stCxn id="1217" idx="4"/>
            <a:endCxn id="1227" idx="0"/>
          </p:cNvCxnSpPr>
          <p:nvPr/>
        </p:nvCxnSpPr>
        <p:spPr>
          <a:xfrm>
            <a:off x="3981613" y="2348938"/>
            <a:ext cx="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9" name="Google Shape;1229;p43"/>
          <p:cNvSpPr txBox="1"/>
          <p:nvPr/>
        </p:nvSpPr>
        <p:spPr>
          <a:xfrm>
            <a:off x="4389463" y="14440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230" name="Google Shape;1230;p43"/>
          <p:cNvCxnSpPr>
            <a:stCxn id="1211" idx="6"/>
            <a:endCxn id="1216" idx="2"/>
          </p:cNvCxnSpPr>
          <p:nvPr/>
        </p:nvCxnSpPr>
        <p:spPr>
          <a:xfrm>
            <a:off x="2075063" y="1571863"/>
            <a:ext cx="17208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43"/>
          <p:cNvSpPr txBox="1"/>
          <p:nvPr/>
        </p:nvSpPr>
        <p:spPr>
          <a:xfrm>
            <a:off x="2649263" y="130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232" name="Google Shape;1232;p43"/>
          <p:cNvSpPr txBox="1"/>
          <p:nvPr/>
        </p:nvSpPr>
        <p:spPr>
          <a:xfrm>
            <a:off x="4389463" y="19663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233" name="Google Shape;1233;p43"/>
          <p:cNvSpPr txBox="1"/>
          <p:nvPr/>
        </p:nvSpPr>
        <p:spPr>
          <a:xfrm>
            <a:off x="3557663" y="1709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234" name="Google Shape;1234;p43"/>
          <p:cNvSpPr txBox="1"/>
          <p:nvPr/>
        </p:nvSpPr>
        <p:spPr>
          <a:xfrm>
            <a:off x="4389463" y="24125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235" name="Google Shape;1235;p43"/>
          <p:cNvCxnSpPr>
            <a:stCxn id="1213" idx="6"/>
            <a:endCxn id="1217" idx="2"/>
          </p:cNvCxnSpPr>
          <p:nvPr/>
        </p:nvCxnSpPr>
        <p:spPr>
          <a:xfrm flipH="1" rot="10800000">
            <a:off x="2075063" y="2163263"/>
            <a:ext cx="1720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43"/>
          <p:cNvSpPr txBox="1"/>
          <p:nvPr/>
        </p:nvSpPr>
        <p:spPr>
          <a:xfrm>
            <a:off x="2649263" y="18941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237" name="Google Shape;1237;p43"/>
          <p:cNvCxnSpPr>
            <a:stCxn id="1218" idx="6"/>
            <a:endCxn id="1227" idx="2"/>
          </p:cNvCxnSpPr>
          <p:nvPr/>
        </p:nvCxnSpPr>
        <p:spPr>
          <a:xfrm flipH="1" rot="10800000">
            <a:off x="2075088" y="2682363"/>
            <a:ext cx="17208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8" name="Google Shape;1238;p43"/>
          <p:cNvSpPr txBox="1"/>
          <p:nvPr/>
        </p:nvSpPr>
        <p:spPr>
          <a:xfrm>
            <a:off x="2649263" y="2487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239" name="Google Shape;1239;p43"/>
          <p:cNvSpPr txBox="1"/>
          <p:nvPr/>
        </p:nvSpPr>
        <p:spPr>
          <a:xfrm>
            <a:off x="3557663" y="22545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240" name="Google Shape;1240;p43"/>
          <p:cNvSpPr txBox="1"/>
          <p:nvPr/>
        </p:nvSpPr>
        <p:spPr>
          <a:xfrm>
            <a:off x="5437363" y="14671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start at (t-50)</a:t>
            </a:r>
            <a:endParaRPr i="1" sz="1100"/>
          </a:p>
        </p:txBody>
      </p:sp>
      <p:sp>
        <p:nvSpPr>
          <p:cNvPr id="1241" name="Google Shape;1241;p43"/>
          <p:cNvSpPr txBox="1"/>
          <p:nvPr/>
        </p:nvSpPr>
        <p:spPr>
          <a:xfrm>
            <a:off x="6913738" y="19862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and (t-49)</a:t>
            </a:r>
            <a:endParaRPr i="1" sz="1100"/>
          </a:p>
        </p:txBody>
      </p:sp>
      <p:sp>
        <p:nvSpPr>
          <p:cNvPr id="1242" name="Google Shape;1242;p43"/>
          <p:cNvSpPr txBox="1"/>
          <p:nvPr/>
        </p:nvSpPr>
        <p:spPr>
          <a:xfrm>
            <a:off x="8428213" y="24356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(t-50), (t-49) and (t-48)</a:t>
            </a:r>
            <a:endParaRPr i="1" sz="1100"/>
          </a:p>
        </p:txBody>
      </p:sp>
      <p:sp>
        <p:nvSpPr>
          <p:cNvPr id="1243" name="Google Shape;1243;p43"/>
          <p:cNvSpPr txBox="1"/>
          <p:nvPr/>
        </p:nvSpPr>
        <p:spPr>
          <a:xfrm>
            <a:off x="4437088" y="36678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244" name="Google Shape;1244;p43"/>
          <p:cNvSpPr txBox="1"/>
          <p:nvPr/>
        </p:nvSpPr>
        <p:spPr>
          <a:xfrm>
            <a:off x="9456788" y="36909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combine (t-50) to (t)</a:t>
            </a:r>
            <a:endParaRPr i="1" sz="1100"/>
          </a:p>
        </p:txBody>
      </p:sp>
      <p:sp>
        <p:nvSpPr>
          <p:cNvPr id="1245" name="Google Shape;1245;p43"/>
          <p:cNvSpPr txBox="1"/>
          <p:nvPr/>
        </p:nvSpPr>
        <p:spPr>
          <a:xfrm>
            <a:off x="7479888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246" name="Google Shape;1246;p43"/>
          <p:cNvSpPr txBox="1"/>
          <p:nvPr/>
        </p:nvSpPr>
        <p:spPr>
          <a:xfrm>
            <a:off x="5502975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247" name="Google Shape;1247;p43"/>
          <p:cNvSpPr txBox="1"/>
          <p:nvPr/>
        </p:nvSpPr>
        <p:spPr>
          <a:xfrm>
            <a:off x="312688" y="9217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b="1" i="1"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43"/>
          <p:cNvSpPr txBox="1"/>
          <p:nvPr/>
        </p:nvSpPr>
        <p:spPr>
          <a:xfrm>
            <a:off x="409575" y="4758375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less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small, and therefore their impacts on the backpropagation cost function minimization will be negligible, we call this “</a:t>
            </a:r>
            <a:r>
              <a:rPr b="1" i="1" lang="en-US" u="sng"/>
              <a:t>Vanishing gradient</a:t>
            </a:r>
            <a:r>
              <a:rPr lang="en-US"/>
              <a:t>”</a:t>
            </a:r>
            <a:endParaRPr/>
          </a:p>
        </p:txBody>
      </p:sp>
      <p:sp>
        <p:nvSpPr>
          <p:cNvPr id="1249" name="Google Shape;1249;p43"/>
          <p:cNvSpPr txBox="1"/>
          <p:nvPr/>
        </p:nvSpPr>
        <p:spPr>
          <a:xfrm>
            <a:off x="495300" y="5976175"/>
            <a:ext cx="52644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RNN tends to forget any older inputs and will only remember the recent inputs</a:t>
            </a:r>
            <a:endParaRPr/>
          </a:p>
        </p:txBody>
      </p:sp>
      <p:sp>
        <p:nvSpPr>
          <p:cNvPr id="1250" name="Google Shape;1250;p43"/>
          <p:cNvSpPr txBox="1"/>
          <p:nvPr/>
        </p:nvSpPr>
        <p:spPr>
          <a:xfrm>
            <a:off x="6353175" y="4806000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bigger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big, and therefore their impacts on the backpropagation cost function minimization will dominate, we call this “</a:t>
            </a:r>
            <a:r>
              <a:rPr b="1" i="1" lang="en-US" u="sng"/>
              <a:t>Exploding gradient</a:t>
            </a:r>
            <a:r>
              <a:rPr lang="en-US"/>
              <a:t>”</a:t>
            </a:r>
            <a:endParaRPr/>
          </a:p>
        </p:txBody>
      </p:sp>
      <p:sp>
        <p:nvSpPr>
          <p:cNvPr id="1251" name="Google Shape;1251;p43"/>
          <p:cNvSpPr txBox="1"/>
          <p:nvPr/>
        </p:nvSpPr>
        <p:spPr>
          <a:xfrm>
            <a:off x="6638925" y="5976175"/>
            <a:ext cx="52644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RNN tends to forget recent inputs and will only remember the old stuff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1134872" y="1889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{8C15036E-86E1-42E6-B248-2FB92DBF691E}</a:tableStyleId>
              </a:tblPr>
              <a:tblGrid>
                <a:gridCol w="544675"/>
                <a:gridCol w="544675"/>
                <a:gridCol w="544675"/>
                <a:gridCol w="544675"/>
              </a:tblGrid>
              <a:tr h="44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7"/>
          <p:cNvSpPr/>
          <p:nvPr/>
        </p:nvSpPr>
        <p:spPr>
          <a:xfrm>
            <a:off x="2357535" y="3266909"/>
            <a:ext cx="3714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87299" y="2646325"/>
            <a:ext cx="83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92450" y="110767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There are two 2 radar points obtained at (t-1) and (t), we want to predict the radar point at (t+1)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089175" y="2343850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734363" y="2805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92451" y="3902375"/>
            <a:ext cx="379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x(t-1): the radar point obtained at (t-1)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x(t): the radar point obtained at (t)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y: the truth in the training data at (t+1)</a:t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6507299" y="1855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{8C15036E-86E1-42E6-B248-2FB92DBF691E}</a:tableStyleId>
              </a:tblPr>
              <a:tblGrid>
                <a:gridCol w="544675"/>
                <a:gridCol w="544675"/>
                <a:gridCol w="544675"/>
                <a:gridCol w="544675"/>
              </a:tblGrid>
              <a:tr h="44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5289707" y="2462132"/>
            <a:ext cx="1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704852" y="3209622"/>
            <a:ext cx="3714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8394726" y="2805375"/>
            <a:ext cx="146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Expected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prediction</a:t>
            </a:r>
            <a:endParaRPr/>
          </a:p>
        </p:txBody>
      </p:sp>
      <p:cxnSp>
        <p:nvCxnSpPr>
          <p:cNvPr id="90" name="Google Shape;90;p17"/>
          <p:cNvCxnSpPr>
            <a:stCxn id="89" idx="1"/>
          </p:cNvCxnSpPr>
          <p:nvPr/>
        </p:nvCxnSpPr>
        <p:spPr>
          <a:xfrm flipH="1">
            <a:off x="8104326" y="3128625"/>
            <a:ext cx="290400" cy="16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4497848" y="1652315"/>
            <a:ext cx="154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prediction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952563" y="1846447"/>
            <a:ext cx="554700" cy="4974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047350" y="1888106"/>
            <a:ext cx="371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4" name="Google Shape;94;p17"/>
          <p:cNvCxnSpPr>
            <a:endCxn id="92" idx="1"/>
          </p:cNvCxnSpPr>
          <p:nvPr/>
        </p:nvCxnSpPr>
        <p:spPr>
          <a:xfrm>
            <a:off x="5495663" y="1975147"/>
            <a:ext cx="456900" cy="12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5648251" y="3963375"/>
            <a:ext cx="379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use a </a:t>
            </a:r>
            <a:r>
              <a:rPr lang="en-US"/>
              <a:t>neural</a:t>
            </a:r>
            <a:r>
              <a:rPr lang="en-US"/>
              <a:t> network such as Densely connected NN, we are not able to tell the sequential information for “x”, therefore, the prediction might end up the wrong direction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470700" y="2343850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7113100" y="277672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47078" y="117800"/>
            <a:ext cx="15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RNN 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580453" y="2782675"/>
            <a:ext cx="632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b="1" lang="en-US" sz="3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RNN works: concept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2454969" y="1231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{8C15036E-86E1-42E6-B248-2FB92DBF691E}</a:tableStyleId>
              </a:tblPr>
              <a:tblGrid>
                <a:gridCol w="544675"/>
                <a:gridCol w="544675"/>
                <a:gridCol w="544675"/>
                <a:gridCol w="544675"/>
              </a:tblGrid>
              <a:tr h="44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19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2454969" y="1231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{8C15036E-86E1-42E6-B248-2FB92DBF691E}</a:tableStyleId>
              </a:tblPr>
              <a:tblGrid>
                <a:gridCol w="544675"/>
                <a:gridCol w="544675"/>
                <a:gridCol w="544675"/>
                <a:gridCol w="544675"/>
              </a:tblGrid>
              <a:tr h="44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20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486082" y="5236340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486082" y="3867757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486082" y="4570593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434043" y="3968998"/>
            <a:ext cx="601500" cy="29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1453630" y="5337581"/>
            <a:ext cx="599700" cy="29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1426795" y="4680746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128" name="Google Shape;128;p20"/>
          <p:cNvCxnSpPr>
            <a:stCxn id="122" idx="0"/>
            <a:endCxn id="124" idx="4"/>
          </p:cNvCxnSpPr>
          <p:nvPr/>
        </p:nvCxnSpPr>
        <p:spPr>
          <a:xfrm rot="10800000">
            <a:off x="1734782" y="5068040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20"/>
          <p:cNvCxnSpPr>
            <a:stCxn id="124" idx="0"/>
            <a:endCxn id="123" idx="4"/>
          </p:cNvCxnSpPr>
          <p:nvPr/>
        </p:nvCxnSpPr>
        <p:spPr>
          <a:xfrm rot="10800000">
            <a:off x="1734782" y="4365093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>
            <a:off x="2376195" y="4985349"/>
            <a:ext cx="139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Activation function, e.g., sigmoid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993538" y="4616038"/>
            <a:ext cx="20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a(t-1)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chemeClr val="accent1"/>
                </a:solidFill>
              </a:rPr>
              <a:t> </a:t>
            </a:r>
            <a:r>
              <a:rPr b="1" i="1" lang="en-US" sz="1200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chemeClr val="accent1"/>
                </a:solidFill>
              </a:rPr>
              <a:t>w(t-1)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x(t-1)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98762" y="1935000"/>
            <a:ext cx="1903500" cy="3619225"/>
          </a:xfrm>
          <a:custGeom>
            <a:rect b="b" l="l" r="r" t="t"/>
            <a:pathLst>
              <a:path extrusionOk="0" h="144769" w="76140">
                <a:moveTo>
                  <a:pt x="76140" y="0"/>
                </a:moveTo>
                <a:cubicBezTo>
                  <a:pt x="74312" y="731"/>
                  <a:pt x="67244" y="-1036"/>
                  <a:pt x="65172" y="4387"/>
                </a:cubicBezTo>
                <a:cubicBezTo>
                  <a:pt x="63100" y="9810"/>
                  <a:pt x="67670" y="25469"/>
                  <a:pt x="63710" y="32537"/>
                </a:cubicBezTo>
                <a:cubicBezTo>
                  <a:pt x="59750" y="39605"/>
                  <a:pt x="49270" y="44601"/>
                  <a:pt x="41410" y="46794"/>
                </a:cubicBezTo>
                <a:cubicBezTo>
                  <a:pt x="33550" y="48987"/>
                  <a:pt x="23192" y="43625"/>
                  <a:pt x="16551" y="45697"/>
                </a:cubicBezTo>
                <a:cubicBezTo>
                  <a:pt x="9910" y="47769"/>
                  <a:pt x="4121" y="52765"/>
                  <a:pt x="1562" y="59224"/>
                </a:cubicBezTo>
                <a:cubicBezTo>
                  <a:pt x="-997" y="65683"/>
                  <a:pt x="221" y="75553"/>
                  <a:pt x="1196" y="84449"/>
                </a:cubicBezTo>
                <a:cubicBezTo>
                  <a:pt x="2171" y="93345"/>
                  <a:pt x="6436" y="104495"/>
                  <a:pt x="7411" y="112598"/>
                </a:cubicBezTo>
                <a:cubicBezTo>
                  <a:pt x="8386" y="120702"/>
                  <a:pt x="2172" y="127708"/>
                  <a:pt x="7046" y="133070"/>
                </a:cubicBezTo>
                <a:cubicBezTo>
                  <a:pt x="11920" y="138432"/>
                  <a:pt x="31722" y="142819"/>
                  <a:pt x="36657" y="1447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5" name="Google Shape;135;p20"/>
          <p:cNvSpPr txBox="1"/>
          <p:nvPr/>
        </p:nvSpPr>
        <p:spPr>
          <a:xfrm>
            <a:off x="1160575" y="49706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w(t-1)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306710" y="58564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761425" y="6157400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We only look at the data at (t-1)</a:t>
            </a:r>
            <a:endParaRPr i="1" sz="1000"/>
          </a:p>
        </p:txBody>
      </p:sp>
      <p:sp>
        <p:nvSpPr>
          <p:cNvPr id="139" name="Google Shape;139;p20"/>
          <p:cNvSpPr txBox="1"/>
          <p:nvPr/>
        </p:nvSpPr>
        <p:spPr>
          <a:xfrm>
            <a:off x="2376200" y="5554213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a: output from the neuron</a:t>
            </a:r>
            <a:endParaRPr i="1" sz="1200"/>
          </a:p>
        </p:txBody>
      </p:sp>
      <p:sp>
        <p:nvSpPr>
          <p:cNvPr id="140" name="Google Shape;140;p20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2454969" y="1231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{8C15036E-86E1-42E6-B248-2FB92DBF691E}</a:tableStyleId>
              </a:tblPr>
              <a:tblGrid>
                <a:gridCol w="544675"/>
                <a:gridCol w="544675"/>
                <a:gridCol w="544675"/>
                <a:gridCol w="544675"/>
              </a:tblGrid>
              <a:tr h="44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21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486082" y="5236340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486082" y="3867757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1486082" y="4570593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434043" y="3968998"/>
            <a:ext cx="601500" cy="29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1453630" y="5337581"/>
            <a:ext cx="599700" cy="29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1426795" y="4680746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154" name="Google Shape;154;p21"/>
          <p:cNvCxnSpPr>
            <a:stCxn id="148" idx="0"/>
            <a:endCxn id="150" idx="4"/>
          </p:cNvCxnSpPr>
          <p:nvPr/>
        </p:nvCxnSpPr>
        <p:spPr>
          <a:xfrm rot="10800000">
            <a:off x="1734782" y="5068040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21"/>
          <p:cNvCxnSpPr>
            <a:stCxn id="150" idx="0"/>
            <a:endCxn id="149" idx="4"/>
          </p:cNvCxnSpPr>
          <p:nvPr/>
        </p:nvCxnSpPr>
        <p:spPr>
          <a:xfrm rot="10800000">
            <a:off x="1734782" y="4365093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21"/>
          <p:cNvSpPr txBox="1"/>
          <p:nvPr/>
        </p:nvSpPr>
        <p:spPr>
          <a:xfrm>
            <a:off x="2376195" y="4985349"/>
            <a:ext cx="139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Activation function, e.g., sigmoid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048182" y="5239453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048182" y="3870870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048182" y="4573706"/>
            <a:ext cx="497400" cy="497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032301" y="3959292"/>
            <a:ext cx="601500" cy="294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089467" y="5342189"/>
            <a:ext cx="452400" cy="294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988895" y="4683859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163" name="Google Shape;163;p21"/>
          <p:cNvCxnSpPr>
            <a:stCxn id="157" idx="0"/>
            <a:endCxn id="159" idx="4"/>
          </p:cNvCxnSpPr>
          <p:nvPr/>
        </p:nvCxnSpPr>
        <p:spPr>
          <a:xfrm rot="10800000">
            <a:off x="4296882" y="5071153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21"/>
          <p:cNvCxnSpPr>
            <a:stCxn id="159" idx="0"/>
            <a:endCxn id="158" idx="4"/>
          </p:cNvCxnSpPr>
          <p:nvPr/>
        </p:nvCxnSpPr>
        <p:spPr>
          <a:xfrm rot="10800000">
            <a:off x="4296882" y="4368206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21"/>
          <p:cNvSpPr txBox="1"/>
          <p:nvPr/>
        </p:nvSpPr>
        <p:spPr>
          <a:xfrm>
            <a:off x="2302356" y="3794956"/>
            <a:ext cx="146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information (t-1) will be used by the next time step (t)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993538" y="4616038"/>
            <a:ext cx="20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a(t-1)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chemeClr val="accent1"/>
                </a:solidFill>
              </a:rPr>
              <a:t> </a:t>
            </a:r>
            <a:r>
              <a:rPr b="1" i="1" lang="en-US" sz="1200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chemeClr val="accent1"/>
                </a:solidFill>
              </a:rPr>
              <a:t>w(t-1)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x(t-1)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633675" y="4600600"/>
            <a:ext cx="22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a(t)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b="1" i="1" lang="en-US" sz="1200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rgbClr val="00B0F0"/>
                </a:solidFill>
              </a:rPr>
              <a:t>wn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a(t-1)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+ </a:t>
            </a:r>
            <a:r>
              <a:rPr lang="en-US" sz="1200">
                <a:solidFill>
                  <a:srgbClr val="FF00FF"/>
                </a:solidFill>
              </a:rPr>
              <a:t>w(t) </a:t>
            </a:r>
            <a:r>
              <a:rPr lang="en-US" sz="1200">
                <a:solidFill>
                  <a:schemeClr val="dk1"/>
                </a:solidFill>
              </a:rPr>
              <a:t>*</a:t>
            </a:r>
            <a:r>
              <a:rPr lang="en-US" sz="1200">
                <a:solidFill>
                  <a:srgbClr val="FF00FF"/>
                </a:solidFill>
              </a:rPr>
              <a:t> x(t)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915777" y="4360650"/>
            <a:ext cx="33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doing this, the neuro information from (t-1) is passed to 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2064075" y="4476526"/>
            <a:ext cx="1846175" cy="191175"/>
          </a:xfrm>
          <a:custGeom>
            <a:rect b="b" l="l" r="r" t="t"/>
            <a:pathLst>
              <a:path extrusionOk="0" h="7647" w="73847">
                <a:moveTo>
                  <a:pt x="0" y="6184"/>
                </a:moveTo>
                <a:cubicBezTo>
                  <a:pt x="3047" y="5270"/>
                  <a:pt x="11394" y="1676"/>
                  <a:pt x="18279" y="701"/>
                </a:cubicBezTo>
                <a:cubicBezTo>
                  <a:pt x="25164" y="-274"/>
                  <a:pt x="34792" y="-30"/>
                  <a:pt x="41311" y="335"/>
                </a:cubicBezTo>
                <a:cubicBezTo>
                  <a:pt x="47831" y="701"/>
                  <a:pt x="51973" y="1675"/>
                  <a:pt x="57396" y="2894"/>
                </a:cubicBezTo>
                <a:cubicBezTo>
                  <a:pt x="62819" y="4113"/>
                  <a:pt x="71105" y="6855"/>
                  <a:pt x="73847" y="7647"/>
                </a:cubicBezTo>
              </a:path>
            </a:pathLst>
          </a:cu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2" name="Google Shape;172;p21"/>
          <p:cNvSpPr/>
          <p:nvPr/>
        </p:nvSpPr>
        <p:spPr>
          <a:xfrm>
            <a:off x="498762" y="1935000"/>
            <a:ext cx="1903500" cy="3619225"/>
          </a:xfrm>
          <a:custGeom>
            <a:rect b="b" l="l" r="r" t="t"/>
            <a:pathLst>
              <a:path extrusionOk="0" h="144769" w="76140">
                <a:moveTo>
                  <a:pt x="76140" y="0"/>
                </a:moveTo>
                <a:cubicBezTo>
                  <a:pt x="74312" y="731"/>
                  <a:pt x="67244" y="-1036"/>
                  <a:pt x="65172" y="4387"/>
                </a:cubicBezTo>
                <a:cubicBezTo>
                  <a:pt x="63100" y="9810"/>
                  <a:pt x="67670" y="25469"/>
                  <a:pt x="63710" y="32537"/>
                </a:cubicBezTo>
                <a:cubicBezTo>
                  <a:pt x="59750" y="39605"/>
                  <a:pt x="49270" y="44601"/>
                  <a:pt x="41410" y="46794"/>
                </a:cubicBezTo>
                <a:cubicBezTo>
                  <a:pt x="33550" y="48987"/>
                  <a:pt x="23192" y="43625"/>
                  <a:pt x="16551" y="45697"/>
                </a:cubicBezTo>
                <a:cubicBezTo>
                  <a:pt x="9910" y="47769"/>
                  <a:pt x="4121" y="52765"/>
                  <a:pt x="1562" y="59224"/>
                </a:cubicBezTo>
                <a:cubicBezTo>
                  <a:pt x="-997" y="65683"/>
                  <a:pt x="221" y="75553"/>
                  <a:pt x="1196" y="84449"/>
                </a:cubicBezTo>
                <a:cubicBezTo>
                  <a:pt x="2171" y="93345"/>
                  <a:pt x="6436" y="104495"/>
                  <a:pt x="7411" y="112598"/>
                </a:cubicBezTo>
                <a:cubicBezTo>
                  <a:pt x="8386" y="120702"/>
                  <a:pt x="2172" y="127708"/>
                  <a:pt x="7046" y="133070"/>
                </a:cubicBezTo>
                <a:cubicBezTo>
                  <a:pt x="11920" y="138432"/>
                  <a:pt x="31722" y="142819"/>
                  <a:pt x="36657" y="1447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73" name="Google Shape;173;p21"/>
          <p:cNvSpPr txBox="1"/>
          <p:nvPr/>
        </p:nvSpPr>
        <p:spPr>
          <a:xfrm>
            <a:off x="1160575" y="49706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w(t-1)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805552" y="4970650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w(t)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697837" y="2474225"/>
            <a:ext cx="1276400" cy="3034300"/>
          </a:xfrm>
          <a:custGeom>
            <a:rect b="b" l="l" r="r" t="t"/>
            <a:pathLst>
              <a:path extrusionOk="0" h="121372" w="51056">
                <a:moveTo>
                  <a:pt x="15961" y="0"/>
                </a:moveTo>
                <a:cubicBezTo>
                  <a:pt x="13828" y="609"/>
                  <a:pt x="5724" y="549"/>
                  <a:pt x="3165" y="3656"/>
                </a:cubicBezTo>
                <a:cubicBezTo>
                  <a:pt x="606" y="6764"/>
                  <a:pt x="-856" y="13283"/>
                  <a:pt x="606" y="18645"/>
                </a:cubicBezTo>
                <a:cubicBezTo>
                  <a:pt x="2068" y="24007"/>
                  <a:pt x="9380" y="30953"/>
                  <a:pt x="11939" y="35827"/>
                </a:cubicBezTo>
                <a:cubicBezTo>
                  <a:pt x="14498" y="40701"/>
                  <a:pt x="15413" y="42042"/>
                  <a:pt x="15961" y="47891"/>
                </a:cubicBezTo>
                <a:cubicBezTo>
                  <a:pt x="16509" y="53740"/>
                  <a:pt x="14315" y="61112"/>
                  <a:pt x="15229" y="70922"/>
                </a:cubicBezTo>
                <a:cubicBezTo>
                  <a:pt x="16143" y="80732"/>
                  <a:pt x="15473" y="98341"/>
                  <a:pt x="21444" y="106749"/>
                </a:cubicBezTo>
                <a:cubicBezTo>
                  <a:pt x="27415" y="115157"/>
                  <a:pt x="46121" y="118935"/>
                  <a:pt x="51056" y="1213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76" name="Google Shape;176;p21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306710" y="58564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868785" y="58855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61425" y="6157400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We only look at the data at (t-1)</a:t>
            </a:r>
            <a:endParaRPr i="1" sz="1000"/>
          </a:p>
        </p:txBody>
      </p:sp>
      <p:sp>
        <p:nvSpPr>
          <p:cNvPr id="180" name="Google Shape;180;p21"/>
          <p:cNvSpPr txBox="1"/>
          <p:nvPr/>
        </p:nvSpPr>
        <p:spPr>
          <a:xfrm>
            <a:off x="3323525" y="6145625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We only look at the data at (t)</a:t>
            </a:r>
            <a:endParaRPr i="1"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2376200" y="5554213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a: output from the neuron</a:t>
            </a:r>
            <a:endParaRPr i="1" sz="1200"/>
          </a:p>
        </p:txBody>
      </p:sp>
      <p:sp>
        <p:nvSpPr>
          <p:cNvPr id="182" name="Google Shape;182;p21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2695575" y="4433438"/>
            <a:ext cx="3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</a:rPr>
              <a:t>wn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2454969" y="1231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{8C15036E-86E1-42E6-B248-2FB92DBF691E}</a:tableStyleId>
              </a:tblPr>
              <a:tblGrid>
                <a:gridCol w="544675"/>
                <a:gridCol w="544675"/>
                <a:gridCol w="544675"/>
                <a:gridCol w="544675"/>
              </a:tblGrid>
              <a:tr h="44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2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486082" y="5236340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486082" y="3867757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486082" y="4570593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434043" y="3968998"/>
            <a:ext cx="601500" cy="29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453630" y="5337581"/>
            <a:ext cx="599700" cy="29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1426795" y="4680746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197" name="Google Shape;197;p22"/>
          <p:cNvCxnSpPr>
            <a:stCxn id="191" idx="0"/>
            <a:endCxn id="193" idx="4"/>
          </p:cNvCxnSpPr>
          <p:nvPr/>
        </p:nvCxnSpPr>
        <p:spPr>
          <a:xfrm rot="10800000">
            <a:off x="1734782" y="5068040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22"/>
          <p:cNvCxnSpPr>
            <a:stCxn id="193" idx="0"/>
            <a:endCxn id="192" idx="4"/>
          </p:cNvCxnSpPr>
          <p:nvPr/>
        </p:nvCxnSpPr>
        <p:spPr>
          <a:xfrm rot="10800000">
            <a:off x="1734782" y="4365093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" name="Google Shape;199;p22"/>
          <p:cNvSpPr txBox="1"/>
          <p:nvPr/>
        </p:nvSpPr>
        <p:spPr>
          <a:xfrm>
            <a:off x="2376195" y="4985349"/>
            <a:ext cx="139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Activation function, e.g., sigmoid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048182" y="5239453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048182" y="3870870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048182" y="4573706"/>
            <a:ext cx="497400" cy="497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032301" y="3959292"/>
            <a:ext cx="601500" cy="294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89467" y="5342189"/>
            <a:ext cx="452400" cy="294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3988895" y="4683859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206" name="Google Shape;206;p22"/>
          <p:cNvCxnSpPr>
            <a:stCxn id="200" idx="0"/>
            <a:endCxn id="202" idx="4"/>
          </p:cNvCxnSpPr>
          <p:nvPr/>
        </p:nvCxnSpPr>
        <p:spPr>
          <a:xfrm rot="10800000">
            <a:off x="4296882" y="5071153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22"/>
          <p:cNvCxnSpPr>
            <a:stCxn id="202" idx="0"/>
            <a:endCxn id="201" idx="4"/>
          </p:cNvCxnSpPr>
          <p:nvPr/>
        </p:nvCxnSpPr>
        <p:spPr>
          <a:xfrm rot="10800000">
            <a:off x="4296882" y="4368206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22"/>
          <p:cNvSpPr txBox="1"/>
          <p:nvPr/>
        </p:nvSpPr>
        <p:spPr>
          <a:xfrm>
            <a:off x="2302356" y="3794956"/>
            <a:ext cx="146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information (t-1) will be used by the next time step (t)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993538" y="4616038"/>
            <a:ext cx="20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a(t-1)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chemeClr val="accent1"/>
                </a:solidFill>
              </a:rPr>
              <a:t> </a:t>
            </a:r>
            <a:r>
              <a:rPr b="1" i="1" lang="en-US" sz="1200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chemeClr val="accent1"/>
                </a:solidFill>
              </a:rPr>
              <a:t>w(t-1)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x(t-1)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915777" y="4360650"/>
            <a:ext cx="33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doing this, the neuro information from (t-1) is passed to 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064075" y="4476526"/>
            <a:ext cx="1846175" cy="191175"/>
          </a:xfrm>
          <a:custGeom>
            <a:rect b="b" l="l" r="r" t="t"/>
            <a:pathLst>
              <a:path extrusionOk="0" h="7647" w="73847">
                <a:moveTo>
                  <a:pt x="0" y="6184"/>
                </a:moveTo>
                <a:cubicBezTo>
                  <a:pt x="3047" y="5270"/>
                  <a:pt x="11394" y="1676"/>
                  <a:pt x="18279" y="701"/>
                </a:cubicBezTo>
                <a:cubicBezTo>
                  <a:pt x="25164" y="-274"/>
                  <a:pt x="34792" y="-30"/>
                  <a:pt x="41311" y="335"/>
                </a:cubicBezTo>
                <a:cubicBezTo>
                  <a:pt x="47831" y="701"/>
                  <a:pt x="51973" y="1675"/>
                  <a:pt x="57396" y="2894"/>
                </a:cubicBezTo>
                <a:cubicBezTo>
                  <a:pt x="62819" y="4113"/>
                  <a:pt x="71105" y="6855"/>
                  <a:pt x="73847" y="7647"/>
                </a:cubicBezTo>
              </a:path>
            </a:pathLst>
          </a:custGeom>
          <a:noFill/>
          <a:ln cap="flat" cmpd="sng" w="38100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4" name="Google Shape;214;p22"/>
          <p:cNvSpPr/>
          <p:nvPr/>
        </p:nvSpPr>
        <p:spPr>
          <a:xfrm>
            <a:off x="498762" y="1935000"/>
            <a:ext cx="1903500" cy="3619225"/>
          </a:xfrm>
          <a:custGeom>
            <a:rect b="b" l="l" r="r" t="t"/>
            <a:pathLst>
              <a:path extrusionOk="0" h="144769" w="76140">
                <a:moveTo>
                  <a:pt x="76140" y="0"/>
                </a:moveTo>
                <a:cubicBezTo>
                  <a:pt x="74312" y="731"/>
                  <a:pt x="67244" y="-1036"/>
                  <a:pt x="65172" y="4387"/>
                </a:cubicBezTo>
                <a:cubicBezTo>
                  <a:pt x="63100" y="9810"/>
                  <a:pt x="67670" y="25469"/>
                  <a:pt x="63710" y="32537"/>
                </a:cubicBezTo>
                <a:cubicBezTo>
                  <a:pt x="59750" y="39605"/>
                  <a:pt x="49270" y="44601"/>
                  <a:pt x="41410" y="46794"/>
                </a:cubicBezTo>
                <a:cubicBezTo>
                  <a:pt x="33550" y="48987"/>
                  <a:pt x="23192" y="43625"/>
                  <a:pt x="16551" y="45697"/>
                </a:cubicBezTo>
                <a:cubicBezTo>
                  <a:pt x="9910" y="47769"/>
                  <a:pt x="4121" y="52765"/>
                  <a:pt x="1562" y="59224"/>
                </a:cubicBezTo>
                <a:cubicBezTo>
                  <a:pt x="-997" y="65683"/>
                  <a:pt x="221" y="75553"/>
                  <a:pt x="1196" y="84449"/>
                </a:cubicBezTo>
                <a:cubicBezTo>
                  <a:pt x="2171" y="93345"/>
                  <a:pt x="6436" y="104495"/>
                  <a:pt x="7411" y="112598"/>
                </a:cubicBezTo>
                <a:cubicBezTo>
                  <a:pt x="8386" y="120702"/>
                  <a:pt x="2172" y="127708"/>
                  <a:pt x="7046" y="133070"/>
                </a:cubicBezTo>
                <a:cubicBezTo>
                  <a:pt x="11920" y="138432"/>
                  <a:pt x="31722" y="142819"/>
                  <a:pt x="36657" y="1447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15" name="Google Shape;215;p22"/>
          <p:cNvSpPr txBox="1"/>
          <p:nvPr/>
        </p:nvSpPr>
        <p:spPr>
          <a:xfrm>
            <a:off x="1160575" y="49706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w(t-1)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3805552" y="4970650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w(t)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2697837" y="2474225"/>
            <a:ext cx="1276400" cy="3034300"/>
          </a:xfrm>
          <a:custGeom>
            <a:rect b="b" l="l" r="r" t="t"/>
            <a:pathLst>
              <a:path extrusionOk="0" h="121372" w="51056">
                <a:moveTo>
                  <a:pt x="15961" y="0"/>
                </a:moveTo>
                <a:cubicBezTo>
                  <a:pt x="13828" y="609"/>
                  <a:pt x="5724" y="549"/>
                  <a:pt x="3165" y="3656"/>
                </a:cubicBezTo>
                <a:cubicBezTo>
                  <a:pt x="606" y="6764"/>
                  <a:pt x="-856" y="13283"/>
                  <a:pt x="606" y="18645"/>
                </a:cubicBezTo>
                <a:cubicBezTo>
                  <a:pt x="2068" y="24007"/>
                  <a:pt x="9380" y="30953"/>
                  <a:pt x="11939" y="35827"/>
                </a:cubicBezTo>
                <a:cubicBezTo>
                  <a:pt x="14498" y="40701"/>
                  <a:pt x="15413" y="42042"/>
                  <a:pt x="15961" y="47891"/>
                </a:cubicBezTo>
                <a:cubicBezTo>
                  <a:pt x="16509" y="53740"/>
                  <a:pt x="14315" y="61112"/>
                  <a:pt x="15229" y="70922"/>
                </a:cubicBezTo>
                <a:cubicBezTo>
                  <a:pt x="16143" y="80732"/>
                  <a:pt x="15473" y="98341"/>
                  <a:pt x="21444" y="106749"/>
                </a:cubicBezTo>
                <a:cubicBezTo>
                  <a:pt x="27415" y="115157"/>
                  <a:pt x="46121" y="118935"/>
                  <a:pt x="51056" y="1213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18" name="Google Shape;218;p22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306710" y="58564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3868785" y="58855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61425" y="6157400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We only look at the data at (t-1)</a:t>
            </a:r>
            <a:endParaRPr i="1" sz="1000"/>
          </a:p>
        </p:txBody>
      </p:sp>
      <p:sp>
        <p:nvSpPr>
          <p:cNvPr id="222" name="Google Shape;222;p22"/>
          <p:cNvSpPr txBox="1"/>
          <p:nvPr/>
        </p:nvSpPr>
        <p:spPr>
          <a:xfrm>
            <a:off x="3323525" y="6145625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We only look at the data at (t)</a:t>
            </a:r>
            <a:endParaRPr i="1" sz="1000"/>
          </a:p>
        </p:txBody>
      </p:sp>
      <p:sp>
        <p:nvSpPr>
          <p:cNvPr id="223" name="Google Shape;223;p22"/>
          <p:cNvSpPr txBox="1"/>
          <p:nvPr/>
        </p:nvSpPr>
        <p:spPr>
          <a:xfrm>
            <a:off x="2376200" y="5554213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a: output from the neuron</a:t>
            </a:r>
            <a:endParaRPr i="1" sz="1200"/>
          </a:p>
        </p:txBody>
      </p:sp>
      <p:sp>
        <p:nvSpPr>
          <p:cNvPr id="224" name="Google Shape;224;p22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864550" y="3040875"/>
            <a:ext cx="1094175" cy="1032750"/>
          </a:xfrm>
          <a:custGeom>
            <a:rect b="b" l="l" r="r" t="t"/>
            <a:pathLst>
              <a:path extrusionOk="0" h="41310" w="43767">
                <a:moveTo>
                  <a:pt x="31074" y="41310"/>
                </a:moveTo>
                <a:cubicBezTo>
                  <a:pt x="33146" y="39970"/>
                  <a:pt x="42590" y="37838"/>
                  <a:pt x="43504" y="33268"/>
                </a:cubicBezTo>
                <a:cubicBezTo>
                  <a:pt x="44418" y="28698"/>
                  <a:pt x="42225" y="17548"/>
                  <a:pt x="36558" y="13892"/>
                </a:cubicBezTo>
                <a:cubicBezTo>
                  <a:pt x="30892" y="10236"/>
                  <a:pt x="15598" y="13648"/>
                  <a:pt x="9505" y="11333"/>
                </a:cubicBezTo>
                <a:cubicBezTo>
                  <a:pt x="3412" y="9018"/>
                  <a:pt x="1584" y="188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26" name="Google Shape;226;p22"/>
          <p:cNvSpPr txBox="1"/>
          <p:nvPr/>
        </p:nvSpPr>
        <p:spPr>
          <a:xfrm>
            <a:off x="4900650" y="3181350"/>
            <a:ext cx="146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</a:rPr>
              <a:t>output is obtained from the Step 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4633675" y="4600600"/>
            <a:ext cx="22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a(t)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b="1" i="1" lang="en-US" sz="1200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rgbClr val="00B0F0"/>
                </a:solidFill>
              </a:rPr>
              <a:t>wn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a(t-1)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+ </a:t>
            </a:r>
            <a:r>
              <a:rPr lang="en-US" sz="1200">
                <a:solidFill>
                  <a:srgbClr val="FF00FF"/>
                </a:solidFill>
              </a:rPr>
              <a:t>w(t) </a:t>
            </a:r>
            <a:r>
              <a:rPr lang="en-US" sz="1200">
                <a:solidFill>
                  <a:schemeClr val="dk1"/>
                </a:solidFill>
              </a:rPr>
              <a:t>*</a:t>
            </a:r>
            <a:r>
              <a:rPr lang="en-US" sz="1200">
                <a:solidFill>
                  <a:srgbClr val="FF00FF"/>
                </a:solidFill>
              </a:rPr>
              <a:t> x(t)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2695575" y="4433438"/>
            <a:ext cx="3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</a:rPr>
              <a:t>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