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8" r:id="rId2"/>
    <p:sldId id="511" r:id="rId3"/>
    <p:sldId id="513" r:id="rId4"/>
    <p:sldId id="515" r:id="rId5"/>
    <p:sldId id="516" r:id="rId6"/>
    <p:sldId id="517" r:id="rId7"/>
    <p:sldId id="559" r:id="rId8"/>
    <p:sldId id="519" r:id="rId9"/>
    <p:sldId id="520" r:id="rId10"/>
    <p:sldId id="521" r:id="rId11"/>
    <p:sldId id="522" r:id="rId12"/>
    <p:sldId id="560" r:id="rId13"/>
    <p:sldId id="536" r:id="rId14"/>
    <p:sldId id="535" r:id="rId15"/>
    <p:sldId id="537" r:id="rId16"/>
    <p:sldId id="538" r:id="rId17"/>
    <p:sldId id="539" r:id="rId18"/>
    <p:sldId id="541" r:id="rId19"/>
    <p:sldId id="544" r:id="rId20"/>
    <p:sldId id="542" r:id="rId21"/>
    <p:sldId id="545" r:id="rId22"/>
    <p:sldId id="546" r:id="rId23"/>
    <p:sldId id="550" r:id="rId24"/>
    <p:sldId id="553" r:id="rId25"/>
    <p:sldId id="554" r:id="rId26"/>
    <p:sldId id="551" r:id="rId27"/>
    <p:sldId id="555" r:id="rId28"/>
    <p:sldId id="556" r:id="rId29"/>
    <p:sldId id="5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83E-3A60-4018-8208-00EC8DED4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3F363-08EE-4C22-A134-23E57600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0FDE-2EF7-41C5-90F5-B5494A3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2F26-CBF4-48E1-8EDF-9B69B8F2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E77A-48AE-4F7C-9287-105AC99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284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0031-3078-46E7-AB97-AD862826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8CAC-1681-4756-9312-B7014016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304E-3878-4892-8C35-E351E6B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3A39-96E6-4953-8AD6-D6E3458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F5C6-B5BD-4584-BAE6-5DE619C7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024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7F958-4B1B-46E5-9F52-4A2205088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8C59-C413-46C0-A89C-524B2F46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923-E0BB-404E-B634-8860660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E165-18B7-4ED1-8C96-557D29B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8CE8-BD02-4746-BFC0-B16A61D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410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B85E-3C5C-46EC-8E5D-F6A6CD4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4B9E-CB69-4C3A-9C2D-6F33C4D9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2086-0063-4583-89ED-20292555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710C-12CA-41C8-AA6C-9F351B40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9BBD-2E94-41D9-A836-F1519FF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58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6E3B-8B34-4D96-831D-11974BCC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9F26-9D1C-49BF-802A-188AAFA7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6997-C787-4C0D-A505-3D00054E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7BE7-CED1-41BF-8375-691E424C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CF37-F94B-4A31-B9C2-39696638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997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137-590E-4B15-A240-D8C731A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07A5-9D7E-46D4-826A-F7503641D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A708-8620-4157-9281-36E5CB043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47E2-EF95-41B6-8A07-8892E95C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1B23-A0FB-49CF-BCB3-A170429F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309C-7F05-4B75-960B-8ACC76D2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975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0022-9167-48E3-9ADD-DF49BED8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0B28-A725-4C2E-AED6-0E6A0EA3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47A2-F3AA-4E2A-9FB8-285CC101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25E3C-028A-4AF8-B695-7ACFEB220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9826A-736A-4DED-B61B-55FADB1B1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1CD4C-D7DD-43BB-AD08-2AFAAAFB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E25A1-DB70-4F4A-88CC-15C80592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DE999-2B18-4110-AD9D-B652F418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777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5B23-288F-4DE3-907C-7A3A05F8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94331-5E68-4D22-BA78-E0C5A724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BA55-40F5-4BAB-83A3-E7C6247A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64997-81B3-4001-963D-526C24FD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1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B935C-FFED-4B98-90DB-3692464B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71521-BC09-4056-9914-F6CCA215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393E-56A4-4EBB-96B6-14ACBD49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28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4142-4FC9-4063-8C8D-3E42E422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6BF4-B7A7-469A-B656-529D0856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98DC-EF2E-40FD-9F8F-D4C18D0A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904-85B2-443C-BE79-BD4CA72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25C7-C20A-4D9B-AC76-D0B9B9B1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9424-54FF-4825-BE22-0ABF129F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21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6029-4A98-47E6-8FED-83BD423C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9AA69-80B8-4739-821D-26215F83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67F7-4BEF-4D67-8823-192BDC17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D23E-BB9E-4251-BBE3-73A7BC4A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5E59-B39B-4831-86E1-494FE45D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76DA-0268-4656-858D-88115621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46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6E59C-0388-4056-A5B9-31BF08A4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C60C-88DE-4689-B2DC-5259E591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0B1E-92EC-4721-8E1F-9CFE57B88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756B-6BA5-4257-AC64-38193054D483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D36DA-E165-4A10-9D89-E41914796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E5CB-7C2F-4271-9DE3-6E9AC695C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0E2C-7E3D-4D69-ADB8-30FA5BE27DA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48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0.png"/><Relationship Id="rId7" Type="http://schemas.openxmlformats.org/officeDocument/2006/relationships/image" Target="../media/image245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0.png"/><Relationship Id="rId5" Type="http://schemas.openxmlformats.org/officeDocument/2006/relationships/image" Target="../media/image2410.png"/><Relationship Id="rId4" Type="http://schemas.openxmlformats.org/officeDocument/2006/relationships/image" Target="../media/image2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2460.png"/><Relationship Id="rId7" Type="http://schemas.openxmlformats.org/officeDocument/2006/relationships/image" Target="../media/image252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5" Type="http://schemas.openxmlformats.org/officeDocument/2006/relationships/image" Target="../media/image248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2460.png"/><Relationship Id="rId7" Type="http://schemas.openxmlformats.org/officeDocument/2006/relationships/image" Target="../media/image252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5" Type="http://schemas.openxmlformats.org/officeDocument/2006/relationships/image" Target="../media/image2480.png"/><Relationship Id="rId4" Type="http://schemas.openxmlformats.org/officeDocument/2006/relationships/image" Target="../media/image24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0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80.png"/><Relationship Id="rId4" Type="http://schemas.openxmlformats.org/officeDocument/2006/relationships/image" Target="../media/image2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0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80.png"/><Relationship Id="rId4" Type="http://schemas.openxmlformats.org/officeDocument/2006/relationships/image" Target="../media/image24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20.png"/><Relationship Id="rId4" Type="http://schemas.openxmlformats.org/officeDocument/2006/relationships/image" Target="../media/image2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50.png"/><Relationship Id="rId5" Type="http://schemas.openxmlformats.org/officeDocument/2006/relationships/image" Target="../media/image2540.png"/><Relationship Id="rId4" Type="http://schemas.openxmlformats.org/officeDocument/2006/relationships/image" Target="../media/image25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2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0.png"/><Relationship Id="rId2" Type="http://schemas.openxmlformats.org/officeDocument/2006/relationships/image" Target="../media/image23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0.png"/><Relationship Id="rId2" Type="http://schemas.openxmlformats.org/officeDocument/2006/relationships/image" Target="../media/image2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3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0.png"/><Relationship Id="rId2" Type="http://schemas.openxmlformats.org/officeDocument/2006/relationships/image" Target="../media/image2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0.png"/><Relationship Id="rId5" Type="http://schemas.openxmlformats.org/officeDocument/2006/relationships/image" Target="../media/image2410.png"/><Relationship Id="rId4" Type="http://schemas.openxmlformats.org/officeDocument/2006/relationships/image" Target="../media/image2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985395" y="3420572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/>
              <p:nvPr/>
            </p:nvSpPr>
            <p:spPr>
              <a:xfrm>
                <a:off x="4877928" y="3903564"/>
                <a:ext cx="1733800" cy="33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28" y="3903564"/>
                <a:ext cx="1733800" cy="336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8E83F74-2C68-7A4D-A69A-23046AFF9A35}"/>
              </a:ext>
            </a:extLst>
          </p:cNvPr>
          <p:cNvSpPr/>
          <p:nvPr/>
        </p:nvSpPr>
        <p:spPr>
          <a:xfrm>
            <a:off x="5245979" y="2914970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07E8C7-5C07-014A-AC17-31436D152C0B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811238" y="3562156"/>
            <a:ext cx="1" cy="320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3D785-5EBC-FB47-9F4D-9BC8BE0C3E07}"/>
              </a:ext>
            </a:extLst>
          </p:cNvPr>
          <p:cNvSpPr txBox="1"/>
          <p:nvPr/>
        </p:nvSpPr>
        <p:spPr>
          <a:xfrm>
            <a:off x="5855801" y="3605902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For this leaf, the Gini value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7116CC71-7CCE-C94C-A71F-E07D8DB16053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EF4E186-3DBC-4D48-944E-C3DE062CA2DF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877928" y="4230899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28" y="4230899"/>
                <a:ext cx="173380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984055-6FAA-E641-8300-576534D0556D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3C5663A-61F1-7F4F-AFC8-1833C7E6D4D8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5ACDAB-A14A-42F9-87E1-D61AABC4E6B1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5ACDAB-A14A-42F9-87E1-D61AABC4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141A4-4684-48ED-AF4A-D271DB69B348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141A4-4684-48ED-AF4A-D271DB69B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A52200B-7722-4650-9CD0-1F5F44719A59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1D0868-4959-41D8-8247-86FC0E8088F0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1D0868-4959-41D8-8247-86FC0E8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0768ECF-766F-4AC1-83B3-19628BAA280B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2079B-AF3A-78A7-8AEE-EC1A5E2E13DA}"/>
              </a:ext>
            </a:extLst>
          </p:cNvPr>
          <p:cNvCxnSpPr/>
          <p:nvPr/>
        </p:nvCxnSpPr>
        <p:spPr>
          <a:xfrm>
            <a:off x="6875605" y="486368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7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08A1A3-F7FE-79AA-34B0-21838C8E2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A017551-BFB9-8A2D-AD4F-047D59355E5A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F0AF27D0-C6E6-BAE1-421E-DF8EB878217C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7883D7E-A038-AB57-D62C-C2A562F51053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F23A9-FC52-5986-D417-379F00A0DC28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61DF7-56A7-8EFE-62F5-33ACD21A0144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F04CB-179E-E4F6-A580-D05B6F72E69C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BA72D1-E592-7E21-2CF9-1D6E2442AA0E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D0578D-08EF-1BAE-E629-A9A61970E8E8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35492-7557-49FC-31AB-02B6AB3C405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4FF182-8FFE-D0B5-9547-B1CE9A5D02F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3CD49-1C1C-1AA4-CB4E-AC9E9C1F9842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AA0D9D-312A-E2F1-70D7-264BBB937FE8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50789A-791B-9FF3-3CFF-9B3B05CF4F6B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2947A-BEE7-5181-DB73-5AF32CBF5BB2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854264-A590-F445-0F63-15834DE2817D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C0AF41-1C6F-723A-8A15-662FB7FD2B7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57DA6-916B-1565-6222-F70F50A32C6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A66B18-D397-D0BA-192D-845A1AA922A1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38FEBB-D4F1-13AF-AEA0-D2FF434E63E2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77FC0-E4FF-A0F4-3EC2-9EFD616C359B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F3B29-5AA9-CABB-696D-560B55EAA912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A736A9-5841-DFF9-D857-2BF8E9D855E1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788B9C-FFFE-AB72-23F4-3E1A128311FC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A48457-16F4-276E-96BF-7159CBBBEFF6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2FB7B8-F559-78C6-06D4-D77B6EA5F66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F455A9-7B24-1976-9002-E0C4218F78FA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66FC83-B7C8-EAD8-C4E2-40FEBA2545CC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A5A784-7AE9-6E3B-466E-1C9D9E4359EB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30B150-DA10-9E32-B7CE-0DC59EA6CE7F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9DDE09-FFEF-C043-D644-FE4172EAA3AE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10163-F479-C4F6-B1AE-BA2342346226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A46C69E-211D-EBAF-814D-D688FCAAD140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5AD204-9590-DB57-C044-F678AE637667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3D1BE30-9B63-0FF4-03E0-E0218F112A59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0D3768-202F-4BBC-3741-09D62066304C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5ACDAB-A14A-42F9-87E1-D61AABC4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855DA1-AA57-6663-E4BB-2553F2A1F59E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D141A4-4684-48ED-AF4A-D271DB69B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8FFB761-6E26-A67F-5BF1-503818E8A9B2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27EB3C-D205-C8E8-D9EA-57ADAF094E14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1D0868-4959-41D8-8247-86FC0E8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A36F8CB-679A-09D2-0746-6DFBA86FBA6A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87C46-DDB7-6517-84AD-6B224FF16891}"/>
              </a:ext>
            </a:extLst>
          </p:cNvPr>
          <p:cNvSpPr txBox="1"/>
          <p:nvPr/>
        </p:nvSpPr>
        <p:spPr>
          <a:xfrm>
            <a:off x="6551061" y="4578910"/>
            <a:ext cx="170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>
                <a:solidFill>
                  <a:srgbClr val="FF0000"/>
                </a:solidFill>
              </a:rPr>
              <a:t>Total 5 </a:t>
            </a:r>
            <a:r>
              <a:rPr lang="en-AU" sz="1200" i="1" dirty="0" err="1">
                <a:solidFill>
                  <a:srgbClr val="FF0000"/>
                </a:solidFill>
              </a:rPr>
              <a:t>leafs</a:t>
            </a:r>
            <a:r>
              <a:rPr lang="en-AU" sz="1200" i="1" dirty="0">
                <a:solidFill>
                  <a:srgbClr val="FF0000"/>
                </a:solidFill>
              </a:rPr>
              <a:t>, 3 of them from Yes (low pressure), and 2 from No 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BA3728-E0E4-115D-05BB-D18FA3A695F9}"/>
              </a:ext>
            </a:extLst>
          </p:cNvPr>
          <p:cNvSpPr/>
          <p:nvPr/>
        </p:nvSpPr>
        <p:spPr>
          <a:xfrm>
            <a:off x="5748373" y="4860703"/>
            <a:ext cx="681135" cy="195943"/>
          </a:xfrm>
          <a:custGeom>
            <a:avLst/>
            <a:gdLst>
              <a:gd name="connsiteX0" fmla="*/ 0 w 681135"/>
              <a:gd name="connsiteY0" fmla="*/ 46653 h 195943"/>
              <a:gd name="connsiteX1" fmla="*/ 9331 w 681135"/>
              <a:gd name="connsiteY1" fmla="*/ 93306 h 195943"/>
              <a:gd name="connsiteX2" fmla="*/ 18662 w 681135"/>
              <a:gd name="connsiteY2" fmla="*/ 121298 h 195943"/>
              <a:gd name="connsiteX3" fmla="*/ 74645 w 681135"/>
              <a:gd name="connsiteY3" fmla="*/ 102637 h 195943"/>
              <a:gd name="connsiteX4" fmla="*/ 102637 w 681135"/>
              <a:gd name="connsiteY4" fmla="*/ 121298 h 195943"/>
              <a:gd name="connsiteX5" fmla="*/ 121298 w 681135"/>
              <a:gd name="connsiteY5" fmla="*/ 149290 h 195943"/>
              <a:gd name="connsiteX6" fmla="*/ 149290 w 681135"/>
              <a:gd name="connsiteY6" fmla="*/ 158620 h 195943"/>
              <a:gd name="connsiteX7" fmla="*/ 177282 w 681135"/>
              <a:gd name="connsiteY7" fmla="*/ 149290 h 195943"/>
              <a:gd name="connsiteX8" fmla="*/ 205274 w 681135"/>
              <a:gd name="connsiteY8" fmla="*/ 177281 h 195943"/>
              <a:gd name="connsiteX9" fmla="*/ 233266 w 681135"/>
              <a:gd name="connsiteY9" fmla="*/ 186612 h 195943"/>
              <a:gd name="connsiteX10" fmla="*/ 307911 w 681135"/>
              <a:gd name="connsiteY10" fmla="*/ 177281 h 195943"/>
              <a:gd name="connsiteX11" fmla="*/ 335902 w 681135"/>
              <a:gd name="connsiteY11" fmla="*/ 167951 h 195943"/>
              <a:gd name="connsiteX12" fmla="*/ 373225 w 681135"/>
              <a:gd name="connsiteY12" fmla="*/ 177281 h 195943"/>
              <a:gd name="connsiteX13" fmla="*/ 401217 w 681135"/>
              <a:gd name="connsiteY13" fmla="*/ 195943 h 195943"/>
              <a:gd name="connsiteX14" fmla="*/ 438539 w 681135"/>
              <a:gd name="connsiteY14" fmla="*/ 177281 h 195943"/>
              <a:gd name="connsiteX15" fmla="*/ 485192 w 681135"/>
              <a:gd name="connsiteY15" fmla="*/ 167951 h 195943"/>
              <a:gd name="connsiteX16" fmla="*/ 513184 w 681135"/>
              <a:gd name="connsiteY16" fmla="*/ 186612 h 195943"/>
              <a:gd name="connsiteX17" fmla="*/ 569168 w 681135"/>
              <a:gd name="connsiteY17" fmla="*/ 167951 h 195943"/>
              <a:gd name="connsiteX18" fmla="*/ 597160 w 681135"/>
              <a:gd name="connsiteY18" fmla="*/ 139959 h 195943"/>
              <a:gd name="connsiteX19" fmla="*/ 634482 w 681135"/>
              <a:gd name="connsiteY19" fmla="*/ 83975 h 195943"/>
              <a:gd name="connsiteX20" fmla="*/ 653143 w 681135"/>
              <a:gd name="connsiteY20" fmla="*/ 55983 h 195943"/>
              <a:gd name="connsiteX21" fmla="*/ 671804 w 681135"/>
              <a:gd name="connsiteY21" fmla="*/ 0 h 195943"/>
              <a:gd name="connsiteX22" fmla="*/ 681135 w 681135"/>
              <a:gd name="connsiteY22" fmla="*/ 0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1135" h="195943">
                <a:moveTo>
                  <a:pt x="0" y="46653"/>
                </a:moveTo>
                <a:cubicBezTo>
                  <a:pt x="3110" y="62204"/>
                  <a:pt x="5484" y="77921"/>
                  <a:pt x="9331" y="93306"/>
                </a:cubicBezTo>
                <a:cubicBezTo>
                  <a:pt x="11717" y="102848"/>
                  <a:pt x="8925" y="119907"/>
                  <a:pt x="18662" y="121298"/>
                </a:cubicBezTo>
                <a:cubicBezTo>
                  <a:pt x="38135" y="124080"/>
                  <a:pt x="74645" y="102637"/>
                  <a:pt x="74645" y="102637"/>
                </a:cubicBezTo>
                <a:cubicBezTo>
                  <a:pt x="83976" y="108857"/>
                  <a:pt x="94708" y="113369"/>
                  <a:pt x="102637" y="121298"/>
                </a:cubicBezTo>
                <a:cubicBezTo>
                  <a:pt x="110566" y="129227"/>
                  <a:pt x="112541" y="142285"/>
                  <a:pt x="121298" y="149290"/>
                </a:cubicBezTo>
                <a:cubicBezTo>
                  <a:pt x="128978" y="155434"/>
                  <a:pt x="139959" y="155510"/>
                  <a:pt x="149290" y="158620"/>
                </a:cubicBezTo>
                <a:cubicBezTo>
                  <a:pt x="158621" y="155510"/>
                  <a:pt x="167951" y="146180"/>
                  <a:pt x="177282" y="149290"/>
                </a:cubicBezTo>
                <a:cubicBezTo>
                  <a:pt x="189800" y="153463"/>
                  <a:pt x="194295" y="169962"/>
                  <a:pt x="205274" y="177281"/>
                </a:cubicBezTo>
                <a:cubicBezTo>
                  <a:pt x="213458" y="182737"/>
                  <a:pt x="223935" y="183502"/>
                  <a:pt x="233266" y="186612"/>
                </a:cubicBezTo>
                <a:cubicBezTo>
                  <a:pt x="258148" y="183502"/>
                  <a:pt x="283240" y="181767"/>
                  <a:pt x="307911" y="177281"/>
                </a:cubicBezTo>
                <a:cubicBezTo>
                  <a:pt x="317587" y="175522"/>
                  <a:pt x="326067" y="167951"/>
                  <a:pt x="335902" y="167951"/>
                </a:cubicBezTo>
                <a:cubicBezTo>
                  <a:pt x="348726" y="167951"/>
                  <a:pt x="360784" y="174171"/>
                  <a:pt x="373225" y="177281"/>
                </a:cubicBezTo>
                <a:cubicBezTo>
                  <a:pt x="382556" y="183502"/>
                  <a:pt x="390003" y="195943"/>
                  <a:pt x="401217" y="195943"/>
                </a:cubicBezTo>
                <a:cubicBezTo>
                  <a:pt x="415126" y="195943"/>
                  <a:pt x="425344" y="181680"/>
                  <a:pt x="438539" y="177281"/>
                </a:cubicBezTo>
                <a:cubicBezTo>
                  <a:pt x="453584" y="172266"/>
                  <a:pt x="469641" y="171061"/>
                  <a:pt x="485192" y="167951"/>
                </a:cubicBezTo>
                <a:cubicBezTo>
                  <a:pt x="494523" y="174171"/>
                  <a:pt x="501970" y="186612"/>
                  <a:pt x="513184" y="186612"/>
                </a:cubicBezTo>
                <a:cubicBezTo>
                  <a:pt x="532855" y="186612"/>
                  <a:pt x="569168" y="167951"/>
                  <a:pt x="569168" y="167951"/>
                </a:cubicBezTo>
                <a:cubicBezTo>
                  <a:pt x="578499" y="158620"/>
                  <a:pt x="589059" y="150375"/>
                  <a:pt x="597160" y="139959"/>
                </a:cubicBezTo>
                <a:cubicBezTo>
                  <a:pt x="610929" y="122255"/>
                  <a:pt x="622041" y="102636"/>
                  <a:pt x="634482" y="83975"/>
                </a:cubicBezTo>
                <a:cubicBezTo>
                  <a:pt x="640702" y="74644"/>
                  <a:pt x="649597" y="66622"/>
                  <a:pt x="653143" y="55983"/>
                </a:cubicBezTo>
                <a:cubicBezTo>
                  <a:pt x="659363" y="37322"/>
                  <a:pt x="652134" y="0"/>
                  <a:pt x="671804" y="0"/>
                </a:cubicBezTo>
                <a:lnTo>
                  <a:pt x="681135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8307A-3951-43B0-2C32-8F3E8B26B7FE}"/>
              </a:ext>
            </a:extLst>
          </p:cNvPr>
          <p:cNvCxnSpPr/>
          <p:nvPr/>
        </p:nvCxnSpPr>
        <p:spPr>
          <a:xfrm>
            <a:off x="6875605" y="486368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6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984055-6FAA-E641-8300-576534D0556D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3C5663A-61F1-7F4F-AFC8-1833C7E6D4D8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536B-A510-47DC-8B53-4B5573691E41}"/>
              </a:ext>
            </a:extLst>
          </p:cNvPr>
          <p:cNvSpPr txBox="1"/>
          <p:nvPr/>
        </p:nvSpPr>
        <p:spPr>
          <a:xfrm>
            <a:off x="7069083" y="3863470"/>
            <a:ext cx="1652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Similarly, we can the average Gini for “High Temp” as </a:t>
            </a:r>
            <a:r>
              <a:rPr lang="en-NZ" sz="1600" dirty="0">
                <a:solidFill>
                  <a:srgbClr val="FF0000"/>
                </a:solidFill>
              </a:rPr>
              <a:t>0.512</a:t>
            </a:r>
          </a:p>
        </p:txBody>
      </p:sp>
    </p:spTree>
    <p:extLst>
      <p:ext uri="{BB962C8B-B14F-4D97-AF65-F5344CB8AC3E}">
        <p14:creationId xmlns:p14="http://schemas.microsoft.com/office/powerpoint/2010/main" val="93434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54" y="3556943"/>
                <a:ext cx="173380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/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F38587-423D-D041-B9E7-DDD78ECA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52" y="3554004"/>
                <a:ext cx="1733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/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EF835-15DD-E048-9F95-890AD90D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70" y="4499916"/>
                <a:ext cx="2989335" cy="44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F984055-6FAA-E641-8300-576534D0556D}"/>
              </a:ext>
            </a:extLst>
          </p:cNvPr>
          <p:cNvSpPr txBox="1"/>
          <p:nvPr/>
        </p:nvSpPr>
        <p:spPr>
          <a:xfrm>
            <a:off x="4223021" y="3897050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So, the average Gini for “Low pressure” can be calculated by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/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=0.4664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77A5B-4032-3444-BDDE-ECCC6FF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53" y="4967946"/>
                <a:ext cx="298933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3C5663A-61F1-7F4F-AFC8-1833C7E6D4D8}"/>
              </a:ext>
            </a:extLst>
          </p:cNvPr>
          <p:cNvSpPr txBox="1"/>
          <p:nvPr/>
        </p:nvSpPr>
        <p:spPr>
          <a:xfrm>
            <a:off x="4223021" y="5320075"/>
            <a:ext cx="298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Thus, the average Gini for “Low pressure” is </a:t>
            </a:r>
            <a:r>
              <a:rPr lang="en-US" sz="1600" dirty="0">
                <a:solidFill>
                  <a:srgbClr val="FF0000"/>
                </a:solidFill>
              </a:rPr>
              <a:t>0.4664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536B-A510-47DC-8B53-4B5573691E41}"/>
              </a:ext>
            </a:extLst>
          </p:cNvPr>
          <p:cNvSpPr txBox="1"/>
          <p:nvPr/>
        </p:nvSpPr>
        <p:spPr>
          <a:xfrm>
            <a:off x="7069083" y="3863470"/>
            <a:ext cx="1652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Similarly, we can the average Gini for “High Temp” as </a:t>
            </a:r>
            <a:r>
              <a:rPr lang="en-NZ" sz="1600" dirty="0">
                <a:solidFill>
                  <a:srgbClr val="FF0000"/>
                </a:solidFill>
              </a:rPr>
              <a:t>0.512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17525-BCBE-4440-A66A-9E8D31D75D0B}"/>
              </a:ext>
            </a:extLst>
          </p:cNvPr>
          <p:cNvSpPr txBox="1"/>
          <p:nvPr/>
        </p:nvSpPr>
        <p:spPr>
          <a:xfrm>
            <a:off x="9417442" y="3883640"/>
            <a:ext cx="165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Similarly, we can the average Gini for “High Humidity” as </a:t>
            </a:r>
            <a:r>
              <a:rPr lang="en-NZ" sz="1600" dirty="0">
                <a:solidFill>
                  <a:srgbClr val="FF0000"/>
                </a:solidFill>
              </a:rPr>
              <a:t>0.733</a:t>
            </a:r>
          </a:p>
        </p:txBody>
      </p:sp>
    </p:spTree>
    <p:extLst>
      <p:ext uri="{BB962C8B-B14F-4D97-AF65-F5344CB8AC3E}">
        <p14:creationId xmlns:p14="http://schemas.microsoft.com/office/powerpoint/2010/main" val="228310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4884639" y="3555096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7290031" y="3522830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9724778" y="3522830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E9A77-694C-4081-B411-80CE9DA79A56}"/>
              </a:ext>
            </a:extLst>
          </p:cNvPr>
          <p:cNvSpPr txBox="1"/>
          <p:nvPr/>
        </p:nvSpPr>
        <p:spPr>
          <a:xfrm>
            <a:off x="5817152" y="4171368"/>
            <a:ext cx="385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These numbers are called Gini impurity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F33FA3-42CD-415B-8D23-64242B261B52}"/>
              </a:ext>
            </a:extLst>
          </p:cNvPr>
          <p:cNvSpPr/>
          <p:nvPr/>
        </p:nvSpPr>
        <p:spPr>
          <a:xfrm rot="12922919">
            <a:off x="5772257" y="3891465"/>
            <a:ext cx="400739" cy="2022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ADB46E-93CB-4AC6-9705-B00D114E3D46}"/>
              </a:ext>
            </a:extLst>
          </p:cNvPr>
          <p:cNvSpPr/>
          <p:nvPr/>
        </p:nvSpPr>
        <p:spPr>
          <a:xfrm rot="16200000">
            <a:off x="7593783" y="3915476"/>
            <a:ext cx="291805" cy="2022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B4B61F4-2CF5-4DC7-B54C-21B5C980499D}"/>
              </a:ext>
            </a:extLst>
          </p:cNvPr>
          <p:cNvSpPr/>
          <p:nvPr/>
        </p:nvSpPr>
        <p:spPr>
          <a:xfrm rot="19666375">
            <a:off x="9372417" y="3909440"/>
            <a:ext cx="384091" cy="21517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438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7780382" y="384591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7377081" y="86671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8466409" y="866715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7813295" y="637942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8360827" y="637942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7903187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8380705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10166767" y="384591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9771417" y="86671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10852794" y="866715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207631" y="637942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0747212" y="637942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10289572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10767090" y="590684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7813295" y="1935350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7417945" y="2417475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8499322" y="2417474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7854159" y="2188701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8393740" y="2188701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7936100" y="2141443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8413618" y="2141443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7970110" y="1447199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10375502" y="1414933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8070392" y="2965692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5063391" y="1086449"/>
            <a:ext cx="1983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let’s look at a more complicated example, in predictor, we have wind speed, which is not marked as “Yes/No”, instead it has a series of values.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We want to see how the Gini impurity can be calculated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B103E-D03A-4AD0-ADBD-753577188899}"/>
              </a:ext>
            </a:extLst>
          </p:cNvPr>
          <p:cNvSpPr/>
          <p:nvPr/>
        </p:nvSpPr>
        <p:spPr>
          <a:xfrm>
            <a:off x="2934789" y="1355835"/>
            <a:ext cx="1027611" cy="311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393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31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wind speed</a:t>
            </a:r>
          </a:p>
        </p:txBody>
      </p:sp>
    </p:spTree>
    <p:extLst>
      <p:ext uri="{BB962C8B-B14F-4D97-AF65-F5344CB8AC3E}">
        <p14:creationId xmlns:p14="http://schemas.microsoft.com/office/powerpoint/2010/main" val="260773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0D75-815B-4F13-BDBC-3BB102C2E827}"/>
              </a:ext>
            </a:extLst>
          </p:cNvPr>
          <p:cNvSpPr/>
          <p:nvPr/>
        </p:nvSpPr>
        <p:spPr>
          <a:xfrm>
            <a:off x="5411451" y="1663338"/>
            <a:ext cx="1122241" cy="36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15.0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B98C3-E963-46BD-8E25-0DCC2E733EDE}"/>
              </a:ext>
            </a:extLst>
          </p:cNvPr>
          <p:cNvSpPr/>
          <p:nvPr/>
        </p:nvSpPr>
        <p:spPr>
          <a:xfrm>
            <a:off x="5016101" y="225855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4A3D3-01D8-4F45-A2F4-610CC76B29AA}"/>
              </a:ext>
            </a:extLst>
          </p:cNvPr>
          <p:cNvSpPr/>
          <p:nvPr/>
        </p:nvSpPr>
        <p:spPr>
          <a:xfrm>
            <a:off x="6097478" y="225855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AC97-6810-485F-8673-D819E4024F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52315" y="2029784"/>
            <a:ext cx="520257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CA52B-AB17-4007-ACF6-299B8AA4A83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72572" y="2029784"/>
            <a:ext cx="561120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439A0C-4FBE-464C-94C0-0871D64A5DE2}"/>
              </a:ext>
            </a:extLst>
          </p:cNvPr>
          <p:cNvSpPr txBox="1"/>
          <p:nvPr/>
        </p:nvSpPr>
        <p:spPr>
          <a:xfrm>
            <a:off x="5534256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1BA2C-AF06-45FA-B94D-86C48950119F}"/>
              </a:ext>
            </a:extLst>
          </p:cNvPr>
          <p:cNvSpPr txBox="1"/>
          <p:nvPr/>
        </p:nvSpPr>
        <p:spPr>
          <a:xfrm>
            <a:off x="6011774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5020063" y="3843314"/>
            <a:ext cx="19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create tree for each adjacent averaged wind speed, e.g., for wind speed of 15.0, we have average Gini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CEFFA3-5337-4D4D-A6B6-E3C923EC9CE7}"/>
              </a:ext>
            </a:extLst>
          </p:cNvPr>
          <p:cNvSpPr/>
          <p:nvPr/>
        </p:nvSpPr>
        <p:spPr>
          <a:xfrm>
            <a:off x="4862208" y="2187441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7551C-8673-4100-93C2-AA52A7643A48}"/>
              </a:ext>
            </a:extLst>
          </p:cNvPr>
          <p:cNvCxnSpPr/>
          <p:nvPr/>
        </p:nvCxnSpPr>
        <p:spPr>
          <a:xfrm flipH="1">
            <a:off x="5457710" y="2825584"/>
            <a:ext cx="2151" cy="30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515427A-B999-4A98-8A49-57413B9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48" y="840096"/>
            <a:ext cx="2074973" cy="756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DA5E6-E0EB-424E-A35F-D4E352623327}"/>
              </a:ext>
            </a:extLst>
          </p:cNvPr>
          <p:cNvSpPr/>
          <p:nvPr/>
        </p:nvSpPr>
        <p:spPr>
          <a:xfrm rot="3727422">
            <a:off x="4606490" y="1774493"/>
            <a:ext cx="444137" cy="3063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/>
              <p:nvPr/>
            </p:nvSpPr>
            <p:spPr>
              <a:xfrm>
                <a:off x="4667356" y="3144816"/>
                <a:ext cx="1733800" cy="33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56" y="3144816"/>
                <a:ext cx="1733800" cy="336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/>
              <p:nvPr/>
            </p:nvSpPr>
            <p:spPr>
              <a:xfrm>
                <a:off x="4601215" y="3490465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15" y="3490465"/>
                <a:ext cx="173380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3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58441"/>
              </p:ext>
            </p:extLst>
          </p:nvPr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0ECB1-00AB-4AC2-90A3-7DC51639F2B0}"/>
              </a:ext>
            </a:extLst>
          </p:cNvPr>
          <p:cNvSpPr txBox="1"/>
          <p:nvPr/>
        </p:nvSpPr>
        <p:spPr>
          <a:xfrm>
            <a:off x="1391520" y="871085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37E3397-D3A6-414A-851E-821C5A981D1D}"/>
              </a:ext>
            </a:extLst>
          </p:cNvPr>
          <p:cNvSpPr/>
          <p:nvPr/>
        </p:nvSpPr>
        <p:spPr>
          <a:xfrm rot="5400000">
            <a:off x="1765428" y="428851"/>
            <a:ext cx="243768" cy="18669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993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0D75-815B-4F13-BDBC-3BB102C2E827}"/>
              </a:ext>
            </a:extLst>
          </p:cNvPr>
          <p:cNvSpPr/>
          <p:nvPr/>
        </p:nvSpPr>
        <p:spPr>
          <a:xfrm>
            <a:off x="5411451" y="1663338"/>
            <a:ext cx="1122241" cy="36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</a:t>
            </a:r>
            <a:r>
              <a:rPr lang="en-US" sz="1200" dirty="0">
                <a:highlight>
                  <a:srgbClr val="FF0000"/>
                </a:highlight>
              </a:rPr>
              <a:t>15.0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B98C3-E963-46BD-8E25-0DCC2E733EDE}"/>
              </a:ext>
            </a:extLst>
          </p:cNvPr>
          <p:cNvSpPr/>
          <p:nvPr/>
        </p:nvSpPr>
        <p:spPr>
          <a:xfrm>
            <a:off x="5016101" y="225855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4A3D3-01D8-4F45-A2F4-610CC76B29AA}"/>
              </a:ext>
            </a:extLst>
          </p:cNvPr>
          <p:cNvSpPr/>
          <p:nvPr/>
        </p:nvSpPr>
        <p:spPr>
          <a:xfrm>
            <a:off x="6097478" y="225855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AC97-6810-485F-8673-D819E4024F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52315" y="2029784"/>
            <a:ext cx="520257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CA52B-AB17-4007-ACF6-299B8AA4A83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72572" y="2029784"/>
            <a:ext cx="561120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439A0C-4FBE-464C-94C0-0871D64A5DE2}"/>
              </a:ext>
            </a:extLst>
          </p:cNvPr>
          <p:cNvSpPr txBox="1"/>
          <p:nvPr/>
        </p:nvSpPr>
        <p:spPr>
          <a:xfrm>
            <a:off x="5534256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1BA2C-AF06-45FA-B94D-86C48950119F}"/>
              </a:ext>
            </a:extLst>
          </p:cNvPr>
          <p:cNvSpPr txBox="1"/>
          <p:nvPr/>
        </p:nvSpPr>
        <p:spPr>
          <a:xfrm>
            <a:off x="6011774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5020063" y="3843314"/>
            <a:ext cx="19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create tree for each adjacent averaged wind speed, e.g., for wind speed of 15.0, we have average Gini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CEFFA3-5337-4D4D-A6B6-E3C923EC9CE7}"/>
              </a:ext>
            </a:extLst>
          </p:cNvPr>
          <p:cNvSpPr/>
          <p:nvPr/>
        </p:nvSpPr>
        <p:spPr>
          <a:xfrm>
            <a:off x="5968432" y="2228694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07551C-8673-4100-93C2-AA52A7643A48}"/>
              </a:ext>
            </a:extLst>
          </p:cNvPr>
          <p:cNvCxnSpPr/>
          <p:nvPr/>
        </p:nvCxnSpPr>
        <p:spPr>
          <a:xfrm flipH="1">
            <a:off x="6563934" y="2866837"/>
            <a:ext cx="2151" cy="30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515427A-B999-4A98-8A49-57413B9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48" y="840096"/>
            <a:ext cx="2074973" cy="756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DA5E6-E0EB-424E-A35F-D4E352623327}"/>
              </a:ext>
            </a:extLst>
          </p:cNvPr>
          <p:cNvSpPr/>
          <p:nvPr/>
        </p:nvSpPr>
        <p:spPr>
          <a:xfrm rot="3727422">
            <a:off x="4606490" y="1774493"/>
            <a:ext cx="444137" cy="3063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/>
              <p:nvPr/>
            </p:nvSpPr>
            <p:spPr>
              <a:xfrm>
                <a:off x="5773580" y="3186069"/>
                <a:ext cx="1733800" cy="336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NZ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BBEE38-3CFB-4068-B260-54176068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580" y="3186069"/>
                <a:ext cx="1733800" cy="336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/>
              <p:nvPr/>
            </p:nvSpPr>
            <p:spPr>
              <a:xfrm>
                <a:off x="5707439" y="3531718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46A4CE-55F1-4A19-9402-C5C9B163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39" y="3531718"/>
                <a:ext cx="173380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/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0D75-815B-4F13-BDBC-3BB102C2E827}"/>
              </a:ext>
            </a:extLst>
          </p:cNvPr>
          <p:cNvSpPr/>
          <p:nvPr/>
        </p:nvSpPr>
        <p:spPr>
          <a:xfrm>
            <a:off x="5411451" y="1663338"/>
            <a:ext cx="1122241" cy="36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</a:t>
            </a:r>
            <a:r>
              <a:rPr lang="en-US" sz="1200" dirty="0">
                <a:highlight>
                  <a:srgbClr val="FF0000"/>
                </a:highlight>
              </a:rPr>
              <a:t>15.0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B98C3-E963-46BD-8E25-0DCC2E733EDE}"/>
              </a:ext>
            </a:extLst>
          </p:cNvPr>
          <p:cNvSpPr/>
          <p:nvPr/>
        </p:nvSpPr>
        <p:spPr>
          <a:xfrm>
            <a:off x="5016101" y="225855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C4A3D3-01D8-4F45-A2F4-610CC76B29AA}"/>
              </a:ext>
            </a:extLst>
          </p:cNvPr>
          <p:cNvSpPr/>
          <p:nvPr/>
        </p:nvSpPr>
        <p:spPr>
          <a:xfrm>
            <a:off x="6097478" y="225855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AC97-6810-485F-8673-D819E4024F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52315" y="2029784"/>
            <a:ext cx="520257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CA52B-AB17-4007-ACF6-299B8AA4A83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72572" y="2029784"/>
            <a:ext cx="561120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439A0C-4FBE-464C-94C0-0871D64A5DE2}"/>
              </a:ext>
            </a:extLst>
          </p:cNvPr>
          <p:cNvSpPr txBox="1"/>
          <p:nvPr/>
        </p:nvSpPr>
        <p:spPr>
          <a:xfrm>
            <a:off x="5534256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1BA2C-AF06-45FA-B94D-86C48950119F}"/>
              </a:ext>
            </a:extLst>
          </p:cNvPr>
          <p:cNvSpPr txBox="1"/>
          <p:nvPr/>
        </p:nvSpPr>
        <p:spPr>
          <a:xfrm>
            <a:off x="6011774" y="198252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5094766" y="3922611"/>
            <a:ext cx="1983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create tree for each adjacent averaged wind speed, e.g., for wind speed of 15.0, we have average Gini as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0.4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515427A-B999-4A98-8A49-57413B9E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48" y="840096"/>
            <a:ext cx="2074973" cy="7566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DA5E6-E0EB-424E-A35F-D4E352623327}"/>
              </a:ext>
            </a:extLst>
          </p:cNvPr>
          <p:cNvSpPr/>
          <p:nvPr/>
        </p:nvSpPr>
        <p:spPr>
          <a:xfrm rot="3727422">
            <a:off x="4606490" y="1774493"/>
            <a:ext cx="444137" cy="30636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/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0FAB2-D6C3-4D43-97B5-65C88DD4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5" y="2803871"/>
                <a:ext cx="7699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2A70DF-4567-4BAB-8BAA-A8698C24DD08}"/>
                  </a:ext>
                </a:extLst>
              </p:cNvPr>
              <p:cNvSpPr txBox="1"/>
              <p:nvPr/>
            </p:nvSpPr>
            <p:spPr>
              <a:xfrm>
                <a:off x="6189383" y="2789050"/>
                <a:ext cx="769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2A70DF-4567-4BAB-8BAA-A8698C24D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83" y="2789050"/>
                <a:ext cx="7699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27ED1A-6A8D-4F3E-9810-404C26DA25FB}"/>
                  </a:ext>
                </a:extLst>
              </p:cNvPr>
              <p:cNvSpPr txBox="1"/>
              <p:nvPr/>
            </p:nvSpPr>
            <p:spPr>
              <a:xfrm>
                <a:off x="4517106" y="3197223"/>
                <a:ext cx="2989335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27ED1A-6A8D-4F3E-9810-404C26DA2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106" y="3197223"/>
                <a:ext cx="2989335" cy="507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/>
              <p:nvPr/>
            </p:nvSpPr>
            <p:spPr>
              <a:xfrm>
                <a:off x="4532586" y="3679245"/>
                <a:ext cx="29893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586" y="3679245"/>
                <a:ext cx="298933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91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F1D560-AD99-4A11-85EE-AC8E1862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6" y="857847"/>
            <a:ext cx="1587322" cy="1122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233D9-1A6E-45DE-A791-CBF9B38CE6B1}"/>
              </a:ext>
            </a:extLst>
          </p:cNvPr>
          <p:cNvSpPr txBox="1"/>
          <p:nvPr/>
        </p:nvSpPr>
        <p:spPr>
          <a:xfrm>
            <a:off x="306311" y="4732594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step, we sort the “wind speed” from smallest to biggest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A1C6C7-92E8-4A51-B094-5D803317B9FA}"/>
              </a:ext>
            </a:extLst>
          </p:cNvPr>
          <p:cNvGraphicFramePr>
            <a:graphicFrameLocks noGrp="1"/>
          </p:cNvGraphicFramePr>
          <p:nvPr/>
        </p:nvGraphicFramePr>
        <p:xfrm>
          <a:off x="30631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E15A45C1-DCED-4F67-B80D-99027A4FC911}"/>
              </a:ext>
            </a:extLst>
          </p:cNvPr>
          <p:cNvSpPr/>
          <p:nvPr/>
        </p:nvSpPr>
        <p:spPr>
          <a:xfrm>
            <a:off x="50788" y="2973716"/>
            <a:ext cx="383177" cy="11146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73E0B-BF64-4523-BE1F-16AEB9C28BBD}"/>
              </a:ext>
            </a:extLst>
          </p:cNvPr>
          <p:cNvGraphicFramePr>
            <a:graphicFrameLocks noGrp="1"/>
          </p:cNvGraphicFramePr>
          <p:nvPr/>
        </p:nvGraphicFramePr>
        <p:xfrm>
          <a:off x="2858881" y="2109301"/>
          <a:ext cx="174105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288454494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2515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4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844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05E8F7-6518-470E-85CC-2D03F4206B44}"/>
              </a:ext>
            </a:extLst>
          </p:cNvPr>
          <p:cNvSpPr txBox="1"/>
          <p:nvPr/>
        </p:nvSpPr>
        <p:spPr>
          <a:xfrm>
            <a:off x="2318328" y="292587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15.0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AB548-868E-453C-A257-1D4574DC696B}"/>
              </a:ext>
            </a:extLst>
          </p:cNvPr>
          <p:cNvSpPr txBox="1"/>
          <p:nvPr/>
        </p:nvSpPr>
        <p:spPr>
          <a:xfrm>
            <a:off x="2318328" y="3307650"/>
            <a:ext cx="503664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25.0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F3B89-30FD-4E0F-A417-D2948FA199AA}"/>
              </a:ext>
            </a:extLst>
          </p:cNvPr>
          <p:cNvSpPr txBox="1"/>
          <p:nvPr/>
        </p:nvSpPr>
        <p:spPr>
          <a:xfrm>
            <a:off x="2318328" y="3689426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40.0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42D4-985A-4563-B820-43D218B983A4}"/>
              </a:ext>
            </a:extLst>
          </p:cNvPr>
          <p:cNvSpPr txBox="1"/>
          <p:nvPr/>
        </p:nvSpPr>
        <p:spPr>
          <a:xfrm>
            <a:off x="2336773" y="4088414"/>
            <a:ext cx="503664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60.0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A059F-D048-410E-B4CE-845BF585FE55}"/>
              </a:ext>
            </a:extLst>
          </p:cNvPr>
          <p:cNvSpPr txBox="1"/>
          <p:nvPr/>
        </p:nvSpPr>
        <p:spPr>
          <a:xfrm>
            <a:off x="2588605" y="4753607"/>
            <a:ext cx="198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Second step, calculate all adjacent average wind 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B2893-65A1-44FA-B517-FFA257578B3B}"/>
              </a:ext>
            </a:extLst>
          </p:cNvPr>
          <p:cNvSpPr txBox="1"/>
          <p:nvPr/>
        </p:nvSpPr>
        <p:spPr>
          <a:xfrm>
            <a:off x="4599935" y="4657811"/>
            <a:ext cx="1983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have the Gini impurity for all the adjacent average wind speed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/>
              <p:nvPr/>
            </p:nvSpPr>
            <p:spPr>
              <a:xfrm>
                <a:off x="4480217" y="2920224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472D9-BCA5-4E1C-99B0-7E3FC1E5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17" y="2920224"/>
                <a:ext cx="10148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A5A50C8-B46A-4568-9EF4-B356E8EBB33C}"/>
              </a:ext>
            </a:extLst>
          </p:cNvPr>
          <p:cNvSpPr/>
          <p:nvPr/>
        </p:nvSpPr>
        <p:spPr>
          <a:xfrm>
            <a:off x="2972606" y="3033461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571474-E156-4E35-9329-C5CA0367BA9A}"/>
                  </a:ext>
                </a:extLst>
              </p:cNvPr>
              <p:cNvSpPr txBox="1"/>
              <p:nvPr/>
            </p:nvSpPr>
            <p:spPr>
              <a:xfrm>
                <a:off x="4480217" y="3307650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571474-E156-4E35-9329-C5CA0367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17" y="3307650"/>
                <a:ext cx="10148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AEA0EA27-07D8-450A-995B-AC723D731C64}"/>
              </a:ext>
            </a:extLst>
          </p:cNvPr>
          <p:cNvSpPr/>
          <p:nvPr/>
        </p:nvSpPr>
        <p:spPr>
          <a:xfrm>
            <a:off x="2972606" y="3420887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01523E-6891-4F8B-AE44-A9B4674320B7}"/>
                  </a:ext>
                </a:extLst>
              </p:cNvPr>
              <p:cNvSpPr txBox="1"/>
              <p:nvPr/>
            </p:nvSpPr>
            <p:spPr>
              <a:xfrm>
                <a:off x="4480217" y="3708714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01523E-6891-4F8B-AE44-A9B46743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17" y="3708714"/>
                <a:ext cx="10148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524CE60E-05E3-497A-AB5A-36EB3273EC4E}"/>
              </a:ext>
            </a:extLst>
          </p:cNvPr>
          <p:cNvSpPr/>
          <p:nvPr/>
        </p:nvSpPr>
        <p:spPr>
          <a:xfrm>
            <a:off x="2972606" y="3821951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6E09C-14B2-4638-B041-11A76B4C628A}"/>
                  </a:ext>
                </a:extLst>
              </p:cNvPr>
              <p:cNvSpPr txBox="1"/>
              <p:nvPr/>
            </p:nvSpPr>
            <p:spPr>
              <a:xfrm>
                <a:off x="4540076" y="4077271"/>
                <a:ext cx="1014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46E09C-14B2-4638-B041-11A76B4C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76" y="4077271"/>
                <a:ext cx="10148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55C55253-E494-4384-81A6-20212864CF08}"/>
              </a:ext>
            </a:extLst>
          </p:cNvPr>
          <p:cNvSpPr/>
          <p:nvPr/>
        </p:nvSpPr>
        <p:spPr>
          <a:xfrm>
            <a:off x="2972606" y="4190508"/>
            <a:ext cx="1658493" cy="957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5963A-FD16-40BA-BEDE-1293479365F3}"/>
              </a:ext>
            </a:extLst>
          </p:cNvPr>
          <p:cNvSpPr txBox="1"/>
          <p:nvPr/>
        </p:nvSpPr>
        <p:spPr>
          <a:xfrm>
            <a:off x="5870321" y="2916516"/>
            <a:ext cx="286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this case, the threshold of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25.0</a:t>
            </a:r>
            <a:r>
              <a:rPr lang="en-NZ" dirty="0">
                <a:solidFill>
                  <a:schemeClr val="bg1"/>
                </a:solidFill>
              </a:rPr>
              <a:t> gives the smallest Gini, so it is picked up to represent “wind speed”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ED5610-CCCE-4917-89C9-24F4B1D1E8D7}"/>
              </a:ext>
            </a:extLst>
          </p:cNvPr>
          <p:cNvSpPr/>
          <p:nvPr/>
        </p:nvSpPr>
        <p:spPr>
          <a:xfrm>
            <a:off x="5454155" y="3353024"/>
            <a:ext cx="296091" cy="1945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58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6226127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5822826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6912154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259040" y="389614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806572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6348932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6826450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8612512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8217162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9298539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53376" y="389614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92957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8735317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9212835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6259040" y="1687022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5863690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6945067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6299904" y="1940373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839485" y="1940373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6381845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6859363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6415855" y="1198871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8821247" y="1166605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651613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A7348-7B2D-4F20-A7BD-A37F36CD1EC8}"/>
              </a:ext>
            </a:extLst>
          </p:cNvPr>
          <p:cNvSpPr/>
          <p:nvPr/>
        </p:nvSpPr>
        <p:spPr>
          <a:xfrm>
            <a:off x="8808144" y="1595036"/>
            <a:ext cx="1160890" cy="34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5CAECB-2C44-445C-86D1-C1C21B198D4F}"/>
              </a:ext>
            </a:extLst>
          </p:cNvPr>
          <p:cNvSpPr/>
          <p:nvPr/>
        </p:nvSpPr>
        <p:spPr>
          <a:xfrm>
            <a:off x="8421503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3B1D0-8634-41A0-A4A9-8CB4D02E6830}"/>
              </a:ext>
            </a:extLst>
          </p:cNvPr>
          <p:cNvSpPr/>
          <p:nvPr/>
        </p:nvSpPr>
        <p:spPr>
          <a:xfrm>
            <a:off x="9494171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Yes:0, No: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E29E9-FD4D-4723-A9E9-1FB5F189F58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857717" y="1940374"/>
            <a:ext cx="530872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E7861-0DAF-406C-A553-172E1D1935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388589" y="1940374"/>
            <a:ext cx="541796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77DA9-1D93-4B80-9FA4-5F2B58DE47DF}"/>
              </a:ext>
            </a:extLst>
          </p:cNvPr>
          <p:cNvSpPr txBox="1"/>
          <p:nvPr/>
        </p:nvSpPr>
        <p:spPr>
          <a:xfrm>
            <a:off x="8930949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EF9B1-279F-41DC-B5C7-30AD558BE748}"/>
              </a:ext>
            </a:extLst>
          </p:cNvPr>
          <p:cNvSpPr txBox="1"/>
          <p:nvPr/>
        </p:nvSpPr>
        <p:spPr>
          <a:xfrm>
            <a:off x="9408467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FCE81-C4D7-4F15-9214-2ACDA45C5CB4}"/>
              </a:ext>
            </a:extLst>
          </p:cNvPr>
          <p:cNvSpPr txBox="1"/>
          <p:nvPr/>
        </p:nvSpPr>
        <p:spPr>
          <a:xfrm>
            <a:off x="919295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0. 3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13F-9472-4BC6-9CA2-C465DB13A2C0}"/>
              </a:ext>
            </a:extLst>
          </p:cNvPr>
          <p:cNvSpPr txBox="1"/>
          <p:nvPr/>
        </p:nvSpPr>
        <p:spPr>
          <a:xfrm>
            <a:off x="10129889" y="1299407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Representative Gini impurity from “wind speed”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A4CD1-AA54-489F-BA0B-D00EB8B951F8}"/>
              </a:ext>
            </a:extLst>
          </p:cNvPr>
          <p:cNvSpPr txBox="1"/>
          <p:nvPr/>
        </p:nvSpPr>
        <p:spPr>
          <a:xfrm>
            <a:off x="5524425" y="3213281"/>
            <a:ext cx="493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apparently now we have Gini impurity for all predictors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5482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6226127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5822826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6912154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259040" y="389614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806572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6348932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6826450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8612512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8217162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9298539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53376" y="389614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92957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8735317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9212835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6259040" y="1687022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5863690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6945067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6299904" y="1940373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839485" y="1940373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6381845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6859363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6415855" y="1198871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8821247" y="1166605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651613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A7348-7B2D-4F20-A7BD-A37F36CD1EC8}"/>
              </a:ext>
            </a:extLst>
          </p:cNvPr>
          <p:cNvSpPr/>
          <p:nvPr/>
        </p:nvSpPr>
        <p:spPr>
          <a:xfrm>
            <a:off x="8808144" y="1595036"/>
            <a:ext cx="1160890" cy="34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5CAECB-2C44-445C-86D1-C1C21B198D4F}"/>
              </a:ext>
            </a:extLst>
          </p:cNvPr>
          <p:cNvSpPr/>
          <p:nvPr/>
        </p:nvSpPr>
        <p:spPr>
          <a:xfrm>
            <a:off x="8421503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3B1D0-8634-41A0-A4A9-8CB4D02E6830}"/>
              </a:ext>
            </a:extLst>
          </p:cNvPr>
          <p:cNvSpPr/>
          <p:nvPr/>
        </p:nvSpPr>
        <p:spPr>
          <a:xfrm>
            <a:off x="9494171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Yes:0, No: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E29E9-FD4D-4723-A9E9-1FB5F189F58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857717" y="1940374"/>
            <a:ext cx="530872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E7861-0DAF-406C-A553-172E1D1935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388589" y="1940374"/>
            <a:ext cx="541796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77DA9-1D93-4B80-9FA4-5F2B58DE47DF}"/>
              </a:ext>
            </a:extLst>
          </p:cNvPr>
          <p:cNvSpPr txBox="1"/>
          <p:nvPr/>
        </p:nvSpPr>
        <p:spPr>
          <a:xfrm>
            <a:off x="8930949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EF9B1-279F-41DC-B5C7-30AD558BE748}"/>
              </a:ext>
            </a:extLst>
          </p:cNvPr>
          <p:cNvSpPr txBox="1"/>
          <p:nvPr/>
        </p:nvSpPr>
        <p:spPr>
          <a:xfrm>
            <a:off x="9408467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FCE81-C4D7-4F15-9214-2ACDA45C5CB4}"/>
              </a:ext>
            </a:extLst>
          </p:cNvPr>
          <p:cNvSpPr txBox="1"/>
          <p:nvPr/>
        </p:nvSpPr>
        <p:spPr>
          <a:xfrm>
            <a:off x="919295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0. 3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13F-9472-4BC6-9CA2-C465DB13A2C0}"/>
              </a:ext>
            </a:extLst>
          </p:cNvPr>
          <p:cNvSpPr txBox="1"/>
          <p:nvPr/>
        </p:nvSpPr>
        <p:spPr>
          <a:xfrm>
            <a:off x="10129889" y="1299407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Representative Gini impurity from “wind speed”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A4CD1-AA54-489F-BA0B-D00EB8B951F8}"/>
              </a:ext>
            </a:extLst>
          </p:cNvPr>
          <p:cNvSpPr txBox="1"/>
          <p:nvPr/>
        </p:nvSpPr>
        <p:spPr>
          <a:xfrm>
            <a:off x="5524425" y="3213281"/>
            <a:ext cx="493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apparently now we have Gini impurity for all predictors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524425" y="3951754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Since wind speed &gt; 25.0</a:t>
            </a:r>
            <a:r>
              <a:rPr lang="en-NZ" dirty="0">
                <a:solidFill>
                  <a:schemeClr val="bg1"/>
                </a:solidFill>
              </a:rPr>
              <a:t> has the smallest Gini, so the top of the tree starts from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wind speed &gt; 25.0</a:t>
            </a:r>
            <a:r>
              <a:rPr lang="en-NZ" dirty="0">
                <a:solidFill>
                  <a:schemeClr val="bg1"/>
                </a:solidFill>
              </a:rPr>
              <a:t>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605967" y="4690227"/>
            <a:ext cx="1160890" cy="3453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7077470" y="5204663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8250725" y="5129392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847187" y="5660699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972253" y="5656472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513684" y="6174844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513684" y="5035565"/>
            <a:ext cx="672728" cy="16909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8186412" y="5035565"/>
            <a:ext cx="500527" cy="93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8283401" y="5396535"/>
            <a:ext cx="403538" cy="264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686939" y="5396535"/>
            <a:ext cx="721528" cy="2599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7949898" y="5927842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793274" y="6169788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</p:spTree>
    <p:extLst>
      <p:ext uri="{BB962C8B-B14F-4D97-AF65-F5344CB8AC3E}">
        <p14:creationId xmlns:p14="http://schemas.microsoft.com/office/powerpoint/2010/main" val="239384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6226127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5822826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6912154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6259040" y="389614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806572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6348932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6826450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8612512" y="136263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8217162" y="618388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9298539" y="61838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653376" y="389614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9192957" y="389614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8735317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9212835" y="342356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6259040" y="1687022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5863690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6945067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6299904" y="1940373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839485" y="1940373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6381845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6859363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4D78C-F96B-4677-8449-324645BD857D}"/>
              </a:ext>
            </a:extLst>
          </p:cNvPr>
          <p:cNvSpPr txBox="1"/>
          <p:nvPr/>
        </p:nvSpPr>
        <p:spPr>
          <a:xfrm>
            <a:off x="6415855" y="1198871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0.4664</a:t>
            </a:r>
            <a:endParaRPr lang="en-NZ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402FF-D353-413D-BF5F-AB4E0A372FCF}"/>
              </a:ext>
            </a:extLst>
          </p:cNvPr>
          <p:cNvSpPr txBox="1"/>
          <p:nvPr/>
        </p:nvSpPr>
        <p:spPr>
          <a:xfrm>
            <a:off x="8821247" y="1166605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0. 512</a:t>
            </a:r>
            <a:endParaRPr lang="en-NZ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AFBD9-0B78-40FB-9496-B8E409BC75D6}"/>
              </a:ext>
            </a:extLst>
          </p:cNvPr>
          <p:cNvSpPr txBox="1"/>
          <p:nvPr/>
        </p:nvSpPr>
        <p:spPr>
          <a:xfrm>
            <a:off x="651613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</a:t>
            </a:r>
            <a:r>
              <a:rPr lang="en-US" dirty="0">
                <a:solidFill>
                  <a:srgbClr val="FF0000"/>
                </a:solidFill>
              </a:rPr>
              <a:t>733</a:t>
            </a:r>
            <a:endParaRPr lang="en-NZ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A7348-7B2D-4F20-A7BD-A37F36CD1EC8}"/>
              </a:ext>
            </a:extLst>
          </p:cNvPr>
          <p:cNvSpPr/>
          <p:nvPr/>
        </p:nvSpPr>
        <p:spPr>
          <a:xfrm>
            <a:off x="8808144" y="1595036"/>
            <a:ext cx="1160890" cy="34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5CAECB-2C44-445C-86D1-C1C21B198D4F}"/>
              </a:ext>
            </a:extLst>
          </p:cNvPr>
          <p:cNvSpPr/>
          <p:nvPr/>
        </p:nvSpPr>
        <p:spPr>
          <a:xfrm>
            <a:off x="8421503" y="2169147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23B1D0-8634-41A0-A4A9-8CB4D02E6830}"/>
              </a:ext>
            </a:extLst>
          </p:cNvPr>
          <p:cNvSpPr/>
          <p:nvPr/>
        </p:nvSpPr>
        <p:spPr>
          <a:xfrm>
            <a:off x="9494171" y="2169146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Yes:0, No: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FE29E9-FD4D-4723-A9E9-1FB5F189F58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8857717" y="1940374"/>
            <a:ext cx="530872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E7861-0DAF-406C-A553-172E1D1935F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388589" y="1940374"/>
            <a:ext cx="541796" cy="228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77DA9-1D93-4B80-9FA4-5F2B58DE47DF}"/>
              </a:ext>
            </a:extLst>
          </p:cNvPr>
          <p:cNvSpPr txBox="1"/>
          <p:nvPr/>
        </p:nvSpPr>
        <p:spPr>
          <a:xfrm>
            <a:off x="8930949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CEF9B1-279F-41DC-B5C7-30AD558BE748}"/>
              </a:ext>
            </a:extLst>
          </p:cNvPr>
          <p:cNvSpPr txBox="1"/>
          <p:nvPr/>
        </p:nvSpPr>
        <p:spPr>
          <a:xfrm>
            <a:off x="9408467" y="1893115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CFCE81-C4D7-4F15-9214-2ACDA45C5CB4}"/>
              </a:ext>
            </a:extLst>
          </p:cNvPr>
          <p:cNvSpPr txBox="1"/>
          <p:nvPr/>
        </p:nvSpPr>
        <p:spPr>
          <a:xfrm>
            <a:off x="9192957" y="2717364"/>
            <a:ext cx="872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0. 3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13F-9472-4BC6-9CA2-C465DB13A2C0}"/>
              </a:ext>
            </a:extLst>
          </p:cNvPr>
          <p:cNvSpPr txBox="1"/>
          <p:nvPr/>
        </p:nvSpPr>
        <p:spPr>
          <a:xfrm>
            <a:off x="10129889" y="1299407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Representative Gini impurity from “wind speed”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0A4CD1-AA54-489F-BA0B-D00EB8B951F8}"/>
              </a:ext>
            </a:extLst>
          </p:cNvPr>
          <p:cNvSpPr txBox="1"/>
          <p:nvPr/>
        </p:nvSpPr>
        <p:spPr>
          <a:xfrm>
            <a:off x="5524425" y="3213281"/>
            <a:ext cx="493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apparently now we have Gini impurity for all predictors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524425" y="3951754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Since wind speed &gt; 25.0</a:t>
            </a:r>
            <a:r>
              <a:rPr lang="en-NZ" dirty="0">
                <a:solidFill>
                  <a:schemeClr val="bg1"/>
                </a:solidFill>
              </a:rPr>
              <a:t> has the smallest Gini, so the top of the tree starts from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wind speed &gt; 25.0</a:t>
            </a:r>
            <a:r>
              <a:rPr lang="en-NZ" dirty="0">
                <a:solidFill>
                  <a:schemeClr val="bg1"/>
                </a:solidFill>
              </a:rPr>
              <a:t>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605967" y="4690227"/>
            <a:ext cx="1160890" cy="3453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7077470" y="5204663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8250725" y="5129392"/>
            <a:ext cx="872428" cy="267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847187" y="5660699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972253" y="5656472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513684" y="6174844"/>
            <a:ext cx="872428" cy="267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513684" y="5035565"/>
            <a:ext cx="672728" cy="16909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8186412" y="5035565"/>
            <a:ext cx="500527" cy="93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8283401" y="5396535"/>
            <a:ext cx="403538" cy="2641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686939" y="5396535"/>
            <a:ext cx="721528" cy="2599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7949898" y="5927842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793274" y="6169788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BB0337-2742-44D3-ADB9-B957161AF481}"/>
              </a:ext>
            </a:extLst>
          </p:cNvPr>
          <p:cNvCxnSpPr>
            <a:cxnSpLocks/>
          </p:cNvCxnSpPr>
          <p:nvPr/>
        </p:nvCxnSpPr>
        <p:spPr>
          <a:xfrm flipH="1">
            <a:off x="9192957" y="5129392"/>
            <a:ext cx="215510" cy="752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3FF29B-E82C-4EF9-89DA-7082DC5BB9B3}"/>
              </a:ext>
            </a:extLst>
          </p:cNvPr>
          <p:cNvSpPr txBox="1"/>
          <p:nvPr/>
        </p:nvSpPr>
        <p:spPr>
          <a:xfrm>
            <a:off x="9559367" y="4414627"/>
            <a:ext cx="1927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question is, which predictor we should use here ?</a:t>
            </a:r>
          </a:p>
        </p:txBody>
      </p:sp>
    </p:spTree>
    <p:extLst>
      <p:ext uri="{BB962C8B-B14F-4D97-AF65-F5344CB8AC3E}">
        <p14:creationId xmlns:p14="http://schemas.microsoft.com/office/powerpoint/2010/main" val="215410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0; No: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2; No: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A4D57-AFC3-4760-BF19-D4C95E250349}"/>
              </a:ext>
            </a:extLst>
          </p:cNvPr>
          <p:cNvSpPr/>
          <p:nvPr/>
        </p:nvSpPr>
        <p:spPr>
          <a:xfrm>
            <a:off x="337397" y="4391938"/>
            <a:ext cx="4535173" cy="1496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F62AB-E341-45EB-9689-07CED716F75A}"/>
              </a:ext>
            </a:extLst>
          </p:cNvPr>
          <p:cNvSpPr/>
          <p:nvPr/>
        </p:nvSpPr>
        <p:spPr>
          <a:xfrm>
            <a:off x="337397" y="3917577"/>
            <a:ext cx="453517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7FBD673-C188-44CE-8811-BD2C301075D4}"/>
              </a:ext>
            </a:extLst>
          </p:cNvPr>
          <p:cNvSpPr txBox="1"/>
          <p:nvPr/>
        </p:nvSpPr>
        <p:spPr>
          <a:xfrm>
            <a:off x="5297307" y="1931590"/>
            <a:ext cx="1467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50"/>
                </a:solidFill>
              </a:rPr>
              <a:t>There is no need to split this branch since we’ve got “0/1” situation here (impure)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</p:spTree>
    <p:extLst>
      <p:ext uri="{BB962C8B-B14F-4D97-AF65-F5344CB8AC3E}">
        <p14:creationId xmlns:p14="http://schemas.microsoft.com/office/powerpoint/2010/main" val="252244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0; No: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  <a:p>
            <a:pPr algn="ctr"/>
            <a:r>
              <a:rPr lang="en-US" sz="1200" dirty="0"/>
              <a:t>Yes: 2; No: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A4D57-AFC3-4760-BF19-D4C95E250349}"/>
              </a:ext>
            </a:extLst>
          </p:cNvPr>
          <p:cNvSpPr/>
          <p:nvPr/>
        </p:nvSpPr>
        <p:spPr>
          <a:xfrm>
            <a:off x="337397" y="4391938"/>
            <a:ext cx="4535173" cy="1496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F62AB-E341-45EB-9689-07CED716F75A}"/>
              </a:ext>
            </a:extLst>
          </p:cNvPr>
          <p:cNvSpPr/>
          <p:nvPr/>
        </p:nvSpPr>
        <p:spPr>
          <a:xfrm>
            <a:off x="337397" y="3917577"/>
            <a:ext cx="453517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7FBD673-C188-44CE-8811-BD2C301075D4}"/>
              </a:ext>
            </a:extLst>
          </p:cNvPr>
          <p:cNvSpPr txBox="1"/>
          <p:nvPr/>
        </p:nvSpPr>
        <p:spPr>
          <a:xfrm>
            <a:off x="5297307" y="1931590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50"/>
                </a:solidFill>
              </a:rPr>
              <a:t>There is no need to split this branch since we’ve got “0/1” situation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B596B-D214-48DA-96D7-CCF29976891A}"/>
              </a:ext>
            </a:extLst>
          </p:cNvPr>
          <p:cNvSpPr txBox="1"/>
          <p:nvPr/>
        </p:nvSpPr>
        <p:spPr>
          <a:xfrm>
            <a:off x="10171135" y="2208588"/>
            <a:ext cx="155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Low pressure: 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6DE4F-2900-4BCF-99DC-E329C9B13A83}"/>
              </a:ext>
            </a:extLst>
          </p:cNvPr>
          <p:cNvSpPr txBox="1"/>
          <p:nvPr/>
        </p:nvSpPr>
        <p:spPr>
          <a:xfrm>
            <a:off x="10171134" y="2488776"/>
            <a:ext cx="1259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temp: 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893DE-68E3-4249-B20A-5D19EFB80FDA}"/>
              </a:ext>
            </a:extLst>
          </p:cNvPr>
          <p:cNvSpPr txBox="1"/>
          <p:nvPr/>
        </p:nvSpPr>
        <p:spPr>
          <a:xfrm>
            <a:off x="10171133" y="279784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humidity: 0.45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CFD6AC-D48D-48FD-9CEA-02512BCB67B4}"/>
              </a:ext>
            </a:extLst>
          </p:cNvPr>
          <p:cNvSpPr/>
          <p:nvPr/>
        </p:nvSpPr>
        <p:spPr>
          <a:xfrm>
            <a:off x="217714" y="4286909"/>
            <a:ext cx="2838995" cy="177425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27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A4D57-AFC3-4760-BF19-D4C95E250349}"/>
              </a:ext>
            </a:extLst>
          </p:cNvPr>
          <p:cNvSpPr/>
          <p:nvPr/>
        </p:nvSpPr>
        <p:spPr>
          <a:xfrm>
            <a:off x="1271451" y="4391938"/>
            <a:ext cx="862149" cy="14960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8F62AB-E341-45EB-9689-07CED716F75A}"/>
              </a:ext>
            </a:extLst>
          </p:cNvPr>
          <p:cNvSpPr/>
          <p:nvPr/>
        </p:nvSpPr>
        <p:spPr>
          <a:xfrm>
            <a:off x="337397" y="3917577"/>
            <a:ext cx="4535173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B596B-D214-48DA-96D7-CCF29976891A}"/>
              </a:ext>
            </a:extLst>
          </p:cNvPr>
          <p:cNvSpPr txBox="1"/>
          <p:nvPr/>
        </p:nvSpPr>
        <p:spPr>
          <a:xfrm>
            <a:off x="10171135" y="2208588"/>
            <a:ext cx="155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Low pressure: 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6DE4F-2900-4BCF-99DC-E329C9B13A83}"/>
              </a:ext>
            </a:extLst>
          </p:cNvPr>
          <p:cNvSpPr txBox="1"/>
          <p:nvPr/>
        </p:nvSpPr>
        <p:spPr>
          <a:xfrm>
            <a:off x="10171134" y="2488776"/>
            <a:ext cx="1259960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temp: 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893DE-68E3-4249-B20A-5D19EFB80FDA}"/>
              </a:ext>
            </a:extLst>
          </p:cNvPr>
          <p:cNvSpPr txBox="1"/>
          <p:nvPr/>
        </p:nvSpPr>
        <p:spPr>
          <a:xfrm>
            <a:off x="10171133" y="279784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humidity: 0.45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827-D0A2-426C-88D2-C238EFBB47A2}"/>
              </a:ext>
            </a:extLst>
          </p:cNvPr>
          <p:cNvSpPr txBox="1"/>
          <p:nvPr/>
        </p:nvSpPr>
        <p:spPr>
          <a:xfrm>
            <a:off x="7926384" y="25244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5F5B2-28D8-4724-BC0E-065A5986CEB4}"/>
              </a:ext>
            </a:extLst>
          </p:cNvPr>
          <p:cNvSpPr txBox="1"/>
          <p:nvPr/>
        </p:nvSpPr>
        <p:spPr>
          <a:xfrm>
            <a:off x="8549569" y="25291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32032-43AE-4881-B84B-0C0214D79487}"/>
              </a:ext>
            </a:extLst>
          </p:cNvPr>
          <p:cNvSpPr txBox="1"/>
          <p:nvPr/>
        </p:nvSpPr>
        <p:spPr>
          <a:xfrm>
            <a:off x="9732296" y="3105623"/>
            <a:ext cx="1617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High Temp has the smallest Gini so it is chosen as the secondary split here</a:t>
            </a:r>
          </a:p>
        </p:txBody>
      </p:sp>
    </p:spTree>
    <p:extLst>
      <p:ext uri="{BB962C8B-B14F-4D97-AF65-F5344CB8AC3E}">
        <p14:creationId xmlns:p14="http://schemas.microsoft.com/office/powerpoint/2010/main" val="3717794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5898" y="3029119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42B6B3-551D-4B9C-A626-313F4722D5E3}"/>
              </a:ext>
            </a:extLst>
          </p:cNvPr>
          <p:cNvSpPr txBox="1"/>
          <p:nvPr/>
        </p:nvSpPr>
        <p:spPr>
          <a:xfrm>
            <a:off x="5210870" y="435780"/>
            <a:ext cx="614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wind speed &gt; 25.0 has the smallest Gini, so the top of the tree starts from wind speed &gt; 25.0, e.g.</a:t>
            </a:r>
            <a:endParaRPr lang="en-NZ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190517-81F7-4852-A5EC-B3C3D04AB3FF}"/>
              </a:ext>
            </a:extLst>
          </p:cNvPr>
          <p:cNvSpPr/>
          <p:nvPr/>
        </p:nvSpPr>
        <p:spPr>
          <a:xfrm>
            <a:off x="7204293" y="1174253"/>
            <a:ext cx="1160890" cy="345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 Speed &gt; 25.0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6C6DC-A92D-4F43-83BB-CA4ACA5DE557}"/>
              </a:ext>
            </a:extLst>
          </p:cNvPr>
          <p:cNvSpPr/>
          <p:nvPr/>
        </p:nvSpPr>
        <p:spPr>
          <a:xfrm>
            <a:off x="6720692" y="2061064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FA7FFE-6587-4E07-B455-CB71ABFF697B}"/>
              </a:ext>
            </a:extLst>
          </p:cNvPr>
          <p:cNvSpPr/>
          <p:nvPr/>
        </p:nvSpPr>
        <p:spPr>
          <a:xfrm>
            <a:off x="7951430" y="2169851"/>
            <a:ext cx="1083216" cy="425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FC9AD6-E838-4CCD-963A-29A1F7134D64}"/>
              </a:ext>
            </a:extLst>
          </p:cNvPr>
          <p:cNvSpPr/>
          <p:nvPr/>
        </p:nvSpPr>
        <p:spPr>
          <a:xfrm>
            <a:off x="7492755" y="2842707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DF8D63-918B-49FF-A6DB-C54FC81DAEA7}"/>
              </a:ext>
            </a:extLst>
          </p:cNvPr>
          <p:cNvSpPr/>
          <p:nvPr/>
        </p:nvSpPr>
        <p:spPr>
          <a:xfrm>
            <a:off x="8617821" y="2838480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1C48D0-86A6-46FB-99AD-BFC62EB9E280}"/>
              </a:ext>
            </a:extLst>
          </p:cNvPr>
          <p:cNvSpPr/>
          <p:nvPr/>
        </p:nvSpPr>
        <p:spPr>
          <a:xfrm>
            <a:off x="7159252" y="3356852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97D3C-6277-4F5C-A5A6-554DCA633A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7262300" y="1519591"/>
            <a:ext cx="522438" cy="5414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78865-516A-4FC3-BDFE-E699405B5DE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7784738" y="1519591"/>
            <a:ext cx="708300" cy="6502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A86A4B-1DBE-40CC-AE0D-144651090607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7928969" y="2595705"/>
            <a:ext cx="564069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9E629-AE37-4229-9CD9-50C61C364F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493038" y="2595705"/>
            <a:ext cx="560997" cy="2427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1960BB-AC1B-47FA-AC9A-645DA279E874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7595466" y="3109850"/>
            <a:ext cx="333503" cy="2470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470029F-D90E-4228-9860-BD21A7AF1463}"/>
              </a:ext>
            </a:extLst>
          </p:cNvPr>
          <p:cNvSpPr txBox="1"/>
          <p:nvPr/>
        </p:nvSpPr>
        <p:spPr>
          <a:xfrm>
            <a:off x="8438842" y="3351796"/>
            <a:ext cx="1010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0F63-D61D-4A88-A0B9-4EBAEE30B9E4}"/>
              </a:ext>
            </a:extLst>
          </p:cNvPr>
          <p:cNvSpPr txBox="1"/>
          <p:nvPr/>
        </p:nvSpPr>
        <p:spPr>
          <a:xfrm>
            <a:off x="7148832" y="1590963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3972C-4A49-460A-BBDC-CAF4E58F7020}"/>
              </a:ext>
            </a:extLst>
          </p:cNvPr>
          <p:cNvSpPr txBox="1"/>
          <p:nvPr/>
        </p:nvSpPr>
        <p:spPr>
          <a:xfrm>
            <a:off x="7869500" y="1581927"/>
            <a:ext cx="5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FF"/>
                </a:highlight>
              </a:rPr>
              <a:t>Yes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D5D136-F5B1-4061-A83D-8C794442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1082111"/>
            <a:ext cx="3396182" cy="15526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990C880-7688-4439-A442-019ED83A2B8F}"/>
              </a:ext>
            </a:extLst>
          </p:cNvPr>
          <p:cNvSpPr txBox="1"/>
          <p:nvPr/>
        </p:nvSpPr>
        <p:spPr>
          <a:xfrm>
            <a:off x="9201363" y="1585075"/>
            <a:ext cx="1467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00B0F0"/>
                </a:solidFill>
              </a:rPr>
              <a:t>For this section, we calculate the Gini for all remaining predictors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B596B-D214-48DA-96D7-CCF29976891A}"/>
              </a:ext>
            </a:extLst>
          </p:cNvPr>
          <p:cNvSpPr txBox="1"/>
          <p:nvPr/>
        </p:nvSpPr>
        <p:spPr>
          <a:xfrm>
            <a:off x="10171135" y="2208588"/>
            <a:ext cx="155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Low pressure: 0.35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6DE4F-2900-4BCF-99DC-E329C9B13A83}"/>
              </a:ext>
            </a:extLst>
          </p:cNvPr>
          <p:cNvSpPr txBox="1"/>
          <p:nvPr/>
        </p:nvSpPr>
        <p:spPr>
          <a:xfrm>
            <a:off x="10171134" y="2488776"/>
            <a:ext cx="1259960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temp: 0.2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893DE-68E3-4249-B20A-5D19EFB80FDA}"/>
              </a:ext>
            </a:extLst>
          </p:cNvPr>
          <p:cNvSpPr txBox="1"/>
          <p:nvPr/>
        </p:nvSpPr>
        <p:spPr>
          <a:xfrm>
            <a:off x="10171133" y="2797846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High humidity: 0.45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827-D0A2-426C-88D2-C238EFBB47A2}"/>
              </a:ext>
            </a:extLst>
          </p:cNvPr>
          <p:cNvSpPr txBox="1"/>
          <p:nvPr/>
        </p:nvSpPr>
        <p:spPr>
          <a:xfrm>
            <a:off x="7926384" y="25244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5F5B2-28D8-4724-BC0E-065A5986CEB4}"/>
              </a:ext>
            </a:extLst>
          </p:cNvPr>
          <p:cNvSpPr txBox="1"/>
          <p:nvPr/>
        </p:nvSpPr>
        <p:spPr>
          <a:xfrm>
            <a:off x="8549569" y="25291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32032-43AE-4881-B84B-0C0214D79487}"/>
              </a:ext>
            </a:extLst>
          </p:cNvPr>
          <p:cNvSpPr txBox="1"/>
          <p:nvPr/>
        </p:nvSpPr>
        <p:spPr>
          <a:xfrm>
            <a:off x="9732296" y="3105623"/>
            <a:ext cx="1617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High Temp has the smallest Gini so it is chosen as the secondary split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BC2C9-517D-431F-B655-D50210503285}"/>
              </a:ext>
            </a:extLst>
          </p:cNvPr>
          <p:cNvSpPr txBox="1"/>
          <p:nvPr/>
        </p:nvSpPr>
        <p:spPr>
          <a:xfrm>
            <a:off x="5516216" y="5280968"/>
            <a:ext cx="401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By doing this over and over (going through all predictors) until we reach to the level that we are not able to split anymore (e.g., “0/1” or “impure” situation)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7DE51-39E8-4B35-943A-7810917888F0}"/>
              </a:ext>
            </a:extLst>
          </p:cNvPr>
          <p:cNvSpPr/>
          <p:nvPr/>
        </p:nvSpPr>
        <p:spPr>
          <a:xfrm>
            <a:off x="7148832" y="4058136"/>
            <a:ext cx="872428" cy="2671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207B9-ACC6-4029-9039-D8770C908AF3}"/>
              </a:ext>
            </a:extLst>
          </p:cNvPr>
          <p:cNvSpPr/>
          <p:nvPr/>
        </p:nvSpPr>
        <p:spPr>
          <a:xfrm>
            <a:off x="6161116" y="4588276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686DB3-1CE0-499B-895E-ECBBA1C56B62}"/>
              </a:ext>
            </a:extLst>
          </p:cNvPr>
          <p:cNvSpPr/>
          <p:nvPr/>
        </p:nvSpPr>
        <p:spPr>
          <a:xfrm>
            <a:off x="7840350" y="4599886"/>
            <a:ext cx="1083216" cy="417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54BCC-F5EF-4737-B629-05EDC8F00B7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702724" y="4325279"/>
            <a:ext cx="882322" cy="2629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C82CB-8E63-4EA0-82DF-8BA1997617BA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5046" y="4325279"/>
            <a:ext cx="796912" cy="274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5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EC260-A832-704F-8E02-B80C952689F5}"/>
              </a:ext>
            </a:extLst>
          </p:cNvPr>
          <p:cNvSpPr txBox="1"/>
          <p:nvPr/>
        </p:nvSpPr>
        <p:spPr>
          <a:xfrm>
            <a:off x="4373990" y="3574775"/>
            <a:ext cx="17194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When we have Low pressure, there are 1 case having rain, and 2 cases do not have rain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When we don’t have low pressure, there are 1 case having rain, and 1 case don’t have 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3F0C2-123D-7449-B637-5F2FDDD91571}"/>
              </a:ext>
            </a:extLst>
          </p:cNvPr>
          <p:cNvSpPr/>
          <p:nvPr/>
        </p:nvSpPr>
        <p:spPr>
          <a:xfrm>
            <a:off x="286247" y="1319917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A2412-AE5D-B144-9125-F631660693A8}"/>
              </a:ext>
            </a:extLst>
          </p:cNvPr>
          <p:cNvSpPr/>
          <p:nvPr/>
        </p:nvSpPr>
        <p:spPr>
          <a:xfrm>
            <a:off x="3009793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C06D4-F86B-914D-A42A-80A3FC4890F0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</p:spTree>
    <p:extLst>
      <p:ext uri="{BB962C8B-B14F-4D97-AF65-F5344CB8AC3E}">
        <p14:creationId xmlns:p14="http://schemas.microsoft.com/office/powerpoint/2010/main" val="13965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3F0C2-123D-7449-B637-5F2FDDD91571}"/>
              </a:ext>
            </a:extLst>
          </p:cNvPr>
          <p:cNvSpPr/>
          <p:nvPr/>
        </p:nvSpPr>
        <p:spPr>
          <a:xfrm>
            <a:off x="1207166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A2412-AE5D-B144-9125-F631660693A8}"/>
              </a:ext>
            </a:extLst>
          </p:cNvPr>
          <p:cNvSpPr/>
          <p:nvPr/>
        </p:nvSpPr>
        <p:spPr>
          <a:xfrm>
            <a:off x="3009793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/>
              <a:t>Yes:1, No: 2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temperature”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48899-D5F9-EC40-ADB5-7961D822251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</p:spTree>
    <p:extLst>
      <p:ext uri="{BB962C8B-B14F-4D97-AF65-F5344CB8AC3E}">
        <p14:creationId xmlns:p14="http://schemas.microsoft.com/office/powerpoint/2010/main" val="47917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F3F0C2-123D-7449-B637-5F2FDDD91571}"/>
              </a:ext>
            </a:extLst>
          </p:cNvPr>
          <p:cNvSpPr/>
          <p:nvPr/>
        </p:nvSpPr>
        <p:spPr>
          <a:xfrm>
            <a:off x="2053649" y="1285007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A2412-AE5D-B144-9125-F631660693A8}"/>
              </a:ext>
            </a:extLst>
          </p:cNvPr>
          <p:cNvSpPr/>
          <p:nvPr/>
        </p:nvSpPr>
        <p:spPr>
          <a:xfrm>
            <a:off x="3009793" y="1285008"/>
            <a:ext cx="1137036" cy="3254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64A54-10AC-E445-A8D6-534E7D72632C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</p:spTree>
    <p:extLst>
      <p:ext uri="{BB962C8B-B14F-4D97-AF65-F5344CB8AC3E}">
        <p14:creationId xmlns:p14="http://schemas.microsoft.com/office/powerpoint/2010/main" val="41270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98E17-C6E0-BB47-8E55-D27E8D65B623}"/>
              </a:ext>
            </a:extLst>
          </p:cNvPr>
          <p:cNvSpPr txBox="1"/>
          <p:nvPr/>
        </p:nvSpPr>
        <p:spPr>
          <a:xfrm>
            <a:off x="4291610" y="3692504"/>
            <a:ext cx="72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determine which predictor has the highest correlation, we use the metric called “Gini”</a:t>
            </a:r>
          </a:p>
        </p:txBody>
      </p:sp>
    </p:spTree>
    <p:extLst>
      <p:ext uri="{BB962C8B-B14F-4D97-AF65-F5344CB8AC3E}">
        <p14:creationId xmlns:p14="http://schemas.microsoft.com/office/powerpoint/2010/main" val="283335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026BA-4845-83E7-49B7-183017AE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B0B1026-CC34-7F98-7697-D2E11A4A1A0B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2EA4964-C3EC-2612-2CE3-6CE57EDA8953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271AC55-BCD2-5855-3CC8-7B0F77FF4E5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56F450-A0EF-2F00-786D-C675049DA9EE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3FBD5C-CE51-7E7D-555A-1DC5A10974B9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479F6-466B-1D5A-0503-6CEE838F036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B820E-79E2-C654-D4F3-EA1E6419D538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18F90-815B-5535-3049-2980DF6F065E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4BEEF9-DD76-6CCE-0790-A8070F5423A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BAC487-6798-F5BE-D8DF-C9AEC6BA3C13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DD3CD-FB8A-9351-8BBB-46C0533DDD50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9E1C7-2B0B-2A8B-E9A7-583BA8E8BB24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06F66-F7EE-9A5F-98BA-BA3F5F8A7E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3022B-00F4-5E04-39DA-593ED0372DE1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77845-2CED-EC57-CC45-0EF263560E16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3338BF-7534-337F-A874-E9DFFFE01BA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283500-1BCB-A458-3925-1BFCF254660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2ED7F2-1148-3DDE-68CB-D15AAFE05146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9DD76A-6875-E2B6-37D7-E0E15F7FBDC0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75DD5-B61F-9CDB-7DD3-1393DA7FC844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CD74E4-C29C-566B-7221-F76679AB6511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FC6BC2-2163-69A9-C36B-98404AA0C4D0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B65A8A-B8F2-2B42-8A0E-D44C4DA47E30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17D39A-E819-7BD5-07B3-31EA09C446D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F36506-4BA8-3AFC-526E-EDD7692BA0A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0C6036-2F0A-5A49-BCA3-792857E6AB0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4C6592-7972-BF34-0045-7DA31C49B140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6C145-7A16-4857-63E5-67059AB404F2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05015-E520-521A-4299-5EEEB6B482D0}"/>
              </a:ext>
            </a:extLst>
          </p:cNvPr>
          <p:cNvSpPr txBox="1"/>
          <p:nvPr/>
        </p:nvSpPr>
        <p:spPr>
          <a:xfrm>
            <a:off x="4291610" y="3692504"/>
            <a:ext cx="72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determine which predictor has the highest correlation, we use the metric called “Gini”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3E08C3-BD78-E9A0-FCB0-9AF1C7ECA3D4}"/>
                  </a:ext>
                </a:extLst>
              </p:cNvPr>
              <p:cNvSpPr txBox="1"/>
              <p:nvPr/>
            </p:nvSpPr>
            <p:spPr>
              <a:xfrm>
                <a:off x="5580487" y="4406092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87" y="4406092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A0ED61-892E-738E-04C5-688621A83F07}"/>
                  </a:ext>
                </a:extLst>
              </p:cNvPr>
              <p:cNvSpPr txBox="1"/>
              <p:nvPr/>
            </p:nvSpPr>
            <p:spPr>
              <a:xfrm>
                <a:off x="4727824" y="5121984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820D1-B428-F346-8E46-3793543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4" y="5121984"/>
                <a:ext cx="730859" cy="391261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D646478-09CF-356C-BA59-39F28B6F957A}"/>
              </a:ext>
            </a:extLst>
          </p:cNvPr>
          <p:cNvSpPr txBox="1"/>
          <p:nvPr/>
        </p:nvSpPr>
        <p:spPr>
          <a:xfrm>
            <a:off x="4344613" y="47413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D0C450-6B7B-97CA-4939-F3D91BBC6A91}"/>
              </a:ext>
            </a:extLst>
          </p:cNvPr>
          <p:cNvSpPr txBox="1"/>
          <p:nvPr/>
        </p:nvSpPr>
        <p:spPr>
          <a:xfrm>
            <a:off x="5323176" y="512198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A55D61-F7C0-4525-A540-29D8F248EC84}"/>
                  </a:ext>
                </a:extLst>
              </p:cNvPr>
              <p:cNvSpPr txBox="1"/>
              <p:nvPr/>
            </p:nvSpPr>
            <p:spPr>
              <a:xfrm>
                <a:off x="4749583" y="5524523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85CCB-2671-E240-8DAF-C8A167B09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83" y="5524523"/>
                <a:ext cx="7308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5218C2D-2D4A-7812-A9F0-A228DD353941}"/>
              </a:ext>
            </a:extLst>
          </p:cNvPr>
          <p:cNvSpPr txBox="1"/>
          <p:nvPr/>
        </p:nvSpPr>
        <p:spPr>
          <a:xfrm>
            <a:off x="5355542" y="551324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98E17-C6E0-BB47-8E55-D27E8D65B623}"/>
              </a:ext>
            </a:extLst>
          </p:cNvPr>
          <p:cNvSpPr txBox="1"/>
          <p:nvPr/>
        </p:nvSpPr>
        <p:spPr>
          <a:xfrm>
            <a:off x="4291610" y="3692504"/>
            <a:ext cx="72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determine which predictor has the highest correlation, we use the metric called “Gini”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/>
              <p:nvPr/>
            </p:nvSpPr>
            <p:spPr>
              <a:xfrm>
                <a:off x="5580487" y="4406092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87" y="4406092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820D1-B428-F346-8E46-379354317BEF}"/>
                  </a:ext>
                </a:extLst>
              </p:cNvPr>
              <p:cNvSpPr txBox="1"/>
              <p:nvPr/>
            </p:nvSpPr>
            <p:spPr>
              <a:xfrm>
                <a:off x="4727824" y="5121984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E820D1-B428-F346-8E46-37935431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4" y="5121984"/>
                <a:ext cx="730859" cy="391261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22852C3-D12B-8F44-8A4C-73D5F3993D63}"/>
              </a:ext>
            </a:extLst>
          </p:cNvPr>
          <p:cNvSpPr txBox="1"/>
          <p:nvPr/>
        </p:nvSpPr>
        <p:spPr>
          <a:xfrm>
            <a:off x="4344613" y="474137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D3935F-A5AF-CD48-B943-B723646356EE}"/>
              </a:ext>
            </a:extLst>
          </p:cNvPr>
          <p:cNvSpPr txBox="1"/>
          <p:nvPr/>
        </p:nvSpPr>
        <p:spPr>
          <a:xfrm>
            <a:off x="5323176" y="512198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85CCB-2671-E240-8DAF-C8A167B09FB7}"/>
                  </a:ext>
                </a:extLst>
              </p:cNvPr>
              <p:cNvSpPr txBox="1"/>
              <p:nvPr/>
            </p:nvSpPr>
            <p:spPr>
              <a:xfrm>
                <a:off x="4749583" y="5524523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885CCB-2671-E240-8DAF-C8A167B09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83" y="5524523"/>
                <a:ext cx="7308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A14C75E-1093-6548-B1BF-E05936C09047}"/>
              </a:ext>
            </a:extLst>
          </p:cNvPr>
          <p:cNvSpPr txBox="1"/>
          <p:nvPr/>
        </p:nvSpPr>
        <p:spPr>
          <a:xfrm>
            <a:off x="5355542" y="551324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A8B19-8977-83B6-A1B5-914CB6A52571}"/>
              </a:ext>
            </a:extLst>
          </p:cNvPr>
          <p:cNvSpPr txBox="1"/>
          <p:nvPr/>
        </p:nvSpPr>
        <p:spPr>
          <a:xfrm>
            <a:off x="7954957" y="4165447"/>
            <a:ext cx="384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Or whatever the label is ? For example,</a:t>
            </a:r>
            <a:br>
              <a:rPr lang="en-AU" dirty="0">
                <a:solidFill>
                  <a:srgbClr val="00B050"/>
                </a:solidFill>
              </a:rPr>
            </a:br>
            <a:br>
              <a:rPr lang="en-AU" dirty="0">
                <a:solidFill>
                  <a:srgbClr val="00B050"/>
                </a:solidFill>
              </a:rPr>
            </a:br>
            <a:endParaRPr lang="en-A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459F-0D5E-FD6C-A254-4D4A443D2BCB}"/>
                  </a:ext>
                </a:extLst>
              </p:cNvPr>
              <p:cNvSpPr txBox="1"/>
              <p:nvPr/>
            </p:nvSpPr>
            <p:spPr>
              <a:xfrm>
                <a:off x="7962675" y="4511824"/>
                <a:ext cx="3851967" cy="377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𝑎𝑠𝑖𝑎𝑛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𝑒𝑢𝑟𝑜𝑝𝑒𝑎𝑛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𝑚𝑎𝑜𝑟𝑖</m:t>
                              </m:r>
                            </m:sub>
                          </m:sSub>
                        </m:e>
                        <m:sup>
                          <m:r>
                            <a:rPr lang="en-US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459F-0D5E-FD6C-A254-4D4A443D2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675" y="4511824"/>
                <a:ext cx="3851967" cy="377989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A5EE7C4F-9E5F-DC0B-3267-FC9C86C3A9B0}"/>
              </a:ext>
            </a:extLst>
          </p:cNvPr>
          <p:cNvSpPr/>
          <p:nvPr/>
        </p:nvSpPr>
        <p:spPr>
          <a:xfrm>
            <a:off x="7845619" y="4054879"/>
            <a:ext cx="3918548" cy="960799"/>
          </a:xfrm>
          <a:custGeom>
            <a:avLst/>
            <a:gdLst>
              <a:gd name="connsiteX0" fmla="*/ 477287 w 3918548"/>
              <a:gd name="connsiteY0" fmla="*/ 13268 h 960799"/>
              <a:gd name="connsiteX1" fmla="*/ 38748 w 3918548"/>
              <a:gd name="connsiteY1" fmla="*/ 218541 h 960799"/>
              <a:gd name="connsiteX2" fmla="*/ 38748 w 3918548"/>
              <a:gd name="connsiteY2" fmla="*/ 442476 h 960799"/>
              <a:gd name="connsiteX3" fmla="*/ 188038 w 3918548"/>
              <a:gd name="connsiteY3" fmla="*/ 610427 h 960799"/>
              <a:gd name="connsiteX4" fmla="*/ 216030 w 3918548"/>
              <a:gd name="connsiteY4" fmla="*/ 797039 h 960799"/>
              <a:gd name="connsiteX5" fmla="*/ 710552 w 3918548"/>
              <a:gd name="connsiteY5" fmla="*/ 955660 h 960799"/>
              <a:gd name="connsiteX6" fmla="*/ 1317042 w 3918548"/>
              <a:gd name="connsiteY6" fmla="*/ 918337 h 960799"/>
              <a:gd name="connsiteX7" fmla="*/ 1512985 w 3918548"/>
              <a:gd name="connsiteY7" fmla="*/ 881015 h 960799"/>
              <a:gd name="connsiteX8" fmla="*/ 1942193 w 3918548"/>
              <a:gd name="connsiteY8" fmla="*/ 890345 h 960799"/>
              <a:gd name="connsiteX9" fmla="*/ 2977891 w 3918548"/>
              <a:gd name="connsiteY9" fmla="*/ 946329 h 960799"/>
              <a:gd name="connsiteX10" fmla="*/ 3183165 w 3918548"/>
              <a:gd name="connsiteY10" fmla="*/ 918337 h 960799"/>
              <a:gd name="connsiteX11" fmla="*/ 3584381 w 3918548"/>
              <a:gd name="connsiteY11" fmla="*/ 862354 h 960799"/>
              <a:gd name="connsiteX12" fmla="*/ 3743001 w 3918548"/>
              <a:gd name="connsiteY12" fmla="*/ 806370 h 960799"/>
              <a:gd name="connsiteX13" fmla="*/ 3892291 w 3918548"/>
              <a:gd name="connsiteY13" fmla="*/ 573105 h 960799"/>
              <a:gd name="connsiteX14" fmla="*/ 3845638 w 3918548"/>
              <a:gd name="connsiteY14" fmla="*/ 125235 h 960799"/>
              <a:gd name="connsiteX15" fmla="*/ 3201826 w 3918548"/>
              <a:gd name="connsiteY15" fmla="*/ 3937 h 960799"/>
              <a:gd name="connsiteX16" fmla="*/ 2222112 w 3918548"/>
              <a:gd name="connsiteY16" fmla="*/ 97243 h 960799"/>
              <a:gd name="connsiteX17" fmla="*/ 1652944 w 3918548"/>
              <a:gd name="connsiteY17" fmla="*/ 97243 h 960799"/>
              <a:gd name="connsiteX18" fmla="*/ 1289050 w 3918548"/>
              <a:gd name="connsiteY18" fmla="*/ 41260 h 960799"/>
              <a:gd name="connsiteX19" fmla="*/ 1074446 w 3918548"/>
              <a:gd name="connsiteY19" fmla="*/ 22599 h 960799"/>
              <a:gd name="connsiteX20" fmla="*/ 477287 w 3918548"/>
              <a:gd name="connsiteY20" fmla="*/ 13268 h 9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18548" h="960799">
                <a:moveTo>
                  <a:pt x="477287" y="13268"/>
                </a:moveTo>
                <a:cubicBezTo>
                  <a:pt x="304671" y="45925"/>
                  <a:pt x="111838" y="147006"/>
                  <a:pt x="38748" y="218541"/>
                </a:cubicBezTo>
                <a:cubicBezTo>
                  <a:pt x="-34342" y="290076"/>
                  <a:pt x="13866" y="377162"/>
                  <a:pt x="38748" y="442476"/>
                </a:cubicBezTo>
                <a:cubicBezTo>
                  <a:pt x="63630" y="507790"/>
                  <a:pt x="158491" y="551333"/>
                  <a:pt x="188038" y="610427"/>
                </a:cubicBezTo>
                <a:cubicBezTo>
                  <a:pt x="217585" y="669521"/>
                  <a:pt x="128944" y="739500"/>
                  <a:pt x="216030" y="797039"/>
                </a:cubicBezTo>
                <a:cubicBezTo>
                  <a:pt x="303116" y="854578"/>
                  <a:pt x="527050" y="935444"/>
                  <a:pt x="710552" y="955660"/>
                </a:cubicBezTo>
                <a:cubicBezTo>
                  <a:pt x="894054" y="975876"/>
                  <a:pt x="1183303" y="930778"/>
                  <a:pt x="1317042" y="918337"/>
                </a:cubicBezTo>
                <a:cubicBezTo>
                  <a:pt x="1450781" y="905896"/>
                  <a:pt x="1408793" y="885680"/>
                  <a:pt x="1512985" y="881015"/>
                </a:cubicBezTo>
                <a:cubicBezTo>
                  <a:pt x="1617177" y="876350"/>
                  <a:pt x="1942193" y="890345"/>
                  <a:pt x="1942193" y="890345"/>
                </a:cubicBezTo>
                <a:lnTo>
                  <a:pt x="2977891" y="946329"/>
                </a:lnTo>
                <a:cubicBezTo>
                  <a:pt x="3184720" y="950994"/>
                  <a:pt x="3183165" y="918337"/>
                  <a:pt x="3183165" y="918337"/>
                </a:cubicBezTo>
                <a:cubicBezTo>
                  <a:pt x="3284247" y="904341"/>
                  <a:pt x="3491075" y="881015"/>
                  <a:pt x="3584381" y="862354"/>
                </a:cubicBezTo>
                <a:cubicBezTo>
                  <a:pt x="3677687" y="843693"/>
                  <a:pt x="3691683" y="854578"/>
                  <a:pt x="3743001" y="806370"/>
                </a:cubicBezTo>
                <a:cubicBezTo>
                  <a:pt x="3794319" y="758162"/>
                  <a:pt x="3875185" y="686627"/>
                  <a:pt x="3892291" y="573105"/>
                </a:cubicBezTo>
                <a:cubicBezTo>
                  <a:pt x="3909397" y="459583"/>
                  <a:pt x="3960715" y="220096"/>
                  <a:pt x="3845638" y="125235"/>
                </a:cubicBezTo>
                <a:cubicBezTo>
                  <a:pt x="3730561" y="30374"/>
                  <a:pt x="3472414" y="8602"/>
                  <a:pt x="3201826" y="3937"/>
                </a:cubicBezTo>
                <a:cubicBezTo>
                  <a:pt x="2931238" y="-728"/>
                  <a:pt x="2480259" y="81692"/>
                  <a:pt x="2222112" y="97243"/>
                </a:cubicBezTo>
                <a:cubicBezTo>
                  <a:pt x="1963965" y="112794"/>
                  <a:pt x="1808454" y="106573"/>
                  <a:pt x="1652944" y="97243"/>
                </a:cubicBezTo>
                <a:cubicBezTo>
                  <a:pt x="1497434" y="87913"/>
                  <a:pt x="1385466" y="53701"/>
                  <a:pt x="1289050" y="41260"/>
                </a:cubicBezTo>
                <a:cubicBezTo>
                  <a:pt x="1192634" y="28819"/>
                  <a:pt x="1208185" y="27264"/>
                  <a:pt x="1074446" y="22599"/>
                </a:cubicBezTo>
                <a:cubicBezTo>
                  <a:pt x="940707" y="17934"/>
                  <a:pt x="649903" y="-19389"/>
                  <a:pt x="477287" y="1326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62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F034A-8485-8445-91E2-A082EE13018D}"/>
              </a:ext>
            </a:extLst>
          </p:cNvPr>
          <p:cNvSpPr txBox="1"/>
          <p:nvPr/>
        </p:nvSpPr>
        <p:spPr>
          <a:xfrm>
            <a:off x="421419" y="38961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look at an example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73CA789-1F40-E743-89AF-E8052A16B8A7}"/>
              </a:ext>
            </a:extLst>
          </p:cNvPr>
          <p:cNvGraphicFramePr>
            <a:graphicFrameLocks noGrp="1"/>
          </p:cNvGraphicFramePr>
          <p:nvPr/>
        </p:nvGraphicFramePr>
        <p:xfrm>
          <a:off x="421419" y="1554552"/>
          <a:ext cx="360812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031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902031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0E53CF-BDB6-F94E-BB9D-F31B98DD58A7}"/>
              </a:ext>
            </a:extLst>
          </p:cNvPr>
          <p:cNvSpPr txBox="1"/>
          <p:nvPr/>
        </p:nvSpPr>
        <p:spPr>
          <a:xfrm>
            <a:off x="4548147" y="354223"/>
            <a:ext cx="399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determine whether “low pressure”, “high temperature” or “high humidity” should be on the top of the tree (root)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F7507-2232-1D42-9418-8C800A94332D}"/>
              </a:ext>
            </a:extLst>
          </p:cNvPr>
          <p:cNvSpPr txBox="1"/>
          <p:nvPr/>
        </p:nvSpPr>
        <p:spPr>
          <a:xfrm>
            <a:off x="4561617" y="1562921"/>
            <a:ext cx="72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do so, we check the correlation for each predictor individually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DEA-284A-EB4D-BC97-5BF900AD00CF}"/>
              </a:ext>
            </a:extLst>
          </p:cNvPr>
          <p:cNvSpPr/>
          <p:nvPr/>
        </p:nvSpPr>
        <p:spPr>
          <a:xfrm>
            <a:off x="469491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pressure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331C0-E70B-2349-BD2D-DE8F9F961934}"/>
              </a:ext>
            </a:extLst>
          </p:cNvPr>
          <p:cNvSpPr/>
          <p:nvPr/>
        </p:nvSpPr>
        <p:spPr>
          <a:xfrm>
            <a:off x="4291610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4CE1F-D290-BF4A-9506-5DF1E40D701C}"/>
              </a:ext>
            </a:extLst>
          </p:cNvPr>
          <p:cNvSpPr/>
          <p:nvPr/>
        </p:nvSpPr>
        <p:spPr>
          <a:xfrm>
            <a:off x="538093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1,No: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B68597-40C1-AD48-B180-03380A4E5CDF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727824" y="2745839"/>
            <a:ext cx="547532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7CBA23-F465-F545-890F-CB78E8AE9EA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27535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C3C7CE-283C-344D-91DB-03E53BCCB771}"/>
              </a:ext>
            </a:extLst>
          </p:cNvPr>
          <p:cNvSpPr txBox="1"/>
          <p:nvPr/>
        </p:nvSpPr>
        <p:spPr>
          <a:xfrm>
            <a:off x="481771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185A2-584A-274D-97A1-D88C911D7938}"/>
              </a:ext>
            </a:extLst>
          </p:cNvPr>
          <p:cNvSpPr txBox="1"/>
          <p:nvPr/>
        </p:nvSpPr>
        <p:spPr>
          <a:xfrm>
            <a:off x="529523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F294F-1197-644F-95D3-9FBC30BB604B}"/>
              </a:ext>
            </a:extLst>
          </p:cNvPr>
          <p:cNvSpPr txBox="1"/>
          <p:nvPr/>
        </p:nvSpPr>
        <p:spPr>
          <a:xfrm>
            <a:off x="416471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First let's look at “low pressure”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10D077-12FF-D741-A902-A0369C348BB9}"/>
              </a:ext>
            </a:extLst>
          </p:cNvPr>
          <p:cNvSpPr/>
          <p:nvPr/>
        </p:nvSpPr>
        <p:spPr>
          <a:xfrm>
            <a:off x="7081296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ACFE93-9814-314C-A014-8C6BF57ECAD7}"/>
              </a:ext>
            </a:extLst>
          </p:cNvPr>
          <p:cNvSpPr/>
          <p:nvPr/>
        </p:nvSpPr>
        <p:spPr>
          <a:xfrm>
            <a:off x="6685946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1, No: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56E83-6181-6244-A702-827E5AAF3B03}"/>
              </a:ext>
            </a:extLst>
          </p:cNvPr>
          <p:cNvSpPr/>
          <p:nvPr/>
        </p:nvSpPr>
        <p:spPr>
          <a:xfrm>
            <a:off x="7767323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Yes:1, No: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48FE0-356C-334F-B98B-739EF017822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7122160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8A649-2958-D045-B77B-6DE2D9EED7A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661741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61E1A-D92C-734D-A2DA-42760FD13ED0}"/>
              </a:ext>
            </a:extLst>
          </p:cNvPr>
          <p:cNvSpPr txBox="1"/>
          <p:nvPr/>
        </p:nvSpPr>
        <p:spPr>
          <a:xfrm>
            <a:off x="7204101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04FBA-15A8-B448-956C-ACDC91EA54DC}"/>
              </a:ext>
            </a:extLst>
          </p:cNvPr>
          <p:cNvSpPr txBox="1"/>
          <p:nvPr/>
        </p:nvSpPr>
        <p:spPr>
          <a:xfrm>
            <a:off x="7681619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67D5EB-C0E1-EC43-BC58-DF02D48DBC82}"/>
              </a:ext>
            </a:extLst>
          </p:cNvPr>
          <p:cNvSpPr txBox="1"/>
          <p:nvPr/>
        </p:nvSpPr>
        <p:spPr>
          <a:xfrm>
            <a:off x="6551100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Second let's look at “High temp”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7AC2F0-B913-EF43-A695-D0130B0E379A}"/>
              </a:ext>
            </a:extLst>
          </p:cNvPr>
          <p:cNvSpPr/>
          <p:nvPr/>
        </p:nvSpPr>
        <p:spPr>
          <a:xfrm>
            <a:off x="9467681" y="2492488"/>
            <a:ext cx="1160890" cy="25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Humidity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FB87E3-823A-E447-A513-B8E0694F45B2}"/>
              </a:ext>
            </a:extLst>
          </p:cNvPr>
          <p:cNvSpPr/>
          <p:nvPr/>
        </p:nvSpPr>
        <p:spPr>
          <a:xfrm>
            <a:off x="9072331" y="2974613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Rain</a:t>
            </a:r>
          </a:p>
          <a:p>
            <a:pPr algn="ctr"/>
            <a:r>
              <a:rPr lang="en-US" sz="1050" dirty="0"/>
              <a:t>Yes: 2, No: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7D3936-40BD-FB4A-BBF7-2266148FC6CA}"/>
              </a:ext>
            </a:extLst>
          </p:cNvPr>
          <p:cNvSpPr/>
          <p:nvPr/>
        </p:nvSpPr>
        <p:spPr>
          <a:xfrm>
            <a:off x="10153708" y="2974612"/>
            <a:ext cx="872428" cy="489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Rain</a:t>
            </a:r>
          </a:p>
          <a:p>
            <a:pPr algn="ctr"/>
            <a:r>
              <a:rPr lang="en-US" sz="1000" dirty="0"/>
              <a:t>Yes: 0,No: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A1D1B8-8C74-2648-9A84-17A4AEAADE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508545" y="2745839"/>
            <a:ext cx="539581" cy="2287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0071ED-ED0C-0943-80B9-2A45C7F2714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048126" y="2745839"/>
            <a:ext cx="541796" cy="228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0BF37D-B1A6-5543-BFF4-BCC608A2784F}"/>
              </a:ext>
            </a:extLst>
          </p:cNvPr>
          <p:cNvSpPr txBox="1"/>
          <p:nvPr/>
        </p:nvSpPr>
        <p:spPr>
          <a:xfrm>
            <a:off x="9590486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B37679-4109-5640-A62A-3DEC35E5C3EA}"/>
              </a:ext>
            </a:extLst>
          </p:cNvPr>
          <p:cNvSpPr txBox="1"/>
          <p:nvPr/>
        </p:nvSpPr>
        <p:spPr>
          <a:xfrm>
            <a:off x="10068004" y="2698581"/>
            <a:ext cx="570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3D740-2006-1547-A726-8A433969502F}"/>
              </a:ext>
            </a:extLst>
          </p:cNvPr>
          <p:cNvSpPr txBox="1"/>
          <p:nvPr/>
        </p:nvSpPr>
        <p:spPr>
          <a:xfrm>
            <a:off x="8937485" y="2058928"/>
            <a:ext cx="2447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Third let's look at “High humidity”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/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𝑦𝑒𝑠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5039D6-F9F2-3945-9B7B-031F0510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18" y="4461759"/>
                <a:ext cx="2356348" cy="414216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/>
              <p:nvPr/>
            </p:nvSpPr>
            <p:spPr>
              <a:xfrm>
                <a:off x="3860924" y="3861452"/>
                <a:ext cx="1733800" cy="325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=1−(</m:t>
                      </m:r>
                      <m:sSup>
                        <m:sSupPr>
                          <m:ctrlP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den>
                          </m:f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den>
                          </m:f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032965-B1D7-2540-8F6D-BA5E3EFA0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924" y="3861452"/>
                <a:ext cx="1733800" cy="325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8E83F74-2C68-7A4D-A69A-23046AFF9A35}"/>
              </a:ext>
            </a:extLst>
          </p:cNvPr>
          <p:cNvSpPr/>
          <p:nvPr/>
        </p:nvSpPr>
        <p:spPr>
          <a:xfrm>
            <a:off x="4164715" y="2907900"/>
            <a:ext cx="1130519" cy="647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07E8C7-5C07-014A-AC17-31436D152C0B}"/>
              </a:ext>
            </a:extLst>
          </p:cNvPr>
          <p:cNvCxnSpPr>
            <a:stCxn id="3" idx="4"/>
            <a:endCxn id="47" idx="0"/>
          </p:cNvCxnSpPr>
          <p:nvPr/>
        </p:nvCxnSpPr>
        <p:spPr>
          <a:xfrm flipH="1">
            <a:off x="4727824" y="3555086"/>
            <a:ext cx="2151" cy="306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D3D785-5EBC-FB47-9F4D-9BC8BE0C3E07}"/>
              </a:ext>
            </a:extLst>
          </p:cNvPr>
          <p:cNvSpPr txBox="1"/>
          <p:nvPr/>
        </p:nvSpPr>
        <p:spPr>
          <a:xfrm>
            <a:off x="4852913" y="3563124"/>
            <a:ext cx="1758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For this leaf, the Gini value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/>
              <p:nvPr/>
            </p:nvSpPr>
            <p:spPr>
              <a:xfrm>
                <a:off x="3794783" y="4207101"/>
                <a:ext cx="17338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=0.444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60FFDE-C5FD-E14C-95A0-9F3208E06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83" y="4207101"/>
                <a:ext cx="173380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/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19A3DA-7406-F94C-94EB-2AEA95B6E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5" y="5052739"/>
                <a:ext cx="730859" cy="39126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7116CC71-7CCE-C94C-A71F-E07D8DB16053}"/>
              </a:ext>
            </a:extLst>
          </p:cNvPr>
          <p:cNvSpPr txBox="1"/>
          <p:nvPr/>
        </p:nvSpPr>
        <p:spPr>
          <a:xfrm>
            <a:off x="1109427" y="5052739"/>
            <a:ext cx="34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“yes” in a leaf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/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0276A41-08F9-1D49-8FA0-5C7CA068A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4" y="5479345"/>
                <a:ext cx="7308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EF4E186-3DBC-4D48-944E-C3DE062CA2DF}"/>
              </a:ext>
            </a:extLst>
          </p:cNvPr>
          <p:cNvSpPr txBox="1"/>
          <p:nvPr/>
        </p:nvSpPr>
        <p:spPr>
          <a:xfrm>
            <a:off x="1109427" y="5479345"/>
            <a:ext cx="330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probability of “no” in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4403</Words>
  <Application>Microsoft Macintosh PowerPoint</Application>
  <PresentationFormat>Widescreen</PresentationFormat>
  <Paragraphs>1394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4</cp:revision>
  <dcterms:created xsi:type="dcterms:W3CDTF">2022-06-04T03:27:32Z</dcterms:created>
  <dcterms:modified xsi:type="dcterms:W3CDTF">2025-05-31T11:45:34Z</dcterms:modified>
</cp:coreProperties>
</file>