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8DAB9-C070-4890-8221-A9457E089F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0D946A25-2E06-485A-9E4D-F0C30C08CE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BE5DBF33-FBEF-4035-9762-AE0DF5F8DD7A}"/>
              </a:ext>
            </a:extLst>
          </p:cNvPr>
          <p:cNvSpPr>
            <a:spLocks noGrp="1"/>
          </p:cNvSpPr>
          <p:nvPr>
            <p:ph type="dt" sz="half" idx="10"/>
          </p:nvPr>
        </p:nvSpPr>
        <p:spPr/>
        <p:txBody>
          <a:bodyPr/>
          <a:lstStyle/>
          <a:p>
            <a:fld id="{D4438263-35C6-4DA0-9D2D-C45671036F35}" type="datetimeFigureOut">
              <a:rPr lang="en-NZ" smtClean="0"/>
              <a:t>7/06/2022</a:t>
            </a:fld>
            <a:endParaRPr lang="en-NZ"/>
          </a:p>
        </p:txBody>
      </p:sp>
      <p:sp>
        <p:nvSpPr>
          <p:cNvPr id="5" name="Footer Placeholder 4">
            <a:extLst>
              <a:ext uri="{FF2B5EF4-FFF2-40B4-BE49-F238E27FC236}">
                <a16:creationId xmlns:a16="http://schemas.microsoft.com/office/drawing/2014/main" id="{18013827-5A39-4A03-A576-15A96FFEEFD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ECCC631-05AB-4C34-8513-08C25110F0EC}"/>
              </a:ext>
            </a:extLst>
          </p:cNvPr>
          <p:cNvSpPr>
            <a:spLocks noGrp="1"/>
          </p:cNvSpPr>
          <p:nvPr>
            <p:ph type="sldNum" sz="quarter" idx="12"/>
          </p:nvPr>
        </p:nvSpPr>
        <p:spPr/>
        <p:txBody>
          <a:bodyPr/>
          <a:lstStyle/>
          <a:p>
            <a:fld id="{83F5909A-A543-4350-8A61-DDA90C554F49}" type="slidenum">
              <a:rPr lang="en-NZ" smtClean="0"/>
              <a:t>‹#›</a:t>
            </a:fld>
            <a:endParaRPr lang="en-NZ"/>
          </a:p>
        </p:txBody>
      </p:sp>
    </p:spTree>
    <p:extLst>
      <p:ext uri="{BB962C8B-B14F-4D97-AF65-F5344CB8AC3E}">
        <p14:creationId xmlns:p14="http://schemas.microsoft.com/office/powerpoint/2010/main" val="3350287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CB583-25A6-4F27-BE8A-4640AB93FD52}"/>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269FB436-1918-47C8-BBC5-B0527BE00B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3AD199F-3511-44A9-807C-C8ECC78FCE19}"/>
              </a:ext>
            </a:extLst>
          </p:cNvPr>
          <p:cNvSpPr>
            <a:spLocks noGrp="1"/>
          </p:cNvSpPr>
          <p:nvPr>
            <p:ph type="dt" sz="half" idx="10"/>
          </p:nvPr>
        </p:nvSpPr>
        <p:spPr/>
        <p:txBody>
          <a:bodyPr/>
          <a:lstStyle/>
          <a:p>
            <a:fld id="{D4438263-35C6-4DA0-9D2D-C45671036F35}" type="datetimeFigureOut">
              <a:rPr lang="en-NZ" smtClean="0"/>
              <a:t>7/06/2022</a:t>
            </a:fld>
            <a:endParaRPr lang="en-NZ"/>
          </a:p>
        </p:txBody>
      </p:sp>
      <p:sp>
        <p:nvSpPr>
          <p:cNvPr id="5" name="Footer Placeholder 4">
            <a:extLst>
              <a:ext uri="{FF2B5EF4-FFF2-40B4-BE49-F238E27FC236}">
                <a16:creationId xmlns:a16="http://schemas.microsoft.com/office/drawing/2014/main" id="{428D49F2-924A-4281-818A-AC1B991DCF7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00471EC-E2C0-4B92-9F66-41C6DB612E81}"/>
              </a:ext>
            </a:extLst>
          </p:cNvPr>
          <p:cNvSpPr>
            <a:spLocks noGrp="1"/>
          </p:cNvSpPr>
          <p:nvPr>
            <p:ph type="sldNum" sz="quarter" idx="12"/>
          </p:nvPr>
        </p:nvSpPr>
        <p:spPr/>
        <p:txBody>
          <a:bodyPr/>
          <a:lstStyle/>
          <a:p>
            <a:fld id="{83F5909A-A543-4350-8A61-DDA90C554F49}" type="slidenum">
              <a:rPr lang="en-NZ" smtClean="0"/>
              <a:t>‹#›</a:t>
            </a:fld>
            <a:endParaRPr lang="en-NZ"/>
          </a:p>
        </p:txBody>
      </p:sp>
    </p:spTree>
    <p:extLst>
      <p:ext uri="{BB962C8B-B14F-4D97-AF65-F5344CB8AC3E}">
        <p14:creationId xmlns:p14="http://schemas.microsoft.com/office/powerpoint/2010/main" val="1455903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C5FD26-A793-40F8-A2C6-9D0F5734ADC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73A6CB92-91F3-4075-9561-49B41C96F6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85A98124-802A-4ECD-A104-30B833A7A299}"/>
              </a:ext>
            </a:extLst>
          </p:cNvPr>
          <p:cNvSpPr>
            <a:spLocks noGrp="1"/>
          </p:cNvSpPr>
          <p:nvPr>
            <p:ph type="dt" sz="half" idx="10"/>
          </p:nvPr>
        </p:nvSpPr>
        <p:spPr/>
        <p:txBody>
          <a:bodyPr/>
          <a:lstStyle/>
          <a:p>
            <a:fld id="{D4438263-35C6-4DA0-9D2D-C45671036F35}" type="datetimeFigureOut">
              <a:rPr lang="en-NZ" smtClean="0"/>
              <a:t>7/06/2022</a:t>
            </a:fld>
            <a:endParaRPr lang="en-NZ"/>
          </a:p>
        </p:txBody>
      </p:sp>
      <p:sp>
        <p:nvSpPr>
          <p:cNvPr id="5" name="Footer Placeholder 4">
            <a:extLst>
              <a:ext uri="{FF2B5EF4-FFF2-40B4-BE49-F238E27FC236}">
                <a16:creationId xmlns:a16="http://schemas.microsoft.com/office/drawing/2014/main" id="{CBC3EBA2-92AE-4EB2-8209-31CFF12FC91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5E5D0B89-2FBE-48D1-B145-8462BADE6AC1}"/>
              </a:ext>
            </a:extLst>
          </p:cNvPr>
          <p:cNvSpPr>
            <a:spLocks noGrp="1"/>
          </p:cNvSpPr>
          <p:nvPr>
            <p:ph type="sldNum" sz="quarter" idx="12"/>
          </p:nvPr>
        </p:nvSpPr>
        <p:spPr/>
        <p:txBody>
          <a:bodyPr/>
          <a:lstStyle/>
          <a:p>
            <a:fld id="{83F5909A-A543-4350-8A61-DDA90C554F49}" type="slidenum">
              <a:rPr lang="en-NZ" smtClean="0"/>
              <a:t>‹#›</a:t>
            </a:fld>
            <a:endParaRPr lang="en-NZ"/>
          </a:p>
        </p:txBody>
      </p:sp>
    </p:spTree>
    <p:extLst>
      <p:ext uri="{BB962C8B-B14F-4D97-AF65-F5344CB8AC3E}">
        <p14:creationId xmlns:p14="http://schemas.microsoft.com/office/powerpoint/2010/main" val="3525971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5C270-CCD2-45C8-A958-607167D477FF}"/>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BF93E4A1-2AAE-422E-A9E6-5C41B007A6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C933FCA-8461-42B2-A752-918606613DAC}"/>
              </a:ext>
            </a:extLst>
          </p:cNvPr>
          <p:cNvSpPr>
            <a:spLocks noGrp="1"/>
          </p:cNvSpPr>
          <p:nvPr>
            <p:ph type="dt" sz="half" idx="10"/>
          </p:nvPr>
        </p:nvSpPr>
        <p:spPr/>
        <p:txBody>
          <a:bodyPr/>
          <a:lstStyle/>
          <a:p>
            <a:fld id="{D4438263-35C6-4DA0-9D2D-C45671036F35}" type="datetimeFigureOut">
              <a:rPr lang="en-NZ" smtClean="0"/>
              <a:t>7/06/2022</a:t>
            </a:fld>
            <a:endParaRPr lang="en-NZ"/>
          </a:p>
        </p:txBody>
      </p:sp>
      <p:sp>
        <p:nvSpPr>
          <p:cNvPr id="5" name="Footer Placeholder 4">
            <a:extLst>
              <a:ext uri="{FF2B5EF4-FFF2-40B4-BE49-F238E27FC236}">
                <a16:creationId xmlns:a16="http://schemas.microsoft.com/office/drawing/2014/main" id="{5DF1342F-0FFF-472B-8D6C-E1418408AF3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0880609-10B4-4016-A8AE-E6ABF1B6C136}"/>
              </a:ext>
            </a:extLst>
          </p:cNvPr>
          <p:cNvSpPr>
            <a:spLocks noGrp="1"/>
          </p:cNvSpPr>
          <p:nvPr>
            <p:ph type="sldNum" sz="quarter" idx="12"/>
          </p:nvPr>
        </p:nvSpPr>
        <p:spPr/>
        <p:txBody>
          <a:bodyPr/>
          <a:lstStyle/>
          <a:p>
            <a:fld id="{83F5909A-A543-4350-8A61-DDA90C554F49}" type="slidenum">
              <a:rPr lang="en-NZ" smtClean="0"/>
              <a:t>‹#›</a:t>
            </a:fld>
            <a:endParaRPr lang="en-NZ"/>
          </a:p>
        </p:txBody>
      </p:sp>
    </p:spTree>
    <p:extLst>
      <p:ext uri="{BB962C8B-B14F-4D97-AF65-F5344CB8AC3E}">
        <p14:creationId xmlns:p14="http://schemas.microsoft.com/office/powerpoint/2010/main" val="159301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1F32C-5B50-4846-ABBD-76F7E42638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1458CDAC-5DE3-4F4C-9E3D-03870CF72B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F924E6-20E6-4CAE-B33F-1D727EF7B8CF}"/>
              </a:ext>
            </a:extLst>
          </p:cNvPr>
          <p:cNvSpPr>
            <a:spLocks noGrp="1"/>
          </p:cNvSpPr>
          <p:nvPr>
            <p:ph type="dt" sz="half" idx="10"/>
          </p:nvPr>
        </p:nvSpPr>
        <p:spPr/>
        <p:txBody>
          <a:bodyPr/>
          <a:lstStyle/>
          <a:p>
            <a:fld id="{D4438263-35C6-4DA0-9D2D-C45671036F35}" type="datetimeFigureOut">
              <a:rPr lang="en-NZ" smtClean="0"/>
              <a:t>7/06/2022</a:t>
            </a:fld>
            <a:endParaRPr lang="en-NZ"/>
          </a:p>
        </p:txBody>
      </p:sp>
      <p:sp>
        <p:nvSpPr>
          <p:cNvPr id="5" name="Footer Placeholder 4">
            <a:extLst>
              <a:ext uri="{FF2B5EF4-FFF2-40B4-BE49-F238E27FC236}">
                <a16:creationId xmlns:a16="http://schemas.microsoft.com/office/drawing/2014/main" id="{27E73865-2666-482D-8506-DD249A842744}"/>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3802B2B9-5B60-4B66-89BD-C318ADA73C41}"/>
              </a:ext>
            </a:extLst>
          </p:cNvPr>
          <p:cNvSpPr>
            <a:spLocks noGrp="1"/>
          </p:cNvSpPr>
          <p:nvPr>
            <p:ph type="sldNum" sz="quarter" idx="12"/>
          </p:nvPr>
        </p:nvSpPr>
        <p:spPr/>
        <p:txBody>
          <a:bodyPr/>
          <a:lstStyle/>
          <a:p>
            <a:fld id="{83F5909A-A543-4350-8A61-DDA90C554F49}" type="slidenum">
              <a:rPr lang="en-NZ" smtClean="0"/>
              <a:t>‹#›</a:t>
            </a:fld>
            <a:endParaRPr lang="en-NZ"/>
          </a:p>
        </p:txBody>
      </p:sp>
    </p:spTree>
    <p:extLst>
      <p:ext uri="{BB962C8B-B14F-4D97-AF65-F5344CB8AC3E}">
        <p14:creationId xmlns:p14="http://schemas.microsoft.com/office/powerpoint/2010/main" val="257014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B52F-BE57-4878-86DA-37028079F88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0FF02B4E-5FFE-450C-92D5-90C6266E80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8A2E5079-5C1A-461A-930D-59969D8E41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79FEBA4F-4277-424E-B35E-B750EB83D673}"/>
              </a:ext>
            </a:extLst>
          </p:cNvPr>
          <p:cNvSpPr>
            <a:spLocks noGrp="1"/>
          </p:cNvSpPr>
          <p:nvPr>
            <p:ph type="dt" sz="half" idx="10"/>
          </p:nvPr>
        </p:nvSpPr>
        <p:spPr/>
        <p:txBody>
          <a:bodyPr/>
          <a:lstStyle/>
          <a:p>
            <a:fld id="{D4438263-35C6-4DA0-9D2D-C45671036F35}" type="datetimeFigureOut">
              <a:rPr lang="en-NZ" smtClean="0"/>
              <a:t>7/06/2022</a:t>
            </a:fld>
            <a:endParaRPr lang="en-NZ"/>
          </a:p>
        </p:txBody>
      </p:sp>
      <p:sp>
        <p:nvSpPr>
          <p:cNvPr id="6" name="Footer Placeholder 5">
            <a:extLst>
              <a:ext uri="{FF2B5EF4-FFF2-40B4-BE49-F238E27FC236}">
                <a16:creationId xmlns:a16="http://schemas.microsoft.com/office/drawing/2014/main" id="{B4D2385B-47CF-4777-A9EA-A1A124E58C6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C94C734-67C6-4D11-88A6-E8719CBF74A6}"/>
              </a:ext>
            </a:extLst>
          </p:cNvPr>
          <p:cNvSpPr>
            <a:spLocks noGrp="1"/>
          </p:cNvSpPr>
          <p:nvPr>
            <p:ph type="sldNum" sz="quarter" idx="12"/>
          </p:nvPr>
        </p:nvSpPr>
        <p:spPr/>
        <p:txBody>
          <a:bodyPr/>
          <a:lstStyle/>
          <a:p>
            <a:fld id="{83F5909A-A543-4350-8A61-DDA90C554F49}" type="slidenum">
              <a:rPr lang="en-NZ" smtClean="0"/>
              <a:t>‹#›</a:t>
            </a:fld>
            <a:endParaRPr lang="en-NZ"/>
          </a:p>
        </p:txBody>
      </p:sp>
    </p:spTree>
    <p:extLst>
      <p:ext uri="{BB962C8B-B14F-4D97-AF65-F5344CB8AC3E}">
        <p14:creationId xmlns:p14="http://schemas.microsoft.com/office/powerpoint/2010/main" val="2255314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146A6-D662-47E5-AEC0-AC77EE889351}"/>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3A514C5E-85AF-4A4F-B3CC-F6A33CB91A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A69298-9AC5-4964-B5C7-57472A3FFB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972637CC-19B2-4828-AE7F-B30096F980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605BC7-D32A-44AE-BE3C-C2B24B83AA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7144C32C-9E44-4B1F-A4FD-A29BEAF7D8DB}"/>
              </a:ext>
            </a:extLst>
          </p:cNvPr>
          <p:cNvSpPr>
            <a:spLocks noGrp="1"/>
          </p:cNvSpPr>
          <p:nvPr>
            <p:ph type="dt" sz="half" idx="10"/>
          </p:nvPr>
        </p:nvSpPr>
        <p:spPr/>
        <p:txBody>
          <a:bodyPr/>
          <a:lstStyle/>
          <a:p>
            <a:fld id="{D4438263-35C6-4DA0-9D2D-C45671036F35}" type="datetimeFigureOut">
              <a:rPr lang="en-NZ" smtClean="0"/>
              <a:t>7/06/2022</a:t>
            </a:fld>
            <a:endParaRPr lang="en-NZ"/>
          </a:p>
        </p:txBody>
      </p:sp>
      <p:sp>
        <p:nvSpPr>
          <p:cNvPr id="8" name="Footer Placeholder 7">
            <a:extLst>
              <a:ext uri="{FF2B5EF4-FFF2-40B4-BE49-F238E27FC236}">
                <a16:creationId xmlns:a16="http://schemas.microsoft.com/office/drawing/2014/main" id="{AE702389-8B0C-46A8-8380-0E94ACDC504D}"/>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AA67C799-37FF-45D0-A596-E111FFDE08C6}"/>
              </a:ext>
            </a:extLst>
          </p:cNvPr>
          <p:cNvSpPr>
            <a:spLocks noGrp="1"/>
          </p:cNvSpPr>
          <p:nvPr>
            <p:ph type="sldNum" sz="quarter" idx="12"/>
          </p:nvPr>
        </p:nvSpPr>
        <p:spPr/>
        <p:txBody>
          <a:bodyPr/>
          <a:lstStyle/>
          <a:p>
            <a:fld id="{83F5909A-A543-4350-8A61-DDA90C554F49}" type="slidenum">
              <a:rPr lang="en-NZ" smtClean="0"/>
              <a:t>‹#›</a:t>
            </a:fld>
            <a:endParaRPr lang="en-NZ"/>
          </a:p>
        </p:txBody>
      </p:sp>
    </p:spTree>
    <p:extLst>
      <p:ext uri="{BB962C8B-B14F-4D97-AF65-F5344CB8AC3E}">
        <p14:creationId xmlns:p14="http://schemas.microsoft.com/office/powerpoint/2010/main" val="3715925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B05D-FD08-4C54-A90D-85CBFFB46730}"/>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F3D21942-914B-4233-BD92-BA9485DB3D0B}"/>
              </a:ext>
            </a:extLst>
          </p:cNvPr>
          <p:cNvSpPr>
            <a:spLocks noGrp="1"/>
          </p:cNvSpPr>
          <p:nvPr>
            <p:ph type="dt" sz="half" idx="10"/>
          </p:nvPr>
        </p:nvSpPr>
        <p:spPr/>
        <p:txBody>
          <a:bodyPr/>
          <a:lstStyle/>
          <a:p>
            <a:fld id="{D4438263-35C6-4DA0-9D2D-C45671036F35}" type="datetimeFigureOut">
              <a:rPr lang="en-NZ" smtClean="0"/>
              <a:t>7/06/2022</a:t>
            </a:fld>
            <a:endParaRPr lang="en-NZ"/>
          </a:p>
        </p:txBody>
      </p:sp>
      <p:sp>
        <p:nvSpPr>
          <p:cNvPr id="4" name="Footer Placeholder 3">
            <a:extLst>
              <a:ext uri="{FF2B5EF4-FFF2-40B4-BE49-F238E27FC236}">
                <a16:creationId xmlns:a16="http://schemas.microsoft.com/office/drawing/2014/main" id="{425A9F90-AC09-4EC4-A362-4B76EE93A844}"/>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2999FD24-80D0-4E7D-BD64-6068C5345696}"/>
              </a:ext>
            </a:extLst>
          </p:cNvPr>
          <p:cNvSpPr>
            <a:spLocks noGrp="1"/>
          </p:cNvSpPr>
          <p:nvPr>
            <p:ph type="sldNum" sz="quarter" idx="12"/>
          </p:nvPr>
        </p:nvSpPr>
        <p:spPr/>
        <p:txBody>
          <a:bodyPr/>
          <a:lstStyle/>
          <a:p>
            <a:fld id="{83F5909A-A543-4350-8A61-DDA90C554F49}" type="slidenum">
              <a:rPr lang="en-NZ" smtClean="0"/>
              <a:t>‹#›</a:t>
            </a:fld>
            <a:endParaRPr lang="en-NZ"/>
          </a:p>
        </p:txBody>
      </p:sp>
    </p:spTree>
    <p:extLst>
      <p:ext uri="{BB962C8B-B14F-4D97-AF65-F5344CB8AC3E}">
        <p14:creationId xmlns:p14="http://schemas.microsoft.com/office/powerpoint/2010/main" val="3385929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4BA659-1FFC-4B9E-B49B-C494D62A8013}"/>
              </a:ext>
            </a:extLst>
          </p:cNvPr>
          <p:cNvSpPr>
            <a:spLocks noGrp="1"/>
          </p:cNvSpPr>
          <p:nvPr>
            <p:ph type="dt" sz="half" idx="10"/>
          </p:nvPr>
        </p:nvSpPr>
        <p:spPr/>
        <p:txBody>
          <a:bodyPr/>
          <a:lstStyle/>
          <a:p>
            <a:fld id="{D4438263-35C6-4DA0-9D2D-C45671036F35}" type="datetimeFigureOut">
              <a:rPr lang="en-NZ" smtClean="0"/>
              <a:t>7/06/2022</a:t>
            </a:fld>
            <a:endParaRPr lang="en-NZ"/>
          </a:p>
        </p:txBody>
      </p:sp>
      <p:sp>
        <p:nvSpPr>
          <p:cNvPr id="3" name="Footer Placeholder 2">
            <a:extLst>
              <a:ext uri="{FF2B5EF4-FFF2-40B4-BE49-F238E27FC236}">
                <a16:creationId xmlns:a16="http://schemas.microsoft.com/office/drawing/2014/main" id="{1C4FFCC8-1B01-4EDD-A69A-1DF320D64396}"/>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57B98D00-053E-4D72-ABC7-FC615E7EFB47}"/>
              </a:ext>
            </a:extLst>
          </p:cNvPr>
          <p:cNvSpPr>
            <a:spLocks noGrp="1"/>
          </p:cNvSpPr>
          <p:nvPr>
            <p:ph type="sldNum" sz="quarter" idx="12"/>
          </p:nvPr>
        </p:nvSpPr>
        <p:spPr/>
        <p:txBody>
          <a:bodyPr/>
          <a:lstStyle/>
          <a:p>
            <a:fld id="{83F5909A-A543-4350-8A61-DDA90C554F49}" type="slidenum">
              <a:rPr lang="en-NZ" smtClean="0"/>
              <a:t>‹#›</a:t>
            </a:fld>
            <a:endParaRPr lang="en-NZ"/>
          </a:p>
        </p:txBody>
      </p:sp>
    </p:spTree>
    <p:extLst>
      <p:ext uri="{BB962C8B-B14F-4D97-AF65-F5344CB8AC3E}">
        <p14:creationId xmlns:p14="http://schemas.microsoft.com/office/powerpoint/2010/main" val="3908470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FE14B-913D-448B-8A1F-378B1E1961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AE1D2CB2-8FAA-4D52-8924-D66E55E29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7B6F0430-E17C-4407-AFC4-1D9AD67103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912EA5-B4D4-4A23-B835-20D584172F6D}"/>
              </a:ext>
            </a:extLst>
          </p:cNvPr>
          <p:cNvSpPr>
            <a:spLocks noGrp="1"/>
          </p:cNvSpPr>
          <p:nvPr>
            <p:ph type="dt" sz="half" idx="10"/>
          </p:nvPr>
        </p:nvSpPr>
        <p:spPr/>
        <p:txBody>
          <a:bodyPr/>
          <a:lstStyle/>
          <a:p>
            <a:fld id="{D4438263-35C6-4DA0-9D2D-C45671036F35}" type="datetimeFigureOut">
              <a:rPr lang="en-NZ" smtClean="0"/>
              <a:t>7/06/2022</a:t>
            </a:fld>
            <a:endParaRPr lang="en-NZ"/>
          </a:p>
        </p:txBody>
      </p:sp>
      <p:sp>
        <p:nvSpPr>
          <p:cNvPr id="6" name="Footer Placeholder 5">
            <a:extLst>
              <a:ext uri="{FF2B5EF4-FFF2-40B4-BE49-F238E27FC236}">
                <a16:creationId xmlns:a16="http://schemas.microsoft.com/office/drawing/2014/main" id="{ADF3B5C1-22BD-4FBC-A25E-271FE6BA740A}"/>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E5C794D5-14E3-4683-9C34-934458F977FA}"/>
              </a:ext>
            </a:extLst>
          </p:cNvPr>
          <p:cNvSpPr>
            <a:spLocks noGrp="1"/>
          </p:cNvSpPr>
          <p:nvPr>
            <p:ph type="sldNum" sz="quarter" idx="12"/>
          </p:nvPr>
        </p:nvSpPr>
        <p:spPr/>
        <p:txBody>
          <a:bodyPr/>
          <a:lstStyle/>
          <a:p>
            <a:fld id="{83F5909A-A543-4350-8A61-DDA90C554F49}" type="slidenum">
              <a:rPr lang="en-NZ" smtClean="0"/>
              <a:t>‹#›</a:t>
            </a:fld>
            <a:endParaRPr lang="en-NZ"/>
          </a:p>
        </p:txBody>
      </p:sp>
    </p:spTree>
    <p:extLst>
      <p:ext uri="{BB962C8B-B14F-4D97-AF65-F5344CB8AC3E}">
        <p14:creationId xmlns:p14="http://schemas.microsoft.com/office/powerpoint/2010/main" val="873234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D4EE8-7995-47D1-9298-8DC1D57494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B1392C72-77F9-4B9B-95ED-1C53D210C2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954F132D-6C51-4418-A859-B28930A49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6F6A2E-EC79-4078-B6D6-9B1AB4028C8B}"/>
              </a:ext>
            </a:extLst>
          </p:cNvPr>
          <p:cNvSpPr>
            <a:spLocks noGrp="1"/>
          </p:cNvSpPr>
          <p:nvPr>
            <p:ph type="dt" sz="half" idx="10"/>
          </p:nvPr>
        </p:nvSpPr>
        <p:spPr/>
        <p:txBody>
          <a:bodyPr/>
          <a:lstStyle/>
          <a:p>
            <a:fld id="{D4438263-35C6-4DA0-9D2D-C45671036F35}" type="datetimeFigureOut">
              <a:rPr lang="en-NZ" smtClean="0"/>
              <a:t>7/06/2022</a:t>
            </a:fld>
            <a:endParaRPr lang="en-NZ"/>
          </a:p>
        </p:txBody>
      </p:sp>
      <p:sp>
        <p:nvSpPr>
          <p:cNvPr id="6" name="Footer Placeholder 5">
            <a:extLst>
              <a:ext uri="{FF2B5EF4-FFF2-40B4-BE49-F238E27FC236}">
                <a16:creationId xmlns:a16="http://schemas.microsoft.com/office/drawing/2014/main" id="{1E09B13C-B31F-4630-BABD-3B8F9E8BD73A}"/>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D437D5B3-87AF-4643-9C28-0A088650173B}"/>
              </a:ext>
            </a:extLst>
          </p:cNvPr>
          <p:cNvSpPr>
            <a:spLocks noGrp="1"/>
          </p:cNvSpPr>
          <p:nvPr>
            <p:ph type="sldNum" sz="quarter" idx="12"/>
          </p:nvPr>
        </p:nvSpPr>
        <p:spPr/>
        <p:txBody>
          <a:bodyPr/>
          <a:lstStyle/>
          <a:p>
            <a:fld id="{83F5909A-A543-4350-8A61-DDA90C554F49}" type="slidenum">
              <a:rPr lang="en-NZ" smtClean="0"/>
              <a:t>‹#›</a:t>
            </a:fld>
            <a:endParaRPr lang="en-NZ"/>
          </a:p>
        </p:txBody>
      </p:sp>
    </p:spTree>
    <p:extLst>
      <p:ext uri="{BB962C8B-B14F-4D97-AF65-F5344CB8AC3E}">
        <p14:creationId xmlns:p14="http://schemas.microsoft.com/office/powerpoint/2010/main" val="3751190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AC028C-0FEF-4B54-A7BB-179832184F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C1943FC7-B6A6-49D3-B90E-707189972E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B946E90-EBE6-4A8B-B6C1-85219C25A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438263-35C6-4DA0-9D2D-C45671036F35}" type="datetimeFigureOut">
              <a:rPr lang="en-NZ" smtClean="0"/>
              <a:t>7/06/2022</a:t>
            </a:fld>
            <a:endParaRPr lang="en-NZ"/>
          </a:p>
        </p:txBody>
      </p:sp>
      <p:sp>
        <p:nvSpPr>
          <p:cNvPr id="5" name="Footer Placeholder 4">
            <a:extLst>
              <a:ext uri="{FF2B5EF4-FFF2-40B4-BE49-F238E27FC236}">
                <a16:creationId xmlns:a16="http://schemas.microsoft.com/office/drawing/2014/main" id="{7972ADBE-E227-4C30-997F-4DD92D86C5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7248A3D5-F81F-443F-A996-B8D7FFEAD0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F5909A-A543-4350-8A61-DDA90C554F49}" type="slidenum">
              <a:rPr lang="en-NZ" smtClean="0"/>
              <a:t>‹#›</a:t>
            </a:fld>
            <a:endParaRPr lang="en-NZ"/>
          </a:p>
        </p:txBody>
      </p:sp>
    </p:spTree>
    <p:extLst>
      <p:ext uri="{BB962C8B-B14F-4D97-AF65-F5344CB8AC3E}">
        <p14:creationId xmlns:p14="http://schemas.microsoft.com/office/powerpoint/2010/main" val="4276375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BB4D-0156-4701-9AEE-5060CB6C647C}"/>
              </a:ext>
            </a:extLst>
          </p:cNvPr>
          <p:cNvSpPr>
            <a:spLocks noGrp="1"/>
          </p:cNvSpPr>
          <p:nvPr>
            <p:ph type="ctrTitle"/>
          </p:nvPr>
        </p:nvSpPr>
        <p:spPr>
          <a:xfrm>
            <a:off x="579120" y="2699859"/>
            <a:ext cx="8646160" cy="807403"/>
          </a:xfrm>
        </p:spPr>
        <p:txBody>
          <a:bodyPr>
            <a:normAutofit/>
          </a:bodyPr>
          <a:lstStyle/>
          <a:p>
            <a:r>
              <a:rPr lang="en-NZ" sz="4800" b="1" dirty="0">
                <a:solidFill>
                  <a:schemeClr val="bg1"/>
                </a:solidFill>
              </a:rPr>
              <a:t>Feature importance introduction</a:t>
            </a:r>
          </a:p>
        </p:txBody>
      </p:sp>
      <p:sp>
        <p:nvSpPr>
          <p:cNvPr id="3" name="Subtitle 2">
            <a:extLst>
              <a:ext uri="{FF2B5EF4-FFF2-40B4-BE49-F238E27FC236}">
                <a16:creationId xmlns:a16="http://schemas.microsoft.com/office/drawing/2014/main" id="{A3C9A0B3-0AEC-430D-8E0E-FDF9DEC43BFE}"/>
              </a:ext>
            </a:extLst>
          </p:cNvPr>
          <p:cNvSpPr>
            <a:spLocks noGrp="1"/>
          </p:cNvSpPr>
          <p:nvPr>
            <p:ph type="subTitle" idx="1"/>
          </p:nvPr>
        </p:nvSpPr>
        <p:spPr>
          <a:xfrm>
            <a:off x="426720" y="3507262"/>
            <a:ext cx="2255520" cy="401002"/>
          </a:xfrm>
        </p:spPr>
        <p:txBody>
          <a:bodyPr>
            <a:normAutofit/>
          </a:bodyPr>
          <a:lstStyle/>
          <a:p>
            <a:r>
              <a:rPr lang="en-NZ" sz="1800" dirty="0">
                <a:solidFill>
                  <a:schemeClr val="bg1"/>
                </a:solidFill>
              </a:rPr>
              <a:t>Sijin Zhang</a:t>
            </a:r>
          </a:p>
        </p:txBody>
      </p:sp>
    </p:spTree>
    <p:extLst>
      <p:ext uri="{BB962C8B-B14F-4D97-AF65-F5344CB8AC3E}">
        <p14:creationId xmlns:p14="http://schemas.microsoft.com/office/powerpoint/2010/main" val="2671804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BB4D-0156-4701-9AEE-5060CB6C647C}"/>
              </a:ext>
            </a:extLst>
          </p:cNvPr>
          <p:cNvSpPr>
            <a:spLocks noGrp="1"/>
          </p:cNvSpPr>
          <p:nvPr>
            <p:ph type="ctrTitle"/>
          </p:nvPr>
        </p:nvSpPr>
        <p:spPr>
          <a:xfrm>
            <a:off x="152400" y="551340"/>
            <a:ext cx="10434320" cy="510062"/>
          </a:xfrm>
        </p:spPr>
        <p:txBody>
          <a:bodyPr>
            <a:noAutofit/>
          </a:bodyPr>
          <a:lstStyle/>
          <a:p>
            <a:r>
              <a:rPr lang="en-NZ" sz="2800" b="1" dirty="0">
                <a:solidFill>
                  <a:schemeClr val="bg1"/>
                </a:solidFill>
              </a:rPr>
              <a:t>There are mainly two types of feature importance estimation methods</a:t>
            </a:r>
          </a:p>
        </p:txBody>
      </p:sp>
      <p:cxnSp>
        <p:nvCxnSpPr>
          <p:cNvPr id="7" name="Straight Connector 6">
            <a:extLst>
              <a:ext uri="{FF2B5EF4-FFF2-40B4-BE49-F238E27FC236}">
                <a16:creationId xmlns:a16="http://schemas.microsoft.com/office/drawing/2014/main" id="{6E07CCD2-0EE0-4079-AD27-49F6824F117B}"/>
              </a:ext>
            </a:extLst>
          </p:cNvPr>
          <p:cNvCxnSpPr/>
          <p:nvPr/>
        </p:nvCxnSpPr>
        <p:spPr>
          <a:xfrm>
            <a:off x="5369560" y="1412240"/>
            <a:ext cx="0" cy="4663440"/>
          </a:xfrm>
          <a:prstGeom prst="line">
            <a:avLst/>
          </a:prstGeom>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4D8F7C41-BCDE-415A-904C-D43026670D84}"/>
              </a:ext>
            </a:extLst>
          </p:cNvPr>
          <p:cNvSpPr txBox="1"/>
          <p:nvPr/>
        </p:nvSpPr>
        <p:spPr>
          <a:xfrm>
            <a:off x="1747520" y="1227574"/>
            <a:ext cx="2357120" cy="369332"/>
          </a:xfrm>
          <a:prstGeom prst="rect">
            <a:avLst/>
          </a:prstGeom>
          <a:noFill/>
        </p:spPr>
        <p:txBody>
          <a:bodyPr wrap="square" rtlCol="0">
            <a:spAutoFit/>
          </a:bodyPr>
          <a:lstStyle/>
          <a:p>
            <a:r>
              <a:rPr lang="en-NZ" b="1" dirty="0">
                <a:solidFill>
                  <a:schemeClr val="bg1"/>
                </a:solidFill>
              </a:rPr>
              <a:t>Gini importance</a:t>
            </a:r>
          </a:p>
        </p:txBody>
      </p:sp>
      <p:sp>
        <p:nvSpPr>
          <p:cNvPr id="9" name="TextBox 8">
            <a:extLst>
              <a:ext uri="{FF2B5EF4-FFF2-40B4-BE49-F238E27FC236}">
                <a16:creationId xmlns:a16="http://schemas.microsoft.com/office/drawing/2014/main" id="{77F2B750-70F0-467B-A154-CFF3A3DFA9B1}"/>
              </a:ext>
            </a:extLst>
          </p:cNvPr>
          <p:cNvSpPr txBox="1"/>
          <p:nvPr/>
        </p:nvSpPr>
        <p:spPr>
          <a:xfrm>
            <a:off x="7244079" y="1227574"/>
            <a:ext cx="3200399" cy="369332"/>
          </a:xfrm>
          <a:prstGeom prst="rect">
            <a:avLst/>
          </a:prstGeom>
          <a:noFill/>
        </p:spPr>
        <p:txBody>
          <a:bodyPr wrap="square" rtlCol="0">
            <a:spAutoFit/>
          </a:bodyPr>
          <a:lstStyle/>
          <a:p>
            <a:r>
              <a:rPr lang="en-NZ" b="1" dirty="0">
                <a:solidFill>
                  <a:schemeClr val="bg1"/>
                </a:solidFill>
              </a:rPr>
              <a:t>Permutation importance</a:t>
            </a:r>
          </a:p>
        </p:txBody>
      </p:sp>
    </p:spTree>
    <p:extLst>
      <p:ext uri="{BB962C8B-B14F-4D97-AF65-F5344CB8AC3E}">
        <p14:creationId xmlns:p14="http://schemas.microsoft.com/office/powerpoint/2010/main" val="3023812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BB4D-0156-4701-9AEE-5060CB6C647C}"/>
              </a:ext>
            </a:extLst>
          </p:cNvPr>
          <p:cNvSpPr>
            <a:spLocks noGrp="1"/>
          </p:cNvSpPr>
          <p:nvPr>
            <p:ph type="ctrTitle"/>
          </p:nvPr>
        </p:nvSpPr>
        <p:spPr>
          <a:xfrm>
            <a:off x="152400" y="551340"/>
            <a:ext cx="10434320" cy="510062"/>
          </a:xfrm>
        </p:spPr>
        <p:txBody>
          <a:bodyPr>
            <a:noAutofit/>
          </a:bodyPr>
          <a:lstStyle/>
          <a:p>
            <a:r>
              <a:rPr lang="en-NZ" sz="2800" b="1" dirty="0">
                <a:solidFill>
                  <a:schemeClr val="bg1"/>
                </a:solidFill>
              </a:rPr>
              <a:t>There are mainly two types of feature importance estimation methods</a:t>
            </a:r>
          </a:p>
        </p:txBody>
      </p:sp>
      <p:cxnSp>
        <p:nvCxnSpPr>
          <p:cNvPr id="7" name="Straight Connector 6">
            <a:extLst>
              <a:ext uri="{FF2B5EF4-FFF2-40B4-BE49-F238E27FC236}">
                <a16:creationId xmlns:a16="http://schemas.microsoft.com/office/drawing/2014/main" id="{6E07CCD2-0EE0-4079-AD27-49F6824F117B}"/>
              </a:ext>
            </a:extLst>
          </p:cNvPr>
          <p:cNvCxnSpPr/>
          <p:nvPr/>
        </p:nvCxnSpPr>
        <p:spPr>
          <a:xfrm>
            <a:off x="5369560" y="1412240"/>
            <a:ext cx="0" cy="4663440"/>
          </a:xfrm>
          <a:prstGeom prst="line">
            <a:avLst/>
          </a:prstGeom>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4D8F7C41-BCDE-415A-904C-D43026670D84}"/>
              </a:ext>
            </a:extLst>
          </p:cNvPr>
          <p:cNvSpPr txBox="1"/>
          <p:nvPr/>
        </p:nvSpPr>
        <p:spPr>
          <a:xfrm>
            <a:off x="1747520" y="1227574"/>
            <a:ext cx="2357120" cy="369332"/>
          </a:xfrm>
          <a:prstGeom prst="rect">
            <a:avLst/>
          </a:prstGeom>
          <a:noFill/>
        </p:spPr>
        <p:txBody>
          <a:bodyPr wrap="square" rtlCol="0">
            <a:spAutoFit/>
          </a:bodyPr>
          <a:lstStyle/>
          <a:p>
            <a:r>
              <a:rPr lang="en-NZ" b="1" dirty="0">
                <a:solidFill>
                  <a:schemeClr val="bg1"/>
                </a:solidFill>
              </a:rPr>
              <a:t>Gini importance</a:t>
            </a:r>
          </a:p>
        </p:txBody>
      </p:sp>
      <p:sp>
        <p:nvSpPr>
          <p:cNvPr id="9" name="TextBox 8">
            <a:extLst>
              <a:ext uri="{FF2B5EF4-FFF2-40B4-BE49-F238E27FC236}">
                <a16:creationId xmlns:a16="http://schemas.microsoft.com/office/drawing/2014/main" id="{77F2B750-70F0-467B-A154-CFF3A3DFA9B1}"/>
              </a:ext>
            </a:extLst>
          </p:cNvPr>
          <p:cNvSpPr txBox="1"/>
          <p:nvPr/>
        </p:nvSpPr>
        <p:spPr>
          <a:xfrm>
            <a:off x="7244079" y="1227574"/>
            <a:ext cx="3200399" cy="369332"/>
          </a:xfrm>
          <a:prstGeom prst="rect">
            <a:avLst/>
          </a:prstGeom>
          <a:noFill/>
        </p:spPr>
        <p:txBody>
          <a:bodyPr wrap="square" rtlCol="0">
            <a:spAutoFit/>
          </a:bodyPr>
          <a:lstStyle/>
          <a:p>
            <a:r>
              <a:rPr lang="en-NZ" b="1" dirty="0">
                <a:solidFill>
                  <a:schemeClr val="bg1"/>
                </a:solidFill>
              </a:rPr>
              <a:t>Permutation importance</a:t>
            </a:r>
          </a:p>
        </p:txBody>
      </p:sp>
      <p:sp>
        <p:nvSpPr>
          <p:cNvPr id="3" name="TextBox 2">
            <a:extLst>
              <a:ext uri="{FF2B5EF4-FFF2-40B4-BE49-F238E27FC236}">
                <a16:creationId xmlns:a16="http://schemas.microsoft.com/office/drawing/2014/main" id="{AC0D5B87-38A7-4531-B945-972F3463575C}"/>
              </a:ext>
            </a:extLst>
          </p:cNvPr>
          <p:cNvSpPr txBox="1"/>
          <p:nvPr/>
        </p:nvSpPr>
        <p:spPr>
          <a:xfrm flipH="1">
            <a:off x="939799" y="1803718"/>
            <a:ext cx="3550921" cy="369332"/>
          </a:xfrm>
          <a:prstGeom prst="rect">
            <a:avLst/>
          </a:prstGeom>
          <a:noFill/>
        </p:spPr>
        <p:txBody>
          <a:bodyPr wrap="square" rtlCol="0">
            <a:spAutoFit/>
          </a:bodyPr>
          <a:lstStyle/>
          <a:p>
            <a:r>
              <a:rPr lang="en-NZ" dirty="0">
                <a:solidFill>
                  <a:schemeClr val="bg1"/>
                </a:solidFill>
              </a:rPr>
              <a:t>Can be only used for random forest</a:t>
            </a:r>
          </a:p>
        </p:txBody>
      </p:sp>
      <p:sp>
        <p:nvSpPr>
          <p:cNvPr id="10" name="TextBox 9">
            <a:extLst>
              <a:ext uri="{FF2B5EF4-FFF2-40B4-BE49-F238E27FC236}">
                <a16:creationId xmlns:a16="http://schemas.microsoft.com/office/drawing/2014/main" id="{3669761E-4891-4407-A5D2-299A2537CD3D}"/>
              </a:ext>
            </a:extLst>
          </p:cNvPr>
          <p:cNvSpPr txBox="1"/>
          <p:nvPr/>
        </p:nvSpPr>
        <p:spPr>
          <a:xfrm flipH="1">
            <a:off x="6893557" y="1803718"/>
            <a:ext cx="3550921" cy="369332"/>
          </a:xfrm>
          <a:prstGeom prst="rect">
            <a:avLst/>
          </a:prstGeom>
          <a:noFill/>
        </p:spPr>
        <p:txBody>
          <a:bodyPr wrap="square" rtlCol="0">
            <a:spAutoFit/>
          </a:bodyPr>
          <a:lstStyle/>
          <a:p>
            <a:r>
              <a:rPr lang="en-NZ" dirty="0">
                <a:solidFill>
                  <a:schemeClr val="bg1"/>
                </a:solidFill>
              </a:rPr>
              <a:t>Can be used by any types of model</a:t>
            </a:r>
          </a:p>
        </p:txBody>
      </p:sp>
    </p:spTree>
    <p:extLst>
      <p:ext uri="{BB962C8B-B14F-4D97-AF65-F5344CB8AC3E}">
        <p14:creationId xmlns:p14="http://schemas.microsoft.com/office/powerpoint/2010/main" val="10907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BB4D-0156-4701-9AEE-5060CB6C647C}"/>
              </a:ext>
            </a:extLst>
          </p:cNvPr>
          <p:cNvSpPr>
            <a:spLocks noGrp="1"/>
          </p:cNvSpPr>
          <p:nvPr>
            <p:ph type="ctrTitle"/>
          </p:nvPr>
        </p:nvSpPr>
        <p:spPr>
          <a:xfrm>
            <a:off x="152400" y="551340"/>
            <a:ext cx="10434320" cy="510062"/>
          </a:xfrm>
        </p:spPr>
        <p:txBody>
          <a:bodyPr>
            <a:noAutofit/>
          </a:bodyPr>
          <a:lstStyle/>
          <a:p>
            <a:r>
              <a:rPr lang="en-NZ" sz="2800" b="1" dirty="0">
                <a:solidFill>
                  <a:schemeClr val="bg1"/>
                </a:solidFill>
              </a:rPr>
              <a:t>There are mainly two types of feature importance estimation methods</a:t>
            </a:r>
          </a:p>
        </p:txBody>
      </p:sp>
      <p:cxnSp>
        <p:nvCxnSpPr>
          <p:cNvPr id="7" name="Straight Connector 6">
            <a:extLst>
              <a:ext uri="{FF2B5EF4-FFF2-40B4-BE49-F238E27FC236}">
                <a16:creationId xmlns:a16="http://schemas.microsoft.com/office/drawing/2014/main" id="{6E07CCD2-0EE0-4079-AD27-49F6824F117B}"/>
              </a:ext>
            </a:extLst>
          </p:cNvPr>
          <p:cNvCxnSpPr/>
          <p:nvPr/>
        </p:nvCxnSpPr>
        <p:spPr>
          <a:xfrm>
            <a:off x="5369560" y="1412240"/>
            <a:ext cx="0" cy="4663440"/>
          </a:xfrm>
          <a:prstGeom prst="line">
            <a:avLst/>
          </a:prstGeom>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4D8F7C41-BCDE-415A-904C-D43026670D84}"/>
              </a:ext>
            </a:extLst>
          </p:cNvPr>
          <p:cNvSpPr txBox="1"/>
          <p:nvPr/>
        </p:nvSpPr>
        <p:spPr>
          <a:xfrm>
            <a:off x="1747520" y="1227574"/>
            <a:ext cx="2357120" cy="369332"/>
          </a:xfrm>
          <a:prstGeom prst="rect">
            <a:avLst/>
          </a:prstGeom>
          <a:noFill/>
        </p:spPr>
        <p:txBody>
          <a:bodyPr wrap="square" rtlCol="0">
            <a:spAutoFit/>
          </a:bodyPr>
          <a:lstStyle/>
          <a:p>
            <a:r>
              <a:rPr lang="en-NZ" b="1" dirty="0">
                <a:solidFill>
                  <a:schemeClr val="bg1"/>
                </a:solidFill>
              </a:rPr>
              <a:t>Gini importance</a:t>
            </a:r>
          </a:p>
        </p:txBody>
      </p:sp>
      <p:sp>
        <p:nvSpPr>
          <p:cNvPr id="9" name="TextBox 8">
            <a:extLst>
              <a:ext uri="{FF2B5EF4-FFF2-40B4-BE49-F238E27FC236}">
                <a16:creationId xmlns:a16="http://schemas.microsoft.com/office/drawing/2014/main" id="{77F2B750-70F0-467B-A154-CFF3A3DFA9B1}"/>
              </a:ext>
            </a:extLst>
          </p:cNvPr>
          <p:cNvSpPr txBox="1"/>
          <p:nvPr/>
        </p:nvSpPr>
        <p:spPr>
          <a:xfrm>
            <a:off x="7244079" y="1227574"/>
            <a:ext cx="3200399" cy="369332"/>
          </a:xfrm>
          <a:prstGeom prst="rect">
            <a:avLst/>
          </a:prstGeom>
          <a:noFill/>
        </p:spPr>
        <p:txBody>
          <a:bodyPr wrap="square" rtlCol="0">
            <a:spAutoFit/>
          </a:bodyPr>
          <a:lstStyle/>
          <a:p>
            <a:r>
              <a:rPr lang="en-NZ" b="1" dirty="0">
                <a:solidFill>
                  <a:schemeClr val="bg1"/>
                </a:solidFill>
              </a:rPr>
              <a:t>Permutation importance</a:t>
            </a:r>
          </a:p>
        </p:txBody>
      </p:sp>
      <p:sp>
        <p:nvSpPr>
          <p:cNvPr id="3" name="TextBox 2">
            <a:extLst>
              <a:ext uri="{FF2B5EF4-FFF2-40B4-BE49-F238E27FC236}">
                <a16:creationId xmlns:a16="http://schemas.microsoft.com/office/drawing/2014/main" id="{AC0D5B87-38A7-4531-B945-972F3463575C}"/>
              </a:ext>
            </a:extLst>
          </p:cNvPr>
          <p:cNvSpPr txBox="1"/>
          <p:nvPr/>
        </p:nvSpPr>
        <p:spPr>
          <a:xfrm flipH="1">
            <a:off x="939799" y="1803718"/>
            <a:ext cx="3550921" cy="369332"/>
          </a:xfrm>
          <a:prstGeom prst="rect">
            <a:avLst/>
          </a:prstGeom>
          <a:noFill/>
        </p:spPr>
        <p:txBody>
          <a:bodyPr wrap="square" rtlCol="0">
            <a:spAutoFit/>
          </a:bodyPr>
          <a:lstStyle/>
          <a:p>
            <a:r>
              <a:rPr lang="en-NZ" dirty="0">
                <a:solidFill>
                  <a:schemeClr val="bg1"/>
                </a:solidFill>
              </a:rPr>
              <a:t>Can be only used for random forest</a:t>
            </a:r>
          </a:p>
        </p:txBody>
      </p:sp>
      <p:sp>
        <p:nvSpPr>
          <p:cNvPr id="10" name="TextBox 9">
            <a:extLst>
              <a:ext uri="{FF2B5EF4-FFF2-40B4-BE49-F238E27FC236}">
                <a16:creationId xmlns:a16="http://schemas.microsoft.com/office/drawing/2014/main" id="{3669761E-4891-4407-A5D2-299A2537CD3D}"/>
              </a:ext>
            </a:extLst>
          </p:cNvPr>
          <p:cNvSpPr txBox="1"/>
          <p:nvPr/>
        </p:nvSpPr>
        <p:spPr>
          <a:xfrm flipH="1">
            <a:off x="6893557" y="1803718"/>
            <a:ext cx="3550921" cy="369332"/>
          </a:xfrm>
          <a:prstGeom prst="rect">
            <a:avLst/>
          </a:prstGeom>
          <a:noFill/>
        </p:spPr>
        <p:txBody>
          <a:bodyPr wrap="square" rtlCol="0">
            <a:spAutoFit/>
          </a:bodyPr>
          <a:lstStyle/>
          <a:p>
            <a:r>
              <a:rPr lang="en-NZ" dirty="0">
                <a:solidFill>
                  <a:schemeClr val="bg1"/>
                </a:solidFill>
              </a:rPr>
              <a:t>Can be used by any types of model</a:t>
            </a:r>
          </a:p>
        </p:txBody>
      </p:sp>
      <p:sp>
        <p:nvSpPr>
          <p:cNvPr id="11" name="TextBox 10">
            <a:extLst>
              <a:ext uri="{FF2B5EF4-FFF2-40B4-BE49-F238E27FC236}">
                <a16:creationId xmlns:a16="http://schemas.microsoft.com/office/drawing/2014/main" id="{3D830F23-969F-4020-B5DF-1F53F0A85D4F}"/>
              </a:ext>
            </a:extLst>
          </p:cNvPr>
          <p:cNvSpPr txBox="1"/>
          <p:nvPr/>
        </p:nvSpPr>
        <p:spPr>
          <a:xfrm flipH="1">
            <a:off x="406399" y="2200040"/>
            <a:ext cx="4617719" cy="369332"/>
          </a:xfrm>
          <a:prstGeom prst="rect">
            <a:avLst/>
          </a:prstGeom>
          <a:noFill/>
        </p:spPr>
        <p:txBody>
          <a:bodyPr wrap="square" rtlCol="0">
            <a:spAutoFit/>
          </a:bodyPr>
          <a:lstStyle/>
          <a:p>
            <a:r>
              <a:rPr lang="en-NZ" dirty="0">
                <a:solidFill>
                  <a:schemeClr val="bg1"/>
                </a:solidFill>
              </a:rPr>
              <a:t>Less intuitive, based on Gini impurity decrease</a:t>
            </a:r>
          </a:p>
        </p:txBody>
      </p:sp>
      <p:sp>
        <p:nvSpPr>
          <p:cNvPr id="12" name="TextBox 11">
            <a:extLst>
              <a:ext uri="{FF2B5EF4-FFF2-40B4-BE49-F238E27FC236}">
                <a16:creationId xmlns:a16="http://schemas.microsoft.com/office/drawing/2014/main" id="{5F1F9D71-159A-481A-A6EA-7C3EC87AD1D5}"/>
              </a:ext>
            </a:extLst>
          </p:cNvPr>
          <p:cNvSpPr txBox="1"/>
          <p:nvPr/>
        </p:nvSpPr>
        <p:spPr>
          <a:xfrm flipH="1">
            <a:off x="5715003" y="2200040"/>
            <a:ext cx="6530337" cy="369332"/>
          </a:xfrm>
          <a:prstGeom prst="rect">
            <a:avLst/>
          </a:prstGeom>
          <a:noFill/>
        </p:spPr>
        <p:txBody>
          <a:bodyPr wrap="square" rtlCol="0">
            <a:spAutoFit/>
          </a:bodyPr>
          <a:lstStyle/>
          <a:p>
            <a:r>
              <a:rPr lang="en-NZ" dirty="0">
                <a:solidFill>
                  <a:schemeClr val="bg1"/>
                </a:solidFill>
              </a:rPr>
              <a:t>More intuitive, capable of using any metrics such as POD, ACC etc.</a:t>
            </a:r>
          </a:p>
        </p:txBody>
      </p:sp>
    </p:spTree>
    <p:extLst>
      <p:ext uri="{BB962C8B-B14F-4D97-AF65-F5344CB8AC3E}">
        <p14:creationId xmlns:p14="http://schemas.microsoft.com/office/powerpoint/2010/main" val="80894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BB4D-0156-4701-9AEE-5060CB6C647C}"/>
              </a:ext>
            </a:extLst>
          </p:cNvPr>
          <p:cNvSpPr>
            <a:spLocks noGrp="1"/>
          </p:cNvSpPr>
          <p:nvPr>
            <p:ph type="ctrTitle"/>
          </p:nvPr>
        </p:nvSpPr>
        <p:spPr>
          <a:xfrm>
            <a:off x="152400" y="551340"/>
            <a:ext cx="10434320" cy="510062"/>
          </a:xfrm>
        </p:spPr>
        <p:txBody>
          <a:bodyPr>
            <a:noAutofit/>
          </a:bodyPr>
          <a:lstStyle/>
          <a:p>
            <a:r>
              <a:rPr lang="en-NZ" sz="2800" b="1" dirty="0">
                <a:solidFill>
                  <a:schemeClr val="bg1"/>
                </a:solidFill>
              </a:rPr>
              <a:t>There are mainly two types of feature importance estimation methods</a:t>
            </a:r>
          </a:p>
        </p:txBody>
      </p:sp>
      <p:cxnSp>
        <p:nvCxnSpPr>
          <p:cNvPr id="7" name="Straight Connector 6">
            <a:extLst>
              <a:ext uri="{FF2B5EF4-FFF2-40B4-BE49-F238E27FC236}">
                <a16:creationId xmlns:a16="http://schemas.microsoft.com/office/drawing/2014/main" id="{6E07CCD2-0EE0-4079-AD27-49F6824F117B}"/>
              </a:ext>
            </a:extLst>
          </p:cNvPr>
          <p:cNvCxnSpPr/>
          <p:nvPr/>
        </p:nvCxnSpPr>
        <p:spPr>
          <a:xfrm>
            <a:off x="5369560" y="1412240"/>
            <a:ext cx="0" cy="4663440"/>
          </a:xfrm>
          <a:prstGeom prst="line">
            <a:avLst/>
          </a:prstGeom>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4D8F7C41-BCDE-415A-904C-D43026670D84}"/>
              </a:ext>
            </a:extLst>
          </p:cNvPr>
          <p:cNvSpPr txBox="1"/>
          <p:nvPr/>
        </p:nvSpPr>
        <p:spPr>
          <a:xfrm>
            <a:off x="1747520" y="1227574"/>
            <a:ext cx="2357120" cy="369332"/>
          </a:xfrm>
          <a:prstGeom prst="rect">
            <a:avLst/>
          </a:prstGeom>
          <a:noFill/>
        </p:spPr>
        <p:txBody>
          <a:bodyPr wrap="square" rtlCol="0">
            <a:spAutoFit/>
          </a:bodyPr>
          <a:lstStyle/>
          <a:p>
            <a:r>
              <a:rPr lang="en-NZ" b="1" dirty="0">
                <a:solidFill>
                  <a:schemeClr val="bg1"/>
                </a:solidFill>
              </a:rPr>
              <a:t>Gini importance</a:t>
            </a:r>
          </a:p>
        </p:txBody>
      </p:sp>
      <p:sp>
        <p:nvSpPr>
          <p:cNvPr id="9" name="TextBox 8">
            <a:extLst>
              <a:ext uri="{FF2B5EF4-FFF2-40B4-BE49-F238E27FC236}">
                <a16:creationId xmlns:a16="http://schemas.microsoft.com/office/drawing/2014/main" id="{77F2B750-70F0-467B-A154-CFF3A3DFA9B1}"/>
              </a:ext>
            </a:extLst>
          </p:cNvPr>
          <p:cNvSpPr txBox="1"/>
          <p:nvPr/>
        </p:nvSpPr>
        <p:spPr>
          <a:xfrm>
            <a:off x="7244079" y="1227574"/>
            <a:ext cx="3200399" cy="369332"/>
          </a:xfrm>
          <a:prstGeom prst="rect">
            <a:avLst/>
          </a:prstGeom>
          <a:noFill/>
        </p:spPr>
        <p:txBody>
          <a:bodyPr wrap="square" rtlCol="0">
            <a:spAutoFit/>
          </a:bodyPr>
          <a:lstStyle/>
          <a:p>
            <a:r>
              <a:rPr lang="en-NZ" b="1" dirty="0">
                <a:solidFill>
                  <a:schemeClr val="bg1"/>
                </a:solidFill>
              </a:rPr>
              <a:t>Permutation importance</a:t>
            </a:r>
          </a:p>
        </p:txBody>
      </p:sp>
      <p:sp>
        <p:nvSpPr>
          <p:cNvPr id="3" name="TextBox 2">
            <a:extLst>
              <a:ext uri="{FF2B5EF4-FFF2-40B4-BE49-F238E27FC236}">
                <a16:creationId xmlns:a16="http://schemas.microsoft.com/office/drawing/2014/main" id="{AC0D5B87-38A7-4531-B945-972F3463575C}"/>
              </a:ext>
            </a:extLst>
          </p:cNvPr>
          <p:cNvSpPr txBox="1"/>
          <p:nvPr/>
        </p:nvSpPr>
        <p:spPr>
          <a:xfrm flipH="1">
            <a:off x="939799" y="1803718"/>
            <a:ext cx="3550921" cy="369332"/>
          </a:xfrm>
          <a:prstGeom prst="rect">
            <a:avLst/>
          </a:prstGeom>
          <a:noFill/>
        </p:spPr>
        <p:txBody>
          <a:bodyPr wrap="square" rtlCol="0">
            <a:spAutoFit/>
          </a:bodyPr>
          <a:lstStyle/>
          <a:p>
            <a:r>
              <a:rPr lang="en-NZ" dirty="0">
                <a:solidFill>
                  <a:schemeClr val="bg1"/>
                </a:solidFill>
              </a:rPr>
              <a:t>Can be only used for random forest</a:t>
            </a:r>
          </a:p>
        </p:txBody>
      </p:sp>
      <p:sp>
        <p:nvSpPr>
          <p:cNvPr id="10" name="TextBox 9">
            <a:extLst>
              <a:ext uri="{FF2B5EF4-FFF2-40B4-BE49-F238E27FC236}">
                <a16:creationId xmlns:a16="http://schemas.microsoft.com/office/drawing/2014/main" id="{3669761E-4891-4407-A5D2-299A2537CD3D}"/>
              </a:ext>
            </a:extLst>
          </p:cNvPr>
          <p:cNvSpPr txBox="1"/>
          <p:nvPr/>
        </p:nvSpPr>
        <p:spPr>
          <a:xfrm flipH="1">
            <a:off x="6893557" y="1803718"/>
            <a:ext cx="3550921" cy="369332"/>
          </a:xfrm>
          <a:prstGeom prst="rect">
            <a:avLst/>
          </a:prstGeom>
          <a:noFill/>
        </p:spPr>
        <p:txBody>
          <a:bodyPr wrap="square" rtlCol="0">
            <a:spAutoFit/>
          </a:bodyPr>
          <a:lstStyle/>
          <a:p>
            <a:r>
              <a:rPr lang="en-NZ" dirty="0">
                <a:solidFill>
                  <a:schemeClr val="bg1"/>
                </a:solidFill>
              </a:rPr>
              <a:t>Can be used by any types of model</a:t>
            </a:r>
          </a:p>
        </p:txBody>
      </p:sp>
      <p:sp>
        <p:nvSpPr>
          <p:cNvPr id="11" name="TextBox 10">
            <a:extLst>
              <a:ext uri="{FF2B5EF4-FFF2-40B4-BE49-F238E27FC236}">
                <a16:creationId xmlns:a16="http://schemas.microsoft.com/office/drawing/2014/main" id="{3D830F23-969F-4020-B5DF-1F53F0A85D4F}"/>
              </a:ext>
            </a:extLst>
          </p:cNvPr>
          <p:cNvSpPr txBox="1"/>
          <p:nvPr/>
        </p:nvSpPr>
        <p:spPr>
          <a:xfrm flipH="1">
            <a:off x="406399" y="2200040"/>
            <a:ext cx="4617719" cy="369332"/>
          </a:xfrm>
          <a:prstGeom prst="rect">
            <a:avLst/>
          </a:prstGeom>
          <a:noFill/>
        </p:spPr>
        <p:txBody>
          <a:bodyPr wrap="square" rtlCol="0">
            <a:spAutoFit/>
          </a:bodyPr>
          <a:lstStyle/>
          <a:p>
            <a:r>
              <a:rPr lang="en-NZ" dirty="0">
                <a:solidFill>
                  <a:schemeClr val="bg1"/>
                </a:solidFill>
              </a:rPr>
              <a:t>Less intuitive, based on Gini impurity decrease</a:t>
            </a:r>
          </a:p>
        </p:txBody>
      </p:sp>
      <p:sp>
        <p:nvSpPr>
          <p:cNvPr id="12" name="TextBox 11">
            <a:extLst>
              <a:ext uri="{FF2B5EF4-FFF2-40B4-BE49-F238E27FC236}">
                <a16:creationId xmlns:a16="http://schemas.microsoft.com/office/drawing/2014/main" id="{5F1F9D71-159A-481A-A6EA-7C3EC87AD1D5}"/>
              </a:ext>
            </a:extLst>
          </p:cNvPr>
          <p:cNvSpPr txBox="1"/>
          <p:nvPr/>
        </p:nvSpPr>
        <p:spPr>
          <a:xfrm flipH="1">
            <a:off x="5715003" y="2200040"/>
            <a:ext cx="6530337" cy="369332"/>
          </a:xfrm>
          <a:prstGeom prst="rect">
            <a:avLst/>
          </a:prstGeom>
          <a:noFill/>
        </p:spPr>
        <p:txBody>
          <a:bodyPr wrap="square" rtlCol="0">
            <a:spAutoFit/>
          </a:bodyPr>
          <a:lstStyle/>
          <a:p>
            <a:r>
              <a:rPr lang="en-NZ" dirty="0">
                <a:solidFill>
                  <a:schemeClr val="bg1"/>
                </a:solidFill>
              </a:rPr>
              <a:t>More intuitive, capable of using any metrics such as POD, ACC etc.</a:t>
            </a:r>
          </a:p>
        </p:txBody>
      </p:sp>
      <p:sp>
        <p:nvSpPr>
          <p:cNvPr id="13" name="TextBox 12">
            <a:extLst>
              <a:ext uri="{FF2B5EF4-FFF2-40B4-BE49-F238E27FC236}">
                <a16:creationId xmlns:a16="http://schemas.microsoft.com/office/drawing/2014/main" id="{32391A6B-CECE-4F13-8CA8-3D4FD4FEEEE0}"/>
              </a:ext>
            </a:extLst>
          </p:cNvPr>
          <p:cNvSpPr txBox="1"/>
          <p:nvPr/>
        </p:nvSpPr>
        <p:spPr>
          <a:xfrm flipH="1">
            <a:off x="1117603" y="2614834"/>
            <a:ext cx="2987037" cy="369332"/>
          </a:xfrm>
          <a:prstGeom prst="rect">
            <a:avLst/>
          </a:prstGeom>
          <a:noFill/>
        </p:spPr>
        <p:txBody>
          <a:bodyPr wrap="square" rtlCol="0">
            <a:spAutoFit/>
          </a:bodyPr>
          <a:lstStyle/>
          <a:p>
            <a:r>
              <a:rPr lang="en-NZ" dirty="0">
                <a:solidFill>
                  <a:schemeClr val="bg1"/>
                </a:solidFill>
              </a:rPr>
              <a:t>Not that easy to understand</a:t>
            </a:r>
          </a:p>
        </p:txBody>
      </p:sp>
      <p:sp>
        <p:nvSpPr>
          <p:cNvPr id="14" name="TextBox 13">
            <a:extLst>
              <a:ext uri="{FF2B5EF4-FFF2-40B4-BE49-F238E27FC236}">
                <a16:creationId xmlns:a16="http://schemas.microsoft.com/office/drawing/2014/main" id="{70115102-38C8-4CF5-A3C8-D013D730A8E3}"/>
              </a:ext>
            </a:extLst>
          </p:cNvPr>
          <p:cNvSpPr txBox="1"/>
          <p:nvPr/>
        </p:nvSpPr>
        <p:spPr>
          <a:xfrm flipH="1">
            <a:off x="7259323" y="2609272"/>
            <a:ext cx="2987037" cy="369332"/>
          </a:xfrm>
          <a:prstGeom prst="rect">
            <a:avLst/>
          </a:prstGeom>
          <a:noFill/>
        </p:spPr>
        <p:txBody>
          <a:bodyPr wrap="square" rtlCol="0">
            <a:spAutoFit/>
          </a:bodyPr>
          <a:lstStyle/>
          <a:p>
            <a:r>
              <a:rPr lang="en-NZ" dirty="0">
                <a:solidFill>
                  <a:schemeClr val="bg1"/>
                </a:solidFill>
              </a:rPr>
              <a:t> Very easy to understand</a:t>
            </a:r>
          </a:p>
        </p:txBody>
      </p:sp>
    </p:spTree>
    <p:extLst>
      <p:ext uri="{BB962C8B-B14F-4D97-AF65-F5344CB8AC3E}">
        <p14:creationId xmlns:p14="http://schemas.microsoft.com/office/powerpoint/2010/main" val="2402495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BB4D-0156-4701-9AEE-5060CB6C647C}"/>
              </a:ext>
            </a:extLst>
          </p:cNvPr>
          <p:cNvSpPr>
            <a:spLocks noGrp="1"/>
          </p:cNvSpPr>
          <p:nvPr>
            <p:ph type="ctrTitle"/>
          </p:nvPr>
        </p:nvSpPr>
        <p:spPr>
          <a:xfrm>
            <a:off x="152400" y="551340"/>
            <a:ext cx="10434320" cy="510062"/>
          </a:xfrm>
        </p:spPr>
        <p:txBody>
          <a:bodyPr>
            <a:noAutofit/>
          </a:bodyPr>
          <a:lstStyle/>
          <a:p>
            <a:r>
              <a:rPr lang="en-NZ" sz="2800" b="1" dirty="0">
                <a:solidFill>
                  <a:schemeClr val="bg1"/>
                </a:solidFill>
              </a:rPr>
              <a:t>There are mainly two types of feature importance estimation methods</a:t>
            </a:r>
          </a:p>
        </p:txBody>
      </p:sp>
      <p:cxnSp>
        <p:nvCxnSpPr>
          <p:cNvPr id="7" name="Straight Connector 6">
            <a:extLst>
              <a:ext uri="{FF2B5EF4-FFF2-40B4-BE49-F238E27FC236}">
                <a16:creationId xmlns:a16="http://schemas.microsoft.com/office/drawing/2014/main" id="{6E07CCD2-0EE0-4079-AD27-49F6824F117B}"/>
              </a:ext>
            </a:extLst>
          </p:cNvPr>
          <p:cNvCxnSpPr/>
          <p:nvPr/>
        </p:nvCxnSpPr>
        <p:spPr>
          <a:xfrm>
            <a:off x="5369560" y="1412240"/>
            <a:ext cx="0" cy="4663440"/>
          </a:xfrm>
          <a:prstGeom prst="line">
            <a:avLst/>
          </a:prstGeom>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4D8F7C41-BCDE-415A-904C-D43026670D84}"/>
              </a:ext>
            </a:extLst>
          </p:cNvPr>
          <p:cNvSpPr txBox="1"/>
          <p:nvPr/>
        </p:nvSpPr>
        <p:spPr>
          <a:xfrm>
            <a:off x="1747520" y="1227574"/>
            <a:ext cx="2357120" cy="369332"/>
          </a:xfrm>
          <a:prstGeom prst="rect">
            <a:avLst/>
          </a:prstGeom>
          <a:noFill/>
        </p:spPr>
        <p:txBody>
          <a:bodyPr wrap="square" rtlCol="0">
            <a:spAutoFit/>
          </a:bodyPr>
          <a:lstStyle/>
          <a:p>
            <a:r>
              <a:rPr lang="en-NZ" b="1" dirty="0">
                <a:solidFill>
                  <a:schemeClr val="bg1"/>
                </a:solidFill>
              </a:rPr>
              <a:t>Gini importance</a:t>
            </a:r>
          </a:p>
        </p:txBody>
      </p:sp>
      <p:sp>
        <p:nvSpPr>
          <p:cNvPr id="9" name="TextBox 8">
            <a:extLst>
              <a:ext uri="{FF2B5EF4-FFF2-40B4-BE49-F238E27FC236}">
                <a16:creationId xmlns:a16="http://schemas.microsoft.com/office/drawing/2014/main" id="{77F2B750-70F0-467B-A154-CFF3A3DFA9B1}"/>
              </a:ext>
            </a:extLst>
          </p:cNvPr>
          <p:cNvSpPr txBox="1"/>
          <p:nvPr/>
        </p:nvSpPr>
        <p:spPr>
          <a:xfrm>
            <a:off x="7244079" y="1227574"/>
            <a:ext cx="3200399" cy="369332"/>
          </a:xfrm>
          <a:prstGeom prst="rect">
            <a:avLst/>
          </a:prstGeom>
          <a:noFill/>
        </p:spPr>
        <p:txBody>
          <a:bodyPr wrap="square" rtlCol="0">
            <a:spAutoFit/>
          </a:bodyPr>
          <a:lstStyle/>
          <a:p>
            <a:r>
              <a:rPr lang="en-NZ" b="1" dirty="0">
                <a:solidFill>
                  <a:schemeClr val="bg1"/>
                </a:solidFill>
              </a:rPr>
              <a:t>Permutation importance</a:t>
            </a:r>
          </a:p>
        </p:txBody>
      </p:sp>
      <p:sp>
        <p:nvSpPr>
          <p:cNvPr id="3" name="TextBox 2">
            <a:extLst>
              <a:ext uri="{FF2B5EF4-FFF2-40B4-BE49-F238E27FC236}">
                <a16:creationId xmlns:a16="http://schemas.microsoft.com/office/drawing/2014/main" id="{AC0D5B87-38A7-4531-B945-972F3463575C}"/>
              </a:ext>
            </a:extLst>
          </p:cNvPr>
          <p:cNvSpPr txBox="1"/>
          <p:nvPr/>
        </p:nvSpPr>
        <p:spPr>
          <a:xfrm flipH="1">
            <a:off x="939799" y="1803718"/>
            <a:ext cx="3550921" cy="369332"/>
          </a:xfrm>
          <a:prstGeom prst="rect">
            <a:avLst/>
          </a:prstGeom>
          <a:noFill/>
        </p:spPr>
        <p:txBody>
          <a:bodyPr wrap="square" rtlCol="0">
            <a:spAutoFit/>
          </a:bodyPr>
          <a:lstStyle/>
          <a:p>
            <a:r>
              <a:rPr lang="en-NZ" dirty="0">
                <a:solidFill>
                  <a:schemeClr val="bg1"/>
                </a:solidFill>
              </a:rPr>
              <a:t>Can be only used for random forest</a:t>
            </a:r>
          </a:p>
        </p:txBody>
      </p:sp>
      <p:sp>
        <p:nvSpPr>
          <p:cNvPr id="10" name="TextBox 9">
            <a:extLst>
              <a:ext uri="{FF2B5EF4-FFF2-40B4-BE49-F238E27FC236}">
                <a16:creationId xmlns:a16="http://schemas.microsoft.com/office/drawing/2014/main" id="{3669761E-4891-4407-A5D2-299A2537CD3D}"/>
              </a:ext>
            </a:extLst>
          </p:cNvPr>
          <p:cNvSpPr txBox="1"/>
          <p:nvPr/>
        </p:nvSpPr>
        <p:spPr>
          <a:xfrm flipH="1">
            <a:off x="6893557" y="1803718"/>
            <a:ext cx="3550921" cy="369332"/>
          </a:xfrm>
          <a:prstGeom prst="rect">
            <a:avLst/>
          </a:prstGeom>
          <a:noFill/>
        </p:spPr>
        <p:txBody>
          <a:bodyPr wrap="square" rtlCol="0">
            <a:spAutoFit/>
          </a:bodyPr>
          <a:lstStyle/>
          <a:p>
            <a:r>
              <a:rPr lang="en-NZ" dirty="0">
                <a:solidFill>
                  <a:schemeClr val="bg1"/>
                </a:solidFill>
              </a:rPr>
              <a:t>Can be used by any types of model</a:t>
            </a:r>
          </a:p>
        </p:txBody>
      </p:sp>
      <p:sp>
        <p:nvSpPr>
          <p:cNvPr id="11" name="TextBox 10">
            <a:extLst>
              <a:ext uri="{FF2B5EF4-FFF2-40B4-BE49-F238E27FC236}">
                <a16:creationId xmlns:a16="http://schemas.microsoft.com/office/drawing/2014/main" id="{3D830F23-969F-4020-B5DF-1F53F0A85D4F}"/>
              </a:ext>
            </a:extLst>
          </p:cNvPr>
          <p:cNvSpPr txBox="1"/>
          <p:nvPr/>
        </p:nvSpPr>
        <p:spPr>
          <a:xfrm flipH="1">
            <a:off x="406399" y="2200040"/>
            <a:ext cx="4617719" cy="369332"/>
          </a:xfrm>
          <a:prstGeom prst="rect">
            <a:avLst/>
          </a:prstGeom>
          <a:noFill/>
        </p:spPr>
        <p:txBody>
          <a:bodyPr wrap="square" rtlCol="0">
            <a:spAutoFit/>
          </a:bodyPr>
          <a:lstStyle/>
          <a:p>
            <a:r>
              <a:rPr lang="en-NZ" dirty="0">
                <a:solidFill>
                  <a:schemeClr val="bg1"/>
                </a:solidFill>
              </a:rPr>
              <a:t>Less intuitive, based on Gini impurity decrease</a:t>
            </a:r>
          </a:p>
        </p:txBody>
      </p:sp>
      <p:sp>
        <p:nvSpPr>
          <p:cNvPr id="12" name="TextBox 11">
            <a:extLst>
              <a:ext uri="{FF2B5EF4-FFF2-40B4-BE49-F238E27FC236}">
                <a16:creationId xmlns:a16="http://schemas.microsoft.com/office/drawing/2014/main" id="{5F1F9D71-159A-481A-A6EA-7C3EC87AD1D5}"/>
              </a:ext>
            </a:extLst>
          </p:cNvPr>
          <p:cNvSpPr txBox="1"/>
          <p:nvPr/>
        </p:nvSpPr>
        <p:spPr>
          <a:xfrm flipH="1">
            <a:off x="5715003" y="2200040"/>
            <a:ext cx="6530337" cy="369332"/>
          </a:xfrm>
          <a:prstGeom prst="rect">
            <a:avLst/>
          </a:prstGeom>
          <a:noFill/>
        </p:spPr>
        <p:txBody>
          <a:bodyPr wrap="square" rtlCol="0">
            <a:spAutoFit/>
          </a:bodyPr>
          <a:lstStyle/>
          <a:p>
            <a:r>
              <a:rPr lang="en-NZ" dirty="0">
                <a:solidFill>
                  <a:schemeClr val="bg1"/>
                </a:solidFill>
              </a:rPr>
              <a:t>More intuitive, capable of using any metrics such as POD, ACC etc.</a:t>
            </a:r>
          </a:p>
        </p:txBody>
      </p:sp>
      <p:sp>
        <p:nvSpPr>
          <p:cNvPr id="13" name="TextBox 12">
            <a:extLst>
              <a:ext uri="{FF2B5EF4-FFF2-40B4-BE49-F238E27FC236}">
                <a16:creationId xmlns:a16="http://schemas.microsoft.com/office/drawing/2014/main" id="{32391A6B-CECE-4F13-8CA8-3D4FD4FEEEE0}"/>
              </a:ext>
            </a:extLst>
          </p:cNvPr>
          <p:cNvSpPr txBox="1"/>
          <p:nvPr/>
        </p:nvSpPr>
        <p:spPr>
          <a:xfrm flipH="1">
            <a:off x="1117603" y="2614834"/>
            <a:ext cx="2987037" cy="369332"/>
          </a:xfrm>
          <a:prstGeom prst="rect">
            <a:avLst/>
          </a:prstGeom>
          <a:noFill/>
        </p:spPr>
        <p:txBody>
          <a:bodyPr wrap="square" rtlCol="0">
            <a:spAutoFit/>
          </a:bodyPr>
          <a:lstStyle/>
          <a:p>
            <a:r>
              <a:rPr lang="en-NZ" dirty="0">
                <a:solidFill>
                  <a:schemeClr val="bg1"/>
                </a:solidFill>
              </a:rPr>
              <a:t>Not that easy to understand</a:t>
            </a:r>
          </a:p>
        </p:txBody>
      </p:sp>
      <p:sp>
        <p:nvSpPr>
          <p:cNvPr id="14" name="TextBox 13">
            <a:extLst>
              <a:ext uri="{FF2B5EF4-FFF2-40B4-BE49-F238E27FC236}">
                <a16:creationId xmlns:a16="http://schemas.microsoft.com/office/drawing/2014/main" id="{70115102-38C8-4CF5-A3C8-D013D730A8E3}"/>
              </a:ext>
            </a:extLst>
          </p:cNvPr>
          <p:cNvSpPr txBox="1"/>
          <p:nvPr/>
        </p:nvSpPr>
        <p:spPr>
          <a:xfrm flipH="1">
            <a:off x="7259323" y="2609272"/>
            <a:ext cx="2987037" cy="369332"/>
          </a:xfrm>
          <a:prstGeom prst="rect">
            <a:avLst/>
          </a:prstGeom>
          <a:noFill/>
        </p:spPr>
        <p:txBody>
          <a:bodyPr wrap="square" rtlCol="0">
            <a:spAutoFit/>
          </a:bodyPr>
          <a:lstStyle/>
          <a:p>
            <a:r>
              <a:rPr lang="en-NZ" dirty="0">
                <a:solidFill>
                  <a:schemeClr val="bg1"/>
                </a:solidFill>
              </a:rPr>
              <a:t> Very easy to understand</a:t>
            </a:r>
          </a:p>
        </p:txBody>
      </p:sp>
      <p:sp>
        <p:nvSpPr>
          <p:cNvPr id="15" name="TextBox 14">
            <a:extLst>
              <a:ext uri="{FF2B5EF4-FFF2-40B4-BE49-F238E27FC236}">
                <a16:creationId xmlns:a16="http://schemas.microsoft.com/office/drawing/2014/main" id="{24112703-4FBC-4D09-8EC1-B4AD38A4B1A1}"/>
              </a:ext>
            </a:extLst>
          </p:cNvPr>
          <p:cNvSpPr txBox="1"/>
          <p:nvPr/>
        </p:nvSpPr>
        <p:spPr>
          <a:xfrm flipH="1">
            <a:off x="2352045" y="3059668"/>
            <a:ext cx="2987037" cy="369332"/>
          </a:xfrm>
          <a:prstGeom prst="rect">
            <a:avLst/>
          </a:prstGeom>
          <a:noFill/>
        </p:spPr>
        <p:txBody>
          <a:bodyPr wrap="square" rtlCol="0">
            <a:spAutoFit/>
          </a:bodyPr>
          <a:lstStyle/>
          <a:p>
            <a:r>
              <a:rPr lang="en-NZ" dirty="0">
                <a:solidFill>
                  <a:schemeClr val="bg1"/>
                </a:solidFill>
              </a:rPr>
              <a:t>N/A</a:t>
            </a:r>
          </a:p>
        </p:txBody>
      </p:sp>
      <p:sp>
        <p:nvSpPr>
          <p:cNvPr id="16" name="TextBox 15">
            <a:extLst>
              <a:ext uri="{FF2B5EF4-FFF2-40B4-BE49-F238E27FC236}">
                <a16:creationId xmlns:a16="http://schemas.microsoft.com/office/drawing/2014/main" id="{BC0E8703-CF8A-4C95-924C-D155727C26BF}"/>
              </a:ext>
            </a:extLst>
          </p:cNvPr>
          <p:cNvSpPr txBox="1"/>
          <p:nvPr/>
        </p:nvSpPr>
        <p:spPr>
          <a:xfrm flipH="1">
            <a:off x="6126482" y="3059668"/>
            <a:ext cx="5308593" cy="369332"/>
          </a:xfrm>
          <a:prstGeom prst="rect">
            <a:avLst/>
          </a:prstGeom>
          <a:noFill/>
        </p:spPr>
        <p:txBody>
          <a:bodyPr wrap="square" rtlCol="0">
            <a:spAutoFit/>
          </a:bodyPr>
          <a:lstStyle/>
          <a:p>
            <a:r>
              <a:rPr lang="en-NZ" dirty="0">
                <a:solidFill>
                  <a:schemeClr val="bg1"/>
                </a:solidFill>
              </a:rPr>
              <a:t>Can only be used for one particular trained model</a:t>
            </a:r>
          </a:p>
        </p:txBody>
      </p:sp>
    </p:spTree>
    <p:extLst>
      <p:ext uri="{BB962C8B-B14F-4D97-AF65-F5344CB8AC3E}">
        <p14:creationId xmlns:p14="http://schemas.microsoft.com/office/powerpoint/2010/main" val="501212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BB4D-0156-4701-9AEE-5060CB6C647C}"/>
              </a:ext>
            </a:extLst>
          </p:cNvPr>
          <p:cNvSpPr>
            <a:spLocks noGrp="1"/>
          </p:cNvSpPr>
          <p:nvPr>
            <p:ph type="ctrTitle"/>
          </p:nvPr>
        </p:nvSpPr>
        <p:spPr>
          <a:xfrm>
            <a:off x="152400" y="551340"/>
            <a:ext cx="10434320" cy="510062"/>
          </a:xfrm>
        </p:spPr>
        <p:txBody>
          <a:bodyPr>
            <a:noAutofit/>
          </a:bodyPr>
          <a:lstStyle/>
          <a:p>
            <a:r>
              <a:rPr lang="en-NZ" sz="2800" b="1" dirty="0">
                <a:solidFill>
                  <a:schemeClr val="bg1"/>
                </a:solidFill>
              </a:rPr>
              <a:t>There are mainly two types of feature importance estimation methods</a:t>
            </a:r>
          </a:p>
        </p:txBody>
      </p:sp>
      <p:cxnSp>
        <p:nvCxnSpPr>
          <p:cNvPr id="7" name="Straight Connector 6">
            <a:extLst>
              <a:ext uri="{FF2B5EF4-FFF2-40B4-BE49-F238E27FC236}">
                <a16:creationId xmlns:a16="http://schemas.microsoft.com/office/drawing/2014/main" id="{6E07CCD2-0EE0-4079-AD27-49F6824F117B}"/>
              </a:ext>
            </a:extLst>
          </p:cNvPr>
          <p:cNvCxnSpPr/>
          <p:nvPr/>
        </p:nvCxnSpPr>
        <p:spPr>
          <a:xfrm>
            <a:off x="5369560" y="1412240"/>
            <a:ext cx="0" cy="4663440"/>
          </a:xfrm>
          <a:prstGeom prst="line">
            <a:avLst/>
          </a:prstGeom>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4D8F7C41-BCDE-415A-904C-D43026670D84}"/>
              </a:ext>
            </a:extLst>
          </p:cNvPr>
          <p:cNvSpPr txBox="1"/>
          <p:nvPr/>
        </p:nvSpPr>
        <p:spPr>
          <a:xfrm>
            <a:off x="1747520" y="1227574"/>
            <a:ext cx="2357120" cy="369332"/>
          </a:xfrm>
          <a:prstGeom prst="rect">
            <a:avLst/>
          </a:prstGeom>
          <a:noFill/>
        </p:spPr>
        <p:txBody>
          <a:bodyPr wrap="square" rtlCol="0">
            <a:spAutoFit/>
          </a:bodyPr>
          <a:lstStyle/>
          <a:p>
            <a:r>
              <a:rPr lang="en-NZ" b="1" dirty="0">
                <a:solidFill>
                  <a:schemeClr val="bg1"/>
                </a:solidFill>
              </a:rPr>
              <a:t>Gini importance</a:t>
            </a:r>
          </a:p>
        </p:txBody>
      </p:sp>
      <p:sp>
        <p:nvSpPr>
          <p:cNvPr id="9" name="TextBox 8">
            <a:extLst>
              <a:ext uri="{FF2B5EF4-FFF2-40B4-BE49-F238E27FC236}">
                <a16:creationId xmlns:a16="http://schemas.microsoft.com/office/drawing/2014/main" id="{77F2B750-70F0-467B-A154-CFF3A3DFA9B1}"/>
              </a:ext>
            </a:extLst>
          </p:cNvPr>
          <p:cNvSpPr txBox="1"/>
          <p:nvPr/>
        </p:nvSpPr>
        <p:spPr>
          <a:xfrm>
            <a:off x="7244079" y="1227574"/>
            <a:ext cx="3200399" cy="369332"/>
          </a:xfrm>
          <a:prstGeom prst="rect">
            <a:avLst/>
          </a:prstGeom>
          <a:noFill/>
        </p:spPr>
        <p:txBody>
          <a:bodyPr wrap="square" rtlCol="0">
            <a:spAutoFit/>
          </a:bodyPr>
          <a:lstStyle/>
          <a:p>
            <a:r>
              <a:rPr lang="en-NZ" b="1" dirty="0">
                <a:solidFill>
                  <a:schemeClr val="bg1"/>
                </a:solidFill>
              </a:rPr>
              <a:t>Permutation importance</a:t>
            </a:r>
          </a:p>
        </p:txBody>
      </p:sp>
      <p:sp>
        <p:nvSpPr>
          <p:cNvPr id="3" name="TextBox 2">
            <a:extLst>
              <a:ext uri="{FF2B5EF4-FFF2-40B4-BE49-F238E27FC236}">
                <a16:creationId xmlns:a16="http://schemas.microsoft.com/office/drawing/2014/main" id="{AC0D5B87-38A7-4531-B945-972F3463575C}"/>
              </a:ext>
            </a:extLst>
          </p:cNvPr>
          <p:cNvSpPr txBox="1"/>
          <p:nvPr/>
        </p:nvSpPr>
        <p:spPr>
          <a:xfrm flipH="1">
            <a:off x="939799" y="1803718"/>
            <a:ext cx="3550921" cy="369332"/>
          </a:xfrm>
          <a:prstGeom prst="rect">
            <a:avLst/>
          </a:prstGeom>
          <a:noFill/>
        </p:spPr>
        <p:txBody>
          <a:bodyPr wrap="square" rtlCol="0">
            <a:spAutoFit/>
          </a:bodyPr>
          <a:lstStyle/>
          <a:p>
            <a:r>
              <a:rPr lang="en-NZ" dirty="0">
                <a:solidFill>
                  <a:schemeClr val="bg1"/>
                </a:solidFill>
              </a:rPr>
              <a:t>Can be only used for random forest</a:t>
            </a:r>
          </a:p>
        </p:txBody>
      </p:sp>
      <p:sp>
        <p:nvSpPr>
          <p:cNvPr id="10" name="TextBox 9">
            <a:extLst>
              <a:ext uri="{FF2B5EF4-FFF2-40B4-BE49-F238E27FC236}">
                <a16:creationId xmlns:a16="http://schemas.microsoft.com/office/drawing/2014/main" id="{3669761E-4891-4407-A5D2-299A2537CD3D}"/>
              </a:ext>
            </a:extLst>
          </p:cNvPr>
          <p:cNvSpPr txBox="1"/>
          <p:nvPr/>
        </p:nvSpPr>
        <p:spPr>
          <a:xfrm flipH="1">
            <a:off x="6893557" y="1803718"/>
            <a:ext cx="3550921" cy="369332"/>
          </a:xfrm>
          <a:prstGeom prst="rect">
            <a:avLst/>
          </a:prstGeom>
          <a:noFill/>
        </p:spPr>
        <p:txBody>
          <a:bodyPr wrap="square" rtlCol="0">
            <a:spAutoFit/>
          </a:bodyPr>
          <a:lstStyle/>
          <a:p>
            <a:r>
              <a:rPr lang="en-NZ" dirty="0">
                <a:solidFill>
                  <a:schemeClr val="bg1"/>
                </a:solidFill>
              </a:rPr>
              <a:t>Can be used by any types of model</a:t>
            </a:r>
          </a:p>
        </p:txBody>
      </p:sp>
      <p:sp>
        <p:nvSpPr>
          <p:cNvPr id="11" name="TextBox 10">
            <a:extLst>
              <a:ext uri="{FF2B5EF4-FFF2-40B4-BE49-F238E27FC236}">
                <a16:creationId xmlns:a16="http://schemas.microsoft.com/office/drawing/2014/main" id="{3D830F23-969F-4020-B5DF-1F53F0A85D4F}"/>
              </a:ext>
            </a:extLst>
          </p:cNvPr>
          <p:cNvSpPr txBox="1"/>
          <p:nvPr/>
        </p:nvSpPr>
        <p:spPr>
          <a:xfrm flipH="1">
            <a:off x="406399" y="2200040"/>
            <a:ext cx="4617719" cy="369332"/>
          </a:xfrm>
          <a:prstGeom prst="rect">
            <a:avLst/>
          </a:prstGeom>
          <a:noFill/>
        </p:spPr>
        <p:txBody>
          <a:bodyPr wrap="square" rtlCol="0">
            <a:spAutoFit/>
          </a:bodyPr>
          <a:lstStyle/>
          <a:p>
            <a:r>
              <a:rPr lang="en-NZ" dirty="0">
                <a:solidFill>
                  <a:schemeClr val="bg1"/>
                </a:solidFill>
              </a:rPr>
              <a:t>Less intuitive, based on Gini impurity decrease</a:t>
            </a:r>
          </a:p>
        </p:txBody>
      </p:sp>
      <p:sp>
        <p:nvSpPr>
          <p:cNvPr id="12" name="TextBox 11">
            <a:extLst>
              <a:ext uri="{FF2B5EF4-FFF2-40B4-BE49-F238E27FC236}">
                <a16:creationId xmlns:a16="http://schemas.microsoft.com/office/drawing/2014/main" id="{5F1F9D71-159A-481A-A6EA-7C3EC87AD1D5}"/>
              </a:ext>
            </a:extLst>
          </p:cNvPr>
          <p:cNvSpPr txBox="1"/>
          <p:nvPr/>
        </p:nvSpPr>
        <p:spPr>
          <a:xfrm flipH="1">
            <a:off x="5715003" y="2200040"/>
            <a:ext cx="6530337" cy="369332"/>
          </a:xfrm>
          <a:prstGeom prst="rect">
            <a:avLst/>
          </a:prstGeom>
          <a:noFill/>
        </p:spPr>
        <p:txBody>
          <a:bodyPr wrap="square" rtlCol="0">
            <a:spAutoFit/>
          </a:bodyPr>
          <a:lstStyle/>
          <a:p>
            <a:r>
              <a:rPr lang="en-NZ" dirty="0">
                <a:solidFill>
                  <a:schemeClr val="bg1"/>
                </a:solidFill>
              </a:rPr>
              <a:t>More intuitive, capable of using any metrics such as POD, ACC etc.</a:t>
            </a:r>
          </a:p>
        </p:txBody>
      </p:sp>
      <p:sp>
        <p:nvSpPr>
          <p:cNvPr id="13" name="TextBox 12">
            <a:extLst>
              <a:ext uri="{FF2B5EF4-FFF2-40B4-BE49-F238E27FC236}">
                <a16:creationId xmlns:a16="http://schemas.microsoft.com/office/drawing/2014/main" id="{32391A6B-CECE-4F13-8CA8-3D4FD4FEEEE0}"/>
              </a:ext>
            </a:extLst>
          </p:cNvPr>
          <p:cNvSpPr txBox="1"/>
          <p:nvPr/>
        </p:nvSpPr>
        <p:spPr>
          <a:xfrm flipH="1">
            <a:off x="1117603" y="2614834"/>
            <a:ext cx="2987037" cy="369332"/>
          </a:xfrm>
          <a:prstGeom prst="rect">
            <a:avLst/>
          </a:prstGeom>
          <a:noFill/>
        </p:spPr>
        <p:txBody>
          <a:bodyPr wrap="square" rtlCol="0">
            <a:spAutoFit/>
          </a:bodyPr>
          <a:lstStyle/>
          <a:p>
            <a:r>
              <a:rPr lang="en-NZ" dirty="0">
                <a:solidFill>
                  <a:schemeClr val="bg1"/>
                </a:solidFill>
              </a:rPr>
              <a:t>Not that easy to understand</a:t>
            </a:r>
          </a:p>
        </p:txBody>
      </p:sp>
      <p:sp>
        <p:nvSpPr>
          <p:cNvPr id="14" name="TextBox 13">
            <a:extLst>
              <a:ext uri="{FF2B5EF4-FFF2-40B4-BE49-F238E27FC236}">
                <a16:creationId xmlns:a16="http://schemas.microsoft.com/office/drawing/2014/main" id="{70115102-38C8-4CF5-A3C8-D013D730A8E3}"/>
              </a:ext>
            </a:extLst>
          </p:cNvPr>
          <p:cNvSpPr txBox="1"/>
          <p:nvPr/>
        </p:nvSpPr>
        <p:spPr>
          <a:xfrm flipH="1">
            <a:off x="7259323" y="2609272"/>
            <a:ext cx="2987037" cy="369332"/>
          </a:xfrm>
          <a:prstGeom prst="rect">
            <a:avLst/>
          </a:prstGeom>
          <a:noFill/>
        </p:spPr>
        <p:txBody>
          <a:bodyPr wrap="square" rtlCol="0">
            <a:spAutoFit/>
          </a:bodyPr>
          <a:lstStyle/>
          <a:p>
            <a:r>
              <a:rPr lang="en-NZ" dirty="0">
                <a:solidFill>
                  <a:schemeClr val="bg1"/>
                </a:solidFill>
              </a:rPr>
              <a:t> Very easy to understand</a:t>
            </a:r>
          </a:p>
        </p:txBody>
      </p:sp>
      <p:sp>
        <p:nvSpPr>
          <p:cNvPr id="15" name="TextBox 14">
            <a:extLst>
              <a:ext uri="{FF2B5EF4-FFF2-40B4-BE49-F238E27FC236}">
                <a16:creationId xmlns:a16="http://schemas.microsoft.com/office/drawing/2014/main" id="{24112703-4FBC-4D09-8EC1-B4AD38A4B1A1}"/>
              </a:ext>
            </a:extLst>
          </p:cNvPr>
          <p:cNvSpPr txBox="1"/>
          <p:nvPr/>
        </p:nvSpPr>
        <p:spPr>
          <a:xfrm flipH="1">
            <a:off x="2352045" y="3059668"/>
            <a:ext cx="2987037" cy="369332"/>
          </a:xfrm>
          <a:prstGeom prst="rect">
            <a:avLst/>
          </a:prstGeom>
          <a:noFill/>
        </p:spPr>
        <p:txBody>
          <a:bodyPr wrap="square" rtlCol="0">
            <a:spAutoFit/>
          </a:bodyPr>
          <a:lstStyle/>
          <a:p>
            <a:r>
              <a:rPr lang="en-NZ" dirty="0">
                <a:solidFill>
                  <a:schemeClr val="bg1"/>
                </a:solidFill>
              </a:rPr>
              <a:t>N/A</a:t>
            </a:r>
          </a:p>
        </p:txBody>
      </p:sp>
      <p:sp>
        <p:nvSpPr>
          <p:cNvPr id="16" name="TextBox 15">
            <a:extLst>
              <a:ext uri="{FF2B5EF4-FFF2-40B4-BE49-F238E27FC236}">
                <a16:creationId xmlns:a16="http://schemas.microsoft.com/office/drawing/2014/main" id="{BC0E8703-CF8A-4C95-924C-D155727C26BF}"/>
              </a:ext>
            </a:extLst>
          </p:cNvPr>
          <p:cNvSpPr txBox="1"/>
          <p:nvPr/>
        </p:nvSpPr>
        <p:spPr>
          <a:xfrm flipH="1">
            <a:off x="6126482" y="3059668"/>
            <a:ext cx="5308593" cy="369332"/>
          </a:xfrm>
          <a:prstGeom prst="rect">
            <a:avLst/>
          </a:prstGeom>
          <a:noFill/>
        </p:spPr>
        <p:txBody>
          <a:bodyPr wrap="square" rtlCol="0">
            <a:spAutoFit/>
          </a:bodyPr>
          <a:lstStyle/>
          <a:p>
            <a:r>
              <a:rPr lang="en-NZ" dirty="0">
                <a:solidFill>
                  <a:schemeClr val="bg1"/>
                </a:solidFill>
              </a:rPr>
              <a:t>Can only be used for one particular trained model</a:t>
            </a:r>
          </a:p>
        </p:txBody>
      </p:sp>
      <p:sp>
        <p:nvSpPr>
          <p:cNvPr id="17" name="TextBox 16">
            <a:extLst>
              <a:ext uri="{FF2B5EF4-FFF2-40B4-BE49-F238E27FC236}">
                <a16:creationId xmlns:a16="http://schemas.microsoft.com/office/drawing/2014/main" id="{80AB25A3-1220-4573-940C-DEEDBACAE64D}"/>
              </a:ext>
            </a:extLst>
          </p:cNvPr>
          <p:cNvSpPr txBox="1"/>
          <p:nvPr/>
        </p:nvSpPr>
        <p:spPr>
          <a:xfrm flipH="1">
            <a:off x="530857" y="3595172"/>
            <a:ext cx="4399283" cy="646331"/>
          </a:xfrm>
          <a:prstGeom prst="rect">
            <a:avLst/>
          </a:prstGeom>
          <a:noFill/>
        </p:spPr>
        <p:txBody>
          <a:bodyPr wrap="square" rtlCol="0">
            <a:spAutoFit/>
          </a:bodyPr>
          <a:lstStyle/>
          <a:p>
            <a:pPr algn="ctr"/>
            <a:r>
              <a:rPr lang="en-NZ" dirty="0">
                <a:solidFill>
                  <a:schemeClr val="bg1"/>
                </a:solidFill>
              </a:rPr>
              <a:t>If RF is overfitting, then the importance does not mean much</a:t>
            </a:r>
          </a:p>
        </p:txBody>
      </p:sp>
      <p:sp>
        <p:nvSpPr>
          <p:cNvPr id="18" name="TextBox 17">
            <a:extLst>
              <a:ext uri="{FF2B5EF4-FFF2-40B4-BE49-F238E27FC236}">
                <a16:creationId xmlns:a16="http://schemas.microsoft.com/office/drawing/2014/main" id="{940FAAE0-A4AE-4336-A7F9-28C07DB34FF5}"/>
              </a:ext>
            </a:extLst>
          </p:cNvPr>
          <p:cNvSpPr txBox="1"/>
          <p:nvPr/>
        </p:nvSpPr>
        <p:spPr>
          <a:xfrm flipH="1">
            <a:off x="6187437" y="3595171"/>
            <a:ext cx="4399283" cy="646331"/>
          </a:xfrm>
          <a:prstGeom prst="rect">
            <a:avLst/>
          </a:prstGeom>
          <a:noFill/>
        </p:spPr>
        <p:txBody>
          <a:bodyPr wrap="square" rtlCol="0">
            <a:spAutoFit/>
          </a:bodyPr>
          <a:lstStyle/>
          <a:p>
            <a:pPr algn="ctr"/>
            <a:r>
              <a:rPr lang="en-NZ" dirty="0">
                <a:solidFill>
                  <a:schemeClr val="bg1"/>
                </a:solidFill>
              </a:rPr>
              <a:t>Less chance of “overfitting” since it uses independent dataset</a:t>
            </a:r>
          </a:p>
        </p:txBody>
      </p:sp>
      <p:sp>
        <p:nvSpPr>
          <p:cNvPr id="19" name="TextBox 18">
            <a:extLst>
              <a:ext uri="{FF2B5EF4-FFF2-40B4-BE49-F238E27FC236}">
                <a16:creationId xmlns:a16="http://schemas.microsoft.com/office/drawing/2014/main" id="{02E36FE0-6297-4A7E-88DD-831B9C6027DF}"/>
              </a:ext>
            </a:extLst>
          </p:cNvPr>
          <p:cNvSpPr txBox="1"/>
          <p:nvPr/>
        </p:nvSpPr>
        <p:spPr>
          <a:xfrm flipH="1">
            <a:off x="6187437" y="4371884"/>
            <a:ext cx="4399283" cy="646331"/>
          </a:xfrm>
          <a:prstGeom prst="rect">
            <a:avLst/>
          </a:prstGeom>
          <a:noFill/>
        </p:spPr>
        <p:txBody>
          <a:bodyPr wrap="square" rtlCol="0">
            <a:spAutoFit/>
          </a:bodyPr>
          <a:lstStyle/>
          <a:p>
            <a:pPr algn="ctr"/>
            <a:r>
              <a:rPr lang="en-NZ" dirty="0">
                <a:solidFill>
                  <a:schemeClr val="bg1"/>
                </a:solidFill>
              </a:rPr>
              <a:t>Require more dataset (e.g., need to split and shuffle dataset)</a:t>
            </a:r>
          </a:p>
        </p:txBody>
      </p:sp>
      <p:sp>
        <p:nvSpPr>
          <p:cNvPr id="20" name="TextBox 19">
            <a:extLst>
              <a:ext uri="{FF2B5EF4-FFF2-40B4-BE49-F238E27FC236}">
                <a16:creationId xmlns:a16="http://schemas.microsoft.com/office/drawing/2014/main" id="{8FD9A8A7-6952-401E-8080-A63C20675403}"/>
              </a:ext>
            </a:extLst>
          </p:cNvPr>
          <p:cNvSpPr txBox="1"/>
          <p:nvPr/>
        </p:nvSpPr>
        <p:spPr>
          <a:xfrm flipH="1">
            <a:off x="482595" y="4371884"/>
            <a:ext cx="4399283" cy="369332"/>
          </a:xfrm>
          <a:prstGeom prst="rect">
            <a:avLst/>
          </a:prstGeom>
          <a:noFill/>
        </p:spPr>
        <p:txBody>
          <a:bodyPr wrap="square" rtlCol="0">
            <a:spAutoFit/>
          </a:bodyPr>
          <a:lstStyle/>
          <a:p>
            <a:pPr algn="ctr"/>
            <a:r>
              <a:rPr lang="en-NZ" dirty="0">
                <a:solidFill>
                  <a:schemeClr val="bg1"/>
                </a:solidFill>
              </a:rPr>
              <a:t>Require less dataset</a:t>
            </a:r>
          </a:p>
        </p:txBody>
      </p:sp>
      <p:sp>
        <p:nvSpPr>
          <p:cNvPr id="21" name="TextBox 20">
            <a:extLst>
              <a:ext uri="{FF2B5EF4-FFF2-40B4-BE49-F238E27FC236}">
                <a16:creationId xmlns:a16="http://schemas.microsoft.com/office/drawing/2014/main" id="{459CA943-A6F5-4BA2-AA01-838B6C712C28}"/>
              </a:ext>
            </a:extLst>
          </p:cNvPr>
          <p:cNvSpPr txBox="1"/>
          <p:nvPr/>
        </p:nvSpPr>
        <p:spPr>
          <a:xfrm flipH="1">
            <a:off x="482594" y="5195295"/>
            <a:ext cx="4399283" cy="369332"/>
          </a:xfrm>
          <a:prstGeom prst="rect">
            <a:avLst/>
          </a:prstGeom>
          <a:noFill/>
        </p:spPr>
        <p:txBody>
          <a:bodyPr wrap="square" rtlCol="0">
            <a:spAutoFit/>
          </a:bodyPr>
          <a:lstStyle/>
          <a:p>
            <a:pPr algn="ctr"/>
            <a:r>
              <a:rPr lang="en-NZ" dirty="0">
                <a:solidFill>
                  <a:schemeClr val="bg1"/>
                </a:solidFill>
              </a:rPr>
              <a:t>Very cheap to run</a:t>
            </a:r>
          </a:p>
        </p:txBody>
      </p:sp>
      <p:sp>
        <p:nvSpPr>
          <p:cNvPr id="22" name="TextBox 21">
            <a:extLst>
              <a:ext uri="{FF2B5EF4-FFF2-40B4-BE49-F238E27FC236}">
                <a16:creationId xmlns:a16="http://schemas.microsoft.com/office/drawing/2014/main" id="{5F211B25-1E96-43E9-948D-A3C874F68FBA}"/>
              </a:ext>
            </a:extLst>
          </p:cNvPr>
          <p:cNvSpPr txBox="1"/>
          <p:nvPr/>
        </p:nvSpPr>
        <p:spPr>
          <a:xfrm flipH="1">
            <a:off x="6096000" y="5195295"/>
            <a:ext cx="4399283" cy="369332"/>
          </a:xfrm>
          <a:prstGeom prst="rect">
            <a:avLst/>
          </a:prstGeom>
          <a:noFill/>
        </p:spPr>
        <p:txBody>
          <a:bodyPr wrap="square" rtlCol="0">
            <a:spAutoFit/>
          </a:bodyPr>
          <a:lstStyle/>
          <a:p>
            <a:pPr algn="ctr"/>
            <a:r>
              <a:rPr lang="en-NZ" dirty="0">
                <a:solidFill>
                  <a:schemeClr val="bg1"/>
                </a:solidFill>
              </a:rPr>
              <a:t>Relatively more expensive</a:t>
            </a:r>
          </a:p>
        </p:txBody>
      </p:sp>
    </p:spTree>
    <p:extLst>
      <p:ext uri="{BB962C8B-B14F-4D97-AF65-F5344CB8AC3E}">
        <p14:creationId xmlns:p14="http://schemas.microsoft.com/office/powerpoint/2010/main" val="98259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CBB4D-0156-4701-9AEE-5060CB6C647C}"/>
              </a:ext>
            </a:extLst>
          </p:cNvPr>
          <p:cNvSpPr>
            <a:spLocks noGrp="1"/>
          </p:cNvSpPr>
          <p:nvPr>
            <p:ph type="ctrTitle"/>
          </p:nvPr>
        </p:nvSpPr>
        <p:spPr>
          <a:xfrm>
            <a:off x="152400" y="551340"/>
            <a:ext cx="10434320" cy="510062"/>
          </a:xfrm>
        </p:spPr>
        <p:txBody>
          <a:bodyPr>
            <a:noAutofit/>
          </a:bodyPr>
          <a:lstStyle/>
          <a:p>
            <a:r>
              <a:rPr lang="en-NZ" sz="2800" b="1" dirty="0">
                <a:solidFill>
                  <a:schemeClr val="bg1"/>
                </a:solidFill>
              </a:rPr>
              <a:t>There are mainly two types of feature importance estimation methods</a:t>
            </a:r>
          </a:p>
        </p:txBody>
      </p:sp>
      <p:cxnSp>
        <p:nvCxnSpPr>
          <p:cNvPr id="7" name="Straight Connector 6">
            <a:extLst>
              <a:ext uri="{FF2B5EF4-FFF2-40B4-BE49-F238E27FC236}">
                <a16:creationId xmlns:a16="http://schemas.microsoft.com/office/drawing/2014/main" id="{6E07CCD2-0EE0-4079-AD27-49F6824F117B}"/>
              </a:ext>
            </a:extLst>
          </p:cNvPr>
          <p:cNvCxnSpPr/>
          <p:nvPr/>
        </p:nvCxnSpPr>
        <p:spPr>
          <a:xfrm>
            <a:off x="5369560" y="1412240"/>
            <a:ext cx="0" cy="4663440"/>
          </a:xfrm>
          <a:prstGeom prst="line">
            <a:avLst/>
          </a:prstGeom>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4D8F7C41-BCDE-415A-904C-D43026670D84}"/>
              </a:ext>
            </a:extLst>
          </p:cNvPr>
          <p:cNvSpPr txBox="1"/>
          <p:nvPr/>
        </p:nvSpPr>
        <p:spPr>
          <a:xfrm>
            <a:off x="1747520" y="1227574"/>
            <a:ext cx="2357120" cy="369332"/>
          </a:xfrm>
          <a:prstGeom prst="rect">
            <a:avLst/>
          </a:prstGeom>
          <a:noFill/>
        </p:spPr>
        <p:txBody>
          <a:bodyPr wrap="square" rtlCol="0">
            <a:spAutoFit/>
          </a:bodyPr>
          <a:lstStyle/>
          <a:p>
            <a:r>
              <a:rPr lang="en-NZ" b="1" dirty="0">
                <a:solidFill>
                  <a:schemeClr val="bg1"/>
                </a:solidFill>
              </a:rPr>
              <a:t>Gini importance</a:t>
            </a:r>
          </a:p>
        </p:txBody>
      </p:sp>
      <p:sp>
        <p:nvSpPr>
          <p:cNvPr id="9" name="TextBox 8">
            <a:extLst>
              <a:ext uri="{FF2B5EF4-FFF2-40B4-BE49-F238E27FC236}">
                <a16:creationId xmlns:a16="http://schemas.microsoft.com/office/drawing/2014/main" id="{77F2B750-70F0-467B-A154-CFF3A3DFA9B1}"/>
              </a:ext>
            </a:extLst>
          </p:cNvPr>
          <p:cNvSpPr txBox="1"/>
          <p:nvPr/>
        </p:nvSpPr>
        <p:spPr>
          <a:xfrm>
            <a:off x="7244079" y="1227574"/>
            <a:ext cx="3200399" cy="369332"/>
          </a:xfrm>
          <a:prstGeom prst="rect">
            <a:avLst/>
          </a:prstGeom>
          <a:noFill/>
        </p:spPr>
        <p:txBody>
          <a:bodyPr wrap="square" rtlCol="0">
            <a:spAutoFit/>
          </a:bodyPr>
          <a:lstStyle/>
          <a:p>
            <a:r>
              <a:rPr lang="en-NZ" b="1" dirty="0">
                <a:solidFill>
                  <a:schemeClr val="bg1"/>
                </a:solidFill>
              </a:rPr>
              <a:t>Permutation importance</a:t>
            </a:r>
          </a:p>
        </p:txBody>
      </p:sp>
      <p:sp>
        <p:nvSpPr>
          <p:cNvPr id="3" name="TextBox 2">
            <a:extLst>
              <a:ext uri="{FF2B5EF4-FFF2-40B4-BE49-F238E27FC236}">
                <a16:creationId xmlns:a16="http://schemas.microsoft.com/office/drawing/2014/main" id="{AC0D5B87-38A7-4531-B945-972F3463575C}"/>
              </a:ext>
            </a:extLst>
          </p:cNvPr>
          <p:cNvSpPr txBox="1"/>
          <p:nvPr/>
        </p:nvSpPr>
        <p:spPr>
          <a:xfrm flipH="1">
            <a:off x="939799" y="1803718"/>
            <a:ext cx="3550921" cy="369332"/>
          </a:xfrm>
          <a:prstGeom prst="rect">
            <a:avLst/>
          </a:prstGeom>
          <a:noFill/>
        </p:spPr>
        <p:txBody>
          <a:bodyPr wrap="square" rtlCol="0">
            <a:spAutoFit/>
          </a:bodyPr>
          <a:lstStyle/>
          <a:p>
            <a:r>
              <a:rPr lang="en-NZ" dirty="0">
                <a:solidFill>
                  <a:schemeClr val="bg1"/>
                </a:solidFill>
              </a:rPr>
              <a:t>Can be only used for random forest</a:t>
            </a:r>
          </a:p>
        </p:txBody>
      </p:sp>
      <p:sp>
        <p:nvSpPr>
          <p:cNvPr id="10" name="TextBox 9">
            <a:extLst>
              <a:ext uri="{FF2B5EF4-FFF2-40B4-BE49-F238E27FC236}">
                <a16:creationId xmlns:a16="http://schemas.microsoft.com/office/drawing/2014/main" id="{3669761E-4891-4407-A5D2-299A2537CD3D}"/>
              </a:ext>
            </a:extLst>
          </p:cNvPr>
          <p:cNvSpPr txBox="1"/>
          <p:nvPr/>
        </p:nvSpPr>
        <p:spPr>
          <a:xfrm flipH="1">
            <a:off x="6893557" y="1803718"/>
            <a:ext cx="3550921" cy="369332"/>
          </a:xfrm>
          <a:prstGeom prst="rect">
            <a:avLst/>
          </a:prstGeom>
          <a:noFill/>
        </p:spPr>
        <p:txBody>
          <a:bodyPr wrap="square" rtlCol="0">
            <a:spAutoFit/>
          </a:bodyPr>
          <a:lstStyle/>
          <a:p>
            <a:r>
              <a:rPr lang="en-NZ" dirty="0">
                <a:solidFill>
                  <a:schemeClr val="bg1"/>
                </a:solidFill>
              </a:rPr>
              <a:t>Can be used by any types of model</a:t>
            </a:r>
          </a:p>
        </p:txBody>
      </p:sp>
      <p:sp>
        <p:nvSpPr>
          <p:cNvPr id="11" name="TextBox 10">
            <a:extLst>
              <a:ext uri="{FF2B5EF4-FFF2-40B4-BE49-F238E27FC236}">
                <a16:creationId xmlns:a16="http://schemas.microsoft.com/office/drawing/2014/main" id="{3D830F23-969F-4020-B5DF-1F53F0A85D4F}"/>
              </a:ext>
            </a:extLst>
          </p:cNvPr>
          <p:cNvSpPr txBox="1"/>
          <p:nvPr/>
        </p:nvSpPr>
        <p:spPr>
          <a:xfrm flipH="1">
            <a:off x="406399" y="2200040"/>
            <a:ext cx="4617719" cy="369332"/>
          </a:xfrm>
          <a:prstGeom prst="rect">
            <a:avLst/>
          </a:prstGeom>
          <a:noFill/>
        </p:spPr>
        <p:txBody>
          <a:bodyPr wrap="square" rtlCol="0">
            <a:spAutoFit/>
          </a:bodyPr>
          <a:lstStyle/>
          <a:p>
            <a:r>
              <a:rPr lang="en-NZ" dirty="0">
                <a:solidFill>
                  <a:schemeClr val="bg1"/>
                </a:solidFill>
              </a:rPr>
              <a:t>Less intuitive, based on Gini impurity decrease</a:t>
            </a:r>
          </a:p>
        </p:txBody>
      </p:sp>
      <p:sp>
        <p:nvSpPr>
          <p:cNvPr id="12" name="TextBox 11">
            <a:extLst>
              <a:ext uri="{FF2B5EF4-FFF2-40B4-BE49-F238E27FC236}">
                <a16:creationId xmlns:a16="http://schemas.microsoft.com/office/drawing/2014/main" id="{5F1F9D71-159A-481A-A6EA-7C3EC87AD1D5}"/>
              </a:ext>
            </a:extLst>
          </p:cNvPr>
          <p:cNvSpPr txBox="1"/>
          <p:nvPr/>
        </p:nvSpPr>
        <p:spPr>
          <a:xfrm flipH="1">
            <a:off x="5715003" y="2200040"/>
            <a:ext cx="6530337" cy="369332"/>
          </a:xfrm>
          <a:prstGeom prst="rect">
            <a:avLst/>
          </a:prstGeom>
          <a:noFill/>
        </p:spPr>
        <p:txBody>
          <a:bodyPr wrap="square" rtlCol="0">
            <a:spAutoFit/>
          </a:bodyPr>
          <a:lstStyle/>
          <a:p>
            <a:r>
              <a:rPr lang="en-NZ" dirty="0">
                <a:solidFill>
                  <a:schemeClr val="bg1"/>
                </a:solidFill>
              </a:rPr>
              <a:t>More intuitive, capable of using any metrics such as POD, ACC etc.</a:t>
            </a:r>
          </a:p>
        </p:txBody>
      </p:sp>
      <p:sp>
        <p:nvSpPr>
          <p:cNvPr id="13" name="TextBox 12">
            <a:extLst>
              <a:ext uri="{FF2B5EF4-FFF2-40B4-BE49-F238E27FC236}">
                <a16:creationId xmlns:a16="http://schemas.microsoft.com/office/drawing/2014/main" id="{32391A6B-CECE-4F13-8CA8-3D4FD4FEEEE0}"/>
              </a:ext>
            </a:extLst>
          </p:cNvPr>
          <p:cNvSpPr txBox="1"/>
          <p:nvPr/>
        </p:nvSpPr>
        <p:spPr>
          <a:xfrm flipH="1">
            <a:off x="1117603" y="2614834"/>
            <a:ext cx="2987037" cy="369332"/>
          </a:xfrm>
          <a:prstGeom prst="rect">
            <a:avLst/>
          </a:prstGeom>
          <a:noFill/>
        </p:spPr>
        <p:txBody>
          <a:bodyPr wrap="square" rtlCol="0">
            <a:spAutoFit/>
          </a:bodyPr>
          <a:lstStyle/>
          <a:p>
            <a:r>
              <a:rPr lang="en-NZ" dirty="0">
                <a:solidFill>
                  <a:schemeClr val="bg1"/>
                </a:solidFill>
              </a:rPr>
              <a:t>Not that easy to understand</a:t>
            </a:r>
          </a:p>
        </p:txBody>
      </p:sp>
      <p:sp>
        <p:nvSpPr>
          <p:cNvPr id="14" name="TextBox 13">
            <a:extLst>
              <a:ext uri="{FF2B5EF4-FFF2-40B4-BE49-F238E27FC236}">
                <a16:creationId xmlns:a16="http://schemas.microsoft.com/office/drawing/2014/main" id="{70115102-38C8-4CF5-A3C8-D013D730A8E3}"/>
              </a:ext>
            </a:extLst>
          </p:cNvPr>
          <p:cNvSpPr txBox="1"/>
          <p:nvPr/>
        </p:nvSpPr>
        <p:spPr>
          <a:xfrm flipH="1">
            <a:off x="7259323" y="2609272"/>
            <a:ext cx="2987037" cy="369332"/>
          </a:xfrm>
          <a:prstGeom prst="rect">
            <a:avLst/>
          </a:prstGeom>
          <a:noFill/>
        </p:spPr>
        <p:txBody>
          <a:bodyPr wrap="square" rtlCol="0">
            <a:spAutoFit/>
          </a:bodyPr>
          <a:lstStyle/>
          <a:p>
            <a:r>
              <a:rPr lang="en-NZ" dirty="0">
                <a:solidFill>
                  <a:schemeClr val="bg1"/>
                </a:solidFill>
              </a:rPr>
              <a:t> Very easy to understand</a:t>
            </a:r>
          </a:p>
        </p:txBody>
      </p:sp>
      <p:sp>
        <p:nvSpPr>
          <p:cNvPr id="15" name="TextBox 14">
            <a:extLst>
              <a:ext uri="{FF2B5EF4-FFF2-40B4-BE49-F238E27FC236}">
                <a16:creationId xmlns:a16="http://schemas.microsoft.com/office/drawing/2014/main" id="{24112703-4FBC-4D09-8EC1-B4AD38A4B1A1}"/>
              </a:ext>
            </a:extLst>
          </p:cNvPr>
          <p:cNvSpPr txBox="1"/>
          <p:nvPr/>
        </p:nvSpPr>
        <p:spPr>
          <a:xfrm flipH="1">
            <a:off x="2352045" y="3059668"/>
            <a:ext cx="2987037" cy="369332"/>
          </a:xfrm>
          <a:prstGeom prst="rect">
            <a:avLst/>
          </a:prstGeom>
          <a:noFill/>
        </p:spPr>
        <p:txBody>
          <a:bodyPr wrap="square" rtlCol="0">
            <a:spAutoFit/>
          </a:bodyPr>
          <a:lstStyle/>
          <a:p>
            <a:r>
              <a:rPr lang="en-NZ" dirty="0">
                <a:solidFill>
                  <a:schemeClr val="bg1"/>
                </a:solidFill>
              </a:rPr>
              <a:t>N/A</a:t>
            </a:r>
          </a:p>
        </p:txBody>
      </p:sp>
      <p:sp>
        <p:nvSpPr>
          <p:cNvPr id="16" name="TextBox 15">
            <a:extLst>
              <a:ext uri="{FF2B5EF4-FFF2-40B4-BE49-F238E27FC236}">
                <a16:creationId xmlns:a16="http://schemas.microsoft.com/office/drawing/2014/main" id="{BC0E8703-CF8A-4C95-924C-D155727C26BF}"/>
              </a:ext>
            </a:extLst>
          </p:cNvPr>
          <p:cNvSpPr txBox="1"/>
          <p:nvPr/>
        </p:nvSpPr>
        <p:spPr>
          <a:xfrm flipH="1">
            <a:off x="6126482" y="3059668"/>
            <a:ext cx="5308593" cy="369332"/>
          </a:xfrm>
          <a:prstGeom prst="rect">
            <a:avLst/>
          </a:prstGeom>
          <a:noFill/>
        </p:spPr>
        <p:txBody>
          <a:bodyPr wrap="square" rtlCol="0">
            <a:spAutoFit/>
          </a:bodyPr>
          <a:lstStyle/>
          <a:p>
            <a:r>
              <a:rPr lang="en-NZ" dirty="0">
                <a:solidFill>
                  <a:schemeClr val="bg1"/>
                </a:solidFill>
              </a:rPr>
              <a:t>Can only be used for one particular trained model</a:t>
            </a:r>
          </a:p>
        </p:txBody>
      </p:sp>
      <p:sp>
        <p:nvSpPr>
          <p:cNvPr id="17" name="TextBox 16">
            <a:extLst>
              <a:ext uri="{FF2B5EF4-FFF2-40B4-BE49-F238E27FC236}">
                <a16:creationId xmlns:a16="http://schemas.microsoft.com/office/drawing/2014/main" id="{80AB25A3-1220-4573-940C-DEEDBACAE64D}"/>
              </a:ext>
            </a:extLst>
          </p:cNvPr>
          <p:cNvSpPr txBox="1"/>
          <p:nvPr/>
        </p:nvSpPr>
        <p:spPr>
          <a:xfrm flipH="1">
            <a:off x="530857" y="3595172"/>
            <a:ext cx="4399283" cy="646331"/>
          </a:xfrm>
          <a:prstGeom prst="rect">
            <a:avLst/>
          </a:prstGeom>
          <a:noFill/>
        </p:spPr>
        <p:txBody>
          <a:bodyPr wrap="square" rtlCol="0">
            <a:spAutoFit/>
          </a:bodyPr>
          <a:lstStyle/>
          <a:p>
            <a:pPr algn="ctr"/>
            <a:r>
              <a:rPr lang="en-NZ" dirty="0">
                <a:solidFill>
                  <a:schemeClr val="bg1"/>
                </a:solidFill>
              </a:rPr>
              <a:t>If RF is overfitting, then the importance does not mean much</a:t>
            </a:r>
          </a:p>
        </p:txBody>
      </p:sp>
      <p:sp>
        <p:nvSpPr>
          <p:cNvPr id="18" name="TextBox 17">
            <a:extLst>
              <a:ext uri="{FF2B5EF4-FFF2-40B4-BE49-F238E27FC236}">
                <a16:creationId xmlns:a16="http://schemas.microsoft.com/office/drawing/2014/main" id="{940FAAE0-A4AE-4336-A7F9-28C07DB34FF5}"/>
              </a:ext>
            </a:extLst>
          </p:cNvPr>
          <p:cNvSpPr txBox="1"/>
          <p:nvPr/>
        </p:nvSpPr>
        <p:spPr>
          <a:xfrm flipH="1">
            <a:off x="6187437" y="3595171"/>
            <a:ext cx="4399283" cy="646331"/>
          </a:xfrm>
          <a:prstGeom prst="rect">
            <a:avLst/>
          </a:prstGeom>
          <a:noFill/>
        </p:spPr>
        <p:txBody>
          <a:bodyPr wrap="square" rtlCol="0">
            <a:spAutoFit/>
          </a:bodyPr>
          <a:lstStyle/>
          <a:p>
            <a:pPr algn="ctr"/>
            <a:r>
              <a:rPr lang="en-NZ" dirty="0">
                <a:solidFill>
                  <a:schemeClr val="bg1"/>
                </a:solidFill>
              </a:rPr>
              <a:t>Less chance of “overfitting” since it uses independent dataset</a:t>
            </a:r>
          </a:p>
        </p:txBody>
      </p:sp>
      <p:sp>
        <p:nvSpPr>
          <p:cNvPr id="19" name="TextBox 18">
            <a:extLst>
              <a:ext uri="{FF2B5EF4-FFF2-40B4-BE49-F238E27FC236}">
                <a16:creationId xmlns:a16="http://schemas.microsoft.com/office/drawing/2014/main" id="{02E36FE0-6297-4A7E-88DD-831B9C6027DF}"/>
              </a:ext>
            </a:extLst>
          </p:cNvPr>
          <p:cNvSpPr txBox="1"/>
          <p:nvPr/>
        </p:nvSpPr>
        <p:spPr>
          <a:xfrm flipH="1">
            <a:off x="6187437" y="4371884"/>
            <a:ext cx="4399283" cy="646331"/>
          </a:xfrm>
          <a:prstGeom prst="rect">
            <a:avLst/>
          </a:prstGeom>
          <a:noFill/>
        </p:spPr>
        <p:txBody>
          <a:bodyPr wrap="square" rtlCol="0">
            <a:spAutoFit/>
          </a:bodyPr>
          <a:lstStyle/>
          <a:p>
            <a:pPr algn="ctr"/>
            <a:r>
              <a:rPr lang="en-NZ" dirty="0">
                <a:solidFill>
                  <a:schemeClr val="bg1"/>
                </a:solidFill>
              </a:rPr>
              <a:t>Require more dataset (e.g., need to split and shuffle dataset)</a:t>
            </a:r>
          </a:p>
        </p:txBody>
      </p:sp>
      <p:sp>
        <p:nvSpPr>
          <p:cNvPr id="20" name="TextBox 19">
            <a:extLst>
              <a:ext uri="{FF2B5EF4-FFF2-40B4-BE49-F238E27FC236}">
                <a16:creationId xmlns:a16="http://schemas.microsoft.com/office/drawing/2014/main" id="{8FD9A8A7-6952-401E-8080-A63C20675403}"/>
              </a:ext>
            </a:extLst>
          </p:cNvPr>
          <p:cNvSpPr txBox="1"/>
          <p:nvPr/>
        </p:nvSpPr>
        <p:spPr>
          <a:xfrm flipH="1">
            <a:off x="482595" y="4371884"/>
            <a:ext cx="4399283" cy="369332"/>
          </a:xfrm>
          <a:prstGeom prst="rect">
            <a:avLst/>
          </a:prstGeom>
          <a:noFill/>
        </p:spPr>
        <p:txBody>
          <a:bodyPr wrap="square" rtlCol="0">
            <a:spAutoFit/>
          </a:bodyPr>
          <a:lstStyle/>
          <a:p>
            <a:pPr algn="ctr"/>
            <a:r>
              <a:rPr lang="en-NZ" dirty="0">
                <a:solidFill>
                  <a:schemeClr val="bg1"/>
                </a:solidFill>
              </a:rPr>
              <a:t>Require less dataset</a:t>
            </a:r>
          </a:p>
        </p:txBody>
      </p:sp>
      <p:sp>
        <p:nvSpPr>
          <p:cNvPr id="21" name="TextBox 20">
            <a:extLst>
              <a:ext uri="{FF2B5EF4-FFF2-40B4-BE49-F238E27FC236}">
                <a16:creationId xmlns:a16="http://schemas.microsoft.com/office/drawing/2014/main" id="{459CA943-A6F5-4BA2-AA01-838B6C712C28}"/>
              </a:ext>
            </a:extLst>
          </p:cNvPr>
          <p:cNvSpPr txBox="1"/>
          <p:nvPr/>
        </p:nvSpPr>
        <p:spPr>
          <a:xfrm flipH="1">
            <a:off x="482594" y="5195295"/>
            <a:ext cx="4399283" cy="369332"/>
          </a:xfrm>
          <a:prstGeom prst="rect">
            <a:avLst/>
          </a:prstGeom>
          <a:noFill/>
        </p:spPr>
        <p:txBody>
          <a:bodyPr wrap="square" rtlCol="0">
            <a:spAutoFit/>
          </a:bodyPr>
          <a:lstStyle/>
          <a:p>
            <a:pPr algn="ctr"/>
            <a:r>
              <a:rPr lang="en-NZ" dirty="0">
                <a:solidFill>
                  <a:schemeClr val="bg1"/>
                </a:solidFill>
              </a:rPr>
              <a:t>Very cheap to run</a:t>
            </a:r>
          </a:p>
        </p:txBody>
      </p:sp>
      <p:sp>
        <p:nvSpPr>
          <p:cNvPr id="22" name="TextBox 21">
            <a:extLst>
              <a:ext uri="{FF2B5EF4-FFF2-40B4-BE49-F238E27FC236}">
                <a16:creationId xmlns:a16="http://schemas.microsoft.com/office/drawing/2014/main" id="{5F211B25-1E96-43E9-948D-A3C874F68FBA}"/>
              </a:ext>
            </a:extLst>
          </p:cNvPr>
          <p:cNvSpPr txBox="1"/>
          <p:nvPr/>
        </p:nvSpPr>
        <p:spPr>
          <a:xfrm flipH="1">
            <a:off x="6096000" y="5195295"/>
            <a:ext cx="4399283" cy="369332"/>
          </a:xfrm>
          <a:prstGeom prst="rect">
            <a:avLst/>
          </a:prstGeom>
          <a:noFill/>
        </p:spPr>
        <p:txBody>
          <a:bodyPr wrap="square" rtlCol="0">
            <a:spAutoFit/>
          </a:bodyPr>
          <a:lstStyle/>
          <a:p>
            <a:pPr algn="ctr"/>
            <a:r>
              <a:rPr lang="en-NZ" dirty="0">
                <a:solidFill>
                  <a:schemeClr val="bg1"/>
                </a:solidFill>
              </a:rPr>
              <a:t>Relatively more expensive</a:t>
            </a:r>
          </a:p>
        </p:txBody>
      </p:sp>
      <p:sp>
        <p:nvSpPr>
          <p:cNvPr id="23" name="TextBox 22">
            <a:extLst>
              <a:ext uri="{FF2B5EF4-FFF2-40B4-BE49-F238E27FC236}">
                <a16:creationId xmlns:a16="http://schemas.microsoft.com/office/drawing/2014/main" id="{E23D4380-12C0-420D-95A9-24D4EE27D6FC}"/>
              </a:ext>
            </a:extLst>
          </p:cNvPr>
          <p:cNvSpPr txBox="1"/>
          <p:nvPr/>
        </p:nvSpPr>
        <p:spPr>
          <a:xfrm>
            <a:off x="1534161" y="5820827"/>
            <a:ext cx="8087360" cy="923330"/>
          </a:xfrm>
          <a:prstGeom prst="rect">
            <a:avLst/>
          </a:prstGeom>
          <a:noFill/>
          <a:ln>
            <a:solidFill>
              <a:schemeClr val="bg1"/>
            </a:solidFill>
          </a:ln>
        </p:spPr>
        <p:txBody>
          <a:bodyPr wrap="square" rtlCol="0">
            <a:spAutoFit/>
          </a:bodyPr>
          <a:lstStyle/>
          <a:p>
            <a:pPr algn="ctr"/>
            <a:r>
              <a:rPr lang="en-NZ" dirty="0">
                <a:solidFill>
                  <a:schemeClr val="bg1"/>
                </a:solidFill>
              </a:rPr>
              <a:t>Both methods are not very good when features are correlated (e.g., if two features are similar, then they may share the importance, so the importance for both features will be underestimated)</a:t>
            </a:r>
          </a:p>
        </p:txBody>
      </p:sp>
    </p:spTree>
    <p:extLst>
      <p:ext uri="{BB962C8B-B14F-4D97-AF65-F5344CB8AC3E}">
        <p14:creationId xmlns:p14="http://schemas.microsoft.com/office/powerpoint/2010/main" val="3325096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518</Words>
  <Application>Microsoft Office PowerPoint</Application>
  <PresentationFormat>Widescreen</PresentationFormat>
  <Paragraphs>72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Feature importance introduction</vt:lpstr>
      <vt:lpstr>There are mainly two types of feature importance estimation methods</vt:lpstr>
      <vt:lpstr>There are mainly two types of feature importance estimation methods</vt:lpstr>
      <vt:lpstr>There are mainly two types of feature importance estimation methods</vt:lpstr>
      <vt:lpstr>There are mainly two types of feature importance estimation methods</vt:lpstr>
      <vt:lpstr>There are mainly two types of feature importance estimation methods</vt:lpstr>
      <vt:lpstr>There are mainly two types of feature importance estimation methods</vt:lpstr>
      <vt:lpstr>There are mainly two types of feature importance estimation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importance introduction</dc:title>
  <dc:creator>Sijin Zhang</dc:creator>
  <cp:lastModifiedBy>Sijin Zhang</cp:lastModifiedBy>
  <cp:revision>2</cp:revision>
  <dcterms:created xsi:type="dcterms:W3CDTF">2022-06-07T08:05:27Z</dcterms:created>
  <dcterms:modified xsi:type="dcterms:W3CDTF">2022-06-07T08:24:23Z</dcterms:modified>
</cp:coreProperties>
</file>