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0"/>
  </p:notesMasterIdLst>
  <p:sldIdLst>
    <p:sldId id="3825" r:id="rId5"/>
    <p:sldId id="3826" r:id="rId6"/>
    <p:sldId id="3827" r:id="rId7"/>
    <p:sldId id="3828" r:id="rId8"/>
    <p:sldId id="3837" r:id="rId9"/>
    <p:sldId id="3835" r:id="rId10"/>
    <p:sldId id="3838" r:id="rId11"/>
    <p:sldId id="3840" r:id="rId12"/>
    <p:sldId id="3843" r:id="rId13"/>
    <p:sldId id="3844" r:id="rId14"/>
    <p:sldId id="3841" r:id="rId15"/>
    <p:sldId id="3833" r:id="rId16"/>
    <p:sldId id="3847" r:id="rId17"/>
    <p:sldId id="3839" r:id="rId18"/>
    <p:sldId id="38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87710" autoAdjust="0"/>
  </p:normalViewPr>
  <p:slideViewPr>
    <p:cSldViewPr snapToGrid="0">
      <p:cViewPr varScale="1">
        <p:scale>
          <a:sx n="141" d="100"/>
          <a:sy n="141" d="100"/>
        </p:scale>
        <p:origin x="784" y="80"/>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F2F81-9441-448D-8E58-057027ED323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9817688-DB9D-40BF-AAC5-2692002F900E}">
      <dgm:prSet/>
      <dgm:spPr/>
      <dgm:t>
        <a:bodyPr/>
        <a:lstStyle/>
        <a:p>
          <a:r>
            <a:rPr lang="en-US"/>
            <a:t>What is Amazon GuardDuty</a:t>
          </a:r>
        </a:p>
      </dgm:t>
    </dgm:pt>
    <dgm:pt modelId="{0B65350F-0856-4B95-88BF-916DCC89BD1F}" type="parTrans" cxnId="{6136CE5F-8887-4152-89BB-AFA06319A290}">
      <dgm:prSet/>
      <dgm:spPr/>
      <dgm:t>
        <a:bodyPr/>
        <a:lstStyle/>
        <a:p>
          <a:endParaRPr lang="en-US"/>
        </a:p>
      </dgm:t>
    </dgm:pt>
    <dgm:pt modelId="{363091EA-B085-484F-842C-DE7D3059F661}" type="sibTrans" cxnId="{6136CE5F-8887-4152-89BB-AFA06319A290}">
      <dgm:prSet/>
      <dgm:spPr/>
      <dgm:t>
        <a:bodyPr/>
        <a:lstStyle/>
        <a:p>
          <a:endParaRPr lang="en-US"/>
        </a:p>
      </dgm:t>
    </dgm:pt>
    <dgm:pt modelId="{DB70E6C0-5774-4DB4-AB87-2B690EA79EBD}">
      <dgm:prSet/>
      <dgm:spPr/>
      <dgm:t>
        <a:bodyPr/>
        <a:lstStyle/>
        <a:p>
          <a:r>
            <a:rPr lang="en-US" dirty="0"/>
            <a:t>What is Microsoft Sentinel</a:t>
          </a:r>
        </a:p>
      </dgm:t>
    </dgm:pt>
    <dgm:pt modelId="{EE5CDA0F-34F1-4463-AA3F-82C0D400A14D}" type="parTrans" cxnId="{CAAAA27D-5723-46F8-B65B-73B22AB2C5FF}">
      <dgm:prSet/>
      <dgm:spPr/>
      <dgm:t>
        <a:bodyPr/>
        <a:lstStyle/>
        <a:p>
          <a:endParaRPr lang="en-US"/>
        </a:p>
      </dgm:t>
    </dgm:pt>
    <dgm:pt modelId="{43D78A81-450E-4979-81E4-920036D2921C}" type="sibTrans" cxnId="{CAAAA27D-5723-46F8-B65B-73B22AB2C5FF}">
      <dgm:prSet/>
      <dgm:spPr/>
      <dgm:t>
        <a:bodyPr/>
        <a:lstStyle/>
        <a:p>
          <a:endParaRPr lang="en-US"/>
        </a:p>
      </dgm:t>
    </dgm:pt>
    <dgm:pt modelId="{4AD0008E-708A-45DA-BCF3-F4EA3FDF7AEC}">
      <dgm:prSet/>
      <dgm:spPr/>
      <dgm:t>
        <a:bodyPr/>
        <a:lstStyle/>
        <a:p>
          <a:r>
            <a:rPr lang="en-US"/>
            <a:t>Email Alerts</a:t>
          </a:r>
        </a:p>
      </dgm:t>
    </dgm:pt>
    <dgm:pt modelId="{8C8A5779-2C32-4799-8E9C-A82D458AF0F1}" type="parTrans" cxnId="{FAFA6DA2-9F49-4EE5-B620-98EDD55F1A38}">
      <dgm:prSet/>
      <dgm:spPr/>
      <dgm:t>
        <a:bodyPr/>
        <a:lstStyle/>
        <a:p>
          <a:endParaRPr lang="en-US"/>
        </a:p>
      </dgm:t>
    </dgm:pt>
    <dgm:pt modelId="{A4742A9C-13C4-4A12-94F1-B20A4484B15C}" type="sibTrans" cxnId="{FAFA6DA2-9F49-4EE5-B620-98EDD55F1A38}">
      <dgm:prSet/>
      <dgm:spPr/>
      <dgm:t>
        <a:bodyPr/>
        <a:lstStyle/>
        <a:p>
          <a:endParaRPr lang="en-US"/>
        </a:p>
      </dgm:t>
    </dgm:pt>
    <dgm:pt modelId="{687E9AC1-58A5-4A41-8181-B4E70F256632}">
      <dgm:prSet/>
      <dgm:spPr/>
      <dgm:t>
        <a:bodyPr/>
        <a:lstStyle/>
        <a:p>
          <a:r>
            <a:rPr lang="en-US" dirty="0"/>
            <a:t>Extra Possibilities</a:t>
          </a:r>
        </a:p>
      </dgm:t>
    </dgm:pt>
    <dgm:pt modelId="{BEE12508-03F6-4395-9918-48DA5C7EABD8}" type="parTrans" cxnId="{DB3236BE-6F36-4F73-9C6F-50B95CEF0AFE}">
      <dgm:prSet/>
      <dgm:spPr/>
      <dgm:t>
        <a:bodyPr/>
        <a:lstStyle/>
        <a:p>
          <a:endParaRPr lang="en-US"/>
        </a:p>
      </dgm:t>
    </dgm:pt>
    <dgm:pt modelId="{8C29A117-B598-4425-81FD-E3954A0453DF}" type="sibTrans" cxnId="{DB3236BE-6F36-4F73-9C6F-50B95CEF0AFE}">
      <dgm:prSet/>
      <dgm:spPr/>
      <dgm:t>
        <a:bodyPr/>
        <a:lstStyle/>
        <a:p>
          <a:endParaRPr lang="en-US"/>
        </a:p>
      </dgm:t>
    </dgm:pt>
    <dgm:pt modelId="{533E5372-E77D-4930-B9C7-1092FB7D714E}">
      <dgm:prSet/>
      <dgm:spPr/>
      <dgm:t>
        <a:bodyPr/>
        <a:lstStyle/>
        <a:p>
          <a:r>
            <a:rPr lang="en-US"/>
            <a:t>Next Week’s Ideas</a:t>
          </a:r>
        </a:p>
      </dgm:t>
    </dgm:pt>
    <dgm:pt modelId="{5DDA303F-C893-41AF-B58E-53F9E727B5E7}" type="parTrans" cxnId="{DA70B52D-3170-4285-B58F-07341809CC24}">
      <dgm:prSet/>
      <dgm:spPr/>
      <dgm:t>
        <a:bodyPr/>
        <a:lstStyle/>
        <a:p>
          <a:endParaRPr lang="en-US"/>
        </a:p>
      </dgm:t>
    </dgm:pt>
    <dgm:pt modelId="{2DA23939-FB92-4D36-9EF3-6FC500756246}" type="sibTrans" cxnId="{DA70B52D-3170-4285-B58F-07341809CC24}">
      <dgm:prSet/>
      <dgm:spPr/>
      <dgm:t>
        <a:bodyPr/>
        <a:lstStyle/>
        <a:p>
          <a:endParaRPr lang="en-US"/>
        </a:p>
      </dgm:t>
    </dgm:pt>
    <dgm:pt modelId="{DF88BC14-92E0-47BB-BF45-F3ED410455DE}" type="pres">
      <dgm:prSet presAssocID="{E51F2F81-9441-448D-8E58-057027ED323C}" presName="linear" presStyleCnt="0">
        <dgm:presLayoutVars>
          <dgm:dir/>
          <dgm:animLvl val="lvl"/>
          <dgm:resizeHandles val="exact"/>
        </dgm:presLayoutVars>
      </dgm:prSet>
      <dgm:spPr/>
    </dgm:pt>
    <dgm:pt modelId="{3FC0C94E-A346-47F7-A8B6-6069833CBFCB}" type="pres">
      <dgm:prSet presAssocID="{D9817688-DB9D-40BF-AAC5-2692002F900E}" presName="parentLin" presStyleCnt="0"/>
      <dgm:spPr/>
    </dgm:pt>
    <dgm:pt modelId="{B1517736-8D5B-4FDA-883C-A8AEC8B3907A}" type="pres">
      <dgm:prSet presAssocID="{D9817688-DB9D-40BF-AAC5-2692002F900E}" presName="parentLeftMargin" presStyleLbl="node1" presStyleIdx="0" presStyleCnt="5"/>
      <dgm:spPr/>
    </dgm:pt>
    <dgm:pt modelId="{D8B9D9F2-EDCC-4AC7-A78C-2C8743F4B753}" type="pres">
      <dgm:prSet presAssocID="{D9817688-DB9D-40BF-AAC5-2692002F900E}" presName="parentText" presStyleLbl="node1" presStyleIdx="0" presStyleCnt="5">
        <dgm:presLayoutVars>
          <dgm:chMax val="0"/>
          <dgm:bulletEnabled val="1"/>
        </dgm:presLayoutVars>
      </dgm:prSet>
      <dgm:spPr/>
    </dgm:pt>
    <dgm:pt modelId="{1DBCDC9D-042F-4468-9F3E-64F9A187B159}" type="pres">
      <dgm:prSet presAssocID="{D9817688-DB9D-40BF-AAC5-2692002F900E}" presName="negativeSpace" presStyleCnt="0"/>
      <dgm:spPr/>
    </dgm:pt>
    <dgm:pt modelId="{BC483B6B-DD2C-44CF-B72B-4F70A461968D}" type="pres">
      <dgm:prSet presAssocID="{D9817688-DB9D-40BF-AAC5-2692002F900E}" presName="childText" presStyleLbl="conFgAcc1" presStyleIdx="0" presStyleCnt="5">
        <dgm:presLayoutVars>
          <dgm:bulletEnabled val="1"/>
        </dgm:presLayoutVars>
      </dgm:prSet>
      <dgm:spPr/>
    </dgm:pt>
    <dgm:pt modelId="{6A7550F9-2D78-4A0E-BE0F-E7D98DEA76DF}" type="pres">
      <dgm:prSet presAssocID="{363091EA-B085-484F-842C-DE7D3059F661}" presName="spaceBetweenRectangles" presStyleCnt="0"/>
      <dgm:spPr/>
    </dgm:pt>
    <dgm:pt modelId="{09423913-C7CF-4A71-8D02-F2A641CFEDA2}" type="pres">
      <dgm:prSet presAssocID="{DB70E6C0-5774-4DB4-AB87-2B690EA79EBD}" presName="parentLin" presStyleCnt="0"/>
      <dgm:spPr/>
    </dgm:pt>
    <dgm:pt modelId="{A8D29BB8-06A7-4298-8406-1C5F5792FD2B}" type="pres">
      <dgm:prSet presAssocID="{DB70E6C0-5774-4DB4-AB87-2B690EA79EBD}" presName="parentLeftMargin" presStyleLbl="node1" presStyleIdx="0" presStyleCnt="5"/>
      <dgm:spPr/>
    </dgm:pt>
    <dgm:pt modelId="{DACFD976-FE92-4AEB-B9DE-A9B8F1832B6D}" type="pres">
      <dgm:prSet presAssocID="{DB70E6C0-5774-4DB4-AB87-2B690EA79EBD}" presName="parentText" presStyleLbl="node1" presStyleIdx="1" presStyleCnt="5">
        <dgm:presLayoutVars>
          <dgm:chMax val="0"/>
          <dgm:bulletEnabled val="1"/>
        </dgm:presLayoutVars>
      </dgm:prSet>
      <dgm:spPr/>
    </dgm:pt>
    <dgm:pt modelId="{C226B728-9354-467D-ACC5-B5A182ABAA9B}" type="pres">
      <dgm:prSet presAssocID="{DB70E6C0-5774-4DB4-AB87-2B690EA79EBD}" presName="negativeSpace" presStyleCnt="0"/>
      <dgm:spPr/>
    </dgm:pt>
    <dgm:pt modelId="{EEBB71AD-3886-434D-A674-19526FA8EA9A}" type="pres">
      <dgm:prSet presAssocID="{DB70E6C0-5774-4DB4-AB87-2B690EA79EBD}" presName="childText" presStyleLbl="conFgAcc1" presStyleIdx="1" presStyleCnt="5">
        <dgm:presLayoutVars>
          <dgm:bulletEnabled val="1"/>
        </dgm:presLayoutVars>
      </dgm:prSet>
      <dgm:spPr/>
    </dgm:pt>
    <dgm:pt modelId="{D57EA18C-01E1-4977-8CDC-14C8A093CF59}" type="pres">
      <dgm:prSet presAssocID="{43D78A81-450E-4979-81E4-920036D2921C}" presName="spaceBetweenRectangles" presStyleCnt="0"/>
      <dgm:spPr/>
    </dgm:pt>
    <dgm:pt modelId="{7A4CD7E7-B9EB-4970-8F69-1A713CEBB85E}" type="pres">
      <dgm:prSet presAssocID="{4AD0008E-708A-45DA-BCF3-F4EA3FDF7AEC}" presName="parentLin" presStyleCnt="0"/>
      <dgm:spPr/>
    </dgm:pt>
    <dgm:pt modelId="{4A1C4D09-74DD-41E2-92F8-85F94EC97E0E}" type="pres">
      <dgm:prSet presAssocID="{4AD0008E-708A-45DA-BCF3-F4EA3FDF7AEC}" presName="parentLeftMargin" presStyleLbl="node1" presStyleIdx="1" presStyleCnt="5"/>
      <dgm:spPr/>
    </dgm:pt>
    <dgm:pt modelId="{EABDF4F3-9258-4574-AFCB-0C86D8EB5AA2}" type="pres">
      <dgm:prSet presAssocID="{4AD0008E-708A-45DA-BCF3-F4EA3FDF7AEC}" presName="parentText" presStyleLbl="node1" presStyleIdx="2" presStyleCnt="5">
        <dgm:presLayoutVars>
          <dgm:chMax val="0"/>
          <dgm:bulletEnabled val="1"/>
        </dgm:presLayoutVars>
      </dgm:prSet>
      <dgm:spPr/>
    </dgm:pt>
    <dgm:pt modelId="{FA2E35AC-D138-4CEC-9C9F-C163FC1BE2C1}" type="pres">
      <dgm:prSet presAssocID="{4AD0008E-708A-45DA-BCF3-F4EA3FDF7AEC}" presName="negativeSpace" presStyleCnt="0"/>
      <dgm:spPr/>
    </dgm:pt>
    <dgm:pt modelId="{40208C14-BAA5-45D1-A738-7A9C32922FE8}" type="pres">
      <dgm:prSet presAssocID="{4AD0008E-708A-45DA-BCF3-F4EA3FDF7AEC}" presName="childText" presStyleLbl="conFgAcc1" presStyleIdx="2" presStyleCnt="5">
        <dgm:presLayoutVars>
          <dgm:bulletEnabled val="1"/>
        </dgm:presLayoutVars>
      </dgm:prSet>
      <dgm:spPr/>
    </dgm:pt>
    <dgm:pt modelId="{5A7D6579-CB1D-41DB-9355-C75F31066571}" type="pres">
      <dgm:prSet presAssocID="{A4742A9C-13C4-4A12-94F1-B20A4484B15C}" presName="spaceBetweenRectangles" presStyleCnt="0"/>
      <dgm:spPr/>
    </dgm:pt>
    <dgm:pt modelId="{7FD87BDB-DAA2-4525-A8D0-A9F6A0BFDE98}" type="pres">
      <dgm:prSet presAssocID="{687E9AC1-58A5-4A41-8181-B4E70F256632}" presName="parentLin" presStyleCnt="0"/>
      <dgm:spPr/>
    </dgm:pt>
    <dgm:pt modelId="{43EF6AE3-491A-43A5-A663-E377C9800A72}" type="pres">
      <dgm:prSet presAssocID="{687E9AC1-58A5-4A41-8181-B4E70F256632}" presName="parentLeftMargin" presStyleLbl="node1" presStyleIdx="2" presStyleCnt="5"/>
      <dgm:spPr/>
    </dgm:pt>
    <dgm:pt modelId="{0C80B58F-8EBC-4893-BDF8-59FD87CD68C7}" type="pres">
      <dgm:prSet presAssocID="{687E9AC1-58A5-4A41-8181-B4E70F256632}" presName="parentText" presStyleLbl="node1" presStyleIdx="3" presStyleCnt="5">
        <dgm:presLayoutVars>
          <dgm:chMax val="0"/>
          <dgm:bulletEnabled val="1"/>
        </dgm:presLayoutVars>
      </dgm:prSet>
      <dgm:spPr/>
    </dgm:pt>
    <dgm:pt modelId="{45B64714-3D5B-45D7-8292-23B4ECCA8957}" type="pres">
      <dgm:prSet presAssocID="{687E9AC1-58A5-4A41-8181-B4E70F256632}" presName="negativeSpace" presStyleCnt="0"/>
      <dgm:spPr/>
    </dgm:pt>
    <dgm:pt modelId="{99C5D0BB-4D59-437D-A75B-197DD8805CBA}" type="pres">
      <dgm:prSet presAssocID="{687E9AC1-58A5-4A41-8181-B4E70F256632}" presName="childText" presStyleLbl="conFgAcc1" presStyleIdx="3" presStyleCnt="5">
        <dgm:presLayoutVars>
          <dgm:bulletEnabled val="1"/>
        </dgm:presLayoutVars>
      </dgm:prSet>
      <dgm:spPr/>
    </dgm:pt>
    <dgm:pt modelId="{EA0852B8-D3AB-41A6-A6E4-1082B2AC0096}" type="pres">
      <dgm:prSet presAssocID="{8C29A117-B598-4425-81FD-E3954A0453DF}" presName="spaceBetweenRectangles" presStyleCnt="0"/>
      <dgm:spPr/>
    </dgm:pt>
    <dgm:pt modelId="{921B367F-7557-4B26-AB8C-6AB21608508C}" type="pres">
      <dgm:prSet presAssocID="{533E5372-E77D-4930-B9C7-1092FB7D714E}" presName="parentLin" presStyleCnt="0"/>
      <dgm:spPr/>
    </dgm:pt>
    <dgm:pt modelId="{48A584F3-D97D-4E9D-8C4C-A1712727C97C}" type="pres">
      <dgm:prSet presAssocID="{533E5372-E77D-4930-B9C7-1092FB7D714E}" presName="parentLeftMargin" presStyleLbl="node1" presStyleIdx="3" presStyleCnt="5"/>
      <dgm:spPr/>
    </dgm:pt>
    <dgm:pt modelId="{AFDE9EB9-3A22-49ED-B512-E7E192DF1227}" type="pres">
      <dgm:prSet presAssocID="{533E5372-E77D-4930-B9C7-1092FB7D714E}" presName="parentText" presStyleLbl="node1" presStyleIdx="4" presStyleCnt="5">
        <dgm:presLayoutVars>
          <dgm:chMax val="0"/>
          <dgm:bulletEnabled val="1"/>
        </dgm:presLayoutVars>
      </dgm:prSet>
      <dgm:spPr/>
    </dgm:pt>
    <dgm:pt modelId="{B6EC3EFD-80F8-4CBE-BD13-79095D484B92}" type="pres">
      <dgm:prSet presAssocID="{533E5372-E77D-4930-B9C7-1092FB7D714E}" presName="negativeSpace" presStyleCnt="0"/>
      <dgm:spPr/>
    </dgm:pt>
    <dgm:pt modelId="{969FC38F-FEF2-4199-8062-EB4D1D9224FE}" type="pres">
      <dgm:prSet presAssocID="{533E5372-E77D-4930-B9C7-1092FB7D714E}" presName="childText" presStyleLbl="conFgAcc1" presStyleIdx="4" presStyleCnt="5">
        <dgm:presLayoutVars>
          <dgm:bulletEnabled val="1"/>
        </dgm:presLayoutVars>
      </dgm:prSet>
      <dgm:spPr/>
    </dgm:pt>
  </dgm:ptLst>
  <dgm:cxnLst>
    <dgm:cxn modelId="{FC4B0602-B0C6-4E61-BEB7-96EFE2CFDDD3}" type="presOf" srcId="{687E9AC1-58A5-4A41-8181-B4E70F256632}" destId="{0C80B58F-8EBC-4893-BDF8-59FD87CD68C7}" srcOrd="1" destOrd="0" presId="urn:microsoft.com/office/officeart/2005/8/layout/list1"/>
    <dgm:cxn modelId="{FC0CE42A-7FF7-4C71-B763-C5FCC9B17ACB}" type="presOf" srcId="{533E5372-E77D-4930-B9C7-1092FB7D714E}" destId="{AFDE9EB9-3A22-49ED-B512-E7E192DF1227}" srcOrd="1" destOrd="0" presId="urn:microsoft.com/office/officeart/2005/8/layout/list1"/>
    <dgm:cxn modelId="{DA70B52D-3170-4285-B58F-07341809CC24}" srcId="{E51F2F81-9441-448D-8E58-057027ED323C}" destId="{533E5372-E77D-4930-B9C7-1092FB7D714E}" srcOrd="4" destOrd="0" parTransId="{5DDA303F-C893-41AF-B58E-53F9E727B5E7}" sibTransId="{2DA23939-FB92-4D36-9EF3-6FC500756246}"/>
    <dgm:cxn modelId="{10A4422F-0492-4FF4-84F2-6B5F6D1B5655}" type="presOf" srcId="{E51F2F81-9441-448D-8E58-057027ED323C}" destId="{DF88BC14-92E0-47BB-BF45-F3ED410455DE}" srcOrd="0" destOrd="0" presId="urn:microsoft.com/office/officeart/2005/8/layout/list1"/>
    <dgm:cxn modelId="{7B30395E-7660-4CB8-82D9-69AF1E435674}" type="presOf" srcId="{533E5372-E77D-4930-B9C7-1092FB7D714E}" destId="{48A584F3-D97D-4E9D-8C4C-A1712727C97C}" srcOrd="0" destOrd="0" presId="urn:microsoft.com/office/officeart/2005/8/layout/list1"/>
    <dgm:cxn modelId="{6136CE5F-8887-4152-89BB-AFA06319A290}" srcId="{E51F2F81-9441-448D-8E58-057027ED323C}" destId="{D9817688-DB9D-40BF-AAC5-2692002F900E}" srcOrd="0" destOrd="0" parTransId="{0B65350F-0856-4B95-88BF-916DCC89BD1F}" sibTransId="{363091EA-B085-484F-842C-DE7D3059F661}"/>
    <dgm:cxn modelId="{DE62D856-9EDD-4F95-A2A8-4F57BDA3BF72}" type="presOf" srcId="{DB70E6C0-5774-4DB4-AB87-2B690EA79EBD}" destId="{DACFD976-FE92-4AEB-B9DE-A9B8F1832B6D}" srcOrd="1" destOrd="0" presId="urn:microsoft.com/office/officeart/2005/8/layout/list1"/>
    <dgm:cxn modelId="{CAAAA27D-5723-46F8-B65B-73B22AB2C5FF}" srcId="{E51F2F81-9441-448D-8E58-057027ED323C}" destId="{DB70E6C0-5774-4DB4-AB87-2B690EA79EBD}" srcOrd="1" destOrd="0" parTransId="{EE5CDA0F-34F1-4463-AA3F-82C0D400A14D}" sibTransId="{43D78A81-450E-4979-81E4-920036D2921C}"/>
    <dgm:cxn modelId="{9736DC8C-0F0A-43A7-ACBA-648C56A57B9B}" type="presOf" srcId="{D9817688-DB9D-40BF-AAC5-2692002F900E}" destId="{B1517736-8D5B-4FDA-883C-A8AEC8B3907A}" srcOrd="0" destOrd="0" presId="urn:microsoft.com/office/officeart/2005/8/layout/list1"/>
    <dgm:cxn modelId="{4F11038E-CD4C-415F-A50F-1579046D898E}" type="presOf" srcId="{DB70E6C0-5774-4DB4-AB87-2B690EA79EBD}" destId="{A8D29BB8-06A7-4298-8406-1C5F5792FD2B}" srcOrd="0" destOrd="0" presId="urn:microsoft.com/office/officeart/2005/8/layout/list1"/>
    <dgm:cxn modelId="{FAFA6DA2-9F49-4EE5-B620-98EDD55F1A38}" srcId="{E51F2F81-9441-448D-8E58-057027ED323C}" destId="{4AD0008E-708A-45DA-BCF3-F4EA3FDF7AEC}" srcOrd="2" destOrd="0" parTransId="{8C8A5779-2C32-4799-8E9C-A82D458AF0F1}" sibTransId="{A4742A9C-13C4-4A12-94F1-B20A4484B15C}"/>
    <dgm:cxn modelId="{B7C8B9B3-60C6-490E-95BF-6CA4E390E0A0}" type="presOf" srcId="{687E9AC1-58A5-4A41-8181-B4E70F256632}" destId="{43EF6AE3-491A-43A5-A663-E377C9800A72}" srcOrd="0" destOrd="0" presId="urn:microsoft.com/office/officeart/2005/8/layout/list1"/>
    <dgm:cxn modelId="{DB3236BE-6F36-4F73-9C6F-50B95CEF0AFE}" srcId="{E51F2F81-9441-448D-8E58-057027ED323C}" destId="{687E9AC1-58A5-4A41-8181-B4E70F256632}" srcOrd="3" destOrd="0" parTransId="{BEE12508-03F6-4395-9918-48DA5C7EABD8}" sibTransId="{8C29A117-B598-4425-81FD-E3954A0453DF}"/>
    <dgm:cxn modelId="{8FE4EDC0-7144-49F3-904A-1CC0E29D0A6C}" type="presOf" srcId="{D9817688-DB9D-40BF-AAC5-2692002F900E}" destId="{D8B9D9F2-EDCC-4AC7-A78C-2C8743F4B753}" srcOrd="1" destOrd="0" presId="urn:microsoft.com/office/officeart/2005/8/layout/list1"/>
    <dgm:cxn modelId="{2E3164D3-B49B-4D97-8484-13D849BE4BA4}" type="presOf" srcId="{4AD0008E-708A-45DA-BCF3-F4EA3FDF7AEC}" destId="{EABDF4F3-9258-4574-AFCB-0C86D8EB5AA2}" srcOrd="1" destOrd="0" presId="urn:microsoft.com/office/officeart/2005/8/layout/list1"/>
    <dgm:cxn modelId="{91BCDEE6-8C1C-4ACC-A98D-58B2B314B9F8}" type="presOf" srcId="{4AD0008E-708A-45DA-BCF3-F4EA3FDF7AEC}" destId="{4A1C4D09-74DD-41E2-92F8-85F94EC97E0E}" srcOrd="0" destOrd="0" presId="urn:microsoft.com/office/officeart/2005/8/layout/list1"/>
    <dgm:cxn modelId="{257770F3-E5D2-4507-88D8-272D4133C62D}" type="presParOf" srcId="{DF88BC14-92E0-47BB-BF45-F3ED410455DE}" destId="{3FC0C94E-A346-47F7-A8B6-6069833CBFCB}" srcOrd="0" destOrd="0" presId="urn:microsoft.com/office/officeart/2005/8/layout/list1"/>
    <dgm:cxn modelId="{FA818A40-A745-4F75-A98C-04CCF0FFF031}" type="presParOf" srcId="{3FC0C94E-A346-47F7-A8B6-6069833CBFCB}" destId="{B1517736-8D5B-4FDA-883C-A8AEC8B3907A}" srcOrd="0" destOrd="0" presId="urn:microsoft.com/office/officeart/2005/8/layout/list1"/>
    <dgm:cxn modelId="{6AB81399-2414-4B17-B3F7-59F0567969E1}" type="presParOf" srcId="{3FC0C94E-A346-47F7-A8B6-6069833CBFCB}" destId="{D8B9D9F2-EDCC-4AC7-A78C-2C8743F4B753}" srcOrd="1" destOrd="0" presId="urn:microsoft.com/office/officeart/2005/8/layout/list1"/>
    <dgm:cxn modelId="{E993E3E0-458F-4AC1-9ED5-6B148A68E4CB}" type="presParOf" srcId="{DF88BC14-92E0-47BB-BF45-F3ED410455DE}" destId="{1DBCDC9D-042F-4468-9F3E-64F9A187B159}" srcOrd="1" destOrd="0" presId="urn:microsoft.com/office/officeart/2005/8/layout/list1"/>
    <dgm:cxn modelId="{660A42CA-0474-42E7-B8BB-562B0CD22A09}" type="presParOf" srcId="{DF88BC14-92E0-47BB-BF45-F3ED410455DE}" destId="{BC483B6B-DD2C-44CF-B72B-4F70A461968D}" srcOrd="2" destOrd="0" presId="urn:microsoft.com/office/officeart/2005/8/layout/list1"/>
    <dgm:cxn modelId="{49F3A7D8-1294-452F-9F7C-FCFB76B343B5}" type="presParOf" srcId="{DF88BC14-92E0-47BB-BF45-F3ED410455DE}" destId="{6A7550F9-2D78-4A0E-BE0F-E7D98DEA76DF}" srcOrd="3" destOrd="0" presId="urn:microsoft.com/office/officeart/2005/8/layout/list1"/>
    <dgm:cxn modelId="{B6D5AD5E-2912-48D2-ADBD-3E5162D9F603}" type="presParOf" srcId="{DF88BC14-92E0-47BB-BF45-F3ED410455DE}" destId="{09423913-C7CF-4A71-8D02-F2A641CFEDA2}" srcOrd="4" destOrd="0" presId="urn:microsoft.com/office/officeart/2005/8/layout/list1"/>
    <dgm:cxn modelId="{BA52D779-7A14-488B-A4F5-B5E0A09F6120}" type="presParOf" srcId="{09423913-C7CF-4A71-8D02-F2A641CFEDA2}" destId="{A8D29BB8-06A7-4298-8406-1C5F5792FD2B}" srcOrd="0" destOrd="0" presId="urn:microsoft.com/office/officeart/2005/8/layout/list1"/>
    <dgm:cxn modelId="{207F4BA5-3B7C-4B45-96A4-9BEB57AA2DD6}" type="presParOf" srcId="{09423913-C7CF-4A71-8D02-F2A641CFEDA2}" destId="{DACFD976-FE92-4AEB-B9DE-A9B8F1832B6D}" srcOrd="1" destOrd="0" presId="urn:microsoft.com/office/officeart/2005/8/layout/list1"/>
    <dgm:cxn modelId="{8FE487CC-8F24-4664-B9E6-0CFE2173FF5A}" type="presParOf" srcId="{DF88BC14-92E0-47BB-BF45-F3ED410455DE}" destId="{C226B728-9354-467D-ACC5-B5A182ABAA9B}" srcOrd="5" destOrd="0" presId="urn:microsoft.com/office/officeart/2005/8/layout/list1"/>
    <dgm:cxn modelId="{812A210B-C775-4409-89D1-27C801CEF752}" type="presParOf" srcId="{DF88BC14-92E0-47BB-BF45-F3ED410455DE}" destId="{EEBB71AD-3886-434D-A674-19526FA8EA9A}" srcOrd="6" destOrd="0" presId="urn:microsoft.com/office/officeart/2005/8/layout/list1"/>
    <dgm:cxn modelId="{08F3B519-91F7-434E-BCFD-D50F2AEF0B6D}" type="presParOf" srcId="{DF88BC14-92E0-47BB-BF45-F3ED410455DE}" destId="{D57EA18C-01E1-4977-8CDC-14C8A093CF59}" srcOrd="7" destOrd="0" presId="urn:microsoft.com/office/officeart/2005/8/layout/list1"/>
    <dgm:cxn modelId="{CA4F7E36-1D67-4C82-94D0-62886367F236}" type="presParOf" srcId="{DF88BC14-92E0-47BB-BF45-F3ED410455DE}" destId="{7A4CD7E7-B9EB-4970-8F69-1A713CEBB85E}" srcOrd="8" destOrd="0" presId="urn:microsoft.com/office/officeart/2005/8/layout/list1"/>
    <dgm:cxn modelId="{C1294885-AC94-4AA3-AA0C-643B9012B326}" type="presParOf" srcId="{7A4CD7E7-B9EB-4970-8F69-1A713CEBB85E}" destId="{4A1C4D09-74DD-41E2-92F8-85F94EC97E0E}" srcOrd="0" destOrd="0" presId="urn:microsoft.com/office/officeart/2005/8/layout/list1"/>
    <dgm:cxn modelId="{1AB2DCE4-AD55-4783-BBB6-CFFED39D282D}" type="presParOf" srcId="{7A4CD7E7-B9EB-4970-8F69-1A713CEBB85E}" destId="{EABDF4F3-9258-4574-AFCB-0C86D8EB5AA2}" srcOrd="1" destOrd="0" presId="urn:microsoft.com/office/officeart/2005/8/layout/list1"/>
    <dgm:cxn modelId="{44E95DEE-4853-494A-ABC4-D8713BAB64B7}" type="presParOf" srcId="{DF88BC14-92E0-47BB-BF45-F3ED410455DE}" destId="{FA2E35AC-D138-4CEC-9C9F-C163FC1BE2C1}" srcOrd="9" destOrd="0" presId="urn:microsoft.com/office/officeart/2005/8/layout/list1"/>
    <dgm:cxn modelId="{C78BA4E0-3FE8-4B48-9982-5F9FD9B6DD1F}" type="presParOf" srcId="{DF88BC14-92E0-47BB-BF45-F3ED410455DE}" destId="{40208C14-BAA5-45D1-A738-7A9C32922FE8}" srcOrd="10" destOrd="0" presId="urn:microsoft.com/office/officeart/2005/8/layout/list1"/>
    <dgm:cxn modelId="{A7A16843-C91F-49A7-9354-135CFCA53FA7}" type="presParOf" srcId="{DF88BC14-92E0-47BB-BF45-F3ED410455DE}" destId="{5A7D6579-CB1D-41DB-9355-C75F31066571}" srcOrd="11" destOrd="0" presId="urn:microsoft.com/office/officeart/2005/8/layout/list1"/>
    <dgm:cxn modelId="{B8F59AC3-20C9-41EB-BC64-9EE91BA5DA89}" type="presParOf" srcId="{DF88BC14-92E0-47BB-BF45-F3ED410455DE}" destId="{7FD87BDB-DAA2-4525-A8D0-A9F6A0BFDE98}" srcOrd="12" destOrd="0" presId="urn:microsoft.com/office/officeart/2005/8/layout/list1"/>
    <dgm:cxn modelId="{AA7ED3AC-2F4B-444D-B9E4-F7AB5D799D5E}" type="presParOf" srcId="{7FD87BDB-DAA2-4525-A8D0-A9F6A0BFDE98}" destId="{43EF6AE3-491A-43A5-A663-E377C9800A72}" srcOrd="0" destOrd="0" presId="urn:microsoft.com/office/officeart/2005/8/layout/list1"/>
    <dgm:cxn modelId="{E5C07693-A518-4287-AFA9-8AA601797B38}" type="presParOf" srcId="{7FD87BDB-DAA2-4525-A8D0-A9F6A0BFDE98}" destId="{0C80B58F-8EBC-4893-BDF8-59FD87CD68C7}" srcOrd="1" destOrd="0" presId="urn:microsoft.com/office/officeart/2005/8/layout/list1"/>
    <dgm:cxn modelId="{77004143-CB69-4409-B5D7-4C24AA57C73B}" type="presParOf" srcId="{DF88BC14-92E0-47BB-BF45-F3ED410455DE}" destId="{45B64714-3D5B-45D7-8292-23B4ECCA8957}" srcOrd="13" destOrd="0" presId="urn:microsoft.com/office/officeart/2005/8/layout/list1"/>
    <dgm:cxn modelId="{B731D2B8-F367-4604-B797-9A8420AB1B9F}" type="presParOf" srcId="{DF88BC14-92E0-47BB-BF45-F3ED410455DE}" destId="{99C5D0BB-4D59-437D-A75B-197DD8805CBA}" srcOrd="14" destOrd="0" presId="urn:microsoft.com/office/officeart/2005/8/layout/list1"/>
    <dgm:cxn modelId="{F759FDD6-AB95-47C0-8E20-9E332A2AF9B5}" type="presParOf" srcId="{DF88BC14-92E0-47BB-BF45-F3ED410455DE}" destId="{EA0852B8-D3AB-41A6-A6E4-1082B2AC0096}" srcOrd="15" destOrd="0" presId="urn:microsoft.com/office/officeart/2005/8/layout/list1"/>
    <dgm:cxn modelId="{F686D220-6F6D-4A44-A314-703C2DD54E50}" type="presParOf" srcId="{DF88BC14-92E0-47BB-BF45-F3ED410455DE}" destId="{921B367F-7557-4B26-AB8C-6AB21608508C}" srcOrd="16" destOrd="0" presId="urn:microsoft.com/office/officeart/2005/8/layout/list1"/>
    <dgm:cxn modelId="{A35CE812-1F64-45C7-903D-879EE7BD1333}" type="presParOf" srcId="{921B367F-7557-4B26-AB8C-6AB21608508C}" destId="{48A584F3-D97D-4E9D-8C4C-A1712727C97C}" srcOrd="0" destOrd="0" presId="urn:microsoft.com/office/officeart/2005/8/layout/list1"/>
    <dgm:cxn modelId="{26738C91-5E3E-4E13-92BD-51A3312A6706}" type="presParOf" srcId="{921B367F-7557-4B26-AB8C-6AB21608508C}" destId="{AFDE9EB9-3A22-49ED-B512-E7E192DF1227}" srcOrd="1" destOrd="0" presId="urn:microsoft.com/office/officeart/2005/8/layout/list1"/>
    <dgm:cxn modelId="{C79C25CD-89E4-4D6D-8263-B924D9396174}" type="presParOf" srcId="{DF88BC14-92E0-47BB-BF45-F3ED410455DE}" destId="{B6EC3EFD-80F8-4CBE-BD13-79095D484B92}" srcOrd="17" destOrd="0" presId="urn:microsoft.com/office/officeart/2005/8/layout/list1"/>
    <dgm:cxn modelId="{32D34882-406B-4870-AE6E-A609C7004DDF}" type="presParOf" srcId="{DF88BC14-92E0-47BB-BF45-F3ED410455DE}" destId="{969FC38F-FEF2-4199-8062-EB4D1D9224F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0773E5-36EA-41F2-9072-3F1C389CA51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097D3D5D-9B0B-4009-B8FC-E4ACF46754A0}">
      <dgm:prSet/>
      <dgm:spPr/>
      <dgm:t>
        <a:bodyPr/>
        <a:lstStyle/>
        <a:p>
          <a:r>
            <a:rPr lang="en-US"/>
            <a:t>Configure</a:t>
          </a:r>
        </a:p>
      </dgm:t>
    </dgm:pt>
    <dgm:pt modelId="{4A26C5B6-E7C3-4053-B5D8-00A01D5086A2}" type="parTrans" cxnId="{6FB421A3-92CA-43ED-8C40-5AC2B10BF912}">
      <dgm:prSet/>
      <dgm:spPr/>
      <dgm:t>
        <a:bodyPr/>
        <a:lstStyle/>
        <a:p>
          <a:endParaRPr lang="en-US"/>
        </a:p>
      </dgm:t>
    </dgm:pt>
    <dgm:pt modelId="{5DB6522E-8175-40BE-A000-A4F6C884B0B4}" type="sibTrans" cxnId="{6FB421A3-92CA-43ED-8C40-5AC2B10BF912}">
      <dgm:prSet/>
      <dgm:spPr/>
      <dgm:t>
        <a:bodyPr/>
        <a:lstStyle/>
        <a:p>
          <a:endParaRPr lang="en-US"/>
        </a:p>
      </dgm:t>
    </dgm:pt>
    <dgm:pt modelId="{652AFC76-99AA-4B03-B00A-E69CAA742397}">
      <dgm:prSet/>
      <dgm:spPr/>
      <dgm:t>
        <a:bodyPr/>
        <a:lstStyle/>
        <a:p>
          <a:r>
            <a:rPr lang="en-US"/>
            <a:t>Configure AWS Guard Duty and export findings to S3 bucket </a:t>
          </a:r>
        </a:p>
      </dgm:t>
    </dgm:pt>
    <dgm:pt modelId="{45366089-5724-4BF0-BAB7-D5DD5F96B607}" type="parTrans" cxnId="{0C4F82BB-47A5-4DAE-8F3C-E4610BFFE1B1}">
      <dgm:prSet/>
      <dgm:spPr/>
      <dgm:t>
        <a:bodyPr/>
        <a:lstStyle/>
        <a:p>
          <a:endParaRPr lang="en-US"/>
        </a:p>
      </dgm:t>
    </dgm:pt>
    <dgm:pt modelId="{C848FF33-F952-4235-82CB-F3F420A7F896}" type="sibTrans" cxnId="{0C4F82BB-47A5-4DAE-8F3C-E4610BFFE1B1}">
      <dgm:prSet/>
      <dgm:spPr/>
      <dgm:t>
        <a:bodyPr/>
        <a:lstStyle/>
        <a:p>
          <a:endParaRPr lang="en-US"/>
        </a:p>
      </dgm:t>
    </dgm:pt>
    <dgm:pt modelId="{FF679B93-9A08-4A8F-8453-18717A8C55FC}">
      <dgm:prSet/>
      <dgm:spPr/>
      <dgm:t>
        <a:bodyPr/>
        <a:lstStyle/>
        <a:p>
          <a:r>
            <a:rPr lang="en-US"/>
            <a:t>Create</a:t>
          </a:r>
        </a:p>
      </dgm:t>
    </dgm:pt>
    <dgm:pt modelId="{B58F08FE-ECC7-49EA-95AE-04A05F70F8F9}" type="parTrans" cxnId="{92809E00-70CA-4E78-99E0-49167FAE7D15}">
      <dgm:prSet/>
      <dgm:spPr/>
      <dgm:t>
        <a:bodyPr/>
        <a:lstStyle/>
        <a:p>
          <a:endParaRPr lang="en-US"/>
        </a:p>
      </dgm:t>
    </dgm:pt>
    <dgm:pt modelId="{30B4D613-E5FE-48EC-ABC9-F176F65D0F6C}" type="sibTrans" cxnId="{92809E00-70CA-4E78-99E0-49167FAE7D15}">
      <dgm:prSet/>
      <dgm:spPr/>
      <dgm:t>
        <a:bodyPr/>
        <a:lstStyle/>
        <a:p>
          <a:endParaRPr lang="en-US"/>
        </a:p>
      </dgm:t>
    </dgm:pt>
    <dgm:pt modelId="{674D801D-E3D7-476D-8C23-1959BABD3746}">
      <dgm:prSet/>
      <dgm:spPr/>
      <dgm:t>
        <a:bodyPr/>
        <a:lstStyle/>
        <a:p>
          <a:r>
            <a:rPr lang="en-US"/>
            <a:t>Create IAM user with access to S3 bucket and KMS </a:t>
          </a:r>
        </a:p>
      </dgm:t>
    </dgm:pt>
    <dgm:pt modelId="{76908682-6BE2-44ED-B0A7-85591F82C30F}" type="parTrans" cxnId="{A359723F-3539-4822-BCED-D9B3BB8035C2}">
      <dgm:prSet/>
      <dgm:spPr/>
      <dgm:t>
        <a:bodyPr/>
        <a:lstStyle/>
        <a:p>
          <a:endParaRPr lang="en-US"/>
        </a:p>
      </dgm:t>
    </dgm:pt>
    <dgm:pt modelId="{8272EB0B-6D79-4C1E-8580-7CF5A833C4CF}" type="sibTrans" cxnId="{A359723F-3539-4822-BCED-D9B3BB8035C2}">
      <dgm:prSet/>
      <dgm:spPr/>
      <dgm:t>
        <a:bodyPr/>
        <a:lstStyle/>
        <a:p>
          <a:endParaRPr lang="en-US"/>
        </a:p>
      </dgm:t>
    </dgm:pt>
    <dgm:pt modelId="{CF150849-29E0-45CA-8299-DD6E879A48B0}">
      <dgm:prSet/>
      <dgm:spPr/>
      <dgm:t>
        <a:bodyPr/>
        <a:lstStyle/>
        <a:p>
          <a:r>
            <a:rPr lang="en-US"/>
            <a:t>Deploy</a:t>
          </a:r>
        </a:p>
      </dgm:t>
    </dgm:pt>
    <dgm:pt modelId="{C4623FC4-4A19-4A45-B1D7-D2736C8F7EF0}" type="parTrans" cxnId="{0C851993-0184-41CB-90D5-E3FA3673630D}">
      <dgm:prSet/>
      <dgm:spPr/>
      <dgm:t>
        <a:bodyPr/>
        <a:lstStyle/>
        <a:p>
          <a:endParaRPr lang="en-US"/>
        </a:p>
      </dgm:t>
    </dgm:pt>
    <dgm:pt modelId="{6A0290DA-D2F1-4A57-BFF7-BB88005A5F77}" type="sibTrans" cxnId="{0C851993-0184-41CB-90D5-E3FA3673630D}">
      <dgm:prSet/>
      <dgm:spPr/>
      <dgm:t>
        <a:bodyPr/>
        <a:lstStyle/>
        <a:p>
          <a:endParaRPr lang="en-US"/>
        </a:p>
      </dgm:t>
    </dgm:pt>
    <dgm:pt modelId="{E393238F-06C2-4E24-A4FB-A92257F457F0}">
      <dgm:prSet/>
      <dgm:spPr/>
      <dgm:t>
        <a:bodyPr/>
        <a:lstStyle/>
        <a:p>
          <a:r>
            <a:rPr lang="en-US" dirty="0"/>
            <a:t>Deploy Microsoft Sentinel Data connector to ingest AWS S3 files </a:t>
          </a:r>
        </a:p>
      </dgm:t>
    </dgm:pt>
    <dgm:pt modelId="{9A5B775C-1F0F-4447-829C-9B1E4696AF6A}" type="parTrans" cxnId="{421B5828-E4AC-493F-AC98-C779D40070F5}">
      <dgm:prSet/>
      <dgm:spPr/>
      <dgm:t>
        <a:bodyPr/>
        <a:lstStyle/>
        <a:p>
          <a:endParaRPr lang="en-US"/>
        </a:p>
      </dgm:t>
    </dgm:pt>
    <dgm:pt modelId="{4F3EE3A6-DD97-4E9F-B37E-174994049960}" type="sibTrans" cxnId="{421B5828-E4AC-493F-AC98-C779D40070F5}">
      <dgm:prSet/>
      <dgm:spPr/>
      <dgm:t>
        <a:bodyPr/>
        <a:lstStyle/>
        <a:p>
          <a:endParaRPr lang="en-US"/>
        </a:p>
      </dgm:t>
    </dgm:pt>
    <dgm:pt modelId="{77EBC9FC-89C1-4878-90D6-9B4C186AAF41}">
      <dgm:prSet/>
      <dgm:spPr/>
      <dgm:t>
        <a:bodyPr/>
        <a:lstStyle/>
        <a:p>
          <a:r>
            <a:rPr lang="en-US" dirty="0"/>
            <a:t>Create</a:t>
          </a:r>
        </a:p>
      </dgm:t>
    </dgm:pt>
    <dgm:pt modelId="{F246E86A-FDA1-487C-BF6B-8738F78DC341}" type="parTrans" cxnId="{1EB52597-8D03-44CC-A6E9-12502A5E468D}">
      <dgm:prSet/>
      <dgm:spPr/>
      <dgm:t>
        <a:bodyPr/>
        <a:lstStyle/>
        <a:p>
          <a:endParaRPr lang="en-US"/>
        </a:p>
      </dgm:t>
    </dgm:pt>
    <dgm:pt modelId="{8FF2E53B-6868-486B-BC12-934BF9F1A6CA}" type="sibTrans" cxnId="{1EB52597-8D03-44CC-A6E9-12502A5E468D}">
      <dgm:prSet/>
      <dgm:spPr/>
      <dgm:t>
        <a:bodyPr/>
        <a:lstStyle/>
        <a:p>
          <a:endParaRPr lang="en-US"/>
        </a:p>
      </dgm:t>
    </dgm:pt>
    <dgm:pt modelId="{2A9E7290-9304-4863-A043-14CF6EEAB89E}">
      <dgm:prSet/>
      <dgm:spPr/>
      <dgm:t>
        <a:bodyPr/>
        <a:lstStyle/>
        <a:p>
          <a:r>
            <a:rPr lang="en-US" dirty="0"/>
            <a:t>Create Microsoft Sentinel analytics rules to raise incidents based on findings </a:t>
          </a:r>
        </a:p>
      </dgm:t>
    </dgm:pt>
    <dgm:pt modelId="{66F6F632-1B45-4A31-B9DC-B1417F57EA06}" type="parTrans" cxnId="{DC588307-A1B4-425E-BBC2-C741D358D48E}">
      <dgm:prSet/>
      <dgm:spPr/>
      <dgm:t>
        <a:bodyPr/>
        <a:lstStyle/>
        <a:p>
          <a:endParaRPr lang="en-US"/>
        </a:p>
      </dgm:t>
    </dgm:pt>
    <dgm:pt modelId="{E46C230C-5771-4322-82EF-8D2192191C38}" type="sibTrans" cxnId="{DC588307-A1B4-425E-BBC2-C741D358D48E}">
      <dgm:prSet/>
      <dgm:spPr/>
      <dgm:t>
        <a:bodyPr/>
        <a:lstStyle/>
        <a:p>
          <a:endParaRPr lang="en-US"/>
        </a:p>
      </dgm:t>
    </dgm:pt>
    <dgm:pt modelId="{5DDA76D5-515C-4455-BF62-577ED8804825}" type="pres">
      <dgm:prSet presAssocID="{FC0773E5-36EA-41F2-9072-3F1C389CA514}" presName="Name0" presStyleCnt="0">
        <dgm:presLayoutVars>
          <dgm:dir/>
          <dgm:animLvl val="lvl"/>
          <dgm:resizeHandles val="exact"/>
        </dgm:presLayoutVars>
      </dgm:prSet>
      <dgm:spPr/>
    </dgm:pt>
    <dgm:pt modelId="{C5AA5C8C-963D-42B6-9AC6-ACB58065E667}" type="pres">
      <dgm:prSet presAssocID="{77EBC9FC-89C1-4878-90D6-9B4C186AAF41}" presName="boxAndChildren" presStyleCnt="0"/>
      <dgm:spPr/>
    </dgm:pt>
    <dgm:pt modelId="{5670FE34-FDA5-40D6-BBE9-849A46770F63}" type="pres">
      <dgm:prSet presAssocID="{77EBC9FC-89C1-4878-90D6-9B4C186AAF41}" presName="parentTextBox" presStyleLbl="alignNode1" presStyleIdx="0" presStyleCnt="4"/>
      <dgm:spPr/>
    </dgm:pt>
    <dgm:pt modelId="{AA0525D3-9CA6-4F0E-BC47-799E364A1FE9}" type="pres">
      <dgm:prSet presAssocID="{77EBC9FC-89C1-4878-90D6-9B4C186AAF41}" presName="descendantBox" presStyleLbl="bgAccFollowNode1" presStyleIdx="0" presStyleCnt="4"/>
      <dgm:spPr/>
    </dgm:pt>
    <dgm:pt modelId="{115E42BB-4D41-43E0-9FC1-CD3DF6059FCF}" type="pres">
      <dgm:prSet presAssocID="{6A0290DA-D2F1-4A57-BFF7-BB88005A5F77}" presName="sp" presStyleCnt="0"/>
      <dgm:spPr/>
    </dgm:pt>
    <dgm:pt modelId="{16D3E49F-36E3-4D4A-BD6B-EC0D56BD2604}" type="pres">
      <dgm:prSet presAssocID="{CF150849-29E0-45CA-8299-DD6E879A48B0}" presName="arrowAndChildren" presStyleCnt="0"/>
      <dgm:spPr/>
    </dgm:pt>
    <dgm:pt modelId="{EA0F434F-39B0-42CF-B5D5-6B8BA68805EA}" type="pres">
      <dgm:prSet presAssocID="{CF150849-29E0-45CA-8299-DD6E879A48B0}" presName="parentTextArrow" presStyleLbl="node1" presStyleIdx="0" presStyleCnt="0"/>
      <dgm:spPr/>
    </dgm:pt>
    <dgm:pt modelId="{28658880-6F83-44A8-9D49-A661E04015A3}" type="pres">
      <dgm:prSet presAssocID="{CF150849-29E0-45CA-8299-DD6E879A48B0}" presName="arrow" presStyleLbl="alignNode1" presStyleIdx="1" presStyleCnt="4"/>
      <dgm:spPr/>
    </dgm:pt>
    <dgm:pt modelId="{EB75600E-6AA7-4BFF-A1E8-0BBD4394D5A0}" type="pres">
      <dgm:prSet presAssocID="{CF150849-29E0-45CA-8299-DD6E879A48B0}" presName="descendantArrow" presStyleLbl="bgAccFollowNode1" presStyleIdx="1" presStyleCnt="4"/>
      <dgm:spPr/>
    </dgm:pt>
    <dgm:pt modelId="{4FFD1786-807B-4338-8B05-293A588F5A38}" type="pres">
      <dgm:prSet presAssocID="{30B4D613-E5FE-48EC-ABC9-F176F65D0F6C}" presName="sp" presStyleCnt="0"/>
      <dgm:spPr/>
    </dgm:pt>
    <dgm:pt modelId="{3A93C167-B49F-42C1-996E-53C2604B091A}" type="pres">
      <dgm:prSet presAssocID="{FF679B93-9A08-4A8F-8453-18717A8C55FC}" presName="arrowAndChildren" presStyleCnt="0"/>
      <dgm:spPr/>
    </dgm:pt>
    <dgm:pt modelId="{5EF79C23-E8A6-4A0D-9AC0-8993AABB7122}" type="pres">
      <dgm:prSet presAssocID="{FF679B93-9A08-4A8F-8453-18717A8C55FC}" presName="parentTextArrow" presStyleLbl="node1" presStyleIdx="0" presStyleCnt="0"/>
      <dgm:spPr/>
    </dgm:pt>
    <dgm:pt modelId="{C60B2AE2-AFAB-486F-B388-F95C4B32452A}" type="pres">
      <dgm:prSet presAssocID="{FF679B93-9A08-4A8F-8453-18717A8C55FC}" presName="arrow" presStyleLbl="alignNode1" presStyleIdx="2" presStyleCnt="4"/>
      <dgm:spPr/>
    </dgm:pt>
    <dgm:pt modelId="{79C16A07-6D3E-4049-8174-161FACB54D53}" type="pres">
      <dgm:prSet presAssocID="{FF679B93-9A08-4A8F-8453-18717A8C55FC}" presName="descendantArrow" presStyleLbl="bgAccFollowNode1" presStyleIdx="2" presStyleCnt="4"/>
      <dgm:spPr/>
    </dgm:pt>
    <dgm:pt modelId="{3795AF19-F0D2-49A0-9FCA-949060CD55E3}" type="pres">
      <dgm:prSet presAssocID="{5DB6522E-8175-40BE-A000-A4F6C884B0B4}" presName="sp" presStyleCnt="0"/>
      <dgm:spPr/>
    </dgm:pt>
    <dgm:pt modelId="{57133E24-5F20-4A41-8909-1532E2F876ED}" type="pres">
      <dgm:prSet presAssocID="{097D3D5D-9B0B-4009-B8FC-E4ACF46754A0}" presName="arrowAndChildren" presStyleCnt="0"/>
      <dgm:spPr/>
    </dgm:pt>
    <dgm:pt modelId="{C641AC00-4D71-4EA9-952F-C60EC83CD964}" type="pres">
      <dgm:prSet presAssocID="{097D3D5D-9B0B-4009-B8FC-E4ACF46754A0}" presName="parentTextArrow" presStyleLbl="node1" presStyleIdx="0" presStyleCnt="0"/>
      <dgm:spPr/>
    </dgm:pt>
    <dgm:pt modelId="{71334157-E7A7-4F64-8AFF-3016EDF8902C}" type="pres">
      <dgm:prSet presAssocID="{097D3D5D-9B0B-4009-B8FC-E4ACF46754A0}" presName="arrow" presStyleLbl="alignNode1" presStyleIdx="3" presStyleCnt="4"/>
      <dgm:spPr/>
    </dgm:pt>
    <dgm:pt modelId="{3394DD3F-7C90-45B2-B0A7-51B9B54A8811}" type="pres">
      <dgm:prSet presAssocID="{097D3D5D-9B0B-4009-B8FC-E4ACF46754A0}" presName="descendantArrow" presStyleLbl="bgAccFollowNode1" presStyleIdx="3" presStyleCnt="4"/>
      <dgm:spPr/>
    </dgm:pt>
  </dgm:ptLst>
  <dgm:cxnLst>
    <dgm:cxn modelId="{92809E00-70CA-4E78-99E0-49167FAE7D15}" srcId="{FC0773E5-36EA-41F2-9072-3F1C389CA514}" destId="{FF679B93-9A08-4A8F-8453-18717A8C55FC}" srcOrd="1" destOrd="0" parTransId="{B58F08FE-ECC7-49EA-95AE-04A05F70F8F9}" sibTransId="{30B4D613-E5FE-48EC-ABC9-F176F65D0F6C}"/>
    <dgm:cxn modelId="{54908404-2747-46A2-A241-7C60DB05A61B}" type="presOf" srcId="{097D3D5D-9B0B-4009-B8FC-E4ACF46754A0}" destId="{71334157-E7A7-4F64-8AFF-3016EDF8902C}" srcOrd="1" destOrd="0" presId="urn:microsoft.com/office/officeart/2016/7/layout/VerticalDownArrowProcess"/>
    <dgm:cxn modelId="{DC588307-A1B4-425E-BBC2-C741D358D48E}" srcId="{77EBC9FC-89C1-4878-90D6-9B4C186AAF41}" destId="{2A9E7290-9304-4863-A043-14CF6EEAB89E}" srcOrd="0" destOrd="0" parTransId="{66F6F632-1B45-4A31-B9DC-B1417F57EA06}" sibTransId="{E46C230C-5771-4322-82EF-8D2192191C38}"/>
    <dgm:cxn modelId="{421B5828-E4AC-493F-AC98-C779D40070F5}" srcId="{CF150849-29E0-45CA-8299-DD6E879A48B0}" destId="{E393238F-06C2-4E24-A4FB-A92257F457F0}" srcOrd="0" destOrd="0" parTransId="{9A5B775C-1F0F-4447-829C-9B1E4696AF6A}" sibTransId="{4F3EE3A6-DD97-4E9F-B37E-174994049960}"/>
    <dgm:cxn modelId="{46A3C328-7D6D-41AC-A97F-1292B4B744F5}" type="presOf" srcId="{674D801D-E3D7-476D-8C23-1959BABD3746}" destId="{79C16A07-6D3E-4049-8174-161FACB54D53}" srcOrd="0" destOrd="0" presId="urn:microsoft.com/office/officeart/2016/7/layout/VerticalDownArrowProcess"/>
    <dgm:cxn modelId="{48498A2B-45EC-4649-8657-76572822B011}" type="presOf" srcId="{77EBC9FC-89C1-4878-90D6-9B4C186AAF41}" destId="{5670FE34-FDA5-40D6-BBE9-849A46770F63}" srcOrd="0" destOrd="0" presId="urn:microsoft.com/office/officeart/2016/7/layout/VerticalDownArrowProcess"/>
    <dgm:cxn modelId="{B89EE533-81E4-4EA4-B3BB-738D0E9B4088}" type="presOf" srcId="{CF150849-29E0-45CA-8299-DD6E879A48B0}" destId="{EA0F434F-39B0-42CF-B5D5-6B8BA68805EA}" srcOrd="0" destOrd="0" presId="urn:microsoft.com/office/officeart/2016/7/layout/VerticalDownArrowProcess"/>
    <dgm:cxn modelId="{D1C4753D-8D47-47DC-9D6B-798032A5D702}" type="presOf" srcId="{CF150849-29E0-45CA-8299-DD6E879A48B0}" destId="{28658880-6F83-44A8-9D49-A661E04015A3}" srcOrd="1" destOrd="0" presId="urn:microsoft.com/office/officeart/2016/7/layout/VerticalDownArrowProcess"/>
    <dgm:cxn modelId="{A359723F-3539-4822-BCED-D9B3BB8035C2}" srcId="{FF679B93-9A08-4A8F-8453-18717A8C55FC}" destId="{674D801D-E3D7-476D-8C23-1959BABD3746}" srcOrd="0" destOrd="0" parTransId="{76908682-6BE2-44ED-B0A7-85591F82C30F}" sibTransId="{8272EB0B-6D79-4C1E-8580-7CF5A833C4CF}"/>
    <dgm:cxn modelId="{DFAD6D42-5B2A-4F8A-90CE-1E9D497C4C27}" type="presOf" srcId="{FF679B93-9A08-4A8F-8453-18717A8C55FC}" destId="{5EF79C23-E8A6-4A0D-9AC0-8993AABB7122}" srcOrd="0" destOrd="0" presId="urn:microsoft.com/office/officeart/2016/7/layout/VerticalDownArrowProcess"/>
    <dgm:cxn modelId="{3357B548-200F-4D61-8532-1E5A42A812E5}" type="presOf" srcId="{E393238F-06C2-4E24-A4FB-A92257F457F0}" destId="{EB75600E-6AA7-4BFF-A1E8-0BBD4394D5A0}" srcOrd="0" destOrd="0" presId="urn:microsoft.com/office/officeart/2016/7/layout/VerticalDownArrowProcess"/>
    <dgm:cxn modelId="{00EC4B89-BA61-4485-AECE-AF672E4880AD}" type="presOf" srcId="{FF679B93-9A08-4A8F-8453-18717A8C55FC}" destId="{C60B2AE2-AFAB-486F-B388-F95C4B32452A}" srcOrd="1" destOrd="0" presId="urn:microsoft.com/office/officeart/2016/7/layout/VerticalDownArrowProcess"/>
    <dgm:cxn modelId="{0C851993-0184-41CB-90D5-E3FA3673630D}" srcId="{FC0773E5-36EA-41F2-9072-3F1C389CA514}" destId="{CF150849-29E0-45CA-8299-DD6E879A48B0}" srcOrd="2" destOrd="0" parTransId="{C4623FC4-4A19-4A45-B1D7-D2736C8F7EF0}" sibTransId="{6A0290DA-D2F1-4A57-BFF7-BB88005A5F77}"/>
    <dgm:cxn modelId="{1EB52597-8D03-44CC-A6E9-12502A5E468D}" srcId="{FC0773E5-36EA-41F2-9072-3F1C389CA514}" destId="{77EBC9FC-89C1-4878-90D6-9B4C186AAF41}" srcOrd="3" destOrd="0" parTransId="{F246E86A-FDA1-487C-BF6B-8738F78DC341}" sibTransId="{8FF2E53B-6868-486B-BC12-934BF9F1A6CA}"/>
    <dgm:cxn modelId="{6FB421A3-92CA-43ED-8C40-5AC2B10BF912}" srcId="{FC0773E5-36EA-41F2-9072-3F1C389CA514}" destId="{097D3D5D-9B0B-4009-B8FC-E4ACF46754A0}" srcOrd="0" destOrd="0" parTransId="{4A26C5B6-E7C3-4053-B5D8-00A01D5086A2}" sibTransId="{5DB6522E-8175-40BE-A000-A4F6C884B0B4}"/>
    <dgm:cxn modelId="{99F948A7-E019-4DEF-8A1C-918C9FD6A53C}" type="presOf" srcId="{097D3D5D-9B0B-4009-B8FC-E4ACF46754A0}" destId="{C641AC00-4D71-4EA9-952F-C60EC83CD964}" srcOrd="0" destOrd="0" presId="urn:microsoft.com/office/officeart/2016/7/layout/VerticalDownArrowProcess"/>
    <dgm:cxn modelId="{4700A9B0-B205-4A95-8517-10DFD697D9C5}" type="presOf" srcId="{652AFC76-99AA-4B03-B00A-E69CAA742397}" destId="{3394DD3F-7C90-45B2-B0A7-51B9B54A8811}" srcOrd="0" destOrd="0" presId="urn:microsoft.com/office/officeart/2016/7/layout/VerticalDownArrowProcess"/>
    <dgm:cxn modelId="{0C4F82BB-47A5-4DAE-8F3C-E4610BFFE1B1}" srcId="{097D3D5D-9B0B-4009-B8FC-E4ACF46754A0}" destId="{652AFC76-99AA-4B03-B00A-E69CAA742397}" srcOrd="0" destOrd="0" parTransId="{45366089-5724-4BF0-BAB7-D5DD5F96B607}" sibTransId="{C848FF33-F952-4235-82CB-F3F420A7F896}"/>
    <dgm:cxn modelId="{F740BFC6-DBC8-46A7-9689-B29606E18303}" type="presOf" srcId="{2A9E7290-9304-4863-A043-14CF6EEAB89E}" destId="{AA0525D3-9CA6-4F0E-BC47-799E364A1FE9}" srcOrd="0" destOrd="0" presId="urn:microsoft.com/office/officeart/2016/7/layout/VerticalDownArrowProcess"/>
    <dgm:cxn modelId="{94C2A7D4-E6F2-4A88-9EB9-6C6398FA0D2D}" type="presOf" srcId="{FC0773E5-36EA-41F2-9072-3F1C389CA514}" destId="{5DDA76D5-515C-4455-BF62-577ED8804825}" srcOrd="0" destOrd="0" presId="urn:microsoft.com/office/officeart/2016/7/layout/VerticalDownArrowProcess"/>
    <dgm:cxn modelId="{5EBCBFA5-5BE9-4CAD-BCED-010EF14CD596}" type="presParOf" srcId="{5DDA76D5-515C-4455-BF62-577ED8804825}" destId="{C5AA5C8C-963D-42B6-9AC6-ACB58065E667}" srcOrd="0" destOrd="0" presId="urn:microsoft.com/office/officeart/2016/7/layout/VerticalDownArrowProcess"/>
    <dgm:cxn modelId="{A33DB408-BAB7-427E-AFDA-C9ACB9E946F8}" type="presParOf" srcId="{C5AA5C8C-963D-42B6-9AC6-ACB58065E667}" destId="{5670FE34-FDA5-40D6-BBE9-849A46770F63}" srcOrd="0" destOrd="0" presId="urn:microsoft.com/office/officeart/2016/7/layout/VerticalDownArrowProcess"/>
    <dgm:cxn modelId="{18FF8506-9D38-4F0F-A6F7-9DDC4CC1FD86}" type="presParOf" srcId="{C5AA5C8C-963D-42B6-9AC6-ACB58065E667}" destId="{AA0525D3-9CA6-4F0E-BC47-799E364A1FE9}" srcOrd="1" destOrd="0" presId="urn:microsoft.com/office/officeart/2016/7/layout/VerticalDownArrowProcess"/>
    <dgm:cxn modelId="{36C08346-30AD-4918-BDD1-50E880472098}" type="presParOf" srcId="{5DDA76D5-515C-4455-BF62-577ED8804825}" destId="{115E42BB-4D41-43E0-9FC1-CD3DF6059FCF}" srcOrd="1" destOrd="0" presId="urn:microsoft.com/office/officeart/2016/7/layout/VerticalDownArrowProcess"/>
    <dgm:cxn modelId="{9A3ED8D7-7355-44BD-A5FC-2CB9CA6E4C55}" type="presParOf" srcId="{5DDA76D5-515C-4455-BF62-577ED8804825}" destId="{16D3E49F-36E3-4D4A-BD6B-EC0D56BD2604}" srcOrd="2" destOrd="0" presId="urn:microsoft.com/office/officeart/2016/7/layout/VerticalDownArrowProcess"/>
    <dgm:cxn modelId="{A9F7BD1C-D1EE-4E86-9AC7-7A58FE5A8D44}" type="presParOf" srcId="{16D3E49F-36E3-4D4A-BD6B-EC0D56BD2604}" destId="{EA0F434F-39B0-42CF-B5D5-6B8BA68805EA}" srcOrd="0" destOrd="0" presId="urn:microsoft.com/office/officeart/2016/7/layout/VerticalDownArrowProcess"/>
    <dgm:cxn modelId="{4B966551-2C1A-4CDF-8AD9-BB9738A823C6}" type="presParOf" srcId="{16D3E49F-36E3-4D4A-BD6B-EC0D56BD2604}" destId="{28658880-6F83-44A8-9D49-A661E04015A3}" srcOrd="1" destOrd="0" presId="urn:microsoft.com/office/officeart/2016/7/layout/VerticalDownArrowProcess"/>
    <dgm:cxn modelId="{65792C93-E822-4A63-8FED-B77BDAEE3B94}" type="presParOf" srcId="{16D3E49F-36E3-4D4A-BD6B-EC0D56BD2604}" destId="{EB75600E-6AA7-4BFF-A1E8-0BBD4394D5A0}" srcOrd="2" destOrd="0" presId="urn:microsoft.com/office/officeart/2016/7/layout/VerticalDownArrowProcess"/>
    <dgm:cxn modelId="{BB8A66FC-A90E-4C32-82BF-35823CEAA059}" type="presParOf" srcId="{5DDA76D5-515C-4455-BF62-577ED8804825}" destId="{4FFD1786-807B-4338-8B05-293A588F5A38}" srcOrd="3" destOrd="0" presId="urn:microsoft.com/office/officeart/2016/7/layout/VerticalDownArrowProcess"/>
    <dgm:cxn modelId="{0306DCD5-4639-4328-A263-A322E0811BE9}" type="presParOf" srcId="{5DDA76D5-515C-4455-BF62-577ED8804825}" destId="{3A93C167-B49F-42C1-996E-53C2604B091A}" srcOrd="4" destOrd="0" presId="urn:microsoft.com/office/officeart/2016/7/layout/VerticalDownArrowProcess"/>
    <dgm:cxn modelId="{5E358B9B-B6DE-4E36-9030-2DBD9D1C84EC}" type="presParOf" srcId="{3A93C167-B49F-42C1-996E-53C2604B091A}" destId="{5EF79C23-E8A6-4A0D-9AC0-8993AABB7122}" srcOrd="0" destOrd="0" presId="urn:microsoft.com/office/officeart/2016/7/layout/VerticalDownArrowProcess"/>
    <dgm:cxn modelId="{B09EB359-C80A-45DB-A26D-691D44ADE2C4}" type="presParOf" srcId="{3A93C167-B49F-42C1-996E-53C2604B091A}" destId="{C60B2AE2-AFAB-486F-B388-F95C4B32452A}" srcOrd="1" destOrd="0" presId="urn:microsoft.com/office/officeart/2016/7/layout/VerticalDownArrowProcess"/>
    <dgm:cxn modelId="{F7D4A12D-EDF4-4D28-94D7-63BFAE7E2CFF}" type="presParOf" srcId="{3A93C167-B49F-42C1-996E-53C2604B091A}" destId="{79C16A07-6D3E-4049-8174-161FACB54D53}" srcOrd="2" destOrd="0" presId="urn:microsoft.com/office/officeart/2016/7/layout/VerticalDownArrowProcess"/>
    <dgm:cxn modelId="{4A696353-D252-4FAB-9146-18AA84221FBE}" type="presParOf" srcId="{5DDA76D5-515C-4455-BF62-577ED8804825}" destId="{3795AF19-F0D2-49A0-9FCA-949060CD55E3}" srcOrd="5" destOrd="0" presId="urn:microsoft.com/office/officeart/2016/7/layout/VerticalDownArrowProcess"/>
    <dgm:cxn modelId="{8D19A22C-7D8C-4BB3-BA1C-01716DB7750B}" type="presParOf" srcId="{5DDA76D5-515C-4455-BF62-577ED8804825}" destId="{57133E24-5F20-4A41-8909-1532E2F876ED}" srcOrd="6" destOrd="0" presId="urn:microsoft.com/office/officeart/2016/7/layout/VerticalDownArrowProcess"/>
    <dgm:cxn modelId="{9402F53A-02C0-4972-B1DF-6D59E2EDE7AC}" type="presParOf" srcId="{57133E24-5F20-4A41-8909-1532E2F876ED}" destId="{C641AC00-4D71-4EA9-952F-C60EC83CD964}" srcOrd="0" destOrd="0" presId="urn:microsoft.com/office/officeart/2016/7/layout/VerticalDownArrowProcess"/>
    <dgm:cxn modelId="{14FE17AB-E563-461B-9DCD-0ED74B3C4011}" type="presParOf" srcId="{57133E24-5F20-4A41-8909-1532E2F876ED}" destId="{71334157-E7A7-4F64-8AFF-3016EDF8902C}" srcOrd="1" destOrd="0" presId="urn:microsoft.com/office/officeart/2016/7/layout/VerticalDownArrowProcess"/>
    <dgm:cxn modelId="{3751C751-9D55-463C-849F-38D0128F4634}" type="presParOf" srcId="{57133E24-5F20-4A41-8909-1532E2F876ED}" destId="{3394DD3F-7C90-45B2-B0A7-51B9B54A8811}"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3B6B-DD2C-44CF-B72B-4F70A461968D}">
      <dsp:nvSpPr>
        <dsp:cNvPr id="0" name=""/>
        <dsp:cNvSpPr/>
      </dsp:nvSpPr>
      <dsp:spPr>
        <a:xfrm>
          <a:off x="0" y="381919"/>
          <a:ext cx="6303729"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B9D9F2-EDCC-4AC7-A78C-2C8743F4B753}">
      <dsp:nvSpPr>
        <dsp:cNvPr id="0" name=""/>
        <dsp:cNvSpPr/>
      </dsp:nvSpPr>
      <dsp:spPr>
        <a:xfrm>
          <a:off x="315186" y="12919"/>
          <a:ext cx="441261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86" tIns="0" rIns="166786" bIns="0" numCol="1" spcCol="1270" anchor="ctr" anchorCtr="0">
          <a:noAutofit/>
        </a:bodyPr>
        <a:lstStyle/>
        <a:p>
          <a:pPr marL="0" lvl="0" indent="0" algn="l" defTabSz="1111250">
            <a:lnSpc>
              <a:spcPct val="90000"/>
            </a:lnSpc>
            <a:spcBef>
              <a:spcPct val="0"/>
            </a:spcBef>
            <a:spcAft>
              <a:spcPct val="35000"/>
            </a:spcAft>
            <a:buNone/>
          </a:pPr>
          <a:r>
            <a:rPr lang="en-US" sz="2500" kern="1200"/>
            <a:t>What is Amazon GuardDuty</a:t>
          </a:r>
        </a:p>
      </dsp:txBody>
      <dsp:txXfrm>
        <a:off x="351212" y="48945"/>
        <a:ext cx="4340558" cy="665948"/>
      </dsp:txXfrm>
    </dsp:sp>
    <dsp:sp modelId="{EEBB71AD-3886-434D-A674-19526FA8EA9A}">
      <dsp:nvSpPr>
        <dsp:cNvPr id="0" name=""/>
        <dsp:cNvSpPr/>
      </dsp:nvSpPr>
      <dsp:spPr>
        <a:xfrm>
          <a:off x="0" y="1515919"/>
          <a:ext cx="6303729" cy="630000"/>
        </a:xfrm>
        <a:prstGeom prst="rect">
          <a:avLst/>
        </a:prstGeom>
        <a:solidFill>
          <a:schemeClr val="lt1">
            <a:alpha val="90000"/>
            <a:hueOff val="0"/>
            <a:satOff val="0"/>
            <a:lumOff val="0"/>
            <a:alphaOff val="0"/>
          </a:schemeClr>
        </a:solidFill>
        <a:ln w="12700" cap="flat" cmpd="sng" algn="ctr">
          <a:solidFill>
            <a:schemeClr val="accent2">
              <a:hueOff val="950851"/>
              <a:satOff val="-19128"/>
              <a:lumOff val="-68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FD976-FE92-4AEB-B9DE-A9B8F1832B6D}">
      <dsp:nvSpPr>
        <dsp:cNvPr id="0" name=""/>
        <dsp:cNvSpPr/>
      </dsp:nvSpPr>
      <dsp:spPr>
        <a:xfrm>
          <a:off x="315186" y="1146919"/>
          <a:ext cx="4412610" cy="738000"/>
        </a:xfrm>
        <a:prstGeom prst="roundRect">
          <a:avLst/>
        </a:prstGeom>
        <a:solidFill>
          <a:schemeClr val="accent2">
            <a:hueOff val="950851"/>
            <a:satOff val="-19128"/>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86" tIns="0" rIns="166786" bIns="0" numCol="1" spcCol="1270" anchor="ctr" anchorCtr="0">
          <a:noAutofit/>
        </a:bodyPr>
        <a:lstStyle/>
        <a:p>
          <a:pPr marL="0" lvl="0" indent="0" algn="l" defTabSz="1111250">
            <a:lnSpc>
              <a:spcPct val="90000"/>
            </a:lnSpc>
            <a:spcBef>
              <a:spcPct val="0"/>
            </a:spcBef>
            <a:spcAft>
              <a:spcPct val="35000"/>
            </a:spcAft>
            <a:buNone/>
          </a:pPr>
          <a:r>
            <a:rPr lang="en-US" sz="2500" kern="1200" dirty="0"/>
            <a:t>What is Microsoft Sentinel</a:t>
          </a:r>
        </a:p>
      </dsp:txBody>
      <dsp:txXfrm>
        <a:off x="351212" y="1182945"/>
        <a:ext cx="4340558" cy="665948"/>
      </dsp:txXfrm>
    </dsp:sp>
    <dsp:sp modelId="{40208C14-BAA5-45D1-A738-7A9C32922FE8}">
      <dsp:nvSpPr>
        <dsp:cNvPr id="0" name=""/>
        <dsp:cNvSpPr/>
      </dsp:nvSpPr>
      <dsp:spPr>
        <a:xfrm>
          <a:off x="0" y="2649919"/>
          <a:ext cx="6303729" cy="630000"/>
        </a:xfrm>
        <a:prstGeom prst="rect">
          <a:avLst/>
        </a:prstGeom>
        <a:solidFill>
          <a:schemeClr val="lt1">
            <a:alpha val="90000"/>
            <a:hueOff val="0"/>
            <a:satOff val="0"/>
            <a:lumOff val="0"/>
            <a:alphaOff val="0"/>
          </a:schemeClr>
        </a:solidFill>
        <a:ln w="12700" cap="flat" cmpd="sng" algn="ctr">
          <a:solidFill>
            <a:schemeClr val="accent2">
              <a:hueOff val="1901703"/>
              <a:satOff val="-38256"/>
              <a:lumOff val="-137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BDF4F3-9258-4574-AFCB-0C86D8EB5AA2}">
      <dsp:nvSpPr>
        <dsp:cNvPr id="0" name=""/>
        <dsp:cNvSpPr/>
      </dsp:nvSpPr>
      <dsp:spPr>
        <a:xfrm>
          <a:off x="315186" y="2280919"/>
          <a:ext cx="4412610" cy="738000"/>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86" tIns="0" rIns="166786" bIns="0" numCol="1" spcCol="1270" anchor="ctr" anchorCtr="0">
          <a:noAutofit/>
        </a:bodyPr>
        <a:lstStyle/>
        <a:p>
          <a:pPr marL="0" lvl="0" indent="0" algn="l" defTabSz="1111250">
            <a:lnSpc>
              <a:spcPct val="90000"/>
            </a:lnSpc>
            <a:spcBef>
              <a:spcPct val="0"/>
            </a:spcBef>
            <a:spcAft>
              <a:spcPct val="35000"/>
            </a:spcAft>
            <a:buNone/>
          </a:pPr>
          <a:r>
            <a:rPr lang="en-US" sz="2500" kern="1200"/>
            <a:t>Email Alerts</a:t>
          </a:r>
        </a:p>
      </dsp:txBody>
      <dsp:txXfrm>
        <a:off x="351212" y="2316945"/>
        <a:ext cx="4340558" cy="665948"/>
      </dsp:txXfrm>
    </dsp:sp>
    <dsp:sp modelId="{99C5D0BB-4D59-437D-A75B-197DD8805CBA}">
      <dsp:nvSpPr>
        <dsp:cNvPr id="0" name=""/>
        <dsp:cNvSpPr/>
      </dsp:nvSpPr>
      <dsp:spPr>
        <a:xfrm>
          <a:off x="0" y="3783919"/>
          <a:ext cx="6303729" cy="630000"/>
        </a:xfrm>
        <a:prstGeom prst="rect">
          <a:avLst/>
        </a:prstGeom>
        <a:solidFill>
          <a:schemeClr val="lt1">
            <a:alpha val="90000"/>
            <a:hueOff val="0"/>
            <a:satOff val="0"/>
            <a:lumOff val="0"/>
            <a:alphaOff val="0"/>
          </a:schemeClr>
        </a:solidFill>
        <a:ln w="12700" cap="flat" cmpd="sng" algn="ctr">
          <a:solidFill>
            <a:schemeClr val="accent2">
              <a:hueOff val="2852554"/>
              <a:satOff val="-57383"/>
              <a:lumOff val="-205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80B58F-8EBC-4893-BDF8-59FD87CD68C7}">
      <dsp:nvSpPr>
        <dsp:cNvPr id="0" name=""/>
        <dsp:cNvSpPr/>
      </dsp:nvSpPr>
      <dsp:spPr>
        <a:xfrm>
          <a:off x="315186" y="3414919"/>
          <a:ext cx="4412610" cy="738000"/>
        </a:xfrm>
        <a:prstGeom prst="roundRect">
          <a:avLst/>
        </a:prstGeom>
        <a:solidFill>
          <a:schemeClr val="accent2">
            <a:hueOff val="2852554"/>
            <a:satOff val="-57383"/>
            <a:lumOff val="-2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86" tIns="0" rIns="166786" bIns="0" numCol="1" spcCol="1270" anchor="ctr" anchorCtr="0">
          <a:noAutofit/>
        </a:bodyPr>
        <a:lstStyle/>
        <a:p>
          <a:pPr marL="0" lvl="0" indent="0" algn="l" defTabSz="1111250">
            <a:lnSpc>
              <a:spcPct val="90000"/>
            </a:lnSpc>
            <a:spcBef>
              <a:spcPct val="0"/>
            </a:spcBef>
            <a:spcAft>
              <a:spcPct val="35000"/>
            </a:spcAft>
            <a:buNone/>
          </a:pPr>
          <a:r>
            <a:rPr lang="en-US" sz="2500" kern="1200" dirty="0"/>
            <a:t>Extra Possibilities</a:t>
          </a:r>
        </a:p>
      </dsp:txBody>
      <dsp:txXfrm>
        <a:off x="351212" y="3450945"/>
        <a:ext cx="4340558" cy="665948"/>
      </dsp:txXfrm>
    </dsp:sp>
    <dsp:sp modelId="{969FC38F-FEF2-4199-8062-EB4D1D9224FE}">
      <dsp:nvSpPr>
        <dsp:cNvPr id="0" name=""/>
        <dsp:cNvSpPr/>
      </dsp:nvSpPr>
      <dsp:spPr>
        <a:xfrm>
          <a:off x="0" y="4917919"/>
          <a:ext cx="6303729" cy="630000"/>
        </a:xfrm>
        <a:prstGeom prst="rect">
          <a:avLst/>
        </a:prstGeom>
        <a:solidFill>
          <a:schemeClr val="lt1">
            <a:alpha val="90000"/>
            <a:hueOff val="0"/>
            <a:satOff val="0"/>
            <a:lumOff val="0"/>
            <a:alphaOff val="0"/>
          </a:schemeClr>
        </a:solidFill>
        <a:ln w="12700" cap="flat" cmpd="sng" algn="ctr">
          <a:solidFill>
            <a:schemeClr val="accent2">
              <a:hueOff val="3803405"/>
              <a:satOff val="-76511"/>
              <a:lumOff val="-27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DE9EB9-3A22-49ED-B512-E7E192DF1227}">
      <dsp:nvSpPr>
        <dsp:cNvPr id="0" name=""/>
        <dsp:cNvSpPr/>
      </dsp:nvSpPr>
      <dsp:spPr>
        <a:xfrm>
          <a:off x="315186" y="4548919"/>
          <a:ext cx="4412610" cy="738000"/>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86" tIns="0" rIns="166786" bIns="0" numCol="1" spcCol="1270" anchor="ctr" anchorCtr="0">
          <a:noAutofit/>
        </a:bodyPr>
        <a:lstStyle/>
        <a:p>
          <a:pPr marL="0" lvl="0" indent="0" algn="l" defTabSz="1111250">
            <a:lnSpc>
              <a:spcPct val="90000"/>
            </a:lnSpc>
            <a:spcBef>
              <a:spcPct val="0"/>
            </a:spcBef>
            <a:spcAft>
              <a:spcPct val="35000"/>
            </a:spcAft>
            <a:buNone/>
          </a:pPr>
          <a:r>
            <a:rPr lang="en-US" sz="2500" kern="1200"/>
            <a:t>Next Week’s Ideas</a:t>
          </a:r>
        </a:p>
      </dsp:txBody>
      <dsp:txXfrm>
        <a:off x="351212" y="4584945"/>
        <a:ext cx="434055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FE34-FDA5-40D6-BBE9-849A46770F63}">
      <dsp:nvSpPr>
        <dsp:cNvPr id="0" name=""/>
        <dsp:cNvSpPr/>
      </dsp:nvSpPr>
      <dsp:spPr>
        <a:xfrm>
          <a:off x="0" y="3569039"/>
          <a:ext cx="1348340" cy="7808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894" tIns="135128" rIns="95894"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Create</a:t>
          </a:r>
        </a:p>
      </dsp:txBody>
      <dsp:txXfrm>
        <a:off x="0" y="3569039"/>
        <a:ext cx="1348340" cy="780818"/>
      </dsp:txXfrm>
    </dsp:sp>
    <dsp:sp modelId="{AA0525D3-9CA6-4F0E-BC47-799E364A1FE9}">
      <dsp:nvSpPr>
        <dsp:cNvPr id="0" name=""/>
        <dsp:cNvSpPr/>
      </dsp:nvSpPr>
      <dsp:spPr>
        <a:xfrm>
          <a:off x="1348340" y="3569039"/>
          <a:ext cx="4045020" cy="7808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052" tIns="177800" rIns="82052" bIns="177800" numCol="1" spcCol="1270" anchor="ctr" anchorCtr="0">
          <a:noAutofit/>
        </a:bodyPr>
        <a:lstStyle/>
        <a:p>
          <a:pPr marL="0" lvl="0" indent="0" algn="l" defTabSz="622300">
            <a:lnSpc>
              <a:spcPct val="90000"/>
            </a:lnSpc>
            <a:spcBef>
              <a:spcPct val="0"/>
            </a:spcBef>
            <a:spcAft>
              <a:spcPct val="35000"/>
            </a:spcAft>
            <a:buNone/>
          </a:pPr>
          <a:r>
            <a:rPr lang="en-US" sz="1400" kern="1200" dirty="0"/>
            <a:t>Create Microsoft Sentinel analytics rules to raise incidents based on findings </a:t>
          </a:r>
        </a:p>
      </dsp:txBody>
      <dsp:txXfrm>
        <a:off x="1348340" y="3569039"/>
        <a:ext cx="4045020" cy="780818"/>
      </dsp:txXfrm>
    </dsp:sp>
    <dsp:sp modelId="{28658880-6F83-44A8-9D49-A661E04015A3}">
      <dsp:nvSpPr>
        <dsp:cNvPr id="0" name=""/>
        <dsp:cNvSpPr/>
      </dsp:nvSpPr>
      <dsp:spPr>
        <a:xfrm rot="10800000">
          <a:off x="0" y="2379853"/>
          <a:ext cx="1348340" cy="120089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894" tIns="135128" rIns="95894" bIns="135128" numCol="1" spcCol="1270" anchor="ctr" anchorCtr="0">
          <a:noAutofit/>
        </a:bodyPr>
        <a:lstStyle/>
        <a:p>
          <a:pPr marL="0" lvl="0" indent="0" algn="ctr" defTabSz="844550">
            <a:lnSpc>
              <a:spcPct val="90000"/>
            </a:lnSpc>
            <a:spcBef>
              <a:spcPct val="0"/>
            </a:spcBef>
            <a:spcAft>
              <a:spcPct val="35000"/>
            </a:spcAft>
            <a:buNone/>
          </a:pPr>
          <a:r>
            <a:rPr lang="en-US" sz="1900" kern="1200"/>
            <a:t>Deploy</a:t>
          </a:r>
        </a:p>
      </dsp:txBody>
      <dsp:txXfrm rot="-10800000">
        <a:off x="0" y="2379853"/>
        <a:ext cx="1348340" cy="780584"/>
      </dsp:txXfrm>
    </dsp:sp>
    <dsp:sp modelId="{EB75600E-6AA7-4BFF-A1E8-0BBD4394D5A0}">
      <dsp:nvSpPr>
        <dsp:cNvPr id="0" name=""/>
        <dsp:cNvSpPr/>
      </dsp:nvSpPr>
      <dsp:spPr>
        <a:xfrm>
          <a:off x="1348340" y="2379853"/>
          <a:ext cx="4045020" cy="7805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052" tIns="177800" rIns="82052" bIns="177800" numCol="1" spcCol="1270" anchor="ctr" anchorCtr="0">
          <a:noAutofit/>
        </a:bodyPr>
        <a:lstStyle/>
        <a:p>
          <a:pPr marL="0" lvl="0" indent="0" algn="l" defTabSz="622300">
            <a:lnSpc>
              <a:spcPct val="90000"/>
            </a:lnSpc>
            <a:spcBef>
              <a:spcPct val="0"/>
            </a:spcBef>
            <a:spcAft>
              <a:spcPct val="35000"/>
            </a:spcAft>
            <a:buNone/>
          </a:pPr>
          <a:r>
            <a:rPr lang="en-US" sz="1400" kern="1200" dirty="0"/>
            <a:t>Deploy Microsoft Sentinel Data connector to ingest AWS S3 files </a:t>
          </a:r>
        </a:p>
      </dsp:txBody>
      <dsp:txXfrm>
        <a:off x="1348340" y="2379853"/>
        <a:ext cx="4045020" cy="780584"/>
      </dsp:txXfrm>
    </dsp:sp>
    <dsp:sp modelId="{C60B2AE2-AFAB-486F-B388-F95C4B32452A}">
      <dsp:nvSpPr>
        <dsp:cNvPr id="0" name=""/>
        <dsp:cNvSpPr/>
      </dsp:nvSpPr>
      <dsp:spPr>
        <a:xfrm rot="10800000">
          <a:off x="0" y="1190666"/>
          <a:ext cx="1348340" cy="120089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894" tIns="135128" rIns="95894" bIns="135128"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rot="-10800000">
        <a:off x="0" y="1190666"/>
        <a:ext cx="1348340" cy="780584"/>
      </dsp:txXfrm>
    </dsp:sp>
    <dsp:sp modelId="{79C16A07-6D3E-4049-8174-161FACB54D53}">
      <dsp:nvSpPr>
        <dsp:cNvPr id="0" name=""/>
        <dsp:cNvSpPr/>
      </dsp:nvSpPr>
      <dsp:spPr>
        <a:xfrm>
          <a:off x="1348340" y="1190666"/>
          <a:ext cx="4045020" cy="7805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052" tIns="177800" rIns="82052" bIns="177800" numCol="1" spcCol="1270" anchor="ctr" anchorCtr="0">
          <a:noAutofit/>
        </a:bodyPr>
        <a:lstStyle/>
        <a:p>
          <a:pPr marL="0" lvl="0" indent="0" algn="l" defTabSz="622300">
            <a:lnSpc>
              <a:spcPct val="90000"/>
            </a:lnSpc>
            <a:spcBef>
              <a:spcPct val="0"/>
            </a:spcBef>
            <a:spcAft>
              <a:spcPct val="35000"/>
            </a:spcAft>
            <a:buNone/>
          </a:pPr>
          <a:r>
            <a:rPr lang="en-US" sz="1400" kern="1200"/>
            <a:t>Create IAM user with access to S3 bucket and KMS </a:t>
          </a:r>
        </a:p>
      </dsp:txBody>
      <dsp:txXfrm>
        <a:off x="1348340" y="1190666"/>
        <a:ext cx="4045020" cy="780584"/>
      </dsp:txXfrm>
    </dsp:sp>
    <dsp:sp modelId="{71334157-E7A7-4F64-8AFF-3016EDF8902C}">
      <dsp:nvSpPr>
        <dsp:cNvPr id="0" name=""/>
        <dsp:cNvSpPr/>
      </dsp:nvSpPr>
      <dsp:spPr>
        <a:xfrm rot="10800000">
          <a:off x="0" y="1479"/>
          <a:ext cx="1348340" cy="120089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894" tIns="135128" rIns="95894" bIns="135128" numCol="1" spcCol="1270" anchor="ctr" anchorCtr="0">
          <a:noAutofit/>
        </a:bodyPr>
        <a:lstStyle/>
        <a:p>
          <a:pPr marL="0" lvl="0" indent="0" algn="ctr" defTabSz="844550">
            <a:lnSpc>
              <a:spcPct val="90000"/>
            </a:lnSpc>
            <a:spcBef>
              <a:spcPct val="0"/>
            </a:spcBef>
            <a:spcAft>
              <a:spcPct val="35000"/>
            </a:spcAft>
            <a:buNone/>
          </a:pPr>
          <a:r>
            <a:rPr lang="en-US" sz="1900" kern="1200"/>
            <a:t>Configure</a:t>
          </a:r>
        </a:p>
      </dsp:txBody>
      <dsp:txXfrm rot="-10800000">
        <a:off x="0" y="1479"/>
        <a:ext cx="1348340" cy="780584"/>
      </dsp:txXfrm>
    </dsp:sp>
    <dsp:sp modelId="{3394DD3F-7C90-45B2-B0A7-51B9B54A8811}">
      <dsp:nvSpPr>
        <dsp:cNvPr id="0" name=""/>
        <dsp:cNvSpPr/>
      </dsp:nvSpPr>
      <dsp:spPr>
        <a:xfrm>
          <a:off x="1348340" y="1479"/>
          <a:ext cx="4045020" cy="7805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052" tIns="177800" rIns="82052" bIns="177800" numCol="1" spcCol="1270" anchor="ctr" anchorCtr="0">
          <a:noAutofit/>
        </a:bodyPr>
        <a:lstStyle/>
        <a:p>
          <a:pPr marL="0" lvl="0" indent="0" algn="l" defTabSz="622300">
            <a:lnSpc>
              <a:spcPct val="90000"/>
            </a:lnSpc>
            <a:spcBef>
              <a:spcPct val="0"/>
            </a:spcBef>
            <a:spcAft>
              <a:spcPct val="35000"/>
            </a:spcAft>
            <a:buNone/>
          </a:pPr>
          <a:r>
            <a:rPr lang="en-US" sz="1400" kern="1200"/>
            <a:t>Configure AWS Guard Duty and export findings to S3 bucket </a:t>
          </a:r>
        </a:p>
      </dsp:txBody>
      <dsp:txXfrm>
        <a:off x="1348340" y="1479"/>
        <a:ext cx="4045020" cy="7805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7/25/2022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presentation. Today, I will be investigating how companies can utilize the threat detection features of Amazon Web Services (GuardDuty) and pipe a connection to Microsoft’s suite of technologies under Microsoft Sentinel.</a:t>
            </a:r>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273261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automated script, you need to first go to Microsoft Sentinel and select the Data Connectors tab. Select the AWS S3 from the menu and open the connection page.  From there, in the configuration section, select option number one which will be called “setup your AWS environment” and click “setup with PowerShell script.” Proceed to follow the on-screen instructions and download the AWS S3 setup script. Make sure that you run the AWS configure command before the script so that all necessary functions are configured. After that, run the script by copying the necessary command from the connectors page. When prompted, enter your workspace ID. After the script has finished, copy your role ARN and SQS URL and paste them into the connection fields on AWS. Last, click on add connection on that same screen and select the data type destination table from the drop-down list. Save this selection by clicking “add connection.“ It allows the logs to be sent to Microsoft Sentinel through the connection that was just established. Congratulations, the setup is complete.</a:t>
            </a:r>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313756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just as an idea what happens if you are running a Lambda Machine Learning instance and want to connect that to Microsoft Sentinel. This is a bit complex and requires custom coding to achieve this. I have reviewed the </a:t>
            </a:r>
            <a:r>
              <a:rPr lang="en-US" b="0" dirty="0"/>
              <a:t>HTTP Data Collector API that Microsoft provides, and it is fairly easy to understand. The only caveat is that you would need to know either Python, C#, Java or PowerShell (MS DOS) to interface with the API. Here is the link for this as well (https://docs.microsoft.com/en-us/azure/azure-monitor/logs/data-collector-api).</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11</a:t>
            </a:fld>
            <a:endParaRPr lang="en-US" dirty="0"/>
          </a:p>
        </p:txBody>
      </p:sp>
    </p:spTree>
    <p:extLst>
      <p:ext uri="{BB962C8B-B14F-4D97-AF65-F5344CB8AC3E}">
        <p14:creationId xmlns:p14="http://schemas.microsoft.com/office/powerpoint/2010/main" val="305270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connecting to Microsoft Sentinel from AWS is surprisingly easy. The automated script takes care of the heavy lifting. Also, if your application needs to interface directly with Microsoft Sentinel, it is fairly easy as long as you are a programmer and know one of the languages (Java, Python, C#).</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3135176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week’s ideas I was thinking of taking the information that I have learned from successfully completing and passing the Cybersecurity Analyst Certification exam and create a presentation on the rules and regulations of ISO 17024. Another idea is that I can do a demonstration on how I can get the two methods that I talked about in this presentation working.</a:t>
            </a:r>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dirty="0"/>
          </a:p>
        </p:txBody>
      </p:sp>
    </p:spTree>
    <p:extLst>
      <p:ext uri="{BB962C8B-B14F-4D97-AF65-F5344CB8AC3E}">
        <p14:creationId xmlns:p14="http://schemas.microsoft.com/office/powerpoint/2010/main" val="3641306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my presentation, thank you.</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249028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agenda today I will explain all aspects of Amazon GuardDuty and Microsoft Sentinel. I will explain why it is beneficial to pipe data from AWS GuardDuty to Microsoft Sentinel, primarily because Sentinel has superior notification technology. I will then delve into extra possibilities, such as piping data through an API (Application Program Interfrace). I will finally finish up the presentation with my next weeks ideas.</a:t>
            </a:r>
          </a:p>
        </p:txBody>
      </p:sp>
      <p:sp>
        <p:nvSpPr>
          <p:cNvPr id="4" name="Slide Number Placeholder 3"/>
          <p:cNvSpPr>
            <a:spLocks noGrp="1"/>
          </p:cNvSpPr>
          <p:nvPr>
            <p:ph type="sldNum" sz="quarter" idx="5"/>
          </p:nvPr>
        </p:nvSpPr>
        <p:spPr/>
        <p:txBody>
          <a:bodyPr/>
          <a:lstStyle/>
          <a:p>
            <a:fld id="{D40C6A29-4676-420C-BBE3-ACC2B80F64D4}" type="slidenum">
              <a:rPr lang="en-US" smtClean="0"/>
              <a:t>2</a:t>
            </a:fld>
            <a:endParaRPr lang="en-US" dirty="0"/>
          </a:p>
        </p:txBody>
      </p:sp>
    </p:spTree>
    <p:extLst>
      <p:ext uri="{BB962C8B-B14F-4D97-AF65-F5344CB8AC3E}">
        <p14:creationId xmlns:p14="http://schemas.microsoft.com/office/powerpoint/2010/main" val="126045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with so many security solutions to choose from, it can be difficult to utilize new and emerging features on all platforms. There are simply just too many solutions to choose from. So, if all different tools and solutions can be connected together it would make for a much better security experience. For instance, if a company uses AWS for all of their services, but then wants to utilize Microsoft's Threat Detection algorithms to monitor their services instead of AWS it is as simple of connecting the two platforms together.</a:t>
            </a:r>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553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 have to dive into Amazon GuardDuty. This platform is an intelligent threat detection workspace.</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18991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GuardDuty can stop unauthorized activity. It can spot compromised credentials, unusual data access, and API calls from unknown malicious Sources. GuardDuty can monitor continuously and analyze data traffic through metadata and context security events. Also, GuardDuty simplifies forensics through showing SOC teams the root causes of suspicious activity.</a:t>
            </a:r>
          </a:p>
        </p:txBody>
      </p:sp>
      <p:sp>
        <p:nvSpPr>
          <p:cNvPr id="4" name="Slide Number Placeholder 3"/>
          <p:cNvSpPr>
            <a:spLocks noGrp="1"/>
          </p:cNvSpPr>
          <p:nvPr>
            <p:ph type="sldNum" sz="quarter" idx="5"/>
          </p:nvPr>
        </p:nvSpPr>
        <p:spPr/>
        <p:txBody>
          <a:bodyPr/>
          <a:lstStyle/>
          <a:p>
            <a:fld id="{D40C6A29-4676-420C-BBE3-ACC2B80F64D4}" type="slidenum">
              <a:rPr lang="en-US" smtClean="0"/>
              <a:t>5</a:t>
            </a:fld>
            <a:endParaRPr lang="en-US" dirty="0"/>
          </a:p>
        </p:txBody>
      </p:sp>
    </p:spTree>
    <p:extLst>
      <p:ext uri="{BB962C8B-B14F-4D97-AF65-F5344CB8AC3E}">
        <p14:creationId xmlns:p14="http://schemas.microsoft.com/office/powerpoint/2010/main" val="58727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Azure Sentinel, this is capable of supplying industry leaders with the next-generation of security operations. Sentinel comes with cloud and AI support as well.</a:t>
            </a:r>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359325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Sentinel can collect data from cloud environments, users, devices, and even applications in data centers whether it is on-premises or virtually hosted. It can detect threats and minimize false positives. Sentinel can also provide analytics with unparallel threat detections.</a:t>
            </a:r>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291034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can entertain the setup of connecting AWS to Microsoft Sentinel. This setup and installation was provided by Marko Lauren who is a senior Cyber Security Technical Specialist at Microsoft. There are four neat steps, number one, configure AWS GuardDuty to export its findings to an S3 bucket instance, number two, create IAM (Identity and Access Management) users to access the S3 bucket, number three, deploy the Azure Sentinel data connector, then finally in number four, create Sentinel analytics to alert when incidents happen. However, I will be using the official Microsoft documents to show how to connect AWS to Microsoft Sentinel (https://docs.microsoft.com/en-us/azure/sentinel/connect-aws?tabs=s3). The reasoning for using the official documents is because it is shorter to setup, and it is the most recommended way to setup the connection.</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1514313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begin explaining how to setup the connection, I just wanted to note that there are too many technical commands to fit into the presentation. Therefore, after I explain how to setup the connection, I will show everyone the official documentation. Ok, so in this first step we need to </a:t>
            </a:r>
            <a:r>
              <a:rPr lang="en-US" b="0" dirty="0"/>
              <a:t>configure AWS Guard Duty and export findings to S3 bucket. To achieve this, a </a:t>
            </a:r>
            <a:r>
              <a:rPr lang="en-US" dirty="0"/>
              <a:t>KMS key needs to be created created in AWS. Then a Simple Queue Service will need to be created as well to create notifications. There needs to also be a policy where you allow Guard Duty to use the key through IAM permissions and assumed roles. Once that is complete, on the Microsoft Sentinel side, we can enable the official AWS S3 connector to securely transmit the data. All of this can be achieved through automation, Microsoft kindly provides a PowerShell script that can be run on AWS. It is a much easier process. To download the PowerShell scripts, they are available on the official documentation (I can send a link in the chat). However, there is some configurations that need to be made for the automatic script to run correctly.</a:t>
            </a:r>
            <a:endParaRPr lang="en-US" b="0" dirty="0"/>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329430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zure/Azure-Sentinel/blob/master/DataConnectors/AWS-S3/ConfigAwsS3DataConnectorScripts.zip?raw=true"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docs.aws.amazon.com/cli/latest/userguide/cli-configure-quickstart.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644561" y="2744662"/>
            <a:ext cx="6589707" cy="2387600"/>
          </a:xfrm>
        </p:spPr>
        <p:txBody>
          <a:bodyPr>
            <a:normAutofit/>
          </a:bodyPr>
          <a:lstStyle/>
          <a:p>
            <a:pPr algn="l"/>
            <a:r>
              <a:rPr lang="en-US" sz="5100">
                <a:solidFill>
                  <a:srgbClr val="FFFFFF"/>
                </a:solidFill>
                <a:latin typeface="Times New Roman" panose="02020603050405020304" pitchFamily="18" charset="0"/>
                <a:cs typeface="Times New Roman" panose="02020603050405020304" pitchFamily="18" charset="0"/>
              </a:rPr>
              <a:t>Connecting Amazon GuardDuty to Microsoft Sentinel</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644561" y="5224337"/>
            <a:ext cx="6589707" cy="995327"/>
          </a:xfrm>
        </p:spPr>
        <p:txBody>
          <a:bodyPr>
            <a:normAutofit/>
          </a:bodyPr>
          <a:lstStyle/>
          <a:p>
            <a:pPr algn="l"/>
            <a:r>
              <a:rPr lang="en-US">
                <a:solidFill>
                  <a:srgbClr val="FFFFFF"/>
                </a:solidFill>
                <a:latin typeface="Times New Roman" panose="02020603050405020304" pitchFamily="18" charset="0"/>
                <a:cs typeface="Times New Roman" panose="02020603050405020304" pitchFamily="18" charset="0"/>
              </a:rPr>
              <a:t>Anthony Zatika</a:t>
            </a:r>
          </a:p>
        </p:txBody>
      </p:sp>
      <p:sp>
        <p:nvSpPr>
          <p:cNvPr id="35" name="Freeform: Shape 3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Slide Number Placeholder 10">
            <a:extLst>
              <a:ext uri="{FF2B5EF4-FFF2-40B4-BE49-F238E27FC236}">
                <a16:creationId xmlns:a16="http://schemas.microsoft.com/office/drawing/2014/main" id="{B442DE6A-89B5-043F-ACBB-F452F0521724}"/>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76B855D-E9CC-4FF8-AD85-6CDC7B89A0DE}" type="slidenum">
              <a:rPr lang="en-US" sz="1200" smtClean="0">
                <a:solidFill>
                  <a:prstClr val="black">
                    <a:tint val="75000"/>
                  </a:prstClr>
                </a:solidFill>
                <a:latin typeface="Times New Roman" panose="02020603050405020304" pitchFamily="18" charset="0"/>
                <a:cs typeface="Times New Roman" panose="02020603050405020304" pitchFamily="18" charset="0"/>
              </a:rPr>
              <a:pPr algn="r">
                <a:defRPr/>
              </a:pPr>
              <a:t>1</a:t>
            </a:fld>
            <a:endParaRPr lang="en-US" sz="1200"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96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5" name="Rectangle 5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Rounded Corners 5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4">
            <a:extLst>
              <a:ext uri="{FF2B5EF4-FFF2-40B4-BE49-F238E27FC236}">
                <a16:creationId xmlns:a16="http://schemas.microsoft.com/office/drawing/2014/main" id="{155E2A29-FCFA-3EDB-0D07-37EC2DCA3F91}"/>
              </a:ext>
            </a:extLst>
          </p:cNvPr>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a:solidFill>
                  <a:srgbClr val="FFFFFF"/>
                </a:solidFill>
                <a:latin typeface="Times New Roman" panose="02020603050405020304" pitchFamily="18" charset="0"/>
                <a:cs typeface="Times New Roman" panose="02020603050405020304" pitchFamily="18" charset="0"/>
              </a:rPr>
              <a:t>Automated Script</a:t>
            </a:r>
          </a:p>
        </p:txBody>
      </p:sp>
      <p:sp>
        <p:nvSpPr>
          <p:cNvPr id="59" name="Freeform: Shape 5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2">
            <a:extLst>
              <a:ext uri="{FF2B5EF4-FFF2-40B4-BE49-F238E27FC236}">
                <a16:creationId xmlns:a16="http://schemas.microsoft.com/office/drawing/2014/main" id="{45ACDDD4-50BD-1699-C68B-3A64958F7B22}"/>
              </a:ext>
            </a:extLst>
          </p:cNvPr>
          <p:cNvSpPr>
            <a:spLocks noGrp="1" noChangeArrowheads="1"/>
          </p:cNvSpPr>
          <p:nvPr>
            <p:ph sz="half" idx="2"/>
          </p:nvPr>
        </p:nvSpPr>
        <p:spPr bwMode="auto">
          <a:xfrm>
            <a:off x="6096000" y="820880"/>
            <a:ext cx="5257799" cy="4889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From the Microsoft Sentinel navigation menu, select </a:t>
            </a:r>
            <a:r>
              <a:rPr kumimoji="0" lang="en-US" altLang="en-US" sz="1100" b="1" i="0" u="none" strike="noStrike" cap="none" normalizeH="0" baseline="0">
                <a:ln>
                  <a:noFill/>
                </a:ln>
                <a:effectLst/>
                <a:latin typeface="Times New Roman" panose="02020603050405020304" pitchFamily="18" charset="0"/>
                <a:cs typeface="Times New Roman" panose="02020603050405020304" pitchFamily="18" charset="0"/>
              </a:rPr>
              <a:t>Data connectors</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Select </a:t>
            </a:r>
            <a:r>
              <a:rPr kumimoji="0" lang="en-US" altLang="en-US" sz="1100" b="1" i="0" u="none" strike="noStrike" cap="none" normalizeH="0" baseline="0">
                <a:ln>
                  <a:noFill/>
                </a:ln>
                <a:effectLst/>
                <a:latin typeface="Times New Roman" panose="02020603050405020304" pitchFamily="18" charset="0"/>
                <a:cs typeface="Times New Roman" panose="02020603050405020304" pitchFamily="18" charset="0"/>
              </a:rPr>
              <a:t>Amazon Web Services S3</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 from the data connectors gallery, and in the details pane, select </a:t>
            </a:r>
            <a:r>
              <a:rPr kumimoji="0" lang="en-US" altLang="en-US" sz="1100" b="1" i="0" u="none" strike="noStrike" cap="none" normalizeH="0" baseline="0">
                <a:ln>
                  <a:noFill/>
                </a:ln>
                <a:effectLst/>
                <a:latin typeface="Times New Roman" panose="02020603050405020304" pitchFamily="18" charset="0"/>
                <a:cs typeface="Times New Roman" panose="02020603050405020304" pitchFamily="18" charset="0"/>
              </a:rPr>
              <a:t>Open connector page</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In the </a:t>
            </a:r>
            <a:r>
              <a:rPr kumimoji="0" lang="en-US" altLang="en-US" sz="1100" b="1" i="0" u="none" strike="noStrike" cap="none" normalizeH="0" baseline="0">
                <a:ln>
                  <a:noFill/>
                </a:ln>
                <a:effectLst/>
                <a:latin typeface="Times New Roman" panose="02020603050405020304" pitchFamily="18" charset="0"/>
                <a:cs typeface="Times New Roman" panose="02020603050405020304" pitchFamily="18" charset="0"/>
              </a:rPr>
              <a:t>Configuration</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 section, under </a:t>
            </a:r>
            <a:r>
              <a:rPr kumimoji="0" lang="en-US" altLang="en-US" sz="1100" b="1" i="0" u="none" strike="noStrike" cap="none" normalizeH="0" baseline="0">
                <a:ln>
                  <a:noFill/>
                </a:ln>
                <a:effectLst/>
                <a:latin typeface="Times New Roman" panose="02020603050405020304" pitchFamily="18" charset="0"/>
                <a:cs typeface="Times New Roman" panose="02020603050405020304" pitchFamily="18" charset="0"/>
              </a:rPr>
              <a:t>1. Set up your AWS environment</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 expand </a:t>
            </a:r>
            <a:r>
              <a:rPr kumimoji="0" lang="en-US" altLang="en-US" sz="1100" b="1" i="0" u="none" strike="noStrike" cap="none" normalizeH="0" baseline="0">
                <a:ln>
                  <a:noFill/>
                </a:ln>
                <a:effectLst/>
                <a:latin typeface="Times New Roman" panose="02020603050405020304" pitchFamily="18" charset="0"/>
                <a:cs typeface="Times New Roman" panose="02020603050405020304" pitchFamily="18" charset="0"/>
              </a:rPr>
              <a:t>Setup with PowerShell script (recommended)</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Follow the on-screen instructions to download and extract the </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hlinkClick r:id="rId3"/>
              </a:rPr>
              <a:t>AWS S3 Setup Script</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 (link downloads a zip file containing the main setup script and helper scripts) from the connector page.</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Before running the script, run the aws configure command from your PowerShell command line, and enter the relevant information as prompted. See </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hlinkClick r:id="rId4"/>
              </a:rPr>
              <a:t>AWS Command Line Interface | Configuration basics</a:t>
            </a: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 for details.</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Now run the script. Copy the command from the connector page (under "Run script to set up the environment") and paste it in your command line.</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The script will prompt you to enter your Workspace ID. This ID appears on the connector page. Copy it and paste it at the prompt of the script.</a:t>
            </a:r>
          </a:p>
          <a:p>
            <a:pPr marR="0" lvl="0" fontAlgn="base">
              <a:spcBef>
                <a:spcPct val="0"/>
              </a:spcBef>
              <a:spcAft>
                <a:spcPts val="600"/>
              </a:spcAft>
              <a:buClrTx/>
              <a:buSzTx/>
              <a:tabLst/>
            </a:pPr>
            <a:r>
              <a:rPr lang="en-US" sz="1100">
                <a:latin typeface="Times New Roman" panose="02020603050405020304" pitchFamily="18" charset="0"/>
                <a:cs typeface="Times New Roman" panose="02020603050405020304" pitchFamily="18" charset="0"/>
              </a:rPr>
              <a:t>When the script finishes running, copy the </a:t>
            </a:r>
            <a:r>
              <a:rPr lang="en-US" sz="1100" b="1">
                <a:latin typeface="Times New Roman" panose="02020603050405020304" pitchFamily="18" charset="0"/>
                <a:cs typeface="Times New Roman" panose="02020603050405020304" pitchFamily="18" charset="0"/>
              </a:rPr>
              <a:t>Role ARN</a:t>
            </a:r>
            <a:r>
              <a:rPr lang="en-US" sz="1100">
                <a:latin typeface="Times New Roman" panose="02020603050405020304" pitchFamily="18" charset="0"/>
                <a:cs typeface="Times New Roman" panose="02020603050405020304" pitchFamily="18" charset="0"/>
              </a:rPr>
              <a:t> and the </a:t>
            </a:r>
            <a:r>
              <a:rPr lang="en-US" sz="1100" b="1">
                <a:latin typeface="Times New Roman" panose="02020603050405020304" pitchFamily="18" charset="0"/>
                <a:cs typeface="Times New Roman" panose="02020603050405020304" pitchFamily="18" charset="0"/>
              </a:rPr>
              <a:t>SQS URL</a:t>
            </a:r>
            <a:r>
              <a:rPr lang="en-US" sz="1100">
                <a:latin typeface="Times New Roman" panose="02020603050405020304" pitchFamily="18" charset="0"/>
                <a:cs typeface="Times New Roman" panose="02020603050405020304" pitchFamily="18" charset="0"/>
              </a:rPr>
              <a:t> from the script's output (see example in first screenshot below) and paste them in their respective fields in the connector page under </a:t>
            </a:r>
            <a:r>
              <a:rPr lang="en-US" sz="1100" b="1">
                <a:latin typeface="Times New Roman" panose="02020603050405020304" pitchFamily="18" charset="0"/>
                <a:cs typeface="Times New Roman" panose="02020603050405020304" pitchFamily="18" charset="0"/>
              </a:rPr>
              <a:t>2. Add connection</a:t>
            </a:r>
            <a:r>
              <a:rPr lang="en-US" sz="1100">
                <a:latin typeface="Times New Roman" panose="02020603050405020304" pitchFamily="18" charset="0"/>
                <a:cs typeface="Times New Roman" panose="02020603050405020304" pitchFamily="18" charset="0"/>
              </a:rPr>
              <a:t> (see second screenshot below).</a:t>
            </a:r>
          </a:p>
          <a:p>
            <a:pPr marR="0" lvl="0" fontAlgn="base">
              <a:spcBef>
                <a:spcPct val="0"/>
              </a:spcBef>
              <a:spcAft>
                <a:spcPts val="600"/>
              </a:spcAft>
              <a:buClrTx/>
              <a:buSzTx/>
              <a:tabLst/>
            </a:pPr>
            <a:r>
              <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rPr>
              <a:t>S</a:t>
            </a:r>
            <a:r>
              <a:rPr lang="en-US" sz="1100">
                <a:latin typeface="Times New Roman" panose="02020603050405020304" pitchFamily="18" charset="0"/>
                <a:cs typeface="Times New Roman" panose="02020603050405020304" pitchFamily="18" charset="0"/>
              </a:rPr>
              <a:t>elect a data type from the </a:t>
            </a:r>
            <a:r>
              <a:rPr lang="en-US" sz="1100" b="1">
                <a:latin typeface="Times New Roman" panose="02020603050405020304" pitchFamily="18" charset="0"/>
                <a:cs typeface="Times New Roman" panose="02020603050405020304" pitchFamily="18" charset="0"/>
              </a:rPr>
              <a:t>Destination table</a:t>
            </a:r>
            <a:r>
              <a:rPr lang="en-US" sz="1100">
                <a:latin typeface="Times New Roman" panose="02020603050405020304" pitchFamily="18" charset="0"/>
                <a:cs typeface="Times New Roman" panose="02020603050405020304" pitchFamily="18" charset="0"/>
              </a:rPr>
              <a:t> drop-down list. This tells the connector which AWS service's logs this connection is being established to collect, and into which Log Analytics table it will store the ingested data. Then select </a:t>
            </a:r>
            <a:r>
              <a:rPr lang="en-US" sz="1100" b="1">
                <a:latin typeface="Times New Roman" panose="02020603050405020304" pitchFamily="18" charset="0"/>
                <a:cs typeface="Times New Roman" panose="02020603050405020304" pitchFamily="18" charset="0"/>
              </a:rPr>
              <a:t>Add connection</a:t>
            </a:r>
            <a:r>
              <a:rPr lang="en-US" sz="1100">
                <a:latin typeface="Times New Roman" panose="02020603050405020304" pitchFamily="18" charset="0"/>
                <a:cs typeface="Times New Roman" panose="02020603050405020304" pitchFamily="18" charset="0"/>
              </a:rPr>
              <a:t>.</a:t>
            </a:r>
            <a:endParaRPr kumimoji="0" lang="en-US" altLang="en-US" sz="1100" b="0" i="0" u="none" strike="noStrike" cap="none" normalizeH="0" baseline="0">
              <a:ln>
                <a:noFill/>
              </a:ln>
              <a:effectLst/>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4C47137C-C120-0687-1C79-79B51D9E7F5F}"/>
              </a:ext>
            </a:extLst>
          </p:cNvPr>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latin typeface="Times New Roman" panose="02020603050405020304" pitchFamily="18" charset="0"/>
                <a:cs typeface="Times New Roman" panose="02020603050405020304" pitchFamily="18" charset="0"/>
              </a:rPr>
              <a:pPr>
                <a:spcAft>
                  <a:spcPts val="600"/>
                </a:spcAft>
                <a:defRPr/>
              </a:pPr>
              <a:t>10</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81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83BF6-2847-C0D4-0CBC-DBBC5FF07DD2}"/>
              </a:ext>
            </a:extLst>
          </p:cNvPr>
          <p:cNvSpPr>
            <a:spLocks noGrp="1"/>
          </p:cNvSpPr>
          <p:nvPr>
            <p:ph type="title"/>
          </p:nvPr>
        </p:nvSpPr>
        <p:spPr>
          <a:xfrm>
            <a:off x="643466" y="753626"/>
            <a:ext cx="5334930" cy="3004145"/>
          </a:xfrm>
        </p:spPr>
        <p:txBody>
          <a:bodyPr vert="horz" lIns="91440" tIns="45720" rIns="91440" bIns="45720" rtlCol="0" anchor="b">
            <a:normAutofit/>
          </a:bodyPr>
          <a:lstStyle/>
          <a:p>
            <a:pPr algn="ctr"/>
            <a:r>
              <a:rPr lang="en-US" sz="6000" kern="1200" dirty="0">
                <a:solidFill>
                  <a:schemeClr val="tx1"/>
                </a:solidFill>
                <a:latin typeface="Times New Roman" panose="02020603050405020304" pitchFamily="18" charset="0"/>
                <a:cs typeface="Times New Roman" panose="02020603050405020304" pitchFamily="18" charset="0"/>
              </a:rPr>
              <a:t>Connecting AWS Through API Ideas</a:t>
            </a:r>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2EC49CF5-259E-83C3-F913-DB579448CCE8}"/>
              </a:ext>
            </a:extLst>
          </p:cNvPr>
          <p:cNvSpPr>
            <a:spLocks noGrp="1"/>
          </p:cNvSpPr>
          <p:nvPr>
            <p:ph type="sldNum" sz="quarter" idx="12"/>
          </p:nvPr>
        </p:nvSpPr>
        <p:spPr>
          <a:xfrm>
            <a:off x="8610600" y="6356350"/>
            <a:ext cx="2919046"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tint val="75000"/>
                  </a:prstClr>
                </a:solidFill>
                <a:latin typeface="Times New Roman" panose="02020603050405020304" pitchFamily="18" charset="0"/>
                <a:cs typeface="Times New Roman" panose="02020603050405020304" pitchFamily="18" charset="0"/>
              </a:rPr>
              <a:pPr>
                <a:spcAft>
                  <a:spcPts val="600"/>
                </a:spcAft>
                <a:defRPr/>
              </a:pPr>
              <a:t>11</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D25E6C5-287F-60BD-06C7-3C5C36469063}"/>
              </a:ext>
            </a:extLst>
          </p:cNvPr>
          <p:cNvPicPr>
            <a:picLocks noChangeAspect="1"/>
          </p:cNvPicPr>
          <p:nvPr/>
        </p:nvPicPr>
        <p:blipFill rotWithShape="1">
          <a:blip r:embed="rId3"/>
          <a:srcRect t="29322" b="15428"/>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1" name="Freeform: Shape 2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86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41248" y="361256"/>
            <a:ext cx="5120640" cy="1325880"/>
          </a:xfrm>
        </p:spPr>
        <p:txBody>
          <a:bodyPr/>
          <a:lstStyle/>
          <a:p>
            <a:r>
              <a:rPr lang="en-US" dirty="0">
                <a:latin typeface="Times New Roman" panose="02020603050405020304" pitchFamily="18" charset="0"/>
                <a:cs typeface="Times New Roman" panose="02020603050405020304" pitchFamily="18" charset="0"/>
              </a:rPr>
              <a:t>Summary</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41248" y="1824296"/>
            <a:ext cx="5093208" cy="4352544"/>
          </a:xfrm>
        </p:spPr>
        <p:txBody>
          <a:bodyPr/>
          <a:lstStyle/>
          <a:p>
            <a:r>
              <a:rPr lang="en-US" dirty="0">
                <a:latin typeface="Times New Roman" panose="02020603050405020304" pitchFamily="18" charset="0"/>
                <a:cs typeface="Times New Roman" panose="02020603050405020304" pitchFamily="18" charset="0"/>
              </a:rPr>
              <a:t>Connecting to Microsoft Sentinel from AWS is surprisingly easy. The automated script takes care of the heavy lifting. Also, if your application needs to interface directly with Microsoft Sentinel, it is easy as long as you are a programmer and know one of the languages (Java, Python, C#).</a:t>
            </a:r>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3"/>
          <a:srcRect l="20" r="20"/>
          <a:stretch/>
        </p:blipFill>
        <p:spPr>
          <a:xfrm>
            <a:off x="6261609" y="-4504"/>
            <a:ext cx="3519311" cy="3007909"/>
          </a:xfrm>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4"/>
          <a:srcRect t="23" b="23"/>
          <a:stretch/>
        </p:blipFill>
        <p:spPr>
          <a:xfrm>
            <a:off x="7901259" y="2723225"/>
            <a:ext cx="4290740" cy="4130271"/>
          </a:xfrm>
        </p:spPr>
      </p:pic>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a:xfrm>
            <a:off x="8610600" y="635184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Logo, company name&#10;&#10;Description automatically generated">
            <a:extLst>
              <a:ext uri="{FF2B5EF4-FFF2-40B4-BE49-F238E27FC236}">
                <a16:creationId xmlns:a16="http://schemas.microsoft.com/office/drawing/2014/main" id="{62FB09DB-9B4A-AF31-63A4-04D6963E1E57}"/>
              </a:ext>
            </a:extLst>
          </p:cNvPr>
          <p:cNvPicPr>
            <a:picLocks noGrp="1" noChangeAspect="1"/>
          </p:cNvPicPr>
          <p:nvPr>
            <p:ph type="pic" sz="quarter" idx="13"/>
          </p:nvPr>
        </p:nvPicPr>
        <p:blipFill>
          <a:blip r:embed="rId3"/>
          <a:srcRect t="7262" b="7262"/>
          <a:stretch>
            <a:fillRect/>
          </a:stretch>
        </p:blipFill>
        <p:spPr/>
      </p:pic>
      <p:sp>
        <p:nvSpPr>
          <p:cNvPr id="4" name="Title 3">
            <a:extLst>
              <a:ext uri="{FF2B5EF4-FFF2-40B4-BE49-F238E27FC236}">
                <a16:creationId xmlns:a16="http://schemas.microsoft.com/office/drawing/2014/main" id="{F707094A-84BC-13BC-BC1D-9C9B780FF3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Next Week’s Ideas</a:t>
            </a:r>
          </a:p>
        </p:txBody>
      </p:sp>
      <p:sp>
        <p:nvSpPr>
          <p:cNvPr id="7" name="Slide Number Placeholder 6">
            <a:extLst>
              <a:ext uri="{FF2B5EF4-FFF2-40B4-BE49-F238E27FC236}">
                <a16:creationId xmlns:a16="http://schemas.microsoft.com/office/drawing/2014/main" id="{C4EBDC1C-B950-5344-6296-1CA6F876CA7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latin typeface="Times New Roman" panose="02020603050405020304" pitchFamily="18" charset="0"/>
                <a:cs typeface="Times New Roman" panose="02020603050405020304" pitchFamily="18" charset="0"/>
              </a:rPr>
              <a:pPr>
                <a:defRPr/>
              </a:pPr>
              <a:t>13</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F8A457C-1308-DB66-1DA0-DED2CAF30762}"/>
              </a:ext>
            </a:extLst>
          </p:cNvPr>
          <p:cNvSpPr>
            <a:spLocks noGrp="1"/>
          </p:cNvSpPr>
          <p:nvPr>
            <p:ph idx="1"/>
          </p:nvPr>
        </p:nvSpPr>
        <p:spPr>
          <a:xfrm>
            <a:off x="719628" y="1644118"/>
            <a:ext cx="5093208" cy="950436"/>
          </a:xfrm>
        </p:spPr>
        <p:txBody>
          <a:bodyPr>
            <a:noAutofit/>
          </a:bodyPr>
          <a:lstStyle/>
          <a:p>
            <a:r>
              <a:rPr lang="en-US" sz="1800" dirty="0">
                <a:latin typeface="Times New Roman" panose="02020603050405020304" pitchFamily="18" charset="0"/>
                <a:cs typeface="Times New Roman" panose="02020603050405020304" pitchFamily="18" charset="0"/>
              </a:rPr>
              <a:t>ISO 17024</a:t>
            </a:r>
          </a:p>
          <a:p>
            <a:r>
              <a:rPr lang="en-US" sz="1800" dirty="0">
                <a:latin typeface="Times New Roman" panose="02020603050405020304" pitchFamily="18" charset="0"/>
                <a:cs typeface="Times New Roman" panose="02020603050405020304" pitchFamily="18" charset="0"/>
              </a:rPr>
              <a:t>Directive 8570.01-M</a:t>
            </a:r>
          </a:p>
        </p:txBody>
      </p:sp>
      <p:sp>
        <p:nvSpPr>
          <p:cNvPr id="14" name="TextBox 13">
            <a:extLst>
              <a:ext uri="{FF2B5EF4-FFF2-40B4-BE49-F238E27FC236}">
                <a16:creationId xmlns:a16="http://schemas.microsoft.com/office/drawing/2014/main" id="{709EF9BE-275D-687C-70D8-2A1D666AA28C}"/>
              </a:ext>
            </a:extLst>
          </p:cNvPr>
          <p:cNvSpPr txBox="1"/>
          <p:nvPr/>
        </p:nvSpPr>
        <p:spPr>
          <a:xfrm>
            <a:off x="5812836" y="3557499"/>
            <a:ext cx="6096750" cy="3139321"/>
          </a:xfrm>
          <a:prstGeom prst="rect">
            <a:avLst/>
          </a:prstGeom>
          <a:noFill/>
        </p:spPr>
        <p:txBody>
          <a:bodyPr wrap="square">
            <a:spAutoFit/>
          </a:bodyPr>
          <a:lstStyle/>
          <a:p>
            <a:pPr marL="285750" indent="-285750">
              <a:buFontTx/>
              <a:buChar char="-"/>
            </a:pPr>
            <a:r>
              <a:rPr lang="en-US" sz="1800" dirty="0">
                <a:latin typeface="Times New Roman" panose="02020603050405020304" pitchFamily="18" charset="0"/>
                <a:cs typeface="Times New Roman" panose="02020603050405020304" pitchFamily="18" charset="0"/>
              </a:rPr>
              <a:t>Leverage intelligence and threat detection techniques </a:t>
            </a:r>
          </a:p>
          <a:p>
            <a:pPr marL="285750" indent="-285750">
              <a:buFontTx/>
              <a:buChar char="-"/>
            </a:pPr>
            <a:r>
              <a:rPr lang="en-US" sz="1800" dirty="0">
                <a:latin typeface="Times New Roman" panose="02020603050405020304" pitchFamily="18" charset="0"/>
                <a:cs typeface="Times New Roman" panose="02020603050405020304" pitchFamily="18" charset="0"/>
              </a:rPr>
              <a:t>Analyze and interpret data </a:t>
            </a:r>
          </a:p>
          <a:p>
            <a:pPr marL="285750" indent="-285750">
              <a:buFontTx/>
              <a:buChar char="-"/>
            </a:pPr>
            <a:r>
              <a:rPr lang="en-US" sz="1800" dirty="0">
                <a:latin typeface="Times New Roman" panose="02020603050405020304" pitchFamily="18" charset="0"/>
                <a:cs typeface="Times New Roman" panose="02020603050405020304" pitchFamily="18" charset="0"/>
              </a:rPr>
              <a:t>Identify and address vulnerabilities </a:t>
            </a:r>
          </a:p>
          <a:p>
            <a:pPr marL="285750" indent="-285750">
              <a:buFontTx/>
              <a:buChar char="-"/>
            </a:pPr>
            <a:r>
              <a:rPr lang="en-US" sz="1800" dirty="0">
                <a:latin typeface="Times New Roman" panose="02020603050405020304" pitchFamily="18" charset="0"/>
                <a:cs typeface="Times New Roman" panose="02020603050405020304" pitchFamily="18" charset="0"/>
              </a:rPr>
              <a:t>Suggest preventative measures </a:t>
            </a:r>
          </a:p>
          <a:p>
            <a:pPr marL="285750" indent="-285750">
              <a:buFontTx/>
              <a:buChar char="-"/>
            </a:pPr>
            <a:r>
              <a:rPr lang="en-US" sz="1800" dirty="0">
                <a:latin typeface="Times New Roman" panose="02020603050405020304" pitchFamily="18" charset="0"/>
                <a:cs typeface="Times New Roman" panose="02020603050405020304" pitchFamily="18" charset="0"/>
              </a:rPr>
              <a:t>Effectively respond to and recover from incidents </a:t>
            </a: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sz="1800" dirty="0">
              <a:latin typeface="Times New Roman" panose="02020603050405020304" pitchFamily="18" charset="0"/>
              <a:cs typeface="Times New Roman" panose="02020603050405020304" pitchFamily="18" charset="0"/>
            </a:endParaRPr>
          </a:p>
          <a:p>
            <a:pPr marL="285750" indent="-285750">
              <a:buFontTx/>
              <a:buChar char="-"/>
            </a:pPr>
            <a:r>
              <a:rPr lang="en-US" sz="1800" dirty="0">
                <a:latin typeface="Times New Roman" panose="02020603050405020304" pitchFamily="18" charset="0"/>
                <a:cs typeface="Times New Roman" panose="02020603050405020304" pitchFamily="18" charset="0"/>
              </a:rPr>
              <a:t>“CompTIA </a:t>
            </a:r>
            <a:r>
              <a:rPr lang="en-US" sz="1800" dirty="0" err="1">
                <a:latin typeface="Times New Roman" panose="02020603050405020304" pitchFamily="18" charset="0"/>
                <a:cs typeface="Times New Roman" panose="02020603050405020304" pitchFamily="18" charset="0"/>
              </a:rPr>
              <a:t>CySA</a:t>
            </a:r>
            <a:r>
              <a:rPr lang="en-US" sz="1800" dirty="0">
                <a:latin typeface="Times New Roman" panose="02020603050405020304" pitchFamily="18" charset="0"/>
                <a:cs typeface="Times New Roman" panose="02020603050405020304" pitchFamily="18" charset="0"/>
              </a:rPr>
              <a:t>+ meets the ISO 17024 standard and is approved by U.S. Department of Defense to fulfill Directive 8570.01-M requirements. It is compliant with government regulations under the Federal Information Security Management Act (FISMA)” (comptia.org, </a:t>
            </a:r>
            <a:r>
              <a:rPr lang="en-US" sz="1800" dirty="0" err="1">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775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007F-910B-10D1-D3F8-747296FE62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224616B0-BBC0-62FB-23FB-B932AE563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latin typeface="Times New Roman" panose="02020603050405020304" pitchFamily="18" charset="0"/>
                <a:cs typeface="Times New Roman" panose="02020603050405020304" pitchFamily="18" charset="0"/>
              </a:rPr>
              <a:pPr>
                <a:defRPr/>
              </a:pPr>
              <a:t>14</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221DC64-5F5F-82DB-7CD5-23FBEAE650D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Anthony Zatika</a:t>
            </a:r>
          </a:p>
        </p:txBody>
      </p:sp>
    </p:spTree>
    <p:extLst>
      <p:ext uri="{BB962C8B-B14F-4D97-AF65-F5344CB8AC3E}">
        <p14:creationId xmlns:p14="http://schemas.microsoft.com/office/powerpoint/2010/main" val="167971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algn="l"/>
            <a:r>
              <a:rPr lang="en-US" kern="120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Azure sentinel – cloud-native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siem</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solution: Microsoft Azure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Azure Sentinel – Cloud-native SIEM Solution | Microsoft Azure. (n.d.). Retrieved July 25, 2022, from https://azure.microsoft.com/en-us/services/microsoft-sentinel/#features </a:t>
            </a: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Bwren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Azure Monitor HTTP Data Collector API - Azure Monitor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Azure Monitor HTTP Data Collector API - Azure Monitor | Microsoft Docs. Retrieved July 25, 2022, from https://docs.microsoft.com/en-us/azure/azure-monitor/logs/data-collector-api </a:t>
            </a: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Intelligent threat detection - amazon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guardduty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 amazon web services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July 25, 2022, from https://aws.amazon.com/guardduty/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Lauren, M. (2021, November 19).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Ingesting AWS guard duty findings to Azure Sentinel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LinkedIn. Retrieved July 25, 2022, from https://www.linkedin.com/pulse/ingesting-aws-guard-duty-findings-azure-sentinel-marko-lauren/ </a:t>
            </a: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Yelevin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Connect Microsoft Sentinel to Amazon Web Services to ingest AWS Service Log 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Docs. Retrieved July 25, 2022, from https://docs.microsoft.com/en-us/azure/sentinel/connect-aws?tabs=s3 </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latin typeface="Times New Roman" panose="02020603050405020304" pitchFamily="18" charset="0"/>
                <a:cs typeface="Times New Roman" panose="02020603050405020304" pitchFamily="18" charset="0"/>
              </a:rPr>
              <a:pPr lvl="0">
                <a:spcAft>
                  <a:spcPts val="600"/>
                </a:spcAft>
              </a:pPr>
              <a:t>15</a:t>
            </a:fld>
            <a:endParaRPr lang="en-US" noProof="0">
              <a:solidFill>
                <a:prstClr val="black">
                  <a:tint val="75000"/>
                </a:prstClr>
              </a:solidFill>
              <a:latin typeface="Times New Roman" panose="02020603050405020304" pitchFamily="18" charset="0"/>
              <a:cs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0">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Shape 22">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4">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a:xfrm>
            <a:off x="9063711" y="6356350"/>
            <a:ext cx="2260113"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latin typeface="Times New Roman" panose="02020603050405020304" pitchFamily="18" charset="0"/>
                <a:cs typeface="Times New Roman" panose="02020603050405020304" pitchFamily="18" charset="0"/>
              </a:rPr>
              <a:pPr marR="0" lvl="0" indent="0" fontAlgn="auto">
                <a:spcBef>
                  <a:spcPts val="0"/>
                </a:spcBef>
                <a:spcAft>
                  <a:spcPts val="600"/>
                </a:spcAft>
                <a:buClrTx/>
                <a:buSzTx/>
                <a:buFontTx/>
                <a:buNone/>
                <a:tabLst/>
                <a:defRPr/>
              </a:pPr>
              <a:t>2</a:t>
            </a:fld>
            <a:endParaRPr kumimoji="0" lang="en-US" b="0" i="0" u="none" strike="noStrike" normalizeH="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838200" y="643467"/>
            <a:ext cx="2951205" cy="5571066"/>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Agenda</a:t>
            </a:r>
            <a:endParaRPr lang="en-US">
              <a:solidFill>
                <a:srgbClr val="FFFFFF"/>
              </a:solidFill>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26170EC6-C24B-BFFA-6F8A-EAABEAC62AEB}"/>
              </a:ext>
            </a:extLst>
          </p:cNvPr>
          <p:cNvGraphicFramePr>
            <a:graphicFrameLocks noGrp="1"/>
          </p:cNvGraphicFramePr>
          <p:nvPr>
            <p:ph idx="1"/>
            <p:extLst>
              <p:ext uri="{D42A27DB-BD31-4B8C-83A1-F6EECF244321}">
                <p14:modId xmlns:p14="http://schemas.microsoft.com/office/powerpoint/2010/main" val="2652941878"/>
              </p:ext>
            </p:extLst>
          </p:nvPr>
        </p:nvGraphicFramePr>
        <p:xfrm>
          <a:off x="4074424" y="716844"/>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7" name="Rectangle 2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7075"/>
            <a:ext cx="5120561" cy="1325563"/>
          </a:xfrm>
        </p:spPr>
        <p:txBody>
          <a:bodyPr vert="horz" lIns="91440" tIns="45720" rIns="91440" bIns="45720" rtlCol="0" anchor="ctr">
            <a:normAutofit/>
          </a:bodyPr>
          <a:lstStyle/>
          <a:p>
            <a:r>
              <a:rPr lang="en-US" kern="1200">
                <a:solidFill>
                  <a:schemeClr val="tx1"/>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1" y="1825625"/>
            <a:ext cx="5092194" cy="4351338"/>
          </a:xfrm>
        </p:spPr>
        <p:txBody>
          <a:bodyPr vert="horz" lIns="91440" tIns="45720" rIns="91440" bIns="45720" rtlCol="0">
            <a:normAutofit/>
          </a:bodyPr>
          <a:lstStyle/>
          <a:p>
            <a:pPr marL="342900" indent="-228600">
              <a:lnSpc>
                <a:spcPct val="9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Export Threats From One Application To The Other</a:t>
            </a:r>
          </a:p>
          <a:p>
            <a:pPr marL="342900" indent="-228600">
              <a:lnSpc>
                <a:spcPct val="9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Get Alerts From One Application Through Notices Found By Another</a:t>
            </a:r>
          </a:p>
          <a:p>
            <a:pPr marL="342900" indent="-228600">
              <a:lnSpc>
                <a:spcPct val="9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Integration Of Different Applications For Better Threat Management</a:t>
            </a:r>
          </a:p>
        </p:txBody>
      </p:sp>
      <p:sp>
        <p:nvSpPr>
          <p:cNvPr id="48" name="Oval 2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3"/>
          <a:srcRect t="3740" r="-2"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49" name="Arc 2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4"/>
          <a:srcRect t="10391" r="-3" b="4138"/>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latin typeface="Times New Roman" panose="02020603050405020304" pitchFamily="18" charset="0"/>
                <a:cs typeface="Times New Roman" panose="02020603050405020304" pitchFamily="18" charset="0"/>
              </a:rPr>
              <a:pPr marR="0" lvl="0" indent="0" fontAlgn="auto">
                <a:spcBef>
                  <a:spcPts val="0"/>
                </a:spcBef>
                <a:spcAft>
                  <a:spcPts val="600"/>
                </a:spcAft>
                <a:buClrTx/>
                <a:buSzTx/>
                <a:buFontTx/>
                <a:buNone/>
                <a:tabLst/>
                <a:defRPr/>
              </a:pPr>
              <a:t>3</a:t>
            </a:fld>
            <a:endParaRPr kumimoji="0" lang="en-US" b="0" i="0" u="none" strike="noStrike" normalizeH="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2" name="Slide Number Placeholder 10">
            <a:extLst>
              <a:ext uri="{FF2B5EF4-FFF2-40B4-BE49-F238E27FC236}">
                <a16:creationId xmlns:a16="http://schemas.microsoft.com/office/drawing/2014/main" id="{494C42F3-EFA8-CE21-5FFF-E75FF35934CE}"/>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76B855D-E9CC-4FF8-AD85-6CDC7B89A0DE}" type="slidenum">
              <a:rPr lang="en-US" smtClean="0">
                <a:solidFill>
                  <a:prstClr val="black">
                    <a:tint val="75000"/>
                  </a:prstClr>
                </a:solidFill>
                <a:latin typeface="Times New Roman" panose="02020603050405020304" pitchFamily="18" charset="0"/>
                <a:cs typeface="Times New Roman" panose="02020603050405020304" pitchFamily="18" charset="0"/>
              </a:rPr>
              <a:pPr>
                <a:defRPr/>
              </a:pPr>
              <a:t>3</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Freeform: Shape 4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Arc 4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77" name="Rectangle 4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4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kern="1200">
                <a:solidFill>
                  <a:schemeClr val="tx1"/>
                </a:solidFill>
                <a:latin typeface="Times New Roman" panose="02020603050405020304" pitchFamily="18" charset="0"/>
                <a:cs typeface="Times New Roman" panose="02020603050405020304" pitchFamily="18" charset="0"/>
              </a:rPr>
              <a:t>Amazon GuardDuty</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5093520" y="5224337"/>
            <a:ext cx="6589707" cy="995327"/>
          </a:xfrm>
        </p:spPr>
        <p:txBody>
          <a:bodyPr vert="horz" lIns="91440" tIns="45720" rIns="91440" bIns="45720" rtlCol="0">
            <a:normAutofit/>
          </a:bodyPr>
          <a:lstStyle/>
          <a:p>
            <a:pPr algn="r"/>
            <a:r>
              <a:rPr lang="en-US" b="1" kern="1200">
                <a:solidFill>
                  <a:schemeClr val="tx1"/>
                </a:solidFill>
                <a:latin typeface="Times New Roman" panose="02020603050405020304" pitchFamily="18" charset="0"/>
                <a:cs typeface="Times New Roman" panose="02020603050405020304" pitchFamily="18" charset="0"/>
              </a:rPr>
              <a:t>Intelligent Threat Detection</a:t>
            </a:r>
          </a:p>
          <a:p>
            <a:pPr algn="r"/>
            <a:endParaRPr lang="en-US" kern="1200">
              <a:solidFill>
                <a:schemeClr val="tx1"/>
              </a:solidFill>
              <a:latin typeface="Times New Roman" panose="02020603050405020304" pitchFamily="18" charset="0"/>
              <a:cs typeface="Times New Roman" panose="02020603050405020304" pitchFamily="18" charset="0"/>
            </a:endParaRPr>
          </a:p>
          <a:p>
            <a:pPr algn="r"/>
            <a:endParaRPr lang="en-US" kern="1200">
              <a:solidFill>
                <a:schemeClr val="tx1"/>
              </a:solidFill>
              <a:latin typeface="Times New Roman" panose="02020603050405020304" pitchFamily="18" charset="0"/>
              <a:cs typeface="Times New Roman" panose="02020603050405020304" pitchFamily="18" charset="0"/>
            </a:endParaRPr>
          </a:p>
        </p:txBody>
      </p:sp>
      <p:cxnSp>
        <p:nvCxnSpPr>
          <p:cNvPr id="80" name="Straight Connector 5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5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Arc 6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10">
            <a:extLst>
              <a:ext uri="{FF2B5EF4-FFF2-40B4-BE49-F238E27FC236}">
                <a16:creationId xmlns:a16="http://schemas.microsoft.com/office/drawing/2014/main" id="{A54BE3AF-F9B4-6B73-EC55-31BEFDA5A876}"/>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76B855D-E9CC-4FF8-AD85-6CDC7B89A0DE}" type="slidenum">
              <a:rPr lang="en-US" sz="1200" smtClean="0">
                <a:solidFill>
                  <a:prstClr val="black">
                    <a:tint val="75000"/>
                  </a:prstClr>
                </a:solidFill>
                <a:latin typeface="Times New Roman" panose="02020603050405020304" pitchFamily="18" charset="0"/>
                <a:cs typeface="Times New Roman" panose="02020603050405020304" pitchFamily="18" charset="0"/>
              </a:rPr>
              <a:pPr algn="r">
                <a:defRPr/>
              </a:pPr>
              <a:t>4</a:t>
            </a:fld>
            <a:endParaRPr lang="en-US" sz="1200"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Amazon GuardDuty</a:t>
            </a:r>
          </a:p>
        </p:txBody>
      </p:sp>
      <p:sp>
        <p:nvSpPr>
          <p:cNvPr id="3" name="Text Placeholder 2">
            <a:extLst>
              <a:ext uri="{FF2B5EF4-FFF2-40B4-BE49-F238E27FC236}">
                <a16:creationId xmlns:a16="http://schemas.microsoft.com/office/drawing/2014/main" id="{A4B28E79-36F1-4487-B6B6-7A33F5C3C0B2}"/>
              </a:ext>
            </a:extLst>
          </p:cNvPr>
          <p:cNvSpPr>
            <a:spLocks noGrp="1"/>
          </p:cNvSpPr>
          <p:nvPr>
            <p:ph type="body" idx="1"/>
          </p:nvPr>
        </p:nvSpPr>
        <p:spPr>
          <a:xfrm>
            <a:off x="804954" y="1690688"/>
            <a:ext cx="3291840" cy="653415"/>
          </a:xfrm>
        </p:spPr>
        <p:txBody>
          <a:bodyPr>
            <a:normAutofit fontScale="92500" lnSpcReduction="10000"/>
          </a:bodyPr>
          <a:lstStyle/>
          <a:p>
            <a:r>
              <a:rPr lang="en-US" b="1" dirty="0">
                <a:effectLst/>
                <a:latin typeface="Times New Roman" panose="02020603050405020304" pitchFamily="18" charset="0"/>
                <a:cs typeface="Times New Roman" panose="02020603050405020304" pitchFamily="18" charset="0"/>
              </a:rPr>
              <a:t>Stop Unauthorized </a:t>
            </a:r>
            <a:r>
              <a:rPr lang="en-US" dirty="0">
                <a:latin typeface="Times New Roman" panose="02020603050405020304" pitchFamily="18" charset="0"/>
                <a:cs typeface="Times New Roman" panose="02020603050405020304" pitchFamily="18" charset="0"/>
              </a:rPr>
              <a:t>A</a:t>
            </a:r>
            <a:r>
              <a:rPr lang="en-US" b="1" dirty="0">
                <a:effectLst/>
                <a:latin typeface="Times New Roman" panose="02020603050405020304" pitchFamily="18" charset="0"/>
                <a:cs typeface="Times New Roman" panose="02020603050405020304" pitchFamily="18" charset="0"/>
              </a:rPr>
              <a:t>ctivity</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Compromised Credentials</a:t>
            </a:r>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Unusual Data Access</a:t>
            </a:r>
            <a:r>
              <a:rPr lang="en-US" sz="2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API Calls from Unknown or Malicious Sources</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A4C5B2A-12FB-43E3-8389-C0A5E65E6D91}"/>
              </a:ext>
            </a:extLst>
          </p:cNvPr>
          <p:cNvSpPr>
            <a:spLocks noGrp="1"/>
          </p:cNvSpPr>
          <p:nvPr>
            <p:ph type="body" sz="quarter" idx="3"/>
          </p:nvPr>
        </p:nvSpPr>
        <p:spPr/>
        <p:txBody>
          <a:bodyPr>
            <a:normAutofit fontScale="92500" lnSpcReduction="10000"/>
          </a:bodyPr>
          <a:lstStyle/>
          <a:p>
            <a:r>
              <a:rPr lang="en-US" b="1" dirty="0">
                <a:effectLst/>
                <a:latin typeface="Times New Roman" panose="02020603050405020304" pitchFamily="18" charset="0"/>
                <a:cs typeface="Times New Roman" panose="02020603050405020304" pitchFamily="18" charset="0"/>
              </a:rPr>
              <a:t>Enable Continuous Monitoring and Analysis</a:t>
            </a:r>
          </a:p>
        </p:txBody>
      </p:sp>
      <p:sp>
        <p:nvSpPr>
          <p:cNvPr id="6" name="Content Placeholder 5">
            <a:extLst>
              <a:ext uri="{FF2B5EF4-FFF2-40B4-BE49-F238E27FC236}">
                <a16:creationId xmlns:a16="http://schemas.microsoft.com/office/drawing/2014/main" id="{53C09F06-9236-4635-AFB4-5E7D384A6BAE}"/>
              </a:ext>
            </a:extLst>
          </p:cNvPr>
          <p:cNvSpPr>
            <a:spLocks noGrp="1"/>
          </p:cNvSpPr>
          <p:nvPr>
            <p:ph sz="quarter" idx="4"/>
          </p:nvPr>
        </p:nvSpPr>
        <p:spPr/>
        <p:txBody>
          <a:bodyPr/>
          <a:lstStyle/>
          <a:p>
            <a:r>
              <a:rPr lang="en-US" sz="2000" dirty="0">
                <a:latin typeface="Times New Roman" panose="02020603050405020304" pitchFamily="18" charset="0"/>
                <a:cs typeface="Times New Roman" panose="02020603050405020304" pitchFamily="18" charset="0"/>
              </a:rPr>
              <a:t>Metadata, Context of </a:t>
            </a:r>
            <a:r>
              <a:rPr lang="en-US"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ecurity </a:t>
            </a:r>
            <a:r>
              <a:rPr lang="en-US"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vents</a:t>
            </a: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Details on Impacted Sources</a:t>
            </a:r>
          </a:p>
        </p:txBody>
      </p:sp>
      <p:sp>
        <p:nvSpPr>
          <p:cNvPr id="7" name="Text Placeholder 6">
            <a:extLst>
              <a:ext uri="{FF2B5EF4-FFF2-40B4-BE49-F238E27FC236}">
                <a16:creationId xmlns:a16="http://schemas.microsoft.com/office/drawing/2014/main" id="{016D0387-7057-4207-9037-65B55A7B211B}"/>
              </a:ext>
            </a:extLst>
          </p:cNvPr>
          <p:cNvSpPr>
            <a:spLocks noGrp="1"/>
          </p:cNvSpPr>
          <p:nvPr>
            <p:ph type="body" sz="quarter" idx="13"/>
          </p:nvPr>
        </p:nvSpPr>
        <p:spPr>
          <a:xfrm>
            <a:off x="8095206" y="1690688"/>
            <a:ext cx="3291840" cy="424679"/>
          </a:xfrm>
        </p:spPr>
        <p:txBody>
          <a:bodyPr/>
          <a:lstStyle/>
          <a:p>
            <a:r>
              <a:rPr lang="en-US" b="1" dirty="0">
                <a:effectLst/>
                <a:latin typeface="Times New Roman" panose="02020603050405020304" pitchFamily="18" charset="0"/>
                <a:cs typeface="Times New Roman" panose="02020603050405020304" pitchFamily="18" charset="0"/>
              </a:rPr>
              <a:t>Simplify Forensics</a:t>
            </a: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a:xfrm>
            <a:off x="8060374" y="2505075"/>
            <a:ext cx="3291840" cy="3684588"/>
          </a:xfrm>
        </p:spPr>
        <p:txBody>
          <a:bodyPr/>
          <a:lstStyle/>
          <a:p>
            <a:r>
              <a:rPr lang="en-US" dirty="0">
                <a:latin typeface="Times New Roman" panose="02020603050405020304" pitchFamily="18" charset="0"/>
                <a:cs typeface="Times New Roman" panose="02020603050405020304" pitchFamily="18" charset="0"/>
              </a:rPr>
              <a:t>Root Causes of Suspicious Activity</a:t>
            </a:r>
            <a:endParaRPr lang="en-US" sz="20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69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dirty="0">
                <a:solidFill>
                  <a:schemeClr val="tx1"/>
                </a:solidFill>
                <a:latin typeface="Times New Roman" panose="02020603050405020304" pitchFamily="18" charset="0"/>
                <a:cs typeface="Times New Roman" panose="02020603050405020304" pitchFamily="18" charset="0"/>
              </a:rPr>
              <a:t>Microsoft</a:t>
            </a:r>
            <a:r>
              <a:rPr lang="en-US" kern="1200" dirty="0">
                <a:solidFill>
                  <a:schemeClr val="tx1"/>
                </a:solidFill>
                <a:latin typeface="Times New Roman" panose="02020603050405020304" pitchFamily="18" charset="0"/>
                <a:cs typeface="Times New Roman" panose="02020603050405020304" pitchFamily="18" charset="0"/>
              </a:rPr>
              <a:t> Sentinel</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5093520" y="5224338"/>
            <a:ext cx="6589707" cy="995328"/>
          </a:xfrm>
        </p:spPr>
        <p:txBody>
          <a:bodyPr vert="horz" lIns="91440" tIns="45720" rIns="91440" bIns="45720" rtlCol="0">
            <a:normAutofit/>
          </a:bodyPr>
          <a:lstStyle/>
          <a:p>
            <a:pPr algn="r"/>
            <a:r>
              <a:rPr lang="en-US" b="1" kern="1200" dirty="0">
                <a:solidFill>
                  <a:schemeClr val="tx1"/>
                </a:solidFill>
                <a:latin typeface="Times New Roman" panose="02020603050405020304" pitchFamily="18" charset="0"/>
                <a:cs typeface="Times New Roman" panose="02020603050405020304" pitchFamily="18" charset="0"/>
              </a:rPr>
              <a:t>Build Next-Generation Security Operations with Cloud and AI</a:t>
            </a:r>
          </a:p>
          <a:p>
            <a:pPr algn="r"/>
            <a:endParaRPr lang="en-US" kern="1200" dirty="0">
              <a:solidFill>
                <a:schemeClr val="tx1"/>
              </a:solidFill>
              <a:latin typeface="Times New Roman" panose="02020603050405020304" pitchFamily="18" charset="0"/>
              <a:cs typeface="Times New Roman" panose="02020603050405020304" pitchFamily="18" charset="0"/>
            </a:endParaRPr>
          </a:p>
          <a:p>
            <a:pPr algn="r"/>
            <a:endParaRPr lang="en-US" kern="1200" dirty="0">
              <a:solidFill>
                <a:schemeClr val="tx1"/>
              </a:solidFill>
              <a:latin typeface="Times New Roman" panose="02020603050405020304" pitchFamily="18" charset="0"/>
              <a:cs typeface="Times New Roman" panose="02020603050405020304" pitchFamily="18" charset="0"/>
            </a:endParaRPr>
          </a:p>
        </p:txBody>
      </p:sp>
      <p:cxnSp>
        <p:nvCxnSpPr>
          <p:cNvPr id="81" name="Straight Connector 8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Oval 8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10">
            <a:extLst>
              <a:ext uri="{FF2B5EF4-FFF2-40B4-BE49-F238E27FC236}">
                <a16:creationId xmlns:a16="http://schemas.microsoft.com/office/drawing/2014/main" id="{1E354BB3-71DE-2065-F090-2E9E7130AEF1}"/>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76B855D-E9CC-4FF8-AD85-6CDC7B89A0DE}" type="slidenum">
              <a:rPr lang="en-US" sz="1200" smtClean="0">
                <a:solidFill>
                  <a:prstClr val="black">
                    <a:tint val="75000"/>
                  </a:prstClr>
                </a:solidFill>
                <a:latin typeface="Times New Roman" panose="02020603050405020304" pitchFamily="18" charset="0"/>
                <a:cs typeface="Times New Roman" panose="02020603050405020304" pitchFamily="18" charset="0"/>
              </a:rPr>
              <a:pPr algn="r">
                <a:defRPr/>
              </a:pPr>
              <a:t>6</a:t>
            </a:fld>
            <a:endParaRPr lang="en-US" sz="1200"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69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Microsoft Sentinel</a:t>
            </a:r>
          </a:p>
        </p:txBody>
      </p:sp>
      <p:sp>
        <p:nvSpPr>
          <p:cNvPr id="3" name="Text Placeholder 2">
            <a:extLst>
              <a:ext uri="{FF2B5EF4-FFF2-40B4-BE49-F238E27FC236}">
                <a16:creationId xmlns:a16="http://schemas.microsoft.com/office/drawing/2014/main" id="{A4B28E79-36F1-4487-B6B6-7A33F5C3C0B2}"/>
              </a:ext>
            </a:extLst>
          </p:cNvPr>
          <p:cNvSpPr>
            <a:spLocks noGrp="1"/>
          </p:cNvSpPr>
          <p:nvPr>
            <p:ph type="body" idx="1"/>
          </p:nvPr>
        </p:nvSpPr>
        <p:spPr>
          <a:xfrm>
            <a:off x="362035" y="1628118"/>
            <a:ext cx="3291840" cy="823912"/>
          </a:xfrm>
        </p:spPr>
        <p:txBody>
          <a:bodyPr>
            <a:normAutofit/>
          </a:bodyPr>
          <a:lstStyle/>
          <a:p>
            <a:r>
              <a:rPr lang="en-US" dirty="0">
                <a:latin typeface="Times New Roman" panose="02020603050405020304" pitchFamily="18" charset="0"/>
                <a:cs typeface="Times New Roman" panose="02020603050405020304" pitchFamily="18" charset="0"/>
              </a:rPr>
              <a:t>Collect</a:t>
            </a:r>
            <a:endParaRPr lang="en-US" b="1" dirty="0">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362035" y="2561896"/>
            <a:ext cx="3291840" cy="3684588"/>
          </a:xfrm>
        </p:spPr>
        <p:txBody>
          <a:bodyPr/>
          <a:lstStyle/>
          <a:p>
            <a:r>
              <a:rPr lang="en-US" sz="2000" dirty="0">
                <a:latin typeface="Times New Roman" panose="02020603050405020304" pitchFamily="18" charset="0"/>
                <a:cs typeface="Times New Roman" panose="02020603050405020304" pitchFamily="18" charset="0"/>
              </a:rPr>
              <a:t>Data</a:t>
            </a:r>
          </a:p>
          <a:p>
            <a:r>
              <a:rPr lang="en-US" dirty="0">
                <a:latin typeface="Times New Roman" panose="02020603050405020304" pitchFamily="18" charset="0"/>
                <a:cs typeface="Times New Roman" panose="02020603050405020304" pitchFamily="18" charset="0"/>
              </a:rPr>
              <a:t>Cloud Scale</a:t>
            </a:r>
          </a:p>
          <a:p>
            <a:r>
              <a:rPr lang="en-US" sz="2000" dirty="0">
                <a:latin typeface="Times New Roman" panose="02020603050405020304" pitchFamily="18" charset="0"/>
                <a:cs typeface="Times New Roman" panose="02020603050405020304" pitchFamily="18" charset="0"/>
              </a:rPr>
              <a:t>Users, Devices Applications,</a:t>
            </a:r>
            <a:r>
              <a:rPr lang="en-US" dirty="0">
                <a:latin typeface="Times New Roman" panose="02020603050405020304" pitchFamily="18" charset="0"/>
                <a:cs typeface="Times New Roman" panose="02020603050405020304" pitchFamily="18" charset="0"/>
              </a:rPr>
              <a:t> Both On-Premises and in Multiple Cloud Environments</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A4C5B2A-12FB-43E3-8389-C0A5E65E6D91}"/>
              </a:ext>
            </a:extLst>
          </p:cNvPr>
          <p:cNvSpPr>
            <a:spLocks noGrp="1"/>
          </p:cNvSpPr>
          <p:nvPr>
            <p:ph type="body" sz="quarter" idx="3"/>
          </p:nvPr>
        </p:nvSpPr>
        <p:spPr>
          <a:xfrm>
            <a:off x="3581400" y="1651024"/>
            <a:ext cx="3291840" cy="823912"/>
          </a:xfrm>
        </p:spPr>
        <p:txBody>
          <a:bodyPr>
            <a:normAutofit/>
          </a:bodyPr>
          <a:lstStyle/>
          <a:p>
            <a:r>
              <a:rPr lang="en-US" b="1" dirty="0">
                <a:effectLst/>
                <a:latin typeface="Times New Roman" panose="02020603050405020304" pitchFamily="18" charset="0"/>
                <a:cs typeface="Times New Roman" panose="02020603050405020304" pitchFamily="18" charset="0"/>
              </a:rPr>
              <a:t>Detect</a:t>
            </a:r>
          </a:p>
        </p:txBody>
      </p:sp>
      <p:sp>
        <p:nvSpPr>
          <p:cNvPr id="6" name="Content Placeholder 5">
            <a:extLst>
              <a:ext uri="{FF2B5EF4-FFF2-40B4-BE49-F238E27FC236}">
                <a16:creationId xmlns:a16="http://schemas.microsoft.com/office/drawing/2014/main" id="{53C09F06-9236-4635-AFB4-5E7D384A6BAE}"/>
              </a:ext>
            </a:extLst>
          </p:cNvPr>
          <p:cNvSpPr>
            <a:spLocks noGrp="1"/>
          </p:cNvSpPr>
          <p:nvPr>
            <p:ph sz="quarter" idx="4"/>
          </p:nvPr>
        </p:nvSpPr>
        <p:spPr>
          <a:xfrm>
            <a:off x="3398520" y="2588910"/>
            <a:ext cx="3291840" cy="3684588"/>
          </a:xfrm>
        </p:spPr>
        <p:txBody>
          <a:bodyPr/>
          <a:lstStyle/>
          <a:p>
            <a:r>
              <a:rPr lang="en-US" dirty="0">
                <a:latin typeface="Times New Roman" panose="02020603050405020304" pitchFamily="18" charset="0"/>
                <a:cs typeface="Times New Roman" panose="02020603050405020304" pitchFamily="18" charset="0"/>
              </a:rPr>
              <a:t>Uncovered Threats</a:t>
            </a:r>
          </a:p>
          <a:p>
            <a:r>
              <a:rPr lang="en-US" sz="2000" dirty="0">
                <a:latin typeface="Times New Roman" panose="02020603050405020304" pitchFamily="18" charset="0"/>
                <a:cs typeface="Times New Roman" panose="02020603050405020304" pitchFamily="18" charset="0"/>
              </a:rPr>
              <a:t>Minim</a:t>
            </a:r>
            <a:r>
              <a:rPr lang="en-US" dirty="0">
                <a:latin typeface="Times New Roman" panose="02020603050405020304" pitchFamily="18" charset="0"/>
                <a:cs typeface="Times New Roman" panose="02020603050405020304" pitchFamily="18" charset="0"/>
              </a:rPr>
              <a:t>ize False Positive</a:t>
            </a:r>
          </a:p>
          <a:p>
            <a:r>
              <a:rPr lang="en-US" sz="2000" dirty="0">
                <a:latin typeface="Times New Roman" panose="02020603050405020304" pitchFamily="18" charset="0"/>
                <a:cs typeface="Times New Roman" panose="02020603050405020304" pitchFamily="18" charset="0"/>
              </a:rPr>
              <a:t>Analytics and Unparallel Threat Detection</a:t>
            </a:r>
          </a:p>
          <a:p>
            <a:endParaRPr lang="en-US" sz="2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16D0387-7057-4207-9037-65B55A7B211B}"/>
              </a:ext>
            </a:extLst>
          </p:cNvPr>
          <p:cNvSpPr>
            <a:spLocks noGrp="1"/>
          </p:cNvSpPr>
          <p:nvPr>
            <p:ph type="body" sz="quarter" idx="13"/>
          </p:nvPr>
        </p:nvSpPr>
        <p:spPr>
          <a:xfrm>
            <a:off x="6507480" y="1651024"/>
            <a:ext cx="3291840" cy="823912"/>
          </a:xfrm>
        </p:spPr>
        <p:txBody>
          <a:bodyPr/>
          <a:lstStyle/>
          <a:p>
            <a:r>
              <a:rPr lang="en-US" b="1" dirty="0">
                <a:effectLst/>
                <a:latin typeface="Times New Roman" panose="02020603050405020304" pitchFamily="18" charset="0"/>
                <a:cs typeface="Times New Roman" panose="02020603050405020304" pitchFamily="18" charset="0"/>
              </a:rPr>
              <a:t>Investigate</a:t>
            </a: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a:xfrm>
            <a:off x="6507480" y="2615924"/>
            <a:ext cx="3291840" cy="3684588"/>
          </a:xfrm>
        </p:spPr>
        <p:txBody>
          <a:bodyPr/>
          <a:lstStyle/>
          <a:p>
            <a:r>
              <a:rPr lang="en-US" dirty="0">
                <a:latin typeface="Times New Roman" panose="02020603050405020304" pitchFamily="18" charset="0"/>
                <a:cs typeface="Times New Roman" panose="02020603050405020304" pitchFamily="18" charset="0"/>
              </a:rPr>
              <a:t>To Threats with AI</a:t>
            </a:r>
          </a:p>
          <a:p>
            <a:r>
              <a:rPr lang="en-US" dirty="0">
                <a:latin typeface="Times New Roman" panose="02020603050405020304" pitchFamily="18" charset="0"/>
                <a:cs typeface="Times New Roman" panose="02020603050405020304" pitchFamily="18" charset="0"/>
              </a:rPr>
              <a:t>Hunt Suspicious Activities</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
        <p:nvSpPr>
          <p:cNvPr id="12" name="Text Placeholder 6">
            <a:extLst>
              <a:ext uri="{FF2B5EF4-FFF2-40B4-BE49-F238E27FC236}">
                <a16:creationId xmlns:a16="http://schemas.microsoft.com/office/drawing/2014/main" id="{26C8CA1F-5446-E4B8-C51F-016733D35C1F}"/>
              </a:ext>
            </a:extLst>
          </p:cNvPr>
          <p:cNvSpPr txBox="1">
            <a:spLocks/>
          </p:cNvSpPr>
          <p:nvPr/>
        </p:nvSpPr>
        <p:spPr>
          <a:xfrm>
            <a:off x="9193353" y="1651024"/>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Respond</a:t>
            </a:r>
          </a:p>
        </p:txBody>
      </p:sp>
      <p:sp>
        <p:nvSpPr>
          <p:cNvPr id="13" name="Content Placeholder 7">
            <a:extLst>
              <a:ext uri="{FF2B5EF4-FFF2-40B4-BE49-F238E27FC236}">
                <a16:creationId xmlns:a16="http://schemas.microsoft.com/office/drawing/2014/main" id="{9ECEB1A3-E1E7-F06A-5B8C-C4C95A58EB15}"/>
              </a:ext>
            </a:extLst>
          </p:cNvPr>
          <p:cNvSpPr txBox="1">
            <a:spLocks/>
          </p:cNvSpPr>
          <p:nvPr/>
        </p:nvSpPr>
        <p:spPr>
          <a:xfrm>
            <a:off x="9193353" y="2615924"/>
            <a:ext cx="329184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To Incidents Rapidly</a:t>
            </a:r>
          </a:p>
          <a:p>
            <a:r>
              <a:rPr lang="en-US" dirty="0">
                <a:latin typeface="Times New Roman" panose="02020603050405020304" pitchFamily="18" charset="0"/>
                <a:cs typeface="Times New Roman" panose="02020603050405020304" pitchFamily="18" charset="0"/>
              </a:rPr>
              <a:t>Automation</a:t>
            </a:r>
          </a:p>
        </p:txBody>
      </p:sp>
    </p:spTree>
    <p:extLst>
      <p:ext uri="{BB962C8B-B14F-4D97-AF65-F5344CB8AC3E}">
        <p14:creationId xmlns:p14="http://schemas.microsoft.com/office/powerpoint/2010/main" val="196156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511793-2514-B5DC-0507-783245B15ABE}"/>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Times New Roman" panose="02020603050405020304" pitchFamily="18" charset="0"/>
                <a:cs typeface="Times New Roman" panose="02020603050405020304" pitchFamily="18" charset="0"/>
              </a:rPr>
              <a:t>Connecting AWS to Microsoft Sentinel</a:t>
            </a:r>
          </a:p>
        </p:txBody>
      </p:sp>
      <p:sp>
        <p:nvSpPr>
          <p:cNvPr id="24" name="Freeform: Shape 2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descr="Chart&#10;&#10;Description automatically generated">
            <a:extLst>
              <a:ext uri="{FF2B5EF4-FFF2-40B4-BE49-F238E27FC236}">
                <a16:creationId xmlns:a16="http://schemas.microsoft.com/office/drawing/2014/main" id="{7F03A77B-5A0B-8988-3C36-EF40751765D7}"/>
              </a:ext>
            </a:extLst>
          </p:cNvPr>
          <p:cNvPicPr>
            <a:picLocks noGrp="1" noChangeAspect="1"/>
          </p:cNvPicPr>
          <p:nvPr>
            <p:ph sz="half" idx="2"/>
          </p:nvPr>
        </p:nvPicPr>
        <p:blipFill>
          <a:blip r:embed="rId3"/>
          <a:stretch>
            <a:fillRect/>
          </a:stretch>
        </p:blipFill>
        <p:spPr>
          <a:xfrm>
            <a:off x="5568814" y="1847827"/>
            <a:ext cx="6911498" cy="226351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8" name="Freeform: Shape 2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C14D35F7-01E6-FE44-2832-5B2B7582F924}"/>
              </a:ext>
            </a:extLst>
          </p:cNvPr>
          <p:cNvSpPr>
            <a:spLocks noGrp="1"/>
          </p:cNvSpPr>
          <p:nvPr>
            <p:ph type="sldNum" sz="quarter" idx="12"/>
          </p:nvPr>
        </p:nvSpPr>
        <p:spPr>
          <a:xfrm>
            <a:off x="10030244" y="6356350"/>
            <a:ext cx="132355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latin typeface="Times New Roman" panose="02020603050405020304" pitchFamily="18" charset="0"/>
                <a:cs typeface="Times New Roman" panose="02020603050405020304" pitchFamily="18" charset="0"/>
              </a:rPr>
              <a:pPr>
                <a:spcAft>
                  <a:spcPts val="600"/>
                </a:spcAft>
                <a:defRPr/>
              </a:pPr>
              <a:t>8</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38" name="Text Placeholder 2">
            <a:extLst>
              <a:ext uri="{FF2B5EF4-FFF2-40B4-BE49-F238E27FC236}">
                <a16:creationId xmlns:a16="http://schemas.microsoft.com/office/drawing/2014/main" id="{F4B7CA8B-8BA7-AAE4-F7EA-90BE41DBC217}"/>
              </a:ext>
            </a:extLst>
          </p:cNvPr>
          <p:cNvGraphicFramePr/>
          <p:nvPr>
            <p:extLst>
              <p:ext uri="{D42A27DB-BD31-4B8C-83A1-F6EECF244321}">
                <p14:modId xmlns:p14="http://schemas.microsoft.com/office/powerpoint/2010/main" val="4269250363"/>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407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15F4-3962-2813-F5FA-37D831AD85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Steps For Official Method</a:t>
            </a:r>
          </a:p>
        </p:txBody>
      </p:sp>
      <p:sp>
        <p:nvSpPr>
          <p:cNvPr id="3" name="Text Placeholder 2">
            <a:extLst>
              <a:ext uri="{FF2B5EF4-FFF2-40B4-BE49-F238E27FC236}">
                <a16:creationId xmlns:a16="http://schemas.microsoft.com/office/drawing/2014/main" id="{9703CBEA-EEE2-4947-C0B8-3E1C28D132AE}"/>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AWS Environment</a:t>
            </a:r>
          </a:p>
        </p:txBody>
      </p:sp>
      <p:sp>
        <p:nvSpPr>
          <p:cNvPr id="4" name="Content Placeholder 3">
            <a:extLst>
              <a:ext uri="{FF2B5EF4-FFF2-40B4-BE49-F238E27FC236}">
                <a16:creationId xmlns:a16="http://schemas.microsoft.com/office/drawing/2014/main" id="{64A1CA10-AA3C-BDFF-9F6E-CA0E8BDF2D4D}"/>
              </a:ext>
            </a:extLst>
          </p:cNvPr>
          <p:cNvSpPr>
            <a:spLocks noGrp="1"/>
          </p:cNvSpPr>
          <p:nvPr>
            <p:ph sz="half" idx="2"/>
          </p:nvPr>
        </p:nvSpPr>
        <p:spPr/>
        <p:txBody>
          <a:bodyPr>
            <a:normAutofit fontScale="85000"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your AWS service(s) to send logs to an </a:t>
            </a:r>
            <a:r>
              <a:rPr lang="en-US" b="1" dirty="0">
                <a:latin typeface="Times New Roman" panose="02020603050405020304" pitchFamily="18" charset="0"/>
                <a:cs typeface="Times New Roman" panose="02020603050405020304" pitchFamily="18" charset="0"/>
              </a:rPr>
              <a:t>S3 bucket</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a:t>
            </a:r>
            <a:r>
              <a:rPr lang="en-US" b="1" dirty="0">
                <a:latin typeface="Times New Roman" panose="02020603050405020304" pitchFamily="18" charset="0"/>
                <a:cs typeface="Times New Roman" panose="02020603050405020304" pitchFamily="18" charset="0"/>
              </a:rPr>
              <a:t>Simple Queue Service (SQS) queue</a:t>
            </a:r>
            <a:r>
              <a:rPr lang="en-US" dirty="0">
                <a:latin typeface="Times New Roman" panose="02020603050405020304" pitchFamily="18" charset="0"/>
                <a:cs typeface="Times New Roman" panose="02020603050405020304" pitchFamily="18" charset="0"/>
              </a:rPr>
              <a:t> to provide notification.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 </a:t>
            </a:r>
            <a:r>
              <a:rPr lang="en-US" b="1" dirty="0">
                <a:latin typeface="Times New Roman" panose="02020603050405020304" pitchFamily="18" charset="0"/>
                <a:cs typeface="Times New Roman" panose="02020603050405020304" pitchFamily="18" charset="0"/>
              </a:rPr>
              <a:t>assumed role</a:t>
            </a:r>
            <a:r>
              <a:rPr lang="en-US" dirty="0">
                <a:latin typeface="Times New Roman" panose="02020603050405020304" pitchFamily="18" charset="0"/>
                <a:cs typeface="Times New Roman" panose="02020603050405020304" pitchFamily="18" charset="0"/>
              </a:rPr>
              <a:t> to grant permissions to your Microsoft Sentinel account (external ID) to access your AWS resources.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Attach the appropriate </a:t>
            </a:r>
            <a:r>
              <a:rPr lang="en-US" b="1" dirty="0">
                <a:latin typeface="Times New Roman" panose="02020603050405020304" pitchFamily="18" charset="0"/>
                <a:cs typeface="Times New Roman" panose="02020603050405020304" pitchFamily="18" charset="0"/>
              </a:rPr>
              <a:t>IAM permissions policies</a:t>
            </a:r>
            <a:r>
              <a:rPr lang="en-US" dirty="0">
                <a:latin typeface="Times New Roman" panose="02020603050405020304" pitchFamily="18" charset="0"/>
                <a:cs typeface="Times New Roman" panose="02020603050405020304" pitchFamily="18" charset="0"/>
              </a:rPr>
              <a:t> to grant Microsoft Sentinel access to the appropriate resources (S3 bucket, SQS).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E130378-EA0D-6F2B-02CF-D9D3695696AF}"/>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Microsoft Sentinel</a:t>
            </a:r>
          </a:p>
        </p:txBody>
      </p:sp>
      <p:sp>
        <p:nvSpPr>
          <p:cNvPr id="6" name="Content Placeholder 5">
            <a:extLst>
              <a:ext uri="{FF2B5EF4-FFF2-40B4-BE49-F238E27FC236}">
                <a16:creationId xmlns:a16="http://schemas.microsoft.com/office/drawing/2014/main" id="{A46E3666-322B-E457-DB19-A71FB7E98AE4}"/>
              </a:ext>
            </a:extLst>
          </p:cNvPr>
          <p:cNvSpPr>
            <a:spLocks noGrp="1"/>
          </p:cNvSpPr>
          <p:nvPr>
            <p:ph sz="quarter" idx="4"/>
          </p:nvPr>
        </p:nvSpPr>
        <p:spPr>
          <a:xfrm>
            <a:off x="4453128" y="2505075"/>
            <a:ext cx="3291840" cy="923925"/>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Enable and configure the </a:t>
            </a:r>
            <a:r>
              <a:rPr lang="en-US" b="1" dirty="0">
                <a:latin typeface="Times New Roman" panose="02020603050405020304" pitchFamily="18" charset="0"/>
                <a:cs typeface="Times New Roman" panose="02020603050405020304" pitchFamily="18" charset="0"/>
              </a:rPr>
              <a:t>AWS S3 Connector</a:t>
            </a:r>
            <a:r>
              <a:rPr lang="en-US" dirty="0">
                <a:latin typeface="Times New Roman" panose="02020603050405020304" pitchFamily="18" charset="0"/>
                <a:cs typeface="Times New Roman" panose="02020603050405020304" pitchFamily="18" charset="0"/>
              </a:rPr>
              <a:t> in the Microsoft Sentinel portal. See the instructions below.</a:t>
            </a:r>
          </a:p>
        </p:txBody>
      </p:sp>
      <p:sp>
        <p:nvSpPr>
          <p:cNvPr id="9" name="Slide Number Placeholder 8">
            <a:extLst>
              <a:ext uri="{FF2B5EF4-FFF2-40B4-BE49-F238E27FC236}">
                <a16:creationId xmlns:a16="http://schemas.microsoft.com/office/drawing/2014/main" id="{23C9F04F-24C8-1C3F-BEA2-41F47BB3711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latin typeface="Times New Roman" panose="02020603050405020304" pitchFamily="18" charset="0"/>
                <a:cs typeface="Times New Roman" panose="02020603050405020304" pitchFamily="18" charset="0"/>
              </a:rPr>
              <a:pPr>
                <a:defRPr/>
              </a:pPr>
              <a:t>9</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86735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{C0CB8984-7309-47EF-A93F-C0D94D020EB7}tf78504181_win32</Template>
  <TotalTime>497</TotalTime>
  <Words>2177</Words>
  <Application>Microsoft Office PowerPoint</Application>
  <PresentationFormat>Widescreen</PresentationFormat>
  <Paragraphs>133</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Times New Roman</vt:lpstr>
      <vt:lpstr>Tw Cen MT</vt:lpstr>
      <vt:lpstr>ShapesVTI</vt:lpstr>
      <vt:lpstr>Connecting Amazon GuardDuty to Microsoft Sentinel</vt:lpstr>
      <vt:lpstr>Agenda</vt:lpstr>
      <vt:lpstr>Introduction</vt:lpstr>
      <vt:lpstr>Amazon GuardDuty</vt:lpstr>
      <vt:lpstr>Amazon GuardDuty</vt:lpstr>
      <vt:lpstr>Microsoft Sentinel</vt:lpstr>
      <vt:lpstr>Microsoft Sentinel</vt:lpstr>
      <vt:lpstr>Connecting AWS to Microsoft Sentinel</vt:lpstr>
      <vt:lpstr>Steps For Official Method</vt:lpstr>
      <vt:lpstr>Automated Script</vt:lpstr>
      <vt:lpstr>Connecting AWS Through API Ideas</vt:lpstr>
      <vt:lpstr>Summary</vt:lpstr>
      <vt:lpstr>Next Week’s Ideas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Amazon GuardDuty to Microsoft Sentinel</dc:title>
  <dc:creator>ogjigsawisbh ogjigsawisbh</dc:creator>
  <cp:lastModifiedBy>ogjigsawisbh ogjigsawisbh</cp:lastModifiedBy>
  <cp:revision>114</cp:revision>
  <dcterms:created xsi:type="dcterms:W3CDTF">2022-07-22T21:27:15Z</dcterms:created>
  <dcterms:modified xsi:type="dcterms:W3CDTF">2022-07-25T12:01:50Z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