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2985" autoAdjust="0"/>
  </p:normalViewPr>
  <p:slideViewPr>
    <p:cSldViewPr snapToGrid="0">
      <p:cViewPr varScale="1">
        <p:scale>
          <a:sx n="150" d="100"/>
          <a:sy n="150" d="100"/>
        </p:scale>
        <p:origin x="70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3712A-5946-4C1F-9215-3727FE03514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A9208C-B0EA-4DAD-87C0-B10A8EBE7926}">
      <dgm:prSet/>
      <dgm:spPr/>
      <dgm:t>
        <a:bodyPr/>
        <a:lstStyle/>
        <a:p>
          <a:pPr>
            <a:defRPr cap="all"/>
          </a:pPr>
          <a:r>
            <a:rPr lang="en-US"/>
            <a:t>What is Digital Forensice</a:t>
          </a:r>
        </a:p>
      </dgm:t>
    </dgm:pt>
    <dgm:pt modelId="{13156377-D63E-4734-A1B2-4CDF60010330}" type="parTrans" cxnId="{D1325547-4789-4FC4-85C9-6FA31FA9FE41}">
      <dgm:prSet/>
      <dgm:spPr/>
      <dgm:t>
        <a:bodyPr/>
        <a:lstStyle/>
        <a:p>
          <a:endParaRPr lang="en-US"/>
        </a:p>
      </dgm:t>
    </dgm:pt>
    <dgm:pt modelId="{90E8B1E2-8813-4191-BCCB-E5FFC7F6A23D}" type="sibTrans" cxnId="{D1325547-4789-4FC4-85C9-6FA31FA9FE41}">
      <dgm:prSet/>
      <dgm:spPr/>
      <dgm:t>
        <a:bodyPr/>
        <a:lstStyle/>
        <a:p>
          <a:endParaRPr lang="en-US"/>
        </a:p>
      </dgm:t>
    </dgm:pt>
    <dgm:pt modelId="{B1F28D1D-9A6C-4215-B885-702FCA694F66}">
      <dgm:prSet/>
      <dgm:spPr/>
      <dgm:t>
        <a:bodyPr/>
        <a:lstStyle/>
        <a:p>
          <a:pPr>
            <a:defRPr cap="all"/>
          </a:pPr>
          <a:r>
            <a:rPr lang="en-US"/>
            <a:t>Why Does Digital Forensics Matter</a:t>
          </a:r>
        </a:p>
      </dgm:t>
    </dgm:pt>
    <dgm:pt modelId="{010453FD-03A1-4720-B143-2168379F86D7}" type="parTrans" cxnId="{EC4134A7-E4D1-483F-9EF4-D8F36BD62CCD}">
      <dgm:prSet/>
      <dgm:spPr/>
      <dgm:t>
        <a:bodyPr/>
        <a:lstStyle/>
        <a:p>
          <a:endParaRPr lang="en-US"/>
        </a:p>
      </dgm:t>
    </dgm:pt>
    <dgm:pt modelId="{37636B6C-8A59-4F34-B1B5-22814695E760}" type="sibTrans" cxnId="{EC4134A7-E4D1-483F-9EF4-D8F36BD62CCD}">
      <dgm:prSet/>
      <dgm:spPr/>
      <dgm:t>
        <a:bodyPr/>
        <a:lstStyle/>
        <a:p>
          <a:endParaRPr lang="en-US"/>
        </a:p>
      </dgm:t>
    </dgm:pt>
    <dgm:pt modelId="{89102AD7-A8D7-4E61-A39A-08AC257BBAA2}">
      <dgm:prSet/>
      <dgm:spPr/>
      <dgm:t>
        <a:bodyPr/>
        <a:lstStyle/>
        <a:p>
          <a:pPr>
            <a:defRPr cap="all"/>
          </a:pPr>
          <a:r>
            <a:rPr lang="en-US"/>
            <a:t>NIST &amp; CMMC in Digital Forensics</a:t>
          </a:r>
        </a:p>
      </dgm:t>
    </dgm:pt>
    <dgm:pt modelId="{98B44C58-D7EF-488A-8F6E-1ED7DEC6172E}" type="parTrans" cxnId="{079EC6AD-8501-4365-AE9B-60E49B6946C0}">
      <dgm:prSet/>
      <dgm:spPr/>
      <dgm:t>
        <a:bodyPr/>
        <a:lstStyle/>
        <a:p>
          <a:endParaRPr lang="en-US"/>
        </a:p>
      </dgm:t>
    </dgm:pt>
    <dgm:pt modelId="{C0FF2CCE-ECF6-4BF1-96CA-5E9C28C2DC61}" type="sibTrans" cxnId="{079EC6AD-8501-4365-AE9B-60E49B6946C0}">
      <dgm:prSet/>
      <dgm:spPr/>
      <dgm:t>
        <a:bodyPr/>
        <a:lstStyle/>
        <a:p>
          <a:endParaRPr lang="en-US"/>
        </a:p>
      </dgm:t>
    </dgm:pt>
    <dgm:pt modelId="{E703D56D-D93C-4128-B13D-EFF15260ECD2}" type="pres">
      <dgm:prSet presAssocID="{D243712A-5946-4C1F-9215-3727FE035143}" presName="root" presStyleCnt="0">
        <dgm:presLayoutVars>
          <dgm:dir/>
          <dgm:resizeHandles val="exact"/>
        </dgm:presLayoutVars>
      </dgm:prSet>
      <dgm:spPr/>
    </dgm:pt>
    <dgm:pt modelId="{DD3E061B-51BA-4998-86AA-8DE3703D3174}" type="pres">
      <dgm:prSet presAssocID="{7EA9208C-B0EA-4DAD-87C0-B10A8EBE7926}" presName="compNode" presStyleCnt="0"/>
      <dgm:spPr/>
    </dgm:pt>
    <dgm:pt modelId="{3CCCA7FF-6342-48C7-80E3-B09B6BD29D03}" type="pres">
      <dgm:prSet presAssocID="{7EA9208C-B0EA-4DAD-87C0-B10A8EBE7926}" presName="iconBgRect" presStyleLbl="bgShp" presStyleIdx="0" presStyleCnt="3"/>
      <dgm:spPr/>
    </dgm:pt>
    <dgm:pt modelId="{82F6EEAC-F5BE-4E17-9661-49597D6B90D9}" type="pres">
      <dgm:prSet presAssocID="{7EA9208C-B0EA-4DAD-87C0-B10A8EBE79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38E54A1-B1C4-4191-BD50-D058E391B9E2}" type="pres">
      <dgm:prSet presAssocID="{7EA9208C-B0EA-4DAD-87C0-B10A8EBE7926}" presName="spaceRect" presStyleCnt="0"/>
      <dgm:spPr/>
    </dgm:pt>
    <dgm:pt modelId="{30094286-26C8-4AEC-816F-BAA5E4664D11}" type="pres">
      <dgm:prSet presAssocID="{7EA9208C-B0EA-4DAD-87C0-B10A8EBE7926}" presName="textRect" presStyleLbl="revTx" presStyleIdx="0" presStyleCnt="3">
        <dgm:presLayoutVars>
          <dgm:chMax val="1"/>
          <dgm:chPref val="1"/>
        </dgm:presLayoutVars>
      </dgm:prSet>
      <dgm:spPr/>
    </dgm:pt>
    <dgm:pt modelId="{CC1F520E-8633-4FB6-8D17-C417215F5265}" type="pres">
      <dgm:prSet presAssocID="{90E8B1E2-8813-4191-BCCB-E5FFC7F6A23D}" presName="sibTrans" presStyleCnt="0"/>
      <dgm:spPr/>
    </dgm:pt>
    <dgm:pt modelId="{30987181-C992-4628-B104-F85D416C0F5A}" type="pres">
      <dgm:prSet presAssocID="{B1F28D1D-9A6C-4215-B885-702FCA694F66}" presName="compNode" presStyleCnt="0"/>
      <dgm:spPr/>
    </dgm:pt>
    <dgm:pt modelId="{1207FCF7-DF1F-4452-8A6D-E9A18501E2FF}" type="pres">
      <dgm:prSet presAssocID="{B1F28D1D-9A6C-4215-B885-702FCA694F66}" presName="iconBgRect" presStyleLbl="bgShp" presStyleIdx="1" presStyleCnt="3"/>
      <dgm:spPr/>
    </dgm:pt>
    <dgm:pt modelId="{EB9FF43A-5CA1-451F-A705-78AA7F02D6BE}" type="pres">
      <dgm:prSet presAssocID="{B1F28D1D-9A6C-4215-B885-702FCA694F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D17A4FA8-AF73-45E3-983A-C2ABB531A2AA}" type="pres">
      <dgm:prSet presAssocID="{B1F28D1D-9A6C-4215-B885-702FCA694F66}" presName="spaceRect" presStyleCnt="0"/>
      <dgm:spPr/>
    </dgm:pt>
    <dgm:pt modelId="{5944952C-DD3D-4553-9AEE-3AF67B93974C}" type="pres">
      <dgm:prSet presAssocID="{B1F28D1D-9A6C-4215-B885-702FCA694F66}" presName="textRect" presStyleLbl="revTx" presStyleIdx="1" presStyleCnt="3">
        <dgm:presLayoutVars>
          <dgm:chMax val="1"/>
          <dgm:chPref val="1"/>
        </dgm:presLayoutVars>
      </dgm:prSet>
      <dgm:spPr/>
    </dgm:pt>
    <dgm:pt modelId="{75D7225A-7050-459E-9ADA-467ACBD9F106}" type="pres">
      <dgm:prSet presAssocID="{37636B6C-8A59-4F34-B1B5-22814695E760}" presName="sibTrans" presStyleCnt="0"/>
      <dgm:spPr/>
    </dgm:pt>
    <dgm:pt modelId="{8541D142-51F1-4AB4-9393-D0FA2DA23D52}" type="pres">
      <dgm:prSet presAssocID="{89102AD7-A8D7-4E61-A39A-08AC257BBAA2}" presName="compNode" presStyleCnt="0"/>
      <dgm:spPr/>
    </dgm:pt>
    <dgm:pt modelId="{EFBCEA77-C981-4652-9FFC-61C3D196646A}" type="pres">
      <dgm:prSet presAssocID="{89102AD7-A8D7-4E61-A39A-08AC257BBAA2}" presName="iconBgRect" presStyleLbl="bgShp" presStyleIdx="2" presStyleCnt="3"/>
      <dgm:spPr/>
    </dgm:pt>
    <dgm:pt modelId="{0DB2739F-7202-41F0-8186-EBA7DAB7AA3C}" type="pres">
      <dgm:prSet presAssocID="{89102AD7-A8D7-4E61-A39A-08AC257BBA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C7D4C7DC-D236-4BB5-944C-144AFF38FE3C}" type="pres">
      <dgm:prSet presAssocID="{89102AD7-A8D7-4E61-A39A-08AC257BBAA2}" presName="spaceRect" presStyleCnt="0"/>
      <dgm:spPr/>
    </dgm:pt>
    <dgm:pt modelId="{3AD452E3-8C31-4652-869F-66E8DC397653}" type="pres">
      <dgm:prSet presAssocID="{89102AD7-A8D7-4E61-A39A-08AC257BBAA2}" presName="textRect" presStyleLbl="revTx" presStyleIdx="2" presStyleCnt="3">
        <dgm:presLayoutVars>
          <dgm:chMax val="1"/>
          <dgm:chPref val="1"/>
        </dgm:presLayoutVars>
      </dgm:prSet>
      <dgm:spPr/>
    </dgm:pt>
  </dgm:ptLst>
  <dgm:cxnLst>
    <dgm:cxn modelId="{6799353C-EA6F-425A-AA98-59196FDF5570}" type="presOf" srcId="{B1F28D1D-9A6C-4215-B885-702FCA694F66}" destId="{5944952C-DD3D-4553-9AEE-3AF67B93974C}" srcOrd="0" destOrd="0" presId="urn:microsoft.com/office/officeart/2018/5/layout/IconCircleLabelList"/>
    <dgm:cxn modelId="{4CD4AF3F-5005-4939-8E83-9F2C850202F3}" type="presOf" srcId="{D243712A-5946-4C1F-9215-3727FE035143}" destId="{E703D56D-D93C-4128-B13D-EFF15260ECD2}" srcOrd="0" destOrd="0" presId="urn:microsoft.com/office/officeart/2018/5/layout/IconCircleLabelList"/>
    <dgm:cxn modelId="{D1325547-4789-4FC4-85C9-6FA31FA9FE41}" srcId="{D243712A-5946-4C1F-9215-3727FE035143}" destId="{7EA9208C-B0EA-4DAD-87C0-B10A8EBE7926}" srcOrd="0" destOrd="0" parTransId="{13156377-D63E-4734-A1B2-4CDF60010330}" sibTransId="{90E8B1E2-8813-4191-BCCB-E5FFC7F6A23D}"/>
    <dgm:cxn modelId="{A1397D75-8AD5-4FD1-89C4-E46F2E2803C5}" type="presOf" srcId="{7EA9208C-B0EA-4DAD-87C0-B10A8EBE7926}" destId="{30094286-26C8-4AEC-816F-BAA5E4664D11}" srcOrd="0" destOrd="0" presId="urn:microsoft.com/office/officeart/2018/5/layout/IconCircleLabelList"/>
    <dgm:cxn modelId="{EC4134A7-E4D1-483F-9EF4-D8F36BD62CCD}" srcId="{D243712A-5946-4C1F-9215-3727FE035143}" destId="{B1F28D1D-9A6C-4215-B885-702FCA694F66}" srcOrd="1" destOrd="0" parTransId="{010453FD-03A1-4720-B143-2168379F86D7}" sibTransId="{37636B6C-8A59-4F34-B1B5-22814695E760}"/>
    <dgm:cxn modelId="{079EC6AD-8501-4365-AE9B-60E49B6946C0}" srcId="{D243712A-5946-4C1F-9215-3727FE035143}" destId="{89102AD7-A8D7-4E61-A39A-08AC257BBAA2}" srcOrd="2" destOrd="0" parTransId="{98B44C58-D7EF-488A-8F6E-1ED7DEC6172E}" sibTransId="{C0FF2CCE-ECF6-4BF1-96CA-5E9C28C2DC61}"/>
    <dgm:cxn modelId="{90A81BD7-4B3C-4202-82E5-C7E42B8866F9}" type="presOf" srcId="{89102AD7-A8D7-4E61-A39A-08AC257BBAA2}" destId="{3AD452E3-8C31-4652-869F-66E8DC397653}" srcOrd="0" destOrd="0" presId="urn:microsoft.com/office/officeart/2018/5/layout/IconCircleLabelList"/>
    <dgm:cxn modelId="{BB2E3A0E-ACE7-4270-BBF2-BA248A200152}" type="presParOf" srcId="{E703D56D-D93C-4128-B13D-EFF15260ECD2}" destId="{DD3E061B-51BA-4998-86AA-8DE3703D3174}" srcOrd="0" destOrd="0" presId="urn:microsoft.com/office/officeart/2018/5/layout/IconCircleLabelList"/>
    <dgm:cxn modelId="{548B3E24-BC89-4331-8F90-38F158B7093F}" type="presParOf" srcId="{DD3E061B-51BA-4998-86AA-8DE3703D3174}" destId="{3CCCA7FF-6342-48C7-80E3-B09B6BD29D03}" srcOrd="0" destOrd="0" presId="urn:microsoft.com/office/officeart/2018/5/layout/IconCircleLabelList"/>
    <dgm:cxn modelId="{DF7AA778-0C16-42B4-82D6-714E397EF2B9}" type="presParOf" srcId="{DD3E061B-51BA-4998-86AA-8DE3703D3174}" destId="{82F6EEAC-F5BE-4E17-9661-49597D6B90D9}" srcOrd="1" destOrd="0" presId="urn:microsoft.com/office/officeart/2018/5/layout/IconCircleLabelList"/>
    <dgm:cxn modelId="{5881F407-C6FA-49C2-9100-C2A6BA127658}" type="presParOf" srcId="{DD3E061B-51BA-4998-86AA-8DE3703D3174}" destId="{638E54A1-B1C4-4191-BD50-D058E391B9E2}" srcOrd="2" destOrd="0" presId="urn:microsoft.com/office/officeart/2018/5/layout/IconCircleLabelList"/>
    <dgm:cxn modelId="{5DA5EE8C-3B8B-40E8-BCA0-F2E8A0B77EE1}" type="presParOf" srcId="{DD3E061B-51BA-4998-86AA-8DE3703D3174}" destId="{30094286-26C8-4AEC-816F-BAA5E4664D11}" srcOrd="3" destOrd="0" presId="urn:microsoft.com/office/officeart/2018/5/layout/IconCircleLabelList"/>
    <dgm:cxn modelId="{EE059E49-01EC-4D51-9563-4DD423D42EC3}" type="presParOf" srcId="{E703D56D-D93C-4128-B13D-EFF15260ECD2}" destId="{CC1F520E-8633-4FB6-8D17-C417215F5265}" srcOrd="1" destOrd="0" presId="urn:microsoft.com/office/officeart/2018/5/layout/IconCircleLabelList"/>
    <dgm:cxn modelId="{AD9AD8E0-B443-4A55-9116-EE0EC36E0DBD}" type="presParOf" srcId="{E703D56D-D93C-4128-B13D-EFF15260ECD2}" destId="{30987181-C992-4628-B104-F85D416C0F5A}" srcOrd="2" destOrd="0" presId="urn:microsoft.com/office/officeart/2018/5/layout/IconCircleLabelList"/>
    <dgm:cxn modelId="{E2A92163-CBF5-4BC7-A92E-A66F9A851D73}" type="presParOf" srcId="{30987181-C992-4628-B104-F85D416C0F5A}" destId="{1207FCF7-DF1F-4452-8A6D-E9A18501E2FF}" srcOrd="0" destOrd="0" presId="urn:microsoft.com/office/officeart/2018/5/layout/IconCircleLabelList"/>
    <dgm:cxn modelId="{5D2897CB-3C60-44DA-AE5A-1E2D32640ED2}" type="presParOf" srcId="{30987181-C992-4628-B104-F85D416C0F5A}" destId="{EB9FF43A-5CA1-451F-A705-78AA7F02D6BE}" srcOrd="1" destOrd="0" presId="urn:microsoft.com/office/officeart/2018/5/layout/IconCircleLabelList"/>
    <dgm:cxn modelId="{10905287-78A2-4FAD-AD63-7A4A97DC4480}" type="presParOf" srcId="{30987181-C992-4628-B104-F85D416C0F5A}" destId="{D17A4FA8-AF73-45E3-983A-C2ABB531A2AA}" srcOrd="2" destOrd="0" presId="urn:microsoft.com/office/officeart/2018/5/layout/IconCircleLabelList"/>
    <dgm:cxn modelId="{FB06482F-EDBC-429A-AB7A-03A5A3C194C2}" type="presParOf" srcId="{30987181-C992-4628-B104-F85D416C0F5A}" destId="{5944952C-DD3D-4553-9AEE-3AF67B93974C}" srcOrd="3" destOrd="0" presId="urn:microsoft.com/office/officeart/2018/5/layout/IconCircleLabelList"/>
    <dgm:cxn modelId="{B79356A5-ED01-481E-BFF4-9CB787697E0C}" type="presParOf" srcId="{E703D56D-D93C-4128-B13D-EFF15260ECD2}" destId="{75D7225A-7050-459E-9ADA-467ACBD9F106}" srcOrd="3" destOrd="0" presId="urn:microsoft.com/office/officeart/2018/5/layout/IconCircleLabelList"/>
    <dgm:cxn modelId="{EA3D0746-4BCD-4B9F-A9EA-7F389724CF58}" type="presParOf" srcId="{E703D56D-D93C-4128-B13D-EFF15260ECD2}" destId="{8541D142-51F1-4AB4-9393-D0FA2DA23D52}" srcOrd="4" destOrd="0" presId="urn:microsoft.com/office/officeart/2018/5/layout/IconCircleLabelList"/>
    <dgm:cxn modelId="{42FDDC8E-8468-44EB-A659-E97B621558AA}" type="presParOf" srcId="{8541D142-51F1-4AB4-9393-D0FA2DA23D52}" destId="{EFBCEA77-C981-4652-9FFC-61C3D196646A}" srcOrd="0" destOrd="0" presId="urn:microsoft.com/office/officeart/2018/5/layout/IconCircleLabelList"/>
    <dgm:cxn modelId="{E9C3ABFD-DCE9-456D-89FD-7D0F6528A0EA}" type="presParOf" srcId="{8541D142-51F1-4AB4-9393-D0FA2DA23D52}" destId="{0DB2739F-7202-41F0-8186-EBA7DAB7AA3C}" srcOrd="1" destOrd="0" presId="urn:microsoft.com/office/officeart/2018/5/layout/IconCircleLabelList"/>
    <dgm:cxn modelId="{243FD1D8-EB89-4604-882C-040456BCD8BD}" type="presParOf" srcId="{8541D142-51F1-4AB4-9393-D0FA2DA23D52}" destId="{C7D4C7DC-D236-4BB5-944C-144AFF38FE3C}" srcOrd="2" destOrd="0" presId="urn:microsoft.com/office/officeart/2018/5/layout/IconCircleLabelList"/>
    <dgm:cxn modelId="{F18C10EC-1514-46BA-841E-BABFD51EF124}" type="presParOf" srcId="{8541D142-51F1-4AB4-9393-D0FA2DA23D52}" destId="{3AD452E3-8C31-4652-869F-66E8DC3976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CA7FF-6342-48C7-80E3-B09B6BD29D03}">
      <dsp:nvSpPr>
        <dsp:cNvPr id="0" name=""/>
        <dsp:cNvSpPr/>
      </dsp:nvSpPr>
      <dsp:spPr>
        <a:xfrm>
          <a:off x="778402" y="19545"/>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6EEAC-F5BE-4E17-9661-49597D6B90D9}">
      <dsp:nvSpPr>
        <dsp:cNvPr id="0" name=""/>
        <dsp:cNvSpPr/>
      </dsp:nvSpPr>
      <dsp:spPr>
        <a:xfrm>
          <a:off x="1209839" y="450982"/>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94286-26C8-4AEC-816F-BAA5E4664D11}">
      <dsp:nvSpPr>
        <dsp:cNvPr id="0" name=""/>
        <dsp:cNvSpPr/>
      </dsp:nvSpPr>
      <dsp:spPr>
        <a:xfrm>
          <a:off x="131245" y="2674545"/>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What is Digital Forensice</a:t>
          </a:r>
        </a:p>
      </dsp:txBody>
      <dsp:txXfrm>
        <a:off x="131245" y="2674545"/>
        <a:ext cx="3318750" cy="720000"/>
      </dsp:txXfrm>
    </dsp:sp>
    <dsp:sp modelId="{1207FCF7-DF1F-4452-8A6D-E9A18501E2FF}">
      <dsp:nvSpPr>
        <dsp:cNvPr id="0" name=""/>
        <dsp:cNvSpPr/>
      </dsp:nvSpPr>
      <dsp:spPr>
        <a:xfrm>
          <a:off x="4677933" y="19545"/>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FF43A-5CA1-451F-A705-78AA7F02D6BE}">
      <dsp:nvSpPr>
        <dsp:cNvPr id="0" name=""/>
        <dsp:cNvSpPr/>
      </dsp:nvSpPr>
      <dsp:spPr>
        <a:xfrm>
          <a:off x="5109370" y="450982"/>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4952C-DD3D-4553-9AEE-3AF67B93974C}">
      <dsp:nvSpPr>
        <dsp:cNvPr id="0" name=""/>
        <dsp:cNvSpPr/>
      </dsp:nvSpPr>
      <dsp:spPr>
        <a:xfrm>
          <a:off x="4030777" y="2674545"/>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Why Does Digital Forensics Matter</a:t>
          </a:r>
        </a:p>
      </dsp:txBody>
      <dsp:txXfrm>
        <a:off x="4030777" y="2674545"/>
        <a:ext cx="3318750" cy="720000"/>
      </dsp:txXfrm>
    </dsp:sp>
    <dsp:sp modelId="{EFBCEA77-C981-4652-9FFC-61C3D196646A}">
      <dsp:nvSpPr>
        <dsp:cNvPr id="0" name=""/>
        <dsp:cNvSpPr/>
      </dsp:nvSpPr>
      <dsp:spPr>
        <a:xfrm>
          <a:off x="8577464" y="19545"/>
          <a:ext cx="2024437" cy="2024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2739F-7202-41F0-8186-EBA7DAB7AA3C}">
      <dsp:nvSpPr>
        <dsp:cNvPr id="0" name=""/>
        <dsp:cNvSpPr/>
      </dsp:nvSpPr>
      <dsp:spPr>
        <a:xfrm>
          <a:off x="9008902" y="450982"/>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452E3-8C31-4652-869F-66E8DC397653}">
      <dsp:nvSpPr>
        <dsp:cNvPr id="0" name=""/>
        <dsp:cNvSpPr/>
      </dsp:nvSpPr>
      <dsp:spPr>
        <a:xfrm>
          <a:off x="7930308" y="2674545"/>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NIST &amp; CMMC in Digital Forensics</a:t>
          </a:r>
        </a:p>
      </dsp:txBody>
      <dsp:txXfrm>
        <a:off x="7930308" y="2674545"/>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29C79-DE63-43C3-ABD3-75325846EDAF}"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ACEE0-73A5-47A5-ABCD-21F20BA119D2}" type="slidenum">
              <a:rPr lang="en-US" smtClean="0"/>
              <a:t>‹#›</a:t>
            </a:fld>
            <a:endParaRPr lang="en-US"/>
          </a:p>
        </p:txBody>
      </p:sp>
    </p:spTree>
    <p:extLst>
      <p:ext uri="{BB962C8B-B14F-4D97-AF65-F5344CB8AC3E}">
        <p14:creationId xmlns:p14="http://schemas.microsoft.com/office/powerpoint/2010/main" val="37429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This week, I will be focusing on the best MDM solutions for Digital Forensics, an important topic for CMMC and NIST compliance.</a:t>
            </a:r>
          </a:p>
        </p:txBody>
      </p:sp>
      <p:sp>
        <p:nvSpPr>
          <p:cNvPr id="4" name="Slide Number Placeholder 3"/>
          <p:cNvSpPr>
            <a:spLocks noGrp="1"/>
          </p:cNvSpPr>
          <p:nvPr>
            <p:ph type="sldNum" sz="quarter" idx="5"/>
          </p:nvPr>
        </p:nvSpPr>
        <p:spPr/>
        <p:txBody>
          <a:bodyPr/>
          <a:lstStyle/>
          <a:p>
            <a:fld id="{B76ACEE0-73A5-47A5-ABCD-21F20BA119D2}" type="slidenum">
              <a:rPr lang="en-US" smtClean="0"/>
              <a:t>1</a:t>
            </a:fld>
            <a:endParaRPr lang="en-US"/>
          </a:p>
        </p:txBody>
      </p:sp>
    </p:spTree>
    <p:extLst>
      <p:ext uri="{BB962C8B-B14F-4D97-AF65-F5344CB8AC3E}">
        <p14:creationId xmlns:p14="http://schemas.microsoft.com/office/powerpoint/2010/main" val="354910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extraordinarily happy to see that AWS Digital Forensics includes 3’rd party apps into their log analysis. However, AWS does not have automatic machine learning incident response. This clearly sets AWS below IBM’s QRadar and Microsoft Intune’s O365/Azure products. While AWS gives SOC teams extreme amounts of information as referenced from their picture to the right, there is not a great mechanism to sift through that data. If AWS could use intelligent ML algorithms to help SOC teams home in on unusual behavior/APTs then I could make a compelling argument for AWS.</a:t>
            </a:r>
          </a:p>
        </p:txBody>
      </p:sp>
      <p:sp>
        <p:nvSpPr>
          <p:cNvPr id="4" name="Slide Number Placeholder 3"/>
          <p:cNvSpPr>
            <a:spLocks noGrp="1"/>
          </p:cNvSpPr>
          <p:nvPr>
            <p:ph type="sldNum" sz="quarter" idx="5"/>
          </p:nvPr>
        </p:nvSpPr>
        <p:spPr/>
        <p:txBody>
          <a:bodyPr/>
          <a:lstStyle/>
          <a:p>
            <a:fld id="{B76ACEE0-73A5-47A5-ABCD-21F20BA119D2}" type="slidenum">
              <a:rPr lang="en-US" smtClean="0"/>
              <a:t>10</a:t>
            </a:fld>
            <a:endParaRPr lang="en-US"/>
          </a:p>
        </p:txBody>
      </p:sp>
    </p:spTree>
    <p:extLst>
      <p:ext uri="{BB962C8B-B14F-4D97-AF65-F5344CB8AC3E}">
        <p14:creationId xmlns:p14="http://schemas.microsoft.com/office/powerpoint/2010/main" val="383939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is the clear winner! Not only does IBM QRadar implement Machine learning, cloud risk monitoring, and easy aggregation/correlation of threats to help with digital forensics, IBM has a compliance center. This center is tasked with making sure HIPPA, NIST, and CMMC standards are implemented and up-to-date! IBM fiercely fended off its completion and advanced to the top spot.</a:t>
            </a:r>
          </a:p>
        </p:txBody>
      </p:sp>
      <p:sp>
        <p:nvSpPr>
          <p:cNvPr id="4" name="Slide Number Placeholder 3"/>
          <p:cNvSpPr>
            <a:spLocks noGrp="1"/>
          </p:cNvSpPr>
          <p:nvPr>
            <p:ph type="sldNum" sz="quarter" idx="5"/>
          </p:nvPr>
        </p:nvSpPr>
        <p:spPr/>
        <p:txBody>
          <a:bodyPr/>
          <a:lstStyle/>
          <a:p>
            <a:fld id="{B76ACEE0-73A5-47A5-ABCD-21F20BA119D2}" type="slidenum">
              <a:rPr lang="en-US" smtClean="0"/>
              <a:t>11</a:t>
            </a:fld>
            <a:endParaRPr lang="en-US"/>
          </a:p>
        </p:txBody>
      </p:sp>
    </p:spTree>
    <p:extLst>
      <p:ext uri="{BB962C8B-B14F-4D97-AF65-F5344CB8AC3E}">
        <p14:creationId xmlns:p14="http://schemas.microsoft.com/office/powerpoint/2010/main" val="49393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weeks presentation, I would like to focus on…</a:t>
            </a:r>
          </a:p>
        </p:txBody>
      </p:sp>
      <p:sp>
        <p:nvSpPr>
          <p:cNvPr id="4" name="Slide Number Placeholder 3"/>
          <p:cNvSpPr>
            <a:spLocks noGrp="1"/>
          </p:cNvSpPr>
          <p:nvPr>
            <p:ph type="sldNum" sz="quarter" idx="5"/>
          </p:nvPr>
        </p:nvSpPr>
        <p:spPr/>
        <p:txBody>
          <a:bodyPr/>
          <a:lstStyle/>
          <a:p>
            <a:fld id="{B76ACEE0-73A5-47A5-ABCD-21F20BA119D2}" type="slidenum">
              <a:rPr lang="en-US" smtClean="0"/>
              <a:t>12</a:t>
            </a:fld>
            <a:endParaRPr lang="en-US"/>
          </a:p>
        </p:txBody>
      </p:sp>
    </p:spTree>
    <p:extLst>
      <p:ext uri="{BB962C8B-B14F-4D97-AF65-F5344CB8AC3E}">
        <p14:creationId xmlns:p14="http://schemas.microsoft.com/office/powerpoint/2010/main" val="186680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agenda today I will cover questions that I will answer helping me evaluate the six MDM software’s digital forensic capabilities. I will also explain what is the purpose of digital forensics and how it relates to CMMC and NIST compliance. I will conclude the presentation with my comparison and my questions/concerns. Most importantly, I will explain my next weeks presentation ideas.</a:t>
            </a:r>
          </a:p>
        </p:txBody>
      </p:sp>
      <p:sp>
        <p:nvSpPr>
          <p:cNvPr id="4" name="Slide Number Placeholder 3"/>
          <p:cNvSpPr>
            <a:spLocks noGrp="1"/>
          </p:cNvSpPr>
          <p:nvPr>
            <p:ph type="sldNum" sz="quarter" idx="5"/>
          </p:nvPr>
        </p:nvSpPr>
        <p:spPr/>
        <p:txBody>
          <a:bodyPr/>
          <a:lstStyle/>
          <a:p>
            <a:fld id="{B76ACEE0-73A5-47A5-ABCD-21F20BA119D2}" type="slidenum">
              <a:rPr lang="en-US" smtClean="0"/>
              <a:t>2</a:t>
            </a:fld>
            <a:endParaRPr lang="en-US"/>
          </a:p>
        </p:txBody>
      </p:sp>
    </p:spTree>
    <p:extLst>
      <p:ext uri="{BB962C8B-B14F-4D97-AF65-F5344CB8AC3E}">
        <p14:creationId xmlns:p14="http://schemas.microsoft.com/office/powerpoint/2010/main" val="262962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some questions that I will answer by evaluating each of the six MDM solutions. First, which platform has the best digital forensics workspace. Why is that specific platform the best, what are the characteristics that makes it stand out. How does digital forensics relate to NIST and CMMC.</a:t>
            </a:r>
          </a:p>
        </p:txBody>
      </p:sp>
      <p:sp>
        <p:nvSpPr>
          <p:cNvPr id="4" name="Slide Number Placeholder 3"/>
          <p:cNvSpPr>
            <a:spLocks noGrp="1"/>
          </p:cNvSpPr>
          <p:nvPr>
            <p:ph type="sldNum" sz="quarter" idx="5"/>
          </p:nvPr>
        </p:nvSpPr>
        <p:spPr/>
        <p:txBody>
          <a:bodyPr/>
          <a:lstStyle/>
          <a:p>
            <a:fld id="{B76ACEE0-73A5-47A5-ABCD-21F20BA119D2}" type="slidenum">
              <a:rPr lang="en-US" smtClean="0"/>
              <a:t>3</a:t>
            </a:fld>
            <a:endParaRPr lang="en-US"/>
          </a:p>
        </p:txBody>
      </p:sp>
    </p:spTree>
    <p:extLst>
      <p:ext uri="{BB962C8B-B14F-4D97-AF65-F5344CB8AC3E}">
        <p14:creationId xmlns:p14="http://schemas.microsoft.com/office/powerpoint/2010/main" val="3332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what is digital forensics? According to NIST, digital forensics otherwise known as, “Digital evidence includes data on computers and mobile devices, including audio, video, and image files as well as software and hardware. Digital evidence can be a part of investigating most crimes, since material relevant to the crime may be recorded in digital form. Methods for securely acquiring, storing and analyzing digital evidence quickly and efficiently are critical” (NIST, </a:t>
            </a:r>
            <a:r>
              <a:rPr lang="en-US" dirty="0" err="1"/>
              <a:t>n.d</a:t>
            </a:r>
            <a:r>
              <a:rPr lang="en-US" dirty="0"/>
              <a:t>). Simply, digital forensics is paramount for data recovery and incident response. Digital Forensics allows a companies SOC to quickly and efficiently pivot from a successful data breach by containing evidence for further evaluation. Once the source of the breach is identified, a patch can be made. Also, Digital Forensics is extremely important in CMMC and NIST. It makes an appearance in the Audit and Accountability section of CMMC, and it is talked about NIST as well. </a:t>
            </a:r>
          </a:p>
        </p:txBody>
      </p:sp>
      <p:sp>
        <p:nvSpPr>
          <p:cNvPr id="4" name="Slide Number Placeholder 3"/>
          <p:cNvSpPr>
            <a:spLocks noGrp="1"/>
          </p:cNvSpPr>
          <p:nvPr>
            <p:ph type="sldNum" sz="quarter" idx="5"/>
          </p:nvPr>
        </p:nvSpPr>
        <p:spPr/>
        <p:txBody>
          <a:bodyPr/>
          <a:lstStyle/>
          <a:p>
            <a:fld id="{B76ACEE0-73A5-47A5-ABCD-21F20BA119D2}" type="slidenum">
              <a:rPr lang="en-US" smtClean="0"/>
              <a:t>4</a:t>
            </a:fld>
            <a:endParaRPr lang="en-US"/>
          </a:p>
        </p:txBody>
      </p:sp>
    </p:spTree>
    <p:extLst>
      <p:ext uri="{BB962C8B-B14F-4D97-AF65-F5344CB8AC3E}">
        <p14:creationId xmlns:p14="http://schemas.microsoft.com/office/powerpoint/2010/main" val="397132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IBM’s QRadar Incident Forensics is an amazing start. QRadar intelligently analyzes activity across enrolled devices and automatically correlates this data together cleanly. Exceptionally clean and correlated data will provide SOC teams, known as Security Operations Center teams, a big picture understanding of threats/breaches. IBM’s approach is to have their product automatically investigate possible suspicious behavior. In turn, IBM’s QRadar can detect insider threats and APTs (Advances Persistent Threats). QRadar uses Machine Learning to normalize and provide intelligent insights on threats providing, “out-of-the-box integration with 450 solutions” (IBM, </a:t>
            </a:r>
            <a:r>
              <a:rPr lang="en-US" dirty="0" err="1"/>
              <a:t>n.d</a:t>
            </a:r>
            <a:r>
              <a:rPr lang="en-US" dirty="0"/>
              <a:t>). QRadar even protects/logs multicloud environments where it is exceptionally hard to preform digital forensics. QRadar also has a section for managing compliance, this makes sure that companies implement CMMC and NIST requirements and stay up-to-date with HIPPA/SOX laws.</a:t>
            </a:r>
          </a:p>
        </p:txBody>
      </p:sp>
      <p:sp>
        <p:nvSpPr>
          <p:cNvPr id="4" name="Slide Number Placeholder 3"/>
          <p:cNvSpPr>
            <a:spLocks noGrp="1"/>
          </p:cNvSpPr>
          <p:nvPr>
            <p:ph type="sldNum" sz="quarter" idx="5"/>
          </p:nvPr>
        </p:nvSpPr>
        <p:spPr/>
        <p:txBody>
          <a:bodyPr/>
          <a:lstStyle/>
          <a:p>
            <a:fld id="{B76ACEE0-73A5-47A5-ABCD-21F20BA119D2}" type="slidenum">
              <a:rPr lang="en-US" smtClean="0"/>
              <a:t>5</a:t>
            </a:fld>
            <a:endParaRPr lang="en-US"/>
          </a:p>
        </p:txBody>
      </p:sp>
    </p:spTree>
    <p:extLst>
      <p:ext uri="{BB962C8B-B14F-4D97-AF65-F5344CB8AC3E}">
        <p14:creationId xmlns:p14="http://schemas.microsoft.com/office/powerpoint/2010/main" val="391220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Citrix XenServer Forensics is interesting. Specifically, XenServer Forensics is, “the high-performance hypervisor optimized for virtual app and desktop workloads and based on the Xen Project hypervisor, is now Citrix Hypervisor” (Citrix, </a:t>
            </a:r>
            <a:r>
              <a:rPr lang="en-US" dirty="0" err="1"/>
              <a:t>n.d</a:t>
            </a:r>
            <a:r>
              <a:rPr lang="en-US" dirty="0"/>
              <a:t>). However, a key drawback for Citrix is that digital forensics can only be achieved through their XenServer platform. XenServer does not appear to log and monitor/integrate with any apps or third-party apps. This platform can only log and monitor the actual HDD/SDD of a production server. Digging deeper into my research, I found another product Citrix offers, it is called NetScaler. It unfortunately is limited with reporting and logging and the cost is off the charts, “a single Citrix ADC VPX 10 Mbps Standard Edition costs $2,440—a VPX 1000 Mbps Standard Edition costs $18,300. A 3000 Mbps VPX Premium Edition costs $43,920” (Yfantis, 2019). Stay away from Citrix at all costs!</a:t>
            </a:r>
          </a:p>
        </p:txBody>
      </p:sp>
      <p:sp>
        <p:nvSpPr>
          <p:cNvPr id="4" name="Slide Number Placeholder 3"/>
          <p:cNvSpPr>
            <a:spLocks noGrp="1"/>
          </p:cNvSpPr>
          <p:nvPr>
            <p:ph type="sldNum" sz="quarter" idx="5"/>
          </p:nvPr>
        </p:nvSpPr>
        <p:spPr/>
        <p:txBody>
          <a:bodyPr/>
          <a:lstStyle/>
          <a:p>
            <a:fld id="{B76ACEE0-73A5-47A5-ABCD-21F20BA119D2}" type="slidenum">
              <a:rPr lang="en-US" smtClean="0"/>
              <a:t>6</a:t>
            </a:fld>
            <a:endParaRPr lang="en-US"/>
          </a:p>
        </p:txBody>
      </p:sp>
    </p:spTree>
    <p:extLst>
      <p:ext uri="{BB962C8B-B14F-4D97-AF65-F5344CB8AC3E}">
        <p14:creationId xmlns:p14="http://schemas.microsoft.com/office/powerpoint/2010/main" val="64125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olidFill>
                  <a:schemeClr val="tx1"/>
                </a:solidFill>
              </a:rPr>
              <a:t>Microsoft Intune/Azure offers comprehensive digital forensics for mail clients and web browser–based access, OneDrive and SharePoint file access and even their virtual services present on Azure such as their VPSs and databases. SOC teams can preform digital forensics with ease because, “the SOC team has exclusive access to a different Azure SOC subscription, for resources that must be kept protected, unviolated, and monitored. The Azure Storage account in the SOC subscription hosts copies of disk snapshots in immutable Blob Storage and keeps the snapshots' SHA-256 hash values and copies of the VMs' BEKs and KEKs in its own SOC key vault” (IBM, </a:t>
            </a:r>
            <a:r>
              <a:rPr lang="en-US" b="0" u="none" dirty="0" err="1">
                <a:solidFill>
                  <a:schemeClr val="tx1"/>
                </a:solidFill>
              </a:rPr>
              <a:t>n.d</a:t>
            </a:r>
            <a:r>
              <a:rPr lang="en-US" b="0" u="none" dirty="0">
                <a:solidFill>
                  <a:schemeClr val="tx1"/>
                </a:solidFill>
              </a:rPr>
              <a:t>). This means that all devices that can login to a Microsoft account can be logged and monitored. Again, Microsoft has brought the best, it can protect almost every device, and it can log everything about those devices for later evaluation. However, thus far, does this solution beat IBM’s QRadar?</a:t>
            </a:r>
          </a:p>
        </p:txBody>
      </p:sp>
      <p:sp>
        <p:nvSpPr>
          <p:cNvPr id="4" name="Slide Number Placeholder 3"/>
          <p:cNvSpPr>
            <a:spLocks noGrp="1"/>
          </p:cNvSpPr>
          <p:nvPr>
            <p:ph type="sldNum" sz="quarter" idx="5"/>
          </p:nvPr>
        </p:nvSpPr>
        <p:spPr/>
        <p:txBody>
          <a:bodyPr/>
          <a:lstStyle/>
          <a:p>
            <a:fld id="{B76ACEE0-73A5-47A5-ABCD-21F20BA119D2}" type="slidenum">
              <a:rPr lang="en-US" smtClean="0"/>
              <a:t>7</a:t>
            </a:fld>
            <a:endParaRPr lang="en-US"/>
          </a:p>
        </p:txBody>
      </p:sp>
    </p:spTree>
    <p:extLst>
      <p:ext uri="{BB962C8B-B14F-4D97-AF65-F5344CB8AC3E}">
        <p14:creationId xmlns:p14="http://schemas.microsoft.com/office/powerpoint/2010/main" val="1280755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likewise with my last presentation, Meraki Systems Endpoint Manager is just as terrible and Citrix. Through all my research I have not been able to locate any substantial evidence that Meraki even has a special section for digital forensics integration. This MDM is certainly disappointing. Although Meraki has exceptional integration with automation, this is not an MDM solution where quick pivotal data breaches are possible.</a:t>
            </a:r>
          </a:p>
        </p:txBody>
      </p:sp>
      <p:sp>
        <p:nvSpPr>
          <p:cNvPr id="4" name="Slide Number Placeholder 3"/>
          <p:cNvSpPr>
            <a:spLocks noGrp="1"/>
          </p:cNvSpPr>
          <p:nvPr>
            <p:ph type="sldNum" sz="quarter" idx="5"/>
          </p:nvPr>
        </p:nvSpPr>
        <p:spPr/>
        <p:txBody>
          <a:bodyPr/>
          <a:lstStyle/>
          <a:p>
            <a:fld id="{B76ACEE0-73A5-47A5-ABCD-21F20BA119D2}" type="slidenum">
              <a:rPr lang="en-US" smtClean="0"/>
              <a:t>8</a:t>
            </a:fld>
            <a:endParaRPr lang="en-US"/>
          </a:p>
        </p:txBody>
      </p:sp>
    </p:spTree>
    <p:extLst>
      <p:ext uri="{BB962C8B-B14F-4D97-AF65-F5344CB8AC3E}">
        <p14:creationId xmlns:p14="http://schemas.microsoft.com/office/powerpoint/2010/main" val="370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VMware Workspace ONE  is looking very promising. Not only does VMWare use ML algorithms to correlate and aggregate data across platforms the product integrates with virtual desktops and apps. VMware can even, “aggregate threat data from external sources like CVE lists and Workspace ONE Trust Network” (VMware, </a:t>
            </a:r>
            <a:r>
              <a:rPr lang="en-US" dirty="0" err="1"/>
              <a:t>n.d</a:t>
            </a:r>
            <a:r>
              <a:rPr lang="en-US" dirty="0"/>
              <a:t>). Moreover, VMware implements a Zero Trust security policy meaning that no single device is allowed to trust another device. All devices must interact the same without any privilege to one device or the other.</a:t>
            </a:r>
          </a:p>
        </p:txBody>
      </p:sp>
      <p:sp>
        <p:nvSpPr>
          <p:cNvPr id="4" name="Slide Number Placeholder 3"/>
          <p:cNvSpPr>
            <a:spLocks noGrp="1"/>
          </p:cNvSpPr>
          <p:nvPr>
            <p:ph type="sldNum" sz="quarter" idx="5"/>
          </p:nvPr>
        </p:nvSpPr>
        <p:spPr/>
        <p:txBody>
          <a:bodyPr/>
          <a:lstStyle/>
          <a:p>
            <a:fld id="{B76ACEE0-73A5-47A5-ABCD-21F20BA119D2}" type="slidenum">
              <a:rPr lang="en-US" smtClean="0"/>
              <a:t>9</a:t>
            </a:fld>
            <a:endParaRPr lang="en-US"/>
          </a:p>
        </p:txBody>
      </p:sp>
    </p:spTree>
    <p:extLst>
      <p:ext uri="{BB962C8B-B14F-4D97-AF65-F5344CB8AC3E}">
        <p14:creationId xmlns:p14="http://schemas.microsoft.com/office/powerpoint/2010/main" val="167863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7/18/2022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611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7/18/2022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537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7/18/2022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22929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7/18/2022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023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7/18/2022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0219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7/18/2022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438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7/18/2022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846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7/18/2022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115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7/18/2022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0689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7/18/2022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724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7/18/2022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5791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7/18/2022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4151289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70D43-D148-12AB-B7DE-DCD087D983C5}"/>
              </a:ext>
            </a:extLst>
          </p:cNvPr>
          <p:cNvSpPr>
            <a:spLocks noGrp="1"/>
          </p:cNvSpPr>
          <p:nvPr>
            <p:ph type="ctrTitle"/>
          </p:nvPr>
        </p:nvSpPr>
        <p:spPr>
          <a:xfrm>
            <a:off x="146221" y="397275"/>
            <a:ext cx="2628785" cy="3761257"/>
          </a:xfrm>
        </p:spPr>
        <p:txBody>
          <a:bodyPr anchor="ctr">
            <a:normAutofit/>
          </a:bodyPr>
          <a:lstStyle/>
          <a:p>
            <a:r>
              <a:rPr lang="en-US" sz="3200" dirty="0">
                <a:latin typeface="Times New Roman" panose="02020603050405020304" pitchFamily="18" charset="0"/>
                <a:cs typeface="Times New Roman" panose="02020603050405020304" pitchFamily="18" charset="0"/>
              </a:rPr>
              <a:t>Digital Forensics</a:t>
            </a:r>
          </a:p>
        </p:txBody>
      </p:sp>
      <p:sp>
        <p:nvSpPr>
          <p:cNvPr id="3" name="Subtitle 2">
            <a:extLst>
              <a:ext uri="{FF2B5EF4-FFF2-40B4-BE49-F238E27FC236}">
                <a16:creationId xmlns:a16="http://schemas.microsoft.com/office/drawing/2014/main" id="{A92E4271-803A-11FA-41CC-FA4FDE1C9E9C}"/>
              </a:ext>
            </a:extLst>
          </p:cNvPr>
          <p:cNvSpPr>
            <a:spLocks noGrp="1"/>
          </p:cNvSpPr>
          <p:nvPr>
            <p:ph type="subTitle" idx="1"/>
          </p:nvPr>
        </p:nvSpPr>
        <p:spPr>
          <a:xfrm>
            <a:off x="146221" y="4846029"/>
            <a:ext cx="2550597" cy="1478402"/>
          </a:xfrm>
        </p:spPr>
        <p:txBody>
          <a:bodyPr anchor="ctr">
            <a:normAutofit/>
          </a:bodyPr>
          <a:lstStyle/>
          <a:p>
            <a:r>
              <a:rPr lang="en-US" sz="1800">
                <a:latin typeface="Times New Roman" panose="02020603050405020304" pitchFamily="18" charset="0"/>
                <a:cs typeface="Times New Roman" panose="02020603050405020304" pitchFamily="18" charset="0"/>
              </a:rPr>
              <a:t>Best MDM Solution for Digital Forensics Reporting &amp; Support</a:t>
            </a:r>
          </a:p>
        </p:txBody>
      </p:sp>
      <p:pic>
        <p:nvPicPr>
          <p:cNvPr id="15" name="Picture 3">
            <a:extLst>
              <a:ext uri="{FF2B5EF4-FFF2-40B4-BE49-F238E27FC236}">
                <a16:creationId xmlns:a16="http://schemas.microsoft.com/office/drawing/2014/main" id="{3202D5FA-470B-B619-DCEA-2ACC323923A0}"/>
              </a:ext>
            </a:extLst>
          </p:cNvPr>
          <p:cNvPicPr>
            <a:picLocks noChangeAspect="1"/>
          </p:cNvPicPr>
          <p:nvPr/>
        </p:nvPicPr>
        <p:blipFill rotWithShape="1">
          <a:blip r:embed="rId3"/>
          <a:srcRect l="5667" r="5667"/>
          <a:stretch/>
        </p:blipFill>
        <p:spPr>
          <a:xfrm>
            <a:off x="3047998" y="10"/>
            <a:ext cx="9144002" cy="6857990"/>
          </a:xfrm>
          <a:prstGeom prst="rect">
            <a:avLst/>
          </a:prstGeom>
        </p:spPr>
      </p:pic>
    </p:spTree>
    <p:extLst>
      <p:ext uri="{BB962C8B-B14F-4D97-AF65-F5344CB8AC3E}">
        <p14:creationId xmlns:p14="http://schemas.microsoft.com/office/powerpoint/2010/main" val="6016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3" name="Rectangle 12">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CD7C1-4376-8D68-B13C-8F0CD2065A83}"/>
              </a:ext>
            </a:extLst>
          </p:cNvPr>
          <p:cNvSpPr>
            <a:spLocks noGrp="1"/>
          </p:cNvSpPr>
          <p:nvPr>
            <p:ph type="title"/>
          </p:nvPr>
        </p:nvSpPr>
        <p:spPr>
          <a:xfrm>
            <a:off x="484552" y="360892"/>
            <a:ext cx="5022630" cy="2430030"/>
          </a:xfrm>
        </p:spPr>
        <p:txBody>
          <a:bodyPr>
            <a:normAutofit/>
          </a:bodyPr>
          <a:lstStyle/>
          <a:p>
            <a:r>
              <a:rPr lang="en-US" dirty="0">
                <a:latin typeface="Times New Roman" panose="02020603050405020304" pitchFamily="18" charset="0"/>
                <a:cs typeface="Times New Roman" panose="02020603050405020304" pitchFamily="18" charset="0"/>
              </a:rPr>
              <a:t>AWS Digital Forensics</a:t>
            </a:r>
          </a:p>
        </p:txBody>
      </p:sp>
      <p:sp>
        <p:nvSpPr>
          <p:cNvPr id="3" name="Content Placeholder 2">
            <a:extLst>
              <a:ext uri="{FF2B5EF4-FFF2-40B4-BE49-F238E27FC236}">
                <a16:creationId xmlns:a16="http://schemas.microsoft.com/office/drawing/2014/main" id="{965A119D-625C-BA82-CC88-51942D460A84}"/>
              </a:ext>
            </a:extLst>
          </p:cNvPr>
          <p:cNvSpPr>
            <a:spLocks noGrp="1"/>
          </p:cNvSpPr>
          <p:nvPr>
            <p:ph idx="1"/>
          </p:nvPr>
        </p:nvSpPr>
        <p:spPr>
          <a:xfrm>
            <a:off x="484552" y="3866380"/>
            <a:ext cx="5022630" cy="2306349"/>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Third Part Logging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 Apps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Elastic Compute Servers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D1F523-A498-9974-2C1D-04C247D5060B}"/>
              </a:ext>
            </a:extLst>
          </p:cNvPr>
          <p:cNvPicPr>
            <a:picLocks noChangeAspect="1"/>
          </p:cNvPicPr>
          <p:nvPr/>
        </p:nvPicPr>
        <p:blipFill>
          <a:blip r:embed="rId3"/>
          <a:stretch>
            <a:fillRect/>
          </a:stretch>
        </p:blipFill>
        <p:spPr>
          <a:xfrm>
            <a:off x="6136237" y="1496496"/>
            <a:ext cx="6073294" cy="3856541"/>
          </a:xfrm>
          <a:prstGeom prst="rect">
            <a:avLst/>
          </a:prstGeom>
        </p:spPr>
      </p:pic>
    </p:spTree>
    <p:extLst>
      <p:ext uri="{BB962C8B-B14F-4D97-AF65-F5344CB8AC3E}">
        <p14:creationId xmlns:p14="http://schemas.microsoft.com/office/powerpoint/2010/main" val="161220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3C03-96E4-7D1B-2FDF-9F1F83C938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Comparison</a:t>
            </a:r>
          </a:p>
        </p:txBody>
      </p:sp>
      <p:grpSp>
        <p:nvGrpSpPr>
          <p:cNvPr id="66" name="Group 65">
            <a:extLst>
              <a:ext uri="{FF2B5EF4-FFF2-40B4-BE49-F238E27FC236}">
                <a16:creationId xmlns:a16="http://schemas.microsoft.com/office/drawing/2014/main" id="{66E031A6-E0E1-2962-7EAD-B187C44750DB}"/>
              </a:ext>
            </a:extLst>
          </p:cNvPr>
          <p:cNvGrpSpPr/>
          <p:nvPr/>
        </p:nvGrpSpPr>
        <p:grpSpPr>
          <a:xfrm>
            <a:off x="649035" y="2567269"/>
            <a:ext cx="9386888" cy="2734308"/>
            <a:chOff x="662822" y="1455682"/>
            <a:chExt cx="10850879" cy="2722563"/>
          </a:xfrm>
        </p:grpSpPr>
        <p:grpSp>
          <p:nvGrpSpPr>
            <p:cNvPr id="67" name="Group 66">
              <a:extLst>
                <a:ext uri="{FF2B5EF4-FFF2-40B4-BE49-F238E27FC236}">
                  <a16:creationId xmlns:a16="http://schemas.microsoft.com/office/drawing/2014/main" id="{4EB3E398-9612-9130-5DD1-2DAD9C07C854}"/>
                </a:ext>
              </a:extLst>
            </p:cNvPr>
            <p:cNvGrpSpPr/>
            <p:nvPr/>
          </p:nvGrpSpPr>
          <p:grpSpPr>
            <a:xfrm>
              <a:off x="662822" y="1455682"/>
              <a:ext cx="10850879" cy="2722563"/>
              <a:chOff x="752418" y="1455682"/>
              <a:chExt cx="10960168" cy="2722563"/>
            </a:xfrm>
          </p:grpSpPr>
          <p:grpSp>
            <p:nvGrpSpPr>
              <p:cNvPr id="71" name="Group 70">
                <a:extLst>
                  <a:ext uri="{FF2B5EF4-FFF2-40B4-BE49-F238E27FC236}">
                    <a16:creationId xmlns:a16="http://schemas.microsoft.com/office/drawing/2014/main" id="{0938B7C0-95FD-F5EC-75A4-8CA3F979B4C0}"/>
                  </a:ext>
                </a:extLst>
              </p:cNvPr>
              <p:cNvGrpSpPr/>
              <p:nvPr/>
            </p:nvGrpSpPr>
            <p:grpSpPr>
              <a:xfrm>
                <a:off x="764844" y="1455682"/>
                <a:ext cx="10947742" cy="915172"/>
                <a:chOff x="1022063" y="1447800"/>
                <a:chExt cx="10947742" cy="685800"/>
              </a:xfrm>
            </p:grpSpPr>
            <p:sp>
              <p:nvSpPr>
                <p:cNvPr id="96" name="Rounded Rectangle 4">
                  <a:extLst>
                    <a:ext uri="{FF2B5EF4-FFF2-40B4-BE49-F238E27FC236}">
                      <a16:creationId xmlns:a16="http://schemas.microsoft.com/office/drawing/2014/main" id="{A9F8225A-B8EA-2FAE-3612-81DDC8774012}"/>
                    </a:ext>
                  </a:extLst>
                </p:cNvPr>
                <p:cNvSpPr/>
                <p:nvPr/>
              </p:nvSpPr>
              <p:spPr>
                <a:xfrm>
                  <a:off x="1022063" y="1447800"/>
                  <a:ext cx="3429000" cy="685800"/>
                </a:xfrm>
                <a:prstGeom prst="roundRect">
                  <a:avLst>
                    <a:gd name="adj" fmla="val 11848"/>
                  </a:avLst>
                </a:prstGeom>
                <a:gradFill flip="none" rotWithShape="1">
                  <a:gsLst>
                    <a:gs pos="0">
                      <a:schemeClr val="tx2">
                        <a:shade val="67500"/>
                        <a:satMod val="115000"/>
                      </a:schemeClr>
                    </a:gs>
                    <a:gs pos="100000">
                      <a:schemeClr val="tx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MDM Solution</a:t>
                  </a:r>
                </a:p>
              </p:txBody>
            </p:sp>
            <p:sp>
              <p:nvSpPr>
                <p:cNvPr id="97" name="Rounded Rectangle 5">
                  <a:extLst>
                    <a:ext uri="{FF2B5EF4-FFF2-40B4-BE49-F238E27FC236}">
                      <a16:creationId xmlns:a16="http://schemas.microsoft.com/office/drawing/2014/main" id="{454869A6-BDA8-5EDF-AA03-60580B478B6D}"/>
                    </a:ext>
                  </a:extLst>
                </p:cNvPr>
                <p:cNvSpPr/>
                <p:nvPr/>
              </p:nvSpPr>
              <p:spPr>
                <a:xfrm>
                  <a:off x="4470342" y="1447800"/>
                  <a:ext cx="1852670" cy="685800"/>
                </a:xfrm>
                <a:prstGeom prst="roundRect">
                  <a:avLst>
                    <a:gd name="adj" fmla="val 11848"/>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Machine Learning</a:t>
                  </a:r>
                </a:p>
              </p:txBody>
            </p:sp>
            <p:sp>
              <p:nvSpPr>
                <p:cNvPr id="98" name="Rounded Rectangle 6">
                  <a:extLst>
                    <a:ext uri="{FF2B5EF4-FFF2-40B4-BE49-F238E27FC236}">
                      <a16:creationId xmlns:a16="http://schemas.microsoft.com/office/drawing/2014/main" id="{115C66C0-3BE5-324E-EE52-552E3466BAF9}"/>
                    </a:ext>
                  </a:extLst>
                </p:cNvPr>
                <p:cNvSpPr/>
                <p:nvPr/>
              </p:nvSpPr>
              <p:spPr>
                <a:xfrm>
                  <a:off x="6349177" y="1447800"/>
                  <a:ext cx="1852670" cy="685800"/>
                </a:xfrm>
                <a:prstGeom prst="roundRect">
                  <a:avLst>
                    <a:gd name="adj" fmla="val 11848"/>
                  </a:avLst>
                </a:prstGeom>
                <a:gradFill flip="none" rotWithShape="1">
                  <a:gsLst>
                    <a:gs pos="0">
                      <a:schemeClr val="tx2">
                        <a:shade val="67500"/>
                        <a:satMod val="115000"/>
                      </a:schemeClr>
                    </a:gs>
                    <a:gs pos="100000">
                      <a:schemeClr val="tx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Aggregation/Correlation</a:t>
                  </a:r>
                </a:p>
              </p:txBody>
            </p:sp>
            <p:sp>
              <p:nvSpPr>
                <p:cNvPr id="99" name="Rounded Rectangle 7">
                  <a:extLst>
                    <a:ext uri="{FF2B5EF4-FFF2-40B4-BE49-F238E27FC236}">
                      <a16:creationId xmlns:a16="http://schemas.microsoft.com/office/drawing/2014/main" id="{C9BBC86F-D526-9DC7-C839-B3F24188AF6F}"/>
                    </a:ext>
                  </a:extLst>
                </p:cNvPr>
                <p:cNvSpPr/>
                <p:nvPr/>
              </p:nvSpPr>
              <p:spPr>
                <a:xfrm>
                  <a:off x="8232761" y="1447800"/>
                  <a:ext cx="1852670" cy="685800"/>
                </a:xfrm>
                <a:prstGeom prst="roundRect">
                  <a:avLst>
                    <a:gd name="adj" fmla="val 11848"/>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Cloud Risks</a:t>
                  </a:r>
                </a:p>
              </p:txBody>
            </p:sp>
            <p:sp>
              <p:nvSpPr>
                <p:cNvPr id="100" name="Rounded Rectangle 55">
                  <a:extLst>
                    <a:ext uri="{FF2B5EF4-FFF2-40B4-BE49-F238E27FC236}">
                      <a16:creationId xmlns:a16="http://schemas.microsoft.com/office/drawing/2014/main" id="{2D5817F1-60F4-7F1F-FA7B-D5917BC6557E}"/>
                    </a:ext>
                  </a:extLst>
                </p:cNvPr>
                <p:cNvSpPr/>
                <p:nvPr/>
              </p:nvSpPr>
              <p:spPr>
                <a:xfrm>
                  <a:off x="10117135" y="1447800"/>
                  <a:ext cx="1852670" cy="685800"/>
                </a:xfrm>
                <a:prstGeom prst="roundRect">
                  <a:avLst>
                    <a:gd name="adj" fmla="val 11848"/>
                  </a:avLst>
                </a:prstGeom>
                <a:gradFill flip="none" rotWithShape="1">
                  <a:gsLst>
                    <a:gs pos="0">
                      <a:schemeClr val="tx2">
                        <a:shade val="67500"/>
                        <a:satMod val="115000"/>
                      </a:schemeClr>
                    </a:gs>
                    <a:gs pos="100000">
                      <a:schemeClr val="tx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Zero Day Support</a:t>
                  </a:r>
                </a:p>
              </p:txBody>
            </p:sp>
          </p:grpSp>
          <p:grpSp>
            <p:nvGrpSpPr>
              <p:cNvPr id="72" name="Group 71">
                <a:extLst>
                  <a:ext uri="{FF2B5EF4-FFF2-40B4-BE49-F238E27FC236}">
                    <a16:creationId xmlns:a16="http://schemas.microsoft.com/office/drawing/2014/main" id="{CBFD8369-62ED-065A-E48A-3C8D2F6F75F2}"/>
                  </a:ext>
                </a:extLst>
              </p:cNvPr>
              <p:cNvGrpSpPr/>
              <p:nvPr/>
            </p:nvGrpSpPr>
            <p:grpSpPr>
              <a:xfrm>
                <a:off x="752418" y="2385198"/>
                <a:ext cx="10921064" cy="588120"/>
                <a:chOff x="1009637" y="1447800"/>
                <a:chExt cx="10921064" cy="685800"/>
              </a:xfrm>
              <a:solidFill>
                <a:schemeClr val="bg1">
                  <a:lumMod val="85000"/>
                </a:schemeClr>
              </a:solidFill>
            </p:grpSpPr>
            <p:sp>
              <p:nvSpPr>
                <p:cNvPr id="91" name="Rounded Rectangle 10">
                  <a:extLst>
                    <a:ext uri="{FF2B5EF4-FFF2-40B4-BE49-F238E27FC236}">
                      <a16:creationId xmlns:a16="http://schemas.microsoft.com/office/drawing/2014/main" id="{DE879ABF-EFA2-92FF-F329-37EFEF3E2709}"/>
                    </a:ext>
                  </a:extLst>
                </p:cNvPr>
                <p:cNvSpPr/>
                <p:nvPr/>
              </p:nvSpPr>
              <p:spPr>
                <a:xfrm>
                  <a:off x="1009637" y="1447800"/>
                  <a:ext cx="3429001"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Microsoft O365/Azure</a:t>
                  </a:r>
                </a:p>
              </p:txBody>
            </p:sp>
            <p:sp>
              <p:nvSpPr>
                <p:cNvPr id="92" name="Rounded Rectangle 11">
                  <a:extLst>
                    <a:ext uri="{FF2B5EF4-FFF2-40B4-BE49-F238E27FC236}">
                      <a16:creationId xmlns:a16="http://schemas.microsoft.com/office/drawing/2014/main" id="{8E82824B-1EFF-1C37-915A-118DCA40C848}"/>
                    </a:ext>
                  </a:extLst>
                </p:cNvPr>
                <p:cNvSpPr/>
                <p:nvPr/>
              </p:nvSpPr>
              <p:spPr>
                <a:xfrm>
                  <a:off x="4470342"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3" name="Rounded Rectangle 12">
                  <a:extLst>
                    <a:ext uri="{FF2B5EF4-FFF2-40B4-BE49-F238E27FC236}">
                      <a16:creationId xmlns:a16="http://schemas.microsoft.com/office/drawing/2014/main" id="{4E8B956E-2336-B2E6-D5DF-4E8C73FB67ED}"/>
                    </a:ext>
                  </a:extLst>
                </p:cNvPr>
                <p:cNvSpPr/>
                <p:nvPr/>
              </p:nvSpPr>
              <p:spPr>
                <a:xfrm>
                  <a:off x="6349177"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4" name="Rounded Rectangle 13">
                  <a:extLst>
                    <a:ext uri="{FF2B5EF4-FFF2-40B4-BE49-F238E27FC236}">
                      <a16:creationId xmlns:a16="http://schemas.microsoft.com/office/drawing/2014/main" id="{85127039-1976-B86F-C18B-65729BC40F01}"/>
                    </a:ext>
                  </a:extLst>
                </p:cNvPr>
                <p:cNvSpPr/>
                <p:nvPr/>
              </p:nvSpPr>
              <p:spPr>
                <a:xfrm>
                  <a:off x="8232761"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5" name="Rounded Rectangle 57">
                  <a:extLst>
                    <a:ext uri="{FF2B5EF4-FFF2-40B4-BE49-F238E27FC236}">
                      <a16:creationId xmlns:a16="http://schemas.microsoft.com/office/drawing/2014/main" id="{1BE981EE-4582-D7B5-1C29-1AE55035FBFB}"/>
                    </a:ext>
                  </a:extLst>
                </p:cNvPr>
                <p:cNvSpPr/>
                <p:nvPr/>
              </p:nvSpPr>
              <p:spPr>
                <a:xfrm>
                  <a:off x="10116346" y="1447800"/>
                  <a:ext cx="1814355"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73" name="Group 72">
                <a:extLst>
                  <a:ext uri="{FF2B5EF4-FFF2-40B4-BE49-F238E27FC236}">
                    <a16:creationId xmlns:a16="http://schemas.microsoft.com/office/drawing/2014/main" id="{59813574-EDEA-0D2A-0A20-3E09C445DAC7}"/>
                  </a:ext>
                </a:extLst>
              </p:cNvPr>
              <p:cNvGrpSpPr/>
              <p:nvPr/>
            </p:nvGrpSpPr>
            <p:grpSpPr>
              <a:xfrm>
                <a:off x="764844" y="2987662"/>
                <a:ext cx="10947742" cy="588120"/>
                <a:chOff x="1022063" y="1447800"/>
                <a:chExt cx="10947742" cy="685800"/>
              </a:xfrm>
              <a:solidFill>
                <a:schemeClr val="bg1">
                  <a:lumMod val="75000"/>
                </a:schemeClr>
              </a:solidFill>
            </p:grpSpPr>
            <p:sp>
              <p:nvSpPr>
                <p:cNvPr id="86" name="Rounded Rectangle 15">
                  <a:extLst>
                    <a:ext uri="{FF2B5EF4-FFF2-40B4-BE49-F238E27FC236}">
                      <a16:creationId xmlns:a16="http://schemas.microsoft.com/office/drawing/2014/main" id="{79399A14-822C-6AF0-1743-A214EBA4B032}"/>
                    </a:ext>
                  </a:extLst>
                </p:cNvPr>
                <p:cNvSpPr/>
                <p:nvPr/>
              </p:nvSpPr>
              <p:spPr>
                <a:xfrm>
                  <a:off x="1022063" y="1447800"/>
                  <a:ext cx="3429000" cy="68580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VMware Workspace ONE</a:t>
                  </a:r>
                </a:p>
              </p:txBody>
            </p:sp>
            <p:sp>
              <p:nvSpPr>
                <p:cNvPr id="87" name="Rounded Rectangle 16">
                  <a:extLst>
                    <a:ext uri="{FF2B5EF4-FFF2-40B4-BE49-F238E27FC236}">
                      <a16:creationId xmlns:a16="http://schemas.microsoft.com/office/drawing/2014/main" id="{1043D145-7299-8147-F2E3-8C9D1A6BD564}"/>
                    </a:ext>
                  </a:extLst>
                </p:cNvPr>
                <p:cNvSpPr/>
                <p:nvPr/>
              </p:nvSpPr>
              <p:spPr>
                <a:xfrm>
                  <a:off x="4470342" y="1447800"/>
                  <a:ext cx="1852670" cy="68580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8" name="Rounded Rectangle 17">
                  <a:extLst>
                    <a:ext uri="{FF2B5EF4-FFF2-40B4-BE49-F238E27FC236}">
                      <a16:creationId xmlns:a16="http://schemas.microsoft.com/office/drawing/2014/main" id="{7A6096A2-1069-4687-850B-A4F2A85C8B73}"/>
                    </a:ext>
                  </a:extLst>
                </p:cNvPr>
                <p:cNvSpPr/>
                <p:nvPr/>
              </p:nvSpPr>
              <p:spPr>
                <a:xfrm>
                  <a:off x="6349177" y="1447800"/>
                  <a:ext cx="1852670" cy="68580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9" name="Rounded Rectangle 18">
                  <a:extLst>
                    <a:ext uri="{FF2B5EF4-FFF2-40B4-BE49-F238E27FC236}">
                      <a16:creationId xmlns:a16="http://schemas.microsoft.com/office/drawing/2014/main" id="{0AB4EB8C-3412-26CA-C08D-5E56FDAF934C}"/>
                    </a:ext>
                  </a:extLst>
                </p:cNvPr>
                <p:cNvSpPr/>
                <p:nvPr/>
              </p:nvSpPr>
              <p:spPr>
                <a:xfrm>
                  <a:off x="8232761" y="1447800"/>
                  <a:ext cx="1852670" cy="68580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0" name="Rounded Rectangle 60">
                  <a:extLst>
                    <a:ext uri="{FF2B5EF4-FFF2-40B4-BE49-F238E27FC236}">
                      <a16:creationId xmlns:a16="http://schemas.microsoft.com/office/drawing/2014/main" id="{ECA34232-6523-5FB3-0A2B-FD2B7A8F7B91}"/>
                    </a:ext>
                  </a:extLst>
                </p:cNvPr>
                <p:cNvSpPr/>
                <p:nvPr/>
              </p:nvSpPr>
              <p:spPr>
                <a:xfrm>
                  <a:off x="10117135" y="1447800"/>
                  <a:ext cx="1852670" cy="68580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74" name="Group 73">
                <a:extLst>
                  <a:ext uri="{FF2B5EF4-FFF2-40B4-BE49-F238E27FC236}">
                    <a16:creationId xmlns:a16="http://schemas.microsoft.com/office/drawing/2014/main" id="{38C6676E-DC31-8A16-9891-CC5FF3637FE9}"/>
                  </a:ext>
                </a:extLst>
              </p:cNvPr>
              <p:cNvGrpSpPr/>
              <p:nvPr/>
            </p:nvGrpSpPr>
            <p:grpSpPr>
              <a:xfrm>
                <a:off x="764844" y="3590125"/>
                <a:ext cx="10947742" cy="588120"/>
                <a:chOff x="1022063" y="1447800"/>
                <a:chExt cx="10947742" cy="685800"/>
              </a:xfrm>
              <a:solidFill>
                <a:schemeClr val="bg1">
                  <a:lumMod val="85000"/>
                </a:schemeClr>
              </a:solidFill>
            </p:grpSpPr>
            <p:sp>
              <p:nvSpPr>
                <p:cNvPr id="81" name="Rounded Rectangle 20">
                  <a:extLst>
                    <a:ext uri="{FF2B5EF4-FFF2-40B4-BE49-F238E27FC236}">
                      <a16:creationId xmlns:a16="http://schemas.microsoft.com/office/drawing/2014/main" id="{404F2DBA-9643-86C2-E7DB-0A8700C115C0}"/>
                    </a:ext>
                  </a:extLst>
                </p:cNvPr>
                <p:cNvSpPr/>
                <p:nvPr/>
              </p:nvSpPr>
              <p:spPr>
                <a:xfrm>
                  <a:off x="1022063" y="1447800"/>
                  <a:ext cx="342900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IBM QRadar</a:t>
                  </a:r>
                </a:p>
              </p:txBody>
            </p:sp>
            <p:sp>
              <p:nvSpPr>
                <p:cNvPr id="82" name="Rounded Rectangle 21">
                  <a:extLst>
                    <a:ext uri="{FF2B5EF4-FFF2-40B4-BE49-F238E27FC236}">
                      <a16:creationId xmlns:a16="http://schemas.microsoft.com/office/drawing/2014/main" id="{F9F9A589-37C0-9A8B-41B8-95BB5AF5D85F}"/>
                    </a:ext>
                  </a:extLst>
                </p:cNvPr>
                <p:cNvSpPr/>
                <p:nvPr/>
              </p:nvSpPr>
              <p:spPr>
                <a:xfrm>
                  <a:off x="4470342"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3" name="Rounded Rectangle 22">
                  <a:extLst>
                    <a:ext uri="{FF2B5EF4-FFF2-40B4-BE49-F238E27FC236}">
                      <a16:creationId xmlns:a16="http://schemas.microsoft.com/office/drawing/2014/main" id="{29CA3F6B-ECBE-46F2-CD3A-C445E7A7F98F}"/>
                    </a:ext>
                  </a:extLst>
                </p:cNvPr>
                <p:cNvSpPr/>
                <p:nvPr/>
              </p:nvSpPr>
              <p:spPr>
                <a:xfrm>
                  <a:off x="6349177"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4" name="Rounded Rectangle 23">
                  <a:extLst>
                    <a:ext uri="{FF2B5EF4-FFF2-40B4-BE49-F238E27FC236}">
                      <a16:creationId xmlns:a16="http://schemas.microsoft.com/office/drawing/2014/main" id="{9E1D39D9-5B4A-6775-2C02-89693DA269AF}"/>
                    </a:ext>
                  </a:extLst>
                </p:cNvPr>
                <p:cNvSpPr/>
                <p:nvPr/>
              </p:nvSpPr>
              <p:spPr>
                <a:xfrm>
                  <a:off x="8232761"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5" name="Rounded Rectangle 61">
                  <a:extLst>
                    <a:ext uri="{FF2B5EF4-FFF2-40B4-BE49-F238E27FC236}">
                      <a16:creationId xmlns:a16="http://schemas.microsoft.com/office/drawing/2014/main" id="{5DEBE4BA-045A-ED5D-798A-6F19B69213C3}"/>
                    </a:ext>
                  </a:extLst>
                </p:cNvPr>
                <p:cNvSpPr/>
                <p:nvPr/>
              </p:nvSpPr>
              <p:spPr>
                <a:xfrm>
                  <a:off x="10117135" y="1447800"/>
                  <a:ext cx="1852670" cy="68580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sp>
          <p:nvSpPr>
            <p:cNvPr id="69" name="Freeform 54">
              <a:extLst>
                <a:ext uri="{FF2B5EF4-FFF2-40B4-BE49-F238E27FC236}">
                  <a16:creationId xmlns:a16="http://schemas.microsoft.com/office/drawing/2014/main" id="{215A5614-2AAD-D72F-4B64-2E1D44F6BE9B}"/>
                </a:ext>
              </a:extLst>
            </p:cNvPr>
            <p:cNvSpPr/>
            <p:nvPr/>
          </p:nvSpPr>
          <p:spPr>
            <a:xfrm>
              <a:off x="8617415" y="2496204"/>
              <a:ext cx="381000" cy="30825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70" name="Freeform 67">
              <a:extLst>
                <a:ext uri="{FF2B5EF4-FFF2-40B4-BE49-F238E27FC236}">
                  <a16:creationId xmlns:a16="http://schemas.microsoft.com/office/drawing/2014/main" id="{33082E1F-E6CC-AFFC-09AA-02C2CAF032B6}"/>
                </a:ext>
              </a:extLst>
            </p:cNvPr>
            <p:cNvSpPr/>
            <p:nvPr/>
          </p:nvSpPr>
          <p:spPr>
            <a:xfrm>
              <a:off x="10367388" y="3104754"/>
              <a:ext cx="381000" cy="30825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grpSp>
      <p:sp>
        <p:nvSpPr>
          <p:cNvPr id="101" name="Rounded Rectangle 57">
            <a:extLst>
              <a:ext uri="{FF2B5EF4-FFF2-40B4-BE49-F238E27FC236}">
                <a16:creationId xmlns:a16="http://schemas.microsoft.com/office/drawing/2014/main" id="{2E7924B3-723E-75D0-A409-8B3EC075234F}"/>
              </a:ext>
            </a:extLst>
          </p:cNvPr>
          <p:cNvSpPr/>
          <p:nvPr/>
        </p:nvSpPr>
        <p:spPr>
          <a:xfrm>
            <a:off x="10043889" y="3482441"/>
            <a:ext cx="1595951" cy="58812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2" name="Rounded Rectangle 60">
            <a:extLst>
              <a:ext uri="{FF2B5EF4-FFF2-40B4-BE49-F238E27FC236}">
                <a16:creationId xmlns:a16="http://schemas.microsoft.com/office/drawing/2014/main" id="{623102DF-7E89-9AAB-B0F6-501BE4BB901E}"/>
              </a:ext>
            </a:extLst>
          </p:cNvPr>
          <p:cNvSpPr/>
          <p:nvPr/>
        </p:nvSpPr>
        <p:spPr>
          <a:xfrm>
            <a:off x="10063076" y="4108395"/>
            <a:ext cx="1595951" cy="588120"/>
          </a:xfrm>
          <a:prstGeom prst="roundRect">
            <a:avLst>
              <a:gd name="adj" fmla="val 1184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3" name="Rounded Rectangle 61">
            <a:extLst>
              <a:ext uri="{FF2B5EF4-FFF2-40B4-BE49-F238E27FC236}">
                <a16:creationId xmlns:a16="http://schemas.microsoft.com/office/drawing/2014/main" id="{B9BBDF1C-B536-7D8E-5AA4-4F7670DCB24D}"/>
              </a:ext>
            </a:extLst>
          </p:cNvPr>
          <p:cNvSpPr/>
          <p:nvPr/>
        </p:nvSpPr>
        <p:spPr>
          <a:xfrm>
            <a:off x="10063076" y="4712187"/>
            <a:ext cx="1595951" cy="588120"/>
          </a:xfrm>
          <a:prstGeom prst="roundRect">
            <a:avLst>
              <a:gd name="adj" fmla="val 11848"/>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5" name="Rounded Rectangle 7">
            <a:extLst>
              <a:ext uri="{FF2B5EF4-FFF2-40B4-BE49-F238E27FC236}">
                <a16:creationId xmlns:a16="http://schemas.microsoft.com/office/drawing/2014/main" id="{5149428A-9036-1669-78D9-059E38A6E158}"/>
              </a:ext>
            </a:extLst>
          </p:cNvPr>
          <p:cNvSpPr/>
          <p:nvPr/>
        </p:nvSpPr>
        <p:spPr>
          <a:xfrm>
            <a:off x="10063076" y="2567269"/>
            <a:ext cx="1595951" cy="915172"/>
          </a:xfrm>
          <a:prstGeom prst="roundRect">
            <a:avLst>
              <a:gd name="adj" fmla="val 11848"/>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Compliance</a:t>
            </a:r>
          </a:p>
        </p:txBody>
      </p:sp>
      <p:sp>
        <p:nvSpPr>
          <p:cNvPr id="107" name="Freeform 54">
            <a:extLst>
              <a:ext uri="{FF2B5EF4-FFF2-40B4-BE49-F238E27FC236}">
                <a16:creationId xmlns:a16="http://schemas.microsoft.com/office/drawing/2014/main" id="{758FFDB6-A36F-4FAE-DC8C-60DBB3A6466B}"/>
              </a:ext>
            </a:extLst>
          </p:cNvPr>
          <p:cNvSpPr/>
          <p:nvPr/>
        </p:nvSpPr>
        <p:spPr>
          <a:xfrm>
            <a:off x="5825059" y="3557106"/>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08" name="Freeform 54">
            <a:extLst>
              <a:ext uri="{FF2B5EF4-FFF2-40B4-BE49-F238E27FC236}">
                <a16:creationId xmlns:a16="http://schemas.microsoft.com/office/drawing/2014/main" id="{B41ACC7D-FB9C-A557-16E8-EEDC5429A448}"/>
              </a:ext>
            </a:extLst>
          </p:cNvPr>
          <p:cNvSpPr/>
          <p:nvPr/>
        </p:nvSpPr>
        <p:spPr>
          <a:xfrm>
            <a:off x="10669102" y="3596253"/>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09" name="Freeform 54">
            <a:extLst>
              <a:ext uri="{FF2B5EF4-FFF2-40B4-BE49-F238E27FC236}">
                <a16:creationId xmlns:a16="http://schemas.microsoft.com/office/drawing/2014/main" id="{53447C33-B25F-42C1-88C8-FE354B422DAD}"/>
              </a:ext>
            </a:extLst>
          </p:cNvPr>
          <p:cNvSpPr/>
          <p:nvPr/>
        </p:nvSpPr>
        <p:spPr>
          <a:xfrm>
            <a:off x="7504724" y="4184691"/>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11" name="Freeform 54">
            <a:extLst>
              <a:ext uri="{FF2B5EF4-FFF2-40B4-BE49-F238E27FC236}">
                <a16:creationId xmlns:a16="http://schemas.microsoft.com/office/drawing/2014/main" id="{DB1B8B67-3959-9D07-951F-0489D2C5B0AA}"/>
              </a:ext>
            </a:extLst>
          </p:cNvPr>
          <p:cNvSpPr/>
          <p:nvPr/>
        </p:nvSpPr>
        <p:spPr>
          <a:xfrm>
            <a:off x="9017252" y="4851456"/>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14" name="Freeform 54">
            <a:extLst>
              <a:ext uri="{FF2B5EF4-FFF2-40B4-BE49-F238E27FC236}">
                <a16:creationId xmlns:a16="http://schemas.microsoft.com/office/drawing/2014/main" id="{9F97A118-7224-751E-62E2-595C5B50BF55}"/>
              </a:ext>
            </a:extLst>
          </p:cNvPr>
          <p:cNvSpPr/>
          <p:nvPr/>
        </p:nvSpPr>
        <p:spPr>
          <a:xfrm>
            <a:off x="10677067" y="4834629"/>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26" name="Freeform 54">
            <a:extLst>
              <a:ext uri="{FF2B5EF4-FFF2-40B4-BE49-F238E27FC236}">
                <a16:creationId xmlns:a16="http://schemas.microsoft.com/office/drawing/2014/main" id="{6D3E8393-EE27-27D2-D9E7-2FC0B4BFED09}"/>
              </a:ext>
            </a:extLst>
          </p:cNvPr>
          <p:cNvSpPr/>
          <p:nvPr/>
        </p:nvSpPr>
        <p:spPr>
          <a:xfrm>
            <a:off x="4211561" y="4834629"/>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27" name="Freeform 54">
            <a:extLst>
              <a:ext uri="{FF2B5EF4-FFF2-40B4-BE49-F238E27FC236}">
                <a16:creationId xmlns:a16="http://schemas.microsoft.com/office/drawing/2014/main" id="{E0E202E7-BA37-CBE8-4E5A-73E4A21EBE67}"/>
              </a:ext>
            </a:extLst>
          </p:cNvPr>
          <p:cNvSpPr/>
          <p:nvPr/>
        </p:nvSpPr>
        <p:spPr>
          <a:xfrm>
            <a:off x="4211561" y="4239343"/>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28" name="Freeform 54">
            <a:extLst>
              <a:ext uri="{FF2B5EF4-FFF2-40B4-BE49-F238E27FC236}">
                <a16:creationId xmlns:a16="http://schemas.microsoft.com/office/drawing/2014/main" id="{2D0E2B8A-76E0-C3A0-1597-B8A148AF50A9}"/>
              </a:ext>
            </a:extLst>
          </p:cNvPr>
          <p:cNvSpPr/>
          <p:nvPr/>
        </p:nvSpPr>
        <p:spPr>
          <a:xfrm>
            <a:off x="5832223" y="4246394"/>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29" name="Freeform 54">
            <a:extLst>
              <a:ext uri="{FF2B5EF4-FFF2-40B4-BE49-F238E27FC236}">
                <a16:creationId xmlns:a16="http://schemas.microsoft.com/office/drawing/2014/main" id="{E70C4568-C886-452D-E422-E5F18E2EFE9F}"/>
              </a:ext>
            </a:extLst>
          </p:cNvPr>
          <p:cNvSpPr/>
          <p:nvPr/>
        </p:nvSpPr>
        <p:spPr>
          <a:xfrm>
            <a:off x="5826169" y="4851456"/>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
        <p:nvSpPr>
          <p:cNvPr id="130" name="Freeform 54">
            <a:extLst>
              <a:ext uri="{FF2B5EF4-FFF2-40B4-BE49-F238E27FC236}">
                <a16:creationId xmlns:a16="http://schemas.microsoft.com/office/drawing/2014/main" id="{179899CB-9F15-1BC4-3561-5092C70FEFF6}"/>
              </a:ext>
            </a:extLst>
          </p:cNvPr>
          <p:cNvSpPr/>
          <p:nvPr/>
        </p:nvSpPr>
        <p:spPr>
          <a:xfrm>
            <a:off x="7463880" y="4834162"/>
            <a:ext cx="329596" cy="309583"/>
          </a:xfrm>
          <a:custGeom>
            <a:avLst/>
            <a:gdLst>
              <a:gd name="connsiteX0" fmla="*/ 39554 w 896949"/>
              <a:gd name="connsiteY0" fmla="*/ 428116 h 768981"/>
              <a:gd name="connsiteX1" fmla="*/ 67475 w 896949"/>
              <a:gd name="connsiteY1" fmla="*/ 323414 h 768981"/>
              <a:gd name="connsiteX2" fmla="*/ 165197 w 896949"/>
              <a:gd name="connsiteY2" fmla="*/ 330394 h 768981"/>
              <a:gd name="connsiteX3" fmla="*/ 276879 w 896949"/>
              <a:gd name="connsiteY3" fmla="*/ 442077 h 768981"/>
              <a:gd name="connsiteX4" fmla="*/ 716629 w 896949"/>
              <a:gd name="connsiteY4" fmla="*/ 51188 h 768981"/>
              <a:gd name="connsiteX5" fmla="*/ 828311 w 896949"/>
              <a:gd name="connsiteY5" fmla="*/ 134950 h 768981"/>
              <a:gd name="connsiteX6" fmla="*/ 304800 w 896949"/>
              <a:gd name="connsiteY6" fmla="*/ 721283 h 768981"/>
              <a:gd name="connsiteX7" fmla="*/ 39554 w 896949"/>
              <a:gd name="connsiteY7" fmla="*/ 428116 h 768981"/>
              <a:gd name="connsiteX0" fmla="*/ 39554 w 896949"/>
              <a:gd name="connsiteY0" fmla="*/ 428116 h 770144"/>
              <a:gd name="connsiteX1" fmla="*/ 67475 w 896949"/>
              <a:gd name="connsiteY1" fmla="*/ 323414 h 770144"/>
              <a:gd name="connsiteX2" fmla="*/ 165197 w 896949"/>
              <a:gd name="connsiteY2" fmla="*/ 330394 h 770144"/>
              <a:gd name="connsiteX3" fmla="*/ 276879 w 896949"/>
              <a:gd name="connsiteY3" fmla="*/ 442077 h 770144"/>
              <a:gd name="connsiteX4" fmla="*/ 716629 w 896949"/>
              <a:gd name="connsiteY4" fmla="*/ 51188 h 770144"/>
              <a:gd name="connsiteX5" fmla="*/ 828311 w 896949"/>
              <a:gd name="connsiteY5" fmla="*/ 134950 h 770144"/>
              <a:gd name="connsiteX6" fmla="*/ 304800 w 896949"/>
              <a:gd name="connsiteY6" fmla="*/ 721283 h 770144"/>
              <a:gd name="connsiteX7" fmla="*/ 39554 w 896949"/>
              <a:gd name="connsiteY7" fmla="*/ 428116 h 770144"/>
              <a:gd name="connsiteX0" fmla="*/ 39554 w 896949"/>
              <a:gd name="connsiteY0" fmla="*/ 451790 h 774090"/>
              <a:gd name="connsiteX1" fmla="*/ 67475 w 896949"/>
              <a:gd name="connsiteY1" fmla="*/ 323414 h 774090"/>
              <a:gd name="connsiteX2" fmla="*/ 165197 w 896949"/>
              <a:gd name="connsiteY2" fmla="*/ 330394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51790 h 774090"/>
              <a:gd name="connsiteX1" fmla="*/ 67475 w 896949"/>
              <a:gd name="connsiteY1" fmla="*/ 323414 h 774090"/>
              <a:gd name="connsiteX2" fmla="*/ 151249 w 896949"/>
              <a:gd name="connsiteY2" fmla="*/ 333353 h 774090"/>
              <a:gd name="connsiteX3" fmla="*/ 276879 w 896949"/>
              <a:gd name="connsiteY3" fmla="*/ 442077 h 774090"/>
              <a:gd name="connsiteX4" fmla="*/ 716629 w 896949"/>
              <a:gd name="connsiteY4" fmla="*/ 51188 h 774090"/>
              <a:gd name="connsiteX5" fmla="*/ 828311 w 896949"/>
              <a:gd name="connsiteY5" fmla="*/ 134950 h 774090"/>
              <a:gd name="connsiteX6" fmla="*/ 304800 w 896949"/>
              <a:gd name="connsiteY6" fmla="*/ 721283 h 774090"/>
              <a:gd name="connsiteX7" fmla="*/ 39554 w 896949"/>
              <a:gd name="connsiteY7" fmla="*/ 451790 h 774090"/>
              <a:gd name="connsiteX0" fmla="*/ 39554 w 896949"/>
              <a:gd name="connsiteY0" fmla="*/ 476203 h 798503"/>
              <a:gd name="connsiteX1" fmla="*/ 67475 w 896949"/>
              <a:gd name="connsiteY1" fmla="*/ 347827 h 798503"/>
              <a:gd name="connsiteX2" fmla="*/ 151249 w 896949"/>
              <a:gd name="connsiteY2" fmla="*/ 357766 h 798503"/>
              <a:gd name="connsiteX3" fmla="*/ 356147 w 896949"/>
              <a:gd name="connsiteY3" fmla="*/ 612972 h 798503"/>
              <a:gd name="connsiteX4" fmla="*/ 716629 w 896949"/>
              <a:gd name="connsiteY4" fmla="*/ 75601 h 798503"/>
              <a:gd name="connsiteX5" fmla="*/ 828311 w 896949"/>
              <a:gd name="connsiteY5" fmla="*/ 159363 h 798503"/>
              <a:gd name="connsiteX6" fmla="*/ 304800 w 896949"/>
              <a:gd name="connsiteY6" fmla="*/ 745696 h 798503"/>
              <a:gd name="connsiteX7" fmla="*/ 39554 w 896949"/>
              <a:gd name="connsiteY7" fmla="*/ 476203 h 798503"/>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39554 w 896949"/>
              <a:gd name="connsiteY0" fmla="*/ 450064 h 772364"/>
              <a:gd name="connsiteX1" fmla="*/ 67475 w 896949"/>
              <a:gd name="connsiteY1" fmla="*/ 321688 h 772364"/>
              <a:gd name="connsiteX2" fmla="*/ 151249 w 896949"/>
              <a:gd name="connsiteY2" fmla="*/ 331627 h 772364"/>
              <a:gd name="connsiteX3" fmla="*/ 273397 w 896949"/>
              <a:gd name="connsiteY3" fmla="*/ 429994 h 772364"/>
              <a:gd name="connsiteX4" fmla="*/ 716629 w 896949"/>
              <a:gd name="connsiteY4" fmla="*/ 49462 h 772364"/>
              <a:gd name="connsiteX5" fmla="*/ 828311 w 896949"/>
              <a:gd name="connsiteY5" fmla="*/ 133224 h 772364"/>
              <a:gd name="connsiteX6" fmla="*/ 304800 w 896949"/>
              <a:gd name="connsiteY6" fmla="*/ 719557 h 772364"/>
              <a:gd name="connsiteX7" fmla="*/ 39554 w 896949"/>
              <a:gd name="connsiteY7" fmla="*/ 450064 h 772364"/>
              <a:gd name="connsiteX0" fmla="*/ 25592 w 882987"/>
              <a:gd name="connsiteY0" fmla="*/ 450064 h 772364"/>
              <a:gd name="connsiteX1" fmla="*/ 137287 w 882987"/>
              <a:gd name="connsiteY1" fmla="*/ 331627 h 772364"/>
              <a:gd name="connsiteX2" fmla="*/ 259435 w 882987"/>
              <a:gd name="connsiteY2" fmla="*/ 429994 h 772364"/>
              <a:gd name="connsiteX3" fmla="*/ 702667 w 882987"/>
              <a:gd name="connsiteY3" fmla="*/ 49462 h 772364"/>
              <a:gd name="connsiteX4" fmla="*/ 814349 w 882987"/>
              <a:gd name="connsiteY4" fmla="*/ 133224 h 772364"/>
              <a:gd name="connsiteX5" fmla="*/ 290838 w 882987"/>
              <a:gd name="connsiteY5" fmla="*/ 719557 h 772364"/>
              <a:gd name="connsiteX6" fmla="*/ 25592 w 882987"/>
              <a:gd name="connsiteY6" fmla="*/ 450064 h 772364"/>
              <a:gd name="connsiteX0" fmla="*/ 25592 w 888905"/>
              <a:gd name="connsiteY0" fmla="*/ 414554 h 766445"/>
              <a:gd name="connsiteX1" fmla="*/ 143205 w 888905"/>
              <a:gd name="connsiteY1" fmla="*/ 331627 h 766445"/>
              <a:gd name="connsiteX2" fmla="*/ 265353 w 888905"/>
              <a:gd name="connsiteY2" fmla="*/ 429994 h 766445"/>
              <a:gd name="connsiteX3" fmla="*/ 708585 w 888905"/>
              <a:gd name="connsiteY3" fmla="*/ 49462 h 766445"/>
              <a:gd name="connsiteX4" fmla="*/ 820267 w 888905"/>
              <a:gd name="connsiteY4" fmla="*/ 133224 h 766445"/>
              <a:gd name="connsiteX5" fmla="*/ 296756 w 888905"/>
              <a:gd name="connsiteY5" fmla="*/ 719557 h 766445"/>
              <a:gd name="connsiteX6" fmla="*/ 25592 w 888905"/>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14554 h 766445"/>
              <a:gd name="connsiteX1" fmla="*/ 129040 w 874740"/>
              <a:gd name="connsiteY1" fmla="*/ 331627 h 766445"/>
              <a:gd name="connsiteX2" fmla="*/ 251188 w 874740"/>
              <a:gd name="connsiteY2" fmla="*/ 429994 h 766445"/>
              <a:gd name="connsiteX3" fmla="*/ 694420 w 874740"/>
              <a:gd name="connsiteY3" fmla="*/ 49462 h 766445"/>
              <a:gd name="connsiteX4" fmla="*/ 806102 w 874740"/>
              <a:gd name="connsiteY4" fmla="*/ 133224 h 766445"/>
              <a:gd name="connsiteX5" fmla="*/ 282591 w 874740"/>
              <a:gd name="connsiteY5" fmla="*/ 719557 h 766445"/>
              <a:gd name="connsiteX6" fmla="*/ 11427 w 874740"/>
              <a:gd name="connsiteY6" fmla="*/ 414554 h 766445"/>
              <a:gd name="connsiteX0" fmla="*/ 11427 w 874740"/>
              <a:gd name="connsiteY0" fmla="*/ 405676 h 757567"/>
              <a:gd name="connsiteX1" fmla="*/ 129040 w 874740"/>
              <a:gd name="connsiteY1" fmla="*/ 322749 h 757567"/>
              <a:gd name="connsiteX2" fmla="*/ 251188 w 874740"/>
              <a:gd name="connsiteY2" fmla="*/ 421116 h 757567"/>
              <a:gd name="connsiteX3" fmla="*/ 694420 w 874740"/>
              <a:gd name="connsiteY3" fmla="*/ 40584 h 757567"/>
              <a:gd name="connsiteX4" fmla="*/ 806102 w 874740"/>
              <a:gd name="connsiteY4" fmla="*/ 124346 h 757567"/>
              <a:gd name="connsiteX5" fmla="*/ 282591 w 874740"/>
              <a:gd name="connsiteY5" fmla="*/ 710679 h 757567"/>
              <a:gd name="connsiteX6" fmla="*/ 11427 w 874740"/>
              <a:gd name="connsiteY6" fmla="*/ 405676 h 757567"/>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54608"/>
              <a:gd name="connsiteX1" fmla="*/ 129040 w 874740"/>
              <a:gd name="connsiteY1" fmla="*/ 319790 h 754608"/>
              <a:gd name="connsiteX2" fmla="*/ 251188 w 874740"/>
              <a:gd name="connsiteY2" fmla="*/ 418157 h 754608"/>
              <a:gd name="connsiteX3" fmla="*/ 694420 w 874740"/>
              <a:gd name="connsiteY3" fmla="*/ 37625 h 754608"/>
              <a:gd name="connsiteX4" fmla="*/ 806102 w 874740"/>
              <a:gd name="connsiteY4" fmla="*/ 121387 h 754608"/>
              <a:gd name="connsiteX5" fmla="*/ 282591 w 874740"/>
              <a:gd name="connsiteY5" fmla="*/ 707720 h 754608"/>
              <a:gd name="connsiteX6" fmla="*/ 11427 w 874740"/>
              <a:gd name="connsiteY6" fmla="*/ 402717 h 754608"/>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 name="connsiteX0" fmla="*/ 11427 w 874740"/>
              <a:gd name="connsiteY0" fmla="*/ 402717 h 707720"/>
              <a:gd name="connsiteX1" fmla="*/ 129040 w 874740"/>
              <a:gd name="connsiteY1" fmla="*/ 319790 h 707720"/>
              <a:gd name="connsiteX2" fmla="*/ 251188 w 874740"/>
              <a:gd name="connsiteY2" fmla="*/ 418157 h 707720"/>
              <a:gd name="connsiteX3" fmla="*/ 694420 w 874740"/>
              <a:gd name="connsiteY3" fmla="*/ 37625 h 707720"/>
              <a:gd name="connsiteX4" fmla="*/ 806102 w 874740"/>
              <a:gd name="connsiteY4" fmla="*/ 121387 h 707720"/>
              <a:gd name="connsiteX5" fmla="*/ 282591 w 874740"/>
              <a:gd name="connsiteY5" fmla="*/ 707720 h 707720"/>
              <a:gd name="connsiteX6" fmla="*/ 11427 w 874740"/>
              <a:gd name="connsiteY6" fmla="*/ 402717 h 7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740" h="707720">
                <a:moveTo>
                  <a:pt x="11427" y="402717"/>
                </a:moveTo>
                <a:cubicBezTo>
                  <a:pt x="0" y="282577"/>
                  <a:pt x="107930" y="302420"/>
                  <a:pt x="129040" y="319790"/>
                </a:cubicBezTo>
                <a:cubicBezTo>
                  <a:pt x="163360" y="337841"/>
                  <a:pt x="246583" y="425234"/>
                  <a:pt x="251188" y="418157"/>
                </a:cubicBezTo>
                <a:cubicBezTo>
                  <a:pt x="345418" y="371130"/>
                  <a:pt x="601934" y="87087"/>
                  <a:pt x="694420" y="37625"/>
                </a:cubicBezTo>
                <a:cubicBezTo>
                  <a:pt x="741995" y="0"/>
                  <a:pt x="874740" y="9705"/>
                  <a:pt x="806102" y="121387"/>
                </a:cubicBezTo>
                <a:cubicBezTo>
                  <a:pt x="737464" y="233069"/>
                  <a:pt x="558139" y="377803"/>
                  <a:pt x="282591" y="707720"/>
                </a:cubicBezTo>
                <a:cubicBezTo>
                  <a:pt x="233728" y="644749"/>
                  <a:pt x="19372" y="457015"/>
                  <a:pt x="11427" y="402717"/>
                </a:cubicBezTo>
                <a:close/>
              </a:path>
            </a:pathLst>
          </a:custGeom>
          <a:solidFill>
            <a:srgbClr val="FFC000"/>
          </a:solidFill>
          <a:ln>
            <a:noFill/>
          </a:ln>
          <a:effectLst>
            <a:innerShdw blurRad="25400" dist="50800" dir="189000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073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FA60-61B0-E46A-2B61-360D4A8EA0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Next Week</a:t>
            </a:r>
          </a:p>
        </p:txBody>
      </p:sp>
      <p:sp>
        <p:nvSpPr>
          <p:cNvPr id="3" name="Content Placeholder 2">
            <a:extLst>
              <a:ext uri="{FF2B5EF4-FFF2-40B4-BE49-F238E27FC236}">
                <a16:creationId xmlns:a16="http://schemas.microsoft.com/office/drawing/2014/main" id="{9181E8F1-C487-6FDC-BC5C-4F8CA4C1C9F9}"/>
              </a:ext>
            </a:extLst>
          </p:cNvPr>
          <p:cNvSpPr>
            <a:spLocks noGrp="1"/>
          </p:cNvSpPr>
          <p:nvPr>
            <p:ph idx="1"/>
          </p:nvPr>
        </p:nvSpPr>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Ideas?</a:t>
            </a:r>
          </a:p>
        </p:txBody>
      </p:sp>
    </p:spTree>
    <p:extLst>
      <p:ext uri="{BB962C8B-B14F-4D97-AF65-F5344CB8AC3E}">
        <p14:creationId xmlns:p14="http://schemas.microsoft.com/office/powerpoint/2010/main" val="372755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B8EA-CEF1-F736-3A7F-F2ADCDD981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C2EFB78-ECAC-FC98-F1A6-BC028287D889}"/>
              </a:ext>
            </a:extLst>
          </p:cNvPr>
          <p:cNvSpPr>
            <a:spLocks noGrp="1"/>
          </p:cNvSpPr>
          <p:nvPr>
            <p:ph idx="1"/>
          </p:nvPr>
        </p:nvSpPr>
        <p:spPr/>
        <p:txBody>
          <a:bodyPr>
            <a:normAutofit fontScale="70000" lnSpcReduction="20000"/>
          </a:bodyPr>
          <a:lstStyle/>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Citrix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Xenserver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Citrix XenServer | XenServer. (n.d.). Retrieved July 18, 2022, from https://docs.citrix.com/en-us/xenserver.html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Detecting and responding to security issues in your AWS environment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July 18, 2022, from https://d1.awsstatic.com/Marketplace/scenarios/security/SEC_11_TSB_Final.pdf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Hickman, J. (2014).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MP: Manhattan projects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Amazon. Retrieved July 18, 2022, from https://aws.amazon.com/mp/scenarios/security/forensics/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IBM security QRadar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Siem</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 overview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IBM. (n.d.). Retrieved July 18, 2022, from https://www.ibm.com/qradar/security-qradar-siem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Mobile Device Management (MDM): Systems manager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Cisco Meraki. (2022, June 15). Retrieved July 18, 2022, from https://meraki.cisco.com/products/systems-manager/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Office 365 security forensics and incident response: Cyber risk services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Kroll. (n.d.). Retrieved July 18, 2022, from https://www.kroll.com/en/services/cyber-risk/incident-response-litigation-support/office-365-security-forensics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Simonesavi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 forensics chain of custody in Azure - azure example scenarios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Azure Example Scenarios | Microsoft Docs. Retrieved July 18, 2022, from https://docs.microsoft.com/en-us/azure/architecture/example-scenario/forensics/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Workspace ONE Intelligence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VMware. (2022, July 14). Retrieved July 18, 2022, from https://www.vmware.com/products/workspace-one/intelligence.html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Yfantis, V. (2022, January 19).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Citrix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Netscaler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What is it?: Parallels insights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Parallels Remote Application Server Blog - Application virtualization, mobility and VDI. Retrieved July 18, 2022, from https://www.parallels.com/blogs/ras/citrix-netscaler/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69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7D22140-517F-4F77-9243-170EF137F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95714"/>
            <a:ext cx="3047993" cy="4562285"/>
            <a:chOff x="0" y="2295714"/>
            <a:chExt cx="3047993" cy="4562285"/>
          </a:xfrm>
        </p:grpSpPr>
        <p:sp>
          <p:nvSpPr>
            <p:cNvPr id="13" name="Rectangle 10">
              <a:extLst>
                <a:ext uri="{FF2B5EF4-FFF2-40B4-BE49-F238E27FC236}">
                  <a16:creationId xmlns:a16="http://schemas.microsoft.com/office/drawing/2014/main" id="{423529E9-1CA0-4F22-9E2E-6C4014C2E4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295714"/>
              <a:ext cx="3047993" cy="45622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1E42691-FAA3-4953-BE2C-931DA3EBE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295714"/>
              <a:ext cx="3047993" cy="4562285"/>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4D930F-56B6-6276-6D8E-071897478F56}"/>
              </a:ext>
            </a:extLst>
          </p:cNvPr>
          <p:cNvSpPr>
            <a:spLocks noGrp="1"/>
          </p:cNvSpPr>
          <p:nvPr>
            <p:ph type="title"/>
          </p:nvPr>
        </p:nvSpPr>
        <p:spPr>
          <a:xfrm>
            <a:off x="484552" y="365125"/>
            <a:ext cx="10869248" cy="1570831"/>
          </a:xfrm>
        </p:spPr>
        <p:txBody>
          <a:bodyPr>
            <a:normAutofit/>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735C66B-F99D-D6E2-45F3-847112D6CE10}"/>
              </a:ext>
            </a:extLst>
          </p:cNvPr>
          <p:cNvSpPr>
            <a:spLocks noGrp="1"/>
          </p:cNvSpPr>
          <p:nvPr>
            <p:ph idx="1"/>
          </p:nvPr>
        </p:nvSpPr>
        <p:spPr>
          <a:xfrm>
            <a:off x="3271905" y="2786063"/>
            <a:ext cx="8440884" cy="3390900"/>
          </a:xfrm>
        </p:spPr>
        <p:txBody>
          <a:bodyPr anchor="ctr">
            <a:normAutofit/>
          </a:bodyPr>
          <a:lstStyle/>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Questions To Answer</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What is Digital Forensics/Why is it Needed</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IBM QRadar Incident Forensics </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Citrix XenServer Forensics</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Microsoft Intune/O365 Security Incident Forensics</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Meraki Systems Endpoint Manager</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VMware Workspace One</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AWS Digital Forensics</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Comparison</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Questions/Concerns</a:t>
            </a:r>
          </a:p>
          <a:p>
            <a:pPr marL="342900" indent="-342900">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Next Week’s Presentation ideas</a:t>
            </a:r>
          </a:p>
        </p:txBody>
      </p:sp>
    </p:spTree>
    <p:extLst>
      <p:ext uri="{BB962C8B-B14F-4D97-AF65-F5344CB8AC3E}">
        <p14:creationId xmlns:p14="http://schemas.microsoft.com/office/powerpoint/2010/main" val="316569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7">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9">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1">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75BDE-D9A8-9869-2593-BCDDA4993C3B}"/>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3200">
                <a:latin typeface="Times New Roman" panose="02020603050405020304" pitchFamily="18" charset="0"/>
                <a:cs typeface="Times New Roman" panose="02020603050405020304" pitchFamily="18" charset="0"/>
              </a:rPr>
              <a:t>Questions To Answer</a:t>
            </a:r>
          </a:p>
        </p:txBody>
      </p:sp>
      <p:grpSp>
        <p:nvGrpSpPr>
          <p:cNvPr id="24" name="Group 23">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38" name="Rectangle 24">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Rectangle 25">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pic>
        <p:nvPicPr>
          <p:cNvPr id="5" name="Picture 4" descr="Question marks in a line and one question mark is lit">
            <a:extLst>
              <a:ext uri="{FF2B5EF4-FFF2-40B4-BE49-F238E27FC236}">
                <a16:creationId xmlns:a16="http://schemas.microsoft.com/office/drawing/2014/main" id="{58AC706C-5D42-EE6B-975A-BBEE97AADAD1}"/>
              </a:ext>
            </a:extLst>
          </p:cNvPr>
          <p:cNvPicPr>
            <a:picLocks noChangeAspect="1"/>
          </p:cNvPicPr>
          <p:nvPr/>
        </p:nvPicPr>
        <p:blipFill rotWithShape="1">
          <a:blip r:embed="rId3"/>
          <a:srcRect t="2056" b="13674"/>
          <a:stretch/>
        </p:blipFill>
        <p:spPr>
          <a:xfrm>
            <a:off x="3646516" y="1166716"/>
            <a:ext cx="7908176" cy="4448367"/>
          </a:xfrm>
          <a:prstGeom prst="rect">
            <a:avLst/>
          </a:prstGeom>
        </p:spPr>
      </p:pic>
    </p:spTree>
    <p:extLst>
      <p:ext uri="{BB962C8B-B14F-4D97-AF65-F5344CB8AC3E}">
        <p14:creationId xmlns:p14="http://schemas.microsoft.com/office/powerpoint/2010/main" val="405957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4E6DF1-5FC8-A1A3-9328-AE60F0322E33}"/>
              </a:ext>
            </a:extLst>
          </p:cNvPr>
          <p:cNvSpPr>
            <a:spLocks noGrp="1"/>
          </p:cNvSpPr>
          <p:nvPr>
            <p:ph type="title"/>
          </p:nvPr>
        </p:nvSpPr>
        <p:spPr>
          <a:xfrm>
            <a:off x="484552" y="365125"/>
            <a:ext cx="10869248" cy="1570831"/>
          </a:xfrm>
        </p:spPr>
        <p:txBody>
          <a:bodyPr>
            <a:normAutofit/>
          </a:bodyPr>
          <a:lstStyle/>
          <a:p>
            <a:r>
              <a:rPr lang="en-US" dirty="0">
                <a:latin typeface="Times New Roman" panose="02020603050405020304" pitchFamily="18" charset="0"/>
                <a:cs typeface="Times New Roman" panose="02020603050405020304" pitchFamily="18" charset="0"/>
              </a:rPr>
              <a:t>Digital Forensics</a:t>
            </a:r>
          </a:p>
        </p:txBody>
      </p:sp>
      <p:graphicFrame>
        <p:nvGraphicFramePr>
          <p:cNvPr id="5" name="Content Placeholder 2">
            <a:extLst>
              <a:ext uri="{FF2B5EF4-FFF2-40B4-BE49-F238E27FC236}">
                <a16:creationId xmlns:a16="http://schemas.microsoft.com/office/drawing/2014/main" id="{DFF619F8-02EF-9A1E-8AA5-7EB2E228E8EC}"/>
              </a:ext>
            </a:extLst>
          </p:cNvPr>
          <p:cNvGraphicFramePr>
            <a:graphicFrameLocks noGrp="1"/>
          </p:cNvGraphicFramePr>
          <p:nvPr>
            <p:ph idx="1"/>
            <p:extLst>
              <p:ext uri="{D42A27DB-BD31-4B8C-83A1-F6EECF244321}">
                <p14:modId xmlns:p14="http://schemas.microsoft.com/office/powerpoint/2010/main" val="3597356943"/>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41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06CD1-0336-CD5A-D88F-DCCB1B44D96D}"/>
              </a:ext>
            </a:extLst>
          </p:cNvPr>
          <p:cNvSpPr>
            <a:spLocks noGrp="1"/>
          </p:cNvSpPr>
          <p:nvPr>
            <p:ph type="title"/>
          </p:nvPr>
        </p:nvSpPr>
        <p:spPr>
          <a:xfrm>
            <a:off x="484552" y="365125"/>
            <a:ext cx="5022630" cy="2430030"/>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IBM QRadar Incident Forensics </a:t>
            </a:r>
            <a:endParaRPr lang="en-US">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95446CC3-8669-4608-8BCD-BB7E67DDDC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35" name="Rectangle 34">
              <a:extLst>
                <a:ext uri="{FF2B5EF4-FFF2-40B4-BE49-F238E27FC236}">
                  <a16:creationId xmlns:a16="http://schemas.microsoft.com/office/drawing/2014/main" id="{D4CDE60B-6485-40E2-8B73-7017D308D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91E46894-05A2-44C1-B87E-B5E1B0A1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Times New Roman" panose="02020603050405020304" pitchFamily="18" charset="0"/>
                <a:cs typeface="Times New Roman" panose="02020603050405020304" pitchFamily="18" charset="0"/>
              </a:endParaRPr>
            </a:p>
          </p:txBody>
        </p:sp>
      </p:grpSp>
      <p:sp>
        <p:nvSpPr>
          <p:cNvPr id="9" name="Content Placeholder 8">
            <a:extLst>
              <a:ext uri="{FF2B5EF4-FFF2-40B4-BE49-F238E27FC236}">
                <a16:creationId xmlns:a16="http://schemas.microsoft.com/office/drawing/2014/main" id="{AF2FEF4B-3673-C1C8-4037-9879C23A887C}"/>
              </a:ext>
            </a:extLst>
          </p:cNvPr>
          <p:cNvSpPr>
            <a:spLocks noGrp="1"/>
          </p:cNvSpPr>
          <p:nvPr>
            <p:ph idx="1"/>
          </p:nvPr>
        </p:nvSpPr>
        <p:spPr>
          <a:xfrm>
            <a:off x="484552" y="3870613"/>
            <a:ext cx="5022630" cy="2306349"/>
          </a:xfrm>
        </p:spPr>
        <p:txBody>
          <a:bodyPr>
            <a:normAutofit/>
          </a:bodyPr>
          <a:lstStyle/>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Insider Threats</a:t>
            </a:r>
          </a:p>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Cloud Risks</a:t>
            </a:r>
          </a:p>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Vulnerabilities</a:t>
            </a:r>
          </a:p>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Critical Threats (APTs)/Data</a:t>
            </a:r>
          </a:p>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External Threats</a:t>
            </a:r>
          </a:p>
          <a:p>
            <a:pPr marL="285750" indent="-285750">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Architecture</a:t>
            </a:r>
          </a:p>
          <a:p>
            <a:pPr marL="285750" indent="-285750">
              <a:lnSpc>
                <a:spcPct val="11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E61C6AB-6BC0-7B92-78C6-2EF0F85E00E1}"/>
              </a:ext>
            </a:extLst>
          </p:cNvPr>
          <p:cNvSpPr/>
          <p:nvPr/>
        </p:nvSpPr>
        <p:spPr>
          <a:xfrm>
            <a:off x="6532033" y="43488"/>
            <a:ext cx="5111915" cy="275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 name="Picture 6" descr="Diagram&#10;&#10;Description automatically generated with medium confidence">
            <a:extLst>
              <a:ext uri="{FF2B5EF4-FFF2-40B4-BE49-F238E27FC236}">
                <a16:creationId xmlns:a16="http://schemas.microsoft.com/office/drawing/2014/main" id="{E0D6DA50-1ED3-C850-4620-0B32C9333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085" y="97644"/>
            <a:ext cx="3003810" cy="2643353"/>
          </a:xfrm>
          <a:prstGeom prst="rect">
            <a:avLst/>
          </a:prstGeom>
        </p:spPr>
      </p:pic>
      <p:sp>
        <p:nvSpPr>
          <p:cNvPr id="20" name="Rectangle 19">
            <a:extLst>
              <a:ext uri="{FF2B5EF4-FFF2-40B4-BE49-F238E27FC236}">
                <a16:creationId xmlns:a16="http://schemas.microsoft.com/office/drawing/2014/main" id="{72806995-9CBA-C4E2-647C-337770CEAB77}"/>
              </a:ext>
            </a:extLst>
          </p:cNvPr>
          <p:cNvSpPr/>
          <p:nvPr/>
        </p:nvSpPr>
        <p:spPr>
          <a:xfrm>
            <a:off x="6362699" y="2906099"/>
            <a:ext cx="5537201" cy="3854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A658A8-4847-4384-4679-DCECD1E5716D}"/>
              </a:ext>
            </a:extLst>
          </p:cNvPr>
          <p:cNvPicPr>
            <a:picLocks noChangeAspect="1"/>
          </p:cNvPicPr>
          <p:nvPr/>
        </p:nvPicPr>
        <p:blipFill>
          <a:blip r:embed="rId4"/>
          <a:stretch>
            <a:fillRect/>
          </a:stretch>
        </p:blipFill>
        <p:spPr>
          <a:xfrm>
            <a:off x="6866505" y="3033823"/>
            <a:ext cx="4442970" cy="3598807"/>
          </a:xfrm>
          <a:prstGeom prst="rect">
            <a:avLst/>
          </a:prstGeom>
        </p:spPr>
      </p:pic>
    </p:spTree>
    <p:extLst>
      <p:ext uri="{BB962C8B-B14F-4D97-AF65-F5344CB8AC3E}">
        <p14:creationId xmlns:p14="http://schemas.microsoft.com/office/powerpoint/2010/main" val="424493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D03E60-6F40-4141-A981-B061EA33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2EB7E5-B231-4A9C-A185-467EC1182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7BBF9-005E-6B1E-6F27-00025FB6D2A4}"/>
              </a:ext>
            </a:extLst>
          </p:cNvPr>
          <p:cNvSpPr>
            <a:spLocks noGrp="1"/>
          </p:cNvSpPr>
          <p:nvPr>
            <p:ph type="title"/>
          </p:nvPr>
        </p:nvSpPr>
        <p:spPr>
          <a:xfrm>
            <a:off x="484552" y="365125"/>
            <a:ext cx="10869248" cy="2566497"/>
          </a:xfrm>
        </p:spPr>
        <p:txBody>
          <a:bodyPr>
            <a:normAutofit/>
          </a:bodyPr>
          <a:lstStyle/>
          <a:p>
            <a:r>
              <a:rPr lang="en-US" dirty="0">
                <a:latin typeface="Times New Roman" panose="02020603050405020304" pitchFamily="18" charset="0"/>
                <a:cs typeface="Times New Roman" panose="02020603050405020304" pitchFamily="18" charset="0"/>
              </a:rPr>
              <a:t>Citrix XenServer Forensics</a:t>
            </a:r>
          </a:p>
        </p:txBody>
      </p:sp>
      <p:grpSp>
        <p:nvGrpSpPr>
          <p:cNvPr id="16" name="Group 15">
            <a:extLst>
              <a:ext uri="{FF2B5EF4-FFF2-40B4-BE49-F238E27FC236}">
                <a16:creationId xmlns:a16="http://schemas.microsoft.com/office/drawing/2014/main" id="{EE118C08-8B55-40E3-9CEC-FBF3E7856D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17" name="Rectangle 16">
              <a:extLst>
                <a:ext uri="{FF2B5EF4-FFF2-40B4-BE49-F238E27FC236}">
                  <a16:creationId xmlns:a16="http://schemas.microsoft.com/office/drawing/2014/main" id="{5491841E-34C3-4260-9589-F78AE5FE2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C1B3BAE-A5DE-4215-8FBA-A815A0429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 name="Content Placeholder 2">
            <a:extLst>
              <a:ext uri="{FF2B5EF4-FFF2-40B4-BE49-F238E27FC236}">
                <a16:creationId xmlns:a16="http://schemas.microsoft.com/office/drawing/2014/main" id="{6506C802-F582-5B5D-1453-20231EB73754}"/>
              </a:ext>
            </a:extLst>
          </p:cNvPr>
          <p:cNvSpPr>
            <a:spLocks noGrp="1"/>
          </p:cNvSpPr>
          <p:nvPr>
            <p:ph idx="1"/>
          </p:nvPr>
        </p:nvSpPr>
        <p:spPr>
          <a:xfrm>
            <a:off x="484552" y="3664167"/>
            <a:ext cx="5306648" cy="2512795"/>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Clone Evidence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Examine Image Artifact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Spotting Virtual Partitions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Backup Partitions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descr="Graphical user interface, text, application, email&#10;&#10;Description automatically generated">
            <a:extLst>
              <a:ext uri="{FF2B5EF4-FFF2-40B4-BE49-F238E27FC236}">
                <a16:creationId xmlns:a16="http://schemas.microsoft.com/office/drawing/2014/main" id="{FEBADC08-DAD9-68C7-8305-5A1C7D4D8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727150"/>
            <a:ext cx="5536276" cy="2394439"/>
          </a:xfrm>
          <a:prstGeom prst="rect">
            <a:avLst/>
          </a:prstGeom>
        </p:spPr>
      </p:pic>
    </p:spTree>
    <p:extLst>
      <p:ext uri="{BB962C8B-B14F-4D97-AF65-F5344CB8AC3E}">
        <p14:creationId xmlns:p14="http://schemas.microsoft.com/office/powerpoint/2010/main" val="310516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1">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C1A9F-9003-0518-3639-545C2C45C36C}"/>
              </a:ext>
            </a:extLst>
          </p:cNvPr>
          <p:cNvSpPr>
            <a:spLocks noGrp="1"/>
          </p:cNvSpPr>
          <p:nvPr>
            <p:ph type="title"/>
          </p:nvPr>
        </p:nvSpPr>
        <p:spPr>
          <a:xfrm>
            <a:off x="484553" y="397275"/>
            <a:ext cx="5216531" cy="3761257"/>
          </a:xfrm>
        </p:spPr>
        <p:txBody>
          <a:bodyPr vert="horz" lIns="91440" tIns="45720" rIns="91440" bIns="45720" rtlCol="0" anchor="ctr">
            <a:normAutofit/>
          </a:bodyPr>
          <a:lstStyle/>
          <a:p>
            <a:r>
              <a:rPr lang="en-US" sz="5000">
                <a:latin typeface="Times New Roman" panose="02020603050405020304" pitchFamily="18" charset="0"/>
                <a:cs typeface="Times New Roman" panose="02020603050405020304" pitchFamily="18" charset="0"/>
              </a:rPr>
              <a:t>Microsoft Intune/O365 Security Incident Forensics</a:t>
            </a:r>
          </a:p>
        </p:txBody>
      </p:sp>
      <p:grpSp>
        <p:nvGrpSpPr>
          <p:cNvPr id="22" name="Group 15">
            <a:extLst>
              <a:ext uri="{FF2B5EF4-FFF2-40B4-BE49-F238E27FC236}">
                <a16:creationId xmlns:a16="http://schemas.microsoft.com/office/drawing/2014/main" id="{3409BBD1-8A75-44DA-88E2-3A704703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3946"/>
            <a:ext cx="6095998" cy="2284054"/>
            <a:chOff x="6096002" y="-9073"/>
            <a:chExt cx="6095998" cy="6867073"/>
          </a:xfrm>
        </p:grpSpPr>
        <p:sp>
          <p:nvSpPr>
            <p:cNvPr id="17" name="Rectangle 16">
              <a:extLst>
                <a:ext uri="{FF2B5EF4-FFF2-40B4-BE49-F238E27FC236}">
                  <a16:creationId xmlns:a16="http://schemas.microsoft.com/office/drawing/2014/main" id="{957EEA50-86F1-415A-8F6B-829E2272B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707547F-6B3D-4540-808D-410C9EE34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 name="Content Placeholder 2">
            <a:extLst>
              <a:ext uri="{FF2B5EF4-FFF2-40B4-BE49-F238E27FC236}">
                <a16:creationId xmlns:a16="http://schemas.microsoft.com/office/drawing/2014/main" id="{69FD5E7E-B0F5-36B2-5046-1155EFA2355C}"/>
              </a:ext>
            </a:extLst>
          </p:cNvPr>
          <p:cNvSpPr>
            <a:spLocks noGrp="1"/>
          </p:cNvSpPr>
          <p:nvPr>
            <p:ph idx="1"/>
          </p:nvPr>
        </p:nvSpPr>
        <p:spPr>
          <a:xfrm>
            <a:off x="351183" y="4846029"/>
            <a:ext cx="5238584" cy="1370463"/>
          </a:xfrm>
        </p:spPr>
        <p:txBody>
          <a:bodyPr vert="horz" lIns="91440" tIns="45720" rIns="91440" bIns="45720" rtlCol="0" anchor="ctr">
            <a:normAutofit fontScale="55000" lnSpcReduction="20000"/>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Email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Virtual Services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Drive</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Sharepoint</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FCBC64-7E32-2391-9F9F-9FD05DBC884B}"/>
              </a:ext>
            </a:extLst>
          </p:cNvPr>
          <p:cNvPicPr>
            <a:picLocks noChangeAspect="1"/>
          </p:cNvPicPr>
          <p:nvPr/>
        </p:nvPicPr>
        <p:blipFill>
          <a:blip r:embed="rId3"/>
          <a:stretch>
            <a:fillRect/>
          </a:stretch>
        </p:blipFill>
        <p:spPr>
          <a:xfrm>
            <a:off x="6769391" y="397275"/>
            <a:ext cx="4669921" cy="5819217"/>
          </a:xfrm>
          <a:prstGeom prst="rect">
            <a:avLst/>
          </a:prstGeom>
        </p:spPr>
      </p:pic>
    </p:spTree>
    <p:extLst>
      <p:ext uri="{BB962C8B-B14F-4D97-AF65-F5344CB8AC3E}">
        <p14:creationId xmlns:p14="http://schemas.microsoft.com/office/powerpoint/2010/main" val="193927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578A4-0ABE-A08E-FCC9-65C078E39CA1}"/>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latin typeface="Times New Roman" panose="02020603050405020304" pitchFamily="18" charset="0"/>
                <a:cs typeface="Times New Roman" panose="02020603050405020304" pitchFamily="18" charset="0"/>
              </a:rPr>
              <a:t>Meraki Systems Endpoint Manager</a:t>
            </a:r>
          </a:p>
        </p:txBody>
      </p:sp>
      <p:grpSp>
        <p:nvGrpSpPr>
          <p:cNvPr id="19" name="Group 18">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7" name="Rectangle 19">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8" name="Rectangle 20">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 name="Content Placeholder 2">
            <a:extLst>
              <a:ext uri="{FF2B5EF4-FFF2-40B4-BE49-F238E27FC236}">
                <a16:creationId xmlns:a16="http://schemas.microsoft.com/office/drawing/2014/main" id="{9EC8B63A-97B5-51B6-4082-754D91AC86C2}"/>
              </a:ext>
            </a:extLst>
          </p:cNvPr>
          <p:cNvSpPr>
            <a:spLocks noGrp="1"/>
          </p:cNvSpPr>
          <p:nvPr>
            <p:ph idx="1"/>
          </p:nvPr>
        </p:nvSpPr>
        <p:spPr>
          <a:xfrm>
            <a:off x="146221" y="4853643"/>
            <a:ext cx="2826662" cy="1478402"/>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Automation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Control Access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Endpoint Management</a:t>
            </a:r>
          </a:p>
        </p:txBody>
      </p:sp>
      <p:pic>
        <p:nvPicPr>
          <p:cNvPr id="8" name="Content Placeholder 4" descr="Graphical user interface, application, PowerPoint&#10;&#10;Description automatically generated">
            <a:extLst>
              <a:ext uri="{FF2B5EF4-FFF2-40B4-BE49-F238E27FC236}">
                <a16:creationId xmlns:a16="http://schemas.microsoft.com/office/drawing/2014/main" id="{C2716D42-C04A-7CD9-EC79-B7C752E7C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516" y="1315004"/>
            <a:ext cx="7908176" cy="4151792"/>
          </a:xfrm>
          <a:prstGeom prst="rect">
            <a:avLst/>
          </a:prstGeom>
        </p:spPr>
      </p:pic>
    </p:spTree>
    <p:extLst>
      <p:ext uri="{BB962C8B-B14F-4D97-AF65-F5344CB8AC3E}">
        <p14:creationId xmlns:p14="http://schemas.microsoft.com/office/powerpoint/2010/main" val="136296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3" name="Rectangle 12">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8C112-B30D-35F7-5859-B9DD086DD8E7}"/>
              </a:ext>
            </a:extLst>
          </p:cNvPr>
          <p:cNvSpPr>
            <a:spLocks noGrp="1"/>
          </p:cNvSpPr>
          <p:nvPr>
            <p:ph type="title"/>
          </p:nvPr>
        </p:nvSpPr>
        <p:spPr>
          <a:xfrm>
            <a:off x="484552" y="365125"/>
            <a:ext cx="5022630" cy="2430030"/>
          </a:xfrm>
        </p:spPr>
        <p:txBody>
          <a:bodyPr>
            <a:normAutofit/>
          </a:bodyPr>
          <a:lstStyle/>
          <a:p>
            <a:r>
              <a:rPr lang="en-US" dirty="0">
                <a:latin typeface="Times New Roman" panose="02020603050405020304" pitchFamily="18" charset="0"/>
                <a:cs typeface="Times New Roman" panose="02020603050405020304" pitchFamily="18" charset="0"/>
              </a:rPr>
              <a:t>VMware Workspace One</a:t>
            </a:r>
          </a:p>
        </p:txBody>
      </p:sp>
      <p:sp>
        <p:nvSpPr>
          <p:cNvPr id="3" name="Content Placeholder 2">
            <a:extLst>
              <a:ext uri="{FF2B5EF4-FFF2-40B4-BE49-F238E27FC236}">
                <a16:creationId xmlns:a16="http://schemas.microsoft.com/office/drawing/2014/main" id="{543FA3E9-1BF6-597D-0E65-DAAEDAC79BB6}"/>
              </a:ext>
            </a:extLst>
          </p:cNvPr>
          <p:cNvSpPr>
            <a:spLocks noGrp="1"/>
          </p:cNvSpPr>
          <p:nvPr>
            <p:ph idx="1"/>
          </p:nvPr>
        </p:nvSpPr>
        <p:spPr>
          <a:xfrm>
            <a:off x="484552" y="3870613"/>
            <a:ext cx="5022630" cy="2306349"/>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Unified Endpoint Monitoring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Intelligence Across Workspaces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Zero Trust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Desktops and Apps</a:t>
            </a:r>
          </a:p>
        </p:txBody>
      </p:sp>
      <p:pic>
        <p:nvPicPr>
          <p:cNvPr id="5" name="Picture 4">
            <a:extLst>
              <a:ext uri="{FF2B5EF4-FFF2-40B4-BE49-F238E27FC236}">
                <a16:creationId xmlns:a16="http://schemas.microsoft.com/office/drawing/2014/main" id="{D79768DA-D2A6-5FA2-76A7-79F06F199842}"/>
              </a:ext>
            </a:extLst>
          </p:cNvPr>
          <p:cNvPicPr>
            <a:picLocks noChangeAspect="1"/>
          </p:cNvPicPr>
          <p:nvPr/>
        </p:nvPicPr>
        <p:blipFill>
          <a:blip r:embed="rId3"/>
          <a:stretch>
            <a:fillRect/>
          </a:stretch>
        </p:blipFill>
        <p:spPr>
          <a:xfrm>
            <a:off x="6335110" y="1796451"/>
            <a:ext cx="5703229" cy="3265097"/>
          </a:xfrm>
          <a:prstGeom prst="rect">
            <a:avLst/>
          </a:prstGeom>
        </p:spPr>
      </p:pic>
    </p:spTree>
    <p:extLst>
      <p:ext uri="{BB962C8B-B14F-4D97-AF65-F5344CB8AC3E}">
        <p14:creationId xmlns:p14="http://schemas.microsoft.com/office/powerpoint/2010/main" val="2035068360"/>
      </p:ext>
    </p:extLst>
  </p:cSld>
  <p:clrMapOvr>
    <a:masterClrMapping/>
  </p:clrMapOvr>
</p:sld>
</file>

<file path=ppt/theme/theme1.xml><?xml version="1.0" encoding="utf-8"?>
<a:theme xmlns:a="http://schemas.openxmlformats.org/drawingml/2006/main" name="MatrixVTI">
  <a:themeElements>
    <a:clrScheme name="AnalogousFromDarkSeedRightStep">
      <a:dk1>
        <a:srgbClr val="000000"/>
      </a:dk1>
      <a:lt1>
        <a:srgbClr val="FFFFFF"/>
      </a:lt1>
      <a:dk2>
        <a:srgbClr val="1B2F2D"/>
      </a:dk2>
      <a:lt2>
        <a:srgbClr val="F2F0F3"/>
      </a:lt2>
      <a:accent1>
        <a:srgbClr val="7BAD44"/>
      </a:accent1>
      <a:accent2>
        <a:srgbClr val="48B13B"/>
      </a:accent2>
      <a:accent3>
        <a:srgbClr val="47B569"/>
      </a:accent3>
      <a:accent4>
        <a:srgbClr val="3BB191"/>
      </a:accent4>
      <a:accent5>
        <a:srgbClr val="4AACBC"/>
      </a:accent5>
      <a:accent6>
        <a:srgbClr val="3B6FB1"/>
      </a:accent6>
      <a:hlink>
        <a:srgbClr val="C44F52"/>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1773</Words>
  <Application>Microsoft Office PowerPoint</Application>
  <PresentationFormat>Widescreen</PresentationFormat>
  <Paragraphs>107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Bahnschrift</vt:lpstr>
      <vt:lpstr>Calibri</vt:lpstr>
      <vt:lpstr>Times New Roman</vt:lpstr>
      <vt:lpstr>MatrixVTI</vt:lpstr>
      <vt:lpstr>Digital Forensics</vt:lpstr>
      <vt:lpstr>Agenda</vt:lpstr>
      <vt:lpstr>Questions To Answer</vt:lpstr>
      <vt:lpstr>Digital Forensics</vt:lpstr>
      <vt:lpstr>IBM QRadar Incident Forensics </vt:lpstr>
      <vt:lpstr>Citrix XenServer Forensics</vt:lpstr>
      <vt:lpstr>Microsoft Intune/O365 Security Incident Forensics</vt:lpstr>
      <vt:lpstr>Meraki Systems Endpoint Manager</vt:lpstr>
      <vt:lpstr>VMware Workspace One</vt:lpstr>
      <vt:lpstr>AWS Digital Forensics</vt:lpstr>
      <vt:lpstr>Comparison</vt:lpstr>
      <vt:lpstr>Next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dc:title>
  <dc:creator>ogjigsawisbh ogjigsawisbh</dc:creator>
  <cp:lastModifiedBy>ogjigsawisbh ogjigsawisbh</cp:lastModifiedBy>
  <cp:revision>77</cp:revision>
  <dcterms:created xsi:type="dcterms:W3CDTF">2022-07-16T16:30:55Z</dcterms:created>
  <dcterms:modified xsi:type="dcterms:W3CDTF">2022-07-18T16:17:45Z</dcterms:modified>
</cp:coreProperties>
</file>