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24" r:id="rId5"/>
    <p:sldId id="302" r:id="rId6"/>
    <p:sldId id="315" r:id="rId7"/>
    <p:sldId id="328" r:id="rId8"/>
    <p:sldId id="329" r:id="rId9"/>
    <p:sldId id="330" r:id="rId10"/>
    <p:sldId id="333" r:id="rId11"/>
    <p:sldId id="334" r:id="rId12"/>
    <p:sldId id="325" r:id="rId13"/>
    <p:sldId id="294" r:id="rId14"/>
    <p:sldId id="326" r:id="rId15"/>
    <p:sldId id="312" r:id="rId16"/>
    <p:sldId id="338" r:id="rId17"/>
    <p:sldId id="33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1538" autoAdjust="0"/>
  </p:normalViewPr>
  <p:slideViewPr>
    <p:cSldViewPr snapToGrid="0">
      <p:cViewPr varScale="1">
        <p:scale>
          <a:sx n="89" d="100"/>
          <a:sy n="89" d="100"/>
        </p:scale>
        <p:origin x="1328" y="6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547246447750522E-2"/>
          <c:y val="3.2065128638029631E-3"/>
          <c:w val="0.85455455097401523"/>
          <c:h val="0.78726390878175789"/>
        </c:manualLayout>
      </c:layout>
      <c:barChart>
        <c:barDir val="col"/>
        <c:grouping val="clustered"/>
        <c:varyColors val="0"/>
        <c:ser>
          <c:idx val="0"/>
          <c:order val="0"/>
          <c:tx>
            <c:strRef>
              <c:f>Sheet1!$B$1</c:f>
              <c:strCache>
                <c:ptCount val="1"/>
                <c:pt idx="0">
                  <c:v>365 E3</c:v>
                </c:pt>
              </c:strCache>
            </c:strRef>
          </c:tx>
          <c:spPr>
            <a:solidFill>
              <a:schemeClr val="bg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100" b="1" i="0" u="none" strike="noStrike" kern="1200" baseline="0">
                    <a:solidFill>
                      <a:schemeClr val="accent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c:f>
              <c:strCache>
                <c:ptCount val="1"/>
                <c:pt idx="0">
                  <c:v>365 Defender</c:v>
                </c:pt>
              </c:strCache>
            </c:strRef>
          </c:cat>
          <c:val>
            <c:numRef>
              <c:f>Sheet1!$B$2:$B$2</c:f>
              <c:numCache>
                <c:formatCode>General</c:formatCode>
                <c:ptCount val="1"/>
                <c:pt idx="0">
                  <c:v>36</c:v>
                </c:pt>
              </c:numCache>
            </c:numRef>
          </c:val>
          <c:extLst>
            <c:ext xmlns:c16="http://schemas.microsoft.com/office/drawing/2014/chart" uri="{C3380CC4-5D6E-409C-BE32-E72D297353CC}">
              <c16:uniqueId val="{00000000-A521-4D15-B41F-EE0A176B77BD}"/>
            </c:ext>
          </c:extLst>
        </c:ser>
        <c:ser>
          <c:idx val="1"/>
          <c:order val="1"/>
          <c:tx>
            <c:strRef>
              <c:f>Sheet1!$C$1</c:f>
              <c:strCache>
                <c:ptCount val="1"/>
                <c:pt idx="0">
                  <c:v>365 E5</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100" b="1" i="0" u="none" strike="noStrike" kern="1200" baseline="0">
                    <a:solidFill>
                      <a:schemeClr val="accent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c:f>
              <c:strCache>
                <c:ptCount val="1"/>
                <c:pt idx="0">
                  <c:v>365 Defender</c:v>
                </c:pt>
              </c:strCache>
            </c:strRef>
          </c:cat>
          <c:val>
            <c:numRef>
              <c:f>Sheet1!$C$2:$C$2</c:f>
              <c:numCache>
                <c:formatCode>General</c:formatCode>
                <c:ptCount val="1"/>
                <c:pt idx="0">
                  <c:v>57</c:v>
                </c:pt>
              </c:numCache>
            </c:numRef>
          </c:val>
          <c:extLst>
            <c:ext xmlns:c16="http://schemas.microsoft.com/office/drawing/2014/chart" uri="{C3380CC4-5D6E-409C-BE32-E72D297353CC}">
              <c16:uniqueId val="{00000001-A521-4D15-B41F-EE0A176B77BD}"/>
            </c:ext>
          </c:extLst>
        </c:ser>
        <c:dLbls>
          <c:dLblPos val="outEnd"/>
          <c:showLegendKey val="0"/>
          <c:showVal val="1"/>
          <c:showCatName val="0"/>
          <c:showSerName val="0"/>
          <c:showPercent val="0"/>
          <c:showBubbleSize val="0"/>
        </c:dLbls>
        <c:gapWidth val="444"/>
        <c:overlap val="-90"/>
        <c:axId val="1111705064"/>
        <c:axId val="1111706704"/>
      </c:barChart>
      <c:catAx>
        <c:axId val="1111705064"/>
        <c:scaling>
          <c:orientation val="minMax"/>
        </c:scaling>
        <c:delete val="0"/>
        <c:axPos val="b"/>
        <c:majorGridlines>
          <c:spPr>
            <a:ln w="9525" cap="flat" cmpd="sng" algn="ctr">
              <a:solidFill>
                <a:srgbClr val="D9D9D9"/>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l"/>
        <c:numFmt formatCode="General" sourceLinked="1"/>
        <c:majorTickMark val="none"/>
        <c:minorTickMark val="none"/>
        <c:tickLblPos val="nextTo"/>
        <c:crossAx val="1111705064"/>
        <c:crosses val="autoZero"/>
        <c:crossBetween val="between"/>
      </c:valAx>
      <c:spPr>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effectLst/>
      </c:spPr>
    </c:plotArea>
    <c:legend>
      <c:legendPos val="t"/>
      <c:legendEntry>
        <c:idx val="1"/>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Entry>
      <c:layout>
        <c:manualLayout>
          <c:xMode val="edge"/>
          <c:yMode val="edge"/>
          <c:x val="0.3911946571532115"/>
          <c:y val="0.90002543160365811"/>
          <c:w val="0.2176105915630839"/>
          <c:h val="5.242413093082625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8/18/2022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last presentation. For this week, I will show the process of connecting Microsoft 365 to Microsoft Sentinel. I will explain the pricing and give my key takeaways.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Microsoft 365 Defender there are two packages available, but one needs to be purchased to enable the connector. The pricing on the packages are not that steep, keeping in mind that these will protect all aspects of your enterprise/business. The first package is Microsoft 365 Enterprise 3. This is 36.00/month per user and, of course, will provide access to most of the essential functions. If you need access to compliance management, information protection, threat protection, IAM and advanced analytics you should get Microsoft 365 Enterprise 5. This package is 57.00/month per user, but it will enable access to connecting Microsoft 365 Defender to Microsoft Sentinel.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3512228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far as recommendations go, I would rather use services such as AWS for hosting virtual services because these can be monitored with ease. I am sure that Microsoft being as big of a company as it is offers exceptional service, but I was not able to witness it yet.</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103368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connecting Microsoft 365 Defender to Sentinel is an easy process, there are very few steps, and the monitoring happens instantly once connected. However, due to Microsoft’s partners taking so long to reply and speak with me (I am sure that they are busy), I was unable to obtain a license or a free trial to showcase the setup. Perhaps I can still try to gain a license and update this presentation and send it over email to reflect a more substantial outcome.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I hope that you enjoyed my presentation. If you have any questions, feel free to ask me.</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281408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today’s Agenda, I will explain the reason for using Microsoft 365 Defender and its capabilities. Next, I will address the process of setting up Microsoft 365 Defender and connecting it to Microsoft Sentinel. Next, I will take a deep-dive into the costs of the applications. I will follow up with my recommendations and my conclusion.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Microsoft 365 Defender is an industry leader in stopping attacks across all its services and devices. It has the capability of integrating with SIEM and XDR tools for SOAR (Security Orchestration, Automation, &amp; Incident Response). Microsoft 365 Defender is well recognized for providing safety to identities in access management, endpoints, cloud applications, and emails/documents. Microsoft 365 Defender achieves this protection through, </a:t>
            </a:r>
            <a:r>
              <a:rPr lang="en-US" b="0" dirty="0"/>
              <a:t>preventing cross-domain attacks and persistence, reducing incident response signal noise, Auto-healing affected assets, and hunting threats across domains.</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44206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Microsoft 365 Defender needs to be paired with Sentinel for a couple of reasons. For instance, Microsoft 365 Defender needs its output data to be represented visually. Through Sentinel’s dashboard, you can see where threats are located and fully understand how an attack is taking place in real-time. Microsoft 365 Defender also needs correlation, aggregation &amp; threat response assistance. The platform can not automate real-time responses. Last, the data collected by Sentinel can be exported or transported into a proprietary software to be used in other ways.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335701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get into the heart of the presentation. I will show you a step-by-step guide to connect Microsoft 365 Defender to Sentinel. This is an extremely easy process, and it does not require any coding or special knowledge. The only caveat is that you will need either a Microsoft 365 E3 or E5 license. For this presentation I attempted several times to speak with </a:t>
            </a:r>
            <a:r>
              <a:rPr lang="en-US" b="0" dirty="0"/>
              <a:t>Microsoft’s sales team, but due to the overly complicated and slow process of responding to my communications, I was unable to get a free trial. However, I can show everyone the setup steps until I get to the final stage in which I would need the license to fully activate the connection.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1997720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when logged in and looking at the Microsoft Sentinel page, you need to find the data connectors tab.</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383297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Connectors tab will be the fifth from the bottom. You would need to click that tab.</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151864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in the Data Connectors tab. In the search box, type “365” and you will see these option choices appear. Select the “Microsoft 365 Defender” from the list. You will subsequently select the connect button to allow all permissions and connections to go through.</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424807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wanted to get into the costs of 365 defender.</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1005016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8/18/2022</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dirty="0"/>
              <a:t>Microsoft 365 Connected to Sentinel</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Cost Comparison &amp; Key Takeaways</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endParaRPr lang="en-US" dirty="0"/>
          </a:p>
          <a:p>
            <a:r>
              <a:rPr lang="en-US" dirty="0"/>
              <a:t>Anthony Zatika</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US" dirty="0"/>
              <a:t>Cost Comparison</a:t>
            </a:r>
          </a:p>
        </p:txBody>
      </p:sp>
      <p:graphicFrame>
        <p:nvGraphicFramePr>
          <p:cNvPr id="16" name="Content Placeholder 5" descr="chart">
            <a:extLst>
              <a:ext uri="{FF2B5EF4-FFF2-40B4-BE49-F238E27FC236}">
                <a16:creationId xmlns:a16="http://schemas.microsoft.com/office/drawing/2014/main" id="{BBB34574-6177-4514-8D8E-C0DCBFBE0D93}"/>
              </a:ext>
            </a:extLst>
          </p:cNvPr>
          <p:cNvGraphicFramePr>
            <a:graphicFrameLocks/>
          </p:cNvGraphicFramePr>
          <p:nvPr>
            <p:extLst>
              <p:ext uri="{D42A27DB-BD31-4B8C-83A1-F6EECF244321}">
                <p14:modId xmlns:p14="http://schemas.microsoft.com/office/powerpoint/2010/main" val="1576563389"/>
              </p:ext>
            </p:extLst>
          </p:nvPr>
        </p:nvGraphicFramePr>
        <p:xfrm>
          <a:off x="784225" y="1335115"/>
          <a:ext cx="10623550" cy="52845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0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lstStyle/>
          <a:p>
            <a:pPr rtl="0" eaLnBrk="1" latinLnBrk="0" hangingPunct="1"/>
            <a:r>
              <a:rPr lang="en-US" dirty="0"/>
              <a:t>Recommendations</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r>
              <a:rPr lang="en-US" dirty="0"/>
              <a:t>Improving Cost/Protection</a:t>
            </a:r>
          </a:p>
        </p:txBody>
      </p:sp>
    </p:spTree>
    <p:extLst>
      <p:ext uri="{BB962C8B-B14F-4D97-AF65-F5344CB8AC3E}">
        <p14:creationId xmlns:p14="http://schemas.microsoft.com/office/powerpoint/2010/main" val="410139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Summary</a:t>
            </a:r>
            <a:br>
              <a:rPr lang="en-US" dirty="0"/>
            </a:br>
            <a:endParaRPr lang="en-US" dirty="0"/>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3449937" y="204178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629872" y="214051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4571403" y="2061946"/>
            <a:ext cx="3657600"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a:solidFill>
                  <a:schemeClr val="accent4"/>
                </a:solidFill>
                <a:latin typeface="+mj-lt"/>
                <a:cs typeface="Biome Light" panose="020B0303030204020804" pitchFamily="34" charset="0"/>
              </a:rPr>
              <a:t>Easy Steps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Click through a couple of tabs to activate</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3449937" y="344730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640758" y="354362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4572064" y="3468333"/>
            <a:ext cx="3657600" cy="148450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Cost</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Microsoft E3 only costs $36.00/month per user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Microsoft E5 only costs $57.00/month per user</a:t>
            </a:r>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3449936" y="471508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Megaphone1">
            <a:extLst>
              <a:ext uri="{FF2B5EF4-FFF2-40B4-BE49-F238E27FC236}">
                <a16:creationId xmlns:a16="http://schemas.microsoft.com/office/drawing/2014/main" id="{44B68078-72CC-45F5-9CD3-20C37D3298D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640758" y="4809492"/>
            <a:ext cx="548640" cy="548640"/>
          </a:xfrm>
          <a:prstGeom prst="rect">
            <a:avLst/>
          </a:prstGeom>
        </p:spPr>
      </p:pic>
      <p:sp>
        <p:nvSpPr>
          <p:cNvPr id="15" name="TextBox 14">
            <a:extLst>
              <a:ext uri="{FF2B5EF4-FFF2-40B4-BE49-F238E27FC236}">
                <a16:creationId xmlns:a16="http://schemas.microsoft.com/office/drawing/2014/main" id="{802A63E6-17C3-4C42-AD30-C1D1236CE8C7}"/>
              </a:ext>
            </a:extLst>
          </p:cNvPr>
          <p:cNvSpPr txBox="1"/>
          <p:nvPr/>
        </p:nvSpPr>
        <p:spPr>
          <a:xfrm>
            <a:off x="4571403" y="5022772"/>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Slow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I could not get a license even with constantly sending emails and taking calls</a:t>
            </a:r>
            <a:endParaRPr lang="en-US" sz="1600" dirty="0"/>
          </a:p>
        </p:txBody>
      </p:sp>
    </p:spTree>
    <p:extLst>
      <p:ext uri="{BB962C8B-B14F-4D97-AF65-F5344CB8AC3E}">
        <p14:creationId xmlns:p14="http://schemas.microsoft.com/office/powerpoint/2010/main" val="41206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lose up image of hands applauding">
            <a:extLst>
              <a:ext uri="{FF2B5EF4-FFF2-40B4-BE49-F238E27FC236}">
                <a16:creationId xmlns:a16="http://schemas.microsoft.com/office/drawing/2014/main" id="{F3AEDA25-4AC0-A750-F548-838826B3DACE}"/>
              </a:ext>
            </a:extLst>
          </p:cNvPr>
          <p:cNvPicPr>
            <a:picLocks noChangeAspect="1"/>
          </p:cNvPicPr>
          <p:nvPr/>
        </p:nvPicPr>
        <p:blipFill rotWithShape="1">
          <a:blip r:embed="rId3"/>
          <a:srcRect t="596" b="15134"/>
          <a:stretch/>
        </p:blipFill>
        <p:spPr>
          <a:xfrm>
            <a:off x="20" y="10"/>
            <a:ext cx="12191980" cy="6857990"/>
          </a:xfrm>
          <a:prstGeom prst="rect">
            <a:avLst/>
          </a:prstGeom>
          <a:noFill/>
        </p:spPr>
      </p:pic>
      <p:sp>
        <p:nvSpPr>
          <p:cNvPr id="8" name="Title 7">
            <a:extLst>
              <a:ext uri="{FF2B5EF4-FFF2-40B4-BE49-F238E27FC236}">
                <a16:creationId xmlns:a16="http://schemas.microsoft.com/office/drawing/2014/main" id="{47EA5B31-3B18-4C0F-EE4A-B82EFF0A4703}"/>
              </a:ext>
            </a:extLst>
          </p:cNvPr>
          <p:cNvSpPr>
            <a:spLocks noGrp="1"/>
          </p:cNvSpPr>
          <p:nvPr>
            <p:ph type="title"/>
          </p:nvPr>
        </p:nvSpPr>
        <p:spPr>
          <a:xfrm>
            <a:off x="4096846" y="2576760"/>
            <a:ext cx="3924935" cy="1695637"/>
          </a:xfrm>
        </p:spPr>
        <p:txBody>
          <a:bodyPr>
            <a:normAutofit/>
          </a:bodyPr>
          <a:lstStyle/>
          <a:p>
            <a:r>
              <a:rPr lang="en-US" dirty="0"/>
              <a:t>Conclusion</a:t>
            </a:r>
          </a:p>
        </p:txBody>
      </p:sp>
      <p:sp>
        <p:nvSpPr>
          <p:cNvPr id="2" name="Content Placeholder 1">
            <a:extLst>
              <a:ext uri="{FF2B5EF4-FFF2-40B4-BE49-F238E27FC236}">
                <a16:creationId xmlns:a16="http://schemas.microsoft.com/office/drawing/2014/main" id="{C275AB3F-C3B1-2281-E380-656308A8C321}"/>
              </a:ext>
            </a:extLst>
          </p:cNvPr>
          <p:cNvSpPr>
            <a:spLocks noGrp="1"/>
          </p:cNvSpPr>
          <p:nvPr>
            <p:ph type="body" sz="quarter" idx="13"/>
          </p:nvPr>
        </p:nvSpPr>
        <p:spPr>
          <a:xfrm>
            <a:off x="4484582" y="4459105"/>
            <a:ext cx="3222836" cy="1168530"/>
          </a:xfrm>
        </p:spPr>
        <p:txBody>
          <a:bodyPr anchor="b">
            <a:normAutofit/>
          </a:bodyPr>
          <a:lstStyle/>
          <a:p>
            <a:r>
              <a:rPr lang="en-US" dirty="0"/>
              <a:t>Thank You,</a:t>
            </a:r>
          </a:p>
          <a:p>
            <a:r>
              <a:rPr lang="en-US" dirty="0"/>
              <a:t>I hope you enjoyed my presentation</a:t>
            </a:r>
          </a:p>
        </p:txBody>
      </p:sp>
    </p:spTree>
    <p:extLst>
      <p:ext uri="{BB962C8B-B14F-4D97-AF65-F5344CB8AC3E}">
        <p14:creationId xmlns:p14="http://schemas.microsoft.com/office/powerpoint/2010/main" val="87488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7B7C76-7CD7-C33E-1F9D-E0A0E72722A5}"/>
              </a:ext>
            </a:extLst>
          </p:cNvPr>
          <p:cNvSpPr>
            <a:spLocks noGrp="1"/>
          </p:cNvSpPr>
          <p:nvPr>
            <p:ph sz="quarter" idx="12"/>
          </p:nvPr>
        </p:nvSpPr>
        <p:spPr/>
        <p:txBody>
          <a:bodyPr/>
          <a:lstStyle/>
          <a:p>
            <a:r>
              <a:rPr lang="en-US" sz="1000" dirty="0" err="1">
                <a:effectLst/>
              </a:rPr>
              <a:t>Yelevin</a:t>
            </a:r>
            <a:r>
              <a:rPr lang="en-US" sz="1000" dirty="0">
                <a:effectLst/>
              </a:rPr>
              <a:t>. (n.d.). </a:t>
            </a:r>
            <a:r>
              <a:rPr lang="en-US" sz="1000" i="1" dirty="0">
                <a:effectLst/>
              </a:rPr>
              <a:t>Microsoft 365 Defender Integration with Microsoft Sentinel</a:t>
            </a:r>
            <a:r>
              <a:rPr lang="en-US" sz="1000" dirty="0">
                <a:effectLst/>
              </a:rPr>
              <a:t>. Microsoft Docs. Retrieved August 18, 2022, from https://docs.microsoft.com/en-us/azure/sentinel/microsoft-365-defender-sentinel-integration </a:t>
            </a:r>
          </a:p>
          <a:p>
            <a:r>
              <a:rPr lang="en-US" sz="1000" dirty="0" err="1">
                <a:effectLst/>
              </a:rPr>
              <a:t>Dansimp</a:t>
            </a:r>
            <a:r>
              <a:rPr lang="en-US" sz="1000" dirty="0">
                <a:effectLst/>
              </a:rPr>
              <a:t>. (n.d.). </a:t>
            </a:r>
            <a:r>
              <a:rPr lang="en-US" sz="1000" i="1" dirty="0">
                <a:effectLst/>
              </a:rPr>
              <a:t>Microsoft 365 Defender Integration with Microsoft Sentinel</a:t>
            </a:r>
            <a:r>
              <a:rPr lang="en-US" sz="1000" dirty="0">
                <a:effectLst/>
              </a:rPr>
              <a:t>. Microsoft Docs. Retrieved August 18, 2022, from https://docs.microsoft.com/en-us/microsoft-365/security/defender/microsoft-365-defender-integration-with-azure-sentinel?view=o365-worldwide </a:t>
            </a:r>
          </a:p>
          <a:p>
            <a:r>
              <a:rPr lang="en-US" sz="1000" i="1" dirty="0">
                <a:effectLst/>
              </a:rPr>
              <a:t>Office 365 E5</a:t>
            </a:r>
            <a:r>
              <a:rPr lang="en-US" sz="1000" dirty="0">
                <a:effectLst/>
              </a:rPr>
              <a:t>. Microsoft. (n.d.). Retrieved August 18, 2022, from https://www.microsoft.com/en-us/microsoft-365/enterprise/office-365-e5 </a:t>
            </a:r>
          </a:p>
          <a:p>
            <a:r>
              <a:rPr lang="en-US" sz="1000" i="1" dirty="0">
                <a:effectLst/>
              </a:rPr>
              <a:t>Office 365 E3</a:t>
            </a:r>
            <a:r>
              <a:rPr lang="en-US" sz="1000" dirty="0">
                <a:effectLst/>
              </a:rPr>
              <a:t>. Microsoft. (n.d.). Retrieved August 18, 2022, from https://www.microsoft.com/en-us/microsoft-365/enterprise/office-365-e3?activetab=pivot%3Aoverviewtab </a:t>
            </a:r>
          </a:p>
          <a:p>
            <a:r>
              <a:rPr lang="en-US" sz="1000" i="1" dirty="0">
                <a:effectLst/>
              </a:rPr>
              <a:t>Microsoft defender for office 365</a:t>
            </a:r>
            <a:r>
              <a:rPr lang="en-US" sz="1000" dirty="0">
                <a:effectLst/>
              </a:rPr>
              <a:t>. Microsoft Security. (n.d.). Retrieved August 18, 2022, from https://www.microsoft.com/en-us/security/business/siem-and-xdr/microsoft-defender-office-365 </a:t>
            </a:r>
          </a:p>
          <a:p>
            <a:endParaRPr lang="en-US" sz="1000" dirty="0"/>
          </a:p>
          <a:p>
            <a:endParaRPr lang="en-US" sz="1000" dirty="0">
              <a:effectLst/>
            </a:endParaRPr>
          </a:p>
          <a:p>
            <a:endParaRPr lang="en-US" sz="1000" dirty="0"/>
          </a:p>
        </p:txBody>
      </p:sp>
      <p:sp>
        <p:nvSpPr>
          <p:cNvPr id="8" name="Title 7">
            <a:extLst>
              <a:ext uri="{FF2B5EF4-FFF2-40B4-BE49-F238E27FC236}">
                <a16:creationId xmlns:a16="http://schemas.microsoft.com/office/drawing/2014/main" id="{8D3AA4BE-5D02-5D44-2821-3F89E83ECC52}"/>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6455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rotWithShape="1">
          <a:blip r:embed="rId3"/>
          <a:srcRect l="15296" r="15296"/>
          <a:stretch/>
        </p:blipFill>
        <p:spPr>
          <a:xfrm>
            <a:off x="5733416" y="624239"/>
            <a:ext cx="5855754" cy="5631571"/>
          </a:xfrm>
          <a:noFill/>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3560763"/>
          </a:xfrm>
        </p:spPr>
        <p:txBody>
          <a:bodyPr>
            <a:normAutofit/>
          </a:bodyPr>
          <a:lstStyle/>
          <a:p>
            <a:pPr>
              <a:lnSpc>
                <a:spcPct val="140000"/>
              </a:lnSpc>
            </a:pPr>
            <a:r>
              <a:rPr lang="en-US" sz="1900" dirty="0"/>
              <a:t>Microsoft 365 Defender</a:t>
            </a:r>
          </a:p>
          <a:p>
            <a:pPr>
              <a:lnSpc>
                <a:spcPct val="140000"/>
              </a:lnSpc>
            </a:pPr>
            <a:r>
              <a:rPr lang="en-US" sz="1900" dirty="0"/>
              <a:t>Connecting 365 Defender to Microsoft Sentinel</a:t>
            </a:r>
          </a:p>
          <a:p>
            <a:pPr>
              <a:lnSpc>
                <a:spcPct val="140000"/>
              </a:lnSpc>
            </a:pPr>
            <a:r>
              <a:rPr lang="en-US" sz="1900" dirty="0"/>
              <a:t>Cost of 365 Defender</a:t>
            </a:r>
          </a:p>
          <a:p>
            <a:pPr>
              <a:lnSpc>
                <a:spcPct val="140000"/>
              </a:lnSpc>
            </a:pPr>
            <a:r>
              <a:rPr lang="en-US" sz="1900" dirty="0"/>
              <a:t>Recommendations</a:t>
            </a:r>
          </a:p>
          <a:p>
            <a:pPr>
              <a:lnSpc>
                <a:spcPct val="140000"/>
              </a:lnSpc>
            </a:pPr>
            <a:r>
              <a:rPr lang="en-US" sz="1900" dirty="0"/>
              <a:t>Conclusion</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4275138" cy="830997"/>
          </a:xfrm>
        </p:spPr>
        <p:txBody>
          <a:bodyPr>
            <a:normAutofit/>
          </a:bodyPr>
          <a:lstStyle/>
          <a:p>
            <a:r>
              <a:rPr lang="en-US" dirty="0"/>
              <a:t>Agenda</a:t>
            </a:r>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2044700"/>
            <a:ext cx="4275138" cy="3560763"/>
          </a:xfrm>
        </p:spPr>
        <p:txBody>
          <a:bodyPr>
            <a:normAutofit/>
          </a:bodyPr>
          <a:lstStyle/>
          <a:p>
            <a:pPr marL="0" indent="0">
              <a:buNone/>
            </a:pPr>
            <a:r>
              <a:rPr lang="en-US" dirty="0"/>
              <a:t>Microsoft 365 Defender stops attacks across Microsoft 365 services</a:t>
            </a:r>
          </a:p>
          <a:p>
            <a:pPr marL="0" indent="0">
              <a:buNone/>
            </a:pPr>
            <a:r>
              <a:rPr lang="en-US" dirty="0"/>
              <a:t>Microsoft 365 Defenders offers integrated threat protection with SIEM and XDR</a:t>
            </a:r>
          </a:p>
          <a:p>
            <a:pPr marL="0" indent="0">
              <a:buNone/>
            </a:pPr>
            <a:r>
              <a:rPr lang="en-US" dirty="0"/>
              <a:t>Microsoft 365 Defender is well recognized keeping identities, endpoints, cloud applications, and email/documents safe</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rotWithShape="1">
          <a:blip r:embed="rId3"/>
          <a:srcRect l="33693" r="11336" b="2"/>
          <a:stretch/>
        </p:blipFill>
        <p:spPr>
          <a:xfrm>
            <a:off x="7090227" y="786181"/>
            <a:ext cx="4441372" cy="5393036"/>
          </a:xfrm>
          <a:noFill/>
        </p:spPr>
      </p:pic>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4275138" cy="830997"/>
          </a:xfrm>
        </p:spPr>
        <p:txBody>
          <a:bodyPr>
            <a:normAutofit/>
          </a:bodyPr>
          <a:lstStyle/>
          <a:p>
            <a:r>
              <a:rPr lang="en-US" dirty="0"/>
              <a:t>Introduction</a:t>
            </a:r>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1"/>
          </p:nvPr>
        </p:nvSpPr>
        <p:spPr>
          <a:xfrm>
            <a:off x="6152365" y="2799582"/>
            <a:ext cx="4220845" cy="861497"/>
          </a:xfrm>
        </p:spPr>
        <p:txBody>
          <a:bodyPr>
            <a:noAutofit/>
          </a:bodyPr>
          <a:lstStyle/>
          <a:p>
            <a:pPr marL="0" indent="0">
              <a:buNone/>
            </a:pPr>
            <a:r>
              <a:rPr lang="en-US" sz="2400" dirty="0"/>
              <a:t>Microsoft 365 Defender needs visual representation</a:t>
            </a:r>
          </a:p>
          <a:p>
            <a:pPr marL="0" indent="0">
              <a:buNone/>
            </a:pPr>
            <a:r>
              <a:rPr lang="en-US" sz="2400" dirty="0"/>
              <a:t>Correlation, Aggregation, &amp; Threat Response</a:t>
            </a:r>
          </a:p>
          <a:p>
            <a:pPr marL="0" indent="0">
              <a:buNone/>
            </a:pPr>
            <a:r>
              <a:rPr lang="en-US" sz="2400" dirty="0"/>
              <a:t>Easy to use data for other purposes</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2"/>
          </p:nvPr>
        </p:nvPicPr>
        <p:blipFill rotWithShape="1">
          <a:blip r:embed="rId3"/>
          <a:srcRect l="13158" r="13158"/>
          <a:stretch/>
        </p:blipFill>
        <p:spPr>
          <a:xfrm>
            <a:off x="1571515" y="1914044"/>
            <a:ext cx="3993624" cy="3617848"/>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a:noFill/>
        </p:spPr>
      </p:pic>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312871" y="2050552"/>
            <a:ext cx="4998720" cy="1748983"/>
          </a:xfrm>
        </p:spPr>
        <p:txBody>
          <a:bodyPr>
            <a:normAutofit/>
          </a:bodyPr>
          <a:lstStyle/>
          <a:p>
            <a:r>
              <a:rPr lang="en-US" dirty="0"/>
              <a:t>Why Sentinel + Defender</a:t>
            </a:r>
          </a:p>
        </p:txBody>
      </p:sp>
    </p:spTree>
    <p:extLst>
      <p:ext uri="{BB962C8B-B14F-4D97-AF65-F5344CB8AC3E}">
        <p14:creationId xmlns:p14="http://schemas.microsoft.com/office/powerpoint/2010/main" val="135306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261902" y="70886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3774522" y="1944273"/>
            <a:ext cx="4461160" cy="2374194"/>
          </a:xfrm>
        </p:spPr>
        <p:txBody>
          <a:bodyPr/>
          <a:lstStyle/>
          <a:p>
            <a:pPr rtl="0" eaLnBrk="1" latinLnBrk="0" hangingPunct="1"/>
            <a:r>
              <a:rPr lang="en-US" sz="7200" dirty="0"/>
              <a:t>Connection Process</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r>
              <a:rPr lang="en-US" dirty="0"/>
              <a:t>Microsoft 365 Defender sends data to Microsoft Sentinel</a:t>
            </a:r>
          </a:p>
        </p:txBody>
      </p:sp>
    </p:spTree>
    <p:extLst>
      <p:ext uri="{BB962C8B-B14F-4D97-AF65-F5344CB8AC3E}">
        <p14:creationId xmlns:p14="http://schemas.microsoft.com/office/powerpoint/2010/main" val="417602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hadow of a large radio antenna">
            <a:extLst>
              <a:ext uri="{FF2B5EF4-FFF2-40B4-BE49-F238E27FC236}">
                <a16:creationId xmlns:a16="http://schemas.microsoft.com/office/drawing/2014/main" id="{F7349108-938B-4BBA-A87C-26DC73BA038D}"/>
              </a:ext>
            </a:extLst>
          </p:cNvPr>
          <p:cNvPicPr>
            <a:picLocks noChangeAspect="1"/>
          </p:cNvPicPr>
          <p:nvPr/>
        </p:nvPicPr>
        <p:blipFill rotWithShape="1">
          <a:blip r:embed="rId3"/>
          <a:srcRect t="16357"/>
          <a:stretch/>
        </p:blipFill>
        <p:spPr>
          <a:xfrm>
            <a:off x="20" y="10"/>
            <a:ext cx="12191980" cy="6857990"/>
          </a:xfrm>
          <a:prstGeom prst="rect">
            <a:avLst/>
          </a:prstGeom>
          <a:noFill/>
        </p:spPr>
      </p:pic>
      <p:sp>
        <p:nvSpPr>
          <p:cNvPr id="10" name="Text Placeholder 2">
            <a:extLst>
              <a:ext uri="{FF2B5EF4-FFF2-40B4-BE49-F238E27FC236}">
                <a16:creationId xmlns:a16="http://schemas.microsoft.com/office/drawing/2014/main" id="{1F36D8E1-F417-0769-079B-B8D04A8255E9}"/>
              </a:ext>
            </a:extLst>
          </p:cNvPr>
          <p:cNvSpPr>
            <a:spLocks noGrp="1"/>
          </p:cNvSpPr>
          <p:nvPr>
            <p:ph type="body" sz="quarter" idx="11"/>
          </p:nvPr>
        </p:nvSpPr>
        <p:spPr>
          <a:xfrm>
            <a:off x="2605549" y="2273580"/>
            <a:ext cx="3924934" cy="490538"/>
          </a:xfrm>
        </p:spPr>
        <p:txBody>
          <a:bodyPr anchor="b">
            <a:normAutofit/>
          </a:bodyPr>
          <a:lstStyle/>
          <a:p>
            <a:r>
              <a:rPr lang="en-US" sz="1900" dirty="0"/>
              <a:t>Navigate To The Data Connectors Tab</a:t>
            </a:r>
          </a:p>
        </p:txBody>
      </p:sp>
      <p:sp>
        <p:nvSpPr>
          <p:cNvPr id="4" name="Title 3">
            <a:extLst>
              <a:ext uri="{FF2B5EF4-FFF2-40B4-BE49-F238E27FC236}">
                <a16:creationId xmlns:a16="http://schemas.microsoft.com/office/drawing/2014/main" id="{5F2E2741-9783-13A3-0E74-1F56C2D9B4B6}"/>
              </a:ext>
            </a:extLst>
          </p:cNvPr>
          <p:cNvSpPr>
            <a:spLocks noGrp="1"/>
          </p:cNvSpPr>
          <p:nvPr>
            <p:ph type="title"/>
          </p:nvPr>
        </p:nvSpPr>
        <p:spPr>
          <a:xfrm>
            <a:off x="2460070" y="1919953"/>
            <a:ext cx="4007183" cy="2374194"/>
          </a:xfrm>
        </p:spPr>
        <p:txBody>
          <a:bodyPr>
            <a:normAutofit/>
          </a:bodyPr>
          <a:lstStyle/>
          <a:p>
            <a:r>
              <a:rPr lang="en-US" dirty="0"/>
              <a:t>In Microsoft Sentinel</a:t>
            </a:r>
          </a:p>
        </p:txBody>
      </p:sp>
    </p:spTree>
    <p:extLst>
      <p:ext uri="{BB962C8B-B14F-4D97-AF65-F5344CB8AC3E}">
        <p14:creationId xmlns:p14="http://schemas.microsoft.com/office/powerpoint/2010/main" val="228674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0"/>
          </p:nvPr>
        </p:nvSpPr>
        <p:spPr>
          <a:xfrm>
            <a:off x="647701" y="2042790"/>
            <a:ext cx="4143374" cy="2654301"/>
          </a:xfrm>
        </p:spPr>
        <p:txBody>
          <a:bodyPr>
            <a:normAutofit/>
          </a:bodyPr>
          <a:lstStyle/>
          <a:p>
            <a:pPr marL="0" indent="0">
              <a:buNone/>
            </a:pPr>
            <a:r>
              <a:rPr lang="en-US" dirty="0"/>
              <a:t>Find the fifth tab called “Data Connectors”</a:t>
            </a:r>
          </a:p>
        </p:txBody>
      </p:sp>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4275138" cy="830997"/>
          </a:xfrm>
        </p:spPr>
        <p:txBody>
          <a:bodyPr>
            <a:normAutofit/>
          </a:bodyPr>
          <a:lstStyle/>
          <a:p>
            <a:r>
              <a:rPr lang="en-US" sz="3000" dirty="0"/>
              <a:t>In Microsoft Sentinel</a:t>
            </a:r>
          </a:p>
        </p:txBody>
      </p:sp>
      <p:pic>
        <p:nvPicPr>
          <p:cNvPr id="2" name="Picture 1">
            <a:extLst>
              <a:ext uri="{FF2B5EF4-FFF2-40B4-BE49-F238E27FC236}">
                <a16:creationId xmlns:a16="http://schemas.microsoft.com/office/drawing/2014/main" id="{6DF8CE43-73E4-BF1A-F787-865BD44A756B}"/>
              </a:ext>
            </a:extLst>
          </p:cNvPr>
          <p:cNvPicPr>
            <a:picLocks noChangeAspect="1"/>
          </p:cNvPicPr>
          <p:nvPr/>
        </p:nvPicPr>
        <p:blipFill>
          <a:blip r:embed="rId3"/>
          <a:stretch>
            <a:fillRect/>
          </a:stretch>
        </p:blipFill>
        <p:spPr>
          <a:xfrm>
            <a:off x="7256464" y="338037"/>
            <a:ext cx="1726988" cy="6337570"/>
          </a:xfrm>
          <a:prstGeom prst="rect">
            <a:avLst/>
          </a:prstGeom>
          <a:noFill/>
        </p:spPr>
      </p:pic>
    </p:spTree>
    <p:extLst>
      <p:ext uri="{BB962C8B-B14F-4D97-AF65-F5344CB8AC3E}">
        <p14:creationId xmlns:p14="http://schemas.microsoft.com/office/powerpoint/2010/main" val="199043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A2D1FB-4E99-EFED-E365-67C1C004B657}"/>
              </a:ext>
            </a:extLst>
          </p:cNvPr>
          <p:cNvPicPr>
            <a:picLocks noChangeAspect="1"/>
          </p:cNvPicPr>
          <p:nvPr/>
        </p:nvPicPr>
        <p:blipFill>
          <a:blip r:embed="rId3"/>
          <a:stretch>
            <a:fillRect/>
          </a:stretch>
        </p:blipFill>
        <p:spPr>
          <a:xfrm>
            <a:off x="3744685" y="2039392"/>
            <a:ext cx="4702629" cy="4114800"/>
          </a:xfrm>
          <a:prstGeom prst="rect">
            <a:avLst/>
          </a:prstGeom>
          <a:noFill/>
        </p:spPr>
      </p:pic>
      <p:sp>
        <p:nvSpPr>
          <p:cNvPr id="5" name="Title 4">
            <a:extLst>
              <a:ext uri="{FF2B5EF4-FFF2-40B4-BE49-F238E27FC236}">
                <a16:creationId xmlns:a16="http://schemas.microsoft.com/office/drawing/2014/main" id="{4B9E55F0-3D55-A5A8-253B-5CE2967BA76A}"/>
              </a:ext>
            </a:extLst>
          </p:cNvPr>
          <p:cNvSpPr>
            <a:spLocks noGrp="1"/>
          </p:cNvSpPr>
          <p:nvPr>
            <p:ph type="title"/>
          </p:nvPr>
        </p:nvSpPr>
        <p:spPr>
          <a:xfrm>
            <a:off x="838200" y="635000"/>
            <a:ext cx="10515600" cy="700115"/>
          </a:xfrm>
        </p:spPr>
        <p:txBody>
          <a:bodyPr anchor="ctr">
            <a:normAutofit/>
          </a:bodyPr>
          <a:lstStyle/>
          <a:p>
            <a:r>
              <a:rPr lang="en-US" sz="4400" dirty="0"/>
              <a:t>In Data Connectors</a:t>
            </a:r>
          </a:p>
        </p:txBody>
      </p:sp>
    </p:spTree>
    <p:extLst>
      <p:ext uri="{BB962C8B-B14F-4D97-AF65-F5344CB8AC3E}">
        <p14:creationId xmlns:p14="http://schemas.microsoft.com/office/powerpoint/2010/main" val="44767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dirty="0">
                <a:latin typeface="Calibri Light" panose="020F0302020204030204" pitchFamily="34" charset="0"/>
                <a:ea typeface="+mn-ea"/>
                <a:cs typeface="+mn-cs"/>
              </a:rPr>
              <a:t>Cost of 365 Defender</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224</TotalTime>
  <Words>1235</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Corbel</vt:lpstr>
      <vt:lpstr>Wingdings</vt:lpstr>
      <vt:lpstr>Office Theme</vt:lpstr>
      <vt:lpstr>Microsoft 365 Connected to Sentinel</vt:lpstr>
      <vt:lpstr>Agenda</vt:lpstr>
      <vt:lpstr>Introduction</vt:lpstr>
      <vt:lpstr>Why Sentinel + Defender</vt:lpstr>
      <vt:lpstr>Connection Process</vt:lpstr>
      <vt:lpstr>In Microsoft Sentinel</vt:lpstr>
      <vt:lpstr>In Microsoft Sentinel</vt:lpstr>
      <vt:lpstr>In Data Connectors</vt:lpstr>
      <vt:lpstr>Cost of 365 Defender</vt:lpstr>
      <vt:lpstr>Cost Comparison</vt:lpstr>
      <vt:lpstr>Recommendations</vt:lpstr>
      <vt:lpstr>Summary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Connected to Sentinel</dc:title>
  <dc:creator>ogjigsawisbh ogjigsawisbh</dc:creator>
  <cp:lastModifiedBy>ogjigsawisbh ogjigsawisbh</cp:lastModifiedBy>
  <cp:revision>41</cp:revision>
  <dcterms:created xsi:type="dcterms:W3CDTF">2022-08-13T17:40:17Z</dcterms:created>
  <dcterms:modified xsi:type="dcterms:W3CDTF">2022-08-18T22:09:25Z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