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77" r:id="rId2"/>
    <p:sldId id="291" r:id="rId3"/>
    <p:sldId id="279" r:id="rId4"/>
    <p:sldId id="280" r:id="rId5"/>
    <p:sldId id="292" r:id="rId6"/>
    <p:sldId id="298" r:id="rId7"/>
    <p:sldId id="297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F3F7"/>
    <a:srgbClr val="FFFFFF"/>
    <a:srgbClr val="FCFEFE"/>
    <a:srgbClr val="EBF6F9"/>
    <a:srgbClr val="D2AB90"/>
    <a:srgbClr val="DE9010"/>
    <a:srgbClr val="B47D49"/>
    <a:srgbClr val="924F3A"/>
    <a:srgbClr val="7C4331"/>
    <a:srgbClr val="954B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51" autoAdjust="0"/>
    <p:restoredTop sz="78544" autoAdjust="0"/>
  </p:normalViewPr>
  <p:slideViewPr>
    <p:cSldViewPr>
      <p:cViewPr varScale="1">
        <p:scale>
          <a:sx n="54" d="100"/>
          <a:sy n="54" d="100"/>
        </p:scale>
        <p:origin x="-1652" y="-60"/>
      </p:cViewPr>
      <p:guideLst>
        <p:guide orient="horz" pos="2160"/>
        <p:guide pos="2880"/>
      </p:guideLst>
    </p:cSldViewPr>
  </p:slideViewPr>
  <p:notesTextViewPr>
    <p:cViewPr>
      <p:scale>
        <a:sx n="75" d="100"/>
        <a:sy n="7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26342A-0719-4BBA-B6C8-9FD5BD03F19B}" type="datetimeFigureOut">
              <a:rPr lang="en-US" smtClean="0"/>
              <a:t>8/21/2016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58DF3A-D8EA-4CCB-A9EB-71A32FFEB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8533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Version </a:t>
            </a:r>
            <a:r>
              <a:rPr lang="en-US" dirty="0" smtClean="0"/>
              <a:t>3</a:t>
            </a:r>
            <a:r>
              <a:rPr lang="en-US" baseline="0" dirty="0" smtClean="0"/>
              <a:t> </a:t>
            </a:r>
            <a:r>
              <a:rPr lang="en-US" baseline="0" dirty="0" smtClean="0"/>
              <a:t>– Changed co</a:t>
            </a:r>
            <a:r>
              <a:rPr lang="en-US" dirty="0" smtClean="0"/>
              <a:t>lor of Username &amp; Password to light teal</a:t>
            </a:r>
          </a:p>
          <a:p>
            <a:endParaRPr lang="en-US" dirty="0" smtClean="0"/>
          </a:p>
          <a:p>
            <a:r>
              <a:rPr lang="en-US" dirty="0" smtClean="0"/>
              <a:t>“Open Sesame” Font = Script MT Bold</a:t>
            </a:r>
          </a:p>
          <a:p>
            <a:r>
              <a:rPr lang="en-US" dirty="0" smtClean="0"/>
              <a:t>All Other English Text</a:t>
            </a:r>
            <a:r>
              <a:rPr lang="en-US" baseline="0" dirty="0" smtClean="0"/>
              <a:t> Font</a:t>
            </a:r>
            <a:r>
              <a:rPr lang="en-US" dirty="0" smtClean="0"/>
              <a:t>= </a:t>
            </a:r>
            <a:r>
              <a:rPr lang="en-US" dirty="0" err="1" smtClean="0"/>
              <a:t>Roboto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Dark</a:t>
            </a:r>
            <a:r>
              <a:rPr lang="en-US" baseline="0" dirty="0" smtClean="0"/>
              <a:t> Blue (Background) = 37, 64, 97</a:t>
            </a:r>
          </a:p>
          <a:p>
            <a:r>
              <a:rPr lang="en-US" baseline="0" dirty="0" smtClean="0"/>
              <a:t>Teal (Username, Password, Login Button) = 75, 172, 198</a:t>
            </a:r>
          </a:p>
          <a:p>
            <a:r>
              <a:rPr lang="en-US" dirty="0" smtClean="0"/>
              <a:t>Light Blue (Active Button)</a:t>
            </a:r>
            <a:r>
              <a:rPr lang="en-US" baseline="0" dirty="0" smtClean="0"/>
              <a:t> = 97, 214, 255</a:t>
            </a:r>
          </a:p>
          <a:p>
            <a:r>
              <a:rPr lang="en-US" baseline="0" dirty="0" smtClean="0"/>
              <a:t>Gray (Inactive Button) = 127, 127, 127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8DF3A-D8EA-4CCB-A9EB-71A32FFEB2F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7870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Version </a:t>
            </a:r>
            <a:r>
              <a:rPr lang="en-US" dirty="0" smtClean="0"/>
              <a:t>3 </a:t>
            </a:r>
            <a:r>
              <a:rPr lang="en-US" dirty="0" smtClean="0"/>
              <a:t>– Deleted some gray areas; Extended &amp;</a:t>
            </a:r>
            <a:r>
              <a:rPr lang="en-US" baseline="0" dirty="0" smtClean="0"/>
              <a:t> thinned gray line</a:t>
            </a:r>
          </a:p>
          <a:p>
            <a:endParaRPr lang="en-US" baseline="0" dirty="0" smtClean="0"/>
          </a:p>
          <a:p>
            <a:r>
              <a:rPr lang="en-US" baseline="0" dirty="0" smtClean="0"/>
              <a:t>“English”, “OFF”, and “ON” Font = </a:t>
            </a:r>
            <a:r>
              <a:rPr lang="en-US" baseline="0" dirty="0" err="1" smtClean="0"/>
              <a:t>Roboto</a:t>
            </a:r>
            <a:r>
              <a:rPr lang="en-US" baseline="0" dirty="0" smtClean="0"/>
              <a:t> Medium</a:t>
            </a:r>
          </a:p>
          <a:p>
            <a:r>
              <a:rPr lang="en-US" baseline="0" dirty="0" smtClean="0"/>
              <a:t>All Other Font = </a:t>
            </a:r>
            <a:r>
              <a:rPr lang="en-US" baseline="0" dirty="0" err="1" smtClean="0"/>
              <a:t>Roboto</a:t>
            </a:r>
            <a:endParaRPr lang="en-US" baseline="0" dirty="0" smtClean="0"/>
          </a:p>
          <a:p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Dark Blue (Top Bar Background) = 37, 64, 97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Super Light Gray (Gray Background Area) = 242, 242, 242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Very Light Gray (Thin Lines) = 217, 217, 217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Light Gray (Thin Adjust Bar) = 191, 191, 191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Gray (Off Button Background) = 166, 166, 166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Teal (English Button Background, Thin Adjust Bar) = 75, 172, 198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Light Green (On Button) = 146, 208, 80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8DF3A-D8EA-4CCB-A9EB-71A32FFEB2F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6408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Version </a:t>
            </a:r>
            <a:r>
              <a:rPr lang="en-US" dirty="0" smtClean="0"/>
              <a:t>3 </a:t>
            </a:r>
            <a:r>
              <a:rPr lang="en-US" dirty="0" smtClean="0"/>
              <a:t>- Deleted some gray area; Extended &amp;</a:t>
            </a:r>
            <a:r>
              <a:rPr lang="en-US" baseline="0" dirty="0" smtClean="0"/>
              <a:t> thinned gray line</a:t>
            </a:r>
          </a:p>
          <a:p>
            <a:endParaRPr lang="en-US" baseline="0" dirty="0" smtClean="0"/>
          </a:p>
          <a:p>
            <a:r>
              <a:rPr lang="en-US" baseline="0" dirty="0" smtClean="0"/>
              <a:t>All Fonts = </a:t>
            </a:r>
            <a:r>
              <a:rPr lang="en-US" baseline="0" dirty="0" err="1" smtClean="0"/>
              <a:t>Roboto</a:t>
            </a:r>
            <a:endParaRPr lang="en-US" baseline="0" dirty="0" smtClean="0"/>
          </a:p>
          <a:p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Dark Blue (Top Bar Background) = 37, 64, 97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Super Light Gray (Gray Background Area) = 242, 242, 242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Very Light Gray (Thin Lines) = 217, 217, 217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Light Gray (Thin Adjust Bar) = 191, 191, 191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Teal (Thin Adjust Bar) = 75, 172, 198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Red (Log Out Text) = 146, 0, 0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8DF3A-D8EA-4CCB-A9EB-71A32FFEB2F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6134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Version </a:t>
            </a:r>
            <a:r>
              <a:rPr lang="en-US" dirty="0" smtClean="0"/>
              <a:t>3 </a:t>
            </a:r>
            <a:r>
              <a:rPr lang="en-US" dirty="0" smtClean="0"/>
              <a:t>– Deleted some gray area;</a:t>
            </a:r>
            <a:r>
              <a:rPr lang="en-US" baseline="0" dirty="0" smtClean="0"/>
              <a:t> Changed font for “Open Sesame”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“Open Sesame” Font = Script MT Bold</a:t>
            </a:r>
          </a:p>
          <a:p>
            <a:r>
              <a:rPr lang="en-US" dirty="0" smtClean="0"/>
              <a:t>All Other Font = </a:t>
            </a:r>
            <a:r>
              <a:rPr lang="en-US" dirty="0" err="1" smtClean="0"/>
              <a:t>Roboto</a:t>
            </a:r>
            <a:endParaRPr lang="en-US" dirty="0" smtClean="0"/>
          </a:p>
          <a:p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Dark Blue (Top Bar Background) = 37, 64, 97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Super Light Gray (Gray Background Area) = 242, 242, 242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8DF3A-D8EA-4CCB-A9EB-71A32FFEB2F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1270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Version </a:t>
            </a:r>
            <a:r>
              <a:rPr lang="en-US" dirty="0" smtClean="0"/>
              <a:t>3</a:t>
            </a:r>
            <a:r>
              <a:rPr lang="en-US" baseline="0" dirty="0" smtClean="0"/>
              <a:t> </a:t>
            </a:r>
            <a:r>
              <a:rPr lang="en-US" baseline="0" dirty="0" smtClean="0"/>
              <a:t>= Moved Door Slightly Left</a:t>
            </a:r>
          </a:p>
          <a:p>
            <a:endParaRPr lang="en-US" baseline="0" dirty="0" smtClean="0"/>
          </a:p>
          <a:p>
            <a:r>
              <a:rPr lang="en-US" dirty="0" smtClean="0"/>
              <a:t>“Open Sesame” Font = Script MT Bold</a:t>
            </a:r>
          </a:p>
          <a:p>
            <a:endParaRPr lang="en-US" dirty="0" smtClean="0"/>
          </a:p>
          <a:p>
            <a:r>
              <a:rPr lang="en-US" dirty="0" smtClean="0"/>
              <a:t>Dark Teal (Background</a:t>
            </a:r>
            <a:r>
              <a:rPr lang="en-US" baseline="0" dirty="0" smtClean="0"/>
              <a:t>) = 33, 89, 104</a:t>
            </a:r>
          </a:p>
          <a:p>
            <a:r>
              <a:rPr lang="en-US" baseline="0" dirty="0" smtClean="0"/>
              <a:t>Medium Light Blue (Door) = 142, 180, 227</a:t>
            </a:r>
          </a:p>
          <a:p>
            <a:r>
              <a:rPr lang="en-US" baseline="0" dirty="0" smtClean="0"/>
              <a:t>Dark Blue (Door Knob) = 37, 64, 97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8DF3A-D8EA-4CCB-A9EB-71A32FFEB2F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6521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Version </a:t>
            </a:r>
            <a:r>
              <a:rPr lang="en-US" dirty="0" smtClean="0"/>
              <a:t>3 </a:t>
            </a:r>
            <a:r>
              <a:rPr lang="en-US" dirty="0" smtClean="0"/>
              <a:t>– Top</a:t>
            </a:r>
            <a:r>
              <a:rPr lang="en-US" baseline="0" dirty="0" smtClean="0"/>
              <a:t> “Grant Access” Go </a:t>
            </a:r>
            <a:r>
              <a:rPr lang="en-US" baseline="0" dirty="0" smtClean="0"/>
              <a:t>Up &amp; Thinner Border Lines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“Open Sesame” Font = Script MT Bold</a:t>
            </a:r>
          </a:p>
          <a:p>
            <a:r>
              <a:rPr lang="en-US" dirty="0" smtClean="0"/>
              <a:t>All Other Font = </a:t>
            </a:r>
            <a:r>
              <a:rPr lang="en-US" dirty="0" err="1" smtClean="0"/>
              <a:t>Roboto</a:t>
            </a:r>
            <a:r>
              <a:rPr lang="en-US" dirty="0" smtClean="0"/>
              <a:t> Medium</a:t>
            </a:r>
          </a:p>
          <a:p>
            <a:endParaRPr lang="en-US" dirty="0" smtClean="0"/>
          </a:p>
          <a:p>
            <a:r>
              <a:rPr lang="en-US" baseline="0" dirty="0" smtClean="0"/>
              <a:t>Medium Light Blue (Door) = 142, 180, 227</a:t>
            </a:r>
          </a:p>
          <a:p>
            <a:r>
              <a:rPr lang="en-US" baseline="0" dirty="0" smtClean="0"/>
              <a:t>Dark Blue (Background, Door Knob) = 37, 64, 97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8DF3A-D8EA-4CCB-A9EB-71A32FFEB2F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7522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Version</a:t>
            </a:r>
            <a:r>
              <a:rPr lang="en-US" baseline="0" dirty="0" smtClean="0"/>
              <a:t> 3 – </a:t>
            </a:r>
            <a:r>
              <a:rPr lang="en-US" baseline="0" dirty="0" smtClean="0"/>
              <a:t>New Administrator </a:t>
            </a:r>
            <a:r>
              <a:rPr lang="en-US" baseline="0" dirty="0" smtClean="0"/>
              <a:t>Page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“Open Sesame” Font = Script MT Bold</a:t>
            </a:r>
          </a:p>
          <a:p>
            <a:r>
              <a:rPr lang="en-US" dirty="0" smtClean="0"/>
              <a:t>All Other Font = </a:t>
            </a:r>
            <a:r>
              <a:rPr lang="en-US" dirty="0" err="1" smtClean="0"/>
              <a:t>Roboto</a:t>
            </a:r>
            <a:r>
              <a:rPr lang="en-US" dirty="0" smtClean="0"/>
              <a:t> Medium</a:t>
            </a:r>
          </a:p>
          <a:p>
            <a:endParaRPr lang="en-US" dirty="0" smtClean="0"/>
          </a:p>
          <a:p>
            <a:r>
              <a:rPr lang="en-US" baseline="0" dirty="0" smtClean="0"/>
              <a:t>Medium Light Blue (Door) = 142, 180, 227</a:t>
            </a:r>
          </a:p>
          <a:p>
            <a:r>
              <a:rPr lang="en-US" baseline="0" dirty="0" smtClean="0"/>
              <a:t>Dark Blue (Background, Door Knob) = 37, 64, 97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8DF3A-D8EA-4CCB-A9EB-71A32FFEB2F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7522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E9744-13E2-47B9-A263-6510E9694268}" type="datetimeFigureOut">
              <a:rPr lang="en-US" smtClean="0"/>
              <a:t>8/21/2016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06303-50CC-4F49-AD76-CFDFC9E1E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126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E9744-13E2-47B9-A263-6510E9694268}" type="datetimeFigureOut">
              <a:rPr lang="en-US" smtClean="0"/>
              <a:t>8/21/2016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06303-50CC-4F49-AD76-CFDFC9E1E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179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2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E9744-13E2-47B9-A263-6510E9694268}" type="datetimeFigureOut">
              <a:rPr lang="en-US" smtClean="0"/>
              <a:t>8/21/2016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06303-50CC-4F49-AD76-CFDFC9E1E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459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E9744-13E2-47B9-A263-6510E9694268}" type="datetimeFigureOut">
              <a:rPr lang="en-US" smtClean="0"/>
              <a:t>8/21/2016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06303-50CC-4F49-AD76-CFDFC9E1E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325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5" y="4406904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5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E9744-13E2-47B9-A263-6510E9694268}" type="datetimeFigureOut">
              <a:rPr lang="en-US" smtClean="0"/>
              <a:t>8/21/2016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06303-50CC-4F49-AD76-CFDFC9E1E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505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4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4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E9744-13E2-47B9-A263-6510E9694268}" type="datetimeFigureOut">
              <a:rPr lang="en-US" smtClean="0"/>
              <a:t>8/21/2016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06303-50CC-4F49-AD76-CFDFC9E1E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871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E9744-13E2-47B9-A263-6510E9694268}" type="datetimeFigureOut">
              <a:rPr lang="en-US" smtClean="0"/>
              <a:t>8/21/2016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06303-50CC-4F49-AD76-CFDFC9E1E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658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E9744-13E2-47B9-A263-6510E9694268}" type="datetimeFigureOut">
              <a:rPr lang="en-US" smtClean="0"/>
              <a:t>8/21/2016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06303-50CC-4F49-AD76-CFDFC9E1E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984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E9744-13E2-47B9-A263-6510E9694268}" type="datetimeFigureOut">
              <a:rPr lang="en-US" smtClean="0"/>
              <a:t>8/21/2016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06303-50CC-4F49-AD76-CFDFC9E1E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693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5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54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3"/>
            <a:ext cx="3008315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E9744-13E2-47B9-A263-6510E9694268}" type="datetimeFigureOut">
              <a:rPr lang="en-US" smtClean="0"/>
              <a:t>8/21/2016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06303-50CC-4F49-AD76-CFDFC9E1E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000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E9744-13E2-47B9-A263-6510E9694268}" type="datetimeFigureOut">
              <a:rPr lang="en-US" smtClean="0"/>
              <a:t>8/21/2016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06303-50CC-4F49-AD76-CFDFC9E1E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369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4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CE9744-13E2-47B9-A263-6510E9694268}" type="datetimeFigureOut">
              <a:rPr lang="en-US" smtClean="0"/>
              <a:t>8/21/2016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A06303-50CC-4F49-AD76-CFDFC9E1E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678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png"/><Relationship Id="rId7" Type="http://schemas.microsoft.com/office/2007/relationships/hdphoto" Target="../media/hdphoto1.wdp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microsoft.com/office/2007/relationships/hdphoto" Target="../media/hdphoto3.wdp"/><Relationship Id="rId4" Type="http://schemas.openxmlformats.org/officeDocument/2006/relationships/image" Target="../media/image4.png"/><Relationship Id="rId9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2" y="-21771"/>
            <a:ext cx="3857627" cy="685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Back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6304"/>
          <a:stretch/>
        </p:blipFill>
        <p:spPr>
          <a:xfrm>
            <a:off x="-3112" y="-10804"/>
            <a:ext cx="3857627" cy="25346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561"/>
          <a:stretch/>
        </p:blipFill>
        <p:spPr>
          <a:xfrm>
            <a:off x="1" y="6347862"/>
            <a:ext cx="3857627" cy="510138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" y="242661"/>
            <a:ext cx="3857627" cy="67233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" y="914992"/>
            <a:ext cx="3857627" cy="543287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444191" y="2310603"/>
            <a:ext cx="3003952" cy="5024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442635" y="3017099"/>
            <a:ext cx="3003952" cy="5024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580409" y="2377155"/>
            <a:ext cx="1228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</a:t>
            </a:r>
            <a:r>
              <a:rPr lang="en-US" dirty="0" smtClean="0">
                <a:solidFill>
                  <a:schemeClr val="accent5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sername</a:t>
            </a:r>
            <a:endParaRPr lang="en-US" dirty="0">
              <a:solidFill>
                <a:schemeClr val="accent5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838031" y="3592660"/>
            <a:ext cx="1751147" cy="3154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5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Forgot Password?</a:t>
            </a:r>
            <a:endParaRPr lang="en-US" sz="145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80409" y="3083650"/>
            <a:ext cx="1205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5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Password</a:t>
            </a:r>
            <a:endParaRPr lang="en-US" dirty="0">
              <a:solidFill>
                <a:schemeClr val="accent5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6" name="Oval 35"/>
          <p:cNvSpPr/>
          <p:nvPr/>
        </p:nvSpPr>
        <p:spPr>
          <a:xfrm>
            <a:off x="685799" y="5251341"/>
            <a:ext cx="694779" cy="663514"/>
          </a:xfrm>
          <a:prstGeom prst="ellipse">
            <a:avLst/>
          </a:prstGeom>
          <a:solidFill>
            <a:srgbClr val="61D6FF"/>
          </a:solidFill>
          <a:ln>
            <a:solidFill>
              <a:srgbClr val="61D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776545" y="5383043"/>
            <a:ext cx="5132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EN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83011" y="1142824"/>
            <a:ext cx="31918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chemeClr val="bg1"/>
                </a:solidFill>
                <a:latin typeface="Script MT Bold" panose="03040602040607080904" pitchFamily="66" charset="0"/>
                <a:ea typeface="Roboto" panose="02000000000000000000" pitchFamily="2" charset="0"/>
                <a:cs typeface="Angsana New" panose="02020603050405020304" pitchFamily="18" charset="-34"/>
              </a:rPr>
              <a:t>Open Sesame</a:t>
            </a:r>
            <a:endParaRPr lang="en-US" sz="4400" b="1" dirty="0">
              <a:solidFill>
                <a:schemeClr val="bg1"/>
              </a:solidFill>
              <a:latin typeface="Script MT Bold" panose="03040602040607080904" pitchFamily="66" charset="0"/>
              <a:ea typeface="Roboto" panose="02000000000000000000" pitchFamily="2" charset="0"/>
              <a:cs typeface="Angsana New" panose="02020603050405020304" pitchFamily="18" charset="-34"/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480827" y="4268566"/>
            <a:ext cx="3003952" cy="502443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1557046" y="4343400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LOGIN</a:t>
            </a:r>
            <a:endParaRPr lang="en-US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4" name="Oval 33"/>
          <p:cNvSpPr/>
          <p:nvPr/>
        </p:nvSpPr>
        <p:spPr>
          <a:xfrm>
            <a:off x="1635415" y="5251340"/>
            <a:ext cx="694779" cy="66351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1749814" y="5352268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繁</a:t>
            </a:r>
            <a:endParaRPr lang="en-US" sz="24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2577549" y="5251341"/>
            <a:ext cx="694779" cy="66351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2687101" y="5352269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 smtClean="0">
                <a:solidFill>
                  <a:schemeClr val="bg1"/>
                </a:solidFill>
                <a:latin typeface="Roboto" panose="02000000000000000000" pitchFamily="2" charset="0"/>
                <a:ea typeface="UWCC5F (BIG5)" panose="02010600000101010101" pitchFamily="2" charset="-120"/>
                <a:cs typeface="Roboto" panose="02000000000000000000" pitchFamily="2" charset="0"/>
              </a:rPr>
              <a:t>简</a:t>
            </a:r>
            <a:endParaRPr lang="en-US" sz="24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7069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" y="3208"/>
            <a:ext cx="3857627" cy="685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Back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6304"/>
          <a:stretch/>
        </p:blipFill>
        <p:spPr>
          <a:xfrm>
            <a:off x="1" y="3209"/>
            <a:ext cx="3857627" cy="25346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561"/>
          <a:stretch/>
        </p:blipFill>
        <p:spPr>
          <a:xfrm>
            <a:off x="1" y="6347862"/>
            <a:ext cx="3857627" cy="510138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" y="256677"/>
            <a:ext cx="3857627" cy="65831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223" y="922246"/>
            <a:ext cx="3851407" cy="54256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276936" y="355003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Settings</a:t>
            </a:r>
            <a:endParaRPr lang="en-US" sz="24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223" y="1066800"/>
            <a:ext cx="3851407" cy="528106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38045" y="1319380"/>
            <a:ext cx="13083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Language</a:t>
            </a:r>
            <a:endParaRPr lang="en-US" sz="20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2132347" y="1285195"/>
            <a:ext cx="1482291" cy="468480"/>
          </a:xfrm>
          <a:prstGeom prst="roundRect">
            <a:avLst>
              <a:gd name="adj" fmla="val 14734"/>
            </a:avLst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2426255" y="1350158"/>
            <a:ext cx="939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English</a:t>
            </a:r>
            <a:endParaRPr lang="en-US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Roboto Medium" panose="02000000000000000000" pitchFamily="2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38041" y="2114730"/>
            <a:ext cx="13997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Simulation</a:t>
            </a:r>
            <a:endParaRPr lang="en-US" sz="20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22" name="Flowchart: Alternate Process 21"/>
          <p:cNvSpPr/>
          <p:nvPr/>
        </p:nvSpPr>
        <p:spPr>
          <a:xfrm>
            <a:off x="3170967" y="1821563"/>
            <a:ext cx="266452" cy="240372"/>
          </a:xfrm>
          <a:prstGeom prst="flowChartAlternate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2753151" y="1803253"/>
            <a:ext cx="4064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ON</a:t>
            </a:r>
            <a:endParaRPr lang="en-US" sz="12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29" name="Flowchart: Alternate Process 28"/>
          <p:cNvSpPr/>
          <p:nvPr/>
        </p:nvSpPr>
        <p:spPr>
          <a:xfrm>
            <a:off x="2639937" y="2071863"/>
            <a:ext cx="973683" cy="485844"/>
          </a:xfrm>
          <a:prstGeom prst="flowChartAlternateProcess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lowchart: Alternate Process 29"/>
          <p:cNvSpPr/>
          <p:nvPr/>
        </p:nvSpPr>
        <p:spPr>
          <a:xfrm>
            <a:off x="2725219" y="2128110"/>
            <a:ext cx="341748" cy="373350"/>
          </a:xfrm>
          <a:prstGeom prst="flowChartAlternate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3001359" y="2154834"/>
            <a:ext cx="676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OFF</a:t>
            </a:r>
            <a:endParaRPr lang="en-US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Roboto Medium" panose="02000000000000000000" pitchFamily="2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304800" y="1941748"/>
            <a:ext cx="3326088" cy="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304800" y="2734147"/>
            <a:ext cx="3326088" cy="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L-Shape 39"/>
          <p:cNvSpPr/>
          <p:nvPr/>
        </p:nvSpPr>
        <p:spPr>
          <a:xfrm rot="2904204">
            <a:off x="310046" y="497982"/>
            <a:ext cx="195290" cy="198496"/>
          </a:xfrm>
          <a:prstGeom prst="corner">
            <a:avLst>
              <a:gd name="adj1" fmla="val 16496"/>
              <a:gd name="adj2" fmla="val 15156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251758" y="3810000"/>
            <a:ext cx="22958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Number of Shakes</a:t>
            </a:r>
            <a:endParaRPr lang="en-US" sz="20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cxnSp>
        <p:nvCxnSpPr>
          <p:cNvPr id="50" name="Straight Connector 49"/>
          <p:cNvCxnSpPr/>
          <p:nvPr/>
        </p:nvCxnSpPr>
        <p:spPr>
          <a:xfrm>
            <a:off x="565384" y="4456195"/>
            <a:ext cx="2757456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3233848" y="3810000"/>
            <a:ext cx="3289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3</a:t>
            </a:r>
          </a:p>
        </p:txBody>
      </p:sp>
      <p:cxnSp>
        <p:nvCxnSpPr>
          <p:cNvPr id="52" name="Straight Connector 51"/>
          <p:cNvCxnSpPr/>
          <p:nvPr/>
        </p:nvCxnSpPr>
        <p:spPr>
          <a:xfrm>
            <a:off x="568046" y="4456195"/>
            <a:ext cx="597327" cy="0"/>
          </a:xfrm>
          <a:prstGeom prst="line">
            <a:avLst/>
          </a:prstGeom>
          <a:ln w="381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1136591" y="4371929"/>
            <a:ext cx="173955" cy="192104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Connector 53"/>
          <p:cNvCxnSpPr/>
          <p:nvPr/>
        </p:nvCxnSpPr>
        <p:spPr>
          <a:xfrm>
            <a:off x="304800" y="3581400"/>
            <a:ext cx="3326088" cy="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304800" y="4800600"/>
            <a:ext cx="3326088" cy="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255314" y="2956866"/>
            <a:ext cx="8835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Shake</a:t>
            </a:r>
            <a:endParaRPr lang="en-US" sz="20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46" name="Flowchart: Alternate Process 45"/>
          <p:cNvSpPr/>
          <p:nvPr/>
        </p:nvSpPr>
        <p:spPr>
          <a:xfrm>
            <a:off x="2639937" y="2898610"/>
            <a:ext cx="973683" cy="485844"/>
          </a:xfrm>
          <a:prstGeom prst="flowChartAlternateProcess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lowchart: Alternate Process 46"/>
          <p:cNvSpPr/>
          <p:nvPr/>
        </p:nvSpPr>
        <p:spPr>
          <a:xfrm>
            <a:off x="3221037" y="2941477"/>
            <a:ext cx="341748" cy="373350"/>
          </a:xfrm>
          <a:prstGeom prst="flowChartAlternate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2677205" y="2956868"/>
            <a:ext cx="543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ON</a:t>
            </a:r>
            <a:endParaRPr lang="en-US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Roboto Medium" panose="02000000000000000000" pitchFamily="2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63522" y="4986189"/>
            <a:ext cx="18036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Shaking Force</a:t>
            </a:r>
            <a:endParaRPr lang="en-US" sz="20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cxnSp>
        <p:nvCxnSpPr>
          <p:cNvPr id="60" name="Straight Connector 59"/>
          <p:cNvCxnSpPr/>
          <p:nvPr/>
        </p:nvCxnSpPr>
        <p:spPr>
          <a:xfrm>
            <a:off x="577148" y="5632384"/>
            <a:ext cx="2757456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2915628" y="4986189"/>
            <a:ext cx="7152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2.2G</a:t>
            </a:r>
            <a:endParaRPr lang="en-US" sz="20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cxnSp>
        <p:nvCxnSpPr>
          <p:cNvPr id="64" name="Straight Connector 63"/>
          <p:cNvCxnSpPr>
            <a:endCxn id="65" idx="2"/>
          </p:cNvCxnSpPr>
          <p:nvPr/>
        </p:nvCxnSpPr>
        <p:spPr>
          <a:xfrm>
            <a:off x="579808" y="5632384"/>
            <a:ext cx="1754344" cy="0"/>
          </a:xfrm>
          <a:prstGeom prst="line">
            <a:avLst/>
          </a:prstGeom>
          <a:ln w="381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/>
          <p:cNvSpPr/>
          <p:nvPr/>
        </p:nvSpPr>
        <p:spPr>
          <a:xfrm>
            <a:off x="2334153" y="5536332"/>
            <a:ext cx="173955" cy="192104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Connector 65"/>
          <p:cNvCxnSpPr/>
          <p:nvPr/>
        </p:nvCxnSpPr>
        <p:spPr>
          <a:xfrm>
            <a:off x="304800" y="5943600"/>
            <a:ext cx="3257984" cy="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857627" y="256673"/>
            <a:ext cx="0" cy="63462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0" y="354999"/>
            <a:ext cx="0" cy="63462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5065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" y="3208"/>
            <a:ext cx="3857627" cy="685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Back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6304"/>
          <a:stretch/>
        </p:blipFill>
        <p:spPr>
          <a:xfrm>
            <a:off x="1" y="3209"/>
            <a:ext cx="3857627" cy="25346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561"/>
          <a:stretch/>
        </p:blipFill>
        <p:spPr>
          <a:xfrm>
            <a:off x="1" y="6347862"/>
            <a:ext cx="3857627" cy="510138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" y="256677"/>
            <a:ext cx="3857627" cy="65831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223" y="922246"/>
            <a:ext cx="3851407" cy="54256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223" y="922247"/>
            <a:ext cx="3851407" cy="37259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lowchart: Alternate Process 21"/>
          <p:cNvSpPr/>
          <p:nvPr/>
        </p:nvSpPr>
        <p:spPr>
          <a:xfrm>
            <a:off x="3170967" y="1821563"/>
            <a:ext cx="266452" cy="240372"/>
          </a:xfrm>
          <a:prstGeom prst="flowChartAlternate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2753151" y="1803253"/>
            <a:ext cx="4064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ON</a:t>
            </a:r>
            <a:endParaRPr lang="en-US" sz="12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223" y="4821863"/>
            <a:ext cx="3848904" cy="13718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692000" y="5648039"/>
            <a:ext cx="2456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Reset Default Settings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40" name="L-Shape 39"/>
          <p:cNvSpPr/>
          <p:nvPr/>
        </p:nvSpPr>
        <p:spPr>
          <a:xfrm rot="2904204">
            <a:off x="310046" y="497982"/>
            <a:ext cx="195290" cy="198496"/>
          </a:xfrm>
          <a:prstGeom prst="corner">
            <a:avLst>
              <a:gd name="adj1" fmla="val 16496"/>
              <a:gd name="adj2" fmla="val 15156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264829" y="3624412"/>
            <a:ext cx="10583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Volume</a:t>
            </a:r>
            <a:endParaRPr lang="en-US" sz="20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cxnSp>
        <p:nvCxnSpPr>
          <p:cNvPr id="50" name="Straight Connector 49"/>
          <p:cNvCxnSpPr/>
          <p:nvPr/>
        </p:nvCxnSpPr>
        <p:spPr>
          <a:xfrm>
            <a:off x="578452" y="4270607"/>
            <a:ext cx="2757456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3153480" y="3637112"/>
            <a:ext cx="4732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10</a:t>
            </a:r>
            <a:endParaRPr lang="en-US" sz="20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cxnSp>
        <p:nvCxnSpPr>
          <p:cNvPr id="52" name="Straight Connector 51"/>
          <p:cNvCxnSpPr/>
          <p:nvPr/>
        </p:nvCxnSpPr>
        <p:spPr>
          <a:xfrm>
            <a:off x="581115" y="4270607"/>
            <a:ext cx="361855" cy="0"/>
          </a:xfrm>
          <a:prstGeom prst="line">
            <a:avLst/>
          </a:prstGeom>
          <a:ln w="381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937169" y="4179400"/>
            <a:ext cx="173955" cy="192104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/>
          <p:cNvCxnSpPr/>
          <p:nvPr/>
        </p:nvCxnSpPr>
        <p:spPr>
          <a:xfrm>
            <a:off x="1" y="3303193"/>
            <a:ext cx="3848907" cy="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24" idx="1"/>
            <a:endCxn id="24" idx="3"/>
          </p:cNvCxnSpPr>
          <p:nvPr/>
        </p:nvCxnSpPr>
        <p:spPr>
          <a:xfrm>
            <a:off x="6223" y="5507796"/>
            <a:ext cx="3848904" cy="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1438041" y="4993313"/>
            <a:ext cx="987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92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Log Out</a:t>
            </a:r>
            <a:endParaRPr lang="en-US" dirty="0">
              <a:solidFill>
                <a:srgbClr val="92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276936" y="355003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Settings</a:t>
            </a:r>
            <a:endParaRPr lang="en-US" sz="24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3860127" y="3208"/>
            <a:ext cx="0" cy="6858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0" y="3212"/>
            <a:ext cx="0" cy="68271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7097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" y="3208"/>
            <a:ext cx="3857627" cy="685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Back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6304"/>
          <a:stretch/>
        </p:blipFill>
        <p:spPr>
          <a:xfrm>
            <a:off x="1" y="3209"/>
            <a:ext cx="3857627" cy="25346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561"/>
          <a:stretch/>
        </p:blipFill>
        <p:spPr>
          <a:xfrm>
            <a:off x="1" y="6347862"/>
            <a:ext cx="3857627" cy="510138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" y="256677"/>
            <a:ext cx="3857627" cy="65831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223" y="922246"/>
            <a:ext cx="3851407" cy="54256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223" y="1066800"/>
            <a:ext cx="3851407" cy="5105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lowchart: Alternate Process 21"/>
          <p:cNvSpPr/>
          <p:nvPr/>
        </p:nvSpPr>
        <p:spPr>
          <a:xfrm>
            <a:off x="3170967" y="1821563"/>
            <a:ext cx="266452" cy="240372"/>
          </a:xfrm>
          <a:prstGeom prst="flowChartAlternate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2753151" y="1803253"/>
            <a:ext cx="4064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ON</a:t>
            </a:r>
            <a:endParaRPr lang="en-US" sz="12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69391" y="1365995"/>
            <a:ext cx="3375576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       </a:t>
            </a:r>
            <a:r>
              <a:rPr lang="en-US" sz="3200" dirty="0" smtClean="0">
                <a:latin typeface="Script MT Bold" panose="03040602040607080904" pitchFamily="66" charset="0"/>
                <a:ea typeface="Roboto" panose="02000000000000000000" pitchFamily="2" charset="0"/>
                <a:cs typeface="Roboto" panose="02000000000000000000" pitchFamily="2" charset="0"/>
              </a:rPr>
              <a:t>Open Sesame</a:t>
            </a:r>
            <a:endParaRPr lang="en-US" sz="2400" dirty="0" smtClean="0">
              <a:latin typeface="Script MT Bold" panose="03040602040607080904" pitchFamily="66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algn="ctr"/>
            <a:endParaRPr lang="en-US" sz="14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algn="ctr"/>
            <a:endParaRPr lang="en-US" sz="14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r>
              <a:rPr lang="en-US" sz="1400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Version: 3.0.0</a:t>
            </a:r>
          </a:p>
          <a:p>
            <a:endParaRPr lang="en-US" sz="14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r>
              <a:rPr lang="en-US" sz="1400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Copyright © 2016</a:t>
            </a:r>
          </a:p>
          <a:p>
            <a:r>
              <a:rPr lang="en-US" sz="1400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Chinese Bible Church of Maryland</a:t>
            </a:r>
            <a:endParaRPr lang="en-US" sz="14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r>
              <a:rPr lang="en-US" sz="1400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All rights reserved</a:t>
            </a:r>
          </a:p>
          <a:p>
            <a:r>
              <a:rPr lang="en-US" sz="1400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www.cbcm.org</a:t>
            </a:r>
          </a:p>
          <a:p>
            <a:endParaRPr lang="en-US" sz="14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r>
              <a:rPr lang="en-US" sz="1400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This product is a Mobile App designed for the church members of the Chinese Bible Church of Maryland.</a:t>
            </a:r>
          </a:p>
          <a:p>
            <a:endParaRPr lang="en-US" sz="14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r>
              <a:rPr lang="en-US" sz="1400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Developer: CBCM Computer Ministry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454481" y="355003"/>
            <a:ext cx="10054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About</a:t>
            </a:r>
            <a:endParaRPr lang="en-US" sz="24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27" name="L-Shape 26"/>
          <p:cNvSpPr/>
          <p:nvPr/>
        </p:nvSpPr>
        <p:spPr>
          <a:xfrm rot="2904204">
            <a:off x="310046" y="497982"/>
            <a:ext cx="195290" cy="198496"/>
          </a:xfrm>
          <a:prstGeom prst="corner">
            <a:avLst>
              <a:gd name="adj1" fmla="val 16496"/>
              <a:gd name="adj2" fmla="val 15156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691" y="1375779"/>
            <a:ext cx="561132" cy="561131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>
            <a:off x="3857627" y="3208"/>
            <a:ext cx="0" cy="68547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0" y="29285"/>
            <a:ext cx="0" cy="68547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5474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-26547"/>
            <a:ext cx="3886203" cy="6908801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0" y="-26547"/>
            <a:ext cx="3886200" cy="6908801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29385" y="3810002"/>
            <a:ext cx="31918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chemeClr val="bg1"/>
                </a:solidFill>
                <a:latin typeface="Script MT Bold" panose="03040602040607080904" pitchFamily="66" charset="0"/>
                <a:ea typeface="Roboto" panose="02000000000000000000" pitchFamily="2" charset="0"/>
                <a:cs typeface="Angsana New" panose="02020603050405020304" pitchFamily="18" charset="-34"/>
              </a:rPr>
              <a:t>Open Sesame</a:t>
            </a:r>
            <a:endParaRPr lang="en-US" sz="4400" b="1" dirty="0">
              <a:solidFill>
                <a:schemeClr val="bg1"/>
              </a:solidFill>
              <a:latin typeface="Script MT Bold" panose="03040602040607080904" pitchFamily="66" charset="0"/>
              <a:ea typeface="Roboto" panose="02000000000000000000" pitchFamily="2" charset="0"/>
              <a:cs typeface="Angsana New" panose="02020603050405020304" pitchFamily="18" charset="-34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399679" y="2080220"/>
            <a:ext cx="1251283" cy="1510764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rapezoid 7"/>
          <p:cNvSpPr/>
          <p:nvPr/>
        </p:nvSpPr>
        <p:spPr>
          <a:xfrm rot="16200000">
            <a:off x="1454080" y="2398829"/>
            <a:ext cx="1364038" cy="873551"/>
          </a:xfrm>
          <a:prstGeom prst="trapezoid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805499" y="2903401"/>
            <a:ext cx="91736" cy="92473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833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144992" y="1007615"/>
            <a:ext cx="3632648" cy="52087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" y="3208"/>
            <a:ext cx="3857627" cy="685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Back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6304"/>
          <a:stretch/>
        </p:blipFill>
        <p:spPr>
          <a:xfrm>
            <a:off x="1" y="3209"/>
            <a:ext cx="3857627" cy="25346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561"/>
          <a:stretch/>
        </p:blipFill>
        <p:spPr>
          <a:xfrm>
            <a:off x="1" y="6347862"/>
            <a:ext cx="3857627" cy="510138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" y="256677"/>
            <a:ext cx="3857627" cy="65831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223" y="922246"/>
            <a:ext cx="3851407" cy="54256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223" y="922246"/>
            <a:ext cx="3851407" cy="5425616"/>
          </a:xfrm>
          <a:prstGeom prst="rect">
            <a:avLst/>
          </a:prstGeom>
          <a:gradFill flip="none" rotWithShape="1">
            <a:gsLst>
              <a:gs pos="0">
                <a:srgbClr val="FF3399">
                  <a:alpha val="10000"/>
                </a:srgbClr>
              </a:gs>
              <a:gs pos="25000">
                <a:srgbClr val="FF6633">
                  <a:alpha val="10000"/>
                </a:srgbClr>
              </a:gs>
              <a:gs pos="50000">
                <a:srgbClr val="FFFF00">
                  <a:alpha val="10000"/>
                </a:srgbClr>
              </a:gs>
              <a:gs pos="75000">
                <a:srgbClr val="01A78F">
                  <a:alpha val="10000"/>
                </a:srgbClr>
              </a:gs>
              <a:gs pos="100000">
                <a:srgbClr val="3366FF">
                  <a:alpha val="1000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377381" y="288125"/>
            <a:ext cx="319186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 smtClean="0">
                <a:solidFill>
                  <a:schemeClr val="bg1"/>
                </a:solidFill>
                <a:latin typeface="Script MT Bold" panose="03040602040607080904" pitchFamily="66" charset="0"/>
                <a:ea typeface="Roboto" panose="02000000000000000000" pitchFamily="2" charset="0"/>
                <a:cs typeface="Angsana New" panose="02020603050405020304" pitchFamily="18" charset="-34"/>
              </a:rPr>
              <a:t>Open Sesame</a:t>
            </a:r>
            <a:endParaRPr lang="en-US" sz="3000" b="1" dirty="0">
              <a:solidFill>
                <a:schemeClr val="bg1"/>
              </a:solidFill>
              <a:latin typeface="Script MT Bold" panose="03040602040607080904" pitchFamily="66" charset="0"/>
              <a:ea typeface="Roboto" panose="02000000000000000000" pitchFamily="2" charset="0"/>
              <a:cs typeface="Angsana New" panose="02020603050405020304" pitchFamily="18" charset="-34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3857627" y="16544"/>
            <a:ext cx="0" cy="6858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0" y="-106750"/>
            <a:ext cx="0" cy="6858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219231" y="462486"/>
            <a:ext cx="259476" cy="246699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6222" y="922247"/>
            <a:ext cx="3851407" cy="143995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6223" y="2362205"/>
            <a:ext cx="3851404" cy="398566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Roboto Medium" panose="02000000000000000000" pitchFamily="2" charset="0"/>
              <a:ea typeface="Roboto Medium" panose="02000000000000000000" pitchFamily="2" charset="0"/>
              <a:cs typeface="Roboto Medium" panose="02000000000000000000" pitchFamily="2" charset="0"/>
            </a:endParaRPr>
          </a:p>
        </p:txBody>
      </p:sp>
      <p:pic>
        <p:nvPicPr>
          <p:cNvPr id="1026" name="Picture 2" descr="http://flaticons.net/icons/Mobile%20Application/Settings-0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6662" y="434342"/>
            <a:ext cx="284919" cy="284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flaticons.net/icons/Mobile%20Application/Settings-02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4275" y="426851"/>
            <a:ext cx="292404" cy="292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TextBox 40"/>
          <p:cNvSpPr txBox="1"/>
          <p:nvPr/>
        </p:nvSpPr>
        <p:spPr>
          <a:xfrm>
            <a:off x="235796" y="462486"/>
            <a:ext cx="2263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i</a:t>
            </a:r>
            <a:endParaRPr lang="en-US" sz="1200" b="1" dirty="0">
              <a:solidFill>
                <a:schemeClr val="bg1"/>
              </a:solidFill>
              <a:latin typeface="Roboto Black" panose="02000000000000000000" pitchFamily="2" charset="0"/>
              <a:ea typeface="Roboto Black" panose="02000000000000000000" pitchFamily="2" charset="0"/>
              <a:cs typeface="Roboto Black" panose="02000000000000000000" pitchFamily="2" charset="0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581403" y="1331159"/>
            <a:ext cx="2783820" cy="1918808"/>
          </a:xfrm>
          <a:prstGeom prst="roundRect">
            <a:avLst>
              <a:gd name="adj" fmla="val 13528"/>
            </a:avLst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Roboto Medium" panose="02000000000000000000" pitchFamily="2" charset="0"/>
              <a:ea typeface="Roboto Medium" panose="02000000000000000000" pitchFamily="2" charset="0"/>
              <a:cs typeface="Roboto Medium" panose="02000000000000000000" pitchFamily="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74486" y="2697426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Grant Access</a:t>
            </a:r>
            <a:endParaRPr lang="en-US" sz="20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Roboto Medium" panose="02000000000000000000" pitchFamily="2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647859" y="1610427"/>
            <a:ext cx="702980" cy="960434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rapezoid 27"/>
          <p:cNvSpPr/>
          <p:nvPr/>
        </p:nvSpPr>
        <p:spPr>
          <a:xfrm rot="16200000">
            <a:off x="1597630" y="1846300"/>
            <a:ext cx="867154" cy="490771"/>
          </a:xfrm>
          <a:prstGeom prst="trapezoid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1844319" y="2157935"/>
            <a:ext cx="51539" cy="65259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ounded Rectangle 48"/>
          <p:cNvSpPr/>
          <p:nvPr/>
        </p:nvSpPr>
        <p:spPr>
          <a:xfrm>
            <a:off x="607439" y="3886200"/>
            <a:ext cx="2783820" cy="1918808"/>
          </a:xfrm>
          <a:prstGeom prst="roundRect">
            <a:avLst>
              <a:gd name="adj" fmla="val 13528"/>
            </a:avLst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Roboto Medium" panose="02000000000000000000" pitchFamily="2" charset="0"/>
              <a:ea typeface="Roboto Medium" panose="02000000000000000000" pitchFamily="2" charset="0"/>
              <a:cs typeface="Roboto Medium" panose="02000000000000000000" pitchFamily="2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1670177" y="4169375"/>
            <a:ext cx="702980" cy="960434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rapezoid 51"/>
          <p:cNvSpPr/>
          <p:nvPr/>
        </p:nvSpPr>
        <p:spPr>
          <a:xfrm rot="16200000">
            <a:off x="1619947" y="4405248"/>
            <a:ext cx="867154" cy="490771"/>
          </a:xfrm>
          <a:prstGeom prst="trapezoid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1866637" y="4716883"/>
            <a:ext cx="51539" cy="65259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1242119" y="5254870"/>
            <a:ext cx="16802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Unlock 3 min</a:t>
            </a:r>
            <a:endParaRPr lang="en-US" sz="20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Roboto Medium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8695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144992" y="1007615"/>
            <a:ext cx="3632648" cy="52087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" y="3208"/>
            <a:ext cx="3857627" cy="685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Back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6304"/>
          <a:stretch/>
        </p:blipFill>
        <p:spPr>
          <a:xfrm>
            <a:off x="1" y="3209"/>
            <a:ext cx="3857627" cy="25346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561"/>
          <a:stretch/>
        </p:blipFill>
        <p:spPr>
          <a:xfrm>
            <a:off x="1" y="6347862"/>
            <a:ext cx="3857627" cy="510138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" y="256677"/>
            <a:ext cx="3857627" cy="65831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223" y="922246"/>
            <a:ext cx="3851407" cy="54256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223" y="922246"/>
            <a:ext cx="3851407" cy="5425616"/>
          </a:xfrm>
          <a:prstGeom prst="rect">
            <a:avLst/>
          </a:prstGeom>
          <a:gradFill flip="none" rotWithShape="1">
            <a:gsLst>
              <a:gs pos="0">
                <a:srgbClr val="FF3399">
                  <a:alpha val="10000"/>
                </a:srgbClr>
              </a:gs>
              <a:gs pos="25000">
                <a:srgbClr val="FF6633">
                  <a:alpha val="10000"/>
                </a:srgbClr>
              </a:gs>
              <a:gs pos="50000">
                <a:srgbClr val="FFFF00">
                  <a:alpha val="10000"/>
                </a:srgbClr>
              </a:gs>
              <a:gs pos="75000">
                <a:srgbClr val="01A78F">
                  <a:alpha val="10000"/>
                </a:srgbClr>
              </a:gs>
              <a:gs pos="100000">
                <a:srgbClr val="3366FF">
                  <a:alpha val="1000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377381" y="288125"/>
            <a:ext cx="319186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 smtClean="0">
                <a:solidFill>
                  <a:schemeClr val="bg1"/>
                </a:solidFill>
                <a:latin typeface="Script MT Bold" panose="03040602040607080904" pitchFamily="66" charset="0"/>
                <a:ea typeface="Roboto" panose="02000000000000000000" pitchFamily="2" charset="0"/>
                <a:cs typeface="Angsana New" panose="02020603050405020304" pitchFamily="18" charset="-34"/>
              </a:rPr>
              <a:t>Open Sesame</a:t>
            </a:r>
            <a:endParaRPr lang="en-US" sz="3000" b="1" dirty="0">
              <a:solidFill>
                <a:schemeClr val="bg1"/>
              </a:solidFill>
              <a:latin typeface="Script MT Bold" panose="03040602040607080904" pitchFamily="66" charset="0"/>
              <a:ea typeface="Roboto" panose="02000000000000000000" pitchFamily="2" charset="0"/>
              <a:cs typeface="Angsana New" panose="02020603050405020304" pitchFamily="18" charset="-34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3857627" y="16544"/>
            <a:ext cx="0" cy="6858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0" y="-106750"/>
            <a:ext cx="0" cy="6858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219231" y="462486"/>
            <a:ext cx="259476" cy="246699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6222" y="922246"/>
            <a:ext cx="3851407" cy="1497427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6223" y="2362205"/>
            <a:ext cx="3851404" cy="398566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Roboto Medium" panose="02000000000000000000" pitchFamily="2" charset="0"/>
              <a:ea typeface="Roboto Medium" panose="02000000000000000000" pitchFamily="2" charset="0"/>
              <a:cs typeface="Roboto Medium" panose="02000000000000000000" pitchFamily="2" charset="0"/>
            </a:endParaRPr>
          </a:p>
        </p:txBody>
      </p:sp>
      <p:pic>
        <p:nvPicPr>
          <p:cNvPr id="1026" name="Picture 2" descr="http://flaticons.net/icons/Mobile%20Application/Settings-0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6662" y="434342"/>
            <a:ext cx="284919" cy="284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flaticons.net/icons/Mobile%20Application/Settings-02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4275" y="426851"/>
            <a:ext cx="292404" cy="292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TextBox 40"/>
          <p:cNvSpPr txBox="1"/>
          <p:nvPr/>
        </p:nvSpPr>
        <p:spPr>
          <a:xfrm>
            <a:off x="235796" y="462486"/>
            <a:ext cx="2263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i</a:t>
            </a:r>
            <a:endParaRPr lang="en-US" sz="1200" b="1" dirty="0">
              <a:solidFill>
                <a:schemeClr val="bg1"/>
              </a:solidFill>
              <a:latin typeface="Roboto Black" panose="02000000000000000000" pitchFamily="2" charset="0"/>
              <a:ea typeface="Roboto Black" panose="02000000000000000000" pitchFamily="2" charset="0"/>
              <a:cs typeface="Roboto Black" panose="02000000000000000000" pitchFamily="2" charset="0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590673" y="1216211"/>
            <a:ext cx="2783820" cy="1005290"/>
          </a:xfrm>
          <a:prstGeom prst="roundRect">
            <a:avLst>
              <a:gd name="adj" fmla="val 13528"/>
            </a:avLst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Roboto Medium" panose="02000000000000000000" pitchFamily="2" charset="0"/>
              <a:ea typeface="Roboto Medium" panose="02000000000000000000" pitchFamily="2" charset="0"/>
              <a:cs typeface="Roboto Medium" panose="02000000000000000000" pitchFamily="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46781" y="2715389"/>
            <a:ext cx="1978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Unlock 3 min</a:t>
            </a:r>
            <a:endParaRPr lang="en-US" sz="2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Roboto Medium" panose="02000000000000000000" pitchFamily="2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625114" y="3980418"/>
            <a:ext cx="8483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Lock</a:t>
            </a:r>
            <a:endParaRPr lang="en-US" sz="2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Roboto Medium" panose="02000000000000000000" pitchFamily="2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483250" y="5275687"/>
            <a:ext cx="11320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Unlock</a:t>
            </a:r>
            <a:endParaRPr lang="en-US" sz="2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Roboto Medium" panose="02000000000000000000" pitchFamily="2" charset="0"/>
            </a:endParaRPr>
          </a:p>
        </p:txBody>
      </p:sp>
      <p:pic>
        <p:nvPicPr>
          <p:cNvPr id="7" name="Picture 2" descr="https://maxcdn.icons8.com/Share/icon/Very_Basic/lock1600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479" y="3961543"/>
            <a:ext cx="496252" cy="496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Rounded Rectangle 41"/>
          <p:cNvSpPr/>
          <p:nvPr/>
        </p:nvSpPr>
        <p:spPr>
          <a:xfrm>
            <a:off x="590673" y="2419674"/>
            <a:ext cx="2783820" cy="1005290"/>
          </a:xfrm>
          <a:prstGeom prst="roundRect">
            <a:avLst>
              <a:gd name="adj" fmla="val 13528"/>
            </a:avLst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Roboto Medium" panose="02000000000000000000" pitchFamily="2" charset="0"/>
              <a:ea typeface="Roboto Medium" panose="02000000000000000000" pitchFamily="2" charset="0"/>
              <a:cs typeface="Roboto Medium" panose="02000000000000000000" pitchFamily="2" charset="0"/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625773" y="3707020"/>
            <a:ext cx="2783820" cy="1005290"/>
          </a:xfrm>
          <a:prstGeom prst="roundRect">
            <a:avLst>
              <a:gd name="adj" fmla="val 13528"/>
            </a:avLst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Roboto Medium" panose="02000000000000000000" pitchFamily="2" charset="0"/>
              <a:ea typeface="Roboto Medium" panose="02000000000000000000" pitchFamily="2" charset="0"/>
              <a:cs typeface="Roboto Medium" panose="02000000000000000000" pitchFamily="2" charset="0"/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620457" y="4975210"/>
            <a:ext cx="2783820" cy="1005290"/>
          </a:xfrm>
          <a:prstGeom prst="roundRect">
            <a:avLst>
              <a:gd name="adj" fmla="val 13528"/>
            </a:avLst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Roboto Medium" panose="02000000000000000000" pitchFamily="2" charset="0"/>
              <a:ea typeface="Roboto Medium" panose="02000000000000000000" pitchFamily="2" charset="0"/>
              <a:cs typeface="Roboto Medium" panose="02000000000000000000" pitchFamily="2" charset="0"/>
            </a:endParaRPr>
          </a:p>
        </p:txBody>
      </p:sp>
      <p:pic>
        <p:nvPicPr>
          <p:cNvPr id="11" name="Picture 4" descr="https://cdn4.iconfinder.com/data/icons/office-vol-2-1/48/86-512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247" y="2745046"/>
            <a:ext cx="419535" cy="419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2" descr="https://maxcdn.icons8.com/Share/icon/Very_Basic/lock1600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343" y="5241101"/>
            <a:ext cx="496252" cy="496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4" descr="https://cdn4.iconfinder.com/data/icons/office-vol-2-1/48/86-512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247" y="1509089"/>
            <a:ext cx="419535" cy="419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TextBox 52"/>
          <p:cNvSpPr txBox="1"/>
          <p:nvPr/>
        </p:nvSpPr>
        <p:spPr>
          <a:xfrm>
            <a:off x="1246782" y="1488023"/>
            <a:ext cx="20329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Grant Access</a:t>
            </a:r>
            <a:endParaRPr lang="en-US" sz="2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Roboto Medium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7654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2246</TotalTime>
  <Words>617</Words>
  <Application>Microsoft Office PowerPoint</Application>
  <PresentationFormat>On-screen Show (4:3)</PresentationFormat>
  <Paragraphs>124</Paragraphs>
  <Slides>7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Lillian Chen</dc:creator>
  <cp:lastModifiedBy>Lillian Chen</cp:lastModifiedBy>
  <cp:revision>105</cp:revision>
  <dcterms:created xsi:type="dcterms:W3CDTF">2016-08-18T19:33:39Z</dcterms:created>
  <dcterms:modified xsi:type="dcterms:W3CDTF">2016-08-21T04:21:18Z</dcterms:modified>
</cp:coreProperties>
</file>