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67" r:id="rId5"/>
    <p:sldId id="260" r:id="rId6"/>
    <p:sldId id="261" r:id="rId7"/>
    <p:sldId id="263" r:id="rId8"/>
    <p:sldId id="264" r:id="rId9"/>
    <p:sldId id="265" r:id="rId10"/>
    <p:sldId id="270" r:id="rId11"/>
    <p:sldId id="268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AE3"/>
    <a:srgbClr val="B29ADC"/>
    <a:srgbClr val="FEDD5E"/>
    <a:srgbClr val="221F1F"/>
    <a:srgbClr val="830D83"/>
    <a:srgbClr val="35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5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7CFE3-5CE6-4A0E-A747-2A30B202E1E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0811F-75CB-45E8-B0C2-AE66C381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CB73-295A-4B89-8093-1B6A4B1DCF9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D625B-5562-447C-8E45-9FD0C957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6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ight Triangle 7"/>
          <p:cNvSpPr/>
          <p:nvPr userDrawn="1"/>
        </p:nvSpPr>
        <p:spPr>
          <a:xfrm rot="5400000">
            <a:off x="-1198880" y="1198880"/>
            <a:ext cx="6858000" cy="4460240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942580" y="0"/>
            <a:ext cx="42494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 flipH="1">
            <a:off x="3482340" y="0"/>
            <a:ext cx="446024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agonal Stripe 11"/>
          <p:cNvSpPr/>
          <p:nvPr userDrawn="1"/>
        </p:nvSpPr>
        <p:spPr>
          <a:xfrm>
            <a:off x="4652010" y="0"/>
            <a:ext cx="3554730" cy="5476240"/>
          </a:xfrm>
          <a:prstGeom prst="diagStripe">
            <a:avLst>
              <a:gd name="adj" fmla="val 872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0240" y="3832225"/>
            <a:ext cx="6461760" cy="2387600"/>
          </a:xfrm>
        </p:spPr>
        <p:txBody>
          <a:bodyPr anchor="t">
            <a:normAutofit/>
          </a:bodyPr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3710" y="2156143"/>
            <a:ext cx="536829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50455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" y="404494"/>
            <a:ext cx="3200400" cy="18002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1071" y="1909624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Seattle,</a:t>
            </a:r>
            <a:r>
              <a:rPr lang="en-US" sz="1200" baseline="0" dirty="0">
                <a:latin typeface="+mj-lt"/>
              </a:rPr>
              <a:t> Washington</a:t>
            </a:r>
            <a:endParaRPr lang="en-US" sz="1200" dirty="0">
              <a:latin typeface="+mj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52131" y="302894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j-lt"/>
              </a:rPr>
              <a:t>A Responsive Academy </a:t>
            </a:r>
          </a:p>
        </p:txBody>
      </p:sp>
    </p:spTree>
    <p:extLst>
      <p:ext uri="{BB962C8B-B14F-4D97-AF65-F5344CB8AC3E}">
        <p14:creationId xmlns:p14="http://schemas.microsoft.com/office/powerpoint/2010/main" val="366800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87119"/>
            <a:ext cx="2628900" cy="508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6240"/>
            <a:ext cx="9635172" cy="1294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5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bg1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128016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6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9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6245"/>
            <a:ext cx="9657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662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5FD3-9E88-4EE2-A519-A6464A3A1E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alf Frame 7"/>
          <p:cNvSpPr/>
          <p:nvPr userDrawn="1"/>
        </p:nvSpPr>
        <p:spPr>
          <a:xfrm flipV="1">
            <a:off x="193040" y="4092118"/>
            <a:ext cx="3241040" cy="2588717"/>
          </a:xfrm>
          <a:prstGeom prst="halfFrame">
            <a:avLst>
              <a:gd name="adj1" fmla="val 7700"/>
              <a:gd name="adj2" fmla="val 8650"/>
            </a:avLst>
          </a:prstGeom>
          <a:gradFill>
            <a:gsLst>
              <a:gs pos="40000">
                <a:schemeClr val="tx1"/>
              </a:gs>
              <a:gs pos="60000">
                <a:schemeClr val="tx1"/>
              </a:gs>
              <a:gs pos="0">
                <a:schemeClr val="tx2"/>
              </a:gs>
              <a:gs pos="50000">
                <a:schemeClr val="tx1"/>
              </a:gs>
              <a:gs pos="100000">
                <a:schemeClr val="tx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/>
          <p:cNvSpPr/>
          <p:nvPr userDrawn="1"/>
        </p:nvSpPr>
        <p:spPr>
          <a:xfrm flipV="1">
            <a:off x="0" y="3637280"/>
            <a:ext cx="4064000" cy="3210560"/>
          </a:xfrm>
          <a:prstGeom prst="halfFrame">
            <a:avLst>
              <a:gd name="adj1" fmla="val 7700"/>
              <a:gd name="adj2" fmla="val 8650"/>
            </a:avLst>
          </a:prstGeom>
          <a:gradFill>
            <a:gsLst>
              <a:gs pos="0">
                <a:schemeClr val="accent1"/>
              </a:gs>
              <a:gs pos="40000">
                <a:schemeClr val="accent5"/>
              </a:gs>
              <a:gs pos="60000">
                <a:schemeClr val="accent5"/>
              </a:gs>
              <a:gs pos="50000">
                <a:schemeClr val="accent5"/>
              </a:gs>
              <a:gs pos="100000">
                <a:schemeClr val="accent1"/>
              </a:gs>
            </a:gsLst>
            <a:lin ang="7800000" scaled="0"/>
          </a:gra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 userDrawn="1"/>
        </p:nvSpPr>
        <p:spPr>
          <a:xfrm rot="10800000" flipV="1">
            <a:off x="8757920" y="180518"/>
            <a:ext cx="3241040" cy="2588717"/>
          </a:xfrm>
          <a:prstGeom prst="halfFrame">
            <a:avLst>
              <a:gd name="adj1" fmla="val 7700"/>
              <a:gd name="adj2" fmla="val 8650"/>
            </a:avLst>
          </a:prstGeom>
          <a:gradFill>
            <a:gsLst>
              <a:gs pos="40000">
                <a:schemeClr val="tx1"/>
              </a:gs>
              <a:gs pos="60000">
                <a:schemeClr val="tx1"/>
              </a:gs>
              <a:gs pos="0">
                <a:schemeClr val="tx2"/>
              </a:gs>
              <a:gs pos="50000">
                <a:schemeClr val="tx1"/>
              </a:gs>
              <a:gs pos="100000">
                <a:schemeClr val="tx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 userDrawn="1"/>
        </p:nvSpPr>
        <p:spPr>
          <a:xfrm rot="10800000" flipV="1">
            <a:off x="8117840" y="0"/>
            <a:ext cx="4064000" cy="3210560"/>
          </a:xfrm>
          <a:prstGeom prst="halfFrame">
            <a:avLst>
              <a:gd name="adj1" fmla="val 7700"/>
              <a:gd name="adj2" fmla="val 8650"/>
            </a:avLst>
          </a:prstGeom>
          <a:gradFill>
            <a:gsLst>
              <a:gs pos="0">
                <a:schemeClr val="accent1"/>
              </a:gs>
              <a:gs pos="40000">
                <a:schemeClr val="accent5"/>
              </a:gs>
              <a:gs pos="60000">
                <a:schemeClr val="accent5"/>
              </a:gs>
              <a:gs pos="50000">
                <a:schemeClr val="accent5"/>
              </a:gs>
              <a:gs pos="100000">
                <a:schemeClr val="accent1"/>
              </a:gs>
            </a:gsLst>
            <a:lin ang="7800000" scaled="0"/>
          </a:gra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920" y="386080"/>
            <a:ext cx="1352407" cy="7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3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sapps.nist.gov/NRBTD/Studies/Search" TargetMode="External"/><Relationship Id="rId2" Type="http://schemas.openxmlformats.org/officeDocument/2006/relationships/hyperlink" Target="https://github.com/CSAFE-ISU/cmc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 Accessible Open-Source Implementation of the Congruent Matching Cells Algorithms for Cartridge Case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9206" y="2156143"/>
            <a:ext cx="5368290" cy="1655762"/>
          </a:xfrm>
        </p:spPr>
        <p:txBody>
          <a:bodyPr>
            <a:normAutofit/>
          </a:bodyPr>
          <a:lstStyle/>
          <a:p>
            <a:r>
              <a:rPr lang="en-US" sz="2400" dirty="0"/>
              <a:t>11:05-11:20 D38</a:t>
            </a:r>
            <a:endParaRPr lang="en-US" dirty="0"/>
          </a:p>
          <a:p>
            <a:r>
              <a:rPr lang="en-US" dirty="0"/>
              <a:t>Joseph Zemmels, Susan </a:t>
            </a:r>
            <a:r>
              <a:rPr lang="en-US" dirty="0" err="1"/>
              <a:t>VanderPlas</a:t>
            </a:r>
            <a:r>
              <a:rPr lang="en-US" dirty="0"/>
              <a:t>, Heike Hofmann</a:t>
            </a:r>
          </a:p>
        </p:txBody>
      </p:sp>
    </p:spTree>
    <p:extLst>
      <p:ext uri="{BB962C8B-B14F-4D97-AF65-F5344CB8AC3E}">
        <p14:creationId xmlns:p14="http://schemas.microsoft.com/office/powerpoint/2010/main" val="47804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ACFD-37D1-49B0-B3BF-FA1DDB9F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 Pipeline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3F53-D741-41DA-961D-5A3CDFDC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[(Time permitting) show experimental results across many parameter changes. Demonstrate that this can be used to select the “best” settings for the algorithm]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8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6B92-39A2-44F3-879A-29D913FA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B48A-BE6F-4016-A216-4544C6A5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cmcR</a:t>
            </a:r>
            <a:r>
              <a:rPr lang="en-US" dirty="0"/>
              <a:t> Source Code: </a:t>
            </a:r>
            <a:r>
              <a:rPr lang="en-US" dirty="0">
                <a:hlinkClick r:id="rId2"/>
              </a:rPr>
              <a:t>https://github.com/CSAFE-ISU/cmcR</a:t>
            </a:r>
            <a:endParaRPr lang="en-US" dirty="0"/>
          </a:p>
          <a:p>
            <a:r>
              <a:rPr lang="en-US" dirty="0"/>
              <a:t>NIST Database: </a:t>
            </a:r>
            <a:r>
              <a:rPr lang="en-US" dirty="0">
                <a:hlinkClick r:id="rId3"/>
              </a:rPr>
              <a:t>https://tsapps.nist.gov/NRBTD/Studies/Search</a:t>
            </a:r>
            <a:endParaRPr lang="en-US" dirty="0"/>
          </a:p>
          <a:p>
            <a:r>
              <a:rPr lang="en-US" dirty="0"/>
              <a:t>Intro to R resources</a:t>
            </a:r>
          </a:p>
        </p:txBody>
      </p:sp>
    </p:spTree>
    <p:extLst>
      <p:ext uri="{BB962C8B-B14F-4D97-AF65-F5344CB8AC3E}">
        <p14:creationId xmlns:p14="http://schemas.microsoft.com/office/powerpoint/2010/main" val="74819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BC28-4111-4BB0-9F39-DE5A805A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2A06-8105-4571-8B29-C9B08F58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1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7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Cartridge case analysis</a:t>
            </a:r>
          </a:p>
          <a:p>
            <a:r>
              <a:rPr lang="en-US" dirty="0"/>
              <a:t>Algorithms &amp; open-source code</a:t>
            </a:r>
          </a:p>
          <a:p>
            <a:r>
              <a:rPr lang="en-US" dirty="0"/>
              <a:t>The Congruent Matching Cells pipeline</a:t>
            </a:r>
          </a:p>
          <a:p>
            <a:r>
              <a:rPr lang="en-US" dirty="0"/>
              <a:t>The </a:t>
            </a:r>
            <a:r>
              <a:rPr lang="en-US" dirty="0" err="1"/>
              <a:t>cmcR</a:t>
            </a:r>
            <a:r>
              <a:rPr lang="en-US" dirty="0"/>
              <a:t> package</a:t>
            </a:r>
          </a:p>
          <a:p>
            <a:r>
              <a:rPr lang="en-US" dirty="0"/>
              <a:t>CMC pipeline experimentation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6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6396-70FE-47B7-95CF-4A23EE2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Cartridge Case Analysis</a:t>
            </a:r>
          </a:p>
        </p:txBody>
      </p:sp>
      <p:pic>
        <p:nvPicPr>
          <p:cNvPr id="5" name="Content Placeholder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5F88E781-EF65-4CBA-A6DA-7B6B7579A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69" y="1836453"/>
            <a:ext cx="7862862" cy="4083341"/>
          </a:xfrm>
        </p:spPr>
      </p:pic>
    </p:spTree>
    <p:extLst>
      <p:ext uri="{BB962C8B-B14F-4D97-AF65-F5344CB8AC3E}">
        <p14:creationId xmlns:p14="http://schemas.microsoft.com/office/powerpoint/2010/main" val="112340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0890-C742-4BE5-97F3-DC07087F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Data-to-Results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6B88-FA66-4E2F-A774-F87D396F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5"/>
            <a:ext cx="10515600" cy="1911625"/>
          </a:xfrm>
        </p:spPr>
        <p:txBody>
          <a:bodyPr>
            <a:normAutofit lnSpcReduction="10000"/>
          </a:bodyPr>
          <a:lstStyle/>
          <a:p>
            <a:r>
              <a:rPr lang="en-US" sz="2700" u="sng" dirty="0"/>
              <a:t>Algorithm:</a:t>
            </a:r>
            <a:r>
              <a:rPr lang="en-US" sz="2700" i="1" dirty="0"/>
              <a:t> A set of instructions used to perform a computation.</a:t>
            </a:r>
          </a:p>
          <a:p>
            <a:r>
              <a:rPr lang="en-US" sz="2700" dirty="0"/>
              <a:t>Each instruction can be thought of as a step in an overall pipeline</a:t>
            </a:r>
          </a:p>
          <a:p>
            <a:endParaRPr lang="en-US" sz="2700" dirty="0"/>
          </a:p>
          <a:p>
            <a:r>
              <a:rPr lang="en-US" sz="2700" dirty="0"/>
              <a:t>Can be used to compute the similarity between pieces of evidence</a:t>
            </a:r>
          </a:p>
          <a:p>
            <a:endParaRPr lang="en-US" sz="2700" dirty="0"/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06CE3C66-30E2-4FEF-95B7-9B55B0BF84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3" y="4502748"/>
            <a:ext cx="2673984" cy="1388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05562-A6E4-4C92-B6FD-E6DB52BF6080}"/>
              </a:ext>
            </a:extLst>
          </p:cNvPr>
          <p:cNvSpPr txBox="1"/>
          <p:nvPr/>
        </p:nvSpPr>
        <p:spPr>
          <a:xfrm>
            <a:off x="1095148" y="4170120"/>
            <a:ext cx="13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246F7-9103-43AA-BC31-5B65BB981476}"/>
              </a:ext>
            </a:extLst>
          </p:cNvPr>
          <p:cNvSpPr txBox="1"/>
          <p:nvPr/>
        </p:nvSpPr>
        <p:spPr>
          <a:xfrm>
            <a:off x="3855458" y="4170120"/>
            <a:ext cx="173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5F3CD946-C130-49EA-8CBB-5BE29592B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t="23704" r="19209" b="20078"/>
          <a:stretch/>
        </p:blipFill>
        <p:spPr>
          <a:xfrm>
            <a:off x="3348870" y="4502130"/>
            <a:ext cx="2747128" cy="1389888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945A8E7-2EA6-4F51-9788-6C9613B306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41" y="4502130"/>
            <a:ext cx="2842444" cy="1389888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EDF9DFCE-7936-4530-A39E-0585EA455C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" t="1886" r="9127" b="78805"/>
          <a:stretch/>
        </p:blipFill>
        <p:spPr>
          <a:xfrm>
            <a:off x="9408929" y="4502130"/>
            <a:ext cx="2561889" cy="13898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B35B2E-62B0-4F18-AE29-47605AF590DF}"/>
              </a:ext>
            </a:extLst>
          </p:cNvPr>
          <p:cNvSpPr txBox="1"/>
          <p:nvPr/>
        </p:nvSpPr>
        <p:spPr>
          <a:xfrm>
            <a:off x="7028756" y="4170120"/>
            <a:ext cx="14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1307D-0B7A-4AC1-B2C6-344FBAAA69FF}"/>
              </a:ext>
            </a:extLst>
          </p:cNvPr>
          <p:cNvSpPr txBox="1"/>
          <p:nvPr/>
        </p:nvSpPr>
        <p:spPr>
          <a:xfrm>
            <a:off x="9934752" y="4170120"/>
            <a:ext cx="15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6B7000-A8EF-4559-B775-99C51A02C091}"/>
              </a:ext>
            </a:extLst>
          </p:cNvPr>
          <p:cNvCxnSpPr>
            <a:cxnSpLocks/>
          </p:cNvCxnSpPr>
          <p:nvPr/>
        </p:nvCxnSpPr>
        <p:spPr>
          <a:xfrm flipV="1">
            <a:off x="3113627" y="5191245"/>
            <a:ext cx="2352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30CE7C-9C5F-4784-B69E-5D8E28B8015C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095998" y="5197074"/>
            <a:ext cx="2352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A107EB-1AD8-457E-8469-26DF2E383F9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9173685" y="5197074"/>
            <a:ext cx="235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0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E3FF-F62E-441A-A142-DCEF80F3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i="1" dirty="0"/>
              <a:t>Open-Source</a:t>
            </a:r>
            <a:r>
              <a:rPr lang="en-US" dirty="0"/>
              <a:t>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E0A9-E7AE-4ED5-938A-AB4C523F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is freely available for investigation and experimentation</a:t>
            </a:r>
          </a:p>
          <a:p>
            <a:endParaRPr lang="en-US" dirty="0"/>
          </a:p>
          <a:p>
            <a:r>
              <a:rPr lang="en-US" dirty="0"/>
              <a:t>Open-source algorithms encourage reproducibility of results</a:t>
            </a:r>
          </a:p>
          <a:p>
            <a:endParaRPr lang="en-US" dirty="0"/>
          </a:p>
          <a:p>
            <a:r>
              <a:rPr lang="en-US" i="1" dirty="0"/>
              <a:t>Reproducibility</a:t>
            </a:r>
            <a:endParaRPr lang="en-US" dirty="0"/>
          </a:p>
          <a:p>
            <a:pPr lvl="1"/>
            <a:r>
              <a:rPr lang="en-US" dirty="0"/>
              <a:t>“Obtaining consistent computational results using the same input data, computational steps, methods, code, and conditions of analysis.” (NASEM, 2019)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Reproduction of results is required to establish error rates, etc.</a:t>
            </a:r>
          </a:p>
        </p:txBody>
      </p:sp>
    </p:spTree>
    <p:extLst>
      <p:ext uri="{BB962C8B-B14F-4D97-AF65-F5344CB8AC3E}">
        <p14:creationId xmlns:p14="http://schemas.microsoft.com/office/powerpoint/2010/main" val="340291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5F1D-DB7A-47F4-ACAD-089021C7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Congruent Matching Cells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57F6C-467D-46BF-BF0B-EE1CEFBD3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13"/>
            <a:ext cx="10515600" cy="4613090"/>
          </a:xfrm>
        </p:spPr>
        <p:txBody>
          <a:bodyPr>
            <a:normAutofit/>
          </a:bodyPr>
          <a:lstStyle/>
          <a:p>
            <a:r>
              <a:rPr lang="en-US" sz="2200" dirty="0"/>
              <a:t>Developed at NIST in 2013 with additional changes/improvements since</a:t>
            </a:r>
          </a:p>
          <a:p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Divide one scan into a grid of “cells”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Compare each cell to another cartridge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Classify cells as “congruent matching” if they match the other scan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Measure similarity as the total number of “Congruent Matching Cells” (CMCs)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97B14B-998C-40F5-BD8E-B13B418D38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06" y="4636652"/>
            <a:ext cx="3129261" cy="1530135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10AC89BB-7124-4E08-8ECE-1B9456362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" t="1886" r="9127" b="74798"/>
          <a:stretch/>
        </p:blipFill>
        <p:spPr>
          <a:xfrm>
            <a:off x="6711710" y="4513405"/>
            <a:ext cx="2873518" cy="18824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3355EC-12D6-4857-9360-34A2A0FD00EA}"/>
              </a:ext>
            </a:extLst>
          </p:cNvPr>
          <p:cNvCxnSpPr/>
          <p:nvPr/>
        </p:nvCxnSpPr>
        <p:spPr>
          <a:xfrm>
            <a:off x="5374259" y="5401719"/>
            <a:ext cx="1173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6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0B44-90E6-41D6-A515-00E9B87B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cmcR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2E3A-A3AC-4A25-8563-E92630F4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Modularizes the CMC method into an explicit pipeline: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Initial Data %&gt;% First Function %&gt;% Second Function %&gt;% ...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Created using the R statistical programming language</a:t>
            </a:r>
          </a:p>
          <a:p>
            <a:r>
              <a:rPr lang="en-US" dirty="0"/>
              <a:t>Available </a:t>
            </a:r>
            <a:r>
              <a:rPr lang="en-US" u="sng" dirty="0"/>
              <a:t>for free</a:t>
            </a:r>
            <a:r>
              <a:rPr lang="en-US" dirty="0"/>
              <a:t> on the Comprehensive R Archive Network</a:t>
            </a:r>
          </a:p>
        </p:txBody>
      </p:sp>
    </p:spTree>
    <p:extLst>
      <p:ext uri="{BB962C8B-B14F-4D97-AF65-F5344CB8AC3E}">
        <p14:creationId xmlns:p14="http://schemas.microsoft.com/office/powerpoint/2010/main" val="376790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D6D0-7D49-4B2E-BC44-9F7FAA66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cmcR</a:t>
            </a:r>
            <a:r>
              <a:rPr lang="en-US" dirty="0"/>
              <a:t> *Pipe*line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C25D5E-1748-4393-93BD-5041DC0CB028}"/>
              </a:ext>
            </a:extLst>
          </p:cNvPr>
          <p:cNvGrpSpPr/>
          <p:nvPr/>
        </p:nvGrpSpPr>
        <p:grpSpPr>
          <a:xfrm>
            <a:off x="604036" y="1707343"/>
            <a:ext cx="1887748" cy="4097781"/>
            <a:chOff x="604036" y="1707343"/>
            <a:chExt cx="1887748" cy="40977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BCFA84-FFDE-4BAA-85CE-0C759C776FA5}"/>
                </a:ext>
              </a:extLst>
            </p:cNvPr>
            <p:cNvSpPr txBox="1"/>
            <p:nvPr/>
          </p:nvSpPr>
          <p:spPr>
            <a:xfrm>
              <a:off x="604037" y="1707343"/>
              <a:ext cx="1887747" cy="36933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Initial Data %&gt;%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2D756B-6BBA-496E-8164-17A2F8E5AE62}"/>
                </a:ext>
              </a:extLst>
            </p:cNvPr>
            <p:cNvSpPr txBox="1"/>
            <p:nvPr/>
          </p:nvSpPr>
          <p:spPr>
            <a:xfrm>
              <a:off x="604036" y="3334124"/>
              <a:ext cx="1887748" cy="30777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Cartridge Cases %&gt;%</a:t>
              </a:r>
            </a:p>
          </p:txBody>
        </p:sp>
        <p:pic>
          <p:nvPicPr>
            <p:cNvPr id="18" name="Picture 17" descr="A picture containing electronics&#10;&#10;Description automatically generated">
              <a:extLst>
                <a:ext uri="{FF2B5EF4-FFF2-40B4-BE49-F238E27FC236}">
                  <a16:creationId xmlns:a16="http://schemas.microsoft.com/office/drawing/2014/main" id="{C096AE2F-4359-4A87-94F1-F950E90F3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36" y="4890724"/>
              <a:ext cx="1760765" cy="914400"/>
            </a:xfrm>
            <a:prstGeom prst="rect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1B99BA-DB55-4E00-9AA9-4E2A5CF32936}"/>
              </a:ext>
            </a:extLst>
          </p:cNvPr>
          <p:cNvGrpSpPr/>
          <p:nvPr/>
        </p:nvGrpSpPr>
        <p:grpSpPr>
          <a:xfrm>
            <a:off x="6153242" y="1707343"/>
            <a:ext cx="2738982" cy="4097781"/>
            <a:chOff x="5931608" y="1707343"/>
            <a:chExt cx="2738982" cy="40977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DE535B-CB4B-4519-802E-6941CFC5C2B2}"/>
                </a:ext>
              </a:extLst>
            </p:cNvPr>
            <p:cNvSpPr txBox="1"/>
            <p:nvPr/>
          </p:nvSpPr>
          <p:spPr>
            <a:xfrm>
              <a:off x="6288214" y="1707343"/>
              <a:ext cx="202577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Comparison %&gt;%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E7308E-4005-4F22-B80B-DA929CC30E1B}"/>
                </a:ext>
              </a:extLst>
            </p:cNvPr>
            <p:cNvSpPr txBox="1"/>
            <p:nvPr/>
          </p:nvSpPr>
          <p:spPr>
            <a:xfrm>
              <a:off x="5931608" y="3334124"/>
              <a:ext cx="2738982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comparison_allTogether</a:t>
              </a:r>
              <a:r>
                <a:rPr lang="en-US" sz="1400" dirty="0"/>
                <a:t>() %&gt;%</a:t>
              </a:r>
            </a:p>
          </p:txBody>
        </p:sp>
        <p:pic>
          <p:nvPicPr>
            <p:cNvPr id="20" name="Picture 19" descr="Diagram&#10;&#10;Description automatically generated">
              <a:extLst>
                <a:ext uri="{FF2B5EF4-FFF2-40B4-BE49-F238E27FC236}">
                  <a16:creationId xmlns:a16="http://schemas.microsoft.com/office/drawing/2014/main" id="{A4F8F429-1766-4BE6-992F-80047F0A2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085" y="4890724"/>
              <a:ext cx="1870029" cy="914400"/>
            </a:xfrm>
            <a:prstGeom prst="rect">
              <a:avLst/>
            </a:prstGeom>
            <a:ln w="57150">
              <a:solidFill>
                <a:srgbClr val="B29ADC"/>
              </a:solidFill>
            </a:ln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BE1548-875C-4906-BC8C-B2DA39A77461}"/>
              </a:ext>
            </a:extLst>
          </p:cNvPr>
          <p:cNvGrpSpPr/>
          <p:nvPr/>
        </p:nvGrpSpPr>
        <p:grpSpPr>
          <a:xfrm>
            <a:off x="2953022" y="1707343"/>
            <a:ext cx="2738982" cy="4097781"/>
            <a:chOff x="2842205" y="1707343"/>
            <a:chExt cx="2738982" cy="40977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D563EC-C54A-4611-8661-B6D2C6787F61}"/>
                </a:ext>
              </a:extLst>
            </p:cNvPr>
            <p:cNvSpPr txBox="1"/>
            <p:nvPr/>
          </p:nvSpPr>
          <p:spPr>
            <a:xfrm>
              <a:off x="3086668" y="1707343"/>
              <a:ext cx="2250057" cy="369332"/>
            </a:xfrm>
            <a:prstGeom prst="rect">
              <a:avLst/>
            </a:prstGeom>
            <a:solidFill>
              <a:srgbClr val="FEDD5E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Pre-processing %&gt;%</a:t>
              </a:r>
            </a:p>
          </p:txBody>
        </p:sp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B49AB9BE-35FA-4142-9846-ACE0014A8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2" t="23704" r="19209" b="20078"/>
            <a:stretch/>
          </p:blipFill>
          <p:spPr>
            <a:xfrm>
              <a:off x="3308036" y="4890724"/>
              <a:ext cx="1807321" cy="914400"/>
            </a:xfrm>
            <a:prstGeom prst="rect">
              <a:avLst/>
            </a:prstGeom>
            <a:ln w="57150">
              <a:solidFill>
                <a:srgbClr val="FEDD5E"/>
              </a:solidFill>
            </a:ln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88A215E-7448-4CAD-899D-1F687AF0E980}"/>
                </a:ext>
              </a:extLst>
            </p:cNvPr>
            <p:cNvGrpSpPr/>
            <p:nvPr/>
          </p:nvGrpSpPr>
          <p:grpSpPr>
            <a:xfrm>
              <a:off x="2842205" y="2868615"/>
              <a:ext cx="2738982" cy="1238795"/>
              <a:chOff x="2441656" y="2379045"/>
              <a:chExt cx="2738982" cy="123879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E9075-0BA3-4B4E-B190-3D2FD70C0F9B}"/>
                  </a:ext>
                </a:extLst>
              </p:cNvPr>
              <p:cNvSpPr txBox="1"/>
              <p:nvPr/>
            </p:nvSpPr>
            <p:spPr>
              <a:xfrm>
                <a:off x="2778072" y="2379045"/>
                <a:ext cx="2066150" cy="307777"/>
              </a:xfrm>
              <a:prstGeom prst="rect">
                <a:avLst/>
              </a:prstGeom>
              <a:solidFill>
                <a:srgbClr val="FEDD5E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preProcess_crop</a:t>
                </a:r>
                <a:r>
                  <a:rPr lang="en-US" sz="1400" dirty="0"/>
                  <a:t>() %&gt;%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4E1A65-38C8-4044-8776-E4D14B6A66A1}"/>
                  </a:ext>
                </a:extLst>
              </p:cNvPr>
              <p:cNvSpPr txBox="1"/>
              <p:nvPr/>
            </p:nvSpPr>
            <p:spPr>
              <a:xfrm>
                <a:off x="2441656" y="2812856"/>
                <a:ext cx="2738982" cy="307777"/>
              </a:xfrm>
              <a:prstGeom prst="rect">
                <a:avLst/>
              </a:prstGeom>
              <a:solidFill>
                <a:srgbClr val="FEDD5E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preProcess_removeTrend</a:t>
                </a:r>
                <a:r>
                  <a:rPr lang="en-US" sz="1400" dirty="0"/>
                  <a:t>() %&gt;%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1318FCF-BC6A-4607-AE38-464B1CF0D7F6}"/>
                  </a:ext>
                </a:extLst>
              </p:cNvPr>
              <p:cNvSpPr txBox="1"/>
              <p:nvPr/>
            </p:nvSpPr>
            <p:spPr>
              <a:xfrm>
                <a:off x="2503246" y="3310063"/>
                <a:ext cx="2615802" cy="307777"/>
              </a:xfrm>
              <a:prstGeom prst="rect">
                <a:avLst/>
              </a:prstGeom>
              <a:solidFill>
                <a:srgbClr val="FEDD5E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preProcess_gaussFilter</a:t>
                </a:r>
                <a:r>
                  <a:rPr lang="en-US" sz="1400" dirty="0"/>
                  <a:t>() %&gt;%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F7F96A-963C-4539-B9AA-362FDA7FE269}"/>
              </a:ext>
            </a:extLst>
          </p:cNvPr>
          <p:cNvGrpSpPr/>
          <p:nvPr/>
        </p:nvGrpSpPr>
        <p:grpSpPr>
          <a:xfrm>
            <a:off x="9353462" y="1707343"/>
            <a:ext cx="1857333" cy="4144406"/>
            <a:chOff x="9353462" y="1707343"/>
            <a:chExt cx="1857333" cy="41444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7E57E3-7BC3-4EF6-8D67-9DC25394FA4F}"/>
                </a:ext>
              </a:extLst>
            </p:cNvPr>
            <p:cNvSpPr txBox="1"/>
            <p:nvPr/>
          </p:nvSpPr>
          <p:spPr>
            <a:xfrm>
              <a:off x="9524830" y="1707343"/>
              <a:ext cx="1514597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Final Results</a:t>
              </a:r>
            </a:p>
          </p:txBody>
        </p:sp>
        <p:pic>
          <p:nvPicPr>
            <p:cNvPr id="21" name="Picture 20" descr="Shape&#10;&#10;Description automatically generated">
              <a:extLst>
                <a:ext uri="{FF2B5EF4-FFF2-40B4-BE49-F238E27FC236}">
                  <a16:creationId xmlns:a16="http://schemas.microsoft.com/office/drawing/2014/main" id="{D71B1561-5A46-42B5-8A09-FF5D960DC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4" t="1886" r="9127" b="78805"/>
            <a:stretch/>
          </p:blipFill>
          <p:spPr>
            <a:xfrm>
              <a:off x="9353462" y="4844100"/>
              <a:ext cx="1857333" cy="1007649"/>
            </a:xfrm>
            <a:prstGeom prst="rect">
              <a:avLst/>
            </a:prstGeom>
            <a:ln w="57150">
              <a:solidFill>
                <a:srgbClr val="93AAE3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14EF48-2A47-4C8F-862A-939FCF495104}"/>
                </a:ext>
              </a:extLst>
            </p:cNvPr>
            <p:cNvSpPr txBox="1"/>
            <p:nvPr/>
          </p:nvSpPr>
          <p:spPr>
            <a:xfrm>
              <a:off x="9524830" y="3334124"/>
              <a:ext cx="1514597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decision_CMC</a:t>
              </a:r>
              <a:r>
                <a:rPr lang="en-US" sz="14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12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19B5-1840-41B2-A58F-9404090F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 Pipeline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02A0-DF75-4320-A8CF-6E5B7159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Modularization enables experimentation with particular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[Include picture with/without trends removed from two matches]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EEF47-E410-466E-A88D-A42287A88390}"/>
              </a:ext>
            </a:extLst>
          </p:cNvPr>
          <p:cNvSpPr txBox="1"/>
          <p:nvPr/>
        </p:nvSpPr>
        <p:spPr>
          <a:xfrm>
            <a:off x="604036" y="2980444"/>
            <a:ext cx="1887748" cy="307777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Cartridge Cases %&gt;%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94D3F-4725-4DCF-A388-97028DF4390A}"/>
              </a:ext>
            </a:extLst>
          </p:cNvPr>
          <p:cNvSpPr txBox="1"/>
          <p:nvPr/>
        </p:nvSpPr>
        <p:spPr>
          <a:xfrm>
            <a:off x="3289438" y="2514935"/>
            <a:ext cx="2066150" cy="307777"/>
          </a:xfrm>
          <a:prstGeom prst="rect">
            <a:avLst/>
          </a:prstGeom>
          <a:solidFill>
            <a:srgbClr val="FEDD5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preProcess_crop</a:t>
            </a:r>
            <a:r>
              <a:rPr lang="en-US" sz="1400" dirty="0"/>
              <a:t>() %&gt;%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99632-3965-4E06-9993-81CE6751ECAD}"/>
              </a:ext>
            </a:extLst>
          </p:cNvPr>
          <p:cNvSpPr txBox="1"/>
          <p:nvPr/>
        </p:nvSpPr>
        <p:spPr>
          <a:xfrm>
            <a:off x="2953022" y="2948746"/>
            <a:ext cx="2738982" cy="307777"/>
          </a:xfrm>
          <a:prstGeom prst="rect">
            <a:avLst/>
          </a:prstGeom>
          <a:solidFill>
            <a:srgbClr val="FEDD5E"/>
          </a:solidFill>
          <a:ln w="571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preProcess_removeTrend</a:t>
            </a:r>
            <a:r>
              <a:rPr lang="en-US" sz="1400" dirty="0"/>
              <a:t>() %&gt;%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1F3E8-9C6C-43FA-9B33-B31FD48A2523}"/>
              </a:ext>
            </a:extLst>
          </p:cNvPr>
          <p:cNvSpPr txBox="1"/>
          <p:nvPr/>
        </p:nvSpPr>
        <p:spPr>
          <a:xfrm>
            <a:off x="3014612" y="3445953"/>
            <a:ext cx="2615802" cy="307777"/>
          </a:xfrm>
          <a:prstGeom prst="rect">
            <a:avLst/>
          </a:prstGeom>
          <a:solidFill>
            <a:srgbClr val="FEDD5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preProcess_gaussFilter</a:t>
            </a:r>
            <a:r>
              <a:rPr lang="en-US" sz="1400" dirty="0"/>
              <a:t>() %&gt;%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AB0D3-08EA-4581-94A6-463922096E01}"/>
              </a:ext>
            </a:extLst>
          </p:cNvPr>
          <p:cNvSpPr txBox="1"/>
          <p:nvPr/>
        </p:nvSpPr>
        <p:spPr>
          <a:xfrm>
            <a:off x="6153242" y="2980444"/>
            <a:ext cx="273898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comparison_allTogether</a:t>
            </a:r>
            <a:r>
              <a:rPr lang="en-US" sz="1400" dirty="0"/>
              <a:t>() %&gt;%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D10A1-B1F3-4040-8C6F-5C1E2A72283E}"/>
              </a:ext>
            </a:extLst>
          </p:cNvPr>
          <p:cNvSpPr txBox="1"/>
          <p:nvPr/>
        </p:nvSpPr>
        <p:spPr>
          <a:xfrm>
            <a:off x="9524830" y="2980444"/>
            <a:ext cx="1514597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decision_CMC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388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21F1F"/>
      </a:dk1>
      <a:lt1>
        <a:srgbClr val="F2F2F2"/>
      </a:lt1>
      <a:dk2>
        <a:srgbClr val="234089"/>
      </a:dk2>
      <a:lt2>
        <a:srgbClr val="FDFBE1"/>
      </a:lt2>
      <a:accent1>
        <a:srgbClr val="FFE86D"/>
      </a:accent1>
      <a:accent2>
        <a:srgbClr val="4A2C80"/>
      </a:accent2>
      <a:accent3>
        <a:srgbClr val="09BCC6"/>
      </a:accent3>
      <a:accent4>
        <a:srgbClr val="FFFFFF"/>
      </a:accent4>
      <a:accent5>
        <a:srgbClr val="F9B52C"/>
      </a:accent5>
      <a:accent6>
        <a:srgbClr val="FDC317"/>
      </a:accent6>
      <a:hlink>
        <a:srgbClr val="234089"/>
      </a:hlink>
      <a:folHlink>
        <a:srgbClr val="09BCC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3"/>
            </a:gs>
            <a:gs pos="50000">
              <a:schemeClr val="tx2"/>
            </a:gs>
            <a:gs pos="100000">
              <a:schemeClr val="accent2"/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Palatino Linotype</vt:lpstr>
      <vt:lpstr>Office Theme</vt:lpstr>
      <vt:lpstr>An Accessible Open-Source Implementation of the Congruent Matching Cells Algorithms for Cartridge Case Analysis</vt:lpstr>
      <vt:lpstr>Overview</vt:lpstr>
      <vt:lpstr>Cartridge Case Analysis</vt:lpstr>
      <vt:lpstr>Algorithms as Data-to-Results Pipelines</vt:lpstr>
      <vt:lpstr>What are Open-Source Algorithms?</vt:lpstr>
      <vt:lpstr>The Congruent Matching Cells Algorithms</vt:lpstr>
      <vt:lpstr>The cmcR package</vt:lpstr>
      <vt:lpstr>cmcR *Pipe*line</vt:lpstr>
      <vt:lpstr>CMC Pipeline Experimentation</vt:lpstr>
      <vt:lpstr>CMC Pipeline Experimentation</vt:lpstr>
      <vt:lpstr>Resources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Jase Hamstad</dc:creator>
  <cp:lastModifiedBy>Joe Zemme</cp:lastModifiedBy>
  <cp:revision>33</cp:revision>
  <dcterms:created xsi:type="dcterms:W3CDTF">2021-10-29T21:23:41Z</dcterms:created>
  <dcterms:modified xsi:type="dcterms:W3CDTF">2022-01-06T23:06:46Z</dcterms:modified>
</cp:coreProperties>
</file>