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7" r:id="rId4"/>
    <p:sldId id="260" r:id="rId5"/>
    <p:sldId id="262" r:id="rId6"/>
    <p:sldId id="269" r:id="rId7"/>
    <p:sldId id="261" r:id="rId8"/>
    <p:sldId id="263" r:id="rId9"/>
    <p:sldId id="264" r:id="rId10"/>
    <p:sldId id="265" r:id="rId11"/>
    <p:sldId id="268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5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CFE3-5CE6-4A0E-A747-2A30B202E1EB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811F-75CB-45E8-B0C2-AE66C381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ght Triangle 7"/>
          <p:cNvSpPr/>
          <p:nvPr userDrawn="1"/>
        </p:nvSpPr>
        <p:spPr>
          <a:xfrm rot="5400000">
            <a:off x="-1198880" y="1198880"/>
            <a:ext cx="6858000" cy="4460240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942580" y="0"/>
            <a:ext cx="42494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3482340" y="0"/>
            <a:ext cx="446024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/>
          <p:cNvSpPr/>
          <p:nvPr userDrawn="1"/>
        </p:nvSpPr>
        <p:spPr>
          <a:xfrm>
            <a:off x="4652010" y="0"/>
            <a:ext cx="3554730" cy="5476240"/>
          </a:xfrm>
          <a:prstGeom prst="diagStripe">
            <a:avLst>
              <a:gd name="adj" fmla="val 872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0240" y="3832225"/>
            <a:ext cx="6461760" cy="2387600"/>
          </a:xfrm>
        </p:spPr>
        <p:txBody>
          <a:bodyPr anchor="t">
            <a:normAutofit/>
          </a:bodyPr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710" y="2156143"/>
            <a:ext cx="536829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5045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" y="404494"/>
            <a:ext cx="3200400" cy="18002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1071" y="1909624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Seattle,</a:t>
            </a:r>
            <a:r>
              <a:rPr lang="en-US" sz="1200" baseline="0" dirty="0">
                <a:latin typeface="+mj-lt"/>
              </a:rPr>
              <a:t> Washington</a:t>
            </a:r>
            <a:endParaRPr lang="en-US" sz="1200" dirty="0"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52131" y="30289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A Responsive Academy </a:t>
            </a:r>
          </a:p>
        </p:txBody>
      </p:sp>
    </p:spTree>
    <p:extLst>
      <p:ext uri="{BB962C8B-B14F-4D97-AF65-F5344CB8AC3E}">
        <p14:creationId xmlns:p14="http://schemas.microsoft.com/office/powerpoint/2010/main" val="36680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87119"/>
            <a:ext cx="2628900" cy="508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6240"/>
            <a:ext cx="9635172" cy="1294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bg1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128016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1216-1859-4861-9E89-4E88C84B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6245"/>
            <a:ext cx="9657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66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5FD3-9E88-4EE2-A519-A6464A3A1E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alf Frame 7"/>
          <p:cNvSpPr/>
          <p:nvPr userDrawn="1"/>
        </p:nvSpPr>
        <p:spPr>
          <a:xfrm flipV="1">
            <a:off x="193040" y="4092118"/>
            <a:ext cx="3241040" cy="2588717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40000">
                <a:schemeClr val="tx1"/>
              </a:gs>
              <a:gs pos="60000">
                <a:schemeClr val="tx1"/>
              </a:gs>
              <a:gs pos="0">
                <a:schemeClr val="tx2"/>
              </a:gs>
              <a:gs pos="50000">
                <a:schemeClr val="tx1"/>
              </a:gs>
              <a:gs pos="100000">
                <a:schemeClr val="tx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 userDrawn="1"/>
        </p:nvSpPr>
        <p:spPr>
          <a:xfrm flipV="1">
            <a:off x="0" y="3637280"/>
            <a:ext cx="4064000" cy="3210560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0">
                <a:schemeClr val="accent1"/>
              </a:gs>
              <a:gs pos="40000">
                <a:schemeClr val="accent5"/>
              </a:gs>
              <a:gs pos="60000">
                <a:schemeClr val="accent5"/>
              </a:gs>
              <a:gs pos="50000">
                <a:schemeClr val="accent5"/>
              </a:gs>
              <a:gs pos="100000">
                <a:schemeClr val="accent1"/>
              </a:gs>
            </a:gsLst>
            <a:lin ang="7800000" scaled="0"/>
          </a:gra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 userDrawn="1"/>
        </p:nvSpPr>
        <p:spPr>
          <a:xfrm rot="10800000" flipV="1">
            <a:off x="8757920" y="180518"/>
            <a:ext cx="3241040" cy="2588717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40000">
                <a:schemeClr val="tx1"/>
              </a:gs>
              <a:gs pos="60000">
                <a:schemeClr val="tx1"/>
              </a:gs>
              <a:gs pos="0">
                <a:schemeClr val="tx2"/>
              </a:gs>
              <a:gs pos="50000">
                <a:schemeClr val="tx1"/>
              </a:gs>
              <a:gs pos="100000">
                <a:schemeClr val="tx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 userDrawn="1"/>
        </p:nvSpPr>
        <p:spPr>
          <a:xfrm rot="10800000" flipV="1">
            <a:off x="8117840" y="0"/>
            <a:ext cx="4064000" cy="3210560"/>
          </a:xfrm>
          <a:prstGeom prst="halfFrame">
            <a:avLst>
              <a:gd name="adj1" fmla="val 7700"/>
              <a:gd name="adj2" fmla="val 8650"/>
            </a:avLst>
          </a:prstGeom>
          <a:gradFill>
            <a:gsLst>
              <a:gs pos="0">
                <a:schemeClr val="accent1"/>
              </a:gs>
              <a:gs pos="40000">
                <a:schemeClr val="accent5"/>
              </a:gs>
              <a:gs pos="60000">
                <a:schemeClr val="accent5"/>
              </a:gs>
              <a:gs pos="50000">
                <a:schemeClr val="accent5"/>
              </a:gs>
              <a:gs pos="100000">
                <a:schemeClr val="accent1"/>
              </a:gs>
            </a:gsLst>
            <a:lin ang="7800000" scaled="0"/>
          </a:gra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920" y="386080"/>
            <a:ext cx="1352407" cy="7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3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 Accessible Open-Source Implementation of the Congruent Matching Cells Algorithms for Cartridge 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9206" y="2156143"/>
            <a:ext cx="5368290" cy="1655762"/>
          </a:xfrm>
        </p:spPr>
        <p:txBody>
          <a:bodyPr>
            <a:normAutofit/>
          </a:bodyPr>
          <a:lstStyle/>
          <a:p>
            <a:r>
              <a:rPr lang="en-US" sz="2400" dirty="0"/>
              <a:t>11:05-11:20 D38</a:t>
            </a:r>
            <a:endParaRPr lang="en-US" dirty="0"/>
          </a:p>
          <a:p>
            <a:r>
              <a:rPr lang="en-US" dirty="0"/>
              <a:t>Joseph Zemmels, Susan </a:t>
            </a:r>
            <a:r>
              <a:rPr lang="en-US" dirty="0" err="1"/>
              <a:t>VanderPlas</a:t>
            </a:r>
            <a:r>
              <a:rPr lang="en-US" dirty="0"/>
              <a:t>, Heike Hofmann</a:t>
            </a:r>
          </a:p>
        </p:txBody>
      </p:sp>
    </p:spTree>
    <p:extLst>
      <p:ext uri="{BB962C8B-B14F-4D97-AF65-F5344CB8AC3E}">
        <p14:creationId xmlns:p14="http://schemas.microsoft.com/office/powerpoint/2010/main" val="47804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9B5-1840-41B2-A58F-9404090F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Algorithm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02A0-DF75-4320-A8CF-6E5B7159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6B92-39A2-44F3-879A-29D913FA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B48A-BE6F-4016-A216-4544C6A5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cmcR</a:t>
            </a:r>
            <a:r>
              <a:rPr lang="en-US" dirty="0"/>
              <a:t> site</a:t>
            </a:r>
          </a:p>
          <a:p>
            <a:r>
              <a:rPr lang="en-US" dirty="0"/>
              <a:t>NBTRD link</a:t>
            </a:r>
          </a:p>
          <a:p>
            <a:r>
              <a:rPr lang="en-US" dirty="0"/>
              <a:t>Intro to R resources</a:t>
            </a:r>
          </a:p>
        </p:txBody>
      </p:sp>
    </p:spTree>
    <p:extLst>
      <p:ext uri="{BB962C8B-B14F-4D97-AF65-F5344CB8AC3E}">
        <p14:creationId xmlns:p14="http://schemas.microsoft.com/office/powerpoint/2010/main" val="74819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BC28-4111-4BB0-9F39-DE5A805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2A06-8105-4571-8B29-C9B08F58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&amp; open-source code</a:t>
            </a:r>
          </a:p>
          <a:p>
            <a:r>
              <a:rPr lang="en-US" dirty="0"/>
              <a:t>Cartridge case analysis</a:t>
            </a:r>
          </a:p>
          <a:p>
            <a:r>
              <a:rPr lang="en-US" dirty="0"/>
              <a:t>The CMC pipeline</a:t>
            </a:r>
          </a:p>
          <a:p>
            <a:r>
              <a:rPr lang="en-US" dirty="0"/>
              <a:t>The </a:t>
            </a:r>
            <a:r>
              <a:rPr lang="en-US" dirty="0" err="1"/>
              <a:t>cmcR</a:t>
            </a:r>
            <a:r>
              <a:rPr lang="en-US" dirty="0"/>
              <a:t> package</a:t>
            </a:r>
          </a:p>
          <a:p>
            <a:r>
              <a:rPr lang="en-US" dirty="0"/>
              <a:t>CMC pipeline experimentation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0890-C742-4BE5-97F3-DC07087F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Data-to-Results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6B88-FA66-4E2F-A774-F87D396F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[Diagram showing starting data, preprocessing, processing, and final results]</a:t>
            </a:r>
          </a:p>
        </p:txBody>
      </p:sp>
    </p:spTree>
    <p:extLst>
      <p:ext uri="{BB962C8B-B14F-4D97-AF65-F5344CB8AC3E}">
        <p14:creationId xmlns:p14="http://schemas.microsoft.com/office/powerpoint/2010/main" val="120850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E3FF-F62E-441A-A142-DCEF80F3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Open-Source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E0A9-E7AE-4ED5-938A-AB4C523F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1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1B2-9D3D-4C5C-B278-630A4F3E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B8D3-BA77-416B-BAC0-69C2BA01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Reproducibility</a:t>
            </a:r>
            <a:endParaRPr lang="en-US" dirty="0"/>
          </a:p>
          <a:p>
            <a:pPr lvl="1"/>
            <a:r>
              <a:rPr lang="en-US" dirty="0"/>
              <a:t>“Obtaining consistent computational results using the same input data, computational steps, methods, code, and conditions of analysis.” (NASEM, 2019)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Hierarchy of Reproducibility</a:t>
            </a:r>
          </a:p>
          <a:p>
            <a:pPr lvl="1"/>
            <a:r>
              <a:rPr lang="en-US" dirty="0"/>
              <a:t>Conceptual description</a:t>
            </a:r>
          </a:p>
          <a:p>
            <a:pPr lvl="1"/>
            <a:r>
              <a:rPr lang="en-US" dirty="0"/>
              <a:t>Pseudocode</a:t>
            </a:r>
          </a:p>
          <a:p>
            <a:pPr lvl="1"/>
            <a:r>
              <a:rPr lang="en-US" dirty="0"/>
              <a:t>Reproducible data</a:t>
            </a:r>
          </a:p>
          <a:p>
            <a:pPr lvl="1"/>
            <a:r>
              <a:rPr lang="en-US" dirty="0"/>
              <a:t>Comparable results</a:t>
            </a:r>
          </a:p>
          <a:p>
            <a:pPr lvl="1"/>
            <a:r>
              <a:rPr lang="en-US" dirty="0"/>
              <a:t>Full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7518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6396-70FE-47B7-95CF-4A23EE2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Cartridge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E011-F3A5-4796-B9C0-65BEB8D8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5F1D-DB7A-47F4-ACAD-089021C7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CMC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7F6C-467D-46BF-BF0B-EE1CEFBD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0B44-90E6-41D6-A515-00E9B87B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cmcR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2E3A-A3AC-4A25-8563-E92630F4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using the R statistical programming language</a:t>
            </a:r>
          </a:p>
          <a:p>
            <a:r>
              <a:rPr lang="en-US" dirty="0"/>
              <a:t>Available for free on the Comprehensive R Archive Network</a:t>
            </a:r>
          </a:p>
        </p:txBody>
      </p:sp>
    </p:spTree>
    <p:extLst>
      <p:ext uri="{BB962C8B-B14F-4D97-AF65-F5344CB8AC3E}">
        <p14:creationId xmlns:p14="http://schemas.microsoft.com/office/powerpoint/2010/main" val="37679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D6D0-7D49-4B2E-BC44-9F7FAA66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cmcR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62A2-3711-4378-9700-DCF41D0A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[Some sort of diagram showing something like:</a:t>
            </a:r>
          </a:p>
          <a:p>
            <a:pPr lvl="1"/>
            <a:r>
              <a:rPr lang="en-US" dirty="0"/>
              <a:t>Starting data %&gt;%</a:t>
            </a:r>
          </a:p>
          <a:p>
            <a:pPr lvl="2"/>
            <a:r>
              <a:rPr lang="en-US" dirty="0"/>
              <a:t>Preprocessing step %&gt;%</a:t>
            </a:r>
          </a:p>
          <a:p>
            <a:pPr lvl="2"/>
            <a:r>
              <a:rPr lang="en-US" dirty="0"/>
              <a:t>Processing step %&gt;%</a:t>
            </a:r>
          </a:p>
          <a:p>
            <a:pPr lvl="2"/>
            <a:r>
              <a:rPr lang="en-US" dirty="0"/>
              <a:t>Final results</a:t>
            </a:r>
          </a:p>
          <a:p>
            <a:pPr lvl="1"/>
            <a:r>
              <a:rPr lang="en-US" dirty="0"/>
              <a:t>Emphasizing the pipe operator as the connection between steps</a:t>
            </a:r>
          </a:p>
          <a:p>
            <a:r>
              <a:rPr lang="en-US" dirty="0"/>
              <a:t>Maybe have conceptual pipeline on the left-hand side and actual code on the right hand-side, both connecting broad stages to each other with the pipe operator]</a:t>
            </a:r>
          </a:p>
        </p:txBody>
      </p:sp>
    </p:spTree>
    <p:extLst>
      <p:ext uri="{BB962C8B-B14F-4D97-AF65-F5344CB8AC3E}">
        <p14:creationId xmlns:p14="http://schemas.microsoft.com/office/powerpoint/2010/main" val="72512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21F1F"/>
      </a:dk1>
      <a:lt1>
        <a:srgbClr val="F2F2F2"/>
      </a:lt1>
      <a:dk2>
        <a:srgbClr val="234089"/>
      </a:dk2>
      <a:lt2>
        <a:srgbClr val="FDFBE1"/>
      </a:lt2>
      <a:accent1>
        <a:srgbClr val="FFE86D"/>
      </a:accent1>
      <a:accent2>
        <a:srgbClr val="4A2C80"/>
      </a:accent2>
      <a:accent3>
        <a:srgbClr val="09BCC6"/>
      </a:accent3>
      <a:accent4>
        <a:srgbClr val="FFFFFF"/>
      </a:accent4>
      <a:accent5>
        <a:srgbClr val="F9B52C"/>
      </a:accent5>
      <a:accent6>
        <a:srgbClr val="FDC317"/>
      </a:accent6>
      <a:hlink>
        <a:srgbClr val="234089"/>
      </a:hlink>
      <a:folHlink>
        <a:srgbClr val="09BCC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3"/>
            </a:gs>
            <a:gs pos="50000">
              <a:schemeClr val="tx2"/>
            </a:gs>
            <a:gs pos="100000">
              <a:schemeClr val="accent2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Office Theme</vt:lpstr>
      <vt:lpstr>An Accessible Open-Source Implementation of the Congruent Matching Cells Algorithms for Cartridge Case Analysis</vt:lpstr>
      <vt:lpstr>Overview</vt:lpstr>
      <vt:lpstr>Algorithms as Data-to-Results Pipelines</vt:lpstr>
      <vt:lpstr>What are Open-Source Algorithms?</vt:lpstr>
      <vt:lpstr>Open-Source and Reproducibility</vt:lpstr>
      <vt:lpstr>Cartridge Case Analysis</vt:lpstr>
      <vt:lpstr>The CMC Pipeline</vt:lpstr>
      <vt:lpstr>The cmcR package</vt:lpstr>
      <vt:lpstr>cmcR Pipeline</vt:lpstr>
      <vt:lpstr>CMC Algorithm Experimentation</vt:lpstr>
      <vt:lpstr>Resources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Jase Hamstad</dc:creator>
  <cp:lastModifiedBy>Joe Zemme</cp:lastModifiedBy>
  <cp:revision>14</cp:revision>
  <dcterms:created xsi:type="dcterms:W3CDTF">2021-10-29T21:23:41Z</dcterms:created>
  <dcterms:modified xsi:type="dcterms:W3CDTF">2021-12-26T20:24:11Z</dcterms:modified>
</cp:coreProperties>
</file>