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69" r:id="rId4"/>
    <p:sldId id="267" r:id="rId5"/>
    <p:sldId id="260" r:id="rId6"/>
    <p:sldId id="262" r:id="rId7"/>
    <p:sldId id="261" r:id="rId8"/>
    <p:sldId id="263" r:id="rId9"/>
    <p:sldId id="264" r:id="rId10"/>
    <p:sldId id="265" r:id="rId11"/>
    <p:sldId id="268" r:id="rId12"/>
    <p:sldId id="266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538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B7CFE3-5CE6-4A0E-A747-2A30B202E1EB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0811F-75CB-45E8-B0C2-AE66C381D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79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CECB73-295A-4B89-8093-1B6A4B1DCF98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D625B-5562-447C-8E45-9FD0C957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63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ight Triangle 7"/>
          <p:cNvSpPr/>
          <p:nvPr userDrawn="1"/>
        </p:nvSpPr>
        <p:spPr>
          <a:xfrm rot="5400000">
            <a:off x="-1198880" y="1198880"/>
            <a:ext cx="6858000" cy="4460240"/>
          </a:xfrm>
          <a:prstGeom prst="rt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7942580" y="0"/>
            <a:ext cx="424942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ight Triangle 8"/>
          <p:cNvSpPr/>
          <p:nvPr userDrawn="1"/>
        </p:nvSpPr>
        <p:spPr>
          <a:xfrm flipH="1">
            <a:off x="3482340" y="0"/>
            <a:ext cx="4460240" cy="6858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Diagonal Stripe 11"/>
          <p:cNvSpPr/>
          <p:nvPr userDrawn="1"/>
        </p:nvSpPr>
        <p:spPr>
          <a:xfrm>
            <a:off x="4652010" y="0"/>
            <a:ext cx="3554730" cy="5476240"/>
          </a:xfrm>
          <a:prstGeom prst="diagStripe">
            <a:avLst>
              <a:gd name="adj" fmla="val 8723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30240" y="3832225"/>
            <a:ext cx="6461760" cy="2387600"/>
          </a:xfrm>
        </p:spPr>
        <p:txBody>
          <a:bodyPr anchor="t">
            <a:normAutofit/>
          </a:bodyPr>
          <a:lstStyle>
            <a:lvl1pPr algn="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23710" y="2156143"/>
            <a:ext cx="5368290" cy="1655762"/>
          </a:xfrm>
        </p:spPr>
        <p:txBody>
          <a:bodyPr anchor="b"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50455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" y="404494"/>
            <a:ext cx="3200400" cy="1800225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901071" y="1909624"/>
            <a:ext cx="16738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Seattle,</a:t>
            </a:r>
            <a:r>
              <a:rPr lang="en-US" sz="1200" baseline="0" dirty="0">
                <a:latin typeface="+mj-lt"/>
              </a:rPr>
              <a:t> Washington</a:t>
            </a:r>
            <a:endParaRPr lang="en-US" sz="1200" dirty="0">
              <a:latin typeface="+mj-lt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352131" y="302894"/>
            <a:ext cx="2919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+mj-lt"/>
              </a:rPr>
              <a:t>A Responsive Academy </a:t>
            </a:r>
          </a:p>
        </p:txBody>
      </p:sp>
    </p:spTree>
    <p:extLst>
      <p:ext uri="{BB962C8B-B14F-4D97-AF65-F5344CB8AC3E}">
        <p14:creationId xmlns:p14="http://schemas.microsoft.com/office/powerpoint/2010/main" val="3668006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087119"/>
            <a:ext cx="2628900" cy="50898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1216-1859-4861-9E89-4E88C84B2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64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1216-1859-4861-9E89-4E88C84B2E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073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1216-1859-4861-9E89-4E88C84B2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515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96240"/>
            <a:ext cx="9635172" cy="12944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1216-1859-4861-9E89-4E88C84B2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599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1216-1859-4861-9E89-4E88C84B2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258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1216-1859-4861-9E89-4E88C84B2EA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4"/>
              </a:gs>
              <a:gs pos="50000">
                <a:schemeClr val="bg1"/>
              </a:gs>
              <a:gs pos="100000">
                <a:schemeClr val="accent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1280160" cy="72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761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1216-1859-4861-9E89-4E88C84B2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21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1216-1859-4861-9E89-4E88C84B2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54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1216-1859-4861-9E89-4E88C84B2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98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36245"/>
            <a:ext cx="96570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662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C5FD3-9E88-4EE2-A519-A6464A3A1E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Half Frame 7"/>
          <p:cNvSpPr/>
          <p:nvPr userDrawn="1"/>
        </p:nvSpPr>
        <p:spPr>
          <a:xfrm flipV="1">
            <a:off x="193040" y="4092118"/>
            <a:ext cx="3241040" cy="2588717"/>
          </a:xfrm>
          <a:prstGeom prst="halfFrame">
            <a:avLst>
              <a:gd name="adj1" fmla="val 7700"/>
              <a:gd name="adj2" fmla="val 8650"/>
            </a:avLst>
          </a:prstGeom>
          <a:gradFill>
            <a:gsLst>
              <a:gs pos="40000">
                <a:schemeClr val="tx1"/>
              </a:gs>
              <a:gs pos="60000">
                <a:schemeClr val="tx1"/>
              </a:gs>
              <a:gs pos="0">
                <a:schemeClr val="tx2"/>
              </a:gs>
              <a:gs pos="50000">
                <a:schemeClr val="tx1"/>
              </a:gs>
              <a:gs pos="100000">
                <a:schemeClr val="tx2"/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Half Frame 6"/>
          <p:cNvSpPr/>
          <p:nvPr userDrawn="1"/>
        </p:nvSpPr>
        <p:spPr>
          <a:xfrm flipV="1">
            <a:off x="0" y="3637280"/>
            <a:ext cx="4064000" cy="3210560"/>
          </a:xfrm>
          <a:prstGeom prst="halfFrame">
            <a:avLst>
              <a:gd name="adj1" fmla="val 7700"/>
              <a:gd name="adj2" fmla="val 8650"/>
            </a:avLst>
          </a:prstGeom>
          <a:gradFill>
            <a:gsLst>
              <a:gs pos="0">
                <a:schemeClr val="accent1"/>
              </a:gs>
              <a:gs pos="40000">
                <a:schemeClr val="accent5"/>
              </a:gs>
              <a:gs pos="60000">
                <a:schemeClr val="accent5"/>
              </a:gs>
              <a:gs pos="50000">
                <a:schemeClr val="accent5"/>
              </a:gs>
              <a:gs pos="100000">
                <a:schemeClr val="accent1"/>
              </a:gs>
            </a:gsLst>
            <a:lin ang="7800000" scaled="0"/>
          </a:gra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Half Frame 8"/>
          <p:cNvSpPr/>
          <p:nvPr userDrawn="1"/>
        </p:nvSpPr>
        <p:spPr>
          <a:xfrm rot="10800000" flipV="1">
            <a:off x="8757920" y="180518"/>
            <a:ext cx="3241040" cy="2588717"/>
          </a:xfrm>
          <a:prstGeom prst="halfFrame">
            <a:avLst>
              <a:gd name="adj1" fmla="val 7700"/>
              <a:gd name="adj2" fmla="val 8650"/>
            </a:avLst>
          </a:prstGeom>
          <a:gradFill>
            <a:gsLst>
              <a:gs pos="40000">
                <a:schemeClr val="tx1"/>
              </a:gs>
              <a:gs pos="60000">
                <a:schemeClr val="tx1"/>
              </a:gs>
              <a:gs pos="0">
                <a:schemeClr val="tx2"/>
              </a:gs>
              <a:gs pos="50000">
                <a:schemeClr val="tx1"/>
              </a:gs>
              <a:gs pos="100000">
                <a:schemeClr val="tx2"/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Half Frame 9"/>
          <p:cNvSpPr/>
          <p:nvPr userDrawn="1"/>
        </p:nvSpPr>
        <p:spPr>
          <a:xfrm rot="10800000" flipV="1">
            <a:off x="8117840" y="0"/>
            <a:ext cx="4064000" cy="3210560"/>
          </a:xfrm>
          <a:prstGeom prst="halfFrame">
            <a:avLst>
              <a:gd name="adj1" fmla="val 7700"/>
              <a:gd name="adj2" fmla="val 8650"/>
            </a:avLst>
          </a:prstGeom>
          <a:gradFill>
            <a:gsLst>
              <a:gs pos="0">
                <a:schemeClr val="accent1"/>
              </a:gs>
              <a:gs pos="40000">
                <a:schemeClr val="accent5"/>
              </a:gs>
              <a:gs pos="60000">
                <a:schemeClr val="accent5"/>
              </a:gs>
              <a:gs pos="50000">
                <a:schemeClr val="accent5"/>
              </a:gs>
              <a:gs pos="100000">
                <a:schemeClr val="accent1"/>
              </a:gs>
            </a:gsLst>
            <a:lin ang="7800000" scaled="0"/>
          </a:gra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920" y="386080"/>
            <a:ext cx="1352407" cy="76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537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An Accessible Open-Source Implementation of the Congruent Matching Cells Algorithms for Cartridge Case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89206" y="2156143"/>
            <a:ext cx="5368290" cy="1655762"/>
          </a:xfrm>
        </p:spPr>
        <p:txBody>
          <a:bodyPr>
            <a:normAutofit/>
          </a:bodyPr>
          <a:lstStyle/>
          <a:p>
            <a:r>
              <a:rPr lang="en-US" sz="2400" dirty="0"/>
              <a:t>11:05-11:20 D38</a:t>
            </a:r>
            <a:endParaRPr lang="en-US" dirty="0"/>
          </a:p>
          <a:p>
            <a:r>
              <a:rPr lang="en-US" dirty="0"/>
              <a:t>Joseph Zemmels, Susan </a:t>
            </a:r>
            <a:r>
              <a:rPr lang="en-US" dirty="0" err="1"/>
              <a:t>VanderPlas</a:t>
            </a:r>
            <a:r>
              <a:rPr lang="en-US" dirty="0"/>
              <a:t>, Heike Hofmann</a:t>
            </a:r>
          </a:p>
        </p:txBody>
      </p:sp>
    </p:spTree>
    <p:extLst>
      <p:ext uri="{BB962C8B-B14F-4D97-AF65-F5344CB8AC3E}">
        <p14:creationId xmlns:p14="http://schemas.microsoft.com/office/powerpoint/2010/main" val="478045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019B5-1840-41B2-A58F-9404090FC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CMC Algorithm Experimentation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002A0-DF75-4320-A8CF-6E5B7159C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881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D6B92-39A2-44F3-879A-29D913FA6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2B48A-BE6F-4016-A216-4544C6A55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cmcR</a:t>
            </a:r>
            <a:r>
              <a:rPr lang="en-US" dirty="0"/>
              <a:t> Source Code: https://github.com/CSAFE-ISU/cmcR</a:t>
            </a:r>
          </a:p>
          <a:p>
            <a:r>
              <a:rPr lang="en-US" dirty="0"/>
              <a:t>NIST Database: https://tsapps.nist.gov/NRBTD/Studies/Search</a:t>
            </a:r>
          </a:p>
          <a:p>
            <a:r>
              <a:rPr lang="en-US" dirty="0"/>
              <a:t>Intro to R resources</a:t>
            </a:r>
          </a:p>
        </p:txBody>
      </p:sp>
    </p:spTree>
    <p:extLst>
      <p:ext uri="{BB962C8B-B14F-4D97-AF65-F5344CB8AC3E}">
        <p14:creationId xmlns:p14="http://schemas.microsoft.com/office/powerpoint/2010/main" val="748195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BBC28-4111-4BB0-9F39-DE5A805A0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B2A06-8105-4571-8B29-C9B08F586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17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7718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Cartridge case analysis</a:t>
            </a:r>
          </a:p>
          <a:p>
            <a:r>
              <a:rPr lang="en-US" dirty="0"/>
              <a:t>Algorithms &amp; open-source code</a:t>
            </a:r>
          </a:p>
          <a:p>
            <a:r>
              <a:rPr lang="en-US" dirty="0"/>
              <a:t>The Congruent Matching Cells pipeline</a:t>
            </a:r>
          </a:p>
          <a:p>
            <a:r>
              <a:rPr lang="en-US" dirty="0"/>
              <a:t>The </a:t>
            </a:r>
            <a:r>
              <a:rPr lang="en-US" dirty="0" err="1"/>
              <a:t>cmcR</a:t>
            </a:r>
            <a:r>
              <a:rPr lang="en-US" dirty="0"/>
              <a:t> package</a:t>
            </a:r>
          </a:p>
          <a:p>
            <a:r>
              <a:rPr lang="en-US" dirty="0"/>
              <a:t>CMC pipeline experimentation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566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56396-70FE-47B7-95CF-4A23EE2C3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Cartridge Case Analysis</a:t>
            </a:r>
          </a:p>
        </p:txBody>
      </p:sp>
      <p:pic>
        <p:nvPicPr>
          <p:cNvPr id="5" name="Content Placeholder 4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5F88E781-EF65-4CBA-A6DA-7B6B7579A8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569" y="1836453"/>
            <a:ext cx="7862862" cy="4083341"/>
          </a:xfrm>
        </p:spPr>
      </p:pic>
    </p:spTree>
    <p:extLst>
      <p:ext uri="{BB962C8B-B14F-4D97-AF65-F5344CB8AC3E}">
        <p14:creationId xmlns:p14="http://schemas.microsoft.com/office/powerpoint/2010/main" val="1123406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A0890-C742-4BE5-97F3-DC07087F2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as Data-to-Results Pipelines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F6B88-FA66-4E2F-A774-F87D396FC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6265"/>
            <a:ext cx="10515600" cy="1911625"/>
          </a:xfrm>
        </p:spPr>
        <p:txBody>
          <a:bodyPr/>
          <a:lstStyle/>
          <a:p>
            <a:r>
              <a:rPr lang="en-US" u="sng" dirty="0"/>
              <a:t>Algorithm:</a:t>
            </a:r>
            <a:r>
              <a:rPr lang="en-US" i="1" dirty="0"/>
              <a:t> A set of instructions used to perform a computation.</a:t>
            </a:r>
          </a:p>
          <a:p>
            <a:r>
              <a:rPr lang="en-US" dirty="0"/>
              <a:t>Can be used to measure the similarity between evidence.</a:t>
            </a:r>
          </a:p>
        </p:txBody>
      </p:sp>
      <p:pic>
        <p:nvPicPr>
          <p:cNvPr id="5" name="Picture 4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06CE3C66-30E2-4FEF-95B7-9B55B0BF84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43" y="4146101"/>
            <a:ext cx="2673984" cy="13886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F05562-A6E4-4C92-B6FD-E6DB52BF6080}"/>
              </a:ext>
            </a:extLst>
          </p:cNvPr>
          <p:cNvSpPr txBox="1"/>
          <p:nvPr/>
        </p:nvSpPr>
        <p:spPr>
          <a:xfrm>
            <a:off x="1095148" y="3804976"/>
            <a:ext cx="1362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1246F7-9103-43AA-BC31-5B65BB981476}"/>
              </a:ext>
            </a:extLst>
          </p:cNvPr>
          <p:cNvSpPr txBox="1"/>
          <p:nvPr/>
        </p:nvSpPr>
        <p:spPr>
          <a:xfrm>
            <a:off x="3855458" y="3807332"/>
            <a:ext cx="173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Pre-processing</a:t>
            </a:r>
          </a:p>
        </p:txBody>
      </p:sp>
      <p:pic>
        <p:nvPicPr>
          <p:cNvPr id="11" name="Picture 10" descr="Shape&#10;&#10;Description automatically generated">
            <a:extLst>
              <a:ext uri="{FF2B5EF4-FFF2-40B4-BE49-F238E27FC236}">
                <a16:creationId xmlns:a16="http://schemas.microsoft.com/office/drawing/2014/main" id="{5F3CD946-C130-49EA-8CBB-5BE29592BB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2" t="23704" r="19209" b="20078"/>
          <a:stretch/>
        </p:blipFill>
        <p:spPr>
          <a:xfrm>
            <a:off x="3348871" y="4133825"/>
            <a:ext cx="2747128" cy="1389888"/>
          </a:xfrm>
          <a:prstGeom prst="rect">
            <a:avLst/>
          </a:prstGeom>
        </p:spPr>
      </p:pic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1945A8E7-2EA6-4F51-9788-6C9613B306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242" y="4117526"/>
            <a:ext cx="2842444" cy="1389888"/>
          </a:xfrm>
          <a:prstGeom prst="rect">
            <a:avLst/>
          </a:prstGeom>
        </p:spPr>
      </p:pic>
      <p:pic>
        <p:nvPicPr>
          <p:cNvPr id="15" name="Picture 14" descr="Shape&#10;&#10;Description automatically generated">
            <a:extLst>
              <a:ext uri="{FF2B5EF4-FFF2-40B4-BE49-F238E27FC236}">
                <a16:creationId xmlns:a16="http://schemas.microsoft.com/office/drawing/2014/main" id="{EDF9DFCE-7936-4530-A39E-0585EA455CB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4" t="1886" r="9127" b="78805"/>
          <a:stretch/>
        </p:blipFill>
        <p:spPr>
          <a:xfrm>
            <a:off x="9408929" y="4117526"/>
            <a:ext cx="2561889" cy="138988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1B35B2E-62B0-4F18-AE29-47605AF590DF}"/>
              </a:ext>
            </a:extLst>
          </p:cNvPr>
          <p:cNvSpPr txBox="1"/>
          <p:nvPr/>
        </p:nvSpPr>
        <p:spPr>
          <a:xfrm>
            <a:off x="7028756" y="3777890"/>
            <a:ext cx="1447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Comparison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F1307D-0B7A-4AC1-B2C6-344FBAAA69FF}"/>
              </a:ext>
            </a:extLst>
          </p:cNvPr>
          <p:cNvSpPr txBox="1"/>
          <p:nvPr/>
        </p:nvSpPr>
        <p:spPr>
          <a:xfrm>
            <a:off x="9934752" y="3773788"/>
            <a:ext cx="1510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Final Results</a:t>
            </a:r>
          </a:p>
        </p:txBody>
      </p:sp>
    </p:spTree>
    <p:extLst>
      <p:ext uri="{BB962C8B-B14F-4D97-AF65-F5344CB8AC3E}">
        <p14:creationId xmlns:p14="http://schemas.microsoft.com/office/powerpoint/2010/main" val="1208506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4E3FF-F62E-441A-A142-DCEF80F3D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</a:t>
            </a:r>
            <a:r>
              <a:rPr lang="en-US" i="1" dirty="0"/>
              <a:t>Open-Source</a:t>
            </a:r>
            <a:r>
              <a:rPr lang="en-US" dirty="0"/>
              <a:t> Algorithms?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E0A9-E7AE-4ED5-938A-AB4C523F3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is freely available for investigation and experimentation</a:t>
            </a:r>
          </a:p>
        </p:txBody>
      </p:sp>
    </p:spTree>
    <p:extLst>
      <p:ext uri="{BB962C8B-B14F-4D97-AF65-F5344CB8AC3E}">
        <p14:creationId xmlns:p14="http://schemas.microsoft.com/office/powerpoint/2010/main" val="3402915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401B2-9D3D-4C5C-B278-630A4F3E8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Open-Source and Reproducibility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BB8D3-BA77-416B-BAC0-69C2BA017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Reproducibility</a:t>
            </a:r>
            <a:endParaRPr lang="en-US" dirty="0"/>
          </a:p>
          <a:p>
            <a:pPr lvl="1"/>
            <a:r>
              <a:rPr lang="en-US" dirty="0"/>
              <a:t>“Obtaining consistent computational results using the same input data, computational steps, methods, code, and conditions of analysis.” (NASEM, 2019)</a:t>
            </a:r>
            <a:endParaRPr lang="en-US" i="1" dirty="0"/>
          </a:p>
          <a:p>
            <a:endParaRPr lang="en-US" dirty="0"/>
          </a:p>
          <a:p>
            <a:r>
              <a:rPr lang="en-US" dirty="0"/>
              <a:t>Hierarchy of Reproducibility</a:t>
            </a:r>
          </a:p>
          <a:p>
            <a:pPr lvl="1"/>
            <a:r>
              <a:rPr lang="en-US" dirty="0"/>
              <a:t>Conceptual description</a:t>
            </a:r>
          </a:p>
          <a:p>
            <a:pPr lvl="1"/>
            <a:r>
              <a:rPr lang="en-US" dirty="0"/>
              <a:t>Pseudocode</a:t>
            </a:r>
          </a:p>
          <a:p>
            <a:pPr lvl="1"/>
            <a:r>
              <a:rPr lang="en-US" dirty="0"/>
              <a:t>Reproducible data</a:t>
            </a:r>
          </a:p>
          <a:p>
            <a:pPr lvl="1"/>
            <a:r>
              <a:rPr lang="en-US" dirty="0"/>
              <a:t>Comparable results</a:t>
            </a:r>
          </a:p>
          <a:p>
            <a:pPr lvl="1"/>
            <a:r>
              <a:rPr lang="en-US" dirty="0"/>
              <a:t>Full reproducibility</a:t>
            </a:r>
          </a:p>
        </p:txBody>
      </p:sp>
    </p:spTree>
    <p:extLst>
      <p:ext uri="{BB962C8B-B14F-4D97-AF65-F5344CB8AC3E}">
        <p14:creationId xmlns:p14="http://schemas.microsoft.com/office/powerpoint/2010/main" val="1751873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05F1D-DB7A-47F4-ACAD-089021C79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CMC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57F6C-467D-46BF-BF0B-EE1CEFBD3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Developed at NIST in 2013</a:t>
            </a:r>
          </a:p>
          <a:p>
            <a:r>
              <a:rPr lang="en-US" dirty="0"/>
              <a:t>Measure similarity between cartridge cases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597B14B-998C-40F5-BD8E-B13B418D38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974" y="3429000"/>
            <a:ext cx="4837532" cy="236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665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50B44-90E6-41D6-A515-00E9B87BF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cmcR</a:t>
            </a:r>
            <a:r>
              <a:rPr lang="en-US" dirty="0"/>
              <a:t>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22E3A-A3AC-4A25-8563-E92630F45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using the R statistical programming language</a:t>
            </a:r>
          </a:p>
          <a:p>
            <a:r>
              <a:rPr lang="en-US" dirty="0"/>
              <a:t>Available for free on the Comprehensive R Archive Network</a:t>
            </a:r>
          </a:p>
        </p:txBody>
      </p:sp>
    </p:spTree>
    <p:extLst>
      <p:ext uri="{BB962C8B-B14F-4D97-AF65-F5344CB8AC3E}">
        <p14:creationId xmlns:p14="http://schemas.microsoft.com/office/powerpoint/2010/main" val="3767905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6D6D0-7D49-4B2E-BC44-9F7FAA66A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cmcR</a:t>
            </a:r>
            <a:r>
              <a:rPr lang="en-US" dirty="0"/>
              <a:t>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C62A2-3711-4378-9700-DCF41D0A0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[Some sort of diagram showing something like:</a:t>
            </a:r>
          </a:p>
          <a:p>
            <a:pPr lvl="1"/>
            <a:r>
              <a:rPr lang="en-US" dirty="0"/>
              <a:t>Starting data %&gt;%</a:t>
            </a:r>
          </a:p>
          <a:p>
            <a:pPr lvl="2"/>
            <a:r>
              <a:rPr lang="en-US" dirty="0"/>
              <a:t>Preprocessing step %&gt;%</a:t>
            </a:r>
          </a:p>
          <a:p>
            <a:pPr lvl="2"/>
            <a:r>
              <a:rPr lang="en-US" dirty="0"/>
              <a:t>Processing step %&gt;%</a:t>
            </a:r>
          </a:p>
          <a:p>
            <a:pPr lvl="2"/>
            <a:r>
              <a:rPr lang="en-US" dirty="0"/>
              <a:t>Final results</a:t>
            </a:r>
          </a:p>
          <a:p>
            <a:pPr lvl="1"/>
            <a:r>
              <a:rPr lang="en-US" dirty="0"/>
              <a:t>Emphasizing the pipe operator as the connection between steps</a:t>
            </a:r>
          </a:p>
          <a:p>
            <a:r>
              <a:rPr lang="en-US" dirty="0"/>
              <a:t>Maybe have conceptual pipeline on the left-hand side and actual code on the right hand-side, both connecting broad stages to each other with the pipe operator]</a:t>
            </a:r>
          </a:p>
        </p:txBody>
      </p:sp>
    </p:spTree>
    <p:extLst>
      <p:ext uri="{BB962C8B-B14F-4D97-AF65-F5344CB8AC3E}">
        <p14:creationId xmlns:p14="http://schemas.microsoft.com/office/powerpoint/2010/main" val="725125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221F1F"/>
      </a:dk1>
      <a:lt1>
        <a:srgbClr val="F2F2F2"/>
      </a:lt1>
      <a:dk2>
        <a:srgbClr val="234089"/>
      </a:dk2>
      <a:lt2>
        <a:srgbClr val="FDFBE1"/>
      </a:lt2>
      <a:accent1>
        <a:srgbClr val="FFE86D"/>
      </a:accent1>
      <a:accent2>
        <a:srgbClr val="4A2C80"/>
      </a:accent2>
      <a:accent3>
        <a:srgbClr val="09BCC6"/>
      </a:accent3>
      <a:accent4>
        <a:srgbClr val="FFFFFF"/>
      </a:accent4>
      <a:accent5>
        <a:srgbClr val="F9B52C"/>
      </a:accent5>
      <a:accent6>
        <a:srgbClr val="FDC317"/>
      </a:accent6>
      <a:hlink>
        <a:srgbClr val="234089"/>
      </a:hlink>
      <a:folHlink>
        <a:srgbClr val="09BCC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accent3"/>
            </a:gs>
            <a:gs pos="50000">
              <a:schemeClr val="tx2"/>
            </a:gs>
            <a:gs pos="100000">
              <a:schemeClr val="accent2"/>
            </a:gs>
          </a:gsLst>
          <a:lin ang="5400000" scaled="1"/>
        </a:gra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</Words>
  <Application>Microsoft Office PowerPoint</Application>
  <PresentationFormat>Widescreen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Palatino Linotype</vt:lpstr>
      <vt:lpstr>Office Theme</vt:lpstr>
      <vt:lpstr>An Accessible Open-Source Implementation of the Congruent Matching Cells Algorithms for Cartridge Case Analysis</vt:lpstr>
      <vt:lpstr>Overview</vt:lpstr>
      <vt:lpstr>Cartridge Case Analysis</vt:lpstr>
      <vt:lpstr>Algorithms as Data-to-Results Pipelines</vt:lpstr>
      <vt:lpstr>What are Open-Source Algorithms?</vt:lpstr>
      <vt:lpstr>Open-Source and Reproducibility</vt:lpstr>
      <vt:lpstr>The CMC Pipeline</vt:lpstr>
      <vt:lpstr>The cmcR package</vt:lpstr>
      <vt:lpstr>cmcR Pipeline</vt:lpstr>
      <vt:lpstr>CMC Algorithm Experimentation</vt:lpstr>
      <vt:lpstr>Resources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Jase Hamstad</dc:creator>
  <cp:lastModifiedBy>Joe Zemme</cp:lastModifiedBy>
  <cp:revision>16</cp:revision>
  <dcterms:created xsi:type="dcterms:W3CDTF">2021-10-29T21:23:41Z</dcterms:created>
  <dcterms:modified xsi:type="dcterms:W3CDTF">2022-01-05T16:24:45Z</dcterms:modified>
</cp:coreProperties>
</file>