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rminal Password Manag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Terminal Password Manager</a:t>
            </a:r>
          </a:p>
        </p:txBody>
      </p:sp>
      <p:sp>
        <p:nvSpPr>
          <p:cNvPr id="172" name="John Zetterm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John Zetterman</a:t>
            </a:r>
          </a:p>
        </p:txBody>
      </p:sp>
      <p:sp>
        <p:nvSpPr>
          <p:cNvPr id="173" name="CSCE A101 Final Projec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CSCE A101 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ogin Actions"/>
          <p:cNvSpPr txBox="1"/>
          <p:nvPr>
            <p:ph type="title"/>
          </p:nvPr>
        </p:nvSpPr>
        <p:spPr>
          <a:xfrm>
            <a:off x="7366000" y="1272292"/>
            <a:ext cx="9652001" cy="1549401"/>
          </a:xfrm>
          <a:prstGeom prst="rect">
            <a:avLst/>
          </a:prstGeom>
        </p:spPr>
        <p:txBody>
          <a:bodyPr/>
          <a:lstStyle/>
          <a:p>
            <a:pPr/>
            <a:r>
              <a:t>Login Actions</a:t>
            </a:r>
          </a:p>
        </p:txBody>
      </p:sp>
      <p:sp>
        <p:nvSpPr>
          <p:cNvPr id="209" name="Actions can be taken by using a number of…"/>
          <p:cNvSpPr txBox="1"/>
          <p:nvPr/>
        </p:nvSpPr>
        <p:spPr>
          <a:xfrm>
            <a:off x="6171359" y="3717782"/>
            <a:ext cx="13780924" cy="537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Actions can be taken by using a number of </a:t>
            </a:r>
          </a:p>
          <a:p>
            <a:pPr algn="ctr"/>
            <a:r>
              <a:t>built-in keyboard shortcuts. Available actions </a:t>
            </a:r>
          </a:p>
          <a:p>
            <a:pPr algn="ctr"/>
            <a:r>
              <a:t>are Create, Update, Delete login entries. Toggle </a:t>
            </a:r>
          </a:p>
          <a:p>
            <a:pPr algn="ctr"/>
            <a:r>
              <a:t>Password Visibility and Toggle Dark mode are </a:t>
            </a:r>
          </a:p>
          <a:p>
            <a:pPr algn="ctr"/>
            <a:r>
              <a:t>global shortcuts.</a:t>
            </a:r>
          </a:p>
        </p:txBody>
      </p:sp>
      <p:grpSp>
        <p:nvGrpSpPr>
          <p:cNvPr id="212" name="Image Gallery"/>
          <p:cNvGrpSpPr/>
          <p:nvPr/>
        </p:nvGrpSpPr>
        <p:grpSpPr>
          <a:xfrm>
            <a:off x="2038666" y="9992576"/>
            <a:ext cx="20575345" cy="2604827"/>
            <a:chOff x="0" y="0"/>
            <a:chExt cx="20575344" cy="2604825"/>
          </a:xfrm>
        </p:grpSpPr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71" t="0" r="171" b="0"/>
            <a:stretch>
              <a:fillRect/>
            </a:stretch>
          </p:blipFill>
          <p:spPr>
            <a:xfrm>
              <a:off x="0" y="0"/>
              <a:ext cx="20575345" cy="198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Login Actions"/>
            <p:cNvSpPr/>
            <p:nvPr/>
          </p:nvSpPr>
          <p:spPr>
            <a:xfrm>
              <a:off x="0" y="2061773"/>
              <a:ext cx="20575345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Login Actions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Vault Actions"/>
          <p:cNvSpPr txBox="1"/>
          <p:nvPr>
            <p:ph type="title"/>
          </p:nvPr>
        </p:nvSpPr>
        <p:spPr>
          <a:xfrm>
            <a:off x="7366000" y="1272292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Vault Actions</a:t>
            </a:r>
          </a:p>
        </p:txBody>
      </p:sp>
      <p:sp>
        <p:nvSpPr>
          <p:cNvPr id="215" name="Actions can be taken by using a number…"/>
          <p:cNvSpPr txBox="1"/>
          <p:nvPr/>
        </p:nvSpPr>
        <p:spPr>
          <a:xfrm>
            <a:off x="6171359" y="4835382"/>
            <a:ext cx="11577829" cy="314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Actions can be taken by using a number</a:t>
            </a:r>
          </a:p>
          <a:p>
            <a:pPr algn="ctr"/>
            <a:r>
              <a:t>of built-in keyboard shortcuts. Available </a:t>
            </a:r>
          </a:p>
          <a:p>
            <a:pPr algn="ctr"/>
            <a:r>
              <a:t>vault actions are create a vault.</a:t>
            </a:r>
          </a:p>
        </p:txBody>
      </p:sp>
      <p:grpSp>
        <p:nvGrpSpPr>
          <p:cNvPr id="218" name="Image Gallery"/>
          <p:cNvGrpSpPr/>
          <p:nvPr/>
        </p:nvGrpSpPr>
        <p:grpSpPr>
          <a:xfrm>
            <a:off x="2442616" y="9992576"/>
            <a:ext cx="19767445" cy="2831669"/>
            <a:chOff x="0" y="0"/>
            <a:chExt cx="19767444" cy="2831667"/>
          </a:xfrm>
        </p:grpSpPr>
        <p:pic>
          <p:nvPicPr>
            <p:cNvPr id="21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01" r="0" b="101"/>
            <a:stretch>
              <a:fillRect/>
            </a:stretch>
          </p:blipFill>
          <p:spPr>
            <a:xfrm>
              <a:off x="0" y="0"/>
              <a:ext cx="19767445" cy="221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Vault Actions"/>
            <p:cNvSpPr/>
            <p:nvPr/>
          </p:nvSpPr>
          <p:spPr>
            <a:xfrm>
              <a:off x="0" y="2288615"/>
              <a:ext cx="19767445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Vault Actions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6" name="My project is a terminal-based password manag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project is a terminal-based password manager.</a:t>
            </a:r>
          </a:p>
          <a:p>
            <a:pPr/>
            <a:r>
              <a:t>The code is written in Python. It is a TUI (Terminal User Interface) using the Textual framework. It uses SQLite3 to store relational data. It uses bcrypt and Fernet for hashing and encryption operations. </a:t>
            </a:r>
          </a:p>
          <a:p>
            <a:pPr/>
            <a:r>
              <a:t>The application allows a user to create, update, delete, and retrieve login credentials.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ajor Compon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ogin Scree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Login Screens</a:t>
            </a:r>
          </a:p>
        </p:txBody>
      </p:sp>
      <p:grpSp>
        <p:nvGrpSpPr>
          <p:cNvPr id="183" name="Image Gallery"/>
          <p:cNvGrpSpPr/>
          <p:nvPr/>
        </p:nvGrpSpPr>
        <p:grpSpPr>
          <a:xfrm>
            <a:off x="12192000" y="1269999"/>
            <a:ext cx="10922000" cy="11252201"/>
            <a:chOff x="0" y="0"/>
            <a:chExt cx="10922000" cy="11252199"/>
          </a:xfrm>
        </p:grpSpPr>
        <p:pic>
          <p:nvPicPr>
            <p:cNvPr id="1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550" t="0" r="4550" b="0"/>
            <a:stretch>
              <a:fillRect/>
            </a:stretch>
          </p:blipFill>
          <p:spPr>
            <a:xfrm>
              <a:off x="0" y="0"/>
              <a:ext cx="10922000" cy="10632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Login Screen"/>
            <p:cNvSpPr/>
            <p:nvPr/>
          </p:nvSpPr>
          <p:spPr>
            <a:xfrm>
              <a:off x="0" y="10709147"/>
              <a:ext cx="10922000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Login Screen</a:t>
              </a:r>
            </a:p>
          </p:txBody>
        </p:sp>
      </p:grpSp>
      <p:sp>
        <p:nvSpPr>
          <p:cNvPr id="184" name="The login screen serves dual purposes.…"/>
          <p:cNvSpPr txBox="1"/>
          <p:nvPr/>
        </p:nvSpPr>
        <p:spPr>
          <a:xfrm>
            <a:off x="373532" y="2607039"/>
            <a:ext cx="11444936" cy="984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login screen serves dual purposes. </a:t>
            </a:r>
          </a:p>
          <a:p>
            <a:pPr/>
            <a:r>
              <a:t>If the user entered doesn’t already </a:t>
            </a:r>
          </a:p>
          <a:p>
            <a:pPr/>
            <a:r>
              <a:t>exist it will create the user for you and </a:t>
            </a:r>
          </a:p>
          <a:p>
            <a:pPr/>
            <a:r>
              <a:t>log the user in. </a:t>
            </a:r>
          </a:p>
          <a:p>
            <a:pPr/>
            <a:r>
              <a:t>If the user does exist, it will prompt for </a:t>
            </a:r>
          </a:p>
          <a:p>
            <a:pPr/>
            <a:r>
              <a:t>the password and log the user in. </a:t>
            </a:r>
          </a:p>
          <a:p>
            <a:pPr/>
            <a:r>
              <a:t>It provides context messages to let the</a:t>
            </a:r>
          </a:p>
          <a:p>
            <a:pPr/>
            <a:r>
              <a:t>user know if the passwords don’t match</a:t>
            </a:r>
          </a:p>
          <a:p>
            <a:pPr/>
            <a:r>
              <a:t>or are incorrect.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ashboard Scre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Dashboard Screen</a:t>
            </a:r>
          </a:p>
        </p:txBody>
      </p:sp>
      <p:sp>
        <p:nvSpPr>
          <p:cNvPr id="187" name="The dashboard screen is structured in…"/>
          <p:cNvSpPr txBox="1"/>
          <p:nvPr/>
        </p:nvSpPr>
        <p:spPr>
          <a:xfrm>
            <a:off x="373532" y="2607039"/>
            <a:ext cx="11603432" cy="9849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dashboard screen is structured in </a:t>
            </a:r>
          </a:p>
          <a:p>
            <a:pPr/>
            <a:r>
              <a:t>three columns, the vault list, the login </a:t>
            </a:r>
          </a:p>
          <a:p>
            <a:pPr/>
            <a:r>
              <a:t>list, and the login details. </a:t>
            </a:r>
          </a:p>
          <a:p>
            <a:pPr/>
            <a:r>
              <a:t>The interface allows the user to create</a:t>
            </a:r>
          </a:p>
          <a:p>
            <a:pPr/>
            <a:r>
              <a:t>a new vault or login. It allows the user </a:t>
            </a:r>
          </a:p>
          <a:p>
            <a:pPr/>
            <a:r>
              <a:t>to update or delete a credential. It also </a:t>
            </a:r>
          </a:p>
          <a:p>
            <a:pPr/>
            <a:r>
              <a:t>allows the user to toggle the visibility of </a:t>
            </a:r>
          </a:p>
          <a:p>
            <a:pPr/>
            <a:r>
              <a:t>the password and copy it to the system </a:t>
            </a:r>
          </a:p>
          <a:p>
            <a:pPr/>
            <a:r>
              <a:t>clipboard.</a:t>
            </a:r>
          </a:p>
        </p:txBody>
      </p:sp>
      <p:grpSp>
        <p:nvGrpSpPr>
          <p:cNvPr id="190" name="Image Gallery"/>
          <p:cNvGrpSpPr/>
          <p:nvPr/>
        </p:nvGrpSpPr>
        <p:grpSpPr>
          <a:xfrm>
            <a:off x="12205097" y="1269999"/>
            <a:ext cx="11927885" cy="11252201"/>
            <a:chOff x="0" y="0"/>
            <a:chExt cx="11927884" cy="11252199"/>
          </a:xfrm>
        </p:grpSpPr>
        <p:pic>
          <p:nvPicPr>
            <p:cNvPr id="18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" t="0" r="1" b="0"/>
            <a:stretch>
              <a:fillRect/>
            </a:stretch>
          </p:blipFill>
          <p:spPr>
            <a:xfrm>
              <a:off x="0" y="0"/>
              <a:ext cx="11927885" cy="10632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Caption"/>
            <p:cNvSpPr/>
            <p:nvPr/>
          </p:nvSpPr>
          <p:spPr>
            <a:xfrm>
              <a:off x="0" y="10709147"/>
              <a:ext cx="11927885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od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New Vault Mod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Vault Modal</a:t>
            </a:r>
          </a:p>
        </p:txBody>
      </p:sp>
      <p:sp>
        <p:nvSpPr>
          <p:cNvPr id="195" name="The new vault modal is a popup within…"/>
          <p:cNvSpPr txBox="1"/>
          <p:nvPr/>
        </p:nvSpPr>
        <p:spPr>
          <a:xfrm>
            <a:off x="373532" y="5959839"/>
            <a:ext cx="11222432" cy="314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new vault modal is a popup within </a:t>
            </a:r>
          </a:p>
          <a:p>
            <a:pPr/>
            <a:r>
              <a:t>the application that allows the user to </a:t>
            </a:r>
          </a:p>
          <a:p>
            <a:pPr/>
            <a:r>
              <a:t>create a new password vault.</a:t>
            </a:r>
          </a:p>
        </p:txBody>
      </p:sp>
      <p:grpSp>
        <p:nvGrpSpPr>
          <p:cNvPr id="198" name="Image Gallery"/>
          <p:cNvGrpSpPr/>
          <p:nvPr/>
        </p:nvGrpSpPr>
        <p:grpSpPr>
          <a:xfrm>
            <a:off x="12192000" y="1738356"/>
            <a:ext cx="11539401" cy="10783844"/>
            <a:chOff x="0" y="0"/>
            <a:chExt cx="11539400" cy="10783843"/>
          </a:xfrm>
        </p:grpSpPr>
        <p:pic>
          <p:nvPicPr>
            <p:cNvPr id="19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539401" cy="101645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Add New Vault Dialog"/>
            <p:cNvSpPr/>
            <p:nvPr/>
          </p:nvSpPr>
          <p:spPr>
            <a:xfrm>
              <a:off x="0" y="10240791"/>
              <a:ext cx="11539401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Add New Vault Dialog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New Login Mod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Login Modal</a:t>
            </a:r>
          </a:p>
        </p:txBody>
      </p:sp>
      <p:sp>
        <p:nvSpPr>
          <p:cNvPr id="201" name="The new login modal is a popup within…"/>
          <p:cNvSpPr txBox="1"/>
          <p:nvPr/>
        </p:nvSpPr>
        <p:spPr>
          <a:xfrm>
            <a:off x="373532" y="5959839"/>
            <a:ext cx="11262666" cy="3143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new login modal is a popup within </a:t>
            </a:r>
          </a:p>
          <a:p>
            <a:pPr/>
            <a:r>
              <a:t>the application that allows the user to </a:t>
            </a:r>
          </a:p>
          <a:p>
            <a:pPr/>
            <a:r>
              <a:t>create a new login credential.</a:t>
            </a:r>
          </a:p>
        </p:txBody>
      </p:sp>
      <p:grpSp>
        <p:nvGrpSpPr>
          <p:cNvPr id="204" name="Image Gallery"/>
          <p:cNvGrpSpPr/>
          <p:nvPr/>
        </p:nvGrpSpPr>
        <p:grpSpPr>
          <a:xfrm>
            <a:off x="12191999" y="1269999"/>
            <a:ext cx="12034012" cy="11252201"/>
            <a:chOff x="0" y="0"/>
            <a:chExt cx="12034010" cy="11252199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" t="0" r="30" b="0"/>
            <a:stretch>
              <a:fillRect/>
            </a:stretch>
          </p:blipFill>
          <p:spPr>
            <a:xfrm>
              <a:off x="0" y="0"/>
              <a:ext cx="12034011" cy="106329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Add New Login Dialog"/>
            <p:cNvSpPr/>
            <p:nvPr/>
          </p:nvSpPr>
          <p:spPr>
            <a:xfrm>
              <a:off x="0" y="10709147"/>
              <a:ext cx="12034011" cy="543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pPr/>
              <a:r>
                <a:t>Add New Login Dialog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Keyboard A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Keyboard Actions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