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58" r:id="rId9"/>
    <p:sldId id="259" r:id="rId10"/>
    <p:sldId id="260" r:id="rId11"/>
    <p:sldId id="261" r:id="rId12"/>
    <p:sldId id="276" r:id="rId13"/>
    <p:sldId id="277" r:id="rId14"/>
    <p:sldId id="280" r:id="rId15"/>
    <p:sldId id="262" r:id="rId16"/>
    <p:sldId id="284" r:id="rId17"/>
    <p:sldId id="286" r:id="rId18"/>
    <p:sldId id="287" r:id="rId19"/>
    <p:sldId id="288" r:id="rId20"/>
    <p:sldId id="289" r:id="rId21"/>
    <p:sldId id="290" r:id="rId22"/>
    <p:sldId id="291" r:id="rId23"/>
    <p:sldId id="293" r:id="rId24"/>
    <p:sldId id="294" r:id="rId25"/>
    <p:sldId id="295" r:id="rId26"/>
    <p:sldId id="296" r:id="rId27"/>
    <p:sldId id="264" r:id="rId28"/>
    <p:sldId id="265" r:id="rId29"/>
    <p:sldId id="266" r:id="rId30"/>
    <p:sldId id="26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92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12876"/>
            <a:ext cx="8915400" cy="162226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Análise</a:t>
            </a:r>
            <a:r>
              <a:rPr lang="en-US" dirty="0" smtClean="0"/>
              <a:t> de </a:t>
            </a:r>
            <a:r>
              <a:rPr lang="en-US" dirty="0" err="1" smtClean="0"/>
              <a:t>Sentimento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Financeiros</a:t>
            </a:r>
            <a:r>
              <a:rPr lang="en-US" dirty="0" smtClean="0"/>
              <a:t> com </a:t>
            </a:r>
            <a:r>
              <a:rPr lang="en-US" dirty="0" err="1" smtClean="0"/>
              <a:t>Multíplas</a:t>
            </a:r>
            <a:r>
              <a:rPr lang="en-US" dirty="0" smtClean="0"/>
              <a:t> </a:t>
            </a:r>
            <a:r>
              <a:rPr lang="en-US" dirty="0" err="1" smtClean="0"/>
              <a:t>Entidades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Proposta</a:t>
            </a:r>
            <a:r>
              <a:rPr lang="en-US" dirty="0" smtClean="0"/>
              <a:t> de </a:t>
            </a:r>
            <a:r>
              <a:rPr lang="en-US" dirty="0" err="1" smtClean="0"/>
              <a:t>Dissertação</a:t>
            </a:r>
            <a:r>
              <a:rPr lang="en-US" dirty="0" smtClean="0"/>
              <a:t> de </a:t>
            </a:r>
            <a:r>
              <a:rPr lang="en-US" dirty="0" err="1" smtClean="0"/>
              <a:t>Mestrado</a:t>
            </a:r>
            <a:endParaRPr lang="en-US" dirty="0" smtClean="0"/>
          </a:p>
          <a:p>
            <a:r>
              <a:rPr lang="en-US" dirty="0" err="1" smtClean="0"/>
              <a:t>Aluno</a:t>
            </a:r>
            <a:r>
              <a:rPr lang="en-US" dirty="0" smtClean="0"/>
              <a:t>: Javier </a:t>
            </a:r>
            <a:r>
              <a:rPr lang="en-US" dirty="0" err="1" smtClean="0"/>
              <a:t>Zambrano</a:t>
            </a:r>
            <a:r>
              <a:rPr lang="en-US" dirty="0" smtClean="0"/>
              <a:t> Ferreira</a:t>
            </a:r>
          </a:p>
          <a:p>
            <a:r>
              <a:rPr lang="en-US" dirty="0" err="1" smtClean="0"/>
              <a:t>Orientador</a:t>
            </a:r>
            <a:r>
              <a:rPr lang="en-US" dirty="0" smtClean="0"/>
              <a:t>: Prof. Dr. Marco Cristo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Sugerir</a:t>
            </a:r>
            <a:r>
              <a:rPr lang="en-US" dirty="0"/>
              <a:t> e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entidades</a:t>
            </a:r>
            <a:r>
              <a:rPr lang="en-US" dirty="0"/>
              <a:t> no </a:t>
            </a:r>
            <a:r>
              <a:rPr lang="en-US" dirty="0" err="1"/>
              <a:t>texto</a:t>
            </a:r>
            <a:r>
              <a:rPr lang="en-US" dirty="0"/>
              <a:t>;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Sugerir</a:t>
            </a:r>
            <a:r>
              <a:rPr lang="en-US" dirty="0"/>
              <a:t> e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determinar</a:t>
            </a:r>
            <a:r>
              <a:rPr lang="en-US" dirty="0"/>
              <a:t> </a:t>
            </a:r>
            <a:r>
              <a:rPr lang="en-US" dirty="0" err="1"/>
              <a:t>trechos</a:t>
            </a:r>
            <a:r>
              <a:rPr lang="en-US" dirty="0"/>
              <a:t> dos </a:t>
            </a:r>
            <a:r>
              <a:rPr lang="en-US" dirty="0" err="1"/>
              <a:t>textos</a:t>
            </a:r>
            <a:r>
              <a:rPr lang="en-US" dirty="0"/>
              <a:t> </a:t>
            </a:r>
            <a:r>
              <a:rPr lang="en-US" dirty="0" err="1"/>
              <a:t>associados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entidade</a:t>
            </a:r>
            <a:r>
              <a:rPr lang="en-US" dirty="0"/>
              <a:t>;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Sugerir</a:t>
            </a:r>
            <a:r>
              <a:rPr lang="en-US" dirty="0"/>
              <a:t> e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determinar</a:t>
            </a:r>
            <a:r>
              <a:rPr lang="en-US" dirty="0"/>
              <a:t> a </a:t>
            </a:r>
            <a:r>
              <a:rPr lang="en-US" dirty="0" err="1"/>
              <a:t>polaridades</a:t>
            </a:r>
            <a:r>
              <a:rPr lang="en-US" dirty="0"/>
              <a:t> </a:t>
            </a:r>
            <a:r>
              <a:rPr lang="en-US" dirty="0" err="1"/>
              <a:t>desses</a:t>
            </a:r>
            <a:r>
              <a:rPr lang="en-US" dirty="0"/>
              <a:t> </a:t>
            </a:r>
            <a:r>
              <a:rPr lang="en-US" dirty="0" err="1"/>
              <a:t>trechos</a:t>
            </a:r>
            <a:r>
              <a:rPr lang="en-US" dirty="0"/>
              <a:t>;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Avaliar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proposto</a:t>
            </a:r>
            <a:r>
              <a:rPr lang="en-US" dirty="0"/>
              <a:t>, </a:t>
            </a:r>
            <a:r>
              <a:rPr lang="en-US" dirty="0" err="1"/>
              <a:t>comparando</a:t>
            </a:r>
            <a:r>
              <a:rPr lang="en-US" dirty="0"/>
              <a:t>-o com </a:t>
            </a:r>
            <a:r>
              <a:rPr lang="en-US" dirty="0" err="1"/>
              <a:t>método</a:t>
            </a:r>
            <a:r>
              <a:rPr lang="en-US" dirty="0"/>
              <a:t> base de </a:t>
            </a:r>
            <a:r>
              <a:rPr lang="en-US" dirty="0" err="1"/>
              <a:t>comparação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31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Revisão</a:t>
            </a:r>
            <a:r>
              <a:rPr lang="en-US" dirty="0" smtClean="0"/>
              <a:t> </a:t>
            </a:r>
            <a:r>
              <a:rPr lang="en-US" dirty="0" err="1" smtClean="0"/>
              <a:t>Bibliográfica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[Pang et al., 2002, </a:t>
            </a:r>
            <a:r>
              <a:rPr lang="en-US" i="1" dirty="0" smtClean="0"/>
              <a:t>EMNLP]</a:t>
            </a:r>
            <a:endParaRPr lang="en-US" dirty="0" smtClean="0"/>
          </a:p>
          <a:p>
            <a:pPr lvl="1"/>
            <a:r>
              <a:rPr lang="en-US" dirty="0" err="1" smtClean="0"/>
              <a:t>Classificar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polaridade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similar a </a:t>
            </a:r>
            <a:r>
              <a:rPr lang="en-US" dirty="0" err="1" smtClean="0"/>
              <a:t>classificar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tópicos</a:t>
            </a:r>
            <a:endParaRPr lang="en-US" dirty="0" smtClean="0"/>
          </a:p>
          <a:p>
            <a:r>
              <a:rPr lang="en-US" dirty="0"/>
              <a:t>[Wilson et al., 2005, </a:t>
            </a:r>
            <a:r>
              <a:rPr lang="en-US" i="1" dirty="0"/>
              <a:t>HLT</a:t>
            </a:r>
            <a:r>
              <a:rPr lang="en-US" dirty="0" smtClean="0"/>
              <a:t>]</a:t>
            </a:r>
            <a:endParaRPr lang="en-US" dirty="0" smtClean="0"/>
          </a:p>
          <a:p>
            <a:pPr lvl="1"/>
            <a:r>
              <a:rPr lang="en-US" dirty="0" err="1"/>
              <a:t>Problema</a:t>
            </a:r>
            <a:r>
              <a:rPr lang="en-US" dirty="0"/>
              <a:t> da </a:t>
            </a:r>
            <a:r>
              <a:rPr lang="en-US" dirty="0" err="1" smtClean="0"/>
              <a:t>contextualização</a:t>
            </a:r>
            <a:r>
              <a:rPr lang="en-US" dirty="0" smtClean="0"/>
              <a:t>: </a:t>
            </a:r>
            <a:r>
              <a:rPr lang="en-US" dirty="0" err="1" smtClean="0"/>
              <a:t>característica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frases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analisar</a:t>
            </a:r>
            <a:r>
              <a:rPr lang="en-US" dirty="0"/>
              <a:t> </a:t>
            </a:r>
            <a:r>
              <a:rPr lang="en-US" dirty="0" err="1"/>
              <a:t>sentimento</a:t>
            </a:r>
            <a:r>
              <a:rPr lang="en-US" dirty="0"/>
              <a:t> dos </a:t>
            </a:r>
            <a:r>
              <a:rPr lang="en-US" dirty="0" err="1"/>
              <a:t>textos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5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5980176"/>
            <a:ext cx="8915400" cy="87782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 de </a:t>
            </a:r>
            <a:r>
              <a:rPr lang="en-US" dirty="0" err="1" smtClean="0"/>
              <a:t>termo</a:t>
            </a:r>
            <a:r>
              <a:rPr lang="en-US" dirty="0" smtClean="0"/>
              <a:t> </a:t>
            </a:r>
            <a:r>
              <a:rPr lang="en-US" dirty="0" err="1" smtClean="0"/>
              <a:t>positivo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título</a:t>
            </a:r>
            <a:r>
              <a:rPr lang="en-US" dirty="0" smtClean="0"/>
              <a:t> de </a:t>
            </a:r>
            <a:r>
              <a:rPr lang="en-US" dirty="0" err="1" smtClean="0"/>
              <a:t>entidade</a:t>
            </a:r>
            <a:endParaRPr lang="en-US" dirty="0"/>
          </a:p>
        </p:txBody>
      </p:sp>
      <p:pic>
        <p:nvPicPr>
          <p:cNvPr id="7" name="Picture Placeholder 6" descr="Screen Shot 2012-02-28 at 12.25.47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884" b="-100884"/>
          <a:stretch>
            <a:fillRect/>
          </a:stretch>
        </p:blipFill>
        <p:spPr>
          <a:xfrm>
            <a:off x="927100" y="1129552"/>
            <a:ext cx="7988300" cy="3632947"/>
          </a:xfrm>
        </p:spPr>
      </p:pic>
    </p:spTree>
    <p:extLst>
      <p:ext uri="{BB962C8B-B14F-4D97-AF65-F5344CB8AC3E}">
        <p14:creationId xmlns:p14="http://schemas.microsoft.com/office/powerpoint/2010/main" val="423825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</a:t>
            </a:r>
            <a:r>
              <a:rPr lang="en-US" dirty="0"/>
              <a:t> </a:t>
            </a:r>
            <a:r>
              <a:rPr lang="en-US" dirty="0" err="1"/>
              <a:t>Bibliográfica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Yi et al., </a:t>
            </a:r>
            <a:r>
              <a:rPr lang="en-US" dirty="0" smtClean="0"/>
              <a:t>2003, ICDM]</a:t>
            </a:r>
          </a:p>
          <a:p>
            <a:pPr lvl="1"/>
            <a:r>
              <a:rPr lang="en-US" dirty="0" err="1" smtClean="0"/>
              <a:t>Demonstram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polaridade</a:t>
            </a:r>
            <a:r>
              <a:rPr lang="en-US" dirty="0" smtClean="0"/>
              <a:t> de um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obtida</a:t>
            </a:r>
            <a:r>
              <a:rPr lang="en-US" dirty="0" smtClean="0"/>
              <a:t> com base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err="1" smtClean="0"/>
              <a:t>ópicos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r>
              <a:rPr lang="en-US" dirty="0"/>
              <a:t>[</a:t>
            </a:r>
            <a:r>
              <a:rPr lang="en-US" dirty="0" err="1"/>
              <a:t>Azar</a:t>
            </a:r>
            <a:r>
              <a:rPr lang="en-US" dirty="0"/>
              <a:t>, 2009, these Harvard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Polaridade</a:t>
            </a:r>
            <a:r>
              <a:rPr lang="en-US" dirty="0" smtClean="0"/>
              <a:t> no </a:t>
            </a:r>
            <a:r>
              <a:rPr lang="en-US" dirty="0" err="1" smtClean="0"/>
              <a:t>dom</a:t>
            </a:r>
            <a:r>
              <a:rPr lang="en-US" dirty="0" err="1" smtClean="0"/>
              <a:t>ínio</a:t>
            </a:r>
            <a:r>
              <a:rPr lang="en-US" dirty="0" smtClean="0"/>
              <a:t> </a:t>
            </a:r>
            <a:r>
              <a:rPr lang="en-US" dirty="0" err="1" smtClean="0"/>
              <a:t>financeiro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previsão</a:t>
            </a:r>
            <a:r>
              <a:rPr lang="en-US" dirty="0" smtClean="0"/>
              <a:t> </a:t>
            </a:r>
            <a:r>
              <a:rPr lang="en-US" dirty="0" err="1" smtClean="0"/>
              <a:t>financeira</a:t>
            </a:r>
            <a:r>
              <a:rPr lang="en-US" dirty="0" smtClean="0"/>
              <a:t>; </a:t>
            </a:r>
            <a:r>
              <a:rPr lang="en-US" dirty="0" err="1" smtClean="0"/>
              <a:t>Conjunto</a:t>
            </a:r>
            <a:r>
              <a:rPr lang="en-US" dirty="0" smtClean="0"/>
              <a:t> </a:t>
            </a:r>
            <a:r>
              <a:rPr lang="en-US" dirty="0" err="1" smtClean="0"/>
              <a:t>léxico</a:t>
            </a:r>
            <a:r>
              <a:rPr lang="en-US" dirty="0" smtClean="0"/>
              <a:t> </a:t>
            </a:r>
            <a:r>
              <a:rPr lang="en-US" dirty="0" err="1" smtClean="0"/>
              <a:t>aprendido</a:t>
            </a:r>
            <a:endParaRPr lang="en-US" dirty="0" smtClean="0"/>
          </a:p>
          <a:p>
            <a:r>
              <a:rPr lang="en-US" dirty="0"/>
              <a:t>[</a:t>
            </a:r>
            <a:r>
              <a:rPr lang="en-US" dirty="0" err="1"/>
              <a:t>Bollen</a:t>
            </a:r>
            <a:r>
              <a:rPr lang="en-US" dirty="0"/>
              <a:t> et al., 2010, JCS</a:t>
            </a:r>
            <a:r>
              <a:rPr lang="en-US" dirty="0" smtClean="0"/>
              <a:t>]</a:t>
            </a:r>
            <a:endParaRPr lang="en-US" dirty="0"/>
          </a:p>
          <a:p>
            <a:pPr lvl="1"/>
            <a:r>
              <a:rPr lang="en-US" dirty="0" smtClean="0"/>
              <a:t>Com o </a:t>
            </a:r>
            <a:r>
              <a:rPr lang="en-US" dirty="0" err="1" smtClean="0"/>
              <a:t>uso</a:t>
            </a:r>
            <a:r>
              <a:rPr lang="en-US" dirty="0" smtClean="0"/>
              <a:t> do Twitter, </a:t>
            </a:r>
            <a:r>
              <a:rPr lang="en-US" dirty="0" err="1" smtClean="0"/>
              <a:t>observaram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mudan</a:t>
            </a:r>
            <a:r>
              <a:rPr lang="en-US" dirty="0" err="1" smtClean="0"/>
              <a:t>ça</a:t>
            </a:r>
            <a:r>
              <a:rPr lang="en-US" dirty="0" smtClean="0"/>
              <a:t> </a:t>
            </a:r>
            <a:r>
              <a:rPr lang="en-US" dirty="0" err="1" smtClean="0"/>
              <a:t>emocional</a:t>
            </a:r>
            <a:r>
              <a:rPr lang="en-US" dirty="0" smtClean="0"/>
              <a:t> do </a:t>
            </a:r>
            <a:r>
              <a:rPr lang="en-US" dirty="0" err="1" smtClean="0"/>
              <a:t>público</a:t>
            </a:r>
            <a:r>
              <a:rPr lang="en-US" dirty="0" smtClean="0"/>
              <a:t> tem </a:t>
            </a:r>
            <a:r>
              <a:rPr lang="en-US" dirty="0" err="1" smtClean="0"/>
              <a:t>impacto</a:t>
            </a:r>
            <a:r>
              <a:rPr lang="en-US" dirty="0" smtClean="0"/>
              <a:t> </a:t>
            </a:r>
            <a:r>
              <a:rPr lang="en-US" dirty="0" err="1" smtClean="0"/>
              <a:t>dias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/>
              <a:t>.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20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</a:t>
            </a:r>
            <a:r>
              <a:rPr lang="en-US" dirty="0"/>
              <a:t> </a:t>
            </a:r>
            <a:r>
              <a:rPr lang="en-US" dirty="0" err="1"/>
              <a:t>Bibliográfica</a:t>
            </a:r>
            <a:r>
              <a:rPr lang="en-US" dirty="0"/>
              <a:t>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Devitt</a:t>
            </a:r>
            <a:r>
              <a:rPr lang="en-US" dirty="0" smtClean="0"/>
              <a:t> e Ahmad, </a:t>
            </a:r>
            <a:r>
              <a:rPr lang="en-US" dirty="0" smtClean="0"/>
              <a:t>2007, LSP] </a:t>
            </a:r>
            <a:r>
              <a:rPr lang="en-US" dirty="0" smtClean="0"/>
              <a:t>e [</a:t>
            </a:r>
            <a:r>
              <a:rPr lang="en-US" dirty="0" err="1" smtClean="0"/>
              <a:t>Devitt</a:t>
            </a:r>
            <a:r>
              <a:rPr lang="en-US" dirty="0" smtClean="0"/>
              <a:t> e Ahmad, </a:t>
            </a:r>
            <a:r>
              <a:rPr lang="en-US" dirty="0" smtClean="0"/>
              <a:t>2007, ACL]</a:t>
            </a:r>
          </a:p>
          <a:p>
            <a:pPr lvl="1"/>
            <a:r>
              <a:rPr lang="en-US" dirty="0" err="1" smtClean="0"/>
              <a:t>Previs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financeira</a:t>
            </a:r>
            <a:endParaRPr lang="en-US" dirty="0" smtClean="0"/>
          </a:p>
          <a:p>
            <a:pPr lvl="1"/>
            <a:r>
              <a:rPr lang="en-US" dirty="0" err="1" smtClean="0"/>
              <a:t>Uso</a:t>
            </a:r>
            <a:r>
              <a:rPr lang="en-US" dirty="0" smtClean="0"/>
              <a:t> da </a:t>
            </a:r>
            <a:r>
              <a:rPr lang="en-US" dirty="0" err="1" smtClean="0"/>
              <a:t>Teoria</a:t>
            </a:r>
            <a:r>
              <a:rPr lang="en-US" dirty="0" smtClean="0"/>
              <a:t> de Darwin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c</a:t>
            </a:r>
            <a:r>
              <a:rPr lang="en-US" dirty="0" err="1" smtClean="0"/>
              <a:t>álculo</a:t>
            </a:r>
            <a:r>
              <a:rPr lang="en-US" dirty="0" smtClean="0"/>
              <a:t> da </a:t>
            </a:r>
            <a:r>
              <a:rPr lang="en-US" dirty="0" err="1" smtClean="0"/>
              <a:t>polaridade</a:t>
            </a:r>
            <a:endParaRPr lang="en-US" dirty="0" smtClean="0"/>
          </a:p>
          <a:p>
            <a:pPr lvl="1"/>
            <a:r>
              <a:rPr lang="en-US" dirty="0" err="1" smtClean="0"/>
              <a:t>Múltiplas</a:t>
            </a:r>
            <a:r>
              <a:rPr lang="en-US" dirty="0" smtClean="0"/>
              <a:t> </a:t>
            </a:r>
            <a:r>
              <a:rPr lang="en-US" dirty="0" err="1" smtClean="0"/>
              <a:t>dimensões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sentimentos</a:t>
            </a:r>
            <a:endParaRPr lang="en-US" dirty="0" smtClean="0"/>
          </a:p>
          <a:p>
            <a:r>
              <a:rPr lang="en-US" dirty="0"/>
              <a:t>[</a:t>
            </a:r>
            <a:r>
              <a:rPr lang="en-US" dirty="0" err="1"/>
              <a:t>Schumaker</a:t>
            </a:r>
            <a:r>
              <a:rPr lang="en-US" dirty="0"/>
              <a:t> e Chen, </a:t>
            </a:r>
            <a:r>
              <a:rPr lang="en-US" dirty="0" smtClean="0"/>
              <a:t>2009, TOIS]</a:t>
            </a:r>
            <a:endParaRPr lang="en-US" dirty="0" smtClean="0"/>
          </a:p>
          <a:p>
            <a:pPr lvl="1"/>
            <a:r>
              <a:rPr lang="en-US" dirty="0" err="1" smtClean="0"/>
              <a:t>Previs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financeira</a:t>
            </a:r>
            <a:endParaRPr lang="en-US" dirty="0" smtClean="0"/>
          </a:p>
          <a:p>
            <a:pPr lvl="1"/>
            <a:r>
              <a:rPr lang="en-US" dirty="0" err="1" smtClean="0"/>
              <a:t>Correlação</a:t>
            </a:r>
            <a:r>
              <a:rPr lang="en-US" dirty="0" smtClean="0"/>
              <a:t> </a:t>
            </a:r>
            <a:r>
              <a:rPr lang="en-US" dirty="0"/>
              <a:t>entre o </a:t>
            </a: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futuro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ação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preços</a:t>
            </a:r>
            <a:r>
              <a:rPr lang="en-US" dirty="0"/>
              <a:t> </a:t>
            </a:r>
            <a:r>
              <a:rPr lang="en-US" dirty="0" err="1"/>
              <a:t>tomados</a:t>
            </a:r>
            <a:r>
              <a:rPr lang="en-US" dirty="0"/>
              <a:t> no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artigos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publicados</a:t>
            </a:r>
            <a:r>
              <a:rPr lang="en-U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0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b="1" dirty="0" err="1" smtClean="0"/>
              <a:t>três</a:t>
            </a:r>
            <a:r>
              <a:rPr lang="en-US" dirty="0" smtClean="0"/>
              <a:t> </a:t>
            </a:r>
            <a:r>
              <a:rPr lang="en-US" b="1" dirty="0" err="1" smtClean="0"/>
              <a:t>etapas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b="1" dirty="0" err="1" smtClean="0"/>
              <a:t>coleção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experimentos</a:t>
            </a:r>
            <a:r>
              <a:rPr lang="en-US" dirty="0" smtClean="0"/>
              <a:t>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i="1" dirty="0" smtClean="0"/>
              <a:t>Reuters Key Developments </a:t>
            </a:r>
            <a:r>
              <a:rPr lang="en-US" i="1" dirty="0" smtClean="0"/>
              <a:t>Corpus</a:t>
            </a:r>
            <a:endParaRPr lang="en-US" dirty="0" smtClean="0"/>
          </a:p>
          <a:p>
            <a:pPr marL="800100" lvl="1" indent="-457200">
              <a:buFont typeface="+mj-lt"/>
              <a:buAutoNum type="arabicPeriod"/>
            </a:pPr>
            <a:r>
              <a:rPr lang="en-US" i="1" dirty="0" smtClean="0"/>
              <a:t>Multi-perspective Question Answering </a:t>
            </a:r>
            <a:r>
              <a:rPr lang="en-US" dirty="0" smtClean="0"/>
              <a:t>(MPQA</a:t>
            </a:r>
            <a:r>
              <a:rPr lang="en-US" dirty="0" smtClean="0"/>
              <a:t>)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 err="1" smtClean="0"/>
              <a:t>P</a:t>
            </a:r>
            <a:r>
              <a:rPr lang="en-US" dirty="0" err="1" smtClean="0"/>
              <a:t>áginas</a:t>
            </a:r>
            <a:r>
              <a:rPr lang="en-US" dirty="0" smtClean="0"/>
              <a:t> da </a:t>
            </a:r>
            <a:r>
              <a:rPr lang="en-US" dirty="0" smtClean="0"/>
              <a:t>Bloomberg</a:t>
            </a:r>
            <a:r>
              <a:rPr lang="en-US" dirty="0" smtClean="0"/>
              <a:t>, Business Wire, CNN Money, Wall Street Journal, Financial Times, Forbes e Reuters.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err="1" smtClean="0"/>
              <a:t>Análise</a:t>
            </a:r>
            <a:r>
              <a:rPr lang="en-US" dirty="0" smtClean="0"/>
              <a:t> da </a:t>
            </a:r>
            <a:r>
              <a:rPr lang="en-US" dirty="0" err="1" smtClean="0"/>
              <a:t>distribuição</a:t>
            </a:r>
            <a:r>
              <a:rPr lang="en-US" dirty="0" smtClean="0"/>
              <a:t> de </a:t>
            </a:r>
            <a:r>
              <a:rPr lang="en-US" dirty="0" err="1" smtClean="0"/>
              <a:t>entidades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, 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r>
              <a:rPr lang="en-US" dirty="0" smtClean="0"/>
              <a:t> de </a:t>
            </a:r>
            <a:r>
              <a:rPr lang="en-US" dirty="0" err="1" smtClean="0"/>
              <a:t>documentos</a:t>
            </a:r>
            <a:r>
              <a:rPr lang="en-US" dirty="0" smtClean="0"/>
              <a:t>, </a:t>
            </a:r>
            <a:r>
              <a:rPr lang="en-US" dirty="0" err="1" smtClean="0"/>
              <a:t>verificar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polaridade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a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entidades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5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Metodologia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b="1" dirty="0" err="1" smtClean="0"/>
              <a:t>Implementar</a:t>
            </a:r>
            <a:r>
              <a:rPr lang="en-US" dirty="0" smtClean="0"/>
              <a:t> e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b="1" dirty="0" err="1" smtClean="0"/>
              <a:t>métodos</a:t>
            </a:r>
            <a:r>
              <a:rPr lang="en-US" dirty="0" smtClean="0"/>
              <a:t> da </a:t>
            </a:r>
            <a:r>
              <a:rPr lang="en-US" dirty="0" err="1" smtClean="0"/>
              <a:t>literatura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b="1" dirty="0" err="1" smtClean="0"/>
              <a:t>detecção</a:t>
            </a:r>
            <a:r>
              <a:rPr lang="en-US" dirty="0" smtClean="0"/>
              <a:t> de </a:t>
            </a:r>
            <a:r>
              <a:rPr lang="en-US" b="1" dirty="0" err="1" smtClean="0"/>
              <a:t>entidades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textuais</a:t>
            </a:r>
            <a:r>
              <a:rPr lang="en-US" dirty="0" smtClean="0"/>
              <a:t>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err="1" smtClean="0"/>
              <a:t>Primeira</a:t>
            </a:r>
            <a:r>
              <a:rPr lang="en-US" dirty="0" smtClean="0"/>
              <a:t> parte: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 smtClean="0"/>
              <a:t>extração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reconhecimento</a:t>
            </a:r>
            <a:r>
              <a:rPr lang="en-US" dirty="0"/>
              <a:t> de </a:t>
            </a:r>
            <a:r>
              <a:rPr lang="en-US" dirty="0" err="1"/>
              <a:t>nome</a:t>
            </a:r>
            <a:r>
              <a:rPr lang="en-US" dirty="0"/>
              <a:t> de </a:t>
            </a:r>
            <a:r>
              <a:rPr lang="en-US" dirty="0" err="1"/>
              <a:t>entidades</a:t>
            </a:r>
            <a:r>
              <a:rPr lang="en-US" dirty="0"/>
              <a:t> (</a:t>
            </a:r>
            <a:r>
              <a:rPr lang="en-US" dirty="0" err="1"/>
              <a:t>pessoas</a:t>
            </a:r>
            <a:r>
              <a:rPr lang="en-US" dirty="0"/>
              <a:t> e/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 smtClean="0"/>
              <a:t>empresas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Extração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terminologias</a:t>
            </a:r>
            <a:r>
              <a:rPr lang="en-US" dirty="0" smtClean="0"/>
              <a:t>.</a:t>
            </a:r>
            <a:endParaRPr lang="en-US" dirty="0" smtClean="0"/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Segundo </a:t>
            </a:r>
            <a:r>
              <a:rPr lang="en-US" dirty="0" err="1" smtClean="0"/>
              <a:t>passo</a:t>
            </a:r>
            <a:r>
              <a:rPr lang="en-US" dirty="0"/>
              <a:t>: </a:t>
            </a:r>
            <a:r>
              <a:rPr lang="en-US" dirty="0" err="1" smtClean="0"/>
              <a:t>extra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fragmentos</a:t>
            </a:r>
            <a:r>
              <a:rPr lang="en-US" dirty="0" smtClean="0"/>
              <a:t> de </a:t>
            </a:r>
            <a:r>
              <a:rPr lang="en-US" dirty="0" err="1" smtClean="0"/>
              <a:t>textos</a:t>
            </a:r>
            <a:r>
              <a:rPr lang="en-US" dirty="0" smtClean="0"/>
              <a:t> </a:t>
            </a:r>
            <a:r>
              <a:rPr lang="en-US" dirty="0" err="1" smtClean="0"/>
              <a:t>referente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entidade</a:t>
            </a:r>
            <a:r>
              <a:rPr lang="en-US" dirty="0" smtClean="0"/>
              <a:t>.</a:t>
            </a:r>
          </a:p>
          <a:p>
            <a:pPr marL="1149350" lvl="2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x-none" dirty="0" smtClean="0"/>
              <a:t>BART </a:t>
            </a:r>
            <a:r>
              <a:rPr lang="x-none" dirty="0"/>
              <a:t>(</a:t>
            </a:r>
            <a:r>
              <a:rPr lang="x-none" i="1" dirty="0"/>
              <a:t>Beautiful Anaphora Resolution Toolkit</a:t>
            </a:r>
            <a:r>
              <a:rPr lang="x-none" i="1" dirty="0" smtClean="0"/>
              <a:t>)</a:t>
            </a:r>
            <a:endParaRPr lang="en-US" dirty="0"/>
          </a:p>
          <a:p>
            <a:pPr marL="1149350" lvl="2" indent="-457200">
              <a:buFont typeface="+mj-lt"/>
              <a:buAutoNum type="arabicPeriod"/>
            </a:pPr>
            <a:r>
              <a:rPr lang="en-US" i="1" dirty="0" err="1" smtClean="0"/>
              <a:t>Id</a:t>
            </a:r>
            <a:r>
              <a:rPr lang="en-US" i="1" dirty="0" err="1" smtClean="0"/>
              <a:t>éias</a:t>
            </a:r>
            <a:r>
              <a:rPr lang="en-US" i="1" dirty="0" smtClean="0"/>
              <a:t> simples</a:t>
            </a:r>
          </a:p>
          <a:p>
            <a:pPr marL="1149350" lvl="2" indent="-457200">
              <a:buFont typeface="+mj-lt"/>
              <a:buAutoNum type="arabicPeriod"/>
            </a:pPr>
            <a:r>
              <a:rPr lang="en-US" dirty="0" smtClean="0"/>
              <a:t>O </a:t>
            </a:r>
            <a:r>
              <a:rPr lang="en-US" dirty="0" err="1" smtClean="0"/>
              <a:t>cálculo</a:t>
            </a:r>
            <a:r>
              <a:rPr lang="en-US" dirty="0" smtClean="0"/>
              <a:t> da </a:t>
            </a:r>
            <a:r>
              <a:rPr lang="en-US" dirty="0" err="1" smtClean="0"/>
              <a:t>polaridade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fragmentos</a:t>
            </a:r>
            <a:r>
              <a:rPr lang="en-US" dirty="0" smtClean="0"/>
              <a:t> de </a:t>
            </a:r>
            <a:r>
              <a:rPr lang="en-US" dirty="0" err="1" smtClean="0"/>
              <a:t>textos</a:t>
            </a:r>
            <a:r>
              <a:rPr lang="en-US" dirty="0" smtClean="0"/>
              <a:t> </a:t>
            </a:r>
            <a:r>
              <a:rPr lang="en-US" dirty="0" err="1" smtClean="0"/>
              <a:t>referentes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entidade</a:t>
            </a:r>
            <a:r>
              <a:rPr lang="en-US" dirty="0" smtClean="0"/>
              <a:t>, </a:t>
            </a:r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e SVM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9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Metodologia</a:t>
            </a:r>
            <a:r>
              <a:rPr lang="en-US" dirty="0" smtClean="0"/>
              <a:t>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b="1" dirty="0" err="1" smtClean="0"/>
              <a:t>Avaliação</a:t>
            </a:r>
            <a:r>
              <a:rPr lang="en-US" dirty="0" smtClean="0"/>
              <a:t> dos </a:t>
            </a:r>
            <a:r>
              <a:rPr lang="en-US" b="1" dirty="0" err="1" smtClean="0"/>
              <a:t>resultados</a:t>
            </a:r>
            <a:r>
              <a:rPr lang="en-US" dirty="0" smtClean="0"/>
              <a:t>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coleção</a:t>
            </a:r>
            <a:r>
              <a:rPr lang="en-US" dirty="0" smtClean="0"/>
              <a:t> com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pré-classificados</a:t>
            </a:r>
            <a:r>
              <a:rPr lang="en-US" dirty="0" smtClean="0"/>
              <a:t>,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r>
              <a:rPr lang="en-US" dirty="0" smtClean="0"/>
              <a:t> e </a:t>
            </a:r>
            <a:r>
              <a:rPr lang="en-US" dirty="0" err="1" smtClean="0"/>
              <a:t>negativos</a:t>
            </a:r>
            <a:r>
              <a:rPr lang="en-US" dirty="0" smtClean="0"/>
              <a:t>,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usada</a:t>
            </a:r>
            <a:r>
              <a:rPr lang="en-US" dirty="0" smtClean="0"/>
              <a:t> no </a:t>
            </a:r>
            <a:r>
              <a:rPr lang="en-US" dirty="0" err="1" smtClean="0"/>
              <a:t>treino</a:t>
            </a:r>
            <a:r>
              <a:rPr lang="en-US" dirty="0" smtClean="0"/>
              <a:t>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err="1" smtClean="0"/>
              <a:t>Avaliação</a:t>
            </a:r>
            <a:r>
              <a:rPr lang="en-US" dirty="0" smtClean="0"/>
              <a:t> da </a:t>
            </a:r>
            <a:r>
              <a:rPr lang="en-US" dirty="0" err="1" smtClean="0"/>
              <a:t>precisão</a:t>
            </a:r>
            <a:r>
              <a:rPr lang="en-US" dirty="0" smtClean="0"/>
              <a:t>, </a:t>
            </a:r>
            <a:r>
              <a:rPr lang="en-US" dirty="0" err="1" smtClean="0"/>
              <a:t>revocação</a:t>
            </a:r>
            <a:r>
              <a:rPr lang="en-US" dirty="0" smtClean="0"/>
              <a:t> e </a:t>
            </a:r>
            <a:r>
              <a:rPr lang="en-US" dirty="0" err="1" smtClean="0"/>
              <a:t>acurácia</a:t>
            </a:r>
            <a:r>
              <a:rPr lang="en-US" dirty="0" smtClean="0"/>
              <a:t> dos </a:t>
            </a:r>
            <a:r>
              <a:rPr lang="en-US" dirty="0" err="1" smtClean="0"/>
              <a:t>resultados</a:t>
            </a:r>
            <a:r>
              <a:rPr lang="en-US" dirty="0" smtClean="0"/>
              <a:t>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err="1" smtClean="0"/>
              <a:t>Desempenho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dirty="0" smtClean="0"/>
              <a:t>: 1) tempo de </a:t>
            </a:r>
            <a:r>
              <a:rPr lang="en-US" dirty="0" err="1" smtClean="0"/>
              <a:t>execução</a:t>
            </a:r>
            <a:r>
              <a:rPr lang="en-US" dirty="0" smtClean="0"/>
              <a:t> e 2) tempo de </a:t>
            </a:r>
            <a:r>
              <a:rPr lang="en-US" dirty="0" err="1" smtClean="0"/>
              <a:t>execução</a:t>
            </a:r>
            <a:r>
              <a:rPr lang="en-US" dirty="0" smtClean="0"/>
              <a:t> x </a:t>
            </a:r>
            <a:r>
              <a:rPr lang="en-US" dirty="0" err="1" smtClean="0"/>
              <a:t>custo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6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Preliminares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rimeira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: </a:t>
            </a:r>
            <a:r>
              <a:rPr lang="en-US" dirty="0" err="1" smtClean="0"/>
              <a:t>criação</a:t>
            </a:r>
            <a:r>
              <a:rPr lang="en-US" dirty="0" smtClean="0"/>
              <a:t> da </a:t>
            </a:r>
            <a:r>
              <a:rPr lang="en-US" dirty="0" err="1" smtClean="0"/>
              <a:t>coleção</a:t>
            </a:r>
            <a:r>
              <a:rPr lang="en-US" dirty="0" smtClean="0"/>
              <a:t> de </a:t>
            </a:r>
            <a:r>
              <a:rPr lang="en-US" dirty="0" err="1" smtClean="0"/>
              <a:t>estudos</a:t>
            </a:r>
            <a:r>
              <a:rPr lang="en-US" dirty="0" smtClean="0"/>
              <a:t> e </a:t>
            </a:r>
            <a:r>
              <a:rPr lang="en-US" dirty="0" err="1" smtClean="0"/>
              <a:t>verificar</a:t>
            </a:r>
            <a:r>
              <a:rPr lang="en-US" dirty="0" smtClean="0"/>
              <a:t>, </a:t>
            </a:r>
            <a:r>
              <a:rPr lang="en-US" dirty="0" err="1" smtClean="0"/>
              <a:t>nesta</a:t>
            </a:r>
            <a:r>
              <a:rPr lang="en-US" dirty="0" smtClean="0"/>
              <a:t> </a:t>
            </a:r>
            <a:r>
              <a:rPr lang="en-US" dirty="0" err="1" smtClean="0"/>
              <a:t>coleção</a:t>
            </a:r>
            <a:r>
              <a:rPr lang="en-US" dirty="0" smtClean="0"/>
              <a:t>,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distribuição</a:t>
            </a:r>
            <a:r>
              <a:rPr lang="en-US" dirty="0" smtClean="0"/>
              <a:t> de </a:t>
            </a:r>
            <a:r>
              <a:rPr lang="en-US" dirty="0" err="1" smtClean="0"/>
              <a:t>entidades</a:t>
            </a:r>
            <a:r>
              <a:rPr lang="en-US" dirty="0" smtClean="0"/>
              <a:t> e </a:t>
            </a:r>
            <a:r>
              <a:rPr lang="en-US" dirty="0" err="1" smtClean="0"/>
              <a:t>polaridae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entidade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Com </a:t>
            </a:r>
            <a:r>
              <a:rPr lang="en-US" dirty="0" err="1" smtClean="0"/>
              <a:t>isso</a:t>
            </a:r>
            <a:r>
              <a:rPr lang="en-US" dirty="0" smtClean="0"/>
              <a:t>, </a:t>
            </a:r>
            <a:r>
              <a:rPr lang="en-US" dirty="0" err="1" smtClean="0"/>
              <a:t>esperamos</a:t>
            </a:r>
            <a:r>
              <a:rPr lang="en-US" dirty="0" smtClean="0"/>
              <a:t> </a:t>
            </a:r>
            <a:r>
              <a:rPr lang="en-US" dirty="0" err="1" smtClean="0"/>
              <a:t>validar</a:t>
            </a:r>
            <a:r>
              <a:rPr lang="en-US" dirty="0" smtClean="0"/>
              <a:t>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idéias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da </a:t>
            </a:r>
            <a:r>
              <a:rPr lang="en-US" dirty="0" err="1" smtClean="0"/>
              <a:t>proposta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experimentos</a:t>
            </a:r>
            <a:r>
              <a:rPr lang="en-US" dirty="0" smtClean="0"/>
              <a:t> </a:t>
            </a:r>
            <a:r>
              <a:rPr lang="en-US" dirty="0" err="1" smtClean="0"/>
              <a:t>realizados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Coleção</a:t>
            </a:r>
            <a:r>
              <a:rPr lang="en-US" dirty="0" smtClean="0"/>
              <a:t> </a:t>
            </a:r>
            <a:r>
              <a:rPr lang="en-US" dirty="0" err="1" smtClean="0"/>
              <a:t>formada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páginas</a:t>
            </a:r>
            <a:r>
              <a:rPr lang="en-US" dirty="0" smtClean="0"/>
              <a:t> da </a:t>
            </a:r>
            <a:r>
              <a:rPr lang="en-US" b="1" i="1" dirty="0" smtClean="0"/>
              <a:t>Bloomberg</a:t>
            </a:r>
            <a:r>
              <a:rPr lang="en-US" dirty="0" smtClean="0"/>
              <a:t> </a:t>
            </a:r>
            <a:r>
              <a:rPr lang="en-US" dirty="0" err="1" smtClean="0"/>
              <a:t>catalogadas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i="1" dirty="0" err="1" smtClean="0"/>
              <a:t>seção</a:t>
            </a:r>
            <a:r>
              <a:rPr lang="en-US" i="1" dirty="0" smtClean="0"/>
              <a:t> </a:t>
            </a:r>
            <a:r>
              <a:rPr lang="en-US" i="1" dirty="0" err="1" smtClean="0"/>
              <a:t>financeira</a:t>
            </a:r>
            <a:r>
              <a:rPr lang="en-US" i="1" dirty="0" smtClean="0"/>
              <a:t> </a:t>
            </a:r>
            <a:r>
              <a:rPr lang="en-US" dirty="0" smtClean="0"/>
              <a:t>com </a:t>
            </a:r>
            <a:r>
              <a:rPr lang="en-US" b="1" dirty="0" smtClean="0"/>
              <a:t>total</a:t>
            </a:r>
            <a:r>
              <a:rPr lang="en-US" dirty="0" smtClean="0"/>
              <a:t> de </a:t>
            </a:r>
            <a:r>
              <a:rPr lang="en-US" b="1" dirty="0" smtClean="0"/>
              <a:t>3831</a:t>
            </a:r>
            <a:r>
              <a:rPr lang="en-US" dirty="0" smtClean="0"/>
              <a:t> </a:t>
            </a:r>
            <a:r>
              <a:rPr lang="en-US" dirty="0" err="1" smtClean="0"/>
              <a:t>páginas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Coleção</a:t>
            </a:r>
            <a:r>
              <a:rPr lang="en-US" dirty="0" smtClean="0"/>
              <a:t> </a:t>
            </a:r>
            <a:r>
              <a:rPr lang="en-US" dirty="0" err="1" smtClean="0"/>
              <a:t>criada</a:t>
            </a:r>
            <a:r>
              <a:rPr lang="en-US" dirty="0" smtClean="0"/>
              <a:t> com o </a:t>
            </a:r>
            <a:r>
              <a:rPr lang="en-US" dirty="0" err="1" smtClean="0"/>
              <a:t>uso</a:t>
            </a:r>
            <a:r>
              <a:rPr lang="en-US" dirty="0" smtClean="0"/>
              <a:t> de um </a:t>
            </a:r>
            <a:r>
              <a:rPr lang="en-US" dirty="0" err="1" smtClean="0"/>
              <a:t>coletor</a:t>
            </a:r>
            <a:r>
              <a:rPr lang="en-US" dirty="0" smtClean="0"/>
              <a:t> de </a:t>
            </a:r>
            <a:r>
              <a:rPr lang="en-US" dirty="0" err="1" smtClean="0"/>
              <a:t>páginas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2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Preliminares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experimento</a:t>
            </a:r>
            <a:r>
              <a:rPr lang="en-US" dirty="0" smtClean="0"/>
              <a:t>: </a:t>
            </a:r>
            <a:r>
              <a:rPr lang="en-US" dirty="0" err="1" smtClean="0"/>
              <a:t>verifica</a:t>
            </a:r>
            <a:r>
              <a:rPr lang="en-US" dirty="0" smtClean="0"/>
              <a:t> 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termos</a:t>
            </a:r>
            <a:r>
              <a:rPr lang="en-US" dirty="0" smtClean="0"/>
              <a:t> </a:t>
            </a:r>
            <a:r>
              <a:rPr lang="en-US" dirty="0" err="1" smtClean="0"/>
              <a:t>contidos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textos</a:t>
            </a:r>
            <a:r>
              <a:rPr lang="en-US" dirty="0" smtClean="0"/>
              <a:t> </a:t>
            </a:r>
            <a:r>
              <a:rPr lang="en-US" dirty="0" err="1" smtClean="0"/>
              <a:t>representam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das </a:t>
            </a:r>
            <a:r>
              <a:rPr lang="en-US" dirty="0" err="1" smtClean="0"/>
              <a:t>companhias</a:t>
            </a:r>
            <a:r>
              <a:rPr lang="en-US" dirty="0" smtClean="0"/>
              <a:t> da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i="1" dirty="0" smtClean="0"/>
              <a:t>Forbes</a:t>
            </a:r>
            <a:r>
              <a:rPr lang="en-US" dirty="0" smtClean="0"/>
              <a:t> </a:t>
            </a:r>
            <a:r>
              <a:rPr lang="en-US" i="1" dirty="0" smtClean="0"/>
              <a:t>2000</a:t>
            </a:r>
            <a:r>
              <a:rPr lang="en-US" dirty="0" smtClean="0"/>
              <a:t>, </a:t>
            </a:r>
            <a:r>
              <a:rPr lang="en-US" dirty="0" err="1" smtClean="0"/>
              <a:t>contém</a:t>
            </a:r>
            <a:r>
              <a:rPr lang="en-US" dirty="0" smtClean="0"/>
              <a:t> as 2000 </a:t>
            </a:r>
            <a:r>
              <a:rPr lang="en-US" dirty="0" err="1" smtClean="0"/>
              <a:t>maiores</a:t>
            </a:r>
            <a:r>
              <a:rPr lang="en-US" dirty="0" smtClean="0"/>
              <a:t> </a:t>
            </a:r>
            <a:r>
              <a:rPr lang="en-US" dirty="0" err="1" smtClean="0"/>
              <a:t>companhias</a:t>
            </a:r>
            <a:r>
              <a:rPr lang="en-US" dirty="0" smtClean="0"/>
              <a:t> </a:t>
            </a:r>
            <a:r>
              <a:rPr lang="en-US" dirty="0" err="1" smtClean="0"/>
              <a:t>globais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Caso</a:t>
            </a:r>
            <a:r>
              <a:rPr lang="en-US" dirty="0" smtClean="0"/>
              <a:t> o </a:t>
            </a:r>
            <a:r>
              <a:rPr lang="en-US" dirty="0" err="1" smtClean="0"/>
              <a:t>termo</a:t>
            </a:r>
            <a:r>
              <a:rPr lang="en-US" dirty="0" smtClean="0"/>
              <a:t> </a:t>
            </a:r>
            <a:r>
              <a:rPr lang="en-US" dirty="0" err="1" smtClean="0"/>
              <a:t>esteja</a:t>
            </a:r>
            <a:r>
              <a:rPr lang="en-US" dirty="0" smtClean="0"/>
              <a:t>, </a:t>
            </a:r>
            <a:r>
              <a:rPr lang="en-US" dirty="0" err="1" smtClean="0"/>
              <a:t>contabiliza</a:t>
            </a:r>
            <a:r>
              <a:rPr lang="en-US" dirty="0" smtClean="0"/>
              <a:t>-se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entidade</a:t>
            </a:r>
            <a:r>
              <a:rPr lang="en-US" dirty="0" smtClean="0"/>
              <a:t> no </a:t>
            </a:r>
            <a:r>
              <a:rPr lang="en-US" dirty="0" err="1" smtClean="0"/>
              <a:t>documento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3232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Internet </a:t>
            </a:r>
            <a:r>
              <a:rPr lang="en-US" dirty="0" err="1" smtClean="0"/>
              <a:t>disp</a:t>
            </a:r>
            <a:r>
              <a:rPr lang="en-US" dirty="0" err="1" smtClean="0"/>
              <a:t>õe</a:t>
            </a:r>
            <a:r>
              <a:rPr lang="en-US" dirty="0" smtClean="0"/>
              <a:t> de um </a:t>
            </a:r>
            <a:r>
              <a:rPr lang="en-US" dirty="0" err="1" smtClean="0"/>
              <a:t>grande</a:t>
            </a:r>
            <a:r>
              <a:rPr lang="en-US" dirty="0" smtClean="0"/>
              <a:t> volume de </a:t>
            </a:r>
            <a:r>
              <a:rPr lang="en-US" dirty="0" err="1" smtClean="0"/>
              <a:t>informação</a:t>
            </a:r>
            <a:r>
              <a:rPr lang="en-US" dirty="0" smtClean="0"/>
              <a:t>,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err="1" smtClean="0"/>
              <a:t>relavantes</a:t>
            </a:r>
            <a:r>
              <a:rPr lang="en-US" dirty="0" smtClean="0"/>
              <a:t> 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domínios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Um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determinar</a:t>
            </a:r>
            <a:r>
              <a:rPr lang="en-US" dirty="0" smtClean="0"/>
              <a:t> a </a:t>
            </a:r>
            <a:r>
              <a:rPr lang="en-US" dirty="0" err="1" smtClean="0"/>
              <a:t>polaridade</a:t>
            </a:r>
            <a:r>
              <a:rPr lang="en-US" dirty="0" smtClean="0"/>
              <a:t> da </a:t>
            </a:r>
            <a:r>
              <a:rPr lang="en-US" dirty="0" err="1" smtClean="0"/>
              <a:t>opinião</a:t>
            </a:r>
            <a:r>
              <a:rPr lang="en-US" dirty="0" smtClean="0"/>
              <a:t> do </a:t>
            </a:r>
            <a:r>
              <a:rPr lang="en-US" dirty="0" err="1" smtClean="0"/>
              <a:t>autor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assunto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discussão</a:t>
            </a:r>
            <a:r>
              <a:rPr lang="en-US" dirty="0" smtClean="0"/>
              <a:t>.</a:t>
            </a:r>
          </a:p>
          <a:p>
            <a:pPr lvl="1"/>
            <a:r>
              <a:rPr lang="en-US" i="1" dirty="0" err="1" smtClean="0"/>
              <a:t>Denomina</a:t>
            </a:r>
            <a:r>
              <a:rPr lang="en-US" i="1" dirty="0" smtClean="0"/>
              <a:t>-se: </a:t>
            </a:r>
            <a:r>
              <a:rPr lang="en-US" i="1" dirty="0" err="1" smtClean="0"/>
              <a:t>Análise</a:t>
            </a:r>
            <a:r>
              <a:rPr lang="en-US" i="1" dirty="0" smtClean="0"/>
              <a:t> </a:t>
            </a:r>
            <a:r>
              <a:rPr lang="en-US" i="1" dirty="0" smtClean="0"/>
              <a:t>de </a:t>
            </a:r>
            <a:r>
              <a:rPr lang="en-US" i="1" dirty="0" err="1" smtClean="0"/>
              <a:t>sentimento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polaridade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78200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980176"/>
            <a:ext cx="8915400" cy="877824"/>
          </a:xfrm>
        </p:spPr>
        <p:txBody>
          <a:bodyPr/>
          <a:lstStyle/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entidades</a:t>
            </a:r>
            <a:r>
              <a:rPr lang="en-US" dirty="0" smtClean="0"/>
              <a:t> x Total de </a:t>
            </a:r>
            <a:r>
              <a:rPr lang="en-US" dirty="0" err="1" smtClean="0"/>
              <a:t>Documentos</a:t>
            </a:r>
            <a:endParaRPr lang="en-US" dirty="0"/>
          </a:p>
        </p:txBody>
      </p:sp>
      <p:pic>
        <p:nvPicPr>
          <p:cNvPr id="4" name="Content Placeholder 3" descr="Screen Shot 2012-02-28 at 2.01.42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83" r="-35183"/>
          <a:stretch>
            <a:fillRect/>
          </a:stretch>
        </p:blipFill>
        <p:spPr>
          <a:xfrm>
            <a:off x="927100" y="428625"/>
            <a:ext cx="7988300" cy="4604302"/>
          </a:xfrm>
        </p:spPr>
      </p:pic>
    </p:spTree>
    <p:extLst>
      <p:ext uri="{BB962C8B-B14F-4D97-AF65-F5344CB8AC3E}">
        <p14:creationId xmlns:p14="http://schemas.microsoft.com/office/powerpoint/2010/main" val="181991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Preliminares</a:t>
            </a:r>
            <a:r>
              <a:rPr lang="en-US" dirty="0"/>
              <a:t>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Nota-se o </a:t>
            </a:r>
            <a:r>
              <a:rPr lang="en-US" b="1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 de </a:t>
            </a:r>
            <a:r>
              <a:rPr lang="en-US" b="1" dirty="0" err="1" smtClean="0"/>
              <a:t>entidades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b="1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b="1" i="1" dirty="0" err="1" smtClean="0"/>
              <a:t>cinco</a:t>
            </a:r>
            <a:r>
              <a:rPr lang="en-US" b="1" i="1" dirty="0" smtClean="0"/>
              <a:t> </a:t>
            </a:r>
            <a:r>
              <a:rPr lang="en-US" dirty="0" smtClean="0"/>
              <a:t>(730 </a:t>
            </a:r>
            <a:r>
              <a:rPr lang="en-US" dirty="0" err="1" smtClean="0"/>
              <a:t>documentos</a:t>
            </a:r>
            <a:r>
              <a:rPr lang="en-US" dirty="0" smtClean="0"/>
              <a:t>)</a:t>
            </a:r>
            <a:r>
              <a:rPr lang="en-US" i="1" dirty="0" smtClean="0"/>
              <a:t>.</a:t>
            </a:r>
            <a:endParaRPr lang="en-US" i="1" dirty="0" smtClean="0"/>
          </a:p>
          <a:p>
            <a:r>
              <a:rPr lang="en-US" dirty="0" err="1" smtClean="0"/>
              <a:t>Porém</a:t>
            </a:r>
            <a:r>
              <a:rPr lang="en-US" dirty="0" smtClean="0"/>
              <a:t>,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contenha</a:t>
            </a:r>
            <a:r>
              <a:rPr lang="en-US" dirty="0" smtClean="0"/>
              <a:t> </a:t>
            </a:r>
            <a:r>
              <a:rPr lang="en-US" dirty="0" err="1" smtClean="0"/>
              <a:t>comparações</a:t>
            </a:r>
            <a:r>
              <a:rPr lang="en-US" dirty="0" smtClean="0"/>
              <a:t> entre </a:t>
            </a:r>
            <a:r>
              <a:rPr lang="en-US" dirty="0" err="1" smtClean="0"/>
              <a:t>tais</a:t>
            </a:r>
            <a:r>
              <a:rPr lang="en-US" dirty="0" smtClean="0"/>
              <a:t> </a:t>
            </a:r>
            <a:r>
              <a:rPr lang="en-US" dirty="0" err="1" smtClean="0"/>
              <a:t>entidades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financeiro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</a:t>
            </a:r>
            <a:r>
              <a:rPr lang="en-US" dirty="0" err="1" smtClean="0"/>
              <a:t>todo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entidades</a:t>
            </a:r>
            <a:r>
              <a:rPr lang="en-US" dirty="0" smtClean="0"/>
              <a:t> de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ramos</a:t>
            </a:r>
            <a:r>
              <a:rPr lang="en-US" dirty="0" smtClean="0"/>
              <a:t> de </a:t>
            </a:r>
            <a:r>
              <a:rPr lang="en-US" dirty="0" err="1" smtClean="0"/>
              <a:t>negócios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descritas</a:t>
            </a:r>
            <a:r>
              <a:rPr lang="en-US" dirty="0" smtClean="0"/>
              <a:t> com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comportamento</a:t>
            </a:r>
            <a:r>
              <a:rPr lang="en-US" dirty="0" smtClean="0"/>
              <a:t> de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financeiras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280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980176"/>
            <a:ext cx="8915400" cy="877824"/>
          </a:xfrm>
        </p:spPr>
        <p:txBody>
          <a:bodyPr>
            <a:normAutofit fontScale="90000"/>
          </a:bodyPr>
          <a:lstStyle/>
          <a:p>
            <a:r>
              <a:rPr lang="en-US" sz="2000" dirty="0" err="1" smtClean="0"/>
              <a:t>Exemplo</a:t>
            </a:r>
            <a:r>
              <a:rPr lang="en-US" sz="2000" dirty="0"/>
              <a:t>: </a:t>
            </a:r>
            <a:r>
              <a:rPr lang="en-US" sz="2000" dirty="0" err="1" smtClean="0"/>
              <a:t>descreve</a:t>
            </a:r>
            <a:r>
              <a:rPr lang="en-US" sz="2000" dirty="0" smtClean="0"/>
              <a:t> </a:t>
            </a:r>
            <a:r>
              <a:rPr lang="en-US" sz="2000" dirty="0" err="1"/>
              <a:t>ações</a:t>
            </a:r>
            <a:r>
              <a:rPr lang="en-US" sz="2000" dirty="0"/>
              <a:t> </a:t>
            </a:r>
            <a:r>
              <a:rPr lang="en-US" sz="2000" dirty="0" err="1"/>
              <a:t>financeiras</a:t>
            </a:r>
            <a:r>
              <a:rPr lang="en-US" sz="2000" dirty="0"/>
              <a:t> de </a:t>
            </a:r>
            <a:r>
              <a:rPr lang="en-US" sz="2000" dirty="0" err="1"/>
              <a:t>várias</a:t>
            </a:r>
            <a:r>
              <a:rPr lang="en-US" sz="2000" dirty="0"/>
              <a:t> </a:t>
            </a:r>
            <a:r>
              <a:rPr lang="en-US" sz="2000" dirty="0" err="1" smtClean="0"/>
              <a:t>entidades</a:t>
            </a:r>
            <a:r>
              <a:rPr lang="en-US" sz="2000" dirty="0" smtClean="0"/>
              <a:t>. </a:t>
            </a:r>
            <a:r>
              <a:rPr lang="en-US" sz="2000" dirty="0" err="1" smtClean="0"/>
              <a:t>Negativo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o Google e </a:t>
            </a:r>
            <a:r>
              <a:rPr lang="en-US" sz="2000" dirty="0" err="1" smtClean="0"/>
              <a:t>positivo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a Microsoft.</a:t>
            </a:r>
            <a:endParaRPr lang="en-US" sz="2000" dirty="0"/>
          </a:p>
        </p:txBody>
      </p:sp>
      <p:pic>
        <p:nvPicPr>
          <p:cNvPr id="6" name="Content Placeholder 5" descr="Screen Shot 2012-02-28 at 2.07.15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173" r="-34173"/>
          <a:stretch>
            <a:fillRect/>
          </a:stretch>
        </p:blipFill>
        <p:spPr>
          <a:xfrm>
            <a:off x="222250" y="365125"/>
            <a:ext cx="8693150" cy="5207000"/>
          </a:xfrm>
        </p:spPr>
      </p:pic>
    </p:spTree>
    <p:extLst>
      <p:ext uri="{BB962C8B-B14F-4D97-AF65-F5344CB8AC3E}">
        <p14:creationId xmlns:p14="http://schemas.microsoft.com/office/powerpoint/2010/main" val="350753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Preliminares</a:t>
            </a:r>
            <a:r>
              <a:rPr lang="en-US" dirty="0" smtClean="0"/>
              <a:t>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Segundo </a:t>
            </a:r>
            <a:r>
              <a:rPr lang="en-US" dirty="0" err="1" smtClean="0"/>
              <a:t>experimento</a:t>
            </a:r>
            <a:r>
              <a:rPr lang="en-US" dirty="0" smtClean="0"/>
              <a:t> </a:t>
            </a:r>
            <a:r>
              <a:rPr lang="en-US" dirty="0" err="1" smtClean="0"/>
              <a:t>consiste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verificar</a:t>
            </a:r>
            <a:r>
              <a:rPr lang="en-US" dirty="0" smtClean="0"/>
              <a:t> a </a:t>
            </a:r>
            <a:r>
              <a:rPr lang="en-US" dirty="0" err="1" smtClean="0"/>
              <a:t>polaridade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entidades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documentos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b="1" dirty="0" err="1" smtClean="0"/>
              <a:t>Cinco</a:t>
            </a:r>
            <a:r>
              <a:rPr lang="en-US" dirty="0" smtClean="0"/>
              <a:t> </a:t>
            </a:r>
            <a:r>
              <a:rPr lang="en-US" b="1" dirty="0" err="1" smtClean="0"/>
              <a:t>entidades</a:t>
            </a:r>
            <a:r>
              <a:rPr lang="en-US" dirty="0" smtClean="0"/>
              <a:t>: </a:t>
            </a:r>
            <a:r>
              <a:rPr lang="en-US" i="1" dirty="0" smtClean="0"/>
              <a:t>Apple, Microsoft, Google, Nokia e Samsung</a:t>
            </a:r>
            <a:r>
              <a:rPr lang="en-US" dirty="0" smtClean="0"/>
              <a:t>.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ramo</a:t>
            </a:r>
            <a:r>
              <a:rPr lang="en-US" dirty="0" smtClean="0"/>
              <a:t>: </a:t>
            </a:r>
            <a:r>
              <a:rPr lang="en-US" dirty="0" err="1" smtClean="0"/>
              <a:t>celulares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Seleção</a:t>
            </a:r>
            <a:r>
              <a:rPr lang="en-US" dirty="0" smtClean="0"/>
              <a:t> de </a:t>
            </a:r>
            <a:r>
              <a:rPr lang="en-US" b="1" dirty="0" err="1" smtClean="0"/>
              <a:t>cem</a:t>
            </a:r>
            <a:r>
              <a:rPr lang="en-US" dirty="0" smtClean="0"/>
              <a:t> </a:t>
            </a:r>
            <a:r>
              <a:rPr lang="en-US" b="1" dirty="0" err="1" smtClean="0"/>
              <a:t>páginas</a:t>
            </a:r>
            <a:r>
              <a:rPr lang="en-US" b="1" dirty="0" smtClean="0"/>
              <a:t>.</a:t>
            </a:r>
            <a:endParaRPr lang="en-US" dirty="0" smtClean="0"/>
          </a:p>
          <a:p>
            <a:r>
              <a:rPr lang="en-US" dirty="0" err="1" smtClean="0"/>
              <a:t>Polaridade</a:t>
            </a:r>
            <a:r>
              <a:rPr lang="en-US" dirty="0" smtClean="0"/>
              <a:t> </a:t>
            </a:r>
            <a:r>
              <a:rPr lang="en-US" dirty="0" err="1" smtClean="0"/>
              <a:t>calculada</a:t>
            </a:r>
            <a:r>
              <a:rPr lang="en-US" dirty="0" smtClean="0"/>
              <a:t> </a:t>
            </a:r>
            <a:r>
              <a:rPr lang="en-US" dirty="0" err="1" smtClean="0"/>
              <a:t>manualmente</a:t>
            </a:r>
            <a:r>
              <a:rPr lang="en-US" dirty="0" smtClean="0"/>
              <a:t>: </a:t>
            </a:r>
            <a:r>
              <a:rPr lang="en-US" dirty="0" err="1" smtClean="0"/>
              <a:t>positivo</a:t>
            </a:r>
            <a:r>
              <a:rPr lang="en-US" dirty="0" smtClean="0"/>
              <a:t> e </a:t>
            </a:r>
            <a:r>
              <a:rPr lang="en-US" dirty="0" err="1" smtClean="0"/>
              <a:t>negativo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44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Preliminares</a:t>
            </a:r>
            <a:r>
              <a:rPr lang="en-US" dirty="0"/>
              <a:t> </a:t>
            </a:r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cem</a:t>
            </a:r>
            <a:r>
              <a:rPr lang="en-US" dirty="0" smtClean="0"/>
              <a:t> </a:t>
            </a:r>
            <a:r>
              <a:rPr lang="en-US" dirty="0" err="1" smtClean="0"/>
              <a:t>páginas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28%</a:t>
            </a:r>
            <a:r>
              <a:rPr lang="en-US" dirty="0" smtClean="0"/>
              <a:t> </a:t>
            </a:r>
            <a:r>
              <a:rPr lang="en-US" dirty="0" err="1" smtClean="0"/>
              <a:t>apresentam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r>
              <a:rPr lang="en-US" dirty="0" smtClean="0"/>
              <a:t> </a:t>
            </a:r>
            <a:r>
              <a:rPr lang="en-US" dirty="0" err="1" smtClean="0"/>
              <a:t>polaridade</a:t>
            </a:r>
            <a:endParaRPr lang="en-US" dirty="0"/>
          </a:p>
          <a:p>
            <a:pPr lvl="2"/>
            <a:r>
              <a:rPr lang="en-US" dirty="0" smtClean="0"/>
              <a:t>16% </a:t>
            </a:r>
            <a:r>
              <a:rPr lang="en-US" dirty="0" err="1" smtClean="0"/>
              <a:t>positivo</a:t>
            </a:r>
            <a:r>
              <a:rPr lang="en-US" dirty="0" smtClean="0"/>
              <a:t> e 12% </a:t>
            </a:r>
            <a:r>
              <a:rPr lang="en-US" smtClean="0"/>
              <a:t>negativo</a:t>
            </a:r>
            <a:endParaRPr lang="en-US" dirty="0" smtClean="0"/>
          </a:p>
          <a:p>
            <a:pPr lvl="1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demais</a:t>
            </a:r>
            <a:r>
              <a:rPr lang="en-US" dirty="0" smtClean="0"/>
              <a:t>, </a:t>
            </a:r>
            <a:r>
              <a:rPr lang="en-US" b="1" dirty="0" smtClean="0"/>
              <a:t>72%</a:t>
            </a:r>
            <a:r>
              <a:rPr lang="en-US" dirty="0" smtClean="0"/>
              <a:t> </a:t>
            </a:r>
            <a:r>
              <a:rPr lang="en-US" dirty="0" err="1" smtClean="0"/>
              <a:t>apresentam</a:t>
            </a:r>
            <a:r>
              <a:rPr lang="en-US" dirty="0" smtClean="0"/>
              <a:t> </a:t>
            </a:r>
            <a:r>
              <a:rPr lang="en-US" dirty="0" err="1" smtClean="0"/>
              <a:t>polaridades</a:t>
            </a:r>
            <a:r>
              <a:rPr lang="en-US" dirty="0" smtClean="0"/>
              <a:t> </a:t>
            </a:r>
            <a:r>
              <a:rPr lang="en-US" dirty="0" err="1" smtClean="0"/>
              <a:t>positivas</a:t>
            </a:r>
            <a:r>
              <a:rPr lang="en-US" dirty="0" smtClean="0"/>
              <a:t> e </a:t>
            </a:r>
            <a:r>
              <a:rPr lang="en-US" dirty="0" err="1" smtClean="0"/>
              <a:t>negativas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Estes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confirmam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polaridades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observadas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documento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6379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980176"/>
            <a:ext cx="8915400" cy="87782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Relação</a:t>
            </a:r>
            <a:r>
              <a:rPr lang="en-US" dirty="0" smtClean="0"/>
              <a:t> da Apple e Microsoft com as </a:t>
            </a:r>
            <a:r>
              <a:rPr lang="en-US" dirty="0" err="1" smtClean="0"/>
              <a:t>demais</a:t>
            </a:r>
            <a:r>
              <a:rPr lang="en-US" dirty="0" smtClean="0"/>
              <a:t> </a:t>
            </a:r>
            <a:r>
              <a:rPr lang="en-US" dirty="0" err="1" smtClean="0"/>
              <a:t>entidades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 descr="Screen Shot 2012-02-28 at 2.16.08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078" b="-22078"/>
          <a:stretch>
            <a:fillRect/>
          </a:stretch>
        </p:blipFill>
        <p:spPr>
          <a:xfrm>
            <a:off x="593725" y="589803"/>
            <a:ext cx="7988300" cy="2474072"/>
          </a:xfrm>
        </p:spPr>
      </p:pic>
      <p:pic>
        <p:nvPicPr>
          <p:cNvPr id="5" name="Picture 4" descr="Screen Shot 2012-02-28 at 2.16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75" y="3603624"/>
            <a:ext cx="7016749" cy="1603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54040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Preliminares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9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Considerando</a:t>
            </a:r>
            <a:r>
              <a:rPr lang="en-US" dirty="0" smtClean="0"/>
              <a:t> </a:t>
            </a:r>
            <a:r>
              <a:rPr lang="en-US" b="1" dirty="0" smtClean="0"/>
              <a:t>pares</a:t>
            </a:r>
            <a:r>
              <a:rPr lang="en-US" dirty="0" smtClean="0"/>
              <a:t> de </a:t>
            </a:r>
            <a:r>
              <a:rPr lang="en-US" dirty="0" err="1" smtClean="0"/>
              <a:t>entidades</a:t>
            </a:r>
            <a:r>
              <a:rPr lang="en-US" dirty="0" smtClean="0"/>
              <a:t>,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b="1" dirty="0" err="1" smtClean="0"/>
              <a:t>quatro</a:t>
            </a:r>
            <a:r>
              <a:rPr lang="en-US" dirty="0" smtClean="0"/>
              <a:t> as </a:t>
            </a:r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b="1" dirty="0" err="1" smtClean="0"/>
              <a:t>classificações</a:t>
            </a:r>
            <a:r>
              <a:rPr lang="en-US" dirty="0" smtClean="0"/>
              <a:t>: </a:t>
            </a:r>
            <a:r>
              <a:rPr lang="en-US" i="1" dirty="0" err="1" smtClean="0"/>
              <a:t>pos</a:t>
            </a:r>
            <a:r>
              <a:rPr lang="en-US" i="1" dirty="0" smtClean="0"/>
              <a:t> x </a:t>
            </a:r>
            <a:r>
              <a:rPr lang="en-US" i="1" dirty="0" err="1" smtClean="0"/>
              <a:t>pos</a:t>
            </a:r>
            <a:r>
              <a:rPr lang="en-US" i="1" dirty="0" smtClean="0"/>
              <a:t>, </a:t>
            </a:r>
            <a:r>
              <a:rPr lang="en-US" i="1" dirty="0" err="1" smtClean="0"/>
              <a:t>pos</a:t>
            </a:r>
            <a:r>
              <a:rPr lang="en-US" i="1" dirty="0" smtClean="0"/>
              <a:t> x </a:t>
            </a:r>
            <a:r>
              <a:rPr lang="en-US" i="1" dirty="0" err="1" smtClean="0"/>
              <a:t>neg</a:t>
            </a:r>
            <a:r>
              <a:rPr lang="en-US" i="1" dirty="0" smtClean="0"/>
              <a:t>, </a:t>
            </a:r>
            <a:r>
              <a:rPr lang="en-US" i="1" dirty="0" err="1" smtClean="0"/>
              <a:t>neg</a:t>
            </a:r>
            <a:r>
              <a:rPr lang="en-US" i="1" dirty="0" smtClean="0"/>
              <a:t> x </a:t>
            </a:r>
            <a:r>
              <a:rPr lang="en-US" i="1" dirty="0" err="1" smtClean="0"/>
              <a:t>pos</a:t>
            </a:r>
            <a:r>
              <a:rPr lang="en-US" i="1" dirty="0" smtClean="0"/>
              <a:t> e </a:t>
            </a:r>
            <a:r>
              <a:rPr lang="en-US" i="1" dirty="0" err="1" smtClean="0"/>
              <a:t>neg</a:t>
            </a:r>
            <a:r>
              <a:rPr lang="en-US" i="1" dirty="0"/>
              <a:t> </a:t>
            </a:r>
            <a:r>
              <a:rPr lang="en-US" i="1" dirty="0" smtClean="0"/>
              <a:t>x neg.</a:t>
            </a:r>
          </a:p>
          <a:p>
            <a:r>
              <a:rPr lang="en-US" dirty="0" smtClean="0"/>
              <a:t>A </a:t>
            </a:r>
            <a:r>
              <a:rPr lang="en-US" b="1" dirty="0" err="1" smtClean="0"/>
              <a:t>maior</a:t>
            </a:r>
            <a:r>
              <a:rPr lang="en-US" dirty="0" smtClean="0"/>
              <a:t> </a:t>
            </a:r>
            <a:r>
              <a:rPr lang="en-US" b="1" dirty="0" err="1" smtClean="0"/>
              <a:t>relação</a:t>
            </a:r>
            <a:r>
              <a:rPr lang="en-US" b="1" dirty="0" smtClean="0"/>
              <a:t> </a:t>
            </a:r>
            <a:r>
              <a:rPr lang="en-US" b="1" dirty="0" err="1" smtClean="0"/>
              <a:t>pos</a:t>
            </a:r>
            <a:r>
              <a:rPr lang="en-US" b="1" dirty="0" smtClean="0"/>
              <a:t> x </a:t>
            </a:r>
            <a:r>
              <a:rPr lang="en-US" b="1" dirty="0" err="1" smtClean="0"/>
              <a:t>pos</a:t>
            </a:r>
            <a:r>
              <a:rPr lang="en-US" b="1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b="1" dirty="0" smtClean="0"/>
              <a:t>Microsoft</a:t>
            </a:r>
            <a:r>
              <a:rPr lang="en-US" dirty="0" smtClean="0"/>
              <a:t> e </a:t>
            </a:r>
            <a:r>
              <a:rPr lang="en-US" b="1" dirty="0" smtClean="0"/>
              <a:t>Nokia</a:t>
            </a:r>
            <a:r>
              <a:rPr lang="en-US" dirty="0" smtClean="0"/>
              <a:t> com </a:t>
            </a:r>
            <a:r>
              <a:rPr lang="en-US" b="1" dirty="0" smtClean="0"/>
              <a:t>7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b="1" dirty="0" smtClean="0"/>
              <a:t>entre</a:t>
            </a:r>
            <a:r>
              <a:rPr lang="en-US" dirty="0" smtClean="0"/>
              <a:t> as </a:t>
            </a:r>
            <a:r>
              <a:rPr lang="en-US" b="1" dirty="0" smtClean="0"/>
              <a:t>100</a:t>
            </a:r>
            <a:r>
              <a:rPr lang="en-US" dirty="0" smtClean="0"/>
              <a:t> </a:t>
            </a:r>
            <a:r>
              <a:rPr lang="en-US" dirty="0" err="1" smtClean="0"/>
              <a:t>páginas</a:t>
            </a:r>
            <a:endParaRPr lang="en-US" dirty="0" smtClean="0"/>
          </a:p>
          <a:p>
            <a:r>
              <a:rPr lang="en-US" dirty="0" err="1" smtClean="0"/>
              <a:t>Reflexo</a:t>
            </a:r>
            <a:r>
              <a:rPr lang="en-US" dirty="0" smtClean="0"/>
              <a:t> da </a:t>
            </a:r>
            <a:r>
              <a:rPr lang="en-US" dirty="0" err="1" smtClean="0"/>
              <a:t>estreita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b="1" dirty="0" err="1" smtClean="0"/>
              <a:t>relação</a:t>
            </a:r>
            <a:r>
              <a:rPr lang="en-US" b="1" dirty="0" smtClean="0"/>
              <a:t> </a:t>
            </a:r>
            <a:r>
              <a:rPr lang="en-US" b="1" dirty="0" err="1" smtClean="0"/>
              <a:t>pos</a:t>
            </a:r>
            <a:r>
              <a:rPr lang="en-US" b="1" dirty="0" smtClean="0"/>
              <a:t> x </a:t>
            </a:r>
            <a:r>
              <a:rPr lang="en-US" b="1" dirty="0" err="1" smtClean="0"/>
              <a:t>neg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b="1" dirty="0" err="1" smtClean="0"/>
              <a:t>maior</a:t>
            </a:r>
            <a:r>
              <a:rPr lang="en-US" dirty="0" smtClean="0"/>
              <a:t> entre </a:t>
            </a:r>
            <a:r>
              <a:rPr lang="en-US" b="1" dirty="0" smtClean="0"/>
              <a:t>Apple</a:t>
            </a:r>
            <a:r>
              <a:rPr lang="en-US" dirty="0" smtClean="0"/>
              <a:t> e </a:t>
            </a:r>
            <a:r>
              <a:rPr lang="en-US" b="1" dirty="0" smtClean="0"/>
              <a:t>Microsoft</a:t>
            </a:r>
            <a:r>
              <a:rPr lang="en-US" dirty="0" smtClean="0"/>
              <a:t>,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esperado</a:t>
            </a:r>
            <a:r>
              <a:rPr lang="en-US" dirty="0" smtClean="0"/>
              <a:t> se </a:t>
            </a:r>
            <a:r>
              <a:rPr lang="en-US" dirty="0" err="1" smtClean="0"/>
              <a:t>notarmos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tais</a:t>
            </a:r>
            <a:r>
              <a:rPr lang="en-US" dirty="0" smtClean="0"/>
              <a:t> </a:t>
            </a:r>
            <a:r>
              <a:rPr lang="en-US" b="1" dirty="0" err="1" smtClean="0"/>
              <a:t>entidades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b="1" dirty="0" err="1" smtClean="0"/>
              <a:t>concorrentes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setores</a:t>
            </a:r>
            <a:endParaRPr lang="en-US" dirty="0" smtClean="0"/>
          </a:p>
          <a:p>
            <a:r>
              <a:rPr lang="en-US" dirty="0" smtClean="0"/>
              <a:t>Este </a:t>
            </a:r>
            <a:r>
              <a:rPr lang="en-US" dirty="0" err="1" smtClean="0"/>
              <a:t>experimento</a:t>
            </a:r>
            <a:r>
              <a:rPr lang="en-US" dirty="0" smtClean="0"/>
              <a:t> </a:t>
            </a:r>
            <a:r>
              <a:rPr lang="en-US" b="1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b="1" dirty="0" err="1" smtClean="0"/>
              <a:t>conhecimento</a:t>
            </a:r>
            <a:r>
              <a:rPr lang="en-US" dirty="0" smtClean="0"/>
              <a:t> </a:t>
            </a:r>
            <a:r>
              <a:rPr lang="en-US" b="1" dirty="0" err="1" smtClean="0"/>
              <a:t>prévio</a:t>
            </a:r>
            <a:r>
              <a:rPr lang="en-US" dirty="0" smtClean="0"/>
              <a:t> das </a:t>
            </a:r>
            <a:r>
              <a:rPr lang="en-US" b="1" dirty="0" err="1" smtClean="0"/>
              <a:t>relações</a:t>
            </a:r>
            <a:r>
              <a:rPr lang="en-US" dirty="0" smtClean="0"/>
              <a:t> entre as </a:t>
            </a:r>
            <a:r>
              <a:rPr lang="en-US" b="1" dirty="0" err="1" smtClean="0"/>
              <a:t>entidades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b="1" dirty="0" err="1" smtClean="0"/>
              <a:t>útil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b="1" dirty="0" err="1" smtClean="0"/>
              <a:t>calcular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b="1" dirty="0" err="1" smtClean="0"/>
              <a:t>polaridades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024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Cronograma</a:t>
            </a:r>
            <a:endParaRPr lang="en-US" dirty="0"/>
          </a:p>
        </p:txBody>
      </p:sp>
      <p:pic>
        <p:nvPicPr>
          <p:cNvPr id="8" name="Content Placeholder 7" descr="cronogram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1" r="-3271"/>
          <a:stretch>
            <a:fillRect/>
          </a:stretch>
        </p:blipFill>
        <p:spPr>
          <a:xfrm>
            <a:off x="381000" y="2413001"/>
            <a:ext cx="8255000" cy="4027954"/>
          </a:xfrm>
        </p:spPr>
      </p:pic>
    </p:spTree>
    <p:extLst>
      <p:ext uri="{BB962C8B-B14F-4D97-AF65-F5344CB8AC3E}">
        <p14:creationId xmlns:p14="http://schemas.microsoft.com/office/powerpoint/2010/main" val="294395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</a:t>
            </a:r>
            <a:r>
              <a:rPr lang="en-US" dirty="0" err="1"/>
              <a:t>Azar</a:t>
            </a:r>
            <a:r>
              <a:rPr lang="en-US" dirty="0"/>
              <a:t>, 2009] </a:t>
            </a:r>
            <a:r>
              <a:rPr lang="en-US" dirty="0" err="1"/>
              <a:t>Azar</a:t>
            </a:r>
            <a:r>
              <a:rPr lang="en-US" dirty="0"/>
              <a:t>, P. (2009). 	</a:t>
            </a:r>
            <a:r>
              <a:rPr lang="en-US" i="1" dirty="0"/>
              <a:t>Sentiment Analysis Financial News. </a:t>
            </a:r>
            <a:r>
              <a:rPr lang="en-US" dirty="0"/>
              <a:t>PhD thesis, </a:t>
            </a:r>
            <a:r>
              <a:rPr lang="en-US" dirty="0" err="1"/>
              <a:t>Hardvard</a:t>
            </a:r>
            <a:r>
              <a:rPr lang="en-US" dirty="0"/>
              <a:t> College.</a:t>
            </a:r>
          </a:p>
          <a:p>
            <a:r>
              <a:rPr lang="en-US" dirty="0"/>
              <a:t>[</a:t>
            </a:r>
            <a:r>
              <a:rPr lang="en-US" dirty="0" err="1"/>
              <a:t>Bollen</a:t>
            </a:r>
            <a:r>
              <a:rPr lang="en-US" dirty="0"/>
              <a:t> et al., 2010</a:t>
            </a:r>
            <a:r>
              <a:rPr lang="en-US" dirty="0" smtClean="0"/>
              <a:t>] </a:t>
            </a:r>
            <a:r>
              <a:rPr lang="en-US" dirty="0" err="1"/>
              <a:t>Bollen</a:t>
            </a:r>
            <a:r>
              <a:rPr lang="en-US" dirty="0"/>
              <a:t>, J., Mao, H., and </a:t>
            </a:r>
            <a:r>
              <a:rPr lang="en-US" dirty="0" err="1"/>
              <a:t>Zeng</a:t>
            </a:r>
            <a:r>
              <a:rPr lang="en-US" dirty="0"/>
              <a:t>, X.-J. (2010). Twitter mood predicts the stock market. 1(2):1-8.</a:t>
            </a:r>
          </a:p>
          <a:p>
            <a:r>
              <a:rPr lang="en-US" dirty="0"/>
              <a:t>[</a:t>
            </a:r>
            <a:r>
              <a:rPr lang="en-US" dirty="0" err="1"/>
              <a:t>Devitt</a:t>
            </a:r>
            <a:r>
              <a:rPr lang="en-US" dirty="0"/>
              <a:t> and Ahmad, </a:t>
            </a:r>
            <a:r>
              <a:rPr lang="en-US" dirty="0" smtClean="0"/>
              <a:t>2007, LSP] </a:t>
            </a:r>
            <a:r>
              <a:rPr lang="en-US" dirty="0" err="1"/>
              <a:t>Devitt</a:t>
            </a:r>
            <a:r>
              <a:rPr lang="en-US" dirty="0"/>
              <a:t>, A. and Ahmad, K. (2007a). A lexicon for polarity: Affective content in financial news text. </a:t>
            </a:r>
            <a:r>
              <a:rPr lang="en-US" i="1" dirty="0"/>
              <a:t>Proceedings of Language For Special Purposes.</a:t>
            </a:r>
          </a:p>
          <a:p>
            <a:r>
              <a:rPr lang="en-US" dirty="0"/>
              <a:t>[</a:t>
            </a:r>
            <a:r>
              <a:rPr lang="en-US" dirty="0" err="1"/>
              <a:t>Devitt</a:t>
            </a:r>
            <a:r>
              <a:rPr lang="en-US" dirty="0"/>
              <a:t> </a:t>
            </a:r>
            <a:r>
              <a:rPr lang="en-US" dirty="0" smtClean="0"/>
              <a:t>e Ahmad</a:t>
            </a:r>
            <a:r>
              <a:rPr lang="en-US" dirty="0"/>
              <a:t>, </a:t>
            </a:r>
            <a:r>
              <a:rPr lang="en-US" dirty="0" smtClean="0"/>
              <a:t>2007, ACL] </a:t>
            </a:r>
            <a:r>
              <a:rPr lang="en-US" dirty="0" err="1"/>
              <a:t>Devitt</a:t>
            </a:r>
            <a:r>
              <a:rPr lang="en-US" dirty="0"/>
              <a:t>, A. and Ahmad, K. (2007b). Sentiment polarity identification in financial news: A cohesion-based approach. </a:t>
            </a:r>
            <a:r>
              <a:rPr lang="en-US" i="1" dirty="0"/>
              <a:t>45</a:t>
            </a:r>
            <a:r>
              <a:rPr lang="en-US" i="1" baseline="30000" dirty="0"/>
              <a:t>th</a:t>
            </a:r>
            <a:r>
              <a:rPr lang="en-US" i="1" dirty="0"/>
              <a:t> Annual Meeting of the Association for Computational Linguistics.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3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[Pang et al., </a:t>
            </a:r>
            <a:r>
              <a:rPr lang="en-US" dirty="0" smtClean="0"/>
              <a:t>2002, EMNLP] </a:t>
            </a:r>
            <a:r>
              <a:rPr lang="en-US" dirty="0" smtClean="0"/>
              <a:t>Pang, B., Lee, L., and </a:t>
            </a:r>
            <a:r>
              <a:rPr lang="en-US" dirty="0" err="1" smtClean="0"/>
              <a:t>Vaithyanathan</a:t>
            </a:r>
            <a:r>
              <a:rPr lang="en-US" dirty="0" smtClean="0"/>
              <a:t>, S. (2002). Thumbs up?: sentiment classification using machine learning techniques. In </a:t>
            </a:r>
            <a:r>
              <a:rPr lang="en-US" i="1" dirty="0" smtClean="0"/>
              <a:t>EMNLP ‘02 Proceedings of the ACL-02 conference on Empirical methods in natural language processing.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Schumaker</a:t>
            </a:r>
            <a:r>
              <a:rPr lang="en-US" dirty="0" smtClean="0"/>
              <a:t> </a:t>
            </a:r>
            <a:r>
              <a:rPr lang="en-US" dirty="0" smtClean="0"/>
              <a:t>e Chen</a:t>
            </a:r>
            <a:r>
              <a:rPr lang="en-US" dirty="0" smtClean="0"/>
              <a:t>, </a:t>
            </a:r>
            <a:r>
              <a:rPr lang="en-US" dirty="0" smtClean="0"/>
              <a:t>2009, TOIS] </a:t>
            </a:r>
            <a:r>
              <a:rPr lang="en-US" dirty="0" err="1" smtClean="0"/>
              <a:t>Schemaker</a:t>
            </a:r>
            <a:r>
              <a:rPr lang="en-US" dirty="0" smtClean="0"/>
              <a:t>, R. P. and Chen, H. (2009). Textual analysis of stock market prediction using breaking financial news: the </a:t>
            </a:r>
            <a:r>
              <a:rPr lang="en-US" dirty="0" err="1" smtClean="0"/>
              <a:t>azfin</a:t>
            </a:r>
            <a:r>
              <a:rPr lang="en-US" dirty="0" smtClean="0"/>
              <a:t> text system. </a:t>
            </a:r>
            <a:r>
              <a:rPr lang="en-US" i="1" dirty="0" smtClean="0"/>
              <a:t>ACM Trans. Inf. Syst., </a:t>
            </a:r>
            <a:r>
              <a:rPr lang="en-US" dirty="0" smtClean="0"/>
              <a:t>27:12:1-12:19.</a:t>
            </a:r>
          </a:p>
          <a:p>
            <a:r>
              <a:rPr lang="en-US" dirty="0" smtClean="0"/>
              <a:t>[Wilson et al., </a:t>
            </a:r>
            <a:r>
              <a:rPr lang="en-US" dirty="0" smtClean="0"/>
              <a:t>2005, HLT] </a:t>
            </a:r>
            <a:r>
              <a:rPr lang="en-US" dirty="0" smtClean="0"/>
              <a:t>Wilson, T., </a:t>
            </a:r>
            <a:r>
              <a:rPr lang="en-US" dirty="0" err="1" smtClean="0"/>
              <a:t>Wiebe</a:t>
            </a:r>
            <a:r>
              <a:rPr lang="en-US" dirty="0" smtClean="0"/>
              <a:t>, J., and Hoffmann, P. (2005). Recognizing contextual polarity in phase-level sentiment analysis. In </a:t>
            </a:r>
            <a:r>
              <a:rPr lang="en-US" i="1" dirty="0" smtClean="0"/>
              <a:t>HLT ‘05 Proceedings of the conference on Human Language Technology and Empirical Methods in Natural Language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3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Uso</a:t>
            </a:r>
            <a:r>
              <a:rPr lang="en-US" dirty="0" smtClean="0"/>
              <a:t> da </a:t>
            </a:r>
            <a:r>
              <a:rPr lang="en-US" dirty="0" err="1" smtClean="0"/>
              <a:t>polaridade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domínios</a:t>
            </a:r>
            <a:r>
              <a:rPr lang="en-US" dirty="0" smtClean="0"/>
              <a:t>: </a:t>
            </a:r>
            <a:r>
              <a:rPr lang="en-US" dirty="0" err="1" smtClean="0"/>
              <a:t>resenha</a:t>
            </a:r>
            <a:r>
              <a:rPr lang="en-US" dirty="0" smtClean="0"/>
              <a:t> de </a:t>
            </a:r>
            <a:r>
              <a:rPr lang="en-US" dirty="0" err="1" smtClean="0"/>
              <a:t>filmes</a:t>
            </a:r>
            <a:r>
              <a:rPr lang="en-US" dirty="0" smtClean="0"/>
              <a:t>, </a:t>
            </a:r>
            <a:r>
              <a:rPr lang="en-US" dirty="0" err="1" smtClean="0"/>
              <a:t>opinião</a:t>
            </a:r>
            <a:r>
              <a:rPr lang="en-US" dirty="0" smtClean="0"/>
              <a:t> de um </a:t>
            </a:r>
            <a:r>
              <a:rPr lang="en-US" dirty="0" err="1" smtClean="0"/>
              <a:t>cliente</a:t>
            </a:r>
            <a:r>
              <a:rPr lang="en-US" dirty="0" smtClean="0"/>
              <a:t>, post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sociais</a:t>
            </a:r>
            <a:r>
              <a:rPr lang="en-US" dirty="0" smtClean="0"/>
              <a:t>, etc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</a:t>
            </a:r>
            <a:r>
              <a:rPr lang="en-US" dirty="0" err="1" smtClean="0"/>
              <a:t>écnicas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domínio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outro,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sucedido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Ex: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termos</a:t>
            </a:r>
            <a:r>
              <a:rPr lang="en-US" dirty="0" smtClean="0"/>
              <a:t> </a:t>
            </a:r>
            <a:r>
              <a:rPr lang="en-US" dirty="0" err="1" smtClean="0"/>
              <a:t>pré-classificados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domínio</a:t>
            </a:r>
            <a:r>
              <a:rPr lang="en-US" dirty="0" smtClean="0"/>
              <a:t>, </a:t>
            </a:r>
            <a:r>
              <a:rPr lang="en-US" dirty="0" err="1" smtClean="0"/>
              <a:t>possuem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conotação</a:t>
            </a:r>
            <a:r>
              <a:rPr lang="en-US" dirty="0" smtClean="0"/>
              <a:t> </a:t>
            </a:r>
            <a:r>
              <a:rPr lang="en-US" dirty="0" err="1" smtClean="0"/>
              <a:t>neutra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contextos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Foco</a:t>
            </a:r>
            <a:r>
              <a:rPr lang="en-US" i="1" dirty="0" smtClean="0"/>
              <a:t> </a:t>
            </a:r>
            <a:r>
              <a:rPr lang="en-US" i="1" dirty="0" err="1" smtClean="0"/>
              <a:t>deste</a:t>
            </a:r>
            <a:r>
              <a:rPr lang="en-US" i="1" dirty="0" smtClean="0"/>
              <a:t> </a:t>
            </a:r>
            <a:r>
              <a:rPr lang="en-US" i="1" dirty="0" err="1" smtClean="0"/>
              <a:t>trabalho</a:t>
            </a:r>
            <a:r>
              <a:rPr lang="en-US" i="1" dirty="0" smtClean="0"/>
              <a:t>: </a:t>
            </a:r>
            <a:r>
              <a:rPr lang="en-US" b="1" i="1" dirty="0" err="1" smtClean="0"/>
              <a:t>domínio</a:t>
            </a:r>
            <a:r>
              <a:rPr lang="en-US" b="1" i="1" dirty="0" smtClean="0"/>
              <a:t> </a:t>
            </a:r>
            <a:r>
              <a:rPr lang="en-US" b="1" i="1" dirty="0" err="1" smtClean="0"/>
              <a:t>financeiro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84122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[Witten et al., 2011] Witten, I. H., Frank, E., and Hall, M. A. (2011). </a:t>
            </a:r>
            <a:r>
              <a:rPr lang="en-US" i="1" dirty="0" smtClean="0"/>
              <a:t>Data mining: practical machine learning tools and techniques.</a:t>
            </a:r>
            <a:r>
              <a:rPr lang="en-US" dirty="0" smtClean="0"/>
              <a:t> Morgan Kaufmann, San Francisco, CA, USA, 3</a:t>
            </a:r>
            <a:r>
              <a:rPr lang="en-US" baseline="30000" dirty="0" smtClean="0"/>
              <a:t>rd</a:t>
            </a:r>
            <a:r>
              <a:rPr lang="en-US" dirty="0" smtClean="0"/>
              <a:t> edition.</a:t>
            </a:r>
          </a:p>
          <a:p>
            <a:r>
              <a:rPr lang="en-US" dirty="0" smtClean="0"/>
              <a:t>[Yi et al., </a:t>
            </a:r>
            <a:r>
              <a:rPr lang="en-US" dirty="0" smtClean="0"/>
              <a:t>2003, ICDM] </a:t>
            </a:r>
            <a:r>
              <a:rPr lang="en-US" dirty="0" smtClean="0"/>
              <a:t>Yi, J., </a:t>
            </a:r>
            <a:r>
              <a:rPr lang="en-US" dirty="0" err="1" smtClean="0"/>
              <a:t>Nasukawa</a:t>
            </a:r>
            <a:r>
              <a:rPr lang="en-US" dirty="0" smtClean="0"/>
              <a:t>, T., </a:t>
            </a:r>
            <a:r>
              <a:rPr lang="en-US" dirty="0" err="1" smtClean="0"/>
              <a:t>Bunescu</a:t>
            </a:r>
            <a:r>
              <a:rPr lang="en-US" dirty="0" smtClean="0"/>
              <a:t>, R., and </a:t>
            </a:r>
            <a:r>
              <a:rPr lang="en-US" dirty="0" err="1" smtClean="0"/>
              <a:t>Niblack</a:t>
            </a:r>
            <a:r>
              <a:rPr lang="en-US" dirty="0" smtClean="0"/>
              <a:t>, W. (2003). Sentiment analyzer: extracting sentiment about a given topic using natural language processing techniques. In </a:t>
            </a:r>
            <a:r>
              <a:rPr lang="en-US" i="1" dirty="0" smtClean="0"/>
              <a:t>Data Mining, 2003. ICDM 2003. Third IEEE International Conference on, </a:t>
            </a:r>
            <a:r>
              <a:rPr lang="en-US" dirty="0" smtClean="0"/>
              <a:t>pages 427-434.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7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Not</a:t>
            </a:r>
            <a:r>
              <a:rPr lang="en-US" dirty="0" err="1" smtClean="0"/>
              <a:t>ícias</a:t>
            </a:r>
            <a:r>
              <a:rPr lang="en-US" dirty="0" smtClean="0"/>
              <a:t> </a:t>
            </a:r>
            <a:r>
              <a:rPr lang="en-US" dirty="0" err="1" smtClean="0"/>
              <a:t>positivas</a:t>
            </a:r>
            <a:r>
              <a:rPr lang="en-US" dirty="0" smtClean="0"/>
              <a:t> e </a:t>
            </a:r>
            <a:r>
              <a:rPr lang="en-US" dirty="0" err="1" smtClean="0"/>
              <a:t>negativas</a:t>
            </a:r>
            <a:r>
              <a:rPr lang="en-US" dirty="0" smtClean="0"/>
              <a:t>, </a:t>
            </a:r>
            <a:r>
              <a:rPr lang="en-US" dirty="0" err="1" smtClean="0"/>
              <a:t>relacionadas</a:t>
            </a:r>
            <a:r>
              <a:rPr lang="en-US" dirty="0" smtClean="0"/>
              <a:t>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companhia</a:t>
            </a:r>
            <a:r>
              <a:rPr lang="en-US" dirty="0" smtClean="0"/>
              <a:t>,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afetar</a:t>
            </a:r>
            <a:r>
              <a:rPr lang="en-US" dirty="0" smtClean="0"/>
              <a:t> o </a:t>
            </a:r>
            <a:r>
              <a:rPr lang="en-US" dirty="0" err="1" smtClean="0"/>
              <a:t>desempenho</a:t>
            </a:r>
            <a:r>
              <a:rPr lang="en-US" dirty="0" smtClean="0"/>
              <a:t> </a:t>
            </a:r>
            <a:r>
              <a:rPr lang="en-US" dirty="0" err="1" smtClean="0"/>
              <a:t>financeiro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bolsa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Assim</a:t>
            </a:r>
            <a:r>
              <a:rPr lang="en-US" dirty="0" smtClean="0"/>
              <a:t>, </a:t>
            </a:r>
            <a:r>
              <a:rPr lang="en-US" dirty="0" err="1" smtClean="0"/>
              <a:t>polaridade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financeiros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ajudar</a:t>
            </a:r>
            <a:r>
              <a:rPr lang="en-US" dirty="0" smtClean="0"/>
              <a:t> a </a:t>
            </a:r>
            <a:r>
              <a:rPr lang="en-US" dirty="0" err="1" smtClean="0"/>
              <a:t>prever</a:t>
            </a:r>
            <a:r>
              <a:rPr lang="en-US" dirty="0" smtClean="0"/>
              <a:t> </a:t>
            </a:r>
            <a:r>
              <a:rPr lang="en-US" dirty="0" err="1" smtClean="0"/>
              <a:t>tendências</a:t>
            </a:r>
            <a:r>
              <a:rPr lang="en-US" dirty="0" smtClean="0"/>
              <a:t> no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financeiro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Desafio</a:t>
            </a:r>
            <a:r>
              <a:rPr lang="en-US" dirty="0" smtClean="0"/>
              <a:t>: </a:t>
            </a:r>
            <a:r>
              <a:rPr lang="en-US" dirty="0" err="1" smtClean="0"/>
              <a:t>textos</a:t>
            </a:r>
            <a:r>
              <a:rPr lang="en-US" dirty="0" smtClean="0"/>
              <a:t> </a:t>
            </a:r>
            <a:r>
              <a:rPr lang="en-US" dirty="0" err="1" smtClean="0"/>
              <a:t>financeiros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contém</a:t>
            </a:r>
            <a:r>
              <a:rPr lang="en-US" dirty="0" smtClean="0"/>
              <a:t> </a:t>
            </a:r>
            <a:r>
              <a:rPr lang="en-US" dirty="0" err="1" smtClean="0"/>
              <a:t>avaliação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meio</a:t>
            </a:r>
            <a:r>
              <a:rPr lang="en-US" dirty="0" smtClean="0"/>
              <a:t> de </a:t>
            </a:r>
            <a:r>
              <a:rPr lang="en-US" dirty="0" err="1" smtClean="0"/>
              <a:t>notas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domínios</a:t>
            </a:r>
            <a:r>
              <a:rPr lang="en-US" dirty="0" smtClean="0"/>
              <a:t> de </a:t>
            </a:r>
            <a:r>
              <a:rPr lang="en-US" dirty="0" err="1" smtClean="0"/>
              <a:t>filmes</a:t>
            </a:r>
            <a:r>
              <a:rPr lang="en-US" dirty="0" smtClean="0"/>
              <a:t> e </a:t>
            </a:r>
            <a:r>
              <a:rPr lang="en-US" dirty="0" err="1" smtClean="0"/>
              <a:t>produtos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867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Uma </a:t>
            </a:r>
            <a:r>
              <a:rPr lang="en-US" dirty="0" err="1" smtClean="0"/>
              <a:t>característica</a:t>
            </a:r>
            <a:r>
              <a:rPr lang="en-US" dirty="0" smtClean="0"/>
              <a:t> </a:t>
            </a:r>
            <a:r>
              <a:rPr lang="en-US" dirty="0" smtClean="0"/>
              <a:t>dos </a:t>
            </a:r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domínio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premissa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a </a:t>
            </a:r>
            <a:r>
              <a:rPr lang="en-US" dirty="0" err="1" smtClean="0"/>
              <a:t>respeito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r>
              <a:rPr lang="en-US" dirty="0" smtClean="0"/>
              <a:t> </a:t>
            </a:r>
            <a:r>
              <a:rPr lang="en-US" dirty="0" err="1" smtClean="0"/>
              <a:t>entidade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Contudo</a:t>
            </a:r>
            <a:r>
              <a:rPr lang="en-US" dirty="0" smtClean="0"/>
              <a:t>,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segue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premissa</a:t>
            </a:r>
            <a:r>
              <a:rPr lang="en-US" dirty="0" smtClean="0"/>
              <a:t>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citam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entidades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4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980176"/>
            <a:ext cx="8915400" cy="877824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Exemplo</a:t>
            </a:r>
            <a:r>
              <a:rPr lang="en-US" sz="2000" dirty="0" smtClean="0"/>
              <a:t> de um </a:t>
            </a:r>
            <a:r>
              <a:rPr lang="en-US" sz="2000" dirty="0" err="1" smtClean="0"/>
              <a:t>documento</a:t>
            </a:r>
            <a:r>
              <a:rPr lang="en-US" sz="2000" dirty="0" smtClean="0"/>
              <a:t> com </a:t>
            </a:r>
            <a:r>
              <a:rPr lang="en-US" sz="2000" dirty="0" err="1" smtClean="0"/>
              <a:t>duas</a:t>
            </a:r>
            <a:r>
              <a:rPr lang="en-US" sz="2000" dirty="0" smtClean="0"/>
              <a:t> </a:t>
            </a:r>
            <a:r>
              <a:rPr lang="en-US" sz="2000" dirty="0" err="1" smtClean="0"/>
              <a:t>entidades</a:t>
            </a:r>
            <a:r>
              <a:rPr lang="en-US" sz="2000" dirty="0" smtClean="0"/>
              <a:t>, Amazon e Apple, com </a:t>
            </a:r>
            <a:r>
              <a:rPr lang="en-US" sz="2000" dirty="0" err="1" smtClean="0"/>
              <a:t>polaridades</a:t>
            </a:r>
            <a:r>
              <a:rPr lang="en-US" sz="2000" dirty="0" smtClean="0"/>
              <a:t> </a:t>
            </a:r>
            <a:r>
              <a:rPr lang="en-US" sz="2000" dirty="0" err="1" smtClean="0"/>
              <a:t>distintas</a:t>
            </a:r>
            <a:r>
              <a:rPr lang="en-US" sz="2000" dirty="0" smtClean="0"/>
              <a:t> (</a:t>
            </a:r>
            <a:r>
              <a:rPr lang="en-US" sz="2000" dirty="0" err="1" smtClean="0"/>
              <a:t>pos</a:t>
            </a:r>
            <a:r>
              <a:rPr lang="en-US" sz="2000" dirty="0" smtClean="0"/>
              <a:t> x </a:t>
            </a:r>
            <a:r>
              <a:rPr lang="en-US" sz="2000" dirty="0" err="1" smtClean="0"/>
              <a:t>neg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4" name="Content Placeholder 3" descr="Screen Shot 2012-02-28 at 11.55.11 A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0" r="-450"/>
          <a:stretch>
            <a:fillRect/>
          </a:stretch>
        </p:blipFill>
        <p:spPr>
          <a:xfrm>
            <a:off x="927100" y="412750"/>
            <a:ext cx="7988300" cy="5111749"/>
          </a:xfrm>
        </p:spPr>
      </p:pic>
    </p:spTree>
    <p:extLst>
      <p:ext uri="{BB962C8B-B14F-4D97-AF65-F5344CB8AC3E}">
        <p14:creationId xmlns:p14="http://schemas.microsoft.com/office/powerpoint/2010/main" val="349964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Comum</a:t>
            </a:r>
            <a:r>
              <a:rPr lang="en-US" dirty="0" smtClean="0"/>
              <a:t>: </a:t>
            </a:r>
            <a:r>
              <a:rPr lang="en-US" dirty="0" err="1" smtClean="0"/>
              <a:t>inferir</a:t>
            </a:r>
            <a:r>
              <a:rPr lang="en-US" dirty="0" smtClean="0"/>
              <a:t> a </a:t>
            </a:r>
            <a:r>
              <a:rPr lang="en-US" dirty="0" err="1" smtClean="0"/>
              <a:t>polaridade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</a:t>
            </a:r>
            <a:r>
              <a:rPr lang="en-US" dirty="0" err="1" smtClean="0"/>
              <a:t>todo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entidade</a:t>
            </a:r>
            <a:r>
              <a:rPr lang="en-US" dirty="0"/>
              <a:t> </a:t>
            </a:r>
            <a:r>
              <a:rPr lang="en-US" dirty="0" err="1" smtClean="0"/>
              <a:t>pr</a:t>
            </a:r>
            <a:r>
              <a:rPr lang="en-US" dirty="0" err="1" smtClean="0"/>
              <a:t>é-determinada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Acreditamos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correta</a:t>
            </a:r>
            <a:r>
              <a:rPr lang="en-US" dirty="0" smtClean="0"/>
              <a:t> </a:t>
            </a:r>
            <a:r>
              <a:rPr lang="en-US" dirty="0" err="1" smtClean="0"/>
              <a:t>an</a:t>
            </a:r>
            <a:r>
              <a:rPr lang="en-US" dirty="0" err="1" smtClean="0"/>
              <a:t>álise</a:t>
            </a:r>
            <a:r>
              <a:rPr lang="en-US" dirty="0" smtClean="0"/>
              <a:t> de </a:t>
            </a:r>
            <a:r>
              <a:rPr lang="en-US" dirty="0" err="1" smtClean="0"/>
              <a:t>sentimento</a:t>
            </a:r>
            <a:r>
              <a:rPr lang="en-US" dirty="0" smtClean="0"/>
              <a:t>, 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polaridade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Proposta</a:t>
            </a:r>
            <a:r>
              <a:rPr lang="en-US" b="1" dirty="0" smtClean="0"/>
              <a:t>: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entidades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presentes</a:t>
            </a:r>
            <a:r>
              <a:rPr lang="en-US" dirty="0"/>
              <a:t> no </a:t>
            </a:r>
            <a:r>
              <a:rPr lang="en-US" dirty="0" err="1"/>
              <a:t>texto</a:t>
            </a:r>
            <a:r>
              <a:rPr lang="en-US" dirty="0"/>
              <a:t>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fragmentos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entidade</a:t>
            </a:r>
            <a:r>
              <a:rPr lang="en-US" dirty="0"/>
              <a:t> e </a:t>
            </a:r>
            <a:r>
              <a:rPr lang="en-US" dirty="0" err="1"/>
              <a:t>qual</a:t>
            </a:r>
            <a:r>
              <a:rPr lang="en-US" dirty="0"/>
              <a:t> a </a:t>
            </a:r>
            <a:r>
              <a:rPr lang="en-US" dirty="0" err="1"/>
              <a:t>polaridade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entidade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875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Geral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Analisar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textuais</a:t>
            </a:r>
            <a:r>
              <a:rPr lang="en-US" dirty="0" smtClean="0"/>
              <a:t> com </a:t>
            </a:r>
            <a:r>
              <a:rPr lang="en-US" dirty="0" err="1" smtClean="0"/>
              <a:t>múltiplas</a:t>
            </a:r>
            <a:r>
              <a:rPr lang="en-US" dirty="0" smtClean="0"/>
              <a:t> </a:t>
            </a:r>
            <a:r>
              <a:rPr lang="en-US" dirty="0" err="1" smtClean="0"/>
              <a:t>entidades</a:t>
            </a:r>
            <a:r>
              <a:rPr lang="en-US" dirty="0" smtClean="0"/>
              <a:t>, </a:t>
            </a:r>
            <a:r>
              <a:rPr lang="en-US" dirty="0" err="1" smtClean="0"/>
              <a:t>detectando</a:t>
            </a:r>
            <a:r>
              <a:rPr lang="en-US" dirty="0" smtClean="0"/>
              <a:t> a </a:t>
            </a:r>
            <a:r>
              <a:rPr lang="en-US" dirty="0" err="1" smtClean="0"/>
              <a:t>polaridade</a:t>
            </a:r>
            <a:r>
              <a:rPr lang="en-US" dirty="0" smtClean="0"/>
              <a:t> do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entidade</a:t>
            </a:r>
            <a:r>
              <a:rPr lang="en-US" dirty="0" smtClean="0"/>
              <a:t> particular.</a:t>
            </a:r>
          </a:p>
        </p:txBody>
      </p:sp>
    </p:spTree>
    <p:extLst>
      <p:ext uri="{BB962C8B-B14F-4D97-AF65-F5344CB8AC3E}">
        <p14:creationId xmlns:p14="http://schemas.microsoft.com/office/powerpoint/2010/main" val="298487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Específicos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 </a:t>
            </a:r>
            <a:r>
              <a:rPr lang="en-US" dirty="0" err="1" smtClean="0"/>
              <a:t>bibliográfica</a:t>
            </a:r>
            <a:r>
              <a:rPr lang="en-US" dirty="0"/>
              <a:t> </a:t>
            </a:r>
            <a:r>
              <a:rPr lang="en-US" dirty="0" err="1" smtClean="0"/>
              <a:t>envolvendo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de </a:t>
            </a:r>
            <a:r>
              <a:rPr lang="en-US" dirty="0" err="1" smtClean="0"/>
              <a:t>sentimentos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particular, no </a:t>
            </a:r>
            <a:r>
              <a:rPr lang="en-US" dirty="0" err="1" smtClean="0"/>
              <a:t>domínio</a:t>
            </a:r>
            <a:r>
              <a:rPr lang="en-US" dirty="0" smtClean="0"/>
              <a:t> </a:t>
            </a:r>
            <a:r>
              <a:rPr lang="en-US" dirty="0" err="1" smtClean="0"/>
              <a:t>financeiro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coleção</a:t>
            </a:r>
            <a:r>
              <a:rPr lang="en-US" dirty="0" smtClean="0"/>
              <a:t> de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financeiros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de </a:t>
            </a:r>
            <a:r>
              <a:rPr lang="en-US" dirty="0" err="1" smtClean="0"/>
              <a:t>polaridade</a:t>
            </a:r>
            <a:r>
              <a:rPr lang="en-US" dirty="0" smtClean="0"/>
              <a:t>, com </a:t>
            </a:r>
            <a:r>
              <a:rPr lang="en-US" dirty="0" err="1" smtClean="0"/>
              <a:t>múltiplas</a:t>
            </a:r>
            <a:r>
              <a:rPr lang="en-US" dirty="0" smtClean="0"/>
              <a:t> </a:t>
            </a:r>
            <a:r>
              <a:rPr lang="en-US" dirty="0" err="1" smtClean="0"/>
              <a:t>entidades</a:t>
            </a:r>
            <a:r>
              <a:rPr lang="en-US" dirty="0" smtClean="0"/>
              <a:t>. Para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coleção</a:t>
            </a:r>
            <a:r>
              <a:rPr lang="en-US" dirty="0" smtClean="0"/>
              <a:t>, </a:t>
            </a:r>
            <a:r>
              <a:rPr lang="en-US" dirty="0" err="1" smtClean="0"/>
              <a:t>verificar</a:t>
            </a:r>
            <a:r>
              <a:rPr lang="en-US" dirty="0" smtClean="0"/>
              <a:t> a </a:t>
            </a:r>
            <a:r>
              <a:rPr lang="en-US" dirty="0" err="1" smtClean="0"/>
              <a:t>distribuição</a:t>
            </a:r>
            <a:r>
              <a:rPr lang="en-US" dirty="0" smtClean="0"/>
              <a:t> das </a:t>
            </a:r>
            <a:r>
              <a:rPr lang="en-US" dirty="0" err="1" smtClean="0"/>
              <a:t>entidades</a:t>
            </a:r>
            <a:r>
              <a:rPr lang="en-US" dirty="0" smtClean="0"/>
              <a:t> e,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r>
              <a:rPr lang="en-US" dirty="0" smtClean="0"/>
              <a:t>, </a:t>
            </a:r>
            <a:r>
              <a:rPr lang="en-US" dirty="0" err="1" smtClean="0"/>
              <a:t>rotulá-las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as </a:t>
            </a:r>
            <a:r>
              <a:rPr lang="en-US" dirty="0" err="1" smtClean="0"/>
              <a:t>polaridades</a:t>
            </a:r>
            <a:r>
              <a:rPr lang="en-US" dirty="0" smtClean="0"/>
              <a:t> </a:t>
            </a:r>
            <a:r>
              <a:rPr lang="en-US" dirty="0" err="1" smtClean="0"/>
              <a:t>observadas</a:t>
            </a:r>
            <a:r>
              <a:rPr lang="en-US" dirty="0" smtClean="0"/>
              <a:t>,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avaliadores</a:t>
            </a:r>
            <a:r>
              <a:rPr lang="en-US" dirty="0" smtClean="0"/>
              <a:t> </a:t>
            </a:r>
            <a:r>
              <a:rPr lang="en-US" dirty="0" err="1" smtClean="0"/>
              <a:t>humanos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da </a:t>
            </a:r>
            <a:r>
              <a:rPr lang="en-US" dirty="0" err="1" smtClean="0"/>
              <a:t>literatura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base de </a:t>
            </a:r>
            <a:r>
              <a:rPr lang="en-US" dirty="0" err="1" smtClean="0"/>
              <a:t>comparação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976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895</TotalTime>
  <Words>1657</Words>
  <Application>Microsoft Macintosh PowerPoint</Application>
  <PresentationFormat>On-screen Show (4:3)</PresentationFormat>
  <Paragraphs>125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Perception</vt:lpstr>
      <vt:lpstr>Análise de Sentimento em Documentos de Texto Financeiros com Multíplas Entidades</vt:lpstr>
      <vt:lpstr>Introdução</vt:lpstr>
      <vt:lpstr>Introdução (2)</vt:lpstr>
      <vt:lpstr>Introdução (3)</vt:lpstr>
      <vt:lpstr>Introdução (4)</vt:lpstr>
      <vt:lpstr>Exemplo de um documento com duas entidades, Amazon e Apple, com polaridades distintas (pos x neg)</vt:lpstr>
      <vt:lpstr>Introdução (6)</vt:lpstr>
      <vt:lpstr>Objetivos</vt:lpstr>
      <vt:lpstr>Objetivos (2)</vt:lpstr>
      <vt:lpstr>Objetivos (3)</vt:lpstr>
      <vt:lpstr>Revisão Bibliográfica</vt:lpstr>
      <vt:lpstr>Exemplo de termo positivo como título de entidade</vt:lpstr>
      <vt:lpstr>Referência Bibliográfica (2)</vt:lpstr>
      <vt:lpstr>Referência Bibliográfica (3)</vt:lpstr>
      <vt:lpstr>Metodologia</vt:lpstr>
      <vt:lpstr>Metodologia (2)</vt:lpstr>
      <vt:lpstr>Metodologia (3)</vt:lpstr>
      <vt:lpstr>Resultados Preliminares</vt:lpstr>
      <vt:lpstr>Resultados Preliminares (2)</vt:lpstr>
      <vt:lpstr>Número de entidades x Total de Documentos</vt:lpstr>
      <vt:lpstr>Resultados Preliminares (4)</vt:lpstr>
      <vt:lpstr>Exemplo: descreve ações financeiras de várias entidades. Negativo para o Google e positivo para a Microsoft.</vt:lpstr>
      <vt:lpstr>Resultados Preliminares (6)</vt:lpstr>
      <vt:lpstr>Resultados Preliminares (7)</vt:lpstr>
      <vt:lpstr>Relação da Apple e Microsoft com as demais entidades.</vt:lpstr>
      <vt:lpstr>Resultados Preliminares (9)</vt:lpstr>
      <vt:lpstr>Cronograma</vt:lpstr>
      <vt:lpstr>Referências</vt:lpstr>
      <vt:lpstr>Referências (2)</vt:lpstr>
      <vt:lpstr>Referências (3)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Sentimento em Documentos de Texto Financeiros com Multíplas Entidades</dc:title>
  <dc:creator>Javier Ferreira</dc:creator>
  <cp:lastModifiedBy>Javier Ferreira</cp:lastModifiedBy>
  <cp:revision>379</cp:revision>
  <dcterms:created xsi:type="dcterms:W3CDTF">2012-02-28T03:54:33Z</dcterms:created>
  <dcterms:modified xsi:type="dcterms:W3CDTF">2012-02-29T06:50:50Z</dcterms:modified>
</cp:coreProperties>
</file>