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  <p:sldMasterId id="2147483728" r:id="rId2"/>
    <p:sldMasterId id="2147483839" r:id="rId3"/>
    <p:sldMasterId id="2147484546" r:id="rId4"/>
    <p:sldMasterId id="2147484558" r:id="rId5"/>
    <p:sldMasterId id="2147484570" r:id="rId6"/>
    <p:sldMasterId id="2147488904" r:id="rId7"/>
    <p:sldMasterId id="2147489368" r:id="rId8"/>
    <p:sldMasterId id="2147489874" r:id="rId9"/>
  </p:sldMasterIdLst>
  <p:notesMasterIdLst>
    <p:notesMasterId r:id="rId32"/>
  </p:notesMasterIdLst>
  <p:handoutMasterIdLst>
    <p:handoutMasterId r:id="rId33"/>
  </p:handoutMasterIdLst>
  <p:sldIdLst>
    <p:sldId id="433" r:id="rId10"/>
    <p:sldId id="843" r:id="rId11"/>
    <p:sldId id="844" r:id="rId12"/>
    <p:sldId id="854" r:id="rId13"/>
    <p:sldId id="846" r:id="rId14"/>
    <p:sldId id="841" r:id="rId15"/>
    <p:sldId id="842" r:id="rId16"/>
    <p:sldId id="840" r:id="rId17"/>
    <p:sldId id="849" r:id="rId18"/>
    <p:sldId id="847" r:id="rId19"/>
    <p:sldId id="856" r:id="rId20"/>
    <p:sldId id="850" r:id="rId21"/>
    <p:sldId id="851" r:id="rId22"/>
    <p:sldId id="857" r:id="rId23"/>
    <p:sldId id="852" r:id="rId24"/>
    <p:sldId id="858" r:id="rId25"/>
    <p:sldId id="853" r:id="rId26"/>
    <p:sldId id="855" r:id="rId27"/>
    <p:sldId id="860" r:id="rId28"/>
    <p:sldId id="861" r:id="rId29"/>
    <p:sldId id="859" r:id="rId30"/>
    <p:sldId id="848" r:id="rId31"/>
  </p:sldIdLst>
  <p:sldSz cx="9144000" cy="6858000" type="screen4x3"/>
  <p:notesSz cx="6989763" cy="927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BF2"/>
    <a:srgbClr val="A6A6A6"/>
    <a:srgbClr val="FF5B5B"/>
    <a:srgbClr val="FFFFCC"/>
    <a:srgbClr val="FF9966"/>
    <a:srgbClr val="FFCC99"/>
    <a:srgbClr val="FF7C8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5462" autoAdjust="0"/>
  </p:normalViewPr>
  <p:slideViewPr>
    <p:cSldViewPr>
      <p:cViewPr>
        <p:scale>
          <a:sx n="100" d="100"/>
          <a:sy n="100" d="100"/>
        </p:scale>
        <p:origin x="-1500" y="-300"/>
      </p:cViewPr>
      <p:guideLst>
        <p:guide orient="horz" pos="259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0" y="-102"/>
      </p:cViewPr>
      <p:guideLst>
        <p:guide orient="horz" pos="2922"/>
        <p:guide pos="220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6"/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Preference Share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Preference Share</c:v>
                </c:pt>
              </c:strCache>
            </c:strRef>
          </c:tx>
          <c:explosion val="25"/>
          <c:dPt>
            <c:idx val="2"/>
            <c:spPr>
              <a:solidFill>
                <a:schemeClr val="accent1"/>
              </a:solidFill>
              <a:ln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dLbl>
              <c:idx val="0"/>
              <c:layout>
                <c:manualLayout>
                  <c:x val="4.7181430446194488E-2"/>
                  <c:y val="-2.2342519685039502E-3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-8.7325951443569597E-2"/>
                  <c:y val="-6.2866387795275924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-5.0544701443569554E-2"/>
                  <c:y val="-3.5808070866141885E-2"/>
                </c:manualLayout>
              </c:layout>
              <c:tx>
                <c:rich>
                  <a:bodyPr/>
                  <a:lstStyle/>
                  <a:p>
                    <a:r>
                      <a:rPr lang="en-US" sz="700" b="1" dirty="0">
                        <a:solidFill>
                          <a:srgbClr val="FF9966"/>
                        </a:solidFill>
                      </a:rPr>
                      <a:t>New Product
9%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-7.7573572834646123E-2"/>
                  <c:y val="-7.6190944881889934E-3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CatName val="1"/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Competitor 1</c:v>
                </c:pt>
                <c:pt idx="1">
                  <c:v>Competitor 2</c:v>
                </c:pt>
                <c:pt idx="2">
                  <c:v>New Product</c:v>
                </c:pt>
                <c:pt idx="3">
                  <c:v>Competitor 3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0.54</c:v>
                </c:pt>
                <c:pt idx="1">
                  <c:v>0.21000000000000021</c:v>
                </c:pt>
                <c:pt idx="2">
                  <c:v>9.0000000000000066E-2</c:v>
                </c:pt>
                <c:pt idx="3">
                  <c:v>8.0000000000000224E-2</c:v>
                </c:pt>
                <c:pt idx="4">
                  <c:v>8.0000000000000224E-2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  <c:spPr>
        <a:noFill/>
        <a:ln>
          <a:noFill/>
        </a:ln>
      </c:spPr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C765CF-2217-4B42-BFC7-F1EE6AAF8A0F}" type="datetimeFigureOut">
              <a:rPr lang="en-US"/>
              <a:pPr>
                <a:defRPr/>
              </a:pPr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34A124-838D-405B-AF56-C30D7D747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37087" cy="3478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6900"/>
            <a:ext cx="559276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062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B7527C-A810-4A12-A4AD-F06FF3B23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 txBox="1">
            <a:spLocks noGrp="1" noChangeArrowheads="1"/>
          </p:cNvSpPr>
          <p:nvPr/>
        </p:nvSpPr>
        <p:spPr bwMode="auto">
          <a:xfrm>
            <a:off x="0" y="8810625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69" tIns="45984" rIns="91969" bIns="45984" anchor="b"/>
          <a:lstStyle/>
          <a:p>
            <a:pPr eaLnBrk="0" hangingPunct="0">
              <a:defRPr/>
            </a:pPr>
            <a:r>
              <a:rPr lang="en-US" sz="1200" dirty="0">
                <a:solidFill>
                  <a:prstClr val="black"/>
                </a:solidFill>
                <a:cs typeface="+mn-cs"/>
              </a:rPr>
              <a:t>© 2008, IMS HEALTH</a:t>
            </a: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69" tIns="45984" rIns="91969" bIns="45984" anchor="b"/>
          <a:lstStyle/>
          <a:p>
            <a:pPr algn="r" eaLnBrk="0" hangingPunct="0">
              <a:defRPr/>
            </a:pPr>
            <a:fld id="{BC531931-93F2-4149-AC36-1B0E257E8DA4}" type="slidenum">
              <a:rPr lang="en-US" sz="1200">
                <a:solidFill>
                  <a:prstClr val="black"/>
                </a:solidFill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solidFill>
                <a:prstClr val="black"/>
              </a:solidFill>
              <a:cs typeface="+mn-cs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5313"/>
            <a:ext cx="5591175" cy="4173537"/>
          </a:xfrm>
          <a:noFill/>
          <a:ln/>
        </p:spPr>
        <p:txBody>
          <a:bodyPr lIns="91969" tIns="45984" rIns="91969" bIns="45984"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10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12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13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15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22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2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3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4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5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6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7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8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9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>
          <a:xfrm>
            <a:off x="460375" y="6223000"/>
            <a:ext cx="6629400" cy="396875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D80F-419F-433B-B044-B2414495B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6221-0C37-4A78-A202-623A1D65B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>
          <a:xfrm>
            <a:off x="460375" y="6223000"/>
            <a:ext cx="6629400" cy="396875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0E0D-B776-4E35-AAC2-C658D8CC9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5A8F8-2630-4478-84CA-A23EE7F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C643-AAC8-4BCE-8DC3-220026CF6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837F8-49DD-4C19-A235-5F3B18738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F0FB-A456-43C5-AAF6-35D6AA511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6D40F-2D8A-42BC-8B81-F76E8F481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DAB1F-9380-4D80-80A9-7A60F3980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F1BB-8C77-4E57-B61F-1E8DA309C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D21B8-5AC5-433E-956A-80A5A403A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313B0-B7DD-4A77-9CDE-10D336A32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578D1-E5B6-4CD2-AF02-0BB48E2C3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17D19E9-7AB3-4F5F-B944-1AE995FCD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BD58F17-9A56-4897-A746-67461D3B0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3FCD3C0F-1923-4DF8-8459-1F9D1D076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7C2958F-0CAB-4A74-901D-B9BDF5E31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30CD2AB-023E-4CFB-B340-FEE9C1558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3933173-9397-454A-8CC9-54960528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B167-0292-4497-8B5E-F9A14A4D8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BD50002B-66DE-4E6C-A4CE-82C54C385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2181374B-524C-4450-893A-7A723AB4E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7E76097-2126-470B-9FC7-047B3F447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42CFD38-6861-42A4-A1E6-00BBD4F00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3878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095FB26-D61B-4F46-87DB-CE7F0B8F6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947608B-EA19-4B08-A83B-971E6DB6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BBD61BF-F3A1-4588-8CAF-BA6323AA2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3" y="1598613"/>
            <a:ext cx="4037012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5613" y="3868738"/>
            <a:ext cx="4037012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868738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FBEAB944-A909-4654-83A0-DA6F1585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1DD9B18-61D5-498A-A238-C4CDF5B74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31DB9-7E4D-4E17-A944-ABB286E0C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6ECB983-3945-4D56-8C75-6C31DFC13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D600235-3BD9-4D56-90BC-B1F81060F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7EC17ABD-50F2-4899-94E0-34F02367E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9590461-C75E-46B6-AA2B-0FDA5271D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BD9EEA13-57AD-43EE-A6A6-E43BE1027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C0D858C9-DF42-467C-9E2F-916B32552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A12C5D3-2C12-4778-8D82-51FFEB07B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2D37810D-9402-4D1F-8C3A-1BD487482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7049557-63EF-4A82-BC21-192286BAB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B009A036-B6B6-4B4D-A1CC-50B0BC8C3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559DC-51D5-4427-B7C2-FEBA0420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CCFFB636-F2B6-4527-85CB-8BBD787B8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FCF0C68D-A14A-43D5-9BE0-878EC34EC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FBEF500-0C5F-43FD-8DE3-785AC2230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123DC175-C4F0-49D9-9A4E-651D18B39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F21F7D0-01AC-4BEB-853E-3451BF912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30EBD0A7-CBB6-4C55-B45A-E0F0C4C06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D20E5A8-D395-4F3C-BF25-4C48FC6E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3C1CE7E-A880-44A4-B93C-9C9A09F07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1656931-FF8C-48D3-B099-7DE106972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AE9EF-2478-4A1A-B219-807EF4044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0558758-68D6-43AB-BFB0-841B90FA1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36B6AC04-5860-4F42-AC9A-835587B7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4C5AC308-42C1-4C64-9E54-CC6DB0AB8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CB3941D-71C1-4B18-A317-ED735AC74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7487C53-3CBC-46F3-A60B-8B880D370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BBAF8DE-06C6-415D-AD85-A375F174A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42977DE-38AE-4932-8519-C81BCB71B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165E93F-306B-421D-8397-471FE0C38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64F2CB05-0CE5-423B-A06F-945E27BA4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F648-7326-4F31-B55D-7915DCB34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71576FAA-CDCA-4C80-97DE-29828D5F5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E57291F-2127-432D-B9B5-80F1F937B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44E6-AE1C-40FB-8B67-12B9C3417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9315-024C-4309-9FFE-AE6917E08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CF7239B-49D2-4C09-9539-43B2E180D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quarter" idx="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09" r:id="rId1"/>
    <p:sldLayoutId id="2147489755" r:id="rId2"/>
    <p:sldLayoutId id="2147489756" r:id="rId3"/>
    <p:sldLayoutId id="2147489757" r:id="rId4"/>
    <p:sldLayoutId id="2147489758" r:id="rId5"/>
    <p:sldLayoutId id="2147489759" r:id="rId6"/>
    <p:sldLayoutId id="2147489760" r:id="rId7"/>
    <p:sldLayoutId id="2147489761" r:id="rId8"/>
    <p:sldLayoutId id="2147489762" r:id="rId9"/>
    <p:sldLayoutId id="2147489763" r:id="rId10"/>
    <p:sldLayoutId id="214748976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Discrete Choice Model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85F13959-7E77-4682-8BE5-2A872CC5A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quarter" idx="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Fixed Date [via Insert tab &gt; Header &amp; Footer]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10" r:id="rId1"/>
    <p:sldLayoutId id="2147489765" r:id="rId2"/>
    <p:sldLayoutId id="2147489766" r:id="rId3"/>
    <p:sldLayoutId id="2147489767" r:id="rId4"/>
    <p:sldLayoutId id="2147489768" r:id="rId5"/>
    <p:sldLayoutId id="2147489769" r:id="rId6"/>
    <p:sldLayoutId id="2147489770" r:id="rId7"/>
    <p:sldLayoutId id="2147489771" r:id="rId8"/>
    <p:sldLayoutId id="2147489772" r:id="rId9"/>
    <p:sldLayoutId id="2147489773" r:id="rId10"/>
    <p:sldLayoutId id="214748977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s_PPTLogo_RGB_PPT_Light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13" r:id="rId1"/>
    <p:sldLayoutId id="2147489814" r:id="rId2"/>
    <p:sldLayoutId id="2147489815" r:id="rId3"/>
    <p:sldLayoutId id="2147489816" r:id="rId4"/>
    <p:sldLayoutId id="2147489817" r:id="rId5"/>
    <p:sldLayoutId id="2147489818" r:id="rId6"/>
    <p:sldLayoutId id="2147489819" r:id="rId7"/>
    <p:sldLayoutId id="2147489820" r:id="rId8"/>
    <p:sldLayoutId id="2147489821" r:id="rId9"/>
    <p:sldLayoutId id="2147489822" r:id="rId10"/>
    <p:sldLayoutId id="2147489823" r:id="rId11"/>
    <p:sldLayoutId id="2147489824" r:id="rId12"/>
    <p:sldLayoutId id="2147489825" r:id="rId13"/>
    <p:sldLayoutId id="2147489826" r:id="rId14"/>
    <p:sldLayoutId id="2147489827" r:id="rId15"/>
    <p:sldLayoutId id="2147489828" r:id="rId16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29" r:id="rId1"/>
    <p:sldLayoutId id="2147489830" r:id="rId2"/>
    <p:sldLayoutId id="2147489831" r:id="rId3"/>
    <p:sldLayoutId id="2147489832" r:id="rId4"/>
    <p:sldLayoutId id="2147489833" r:id="rId5"/>
    <p:sldLayoutId id="2147489834" r:id="rId6"/>
    <p:sldLayoutId id="2147489835" r:id="rId7"/>
    <p:sldLayoutId id="2147489836" r:id="rId8"/>
    <p:sldLayoutId id="2147489837" r:id="rId9"/>
    <p:sldLayoutId id="2147489838" r:id="rId10"/>
    <p:sldLayoutId id="2147489839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40" r:id="rId1"/>
    <p:sldLayoutId id="2147489841" r:id="rId2"/>
    <p:sldLayoutId id="2147489842" r:id="rId3"/>
    <p:sldLayoutId id="2147489843" r:id="rId4"/>
    <p:sldLayoutId id="2147489844" r:id="rId5"/>
    <p:sldLayoutId id="2147489845" r:id="rId6"/>
    <p:sldLayoutId id="2147489846" r:id="rId7"/>
    <p:sldLayoutId id="2147489847" r:id="rId8"/>
    <p:sldLayoutId id="2147489848" r:id="rId9"/>
    <p:sldLayoutId id="2147489849" r:id="rId10"/>
    <p:sldLayoutId id="2147489850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51" r:id="rId1"/>
    <p:sldLayoutId id="2147489852" r:id="rId2"/>
    <p:sldLayoutId id="2147489853" r:id="rId3"/>
    <p:sldLayoutId id="2147489854" r:id="rId4"/>
    <p:sldLayoutId id="2147489855" r:id="rId5"/>
    <p:sldLayoutId id="2147489856" r:id="rId6"/>
    <p:sldLayoutId id="2147489857" r:id="rId7"/>
    <p:sldLayoutId id="2147489858" r:id="rId8"/>
    <p:sldLayoutId id="2147489859" r:id="rId9"/>
    <p:sldLayoutId id="2147489860" r:id="rId10"/>
    <p:sldLayoutId id="2147489861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87" r:id="rId1"/>
    <p:sldLayoutId id="2147489788" r:id="rId2"/>
    <p:sldLayoutId id="2147489789" r:id="rId3"/>
    <p:sldLayoutId id="2147489790" r:id="rId4"/>
    <p:sldLayoutId id="2147489791" r:id="rId5"/>
    <p:sldLayoutId id="2147489792" r:id="rId6"/>
    <p:sldLayoutId id="2147489793" r:id="rId7"/>
    <p:sldLayoutId id="2147489794" r:id="rId8"/>
    <p:sldLayoutId id="2147489795" r:id="rId9"/>
    <p:sldLayoutId id="2147489796" r:id="rId10"/>
    <p:sldLayoutId id="2147489797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2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2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98" r:id="rId1"/>
    <p:sldLayoutId id="2147489799" r:id="rId2"/>
    <p:sldLayoutId id="2147489800" r:id="rId3"/>
    <p:sldLayoutId id="2147489801" r:id="rId4"/>
    <p:sldLayoutId id="2147489802" r:id="rId5"/>
    <p:sldLayoutId id="2147489803" r:id="rId6"/>
    <p:sldLayoutId id="2147489804" r:id="rId7"/>
    <p:sldLayoutId id="2147489805" r:id="rId8"/>
    <p:sldLayoutId id="2147489806" r:id="rId9"/>
    <p:sldLayoutId id="2147489807" r:id="rId10"/>
    <p:sldLayoutId id="2147489808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2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2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81013" y="6356350"/>
            <a:ext cx="6858000" cy="1365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>
                <a:solidFill>
                  <a:srgbClr val="0E0733"/>
                </a:solidFill>
              </a:rPr>
              <a:t>Discrete Choice Model</a:t>
            </a:r>
            <a:endParaRPr lang="en-US">
              <a:solidFill>
                <a:srgbClr val="0E07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75" r:id="rId1"/>
    <p:sldLayoutId id="2147489876" r:id="rId2"/>
    <p:sldLayoutId id="2147489877" r:id="rId3"/>
    <p:sldLayoutId id="2147489878" r:id="rId4"/>
    <p:sldLayoutId id="2147489879" r:id="rId5"/>
    <p:sldLayoutId id="2147489880" r:id="rId6"/>
    <p:sldLayoutId id="2147489881" r:id="rId7"/>
    <p:sldLayoutId id="2147489882" r:id="rId8"/>
    <p:sldLayoutId id="2147489883" r:id="rId9"/>
    <p:sldLayoutId id="2147489884" r:id="rId10"/>
    <p:sldLayoutId id="2147489885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Excel____2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/>
          </p:cNvSpPr>
          <p:nvPr/>
        </p:nvSpPr>
        <p:spPr bwMode="gray">
          <a:xfrm>
            <a:off x="455613" y="1219200"/>
            <a:ext cx="836453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sz="2400" dirty="0" smtClean="0">
                <a:solidFill>
                  <a:srgbClr val="0E0733"/>
                </a:solidFill>
                <a:latin typeface="Verdana" pitchFamily="34" charset="0"/>
                <a:cs typeface="+mn-cs"/>
              </a:rPr>
              <a:t>Discrete Choice Model and Application in SAS</a:t>
            </a:r>
            <a:endParaRPr lang="en-GB" sz="2400" dirty="0">
              <a:solidFill>
                <a:srgbClr val="0E0733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9458" name="Subtitle 2"/>
          <p:cNvSpPr>
            <a:spLocks/>
          </p:cNvSpPr>
          <p:nvPr/>
        </p:nvSpPr>
        <p:spPr bwMode="gray">
          <a:xfrm>
            <a:off x="455613" y="2738438"/>
            <a:ext cx="744855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40000"/>
              </a:spcBef>
              <a:defRPr/>
            </a:pPr>
            <a:endParaRPr lang="en-GB" sz="1600" b="1" dirty="0">
              <a:solidFill>
                <a:srgbClr val="0E0733"/>
              </a:solidFill>
              <a:latin typeface="+mj-lt"/>
              <a:cs typeface="+mn-cs"/>
            </a:endParaRPr>
          </a:p>
          <a:p>
            <a:pPr eaLnBrk="0" hangingPunct="0">
              <a:spcBef>
                <a:spcPct val="40000"/>
              </a:spcBef>
              <a:buFont typeface="Verdana" pitchFamily="34" charset="0"/>
              <a:buNone/>
              <a:defRPr/>
            </a:pPr>
            <a:r>
              <a:rPr lang="en-GB" sz="1600" dirty="0" smtClean="0">
                <a:solidFill>
                  <a:srgbClr val="0E0733"/>
                </a:solidFill>
                <a:latin typeface="+mj-lt"/>
                <a:cs typeface="+mn-cs"/>
              </a:rPr>
              <a:t>Nov, 2013</a:t>
            </a:r>
            <a:endParaRPr lang="en-GB" sz="1600" dirty="0">
              <a:solidFill>
                <a:srgbClr val="0E0733"/>
              </a:solidFill>
              <a:latin typeface="+mj-lt"/>
              <a:cs typeface="+mn-cs"/>
            </a:endParaRPr>
          </a:p>
        </p:txBody>
      </p:sp>
      <p:pic>
        <p:nvPicPr>
          <p:cNvPr id="64517" name="Picture 5" descr="Bitmap in Grafik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9144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001965"/>
                </a:solidFill>
              </a:rPr>
              <a:t>Option 1--Run a discrete choice model with PROC NLMIXED in SAS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219200"/>
            <a:ext cx="8229600" cy="4953000"/>
          </a:xfrm>
          <a:prstGeom prst="roundRect">
            <a:avLst>
              <a:gd name="adj" fmla="val 992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solidFill>
                <a:srgbClr val="001965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09330"/>
            <a:ext cx="7848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proc </a:t>
            </a:r>
            <a:r>
              <a:rPr lang="en-US" altLang="zh-CN" sz="1000" b="1" dirty="0" err="1" smtClean="0"/>
              <a:t>nlmixed</a:t>
            </a:r>
            <a:r>
              <a:rPr lang="en-US" altLang="zh-CN" sz="1000" b="1" dirty="0" smtClean="0"/>
              <a:t> data</a:t>
            </a:r>
            <a:r>
              <a:rPr lang="en-US" altLang="zh-CN" sz="1000" dirty="0" smtClean="0"/>
              <a:t>=</a:t>
            </a:r>
            <a:r>
              <a:rPr lang="en-US" altLang="zh-CN" sz="1000" dirty="0" err="1" smtClean="0"/>
              <a:t>dummy_model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b="1" dirty="0" err="1" smtClean="0"/>
              <a:t>parms</a:t>
            </a:r>
            <a:r>
              <a:rPr lang="en-US" altLang="zh-CN" sz="1000" b="1" dirty="0" smtClean="0"/>
              <a:t> </a:t>
            </a:r>
          </a:p>
          <a:p>
            <a:r>
              <a:rPr lang="en-US" altLang="zh-CN" sz="1000" dirty="0" smtClean="0"/>
              <a:t>int_1=0 int_2=0 int_3=0 </a:t>
            </a:r>
          </a:p>
          <a:p>
            <a:r>
              <a:rPr lang="en-US" altLang="zh-CN" sz="1000" dirty="0" smtClean="0"/>
              <a:t>b11=0 b12=0 b13=0 </a:t>
            </a:r>
          </a:p>
          <a:p>
            <a:r>
              <a:rPr lang="en-US" altLang="zh-CN" sz="1000" dirty="0" smtClean="0"/>
              <a:t>b21=0 b22=0 b23=0</a:t>
            </a:r>
          </a:p>
          <a:p>
            <a:r>
              <a:rPr lang="en-US" altLang="zh-CN" sz="1000" dirty="0" smtClean="0"/>
              <a:t>b31=0 b32=0 b33=0</a:t>
            </a:r>
          </a:p>
          <a:p>
            <a:r>
              <a:rPr lang="en-US" altLang="zh-CN" sz="1000" dirty="0" smtClean="0"/>
              <a:t>b41=0 b42=0 b43=0</a:t>
            </a:r>
          </a:p>
          <a:p>
            <a:r>
              <a:rPr lang="en-US" altLang="zh-CN" sz="1000" dirty="0" smtClean="0"/>
              <a:t>b51=0;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U1= int_1 +  b11*x11 + b12*x12 + b13*x13 + b51*x51;</a:t>
            </a:r>
          </a:p>
          <a:p>
            <a:r>
              <a:rPr lang="en-US" altLang="zh-CN" sz="1000" dirty="0" smtClean="0"/>
              <a:t>U2= int_2 +  b21*x21 + b22*x22 + b23*x23;  </a:t>
            </a:r>
          </a:p>
          <a:p>
            <a:r>
              <a:rPr lang="en-US" altLang="zh-CN" sz="1000" dirty="0" smtClean="0"/>
              <a:t>U3= int_3 +  b31*x31 + b32*x32 + b33*x33; </a:t>
            </a:r>
          </a:p>
          <a:p>
            <a:r>
              <a:rPr lang="en-US" altLang="zh-CN" sz="1000" dirty="0" smtClean="0"/>
              <a:t>U4=              b41*x41 + b42*x42 + b43*x43; 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den=exp(U1)+exp(U2)+exp(U3)+exp(U4);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           </a:t>
            </a:r>
            <a:r>
              <a:rPr lang="en-US" altLang="zh-CN" sz="1000" b="1" dirty="0" smtClean="0"/>
              <a:t>if</a:t>
            </a:r>
            <a:r>
              <a:rPr lang="en-US" altLang="zh-CN" sz="1000" dirty="0" smtClean="0"/>
              <a:t> (response=1) </a:t>
            </a:r>
            <a:r>
              <a:rPr lang="en-US" altLang="zh-CN" sz="1000" b="1" dirty="0" smtClean="0"/>
              <a:t>then</a:t>
            </a:r>
            <a:r>
              <a:rPr lang="en-US" altLang="zh-CN" sz="1000" dirty="0" smtClean="0"/>
              <a:t> p = exp(U1) / den; </a:t>
            </a:r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else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if</a:t>
            </a:r>
            <a:r>
              <a:rPr lang="en-US" altLang="zh-CN" sz="1000" dirty="0" smtClean="0"/>
              <a:t> (response=2) </a:t>
            </a:r>
            <a:r>
              <a:rPr lang="en-US" altLang="zh-CN" sz="1000" b="1" dirty="0" smtClean="0"/>
              <a:t>then</a:t>
            </a:r>
            <a:r>
              <a:rPr lang="en-US" altLang="zh-CN" sz="1000" dirty="0" smtClean="0"/>
              <a:t> p = exp(U2) / den; </a:t>
            </a:r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else if </a:t>
            </a:r>
            <a:r>
              <a:rPr lang="en-US" altLang="zh-CN" sz="1000" dirty="0" smtClean="0"/>
              <a:t>(response=3) </a:t>
            </a:r>
            <a:r>
              <a:rPr lang="en-US" altLang="zh-CN" sz="1000" b="1" dirty="0" smtClean="0"/>
              <a:t>then</a:t>
            </a:r>
            <a:r>
              <a:rPr lang="en-US" altLang="zh-CN" sz="1000" dirty="0" smtClean="0"/>
              <a:t> p = exp(U3) / den; </a:t>
            </a:r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else if </a:t>
            </a:r>
            <a:r>
              <a:rPr lang="en-US" altLang="zh-CN" sz="1000" dirty="0" smtClean="0"/>
              <a:t>(response=4) </a:t>
            </a:r>
            <a:r>
              <a:rPr lang="en-US" altLang="zh-CN" sz="1000" b="1" dirty="0" smtClean="0"/>
              <a:t>then</a:t>
            </a:r>
            <a:r>
              <a:rPr lang="en-US" altLang="zh-CN" sz="1000" dirty="0" smtClean="0"/>
              <a:t> p = exp(U4) / den; 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   </a:t>
            </a:r>
            <a:r>
              <a:rPr lang="en-US" altLang="zh-CN" sz="1000" dirty="0" err="1" smtClean="0"/>
              <a:t>ll</a:t>
            </a:r>
            <a:r>
              <a:rPr lang="en-US" altLang="zh-CN" sz="1000" dirty="0" smtClean="0"/>
              <a:t> = log(p); 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model</a:t>
            </a:r>
            <a:r>
              <a:rPr lang="en-US" altLang="zh-CN" sz="1000" dirty="0" smtClean="0"/>
              <a:t> response ~ general(</a:t>
            </a:r>
            <a:r>
              <a:rPr lang="en-US" altLang="zh-CN" sz="1000" dirty="0" err="1" smtClean="0"/>
              <a:t>ll</a:t>
            </a:r>
            <a:r>
              <a:rPr lang="en-US" altLang="zh-CN" sz="1000" dirty="0" smtClean="0"/>
              <a:t>);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predict</a:t>
            </a:r>
            <a:r>
              <a:rPr lang="en-US" altLang="zh-CN" sz="1000" dirty="0" smtClean="0"/>
              <a:t> U1 out=output1 ;</a:t>
            </a:r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predict</a:t>
            </a:r>
            <a:r>
              <a:rPr lang="en-US" altLang="zh-CN" sz="1000" dirty="0" smtClean="0"/>
              <a:t> U2 out=output2 ;</a:t>
            </a:r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predict</a:t>
            </a:r>
            <a:r>
              <a:rPr lang="en-US" altLang="zh-CN" sz="1000" dirty="0" smtClean="0"/>
              <a:t> U3 out=output3 ;</a:t>
            </a:r>
          </a:p>
          <a:p>
            <a:r>
              <a:rPr lang="en-US" altLang="zh-CN" sz="1000" dirty="0" smtClean="0"/>
              <a:t>   </a:t>
            </a:r>
            <a:r>
              <a:rPr lang="en-US" altLang="zh-CN" sz="1000" b="1" dirty="0" smtClean="0"/>
              <a:t>predict</a:t>
            </a:r>
            <a:r>
              <a:rPr lang="en-US" altLang="zh-CN" sz="1000" dirty="0" smtClean="0"/>
              <a:t> U4 out=output4 ;</a:t>
            </a:r>
          </a:p>
          <a:p>
            <a:endParaRPr lang="en-US" altLang="zh-CN" sz="1000" dirty="0" smtClean="0"/>
          </a:p>
          <a:p>
            <a:r>
              <a:rPr lang="en-US" altLang="zh-CN" sz="1000" b="1" dirty="0" smtClean="0"/>
              <a:t>run;</a:t>
            </a:r>
            <a:endParaRPr lang="zh-CN" altLang="en-US" sz="1000" dirty="0"/>
          </a:p>
        </p:txBody>
      </p:sp>
      <p:sp>
        <p:nvSpPr>
          <p:cNvPr id="6" name="右大括号 5"/>
          <p:cNvSpPr/>
          <p:nvPr/>
        </p:nvSpPr>
        <p:spPr bwMode="auto">
          <a:xfrm>
            <a:off x="3810000" y="1537930"/>
            <a:ext cx="1143000" cy="9906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842730"/>
            <a:ext cx="2362200" cy="338554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Parms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 Statement</a:t>
            </a:r>
            <a:r>
              <a:rPr lang="en-US" altLang="zh-CN" sz="800" dirty="0" smtClean="0">
                <a:solidFill>
                  <a:srgbClr val="FF0000"/>
                </a:solidFill>
              </a:rPr>
              <a:t>: Specify model parameters and assign initial values for them 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3810000" y="2667000"/>
            <a:ext cx="1143000" cy="19812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3214330"/>
            <a:ext cx="3276600" cy="1077218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Programming Statement</a:t>
            </a:r>
            <a:r>
              <a:rPr lang="en-US" altLang="zh-CN" sz="800" dirty="0" smtClean="0">
                <a:solidFill>
                  <a:srgbClr val="FF0000"/>
                </a:solidFill>
              </a:rPr>
              <a:t>: code the log-likelihood function in PROC NLMIXED. 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In our case, we did the following—</a:t>
            </a:r>
          </a:p>
          <a:p>
            <a:pPr marL="228600" indent="-228600">
              <a:buAutoNum type="arabicPeriod"/>
            </a:pPr>
            <a:r>
              <a:rPr lang="en-US" altLang="zh-CN" sz="800" dirty="0" smtClean="0">
                <a:solidFill>
                  <a:srgbClr val="FF0000"/>
                </a:solidFill>
              </a:rPr>
              <a:t>Define 4 utility functions for the 4 products as explained previously;</a:t>
            </a:r>
          </a:p>
          <a:p>
            <a:pPr marL="228600" indent="-228600">
              <a:buAutoNum type="arabicPeriod"/>
            </a:pPr>
            <a:r>
              <a:rPr lang="en-US" altLang="zh-CN" sz="800" dirty="0" smtClean="0">
                <a:solidFill>
                  <a:srgbClr val="FF0000"/>
                </a:solidFill>
              </a:rPr>
              <a:t>Define p, i.e. probability of making a certain choice among the 4 products;</a:t>
            </a:r>
          </a:p>
          <a:p>
            <a:pPr marL="228600" indent="-228600">
              <a:buAutoNum type="arabicPeriod"/>
            </a:pPr>
            <a:r>
              <a:rPr lang="en-US" altLang="zh-CN" sz="800" dirty="0" smtClean="0">
                <a:solidFill>
                  <a:srgbClr val="FF0000"/>
                </a:solidFill>
              </a:rPr>
              <a:t>Define log-likelihood function for DCM. 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3810000" y="4800600"/>
            <a:ext cx="1143000" cy="2286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4585930"/>
            <a:ext cx="2362200" cy="58477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Model Statement</a:t>
            </a:r>
            <a:r>
              <a:rPr lang="en-US" altLang="zh-CN" sz="800" dirty="0" smtClean="0">
                <a:solidFill>
                  <a:srgbClr val="FF0000"/>
                </a:solidFill>
              </a:rPr>
              <a:t>: Specify a conditional distribution for dependent variable. 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In our case,  variable “response” is a dependent variable which is multinomial discrete choice.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3810000" y="5181600"/>
            <a:ext cx="1143000" cy="6096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5376446"/>
            <a:ext cx="2362200" cy="338554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Predict Statement</a:t>
            </a:r>
            <a:r>
              <a:rPr lang="en-US" altLang="zh-CN" sz="800" dirty="0" smtClean="0">
                <a:solidFill>
                  <a:srgbClr val="FF0000"/>
                </a:solidFill>
              </a:rPr>
              <a:t>:  enables you to calculate predicted values for  the utilities of products.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685800"/>
            <a:ext cx="8382000" cy="369332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Please open </a:t>
            </a:r>
            <a:r>
              <a:rPr lang="en-US" altLang="zh-CN" b="1" dirty="0" smtClean="0"/>
              <a:t>“</a:t>
            </a:r>
            <a:r>
              <a:rPr lang="en-US" altLang="zh-CN" b="1" dirty="0" err="1" smtClean="0"/>
              <a:t>nlmixed</a:t>
            </a:r>
            <a:r>
              <a:rPr lang="en-US" altLang="zh-CN" b="1" dirty="0" smtClean="0"/>
              <a:t> model(explanation).</a:t>
            </a:r>
            <a:r>
              <a:rPr lang="en-US" altLang="zh-CN" b="1" dirty="0" err="1" smtClean="0"/>
              <a:t>sas</a:t>
            </a:r>
            <a:r>
              <a:rPr lang="en-US" altLang="zh-CN" b="1" dirty="0" smtClean="0"/>
              <a:t>” </a:t>
            </a:r>
            <a:r>
              <a:rPr lang="en-US" altLang="zh-CN" dirty="0" smtClean="0"/>
              <a:t>file in the appendix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3400" y="838200"/>
          <a:ext cx="7543800" cy="5076932"/>
        </p:xfrm>
        <a:graphic>
          <a:graphicData uri="http://schemas.openxmlformats.org/drawingml/2006/table">
            <a:tbl>
              <a:tblPr/>
              <a:tblGrid>
                <a:gridCol w="754380"/>
                <a:gridCol w="754380"/>
                <a:gridCol w="754380"/>
                <a:gridCol w="754380"/>
                <a:gridCol w="754380"/>
                <a:gridCol w="754380"/>
                <a:gridCol w="754380"/>
                <a:gridCol w="754380"/>
                <a:gridCol w="754380"/>
                <a:gridCol w="754380"/>
              </a:tblGrid>
              <a:tr h="132203">
                <a:tc gridSpan="10"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/>
                        </a:rPr>
                        <a:t>Parameter Estimates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Estimate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Standard Error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DF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t Value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Pr &gt; |t|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Alpha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Lower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Upper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Gradient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int_1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3.5011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0.7191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4.87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2.0907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4.9114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0.004484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int_2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3.9856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0.7152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5.57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2.5829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5.3883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-0.00327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int_3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3.3557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0.7236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1.9365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4.7749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0.005951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b11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0.6060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0.1576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3.85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0.2970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0.9150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-0.02249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b12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0.6038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0.1532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3.94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0.3033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0.9043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-0.01609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b13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0.1925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0.1545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1.25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0.2129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-0.1105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0.4954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0.020429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b21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1.0446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0.1526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6.85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0.7453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1.3438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0.013973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b22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0.5826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0.1539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3.78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0.0002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0.2806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0.8846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0.005133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b23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0.2783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0.1600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1.74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0.0822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-0.03556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0.5921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0.005782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b31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0.8365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0.1894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4.42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0.4650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1.2080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-0.01708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b32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0.6688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0.1921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3.48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0.2921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1.0455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0.00894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b33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0.4853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0.1931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2.51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0.0120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0.1066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0.8639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0.003802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b41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3.0380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0.7315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4.15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1.6032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4.4729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-0.00379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b42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2.8172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0.7377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3.82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1.3703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4.2641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-0.00344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846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b43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1.6852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0.7861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2.14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0.0322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0.1433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3.2270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-0.0005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0334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b51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1.2994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0.1087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1664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11.96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1.0863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1.5125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0.003272</a:t>
                      </a:r>
                    </a:p>
                  </a:txBody>
                  <a:tcPr marL="13767" marR="13767" marT="13767" marB="1376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249238" y="228600"/>
            <a:ext cx="88947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 1—Parameter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estimates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19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001965"/>
                </a:solidFill>
              </a:rPr>
              <a:t>Option 2--Run a discrete choice model in another alternative approach--PROC MDC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077200" cy="954107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Before we can make use of PROC MDC, we need to take one additional step to transform the raw data. Take first 3 scenario for one respondent for demonstration purpose.  Please open the attached spreadsheet below by right clicking on it. And also open </a:t>
            </a:r>
            <a:r>
              <a:rPr lang="en-US" altLang="zh-CN" sz="1400" b="1" dirty="0" smtClean="0"/>
              <a:t>“</a:t>
            </a:r>
            <a:r>
              <a:rPr lang="en-US" altLang="zh-CN" sz="1400" b="1" dirty="0" err="1" smtClean="0"/>
              <a:t>mdc</a:t>
            </a:r>
            <a:r>
              <a:rPr lang="en-US" altLang="zh-CN" sz="1400" b="1" dirty="0" smtClean="0"/>
              <a:t> and </a:t>
            </a:r>
            <a:r>
              <a:rPr lang="en-US" altLang="zh-CN" sz="1400" b="1" dirty="0" err="1" smtClean="0"/>
              <a:t>phreg</a:t>
            </a:r>
            <a:r>
              <a:rPr lang="en-US" altLang="zh-CN" sz="1400" b="1" dirty="0" smtClean="0"/>
              <a:t> model (explanation).</a:t>
            </a:r>
            <a:r>
              <a:rPr lang="en-US" altLang="zh-CN" sz="1400" b="1" dirty="0" err="1" smtClean="0"/>
              <a:t>sas</a:t>
            </a:r>
            <a:r>
              <a:rPr lang="en-US" altLang="zh-CN" sz="1400" b="1" dirty="0" smtClean="0"/>
              <a:t>”  </a:t>
            </a:r>
            <a:r>
              <a:rPr lang="en-US" altLang="zh-CN" sz="1400" dirty="0" smtClean="0"/>
              <a:t>file in the appendix.</a:t>
            </a:r>
            <a:endParaRPr lang="zh-CN" altLang="en-US" sz="1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7200" y="2209800"/>
          <a:ext cx="7848600" cy="2743200"/>
        </p:xfrm>
        <a:graphic>
          <a:graphicData uri="http://schemas.openxmlformats.org/presentationml/2006/ole">
            <p:oleObj spid="_x0000_s281602" name="工作表" r:id="rId4" imgW="23479225" imgH="5362562" progId="Excel.Shee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001965"/>
                </a:solidFill>
              </a:rPr>
              <a:t>Option 2--Proc MDC SAS Program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838200"/>
            <a:ext cx="8229600" cy="5181600"/>
          </a:xfrm>
          <a:prstGeom prst="roundRect">
            <a:avLst>
              <a:gd name="adj" fmla="val 992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solidFill>
                <a:srgbClr val="001965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/*run discrete choice model, and save model estimates to a </a:t>
            </a:r>
            <a:r>
              <a:rPr lang="en-US" altLang="zh-CN" sz="1000" dirty="0" err="1" smtClean="0"/>
              <a:t>sas</a:t>
            </a:r>
            <a:r>
              <a:rPr lang="en-US" altLang="zh-CN" sz="1000" dirty="0" smtClean="0"/>
              <a:t> dataset called "</a:t>
            </a:r>
            <a:r>
              <a:rPr lang="en-US" altLang="zh-CN" sz="1000" dirty="0" err="1" smtClean="0"/>
              <a:t>model_parameter</a:t>
            </a:r>
            <a:r>
              <a:rPr lang="en-US" altLang="zh-CN" sz="1000" dirty="0" smtClean="0"/>
              <a:t>"*/</a:t>
            </a:r>
          </a:p>
          <a:p>
            <a:endParaRPr lang="en-US" altLang="zh-CN" sz="1000" b="1" dirty="0" smtClean="0"/>
          </a:p>
          <a:p>
            <a:r>
              <a:rPr lang="en-US" altLang="zh-CN" sz="1000" b="1" dirty="0" smtClean="0"/>
              <a:t>proc </a:t>
            </a:r>
            <a:r>
              <a:rPr lang="en-US" altLang="zh-CN" sz="1000" b="1" dirty="0" err="1" smtClean="0"/>
              <a:t>mdc</a:t>
            </a:r>
            <a:r>
              <a:rPr lang="en-US" altLang="zh-CN" sz="1000" b="1" dirty="0" smtClean="0"/>
              <a:t> data=</a:t>
            </a:r>
            <a:r>
              <a:rPr lang="en-US" altLang="zh-CN" sz="1000" dirty="0" smtClean="0"/>
              <a:t>dummy_model_2b 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outest</a:t>
            </a:r>
            <a:r>
              <a:rPr lang="en-US" altLang="zh-CN" sz="1000" b="1" dirty="0" smtClean="0"/>
              <a:t>=</a:t>
            </a:r>
            <a:r>
              <a:rPr lang="en-US" altLang="zh-CN" sz="1000" dirty="0" err="1" smtClean="0"/>
              <a:t>model_parameter</a:t>
            </a:r>
            <a:r>
              <a:rPr lang="en-US" altLang="zh-CN" sz="1000" b="1" dirty="0" smtClean="0"/>
              <a:t>;</a:t>
            </a:r>
          </a:p>
          <a:p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smtClean="0"/>
              <a:t>model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ch</a:t>
            </a:r>
            <a:r>
              <a:rPr lang="en-US" altLang="zh-CN" sz="1000" dirty="0" smtClean="0"/>
              <a:t>=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Prod_X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np1_int</a:t>
            </a:r>
          </a:p>
          <a:p>
            <a:r>
              <a:rPr lang="en-US" altLang="zh-CN" sz="1000" dirty="0" smtClean="0"/>
              <a:t>np1_x11  np1_x12 np1_x13</a:t>
            </a:r>
          </a:p>
          <a:p>
            <a:r>
              <a:rPr lang="en-US" altLang="zh-CN" sz="1000" dirty="0" smtClean="0"/>
              <a:t>np1_x51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Prod_Y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np2_int</a:t>
            </a:r>
          </a:p>
          <a:p>
            <a:r>
              <a:rPr lang="en-US" altLang="zh-CN" sz="1000" dirty="0" smtClean="0"/>
              <a:t>np2_x21 np2_x22  np2_x23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Prod_Z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np3_int</a:t>
            </a:r>
          </a:p>
          <a:p>
            <a:r>
              <a:rPr lang="en-US" altLang="zh-CN" sz="1000" dirty="0" smtClean="0"/>
              <a:t>np3_x31 np3_x32   np3_x33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Prod_W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np4_x41 np4_x42  np4_x43</a:t>
            </a:r>
          </a:p>
          <a:p>
            <a:r>
              <a:rPr lang="en-US" altLang="zh-CN" sz="1000" dirty="0" smtClean="0"/>
              <a:t>/</a:t>
            </a:r>
            <a:r>
              <a:rPr lang="en-US" altLang="zh-CN" sz="1000" b="1" dirty="0" smtClean="0"/>
              <a:t>type=</a:t>
            </a:r>
            <a:r>
              <a:rPr lang="en-US" altLang="zh-CN" sz="1000" b="1" dirty="0" err="1" smtClean="0"/>
              <a:t>clogit</a:t>
            </a:r>
            <a:r>
              <a:rPr lang="en-US" altLang="zh-CN" sz="1000" dirty="0" smtClean="0"/>
              <a:t> </a:t>
            </a:r>
            <a:r>
              <a:rPr lang="en-US" altLang="zh-CN" sz="1000" b="1" dirty="0" err="1" smtClean="0"/>
              <a:t>nchoice</a:t>
            </a:r>
            <a:r>
              <a:rPr lang="en-US" altLang="zh-CN" sz="1000" b="1" dirty="0" smtClean="0"/>
              <a:t>=4 OPTMETHOD=NR;</a:t>
            </a:r>
          </a:p>
          <a:p>
            <a:endParaRPr lang="en-US" altLang="zh-CN" sz="1000" b="1" dirty="0" smtClean="0"/>
          </a:p>
          <a:p>
            <a:r>
              <a:rPr lang="en-US" altLang="zh-CN" sz="1000" b="1" dirty="0" smtClean="0"/>
              <a:t>id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choice_set</a:t>
            </a:r>
            <a:r>
              <a:rPr lang="en-US" altLang="zh-CN" sz="1000" dirty="0" smtClean="0"/>
              <a:t>; </a:t>
            </a:r>
          </a:p>
          <a:p>
            <a:r>
              <a:rPr lang="en-US" altLang="zh-CN" sz="1000" b="1" dirty="0" smtClean="0"/>
              <a:t>title</a:t>
            </a:r>
            <a:r>
              <a:rPr lang="en-US" altLang="zh-CN" sz="1000" dirty="0" smtClean="0"/>
              <a:t> "All respondents";</a:t>
            </a:r>
          </a:p>
          <a:p>
            <a:endParaRPr lang="en-US" altLang="zh-CN" sz="1000" b="1" dirty="0" smtClean="0"/>
          </a:p>
          <a:p>
            <a:r>
              <a:rPr lang="en-US" altLang="zh-CN" sz="1000" b="1" dirty="0" smtClean="0"/>
              <a:t>run;</a:t>
            </a:r>
          </a:p>
          <a:p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 bwMode="auto">
          <a:xfrm>
            <a:off x="4572000" y="1828800"/>
            <a:ext cx="1143000" cy="22098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2590800"/>
            <a:ext cx="2438400" cy="707886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Model Statement</a:t>
            </a:r>
            <a:r>
              <a:rPr lang="en-US" altLang="zh-CN" sz="800" dirty="0" smtClean="0">
                <a:solidFill>
                  <a:srgbClr val="FF0000"/>
                </a:solidFill>
              </a:rPr>
              <a:t>: Specify dependent variables and independent variables;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In our case, the choice indicator “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800" dirty="0" smtClean="0">
                <a:solidFill>
                  <a:srgbClr val="FF0000"/>
                </a:solidFill>
              </a:rPr>
              <a:t>” is a dependent variable , not “response” for proc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nlmixed</a:t>
            </a:r>
            <a:r>
              <a:rPr lang="en-US" altLang="zh-CN" sz="800" dirty="0" smtClean="0">
                <a:solidFill>
                  <a:srgbClr val="FF0000"/>
                </a:solidFill>
              </a:rPr>
              <a:t>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4572000" y="4191000"/>
            <a:ext cx="1143000" cy="3048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438400" cy="46166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ID Statement</a:t>
            </a:r>
            <a:r>
              <a:rPr lang="en-US" altLang="zh-CN" sz="800" dirty="0" smtClean="0">
                <a:solidFill>
                  <a:srgbClr val="FF0000"/>
                </a:solidFill>
              </a:rPr>
              <a:t>: specify the identification variable that controls multiple choice-specific cases, i.e. it indicates a choice set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4572000" y="1371600"/>
            <a:ext cx="1143000" cy="3048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295400"/>
            <a:ext cx="2438400" cy="46166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Output estimated model parameter to a SAS dataset named “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model_parameter</a:t>
            </a:r>
            <a:r>
              <a:rPr lang="en-US" altLang="zh-CN" sz="800" dirty="0" smtClean="0">
                <a:solidFill>
                  <a:srgbClr val="FF0000"/>
                </a:solidFill>
              </a:rPr>
              <a:t>”. It will be used to calculate probabilities for each choice.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000" y="914400"/>
          <a:ext cx="5943600" cy="4267192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219004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Parameter Estimates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12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DF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Estimate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Standard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Error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t Value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Approx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Pr &gt; |t|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np1_int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3.5010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0.7192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4.87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np1_x11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0.6066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0.1576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3.85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np1_x12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0.6042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0.1532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3.94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np1_x13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0.1925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0.1545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1.25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0.2126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np1_x51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1.2994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0.1087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11.96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np2_int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3.9862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0.7153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5.57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np2_x21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1.0441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0.1526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6.84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np2_x22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0.5822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0.1539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3.78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0.0002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np2_x23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0.2778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0.1600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1.74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0.0825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np3_int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3.3557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0.7237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4.64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np3_x31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0.8370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0.1894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4.42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np3_x32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0.6689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0.1921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3.48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0.0005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np3_x33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0.4854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0.1931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2.51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0.0119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np4_x41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3.0385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0.7316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4.15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np4_x42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2.8175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0.7378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3.82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0.0001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900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latin typeface="Arial"/>
                        </a:rPr>
                        <a:t>np4_x43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1.6855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0.7862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Arial"/>
                        </a:rPr>
                        <a:t>2.14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0.0320</a:t>
                      </a:r>
                    </a:p>
                  </a:txBody>
                  <a:tcPr marL="26878" marR="26878" marT="26878" marB="2687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249238" y="228600"/>
            <a:ext cx="88947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 2—Parameter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estimates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19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1"/>
            <a:ext cx="8894762" cy="3810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001965"/>
                </a:solidFill>
              </a:rPr>
              <a:t>Option 3-- Proc </a:t>
            </a:r>
            <a:r>
              <a:rPr lang="en-US" sz="1800" dirty="0" err="1" smtClean="0">
                <a:solidFill>
                  <a:srgbClr val="001965"/>
                </a:solidFill>
              </a:rPr>
              <a:t>Phreg</a:t>
            </a:r>
            <a:endParaRPr lang="en-US" sz="1800" dirty="0" smtClean="0">
              <a:solidFill>
                <a:srgbClr val="001965"/>
              </a:solidFill>
            </a:endParaRP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219200"/>
            <a:ext cx="8229600" cy="4953000"/>
          </a:xfrm>
          <a:prstGeom prst="roundRect">
            <a:avLst>
              <a:gd name="adj" fmla="val 992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solidFill>
                <a:srgbClr val="001965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618595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data dummy_model_2c;</a:t>
            </a:r>
          </a:p>
          <a:p>
            <a:r>
              <a:rPr lang="en-US" altLang="zh-CN" sz="1000" dirty="0" smtClean="0"/>
              <a:t>set Dummy_model_2b;</a:t>
            </a:r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if </a:t>
            </a:r>
            <a:r>
              <a:rPr lang="en-US" altLang="zh-CN" sz="1000" dirty="0" err="1" smtClean="0"/>
              <a:t>ch</a:t>
            </a:r>
            <a:r>
              <a:rPr lang="en-US" altLang="zh-CN" sz="1000" dirty="0" smtClean="0"/>
              <a:t>=1 then </a:t>
            </a:r>
            <a:r>
              <a:rPr lang="en-US" altLang="zh-CN" sz="1000" dirty="0" err="1" smtClean="0"/>
              <a:t>nch</a:t>
            </a:r>
            <a:r>
              <a:rPr lang="en-US" altLang="zh-CN" sz="1000" dirty="0" smtClean="0"/>
              <a:t>=1;</a:t>
            </a:r>
          </a:p>
          <a:p>
            <a:r>
              <a:rPr lang="en-US" altLang="zh-CN" sz="1000" dirty="0" smtClean="0"/>
              <a:t>else if </a:t>
            </a:r>
            <a:r>
              <a:rPr lang="en-US" altLang="zh-CN" sz="1000" dirty="0" err="1" smtClean="0"/>
              <a:t>ch</a:t>
            </a:r>
            <a:r>
              <a:rPr lang="en-US" altLang="zh-CN" sz="1000" dirty="0" smtClean="0"/>
              <a:t>=0 then </a:t>
            </a:r>
            <a:r>
              <a:rPr lang="en-US" altLang="zh-CN" sz="1000" dirty="0" err="1" smtClean="0"/>
              <a:t>nch</a:t>
            </a:r>
            <a:r>
              <a:rPr lang="en-US" altLang="zh-CN" sz="1000" dirty="0" smtClean="0"/>
              <a:t>=2;</a:t>
            </a:r>
          </a:p>
          <a:p>
            <a:r>
              <a:rPr lang="en-US" altLang="zh-CN" sz="1000" dirty="0" smtClean="0"/>
              <a:t>else abort;</a:t>
            </a:r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run;</a:t>
            </a:r>
          </a:p>
          <a:p>
            <a:endParaRPr lang="en-US" altLang="zh-CN" sz="1000" b="1" dirty="0" smtClean="0"/>
          </a:p>
          <a:p>
            <a:r>
              <a:rPr lang="en-US" altLang="zh-CN" sz="1000" b="1" dirty="0" smtClean="0"/>
              <a:t>proc </a:t>
            </a:r>
            <a:r>
              <a:rPr lang="en-US" altLang="zh-CN" sz="1000" b="1" dirty="0" err="1" smtClean="0"/>
              <a:t>phreg</a:t>
            </a:r>
            <a:r>
              <a:rPr lang="en-US" altLang="zh-CN" sz="1000" b="1" dirty="0" smtClean="0"/>
              <a:t> data=dummy_model_2c </a:t>
            </a:r>
            <a:r>
              <a:rPr lang="en-US" altLang="zh-CN" sz="1000" b="1" dirty="0" err="1" smtClean="0"/>
              <a:t>outest</a:t>
            </a:r>
            <a:r>
              <a:rPr lang="en-US" altLang="zh-CN" sz="1000" b="1" dirty="0" smtClean="0"/>
              <a:t>=</a:t>
            </a:r>
            <a:r>
              <a:rPr lang="en-US" altLang="zh-CN" sz="1000" b="1" dirty="0" err="1" smtClean="0"/>
              <a:t>check_phreg</a:t>
            </a:r>
            <a:r>
              <a:rPr lang="en-US" altLang="zh-CN" sz="1000" b="1" dirty="0" smtClean="0"/>
              <a:t> brief;</a:t>
            </a:r>
          </a:p>
          <a:p>
            <a:r>
              <a:rPr lang="en-US" altLang="zh-CN" sz="1000" dirty="0" smtClean="0"/>
              <a:t>model </a:t>
            </a:r>
            <a:r>
              <a:rPr lang="en-US" altLang="zh-CN" sz="1000" dirty="0" err="1" smtClean="0"/>
              <a:t>nch</a:t>
            </a:r>
            <a:r>
              <a:rPr lang="en-US" altLang="zh-CN" sz="1000" dirty="0" smtClean="0"/>
              <a:t>*</a:t>
            </a:r>
            <a:r>
              <a:rPr lang="en-US" altLang="zh-CN" sz="1000" dirty="0" err="1" smtClean="0"/>
              <a:t>nch</a:t>
            </a:r>
            <a:r>
              <a:rPr lang="en-US" altLang="zh-CN" sz="1000" dirty="0" smtClean="0"/>
              <a:t>(</a:t>
            </a:r>
            <a:r>
              <a:rPr lang="en-US" altLang="zh-CN" sz="1000" b="1" dirty="0" smtClean="0"/>
              <a:t>2)=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Prod_X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np1_int</a:t>
            </a:r>
          </a:p>
          <a:p>
            <a:r>
              <a:rPr lang="en-US" altLang="zh-CN" sz="1000" dirty="0" smtClean="0"/>
              <a:t>np1_x11  np1_x12 np1_x13</a:t>
            </a:r>
          </a:p>
          <a:p>
            <a:r>
              <a:rPr lang="en-US" altLang="zh-CN" sz="1000" dirty="0" smtClean="0"/>
              <a:t>np1_x51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Prod_Y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np2_int</a:t>
            </a:r>
          </a:p>
          <a:p>
            <a:r>
              <a:rPr lang="en-US" altLang="zh-CN" sz="1000" dirty="0" smtClean="0"/>
              <a:t>np2_x21 np2_x22  np2_x23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Prod_Z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np3_int</a:t>
            </a:r>
          </a:p>
          <a:p>
            <a:r>
              <a:rPr lang="en-US" altLang="zh-CN" sz="1000" dirty="0" smtClean="0"/>
              <a:t>np3_x31 np3_x32   np3_x33</a:t>
            </a:r>
          </a:p>
          <a:p>
            <a:r>
              <a:rPr lang="en-US" altLang="zh-CN" sz="1000" dirty="0" smtClean="0"/>
              <a:t>/*</a:t>
            </a:r>
            <a:r>
              <a:rPr lang="en-US" altLang="zh-CN" sz="1000" dirty="0" err="1" smtClean="0"/>
              <a:t>Prod_W</a:t>
            </a:r>
            <a:r>
              <a:rPr lang="en-US" altLang="zh-CN" sz="1000" dirty="0" smtClean="0"/>
              <a:t>*/</a:t>
            </a:r>
          </a:p>
          <a:p>
            <a:r>
              <a:rPr lang="en-US" altLang="zh-CN" sz="1000" dirty="0" smtClean="0"/>
              <a:t>np4_x41 np4_x42  np4_x43</a:t>
            </a:r>
          </a:p>
          <a:p>
            <a:r>
              <a:rPr lang="en-US" altLang="zh-CN" sz="1000" dirty="0" smtClean="0"/>
              <a:t>/ ties=</a:t>
            </a:r>
            <a:r>
              <a:rPr lang="en-US" altLang="zh-CN" sz="1000" dirty="0" err="1" smtClean="0"/>
              <a:t>breslow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b="1" dirty="0" smtClean="0"/>
              <a:t>strata</a:t>
            </a:r>
            <a:r>
              <a:rPr lang="en-US" altLang="zh-CN" sz="1000" dirty="0" smtClean="0"/>
              <a:t> QN Scenario;</a:t>
            </a:r>
          </a:p>
          <a:p>
            <a:r>
              <a:rPr lang="en-US" altLang="zh-CN" sz="1000" b="1" dirty="0" smtClean="0"/>
              <a:t>output out</a:t>
            </a:r>
            <a:r>
              <a:rPr lang="en-US" altLang="zh-CN" sz="1000" dirty="0" smtClean="0"/>
              <a:t>=</a:t>
            </a:r>
            <a:r>
              <a:rPr lang="en-US" altLang="zh-CN" sz="1000" dirty="0" err="1" smtClean="0"/>
              <a:t>check_outputs</a:t>
            </a:r>
            <a:r>
              <a:rPr lang="en-US" altLang="zh-CN" sz="1000" dirty="0" smtClean="0"/>
              <a:t>;</a:t>
            </a:r>
          </a:p>
          <a:p>
            <a:endParaRPr lang="en-US" altLang="zh-CN" sz="1000" dirty="0" smtClean="0"/>
          </a:p>
          <a:p>
            <a:r>
              <a:rPr lang="en-US" altLang="zh-CN" sz="1000" b="1" dirty="0" smtClean="0"/>
              <a:t>run;</a:t>
            </a:r>
            <a:endParaRPr lang="zh-CN" altLang="en-US" sz="1000" dirty="0"/>
          </a:p>
        </p:txBody>
      </p:sp>
      <p:sp>
        <p:nvSpPr>
          <p:cNvPr id="6" name="右大括号 5"/>
          <p:cNvSpPr/>
          <p:nvPr/>
        </p:nvSpPr>
        <p:spPr bwMode="auto">
          <a:xfrm>
            <a:off x="4572000" y="3218795"/>
            <a:ext cx="1143000" cy="20574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3962400"/>
            <a:ext cx="2438400" cy="46166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Model statement: the way dependent variables is specified is different from that in the MDC procedure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4572000" y="5352395"/>
            <a:ext cx="1143000" cy="3048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5276195"/>
            <a:ext cx="2438400" cy="46166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Strata statement names variables to determine the stratification; In our case, it is used to determine choice sets.</a:t>
            </a:r>
          </a:p>
        </p:txBody>
      </p:sp>
      <p:sp>
        <p:nvSpPr>
          <p:cNvPr id="10" name="右大括号 9"/>
          <p:cNvSpPr/>
          <p:nvPr/>
        </p:nvSpPr>
        <p:spPr bwMode="auto">
          <a:xfrm>
            <a:off x="4572000" y="1770995"/>
            <a:ext cx="1143000" cy="838200"/>
          </a:xfrm>
          <a:prstGeom prst="righ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2075795"/>
            <a:ext cx="2438400" cy="338554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Note</a:t>
            </a:r>
            <a:r>
              <a:rPr lang="en-US" altLang="zh-CN" sz="800" dirty="0" smtClean="0">
                <a:solidFill>
                  <a:srgbClr val="FF0000"/>
                </a:solidFill>
              </a:rPr>
              <a:t>: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nch</a:t>
            </a:r>
            <a:r>
              <a:rPr lang="en-US" altLang="zh-CN" sz="800" dirty="0" smtClean="0">
                <a:solidFill>
                  <a:srgbClr val="FF0000"/>
                </a:solidFill>
              </a:rPr>
              <a:t>=1 means chosen;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nch</a:t>
            </a:r>
            <a:r>
              <a:rPr lang="en-US" altLang="zh-CN" sz="800" dirty="0" smtClean="0">
                <a:solidFill>
                  <a:srgbClr val="FF0000"/>
                </a:solidFill>
              </a:rPr>
              <a:t>=2 means not chosen.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685800"/>
            <a:ext cx="8382000" cy="369332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Please open </a:t>
            </a:r>
            <a:r>
              <a:rPr lang="en-US" altLang="zh-CN" b="1" dirty="0" smtClean="0"/>
              <a:t>“</a:t>
            </a:r>
            <a:r>
              <a:rPr lang="en-US" altLang="zh-CN" b="1" dirty="0" err="1" smtClean="0"/>
              <a:t>mdc</a:t>
            </a:r>
            <a:r>
              <a:rPr lang="en-US" altLang="zh-CN" b="1" dirty="0" smtClean="0"/>
              <a:t> and </a:t>
            </a:r>
            <a:r>
              <a:rPr lang="en-US" altLang="zh-CN" b="1" dirty="0" err="1" smtClean="0"/>
              <a:t>phreg</a:t>
            </a:r>
            <a:r>
              <a:rPr lang="en-US" altLang="zh-CN" b="1" dirty="0" smtClean="0"/>
              <a:t> model (explanation).</a:t>
            </a:r>
            <a:r>
              <a:rPr lang="en-US" altLang="zh-CN" b="1" dirty="0" err="1" smtClean="0"/>
              <a:t>sas</a:t>
            </a:r>
            <a:r>
              <a:rPr lang="en-US" altLang="zh-CN" b="1" dirty="0" smtClean="0"/>
              <a:t>” </a:t>
            </a:r>
            <a:r>
              <a:rPr lang="en-US" altLang="zh-CN" dirty="0" smtClean="0"/>
              <a:t>file in the appendix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249238" y="228600"/>
            <a:ext cx="88947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 3—Parameter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estimates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19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400" y="762000"/>
          <a:ext cx="6629399" cy="4614608"/>
        </p:xfrm>
        <a:graphic>
          <a:graphicData uri="http://schemas.openxmlformats.org/drawingml/2006/table">
            <a:tbl>
              <a:tblPr/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42416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/>
                        </a:rPr>
                        <a:t>Analysis of Maximum Likelihood Estimates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9550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DF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Parameter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Estimate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Standard</a:t>
                      </a:r>
                      <a:b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Error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Chi-Square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Pr &gt; ChiSq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Hazard</a:t>
                      </a:r>
                      <a:b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Ratio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np1_int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3.49976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0.71871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23.7123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33.108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np1_x11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0.60657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0.15756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14.8205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1.834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np1_x12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0.60424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0.15319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15.5586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1.830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np1_x13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0.19252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0.15446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1.5534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0.2126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1.212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np1_x51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1.29943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0.10867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142.9801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3.667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np2_int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3.98492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0.71481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31.0783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53.781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np2_x21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1.04409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0.15258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46.8246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2.841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np2_x22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0.58217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0.15394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14.3013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0.0002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1.790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np2_x23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0.27783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0.16000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3.0150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0.0825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1.320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np3_int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3.35444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0.72321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21.5135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28.630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np3_x31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0.83697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0.18941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19.5261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2.309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np3_x32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0.66893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0.19207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12.1295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0.0005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1.952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np3_x33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0.48541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0.19306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6.3214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0.0119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1.625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np4_x41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3.03717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0.73119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17.2535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&lt;.0001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20.846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np4_x42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2.81622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0.73733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14.5884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0.0001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16.714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8127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>
                          <a:solidFill>
                            <a:srgbClr val="000000"/>
                          </a:solidFill>
                          <a:latin typeface="Arial"/>
                        </a:rPr>
                        <a:t>np4_x43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1.68424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0.78578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4.5941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>
                          <a:solidFill>
                            <a:srgbClr val="000000"/>
                          </a:solidFill>
                          <a:latin typeface="Arial"/>
                        </a:rPr>
                        <a:t>0.0321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latin typeface="Arial"/>
                        </a:rPr>
                        <a:t>5.388</a:t>
                      </a:r>
                    </a:p>
                  </a:txBody>
                  <a:tcPr marL="16313" marR="16313" marT="16313" marB="16313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16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How can we calculate probabilities?</a:t>
            </a:r>
            <a:endParaRPr lang="zh-CN" altLang="en-US" kern="0" dirty="0">
              <a:solidFill>
                <a:srgbClr val="00196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8153400" cy="5632311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Take the output from </a:t>
            </a:r>
            <a:r>
              <a:rPr lang="en-US" dirty="0" err="1" smtClean="0">
                <a:latin typeface="+mj-lt"/>
              </a:rPr>
              <a:t>nlmixed</a:t>
            </a:r>
            <a:r>
              <a:rPr lang="en-US" dirty="0" smtClean="0">
                <a:latin typeface="+mj-lt"/>
              </a:rPr>
              <a:t> procedure for example. When the final model is determined, it should take the following steps to predict preference share for all scenarios (in our case, we have 4*2*4*4*4=512 scenarios)</a:t>
            </a:r>
          </a:p>
          <a:p>
            <a:pPr marL="342900" indent="-342900">
              <a:buAutoNum type="arabicPeriod"/>
            </a:pPr>
            <a:r>
              <a:rPr lang="en-US" altLang="zh-CN" i="1" dirty="0" smtClean="0">
                <a:latin typeface="+mj-lt"/>
              </a:rPr>
              <a:t>Generate a new dataset with all 512 scenarios using proc plan</a:t>
            </a:r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>
              <a:buAutoNum type="arabicPeriod"/>
            </a:pPr>
            <a:r>
              <a:rPr lang="en-US" altLang="zh-CN" i="1" dirty="0" smtClean="0"/>
              <a:t>Generate same independent variables as used in proc </a:t>
            </a:r>
            <a:r>
              <a:rPr lang="en-US" altLang="zh-CN" i="1" dirty="0" err="1" smtClean="0"/>
              <a:t>nlmixed</a:t>
            </a:r>
            <a:r>
              <a:rPr lang="en-US" altLang="zh-CN" i="1" dirty="0" smtClean="0"/>
              <a:t> model based on x1-x5 with “</a:t>
            </a:r>
            <a:r>
              <a:rPr lang="en-US" altLang="zh-CN" i="1" dirty="0" err="1" smtClean="0"/>
              <a:t>Full_Scenario</a:t>
            </a:r>
            <a:r>
              <a:rPr lang="en-US" altLang="zh-CN" i="1" dirty="0" smtClean="0"/>
              <a:t>” dataset</a:t>
            </a:r>
          </a:p>
          <a:p>
            <a:pPr marL="342900" indent="-342900">
              <a:buAutoNum type="arabicPeriod"/>
            </a:pPr>
            <a:r>
              <a:rPr lang="en-US" altLang="zh-CN" i="1" dirty="0" smtClean="0"/>
              <a:t>Stack the original model dataset with the dataset from step 2.</a:t>
            </a:r>
          </a:p>
          <a:p>
            <a:pPr marL="342900" indent="-342900">
              <a:buAutoNum type="arabicPeriod"/>
            </a:pPr>
            <a:r>
              <a:rPr lang="en-US" altLang="zh-CN" i="1" dirty="0" smtClean="0"/>
              <a:t>Re-run proc </a:t>
            </a:r>
            <a:r>
              <a:rPr lang="en-US" altLang="zh-CN" i="1" dirty="0" err="1" smtClean="0"/>
              <a:t>nlmixed</a:t>
            </a:r>
            <a:r>
              <a:rPr lang="en-US" altLang="zh-CN" i="1" dirty="0" smtClean="0"/>
              <a:t> with the new dataset created from step 3.</a:t>
            </a:r>
          </a:p>
          <a:p>
            <a:pPr marL="342900" indent="-342900">
              <a:buAutoNum type="arabicPeriod"/>
            </a:pPr>
            <a:endParaRPr lang="en-US" altLang="zh-CN" i="1" dirty="0" smtClean="0"/>
          </a:p>
          <a:p>
            <a:pPr marL="342900" indent="-342900"/>
            <a:r>
              <a:rPr lang="en-US" altLang="zh-CN" sz="1400" i="1" dirty="0" smtClean="0"/>
              <a:t>Note: Given limited page, please check the SAS program “</a:t>
            </a:r>
            <a:r>
              <a:rPr lang="en-US" altLang="zh-CN" sz="1400" i="1" dirty="0" err="1" smtClean="0"/>
              <a:t>mdc</a:t>
            </a:r>
            <a:r>
              <a:rPr lang="en-US" altLang="zh-CN" sz="1400" i="1" dirty="0" smtClean="0"/>
              <a:t> and </a:t>
            </a:r>
            <a:r>
              <a:rPr lang="en-US" altLang="zh-CN" sz="1400" i="1" dirty="0" err="1" smtClean="0"/>
              <a:t>phreg</a:t>
            </a:r>
            <a:r>
              <a:rPr lang="en-US" altLang="zh-CN" sz="1400" i="1" dirty="0" smtClean="0"/>
              <a:t> model (explanation).</a:t>
            </a:r>
            <a:r>
              <a:rPr lang="en-US" altLang="zh-CN" sz="1400" i="1" dirty="0" err="1" smtClean="0"/>
              <a:t>sas</a:t>
            </a:r>
            <a:r>
              <a:rPr lang="en-US" altLang="zh-CN" sz="1400" i="1" dirty="0" smtClean="0"/>
              <a:t>” in     appendix. 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5" name="Rounded Rectangle 3"/>
          <p:cNvSpPr/>
          <p:nvPr/>
        </p:nvSpPr>
        <p:spPr bwMode="auto">
          <a:xfrm>
            <a:off x="457200" y="2362200"/>
            <a:ext cx="3048000" cy="1600200"/>
          </a:xfrm>
          <a:prstGeom prst="roundRect">
            <a:avLst>
              <a:gd name="adj" fmla="val 992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1000" b="1" dirty="0" smtClean="0"/>
              <a:t>Proc Plan ordered;</a:t>
            </a:r>
          </a:p>
          <a:p>
            <a:r>
              <a:rPr lang="en-US" altLang="zh-CN" sz="1000" dirty="0" smtClean="0"/>
              <a:t>factors </a:t>
            </a:r>
          </a:p>
          <a:p>
            <a:r>
              <a:rPr lang="en-US" altLang="zh-CN" sz="1000" dirty="0" smtClean="0"/>
              <a:t>x1=</a:t>
            </a:r>
            <a:r>
              <a:rPr lang="en-US" altLang="zh-CN" sz="1000" b="1" dirty="0" smtClean="0"/>
              <a:t>4</a:t>
            </a:r>
          </a:p>
          <a:p>
            <a:r>
              <a:rPr lang="en-US" altLang="zh-CN" sz="1000" dirty="0" smtClean="0"/>
              <a:t>x2=</a:t>
            </a:r>
            <a:r>
              <a:rPr lang="en-US" altLang="zh-CN" sz="1000" b="1" dirty="0" smtClean="0"/>
              <a:t>4</a:t>
            </a:r>
          </a:p>
          <a:p>
            <a:r>
              <a:rPr lang="en-US" altLang="zh-CN" sz="1000" dirty="0" smtClean="0"/>
              <a:t>x3=</a:t>
            </a:r>
            <a:r>
              <a:rPr lang="en-US" altLang="zh-CN" sz="1000" b="1" dirty="0" smtClean="0"/>
              <a:t>4</a:t>
            </a:r>
          </a:p>
          <a:p>
            <a:r>
              <a:rPr lang="en-US" altLang="zh-CN" sz="1000" dirty="0" smtClean="0"/>
              <a:t>x4=</a:t>
            </a:r>
            <a:r>
              <a:rPr lang="en-US" altLang="zh-CN" sz="1000" b="1" dirty="0" smtClean="0"/>
              <a:t>4</a:t>
            </a:r>
          </a:p>
          <a:p>
            <a:r>
              <a:rPr lang="en-US" altLang="zh-CN" sz="1000" dirty="0" smtClean="0"/>
              <a:t>x5=</a:t>
            </a:r>
            <a:r>
              <a:rPr lang="en-US" altLang="zh-CN" sz="1000" b="1" dirty="0" smtClean="0"/>
              <a:t>2</a:t>
            </a:r>
          </a:p>
          <a:p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output out=</a:t>
            </a:r>
            <a:r>
              <a:rPr lang="en-US" altLang="zh-CN" sz="1000" dirty="0" err="1" smtClean="0"/>
              <a:t>Full_Scenarios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b="1" dirty="0" smtClean="0"/>
              <a:t>run;</a:t>
            </a:r>
            <a:endParaRPr lang="en-US" altLang="zh-CN" sz="1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28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What’s the difference in model structure between </a:t>
            </a:r>
            <a:r>
              <a:rPr lang="en-US" altLang="zh-CN" kern="0" dirty="0" err="1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nlmixed</a:t>
            </a:r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altLang="zh-CN" kern="0" dirty="0" err="1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mdc</a:t>
            </a:r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 model and Standard IMS Bayesian model for physicians?</a:t>
            </a:r>
            <a:endParaRPr lang="zh-CN" altLang="en-US" kern="0" dirty="0">
              <a:solidFill>
                <a:srgbClr val="00196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077200" cy="5293757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The standard IMS Bayesian model for physicians enables to estimate individual preference on treatment choices. In other words, it includes random intercepts for all physicians. </a:t>
            </a:r>
          </a:p>
          <a:p>
            <a:r>
              <a:rPr lang="en-US" altLang="zh-CN" sz="1400" dirty="0" smtClean="0"/>
              <a:t>In this study case, we have 104 physicians. Let N denote total number of physicians, i.e. N=104. Let n denote physicians’ id. So we have the below 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Then we can have estimate preference share for every physician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Note:         ,       ,        ,               and        are estimated on overall level, but                                are random intercepts for physicians. </a:t>
            </a:r>
          </a:p>
          <a:p>
            <a:r>
              <a:rPr lang="en-US" altLang="zh-CN" sz="1000" dirty="0" smtClean="0"/>
              <a:t>In a typical study using Bayesian approach, the final delivery is based on average preference share over all physicians. That is, 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		             , …, </a:t>
            </a:r>
          </a:p>
        </p:txBody>
      </p:sp>
      <p:sp>
        <p:nvSpPr>
          <p:cNvPr id="16" name="左大括号 15"/>
          <p:cNvSpPr/>
          <p:nvPr/>
        </p:nvSpPr>
        <p:spPr bwMode="auto">
          <a:xfrm>
            <a:off x="736600" y="1981200"/>
            <a:ext cx="152400" cy="1219200"/>
          </a:xfrm>
          <a:prstGeom prst="lef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74442" name="Object 10"/>
          <p:cNvGraphicFramePr>
            <a:graphicFrameLocks noChangeAspect="1"/>
          </p:cNvGraphicFramePr>
          <p:nvPr/>
        </p:nvGraphicFramePr>
        <p:xfrm>
          <a:off x="914400" y="1905000"/>
          <a:ext cx="3467100" cy="228600"/>
        </p:xfrm>
        <a:graphic>
          <a:graphicData uri="http://schemas.openxmlformats.org/presentationml/2006/ole">
            <p:oleObj spid="_x0000_s274442" name="Equation" r:id="rId3" imgW="3466800" imgH="228600" progId="Equation.DSMT4">
              <p:embed/>
            </p:oleObj>
          </a:graphicData>
        </a:graphic>
      </p:graphicFrame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914400" y="2286000"/>
          <a:ext cx="2997200" cy="228600"/>
        </p:xfrm>
        <a:graphic>
          <a:graphicData uri="http://schemas.openxmlformats.org/presentationml/2006/ole">
            <p:oleObj spid="_x0000_s274443" name="Equation" r:id="rId4" imgW="2997000" imgH="228600" progId="Equation.DSMT4">
              <p:embed/>
            </p:oleObj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/>
        </p:nvGraphicFramePr>
        <p:xfrm>
          <a:off x="914400" y="2667000"/>
          <a:ext cx="2959100" cy="228600"/>
        </p:xfrm>
        <a:graphic>
          <a:graphicData uri="http://schemas.openxmlformats.org/presentationml/2006/ole">
            <p:oleObj spid="_x0000_s274444" name="Equation" r:id="rId5" imgW="2958840" imgH="228600" progId="Equation.DSMT4">
              <p:embed/>
            </p:oleObj>
          </a:graphicData>
        </a:graphic>
      </p:graphicFrame>
      <p:graphicFrame>
        <p:nvGraphicFramePr>
          <p:cNvPr id="274445" name="Object 13"/>
          <p:cNvGraphicFramePr>
            <a:graphicFrameLocks noChangeAspect="1"/>
          </p:cNvGraphicFramePr>
          <p:nvPr/>
        </p:nvGraphicFramePr>
        <p:xfrm>
          <a:off x="914400" y="3048000"/>
          <a:ext cx="2057400" cy="228600"/>
        </p:xfrm>
        <a:graphic>
          <a:graphicData uri="http://schemas.openxmlformats.org/presentationml/2006/ole">
            <p:oleObj spid="_x0000_s274445" name="Equation" r:id="rId6" imgW="2057400" imgH="228600" progId="Equation.DSMT4">
              <p:embed/>
            </p:oleObj>
          </a:graphicData>
        </a:graphic>
      </p:graphicFrame>
      <p:sp>
        <p:nvSpPr>
          <p:cNvPr id="27" name="左大括号 26"/>
          <p:cNvSpPr/>
          <p:nvPr/>
        </p:nvSpPr>
        <p:spPr bwMode="auto">
          <a:xfrm>
            <a:off x="762000" y="3683000"/>
            <a:ext cx="152400" cy="1422400"/>
          </a:xfrm>
          <a:prstGeom prst="lef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74452" name="Object 20"/>
          <p:cNvGraphicFramePr>
            <a:graphicFrameLocks noChangeAspect="1"/>
          </p:cNvGraphicFramePr>
          <p:nvPr/>
        </p:nvGraphicFramePr>
        <p:xfrm>
          <a:off x="914400" y="3505200"/>
          <a:ext cx="2946400" cy="431800"/>
        </p:xfrm>
        <a:graphic>
          <a:graphicData uri="http://schemas.openxmlformats.org/presentationml/2006/ole">
            <p:oleObj spid="_x0000_s274452" name="Equation" r:id="rId7" imgW="2946240" imgH="431640" progId="Equation.DSMT4">
              <p:embed/>
            </p:oleObj>
          </a:graphicData>
        </a:graphic>
      </p:graphicFrame>
      <p:graphicFrame>
        <p:nvGraphicFramePr>
          <p:cNvPr id="274453" name="Object 21"/>
          <p:cNvGraphicFramePr>
            <a:graphicFrameLocks noChangeAspect="1"/>
          </p:cNvGraphicFramePr>
          <p:nvPr/>
        </p:nvGraphicFramePr>
        <p:xfrm>
          <a:off x="914400" y="3962400"/>
          <a:ext cx="2933700" cy="431800"/>
        </p:xfrm>
        <a:graphic>
          <a:graphicData uri="http://schemas.openxmlformats.org/presentationml/2006/ole">
            <p:oleObj spid="_x0000_s274453" name="Equation" r:id="rId8" imgW="2933640" imgH="431640" progId="Equation.DSMT4">
              <p:embed/>
            </p:oleObj>
          </a:graphicData>
        </a:graphic>
      </p:graphicFrame>
      <p:graphicFrame>
        <p:nvGraphicFramePr>
          <p:cNvPr id="274454" name="Object 22"/>
          <p:cNvGraphicFramePr>
            <a:graphicFrameLocks noChangeAspect="1"/>
          </p:cNvGraphicFramePr>
          <p:nvPr/>
        </p:nvGraphicFramePr>
        <p:xfrm>
          <a:off x="914400" y="4445000"/>
          <a:ext cx="2933700" cy="431800"/>
        </p:xfrm>
        <a:graphic>
          <a:graphicData uri="http://schemas.openxmlformats.org/presentationml/2006/ole">
            <p:oleObj spid="_x0000_s274454" name="Equation" r:id="rId9" imgW="2933640" imgH="431640" progId="Equation.DSMT4">
              <p:embed/>
            </p:oleObj>
          </a:graphicData>
        </a:graphic>
      </p:graphicFrame>
      <p:graphicFrame>
        <p:nvGraphicFramePr>
          <p:cNvPr id="274455" name="Object 23"/>
          <p:cNvGraphicFramePr>
            <a:graphicFrameLocks noChangeAspect="1"/>
          </p:cNvGraphicFramePr>
          <p:nvPr/>
        </p:nvGraphicFramePr>
        <p:xfrm>
          <a:off x="914400" y="4902200"/>
          <a:ext cx="2971800" cy="431800"/>
        </p:xfrm>
        <a:graphic>
          <a:graphicData uri="http://schemas.openxmlformats.org/presentationml/2006/ole">
            <p:oleObj spid="_x0000_s274455" name="Equation" r:id="rId10" imgW="2971800" imgH="431640" progId="Equation.DSMT4">
              <p:embed/>
            </p:oleObj>
          </a:graphicData>
        </a:graphic>
      </p:graphicFrame>
      <p:graphicFrame>
        <p:nvGraphicFramePr>
          <p:cNvPr id="274457" name="Object 25"/>
          <p:cNvGraphicFramePr>
            <a:graphicFrameLocks noChangeAspect="1"/>
          </p:cNvGraphicFramePr>
          <p:nvPr/>
        </p:nvGraphicFramePr>
        <p:xfrm>
          <a:off x="914400" y="5334000"/>
          <a:ext cx="241300" cy="228600"/>
        </p:xfrm>
        <a:graphic>
          <a:graphicData uri="http://schemas.openxmlformats.org/presentationml/2006/ole">
            <p:oleObj spid="_x0000_s274457" name="Equation" r:id="rId11" imgW="241200" imgH="228600" progId="Equation.DSMT4">
              <p:embed/>
            </p:oleObj>
          </a:graphicData>
        </a:graphic>
      </p:graphicFrame>
      <p:graphicFrame>
        <p:nvGraphicFramePr>
          <p:cNvPr id="274458" name="Object 26"/>
          <p:cNvGraphicFramePr>
            <a:graphicFrameLocks noChangeAspect="1"/>
          </p:cNvGraphicFramePr>
          <p:nvPr/>
        </p:nvGraphicFramePr>
        <p:xfrm>
          <a:off x="1206500" y="5334000"/>
          <a:ext cx="266700" cy="228600"/>
        </p:xfrm>
        <a:graphic>
          <a:graphicData uri="http://schemas.openxmlformats.org/presentationml/2006/ole">
            <p:oleObj spid="_x0000_s274458" name="Equation" r:id="rId12" imgW="266400" imgH="228600" progId="Equation.DSMT4">
              <p:embed/>
            </p:oleObj>
          </a:graphicData>
        </a:graphic>
      </p:graphicFrame>
      <p:graphicFrame>
        <p:nvGraphicFramePr>
          <p:cNvPr id="274459" name="Object 27"/>
          <p:cNvGraphicFramePr>
            <a:graphicFrameLocks noChangeAspect="1"/>
          </p:cNvGraphicFramePr>
          <p:nvPr/>
        </p:nvGraphicFramePr>
        <p:xfrm>
          <a:off x="1517650" y="5334000"/>
          <a:ext cx="254000" cy="228600"/>
        </p:xfrm>
        <a:graphic>
          <a:graphicData uri="http://schemas.openxmlformats.org/presentationml/2006/ole">
            <p:oleObj spid="_x0000_s274459" name="Equation" r:id="rId13" imgW="253800" imgH="228600" progId="Equation.DSMT4">
              <p:embed/>
            </p:oleObj>
          </a:graphicData>
        </a:graphic>
      </p:graphicFrame>
      <p:graphicFrame>
        <p:nvGraphicFramePr>
          <p:cNvPr id="274461" name="Object 29"/>
          <p:cNvGraphicFramePr>
            <a:graphicFrameLocks noChangeAspect="1"/>
          </p:cNvGraphicFramePr>
          <p:nvPr/>
        </p:nvGraphicFramePr>
        <p:xfrm>
          <a:off x="1828800" y="5334000"/>
          <a:ext cx="482600" cy="241300"/>
        </p:xfrm>
        <a:graphic>
          <a:graphicData uri="http://schemas.openxmlformats.org/presentationml/2006/ole">
            <p:oleObj spid="_x0000_s274461" name="Equation" r:id="rId14" imgW="482400" imgH="24120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590800" y="5334000"/>
          <a:ext cx="190500" cy="228600"/>
        </p:xfrm>
        <a:graphic>
          <a:graphicData uri="http://schemas.openxmlformats.org/presentationml/2006/ole">
            <p:oleObj spid="_x0000_s274462" name="Equation" r:id="rId15" imgW="190440" imgH="22860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724400" y="5334000"/>
          <a:ext cx="1079500" cy="228600"/>
        </p:xfrm>
        <a:graphic>
          <a:graphicData uri="http://schemas.openxmlformats.org/presentationml/2006/ole">
            <p:oleObj spid="_x0000_s274463" name="Equation" r:id="rId16" imgW="1079280" imgH="228600" progId="Equation.DSMT4">
              <p:embed/>
            </p:oleObj>
          </a:graphicData>
        </a:graphic>
      </p:graphicFrame>
      <p:graphicFrame>
        <p:nvGraphicFramePr>
          <p:cNvPr id="274465" name="Object 33"/>
          <p:cNvGraphicFramePr>
            <a:graphicFrameLocks noChangeAspect="1"/>
          </p:cNvGraphicFramePr>
          <p:nvPr/>
        </p:nvGraphicFramePr>
        <p:xfrm>
          <a:off x="533400" y="5715000"/>
          <a:ext cx="3403600" cy="431800"/>
        </p:xfrm>
        <a:graphic>
          <a:graphicData uri="http://schemas.openxmlformats.org/presentationml/2006/ole">
            <p:oleObj spid="_x0000_s274465" name="Equation" r:id="rId17" imgW="3403440" imgH="431640" progId="Equation.DSMT4">
              <p:embed/>
            </p:oleObj>
          </a:graphicData>
        </a:graphic>
      </p:graphicFrame>
      <p:graphicFrame>
        <p:nvGraphicFramePr>
          <p:cNvPr id="274466" name="Object 34"/>
          <p:cNvGraphicFramePr>
            <a:graphicFrameLocks noChangeAspect="1"/>
          </p:cNvGraphicFramePr>
          <p:nvPr/>
        </p:nvGraphicFramePr>
        <p:xfrm>
          <a:off x="4267200" y="5715000"/>
          <a:ext cx="3416300" cy="431800"/>
        </p:xfrm>
        <a:graphic>
          <a:graphicData uri="http://schemas.openxmlformats.org/presentationml/2006/ole">
            <p:oleObj spid="_x0000_s274466" name="Equation" r:id="rId18" imgW="34160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16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Characteristics of NLMIXED, MDC and Bayesian Approach</a:t>
            </a:r>
            <a:endParaRPr lang="zh-CN" altLang="en-US" kern="0" dirty="0">
              <a:solidFill>
                <a:srgbClr val="00196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685800"/>
            <a:ext cx="8305800" cy="4616648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>
                <a:latin typeface="+mj-lt"/>
              </a:rPr>
              <a:t>Comparison between NLMIXED, MDC and Bayesian Approach—</a:t>
            </a:r>
          </a:p>
          <a:p>
            <a:pPr marL="342900" indent="-342900"/>
            <a:endParaRPr lang="en-US" sz="1400" dirty="0" smtClean="0">
              <a:latin typeface="+mj-lt"/>
            </a:endParaRPr>
          </a:p>
          <a:p>
            <a:pPr marL="342900" indent="-342900"/>
            <a:r>
              <a:rPr lang="en-US" sz="1400" dirty="0" smtClean="0">
                <a:latin typeface="+mj-lt"/>
              </a:rPr>
              <a:t>1. It is more straightforward to define a discrete choice model using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NLMIXED than MDC. And it easier to use than MDC in terms of the fact that you do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not have to take one additional step to transpose the model dataset (i.e. generate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one row for every alternative in the scenarios).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When Using Bayesian approach, you do not have to do that either.</a:t>
            </a:r>
          </a:p>
          <a:p>
            <a:pPr marL="342900" indent="-342900"/>
            <a:endParaRPr lang="en-US" sz="1400" dirty="0" smtClean="0">
              <a:latin typeface="+mj-lt"/>
            </a:endParaRPr>
          </a:p>
          <a:p>
            <a:pPr marL="342900" indent="-342900"/>
            <a:r>
              <a:rPr lang="en-US" sz="1400" dirty="0" smtClean="0">
                <a:latin typeface="+mj-lt"/>
              </a:rPr>
              <a:t>2. Both NLMIXED and Bayesian Approach allow you to estimate random effect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such as random intercepts or random coefficients of price. But NLMIXED can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only handle a very limited number of random effects. What’s more, </a:t>
            </a:r>
            <a:r>
              <a:rPr lang="en-US" altLang="zh-CN" sz="1400" dirty="0" smtClean="0">
                <a:latin typeface="+mj-lt"/>
              </a:rPr>
              <a:t>The only </a:t>
            </a:r>
          </a:p>
          <a:p>
            <a:pPr marL="342900" indent="-342900"/>
            <a:r>
              <a:rPr lang="en-US" altLang="zh-CN" sz="1400" dirty="0" smtClean="0">
                <a:latin typeface="+mj-lt"/>
              </a:rPr>
              <a:t>Distribution available for the random effects is Normal Distribution.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On the contrary, Bayesian Approach using </a:t>
            </a:r>
            <a:r>
              <a:rPr lang="en-US" sz="1400" dirty="0" err="1" smtClean="0">
                <a:latin typeface="+mj-lt"/>
              </a:rPr>
              <a:t>Wingbugs</a:t>
            </a:r>
            <a:r>
              <a:rPr lang="en-US" sz="1400" dirty="0" smtClean="0">
                <a:latin typeface="+mj-lt"/>
              </a:rPr>
              <a:t> can handle a very large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number of random effects with multiple choice for distributions of the random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effects. Below is Random Statement for NLMIXED in SAS.</a:t>
            </a:r>
          </a:p>
          <a:p>
            <a:pPr marL="342900" indent="-342900"/>
            <a:endParaRPr lang="en-US" sz="1400" dirty="0" smtClean="0">
              <a:latin typeface="+mj-lt"/>
            </a:endParaRPr>
          </a:p>
          <a:p>
            <a:pPr marL="342900" indent="-342900"/>
            <a:endParaRPr lang="en-US" sz="1400" dirty="0" smtClean="0">
              <a:latin typeface="+mj-lt"/>
            </a:endParaRPr>
          </a:p>
          <a:p>
            <a:pPr marL="342900" indent="-342900"/>
            <a:endParaRPr lang="en-US" sz="1400" dirty="0" smtClean="0">
              <a:latin typeface="+mj-lt"/>
            </a:endParaRPr>
          </a:p>
          <a:p>
            <a:pPr marL="342900" indent="-342900"/>
            <a:r>
              <a:rPr lang="en-US" sz="1400" dirty="0" smtClean="0">
                <a:latin typeface="+mj-lt"/>
              </a:rPr>
              <a:t>3. NLMIXED is the easiest way to predict preference share for all scenarios. If using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MDC or Bayesian Approach, you have to take some additional steps to calculate </a:t>
            </a:r>
          </a:p>
          <a:p>
            <a:pPr marL="342900" indent="-342900"/>
            <a:r>
              <a:rPr lang="en-US" sz="1400" dirty="0" smtClean="0">
                <a:latin typeface="+mj-lt"/>
              </a:rPr>
              <a:t>utility scores and then finish the preference share for all scenarios.</a:t>
            </a:r>
            <a:endParaRPr lang="en-US" altLang="zh-CN" sz="1400" dirty="0" smtClean="0">
              <a:latin typeface="+mj-lt"/>
            </a:endParaRPr>
          </a:p>
        </p:txBody>
      </p:sp>
      <p:sp>
        <p:nvSpPr>
          <p:cNvPr id="5" name="Rounded Rectangle 3"/>
          <p:cNvSpPr/>
          <p:nvPr/>
        </p:nvSpPr>
        <p:spPr bwMode="auto">
          <a:xfrm>
            <a:off x="457200" y="3962400"/>
            <a:ext cx="4572000" cy="533400"/>
          </a:xfrm>
          <a:prstGeom prst="roundRect">
            <a:avLst>
              <a:gd name="adj" fmla="val 992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1000" b="1" dirty="0" smtClean="0"/>
              <a:t>RANDOM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random</a:t>
            </a:r>
            <a:r>
              <a:rPr lang="en-US" altLang="zh-CN" sz="1000" dirty="0" smtClean="0"/>
              <a:t>-effects distribution </a:t>
            </a:r>
            <a:r>
              <a:rPr lang="en-US" altLang="zh-CN" sz="1000" b="1" dirty="0" smtClean="0"/>
              <a:t>SUBJECT</a:t>
            </a:r>
            <a:r>
              <a:rPr lang="en-US" altLang="zh-CN" sz="1000" dirty="0" smtClean="0"/>
              <a:t>=variable &lt;options&gt; ;</a:t>
            </a:r>
          </a:p>
          <a:p>
            <a:endParaRPr lang="en-US" altLang="zh-CN" sz="1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1965"/>
                </a:solidFill>
              </a:rPr>
              <a:t>What is a discrete choice model?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229600" cy="1815882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Discrete choice models describe decision-makers’ choices among alternatives.</a:t>
            </a:r>
          </a:p>
          <a:p>
            <a:r>
              <a:rPr lang="en-US" sz="1600" dirty="0" smtClean="0">
                <a:latin typeface="+mj-lt"/>
              </a:rPr>
              <a:t>The decision-makers can be people, households, firms, or any</a:t>
            </a:r>
          </a:p>
          <a:p>
            <a:r>
              <a:rPr lang="en-US" sz="1600" dirty="0" smtClean="0">
                <a:latin typeface="+mj-lt"/>
              </a:rPr>
              <a:t>other decision-making unit, and the alternatives might represent competing</a:t>
            </a:r>
          </a:p>
          <a:p>
            <a:r>
              <a:rPr lang="en-US" sz="1600" dirty="0" smtClean="0">
                <a:latin typeface="+mj-lt"/>
              </a:rPr>
              <a:t>products, courses of action, or any other options or items over</a:t>
            </a:r>
          </a:p>
          <a:p>
            <a:r>
              <a:rPr lang="en-US" sz="1600" dirty="0" smtClean="0">
                <a:latin typeface="+mj-lt"/>
              </a:rPr>
              <a:t>which choices must be made</a:t>
            </a:r>
            <a:r>
              <a:rPr lang="en-US" sz="1600" dirty="0" smtClean="0"/>
              <a:t>. A discrete choice model contains a number of </a:t>
            </a:r>
            <a:r>
              <a:rPr lang="en-US" sz="1600" b="1" i="1" dirty="0" smtClean="0"/>
              <a:t>choice sets </a:t>
            </a:r>
            <a:r>
              <a:rPr lang="en-US" sz="1600" dirty="0" smtClean="0"/>
              <a:t>(Whether a large or a small number depends on a study itself.)</a:t>
            </a:r>
          </a:p>
          <a:p>
            <a:r>
              <a:rPr lang="en-US" sz="1600" dirty="0" smtClean="0"/>
              <a:t>See an simple example below--</a:t>
            </a:r>
            <a:endParaRPr lang="en-US" sz="1600" dirty="0"/>
          </a:p>
        </p:txBody>
      </p:sp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815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16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Continued</a:t>
            </a:r>
            <a:endParaRPr lang="zh-CN" altLang="en-US" kern="0" dirty="0">
              <a:solidFill>
                <a:srgbClr val="00196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305800" cy="1077218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latin typeface="+mj-lt"/>
              </a:rPr>
              <a:t>4. Bayesian Approach using </a:t>
            </a:r>
            <a:r>
              <a:rPr lang="en-US" sz="1600" dirty="0" err="1" smtClean="0">
                <a:latin typeface="+mj-lt"/>
              </a:rPr>
              <a:t>Winbugs</a:t>
            </a:r>
            <a:r>
              <a:rPr lang="en-US" sz="1600" dirty="0" smtClean="0">
                <a:latin typeface="+mj-lt"/>
              </a:rPr>
              <a:t> can handle both discrete choice and </a:t>
            </a:r>
          </a:p>
          <a:p>
            <a:pPr marL="342900" indent="-342900"/>
            <a:r>
              <a:rPr lang="en-US" sz="1600" dirty="0" smtClean="0">
                <a:latin typeface="+mj-lt"/>
              </a:rPr>
              <a:t>resource allocation.  It is more flexible than the other 2 approaches. If using </a:t>
            </a:r>
          </a:p>
          <a:p>
            <a:pPr marL="342900" indent="-342900"/>
            <a:r>
              <a:rPr lang="en-US" sz="1600" dirty="0" smtClean="0">
                <a:latin typeface="+mj-lt"/>
              </a:rPr>
              <a:t>NLMIXED or MDC, you will have to again take additional steps to repeat choice </a:t>
            </a:r>
          </a:p>
          <a:p>
            <a:pPr marL="342900" indent="-342900"/>
            <a:r>
              <a:rPr lang="en-US" sz="1600" dirty="0" smtClean="0">
                <a:latin typeface="+mj-lt"/>
              </a:rPr>
              <a:t>sets on the model datasets.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When to use them?</a:t>
            </a:r>
            <a:endParaRPr lang="zh-CN" altLang="en-US" kern="0" dirty="0">
              <a:solidFill>
                <a:srgbClr val="00196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590800"/>
            <a:ext cx="8305800" cy="1569660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+mj-lt"/>
              </a:rPr>
              <a:t>If no random effects need to be estimated, both NLMIXED and MDC should </a:t>
            </a:r>
          </a:p>
          <a:p>
            <a:pPr marL="342900" indent="-342900"/>
            <a:r>
              <a:rPr lang="en-US" sz="1600" dirty="0" smtClean="0">
                <a:latin typeface="+mj-lt"/>
              </a:rPr>
              <a:t>	be ok to use.</a:t>
            </a: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+mj-lt"/>
              </a:rPr>
              <a:t>If a very limited number of random effects need to be included, NLMIXED </a:t>
            </a:r>
          </a:p>
          <a:p>
            <a:pPr marL="342900" indent="-342900"/>
            <a:r>
              <a:rPr lang="en-US" sz="1600" dirty="0" smtClean="0">
                <a:latin typeface="+mj-lt"/>
              </a:rPr>
              <a:t>	should be able to handle it.</a:t>
            </a:r>
          </a:p>
          <a:p>
            <a:pPr marL="342900" indent="-342900"/>
            <a:r>
              <a:rPr lang="en-US" sz="1600" dirty="0" smtClean="0">
                <a:latin typeface="+mj-lt"/>
              </a:rPr>
              <a:t>3.  If there are a lot of random effects, especially on individual level, Bayesian Approach using </a:t>
            </a:r>
            <a:r>
              <a:rPr lang="en-US" sz="1600" dirty="0" err="1" smtClean="0">
                <a:latin typeface="+mj-lt"/>
              </a:rPr>
              <a:t>Winbugs</a:t>
            </a:r>
            <a:r>
              <a:rPr lang="en-US" sz="1600" dirty="0" smtClean="0">
                <a:latin typeface="+mj-lt"/>
              </a:rPr>
              <a:t> must be used.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Discrete Choice Model</a:t>
            </a:r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249238" y="228600"/>
            <a:ext cx="88947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 for you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if resource allocation is used instead of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discret</a:t>
            </a:r>
            <a:r>
              <a:rPr lang="en-US" b="1" kern="0" dirty="0" smtClean="0">
                <a:solidFill>
                  <a:srgbClr val="001965"/>
                </a:solidFill>
                <a:latin typeface="+mj-lt"/>
                <a:ea typeface="+mj-ea"/>
                <a:cs typeface="+mj-cs"/>
              </a:rPr>
              <a:t>e choice?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19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305800" cy="413959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latin typeface="+mj-lt"/>
              </a:rPr>
              <a:t>A very typical scenario question for resource allocation looks like this –</a:t>
            </a:r>
          </a:p>
          <a:p>
            <a:pPr marL="342900" indent="-342900"/>
            <a:endParaRPr lang="en-US" sz="1600" dirty="0" smtClean="0">
              <a:latin typeface="+mj-lt"/>
            </a:endParaRPr>
          </a:p>
          <a:p>
            <a:pPr marL="342900" indent="-342900"/>
            <a:r>
              <a:rPr lang="en-US" sz="1500" i="1" dirty="0" smtClean="0">
                <a:latin typeface="+mj-lt"/>
              </a:rPr>
              <a:t>Given the prices of the 4 products and reimbursement status of Product X, How </a:t>
            </a:r>
          </a:p>
          <a:p>
            <a:pPr marL="342900" indent="-342900"/>
            <a:r>
              <a:rPr lang="en-US" sz="1500" i="1" dirty="0" smtClean="0">
                <a:latin typeface="+mj-lt"/>
              </a:rPr>
              <a:t>would you like to allocation your </a:t>
            </a:r>
            <a:r>
              <a:rPr lang="en-US" sz="1500" i="1" dirty="0" smtClean="0">
                <a:solidFill>
                  <a:srgbClr val="FF0000"/>
                </a:solidFill>
                <a:latin typeface="+mj-lt"/>
              </a:rPr>
              <a:t>next 100 patients </a:t>
            </a:r>
            <a:r>
              <a:rPr lang="en-US" sz="1500" i="1" dirty="0" smtClean="0">
                <a:latin typeface="+mj-lt"/>
              </a:rPr>
              <a:t>across all treatment </a:t>
            </a:r>
          </a:p>
          <a:p>
            <a:pPr marL="342900" indent="-342900"/>
            <a:r>
              <a:rPr lang="en-US" sz="1500" i="1" dirty="0" smtClean="0">
                <a:latin typeface="+mj-lt"/>
              </a:rPr>
              <a:t>choices?</a:t>
            </a: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  <a:latin typeface="+mj-lt"/>
              </a:rPr>
              <a:t>How can we do the modeling with the same SAS procedures (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nlmixed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,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  <a:latin typeface="+mj-lt"/>
              </a:rPr>
              <a:t>MDC or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Phreg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)?</a:t>
            </a: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  <a:p>
            <a:pPr marL="342900" indent="-342900"/>
            <a:endParaRPr lang="en-US" sz="1500" i="1" dirty="0" smtClean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3400" y="2590800"/>
          <a:ext cx="6553200" cy="611505"/>
        </p:xfrm>
        <a:graphic>
          <a:graphicData uri="http://schemas.openxmlformats.org/drawingml/2006/table">
            <a:tbl>
              <a:tblPr/>
              <a:tblGrid>
                <a:gridCol w="1191638"/>
                <a:gridCol w="1072474"/>
                <a:gridCol w="1072474"/>
                <a:gridCol w="1072474"/>
                <a:gridCol w="1072474"/>
                <a:gridCol w="1071666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Product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Product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Product 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Product 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Sum must equal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Allocation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30</a:t>
                      </a:r>
                      <a:r>
                        <a:rPr lang="zh-CN" altLang="en-US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   </a:t>
                      </a:r>
                      <a:endParaRPr lang="zh-CN" altLang="en-US" sz="1100" b="0" i="0" u="sng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    </a:t>
                      </a:r>
                      <a:endParaRPr lang="zh-CN" altLang="en-US" sz="1100" b="0" i="0" u="sng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50</a:t>
                      </a:r>
                      <a:r>
                        <a:rPr lang="zh-CN" altLang="en-US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    </a:t>
                      </a:r>
                      <a:endParaRPr lang="zh-CN" altLang="en-US" sz="1100" b="0" i="0" u="sng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10</a:t>
                      </a:r>
                      <a:r>
                        <a:rPr lang="zh-CN" altLang="en-US" sz="1100" b="0" i="0" u="sng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  </a:t>
                      </a:r>
                      <a:endParaRPr lang="zh-CN" altLang="en-US" sz="1100" b="0" i="0" u="sng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1965"/>
                </a:solidFill>
              </a:rPr>
              <a:t>Appendix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077200" cy="1169551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The attached zip file contains the followings—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Design of this study;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SAS dataset as input;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SAS programs for </a:t>
            </a:r>
            <a:r>
              <a:rPr lang="en-US" altLang="zh-CN" sz="1400" dirty="0" err="1" smtClean="0"/>
              <a:t>nlmixed</a:t>
            </a:r>
            <a:r>
              <a:rPr lang="en-US" altLang="zh-CN" sz="1400" dirty="0" smtClean="0"/>
              <a:t>, MDC, </a:t>
            </a:r>
            <a:r>
              <a:rPr lang="en-US" altLang="zh-CN" sz="1400" dirty="0" err="1" smtClean="0"/>
              <a:t>Phreg</a:t>
            </a:r>
            <a:r>
              <a:rPr lang="en-US" altLang="zh-CN" sz="1400" dirty="0" smtClean="0"/>
              <a:t> and also steps to predict preference share for all scenarios. </a:t>
            </a:r>
          </a:p>
        </p:txBody>
      </p:sp>
      <p:graphicFrame>
        <p:nvGraphicFramePr>
          <p:cNvPr id="275461" name="Object 5"/>
          <p:cNvGraphicFramePr>
            <a:graphicFrameLocks noChangeAspect="1"/>
          </p:cNvGraphicFramePr>
          <p:nvPr/>
        </p:nvGraphicFramePr>
        <p:xfrm>
          <a:off x="533400" y="2438400"/>
          <a:ext cx="1398588" cy="709613"/>
        </p:xfrm>
        <a:graphic>
          <a:graphicData uri="http://schemas.openxmlformats.org/presentationml/2006/ole">
            <p:oleObj spid="_x0000_s275461" name="包装程序外壳对象" showAsIcon="1" r:id="rId4" imgW="1397880" imgH="710280" progId="Packag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1965"/>
                </a:solidFill>
              </a:rPr>
              <a:t>What is a choice set?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038600"/>
            <a:ext cx="8305800" cy="1323439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The alternatives must be mutually exclusive from the decision-maker’s perspective.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The choice set must be exhaustive, in that all possible alternatives are included.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The number of alternatives must be finite.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05800" cy="255454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A choice set (which is typically called “A Scenario”) has the following elements—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j-lt"/>
              </a:rPr>
              <a:t>Alternatives; e.g. Product A, Product B, Product C, … and Others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j-lt"/>
              </a:rPr>
              <a:t>Attributes; e.g. Price, discount, efficacy, side effect, dose …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j-lt"/>
              </a:rPr>
              <a:t>Levels; e.g. 4 price levels ($10, $15, $20, $25), 2 dose options (once daily, twice daily), and etc…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j-lt"/>
              </a:rPr>
              <a:t>Choice task: It is usually which of the alternatives a respondent prefer (e.g. Product A, or Product B, Or Product C or just None of them?)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+mj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249238" y="3581400"/>
            <a:ext cx="889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And its characteristics…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1965"/>
                </a:solidFill>
              </a:rPr>
              <a:t>What does a typical discrete choice model (</a:t>
            </a:r>
            <a:r>
              <a:rPr lang="en-US" sz="2000" dirty="0" err="1" smtClean="0">
                <a:solidFill>
                  <a:srgbClr val="001965"/>
                </a:solidFill>
              </a:rPr>
              <a:t>Logit</a:t>
            </a:r>
            <a:r>
              <a:rPr lang="en-US" sz="2000" dirty="0" smtClean="0">
                <a:solidFill>
                  <a:srgbClr val="001965"/>
                </a:solidFill>
              </a:rPr>
              <a:t>) look like?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06482"/>
            <a:ext cx="8305800" cy="4524315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Assume there are N decision-makers face J alternatives in a study. The utility that the decision-maker n obtains from alternative j is decomposed into </a:t>
            </a:r>
          </a:p>
          <a:p>
            <a:pPr marL="342900" indent="-342900">
              <a:buAutoNum type="arabicParenBoth"/>
            </a:pPr>
            <a:r>
              <a:rPr lang="en-US" dirty="0" smtClean="0">
                <a:latin typeface="+mj-lt"/>
              </a:rPr>
              <a:t> a part labeled      that is known by the researcher up to some parameters, </a:t>
            </a:r>
          </a:p>
          <a:p>
            <a:pPr marL="342900" indent="-342900">
              <a:buAutoNum type="arabicParenBoth"/>
            </a:pPr>
            <a:r>
              <a:rPr lang="en-US" dirty="0" smtClean="0">
                <a:latin typeface="+mj-lt"/>
              </a:rPr>
              <a:t> an unknown part      that is treated by researcher as random. See below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altLang="zh-CN" i="1" dirty="0" smtClean="0"/>
              <a:t>Note: The </a:t>
            </a:r>
            <a:r>
              <a:rPr lang="en-US" altLang="zh-CN" i="1" dirty="0" err="1" smtClean="0"/>
              <a:t>Logit</a:t>
            </a:r>
            <a:r>
              <a:rPr lang="en-US" altLang="zh-CN" i="1" dirty="0" smtClean="0"/>
              <a:t> model is obtained by assuming that each         is distributed independently, identically extreme value. 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3400" y="2911813"/>
          <a:ext cx="3505200" cy="745787"/>
        </p:xfrm>
        <a:graphic>
          <a:graphicData uri="http://schemas.openxmlformats.org/presentationml/2006/ole">
            <p:oleObj spid="_x0000_s139266" name="Equation" r:id="rId4" imgW="850680" imgH="241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38400" y="1752601"/>
          <a:ext cx="399799" cy="380999"/>
        </p:xfrm>
        <a:graphic>
          <a:graphicData uri="http://schemas.openxmlformats.org/presentationml/2006/ole">
            <p:oleObj spid="_x0000_s139267" name="Equation" r:id="rId5" imgW="203040" imgH="2412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2209800"/>
          <a:ext cx="381000" cy="457200"/>
        </p:xfrm>
        <a:graphic>
          <a:graphicData uri="http://schemas.openxmlformats.org/presentationml/2006/ole">
            <p:oleObj spid="_x0000_s139268" name="Equation" r:id="rId6" imgW="190440" imgH="2412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67200" y="3064213"/>
          <a:ext cx="912813" cy="522288"/>
        </p:xfrm>
        <a:graphic>
          <a:graphicData uri="http://schemas.openxmlformats.org/presentationml/2006/ole">
            <p:oleObj spid="_x0000_s139269" name="Equation" r:id="rId7" imgW="355320" imgH="20304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486399" y="3140413"/>
          <a:ext cx="2819401" cy="457200"/>
        </p:xfrm>
        <a:graphic>
          <a:graphicData uri="http://schemas.openxmlformats.org/presentationml/2006/ole">
            <p:oleObj spid="_x0000_s139270" name="Equation" r:id="rId8" imgW="1511280" imgH="20304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172200" y="3886200"/>
          <a:ext cx="381000" cy="457200"/>
        </p:xfrm>
        <a:graphic>
          <a:graphicData uri="http://schemas.openxmlformats.org/presentationml/2006/ole">
            <p:oleObj spid="_x0000_s139271" name="Equation" r:id="rId9" imgW="19044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1965"/>
                </a:solidFill>
              </a:rPr>
              <a:t>What does a typical discrete choice model (</a:t>
            </a:r>
            <a:r>
              <a:rPr lang="en-US" sz="2000" dirty="0" err="1" smtClean="0">
                <a:solidFill>
                  <a:srgbClr val="001965"/>
                </a:solidFill>
              </a:rPr>
              <a:t>Logit</a:t>
            </a:r>
            <a:r>
              <a:rPr lang="en-US" sz="2000" dirty="0" smtClean="0">
                <a:solidFill>
                  <a:srgbClr val="001965"/>
                </a:solidFill>
              </a:rPr>
              <a:t>) look like mathematically?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4800" y="2057400"/>
          <a:ext cx="847725" cy="522288"/>
        </p:xfrm>
        <a:graphic>
          <a:graphicData uri="http://schemas.openxmlformats.org/presentationml/2006/ole">
            <p:oleObj spid="_x0000_s124933" name="Equation" r:id="rId4" imgW="330120" imgH="20304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257800" y="2133600"/>
          <a:ext cx="2747963" cy="457200"/>
        </p:xfrm>
        <a:graphic>
          <a:graphicData uri="http://schemas.openxmlformats.org/presentationml/2006/ole">
            <p:oleObj spid="_x0000_s124934" name="Equation" r:id="rId5" imgW="1473120" imgH="2030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4800" y="990600"/>
            <a:ext cx="8153400" cy="3139321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Thru mathematical derivation, the model results look like below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altLang="zh-CN" i="1" dirty="0" smtClean="0"/>
              <a:t>Note:      is the probability for decision-maker    to choose alternative</a:t>
            </a:r>
          </a:p>
          <a:p>
            <a:r>
              <a:rPr lang="en-US" altLang="zh-CN" i="1" dirty="0" smtClean="0"/>
              <a:t>         from the set of all J alternatives.</a:t>
            </a:r>
          </a:p>
          <a:p>
            <a:endParaRPr lang="en-US" dirty="0" smtClean="0">
              <a:latin typeface="+mj-l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54038" y="1600200"/>
          <a:ext cx="3008312" cy="1295400"/>
        </p:xfrm>
        <a:graphic>
          <a:graphicData uri="http://schemas.openxmlformats.org/presentationml/2006/ole">
            <p:oleObj spid="_x0000_s124936" name="Equation" r:id="rId6" imgW="939600" imgH="596880" progId="Equation.DSMT4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90600" y="3169920"/>
          <a:ext cx="342900" cy="411480"/>
        </p:xfrm>
        <a:graphic>
          <a:graphicData uri="http://schemas.openxmlformats.org/presentationml/2006/ole">
            <p:oleObj spid="_x0000_s124937" name="Equation" r:id="rId7" imgW="190440" imgH="22860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323667" y="3200400"/>
          <a:ext cx="220133" cy="304800"/>
        </p:xfrm>
        <a:graphic>
          <a:graphicData uri="http://schemas.openxmlformats.org/presentationml/2006/ole">
            <p:oleObj spid="_x0000_s124938" name="Equation" r:id="rId8" imgW="88560" imgH="164880" progId="Equation.DSMT4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902200" y="3226262"/>
          <a:ext cx="203200" cy="278938"/>
        </p:xfrm>
        <a:graphic>
          <a:graphicData uri="http://schemas.openxmlformats.org/presentationml/2006/ole">
            <p:oleObj spid="_x0000_s124939" name="Equation" r:id="rId9" imgW="126720" imgH="139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1965"/>
                </a:solidFill>
              </a:rPr>
              <a:t>Case Study Introduction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1568544" y="51914"/>
            <a:ext cx="436942" cy="2659629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6" name="Rounded Rectangle 5"/>
          <p:cNvSpPr/>
          <p:nvPr/>
        </p:nvSpPr>
        <p:spPr>
          <a:xfrm rot="5400000">
            <a:off x="4387944" y="51914"/>
            <a:ext cx="436942" cy="2659629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smtClean="0">
                <a:solidFill>
                  <a:srgbClr val="FFFFFF"/>
                </a:solidFill>
              </a:rPr>
              <a:t>Objective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5400000">
            <a:off x="7214714" y="51914"/>
            <a:ext cx="436942" cy="2659629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smtClean="0">
                <a:solidFill>
                  <a:srgbClr val="FFFFFF"/>
                </a:solidFill>
              </a:rPr>
              <a:t>Output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905000"/>
            <a:ext cx="8253412" cy="1055688"/>
          </a:xfrm>
          <a:prstGeom prst="roundRect">
            <a:avLst>
              <a:gd name="adj" fmla="val 992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pPr algn="ctr">
              <a:spcBef>
                <a:spcPct val="50000"/>
              </a:spcBef>
              <a:defRPr/>
            </a:pPr>
            <a:endParaRPr lang="en-GB" b="1">
              <a:solidFill>
                <a:srgbClr val="001965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981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A pharmaceutical company needs to launch a new product which is indicated for </a:t>
            </a:r>
            <a:r>
              <a:rPr lang="en-US" altLang="zh-CN" sz="1000" dirty="0" smtClean="0">
                <a:latin typeface="+mj-lt"/>
              </a:rPr>
              <a:t>postmenopausal osteoporosis.</a:t>
            </a:r>
            <a:endParaRPr lang="en-US" sz="10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988403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latin typeface="+mj-lt"/>
              </a:rPr>
              <a:t>Understand </a:t>
            </a:r>
            <a:r>
              <a:rPr lang="en-US" sz="1000" dirty="0" smtClean="0"/>
              <a:t>competitive market and</a:t>
            </a:r>
            <a:r>
              <a:rPr lang="en-US" sz="1000" dirty="0" smtClean="0">
                <a:latin typeface="+mj-lt"/>
              </a:rPr>
              <a:t> physicians’ view on the new product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latin typeface="+mj-lt"/>
              </a:rPr>
              <a:t>Determine optimal price to achieve maximum revenue/preference share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9812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Preference share and relative revenue of this new product and its main competitors</a:t>
            </a:r>
          </a:p>
        </p:txBody>
      </p:sp>
      <p:pic>
        <p:nvPicPr>
          <p:cNvPr id="33" name="Picture 32" descr="胶囊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6800" y="3810000"/>
            <a:ext cx="406400" cy="304800"/>
          </a:xfrm>
          <a:prstGeom prst="rect">
            <a:avLst/>
          </a:prstGeom>
        </p:spPr>
      </p:pic>
      <p:pic>
        <p:nvPicPr>
          <p:cNvPr id="34" name="Picture 33" descr="胶囊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1" y="4266754"/>
            <a:ext cx="228599" cy="229046"/>
          </a:xfrm>
          <a:prstGeom prst="rect">
            <a:avLst/>
          </a:prstGeom>
        </p:spPr>
      </p:pic>
      <p:pic>
        <p:nvPicPr>
          <p:cNvPr id="35" name="Picture 34" descr="胶囊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647754"/>
            <a:ext cx="228599" cy="229046"/>
          </a:xfrm>
          <a:prstGeom prst="rect">
            <a:avLst/>
          </a:prstGeom>
        </p:spPr>
      </p:pic>
      <p:pic>
        <p:nvPicPr>
          <p:cNvPr id="36" name="Picture 35" descr="胶囊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5105400"/>
            <a:ext cx="228599" cy="22904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38400" y="4876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...</a:t>
            </a:r>
            <a:endParaRPr lang="en-US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743200" y="38100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+mj-lt"/>
              </a:rPr>
              <a:t>New Product </a:t>
            </a:r>
            <a:endParaRPr lang="en-US" sz="8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3200" y="4280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Competitor 1</a:t>
            </a:r>
            <a:endParaRPr lang="en-US" sz="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0" y="4661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Competitor 2</a:t>
            </a:r>
            <a:endParaRPr lang="en-US" sz="8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3200" y="51054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Competitor N</a:t>
            </a:r>
            <a:endParaRPr lang="en-US" sz="800" dirty="0">
              <a:latin typeface="+mj-lt"/>
            </a:endParaRPr>
          </a:p>
        </p:txBody>
      </p: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1371600" y="4165600"/>
            <a:ext cx="228600" cy="787400"/>
            <a:chOff x="667" y="973"/>
            <a:chExt cx="888" cy="2374"/>
          </a:xfrm>
        </p:grpSpPr>
        <p:sp>
          <p:nvSpPr>
            <p:cNvPr id="43" name="Freeform 18"/>
            <p:cNvSpPr>
              <a:spLocks/>
            </p:cNvSpPr>
            <p:nvPr/>
          </p:nvSpPr>
          <p:spPr bwMode="gray">
            <a:xfrm>
              <a:off x="667" y="973"/>
              <a:ext cx="888" cy="2374"/>
            </a:xfrm>
            <a:custGeom>
              <a:avLst/>
              <a:gdLst>
                <a:gd name="T0" fmla="*/ 829 w 888"/>
                <a:gd name="T1" fmla="*/ 437 h 2374"/>
                <a:gd name="T2" fmla="*/ 751 w 888"/>
                <a:gd name="T3" fmla="*/ 347 h 2374"/>
                <a:gd name="T4" fmla="*/ 685 w 888"/>
                <a:gd name="T5" fmla="*/ 300 h 2374"/>
                <a:gd name="T6" fmla="*/ 648 w 888"/>
                <a:gd name="T7" fmla="*/ 266 h 2374"/>
                <a:gd name="T8" fmla="*/ 648 w 888"/>
                <a:gd name="T9" fmla="*/ 197 h 2374"/>
                <a:gd name="T10" fmla="*/ 645 w 888"/>
                <a:gd name="T11" fmla="*/ 134 h 2374"/>
                <a:gd name="T12" fmla="*/ 636 w 888"/>
                <a:gd name="T13" fmla="*/ 75 h 2374"/>
                <a:gd name="T14" fmla="*/ 604 w 888"/>
                <a:gd name="T15" fmla="*/ 28 h 2374"/>
                <a:gd name="T16" fmla="*/ 545 w 888"/>
                <a:gd name="T17" fmla="*/ 0 h 2374"/>
                <a:gd name="T18" fmla="*/ 474 w 888"/>
                <a:gd name="T19" fmla="*/ 9 h 2374"/>
                <a:gd name="T20" fmla="*/ 442 w 888"/>
                <a:gd name="T21" fmla="*/ 44 h 2374"/>
                <a:gd name="T22" fmla="*/ 424 w 888"/>
                <a:gd name="T23" fmla="*/ 75 h 2374"/>
                <a:gd name="T24" fmla="*/ 411 w 888"/>
                <a:gd name="T25" fmla="*/ 175 h 2374"/>
                <a:gd name="T26" fmla="*/ 396 w 888"/>
                <a:gd name="T27" fmla="*/ 231 h 2374"/>
                <a:gd name="T28" fmla="*/ 433 w 888"/>
                <a:gd name="T29" fmla="*/ 300 h 2374"/>
                <a:gd name="T30" fmla="*/ 377 w 888"/>
                <a:gd name="T31" fmla="*/ 397 h 2374"/>
                <a:gd name="T32" fmla="*/ 315 w 888"/>
                <a:gd name="T33" fmla="*/ 484 h 2374"/>
                <a:gd name="T34" fmla="*/ 259 w 888"/>
                <a:gd name="T35" fmla="*/ 606 h 2374"/>
                <a:gd name="T36" fmla="*/ 215 w 888"/>
                <a:gd name="T37" fmla="*/ 615 h 2374"/>
                <a:gd name="T38" fmla="*/ 184 w 888"/>
                <a:gd name="T39" fmla="*/ 578 h 2374"/>
                <a:gd name="T40" fmla="*/ 156 w 888"/>
                <a:gd name="T41" fmla="*/ 578 h 2374"/>
                <a:gd name="T42" fmla="*/ 137 w 888"/>
                <a:gd name="T43" fmla="*/ 540 h 2374"/>
                <a:gd name="T44" fmla="*/ 122 w 888"/>
                <a:gd name="T45" fmla="*/ 565 h 2374"/>
                <a:gd name="T46" fmla="*/ 109 w 888"/>
                <a:gd name="T47" fmla="*/ 565 h 2374"/>
                <a:gd name="T48" fmla="*/ 78 w 888"/>
                <a:gd name="T49" fmla="*/ 600 h 2374"/>
                <a:gd name="T50" fmla="*/ 6 w 888"/>
                <a:gd name="T51" fmla="*/ 606 h 2374"/>
                <a:gd name="T52" fmla="*/ 128 w 888"/>
                <a:gd name="T53" fmla="*/ 797 h 2374"/>
                <a:gd name="T54" fmla="*/ 140 w 888"/>
                <a:gd name="T55" fmla="*/ 840 h 2374"/>
                <a:gd name="T56" fmla="*/ 308 w 888"/>
                <a:gd name="T57" fmla="*/ 878 h 2374"/>
                <a:gd name="T58" fmla="*/ 293 w 888"/>
                <a:gd name="T59" fmla="*/ 940 h 2374"/>
                <a:gd name="T60" fmla="*/ 280 w 888"/>
                <a:gd name="T61" fmla="*/ 1078 h 2374"/>
                <a:gd name="T62" fmla="*/ 193 w 888"/>
                <a:gd name="T63" fmla="*/ 1318 h 2374"/>
                <a:gd name="T64" fmla="*/ 206 w 888"/>
                <a:gd name="T65" fmla="*/ 1368 h 2374"/>
                <a:gd name="T66" fmla="*/ 299 w 888"/>
                <a:gd name="T67" fmla="*/ 1440 h 2374"/>
                <a:gd name="T68" fmla="*/ 355 w 888"/>
                <a:gd name="T69" fmla="*/ 1577 h 2374"/>
                <a:gd name="T70" fmla="*/ 411 w 888"/>
                <a:gd name="T71" fmla="*/ 2021 h 2374"/>
                <a:gd name="T72" fmla="*/ 374 w 888"/>
                <a:gd name="T73" fmla="*/ 2068 h 2374"/>
                <a:gd name="T74" fmla="*/ 280 w 888"/>
                <a:gd name="T75" fmla="*/ 2105 h 2374"/>
                <a:gd name="T76" fmla="*/ 249 w 888"/>
                <a:gd name="T77" fmla="*/ 2158 h 2374"/>
                <a:gd name="T78" fmla="*/ 371 w 888"/>
                <a:gd name="T79" fmla="*/ 2171 h 2374"/>
                <a:gd name="T80" fmla="*/ 480 w 888"/>
                <a:gd name="T81" fmla="*/ 2140 h 2374"/>
                <a:gd name="T82" fmla="*/ 555 w 888"/>
                <a:gd name="T83" fmla="*/ 2140 h 2374"/>
                <a:gd name="T84" fmla="*/ 576 w 888"/>
                <a:gd name="T85" fmla="*/ 2096 h 2374"/>
                <a:gd name="T86" fmla="*/ 583 w 888"/>
                <a:gd name="T87" fmla="*/ 2018 h 2374"/>
                <a:gd name="T88" fmla="*/ 595 w 888"/>
                <a:gd name="T89" fmla="*/ 1968 h 2374"/>
                <a:gd name="T90" fmla="*/ 592 w 888"/>
                <a:gd name="T91" fmla="*/ 1662 h 2374"/>
                <a:gd name="T92" fmla="*/ 689 w 888"/>
                <a:gd name="T93" fmla="*/ 2115 h 2374"/>
                <a:gd name="T94" fmla="*/ 713 w 888"/>
                <a:gd name="T95" fmla="*/ 2227 h 2374"/>
                <a:gd name="T96" fmla="*/ 701 w 888"/>
                <a:gd name="T97" fmla="*/ 2274 h 2374"/>
                <a:gd name="T98" fmla="*/ 685 w 888"/>
                <a:gd name="T99" fmla="*/ 2355 h 2374"/>
                <a:gd name="T100" fmla="*/ 791 w 888"/>
                <a:gd name="T101" fmla="*/ 2361 h 2374"/>
                <a:gd name="T102" fmla="*/ 835 w 888"/>
                <a:gd name="T103" fmla="*/ 2299 h 2374"/>
                <a:gd name="T104" fmla="*/ 838 w 888"/>
                <a:gd name="T105" fmla="*/ 2218 h 2374"/>
                <a:gd name="T106" fmla="*/ 847 w 888"/>
                <a:gd name="T107" fmla="*/ 2165 h 2374"/>
                <a:gd name="T108" fmla="*/ 847 w 888"/>
                <a:gd name="T109" fmla="*/ 2052 h 2374"/>
                <a:gd name="T110" fmla="*/ 801 w 888"/>
                <a:gd name="T111" fmla="*/ 1474 h 2374"/>
                <a:gd name="T112" fmla="*/ 804 w 888"/>
                <a:gd name="T113" fmla="*/ 1237 h 2374"/>
                <a:gd name="T114" fmla="*/ 794 w 888"/>
                <a:gd name="T115" fmla="*/ 1040 h 2374"/>
                <a:gd name="T116" fmla="*/ 794 w 888"/>
                <a:gd name="T117" fmla="*/ 940 h 2374"/>
                <a:gd name="T118" fmla="*/ 857 w 888"/>
                <a:gd name="T119" fmla="*/ 847 h 2374"/>
                <a:gd name="T120" fmla="*/ 888 w 888"/>
                <a:gd name="T121" fmla="*/ 597 h 2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88"/>
                <a:gd name="T184" fmla="*/ 0 h 2374"/>
                <a:gd name="T185" fmla="*/ 888 w 888"/>
                <a:gd name="T186" fmla="*/ 2374 h 23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88" h="2374">
                  <a:moveTo>
                    <a:pt x="882" y="519"/>
                  </a:moveTo>
                  <a:lnTo>
                    <a:pt x="879" y="506"/>
                  </a:lnTo>
                  <a:lnTo>
                    <a:pt x="875" y="494"/>
                  </a:lnTo>
                  <a:lnTo>
                    <a:pt x="869" y="484"/>
                  </a:lnTo>
                  <a:lnTo>
                    <a:pt x="863" y="472"/>
                  </a:lnTo>
                  <a:lnTo>
                    <a:pt x="854" y="462"/>
                  </a:lnTo>
                  <a:lnTo>
                    <a:pt x="847" y="453"/>
                  </a:lnTo>
                  <a:lnTo>
                    <a:pt x="829" y="437"/>
                  </a:lnTo>
                  <a:lnTo>
                    <a:pt x="819" y="428"/>
                  </a:lnTo>
                  <a:lnTo>
                    <a:pt x="810" y="416"/>
                  </a:lnTo>
                  <a:lnTo>
                    <a:pt x="791" y="397"/>
                  </a:lnTo>
                  <a:lnTo>
                    <a:pt x="770" y="375"/>
                  </a:lnTo>
                  <a:lnTo>
                    <a:pt x="748" y="356"/>
                  </a:lnTo>
                  <a:lnTo>
                    <a:pt x="748" y="353"/>
                  </a:lnTo>
                  <a:lnTo>
                    <a:pt x="751" y="350"/>
                  </a:lnTo>
                  <a:lnTo>
                    <a:pt x="751" y="347"/>
                  </a:lnTo>
                  <a:lnTo>
                    <a:pt x="748" y="347"/>
                  </a:lnTo>
                  <a:lnTo>
                    <a:pt x="738" y="334"/>
                  </a:lnTo>
                  <a:lnTo>
                    <a:pt x="726" y="316"/>
                  </a:lnTo>
                  <a:lnTo>
                    <a:pt x="710" y="300"/>
                  </a:lnTo>
                  <a:lnTo>
                    <a:pt x="704" y="297"/>
                  </a:lnTo>
                  <a:lnTo>
                    <a:pt x="701" y="297"/>
                  </a:lnTo>
                  <a:lnTo>
                    <a:pt x="689" y="300"/>
                  </a:lnTo>
                  <a:lnTo>
                    <a:pt x="685" y="300"/>
                  </a:lnTo>
                  <a:lnTo>
                    <a:pt x="682" y="300"/>
                  </a:lnTo>
                  <a:lnTo>
                    <a:pt x="673" y="297"/>
                  </a:lnTo>
                  <a:lnTo>
                    <a:pt x="664" y="294"/>
                  </a:lnTo>
                  <a:lnTo>
                    <a:pt x="660" y="291"/>
                  </a:lnTo>
                  <a:lnTo>
                    <a:pt x="657" y="287"/>
                  </a:lnTo>
                  <a:lnTo>
                    <a:pt x="654" y="281"/>
                  </a:lnTo>
                  <a:lnTo>
                    <a:pt x="651" y="272"/>
                  </a:lnTo>
                  <a:lnTo>
                    <a:pt x="648" y="266"/>
                  </a:lnTo>
                  <a:lnTo>
                    <a:pt x="642" y="259"/>
                  </a:lnTo>
                  <a:lnTo>
                    <a:pt x="626" y="250"/>
                  </a:lnTo>
                  <a:lnTo>
                    <a:pt x="626" y="247"/>
                  </a:lnTo>
                  <a:lnTo>
                    <a:pt x="632" y="241"/>
                  </a:lnTo>
                  <a:lnTo>
                    <a:pt x="639" y="225"/>
                  </a:lnTo>
                  <a:lnTo>
                    <a:pt x="645" y="216"/>
                  </a:lnTo>
                  <a:lnTo>
                    <a:pt x="648" y="206"/>
                  </a:lnTo>
                  <a:lnTo>
                    <a:pt x="648" y="197"/>
                  </a:lnTo>
                  <a:lnTo>
                    <a:pt x="645" y="188"/>
                  </a:lnTo>
                  <a:lnTo>
                    <a:pt x="645" y="181"/>
                  </a:lnTo>
                  <a:lnTo>
                    <a:pt x="642" y="178"/>
                  </a:lnTo>
                  <a:lnTo>
                    <a:pt x="642" y="175"/>
                  </a:lnTo>
                  <a:lnTo>
                    <a:pt x="642" y="169"/>
                  </a:lnTo>
                  <a:lnTo>
                    <a:pt x="645" y="163"/>
                  </a:lnTo>
                  <a:lnTo>
                    <a:pt x="645" y="153"/>
                  </a:lnTo>
                  <a:lnTo>
                    <a:pt x="645" y="134"/>
                  </a:lnTo>
                  <a:lnTo>
                    <a:pt x="642" y="113"/>
                  </a:lnTo>
                  <a:lnTo>
                    <a:pt x="642" y="109"/>
                  </a:lnTo>
                  <a:lnTo>
                    <a:pt x="639" y="106"/>
                  </a:lnTo>
                  <a:lnTo>
                    <a:pt x="639" y="103"/>
                  </a:lnTo>
                  <a:lnTo>
                    <a:pt x="639" y="100"/>
                  </a:lnTo>
                  <a:lnTo>
                    <a:pt x="642" y="97"/>
                  </a:lnTo>
                  <a:lnTo>
                    <a:pt x="639" y="88"/>
                  </a:lnTo>
                  <a:lnTo>
                    <a:pt x="636" y="75"/>
                  </a:lnTo>
                  <a:lnTo>
                    <a:pt x="636" y="66"/>
                  </a:lnTo>
                  <a:lnTo>
                    <a:pt x="632" y="59"/>
                  </a:lnTo>
                  <a:lnTo>
                    <a:pt x="632" y="50"/>
                  </a:lnTo>
                  <a:lnTo>
                    <a:pt x="629" y="44"/>
                  </a:lnTo>
                  <a:lnTo>
                    <a:pt x="626" y="41"/>
                  </a:lnTo>
                  <a:lnTo>
                    <a:pt x="623" y="38"/>
                  </a:lnTo>
                  <a:lnTo>
                    <a:pt x="614" y="31"/>
                  </a:lnTo>
                  <a:lnTo>
                    <a:pt x="604" y="28"/>
                  </a:lnTo>
                  <a:lnTo>
                    <a:pt x="601" y="25"/>
                  </a:lnTo>
                  <a:lnTo>
                    <a:pt x="601" y="22"/>
                  </a:lnTo>
                  <a:lnTo>
                    <a:pt x="595" y="16"/>
                  </a:lnTo>
                  <a:lnTo>
                    <a:pt x="592" y="13"/>
                  </a:lnTo>
                  <a:lnTo>
                    <a:pt x="583" y="9"/>
                  </a:lnTo>
                  <a:lnTo>
                    <a:pt x="576" y="6"/>
                  </a:lnTo>
                  <a:lnTo>
                    <a:pt x="558" y="3"/>
                  </a:lnTo>
                  <a:lnTo>
                    <a:pt x="545" y="0"/>
                  </a:lnTo>
                  <a:lnTo>
                    <a:pt x="517" y="0"/>
                  </a:lnTo>
                  <a:lnTo>
                    <a:pt x="505" y="3"/>
                  </a:lnTo>
                  <a:lnTo>
                    <a:pt x="489" y="6"/>
                  </a:lnTo>
                  <a:lnTo>
                    <a:pt x="486" y="6"/>
                  </a:lnTo>
                  <a:lnTo>
                    <a:pt x="483" y="6"/>
                  </a:lnTo>
                  <a:lnTo>
                    <a:pt x="480" y="6"/>
                  </a:lnTo>
                  <a:lnTo>
                    <a:pt x="477" y="9"/>
                  </a:lnTo>
                  <a:lnTo>
                    <a:pt x="474" y="9"/>
                  </a:lnTo>
                  <a:lnTo>
                    <a:pt x="470" y="16"/>
                  </a:lnTo>
                  <a:lnTo>
                    <a:pt x="461" y="19"/>
                  </a:lnTo>
                  <a:lnTo>
                    <a:pt x="458" y="22"/>
                  </a:lnTo>
                  <a:lnTo>
                    <a:pt x="455" y="25"/>
                  </a:lnTo>
                  <a:lnTo>
                    <a:pt x="452" y="34"/>
                  </a:lnTo>
                  <a:lnTo>
                    <a:pt x="446" y="38"/>
                  </a:lnTo>
                  <a:lnTo>
                    <a:pt x="442" y="41"/>
                  </a:lnTo>
                  <a:lnTo>
                    <a:pt x="442" y="44"/>
                  </a:lnTo>
                  <a:lnTo>
                    <a:pt x="439" y="47"/>
                  </a:lnTo>
                  <a:lnTo>
                    <a:pt x="433" y="47"/>
                  </a:lnTo>
                  <a:lnTo>
                    <a:pt x="433" y="50"/>
                  </a:lnTo>
                  <a:lnTo>
                    <a:pt x="433" y="63"/>
                  </a:lnTo>
                  <a:lnTo>
                    <a:pt x="430" y="69"/>
                  </a:lnTo>
                  <a:lnTo>
                    <a:pt x="427" y="69"/>
                  </a:lnTo>
                  <a:lnTo>
                    <a:pt x="427" y="72"/>
                  </a:lnTo>
                  <a:lnTo>
                    <a:pt x="424" y="75"/>
                  </a:lnTo>
                  <a:lnTo>
                    <a:pt x="424" y="81"/>
                  </a:lnTo>
                  <a:lnTo>
                    <a:pt x="427" y="84"/>
                  </a:lnTo>
                  <a:lnTo>
                    <a:pt x="421" y="103"/>
                  </a:lnTo>
                  <a:lnTo>
                    <a:pt x="421" y="119"/>
                  </a:lnTo>
                  <a:lnTo>
                    <a:pt x="418" y="131"/>
                  </a:lnTo>
                  <a:lnTo>
                    <a:pt x="411" y="141"/>
                  </a:lnTo>
                  <a:lnTo>
                    <a:pt x="411" y="147"/>
                  </a:lnTo>
                  <a:lnTo>
                    <a:pt x="411" y="175"/>
                  </a:lnTo>
                  <a:lnTo>
                    <a:pt x="408" y="184"/>
                  </a:lnTo>
                  <a:lnTo>
                    <a:pt x="399" y="191"/>
                  </a:lnTo>
                  <a:lnTo>
                    <a:pt x="396" y="194"/>
                  </a:lnTo>
                  <a:lnTo>
                    <a:pt x="389" y="197"/>
                  </a:lnTo>
                  <a:lnTo>
                    <a:pt x="386" y="203"/>
                  </a:lnTo>
                  <a:lnTo>
                    <a:pt x="389" y="206"/>
                  </a:lnTo>
                  <a:lnTo>
                    <a:pt x="389" y="219"/>
                  </a:lnTo>
                  <a:lnTo>
                    <a:pt x="396" y="231"/>
                  </a:lnTo>
                  <a:lnTo>
                    <a:pt x="399" y="237"/>
                  </a:lnTo>
                  <a:lnTo>
                    <a:pt x="405" y="247"/>
                  </a:lnTo>
                  <a:lnTo>
                    <a:pt x="411" y="253"/>
                  </a:lnTo>
                  <a:lnTo>
                    <a:pt x="418" y="256"/>
                  </a:lnTo>
                  <a:lnTo>
                    <a:pt x="421" y="266"/>
                  </a:lnTo>
                  <a:lnTo>
                    <a:pt x="424" y="275"/>
                  </a:lnTo>
                  <a:lnTo>
                    <a:pt x="427" y="284"/>
                  </a:lnTo>
                  <a:lnTo>
                    <a:pt x="433" y="300"/>
                  </a:lnTo>
                  <a:lnTo>
                    <a:pt x="442" y="319"/>
                  </a:lnTo>
                  <a:lnTo>
                    <a:pt x="449" y="328"/>
                  </a:lnTo>
                  <a:lnTo>
                    <a:pt x="449" y="337"/>
                  </a:lnTo>
                  <a:lnTo>
                    <a:pt x="452" y="347"/>
                  </a:lnTo>
                  <a:lnTo>
                    <a:pt x="446" y="350"/>
                  </a:lnTo>
                  <a:lnTo>
                    <a:pt x="430" y="362"/>
                  </a:lnTo>
                  <a:lnTo>
                    <a:pt x="414" y="375"/>
                  </a:lnTo>
                  <a:lnTo>
                    <a:pt x="377" y="397"/>
                  </a:lnTo>
                  <a:lnTo>
                    <a:pt x="358" y="409"/>
                  </a:lnTo>
                  <a:lnTo>
                    <a:pt x="352" y="416"/>
                  </a:lnTo>
                  <a:lnTo>
                    <a:pt x="343" y="422"/>
                  </a:lnTo>
                  <a:lnTo>
                    <a:pt x="337" y="431"/>
                  </a:lnTo>
                  <a:lnTo>
                    <a:pt x="330" y="441"/>
                  </a:lnTo>
                  <a:lnTo>
                    <a:pt x="327" y="450"/>
                  </a:lnTo>
                  <a:lnTo>
                    <a:pt x="321" y="462"/>
                  </a:lnTo>
                  <a:lnTo>
                    <a:pt x="315" y="484"/>
                  </a:lnTo>
                  <a:lnTo>
                    <a:pt x="305" y="503"/>
                  </a:lnTo>
                  <a:lnTo>
                    <a:pt x="287" y="544"/>
                  </a:lnTo>
                  <a:lnTo>
                    <a:pt x="274" y="562"/>
                  </a:lnTo>
                  <a:lnTo>
                    <a:pt x="271" y="575"/>
                  </a:lnTo>
                  <a:lnTo>
                    <a:pt x="268" y="584"/>
                  </a:lnTo>
                  <a:lnTo>
                    <a:pt x="265" y="597"/>
                  </a:lnTo>
                  <a:lnTo>
                    <a:pt x="262" y="600"/>
                  </a:lnTo>
                  <a:lnTo>
                    <a:pt x="259" y="606"/>
                  </a:lnTo>
                  <a:lnTo>
                    <a:pt x="252" y="615"/>
                  </a:lnTo>
                  <a:lnTo>
                    <a:pt x="249" y="619"/>
                  </a:lnTo>
                  <a:lnTo>
                    <a:pt x="249" y="625"/>
                  </a:lnTo>
                  <a:lnTo>
                    <a:pt x="246" y="619"/>
                  </a:lnTo>
                  <a:lnTo>
                    <a:pt x="240" y="619"/>
                  </a:lnTo>
                  <a:lnTo>
                    <a:pt x="234" y="615"/>
                  </a:lnTo>
                  <a:lnTo>
                    <a:pt x="224" y="615"/>
                  </a:lnTo>
                  <a:lnTo>
                    <a:pt x="215" y="615"/>
                  </a:lnTo>
                  <a:lnTo>
                    <a:pt x="209" y="612"/>
                  </a:lnTo>
                  <a:lnTo>
                    <a:pt x="203" y="609"/>
                  </a:lnTo>
                  <a:lnTo>
                    <a:pt x="196" y="606"/>
                  </a:lnTo>
                  <a:lnTo>
                    <a:pt x="190" y="606"/>
                  </a:lnTo>
                  <a:lnTo>
                    <a:pt x="190" y="603"/>
                  </a:lnTo>
                  <a:lnTo>
                    <a:pt x="190" y="600"/>
                  </a:lnTo>
                  <a:lnTo>
                    <a:pt x="190" y="594"/>
                  </a:lnTo>
                  <a:lnTo>
                    <a:pt x="184" y="578"/>
                  </a:lnTo>
                  <a:lnTo>
                    <a:pt x="184" y="572"/>
                  </a:lnTo>
                  <a:lnTo>
                    <a:pt x="181" y="572"/>
                  </a:lnTo>
                  <a:lnTo>
                    <a:pt x="178" y="569"/>
                  </a:lnTo>
                  <a:lnTo>
                    <a:pt x="175" y="569"/>
                  </a:lnTo>
                  <a:lnTo>
                    <a:pt x="168" y="569"/>
                  </a:lnTo>
                  <a:lnTo>
                    <a:pt x="162" y="572"/>
                  </a:lnTo>
                  <a:lnTo>
                    <a:pt x="159" y="575"/>
                  </a:lnTo>
                  <a:lnTo>
                    <a:pt x="156" y="578"/>
                  </a:lnTo>
                  <a:lnTo>
                    <a:pt x="153" y="578"/>
                  </a:lnTo>
                  <a:lnTo>
                    <a:pt x="150" y="572"/>
                  </a:lnTo>
                  <a:lnTo>
                    <a:pt x="147" y="569"/>
                  </a:lnTo>
                  <a:lnTo>
                    <a:pt x="150" y="562"/>
                  </a:lnTo>
                  <a:lnTo>
                    <a:pt x="147" y="553"/>
                  </a:lnTo>
                  <a:lnTo>
                    <a:pt x="143" y="547"/>
                  </a:lnTo>
                  <a:lnTo>
                    <a:pt x="140" y="544"/>
                  </a:lnTo>
                  <a:lnTo>
                    <a:pt x="137" y="540"/>
                  </a:lnTo>
                  <a:lnTo>
                    <a:pt x="134" y="537"/>
                  </a:lnTo>
                  <a:lnTo>
                    <a:pt x="128" y="537"/>
                  </a:lnTo>
                  <a:lnTo>
                    <a:pt x="125" y="540"/>
                  </a:lnTo>
                  <a:lnTo>
                    <a:pt x="122" y="544"/>
                  </a:lnTo>
                  <a:lnTo>
                    <a:pt x="118" y="547"/>
                  </a:lnTo>
                  <a:lnTo>
                    <a:pt x="118" y="550"/>
                  </a:lnTo>
                  <a:lnTo>
                    <a:pt x="122" y="559"/>
                  </a:lnTo>
                  <a:lnTo>
                    <a:pt x="122" y="565"/>
                  </a:lnTo>
                  <a:lnTo>
                    <a:pt x="125" y="569"/>
                  </a:lnTo>
                  <a:lnTo>
                    <a:pt x="125" y="572"/>
                  </a:lnTo>
                  <a:lnTo>
                    <a:pt x="118" y="575"/>
                  </a:lnTo>
                  <a:lnTo>
                    <a:pt x="115" y="575"/>
                  </a:lnTo>
                  <a:lnTo>
                    <a:pt x="115" y="572"/>
                  </a:lnTo>
                  <a:lnTo>
                    <a:pt x="115" y="569"/>
                  </a:lnTo>
                  <a:lnTo>
                    <a:pt x="112" y="565"/>
                  </a:lnTo>
                  <a:lnTo>
                    <a:pt x="109" y="565"/>
                  </a:lnTo>
                  <a:lnTo>
                    <a:pt x="109" y="569"/>
                  </a:lnTo>
                  <a:lnTo>
                    <a:pt x="103" y="572"/>
                  </a:lnTo>
                  <a:lnTo>
                    <a:pt x="97" y="584"/>
                  </a:lnTo>
                  <a:lnTo>
                    <a:pt x="94" y="594"/>
                  </a:lnTo>
                  <a:lnTo>
                    <a:pt x="90" y="597"/>
                  </a:lnTo>
                  <a:lnTo>
                    <a:pt x="90" y="600"/>
                  </a:lnTo>
                  <a:lnTo>
                    <a:pt x="87" y="600"/>
                  </a:lnTo>
                  <a:lnTo>
                    <a:pt x="78" y="600"/>
                  </a:lnTo>
                  <a:lnTo>
                    <a:pt x="44" y="597"/>
                  </a:lnTo>
                  <a:lnTo>
                    <a:pt x="22" y="594"/>
                  </a:lnTo>
                  <a:lnTo>
                    <a:pt x="9" y="590"/>
                  </a:lnTo>
                  <a:lnTo>
                    <a:pt x="3" y="594"/>
                  </a:lnTo>
                  <a:lnTo>
                    <a:pt x="0" y="594"/>
                  </a:lnTo>
                  <a:lnTo>
                    <a:pt x="0" y="597"/>
                  </a:lnTo>
                  <a:lnTo>
                    <a:pt x="0" y="600"/>
                  </a:lnTo>
                  <a:lnTo>
                    <a:pt x="6" y="606"/>
                  </a:lnTo>
                  <a:lnTo>
                    <a:pt x="19" y="628"/>
                  </a:lnTo>
                  <a:lnTo>
                    <a:pt x="44" y="659"/>
                  </a:lnTo>
                  <a:lnTo>
                    <a:pt x="90" y="722"/>
                  </a:lnTo>
                  <a:lnTo>
                    <a:pt x="125" y="768"/>
                  </a:lnTo>
                  <a:lnTo>
                    <a:pt x="131" y="775"/>
                  </a:lnTo>
                  <a:lnTo>
                    <a:pt x="134" y="781"/>
                  </a:lnTo>
                  <a:lnTo>
                    <a:pt x="131" y="787"/>
                  </a:lnTo>
                  <a:lnTo>
                    <a:pt x="128" y="797"/>
                  </a:lnTo>
                  <a:lnTo>
                    <a:pt x="125" y="803"/>
                  </a:lnTo>
                  <a:lnTo>
                    <a:pt x="118" y="812"/>
                  </a:lnTo>
                  <a:lnTo>
                    <a:pt x="118" y="822"/>
                  </a:lnTo>
                  <a:lnTo>
                    <a:pt x="118" y="825"/>
                  </a:lnTo>
                  <a:lnTo>
                    <a:pt x="122" y="831"/>
                  </a:lnTo>
                  <a:lnTo>
                    <a:pt x="125" y="834"/>
                  </a:lnTo>
                  <a:lnTo>
                    <a:pt x="128" y="834"/>
                  </a:lnTo>
                  <a:lnTo>
                    <a:pt x="140" y="840"/>
                  </a:lnTo>
                  <a:lnTo>
                    <a:pt x="159" y="843"/>
                  </a:lnTo>
                  <a:lnTo>
                    <a:pt x="193" y="856"/>
                  </a:lnTo>
                  <a:lnTo>
                    <a:pt x="209" y="862"/>
                  </a:lnTo>
                  <a:lnTo>
                    <a:pt x="228" y="865"/>
                  </a:lnTo>
                  <a:lnTo>
                    <a:pt x="274" y="868"/>
                  </a:lnTo>
                  <a:lnTo>
                    <a:pt x="287" y="872"/>
                  </a:lnTo>
                  <a:lnTo>
                    <a:pt x="299" y="875"/>
                  </a:lnTo>
                  <a:lnTo>
                    <a:pt x="308" y="878"/>
                  </a:lnTo>
                  <a:lnTo>
                    <a:pt x="312" y="881"/>
                  </a:lnTo>
                  <a:lnTo>
                    <a:pt x="312" y="903"/>
                  </a:lnTo>
                  <a:lnTo>
                    <a:pt x="312" y="918"/>
                  </a:lnTo>
                  <a:lnTo>
                    <a:pt x="312" y="922"/>
                  </a:lnTo>
                  <a:lnTo>
                    <a:pt x="308" y="925"/>
                  </a:lnTo>
                  <a:lnTo>
                    <a:pt x="302" y="928"/>
                  </a:lnTo>
                  <a:lnTo>
                    <a:pt x="299" y="931"/>
                  </a:lnTo>
                  <a:lnTo>
                    <a:pt x="293" y="940"/>
                  </a:lnTo>
                  <a:lnTo>
                    <a:pt x="290" y="950"/>
                  </a:lnTo>
                  <a:lnTo>
                    <a:pt x="287" y="959"/>
                  </a:lnTo>
                  <a:lnTo>
                    <a:pt x="284" y="978"/>
                  </a:lnTo>
                  <a:lnTo>
                    <a:pt x="280" y="996"/>
                  </a:lnTo>
                  <a:lnTo>
                    <a:pt x="280" y="1015"/>
                  </a:lnTo>
                  <a:lnTo>
                    <a:pt x="284" y="1037"/>
                  </a:lnTo>
                  <a:lnTo>
                    <a:pt x="284" y="1059"/>
                  </a:lnTo>
                  <a:lnTo>
                    <a:pt x="280" y="1078"/>
                  </a:lnTo>
                  <a:lnTo>
                    <a:pt x="277" y="1096"/>
                  </a:lnTo>
                  <a:lnTo>
                    <a:pt x="271" y="1118"/>
                  </a:lnTo>
                  <a:lnTo>
                    <a:pt x="259" y="1159"/>
                  </a:lnTo>
                  <a:lnTo>
                    <a:pt x="246" y="1196"/>
                  </a:lnTo>
                  <a:lnTo>
                    <a:pt x="215" y="1274"/>
                  </a:lnTo>
                  <a:lnTo>
                    <a:pt x="206" y="1290"/>
                  </a:lnTo>
                  <a:lnTo>
                    <a:pt x="196" y="1309"/>
                  </a:lnTo>
                  <a:lnTo>
                    <a:pt x="193" y="1318"/>
                  </a:lnTo>
                  <a:lnTo>
                    <a:pt x="190" y="1328"/>
                  </a:lnTo>
                  <a:lnTo>
                    <a:pt x="187" y="1337"/>
                  </a:lnTo>
                  <a:lnTo>
                    <a:pt x="190" y="1343"/>
                  </a:lnTo>
                  <a:lnTo>
                    <a:pt x="190" y="1346"/>
                  </a:lnTo>
                  <a:lnTo>
                    <a:pt x="193" y="1346"/>
                  </a:lnTo>
                  <a:lnTo>
                    <a:pt x="196" y="1349"/>
                  </a:lnTo>
                  <a:lnTo>
                    <a:pt x="199" y="1353"/>
                  </a:lnTo>
                  <a:lnTo>
                    <a:pt x="206" y="1368"/>
                  </a:lnTo>
                  <a:lnTo>
                    <a:pt x="218" y="1384"/>
                  </a:lnTo>
                  <a:lnTo>
                    <a:pt x="224" y="1393"/>
                  </a:lnTo>
                  <a:lnTo>
                    <a:pt x="234" y="1399"/>
                  </a:lnTo>
                  <a:lnTo>
                    <a:pt x="246" y="1412"/>
                  </a:lnTo>
                  <a:lnTo>
                    <a:pt x="262" y="1424"/>
                  </a:lnTo>
                  <a:lnTo>
                    <a:pt x="280" y="1434"/>
                  </a:lnTo>
                  <a:lnTo>
                    <a:pt x="290" y="1437"/>
                  </a:lnTo>
                  <a:lnTo>
                    <a:pt x="299" y="1440"/>
                  </a:lnTo>
                  <a:lnTo>
                    <a:pt x="321" y="1446"/>
                  </a:lnTo>
                  <a:lnTo>
                    <a:pt x="343" y="1449"/>
                  </a:lnTo>
                  <a:lnTo>
                    <a:pt x="343" y="1452"/>
                  </a:lnTo>
                  <a:lnTo>
                    <a:pt x="346" y="1456"/>
                  </a:lnTo>
                  <a:lnTo>
                    <a:pt x="346" y="1468"/>
                  </a:lnTo>
                  <a:lnTo>
                    <a:pt x="346" y="1493"/>
                  </a:lnTo>
                  <a:lnTo>
                    <a:pt x="349" y="1537"/>
                  </a:lnTo>
                  <a:lnTo>
                    <a:pt x="355" y="1577"/>
                  </a:lnTo>
                  <a:lnTo>
                    <a:pt x="365" y="1662"/>
                  </a:lnTo>
                  <a:lnTo>
                    <a:pt x="377" y="1746"/>
                  </a:lnTo>
                  <a:lnTo>
                    <a:pt x="389" y="1830"/>
                  </a:lnTo>
                  <a:lnTo>
                    <a:pt x="408" y="1971"/>
                  </a:lnTo>
                  <a:lnTo>
                    <a:pt x="411" y="1990"/>
                  </a:lnTo>
                  <a:lnTo>
                    <a:pt x="414" y="2005"/>
                  </a:lnTo>
                  <a:lnTo>
                    <a:pt x="414" y="2012"/>
                  </a:lnTo>
                  <a:lnTo>
                    <a:pt x="411" y="2021"/>
                  </a:lnTo>
                  <a:lnTo>
                    <a:pt x="405" y="2037"/>
                  </a:lnTo>
                  <a:lnTo>
                    <a:pt x="402" y="2043"/>
                  </a:lnTo>
                  <a:lnTo>
                    <a:pt x="396" y="2049"/>
                  </a:lnTo>
                  <a:lnTo>
                    <a:pt x="386" y="2058"/>
                  </a:lnTo>
                  <a:lnTo>
                    <a:pt x="383" y="2058"/>
                  </a:lnTo>
                  <a:lnTo>
                    <a:pt x="380" y="2058"/>
                  </a:lnTo>
                  <a:lnTo>
                    <a:pt x="377" y="2062"/>
                  </a:lnTo>
                  <a:lnTo>
                    <a:pt x="374" y="2068"/>
                  </a:lnTo>
                  <a:lnTo>
                    <a:pt x="371" y="2068"/>
                  </a:lnTo>
                  <a:lnTo>
                    <a:pt x="368" y="2071"/>
                  </a:lnTo>
                  <a:lnTo>
                    <a:pt x="358" y="2077"/>
                  </a:lnTo>
                  <a:lnTo>
                    <a:pt x="337" y="2083"/>
                  </a:lnTo>
                  <a:lnTo>
                    <a:pt x="327" y="2087"/>
                  </a:lnTo>
                  <a:lnTo>
                    <a:pt x="318" y="2090"/>
                  </a:lnTo>
                  <a:lnTo>
                    <a:pt x="299" y="2099"/>
                  </a:lnTo>
                  <a:lnTo>
                    <a:pt x="280" y="2105"/>
                  </a:lnTo>
                  <a:lnTo>
                    <a:pt x="271" y="2112"/>
                  </a:lnTo>
                  <a:lnTo>
                    <a:pt x="265" y="2118"/>
                  </a:lnTo>
                  <a:lnTo>
                    <a:pt x="256" y="2124"/>
                  </a:lnTo>
                  <a:lnTo>
                    <a:pt x="249" y="2130"/>
                  </a:lnTo>
                  <a:lnTo>
                    <a:pt x="246" y="2140"/>
                  </a:lnTo>
                  <a:lnTo>
                    <a:pt x="243" y="2149"/>
                  </a:lnTo>
                  <a:lnTo>
                    <a:pt x="246" y="2155"/>
                  </a:lnTo>
                  <a:lnTo>
                    <a:pt x="249" y="2158"/>
                  </a:lnTo>
                  <a:lnTo>
                    <a:pt x="256" y="2165"/>
                  </a:lnTo>
                  <a:lnTo>
                    <a:pt x="265" y="2168"/>
                  </a:lnTo>
                  <a:lnTo>
                    <a:pt x="274" y="2171"/>
                  </a:lnTo>
                  <a:lnTo>
                    <a:pt x="287" y="2171"/>
                  </a:lnTo>
                  <a:lnTo>
                    <a:pt x="312" y="2174"/>
                  </a:lnTo>
                  <a:lnTo>
                    <a:pt x="337" y="2174"/>
                  </a:lnTo>
                  <a:lnTo>
                    <a:pt x="355" y="2174"/>
                  </a:lnTo>
                  <a:lnTo>
                    <a:pt x="371" y="2171"/>
                  </a:lnTo>
                  <a:lnTo>
                    <a:pt x="389" y="2165"/>
                  </a:lnTo>
                  <a:lnTo>
                    <a:pt x="408" y="2155"/>
                  </a:lnTo>
                  <a:lnTo>
                    <a:pt x="427" y="2149"/>
                  </a:lnTo>
                  <a:lnTo>
                    <a:pt x="446" y="2143"/>
                  </a:lnTo>
                  <a:lnTo>
                    <a:pt x="455" y="2140"/>
                  </a:lnTo>
                  <a:lnTo>
                    <a:pt x="467" y="2137"/>
                  </a:lnTo>
                  <a:lnTo>
                    <a:pt x="477" y="2137"/>
                  </a:lnTo>
                  <a:lnTo>
                    <a:pt x="480" y="2140"/>
                  </a:lnTo>
                  <a:lnTo>
                    <a:pt x="483" y="2140"/>
                  </a:lnTo>
                  <a:lnTo>
                    <a:pt x="486" y="2143"/>
                  </a:lnTo>
                  <a:lnTo>
                    <a:pt x="489" y="2146"/>
                  </a:lnTo>
                  <a:lnTo>
                    <a:pt x="495" y="2146"/>
                  </a:lnTo>
                  <a:lnTo>
                    <a:pt x="514" y="2146"/>
                  </a:lnTo>
                  <a:lnTo>
                    <a:pt x="533" y="2143"/>
                  </a:lnTo>
                  <a:lnTo>
                    <a:pt x="542" y="2143"/>
                  </a:lnTo>
                  <a:lnTo>
                    <a:pt x="555" y="2140"/>
                  </a:lnTo>
                  <a:lnTo>
                    <a:pt x="564" y="2137"/>
                  </a:lnTo>
                  <a:lnTo>
                    <a:pt x="573" y="2130"/>
                  </a:lnTo>
                  <a:lnTo>
                    <a:pt x="576" y="2127"/>
                  </a:lnTo>
                  <a:lnTo>
                    <a:pt x="576" y="2124"/>
                  </a:lnTo>
                  <a:lnTo>
                    <a:pt x="580" y="2118"/>
                  </a:lnTo>
                  <a:lnTo>
                    <a:pt x="580" y="2115"/>
                  </a:lnTo>
                  <a:lnTo>
                    <a:pt x="580" y="2105"/>
                  </a:lnTo>
                  <a:lnTo>
                    <a:pt x="576" y="2096"/>
                  </a:lnTo>
                  <a:lnTo>
                    <a:pt x="576" y="2077"/>
                  </a:lnTo>
                  <a:lnTo>
                    <a:pt x="576" y="2068"/>
                  </a:lnTo>
                  <a:lnTo>
                    <a:pt x="576" y="2065"/>
                  </a:lnTo>
                  <a:lnTo>
                    <a:pt x="576" y="2058"/>
                  </a:lnTo>
                  <a:lnTo>
                    <a:pt x="570" y="2049"/>
                  </a:lnTo>
                  <a:lnTo>
                    <a:pt x="570" y="2043"/>
                  </a:lnTo>
                  <a:lnTo>
                    <a:pt x="570" y="2040"/>
                  </a:lnTo>
                  <a:lnTo>
                    <a:pt x="583" y="2018"/>
                  </a:lnTo>
                  <a:lnTo>
                    <a:pt x="589" y="2005"/>
                  </a:lnTo>
                  <a:lnTo>
                    <a:pt x="592" y="1993"/>
                  </a:lnTo>
                  <a:lnTo>
                    <a:pt x="595" y="1990"/>
                  </a:lnTo>
                  <a:lnTo>
                    <a:pt x="595" y="1987"/>
                  </a:lnTo>
                  <a:lnTo>
                    <a:pt x="595" y="1983"/>
                  </a:lnTo>
                  <a:lnTo>
                    <a:pt x="595" y="1977"/>
                  </a:lnTo>
                  <a:lnTo>
                    <a:pt x="595" y="1974"/>
                  </a:lnTo>
                  <a:lnTo>
                    <a:pt x="595" y="1968"/>
                  </a:lnTo>
                  <a:lnTo>
                    <a:pt x="595" y="1965"/>
                  </a:lnTo>
                  <a:lnTo>
                    <a:pt x="592" y="1962"/>
                  </a:lnTo>
                  <a:lnTo>
                    <a:pt x="592" y="1958"/>
                  </a:lnTo>
                  <a:lnTo>
                    <a:pt x="589" y="1849"/>
                  </a:lnTo>
                  <a:lnTo>
                    <a:pt x="583" y="1737"/>
                  </a:lnTo>
                  <a:lnTo>
                    <a:pt x="580" y="1680"/>
                  </a:lnTo>
                  <a:lnTo>
                    <a:pt x="580" y="1624"/>
                  </a:lnTo>
                  <a:lnTo>
                    <a:pt x="592" y="1662"/>
                  </a:lnTo>
                  <a:lnTo>
                    <a:pt x="601" y="1702"/>
                  </a:lnTo>
                  <a:lnTo>
                    <a:pt x="611" y="1740"/>
                  </a:lnTo>
                  <a:lnTo>
                    <a:pt x="617" y="1780"/>
                  </a:lnTo>
                  <a:lnTo>
                    <a:pt x="632" y="1862"/>
                  </a:lnTo>
                  <a:lnTo>
                    <a:pt x="642" y="1899"/>
                  </a:lnTo>
                  <a:lnTo>
                    <a:pt x="651" y="1940"/>
                  </a:lnTo>
                  <a:lnTo>
                    <a:pt x="670" y="2027"/>
                  </a:lnTo>
                  <a:lnTo>
                    <a:pt x="689" y="2115"/>
                  </a:lnTo>
                  <a:lnTo>
                    <a:pt x="695" y="2152"/>
                  </a:lnTo>
                  <a:lnTo>
                    <a:pt x="701" y="2171"/>
                  </a:lnTo>
                  <a:lnTo>
                    <a:pt x="707" y="2193"/>
                  </a:lnTo>
                  <a:lnTo>
                    <a:pt x="710" y="2202"/>
                  </a:lnTo>
                  <a:lnTo>
                    <a:pt x="717" y="2211"/>
                  </a:lnTo>
                  <a:lnTo>
                    <a:pt x="717" y="2215"/>
                  </a:lnTo>
                  <a:lnTo>
                    <a:pt x="713" y="2218"/>
                  </a:lnTo>
                  <a:lnTo>
                    <a:pt x="713" y="2227"/>
                  </a:lnTo>
                  <a:lnTo>
                    <a:pt x="710" y="2240"/>
                  </a:lnTo>
                  <a:lnTo>
                    <a:pt x="707" y="2249"/>
                  </a:lnTo>
                  <a:lnTo>
                    <a:pt x="710" y="2252"/>
                  </a:lnTo>
                  <a:lnTo>
                    <a:pt x="707" y="2255"/>
                  </a:lnTo>
                  <a:lnTo>
                    <a:pt x="704" y="2258"/>
                  </a:lnTo>
                  <a:lnTo>
                    <a:pt x="704" y="2268"/>
                  </a:lnTo>
                  <a:lnTo>
                    <a:pt x="701" y="2271"/>
                  </a:lnTo>
                  <a:lnTo>
                    <a:pt x="701" y="2274"/>
                  </a:lnTo>
                  <a:lnTo>
                    <a:pt x="698" y="2277"/>
                  </a:lnTo>
                  <a:lnTo>
                    <a:pt x="695" y="2283"/>
                  </a:lnTo>
                  <a:lnTo>
                    <a:pt x="689" y="2302"/>
                  </a:lnTo>
                  <a:lnTo>
                    <a:pt x="682" y="2318"/>
                  </a:lnTo>
                  <a:lnTo>
                    <a:pt x="682" y="2330"/>
                  </a:lnTo>
                  <a:lnTo>
                    <a:pt x="682" y="2340"/>
                  </a:lnTo>
                  <a:lnTo>
                    <a:pt x="682" y="2349"/>
                  </a:lnTo>
                  <a:lnTo>
                    <a:pt x="685" y="2355"/>
                  </a:lnTo>
                  <a:lnTo>
                    <a:pt x="692" y="2361"/>
                  </a:lnTo>
                  <a:lnTo>
                    <a:pt x="698" y="2368"/>
                  </a:lnTo>
                  <a:lnTo>
                    <a:pt x="704" y="2371"/>
                  </a:lnTo>
                  <a:lnTo>
                    <a:pt x="717" y="2374"/>
                  </a:lnTo>
                  <a:lnTo>
                    <a:pt x="735" y="2374"/>
                  </a:lnTo>
                  <a:lnTo>
                    <a:pt x="754" y="2374"/>
                  </a:lnTo>
                  <a:lnTo>
                    <a:pt x="773" y="2368"/>
                  </a:lnTo>
                  <a:lnTo>
                    <a:pt x="791" y="2361"/>
                  </a:lnTo>
                  <a:lnTo>
                    <a:pt x="801" y="2355"/>
                  </a:lnTo>
                  <a:lnTo>
                    <a:pt x="807" y="2349"/>
                  </a:lnTo>
                  <a:lnTo>
                    <a:pt x="813" y="2343"/>
                  </a:lnTo>
                  <a:lnTo>
                    <a:pt x="819" y="2336"/>
                  </a:lnTo>
                  <a:lnTo>
                    <a:pt x="826" y="2327"/>
                  </a:lnTo>
                  <a:lnTo>
                    <a:pt x="829" y="2318"/>
                  </a:lnTo>
                  <a:lnTo>
                    <a:pt x="832" y="2308"/>
                  </a:lnTo>
                  <a:lnTo>
                    <a:pt x="835" y="2299"/>
                  </a:lnTo>
                  <a:lnTo>
                    <a:pt x="835" y="2293"/>
                  </a:lnTo>
                  <a:lnTo>
                    <a:pt x="835" y="2283"/>
                  </a:lnTo>
                  <a:lnTo>
                    <a:pt x="835" y="2268"/>
                  </a:lnTo>
                  <a:lnTo>
                    <a:pt x="835" y="2258"/>
                  </a:lnTo>
                  <a:lnTo>
                    <a:pt x="835" y="2249"/>
                  </a:lnTo>
                  <a:lnTo>
                    <a:pt x="838" y="2240"/>
                  </a:lnTo>
                  <a:lnTo>
                    <a:pt x="838" y="2230"/>
                  </a:lnTo>
                  <a:lnTo>
                    <a:pt x="838" y="2218"/>
                  </a:lnTo>
                  <a:lnTo>
                    <a:pt x="838" y="2208"/>
                  </a:lnTo>
                  <a:lnTo>
                    <a:pt x="841" y="2202"/>
                  </a:lnTo>
                  <a:lnTo>
                    <a:pt x="841" y="2196"/>
                  </a:lnTo>
                  <a:lnTo>
                    <a:pt x="838" y="2186"/>
                  </a:lnTo>
                  <a:lnTo>
                    <a:pt x="835" y="2177"/>
                  </a:lnTo>
                  <a:lnTo>
                    <a:pt x="835" y="2171"/>
                  </a:lnTo>
                  <a:lnTo>
                    <a:pt x="838" y="2168"/>
                  </a:lnTo>
                  <a:lnTo>
                    <a:pt x="847" y="2165"/>
                  </a:lnTo>
                  <a:lnTo>
                    <a:pt x="851" y="2155"/>
                  </a:lnTo>
                  <a:lnTo>
                    <a:pt x="854" y="2149"/>
                  </a:lnTo>
                  <a:lnTo>
                    <a:pt x="857" y="2140"/>
                  </a:lnTo>
                  <a:lnTo>
                    <a:pt x="857" y="2130"/>
                  </a:lnTo>
                  <a:lnTo>
                    <a:pt x="851" y="2112"/>
                  </a:lnTo>
                  <a:lnTo>
                    <a:pt x="847" y="2093"/>
                  </a:lnTo>
                  <a:lnTo>
                    <a:pt x="847" y="2074"/>
                  </a:lnTo>
                  <a:lnTo>
                    <a:pt x="847" y="2052"/>
                  </a:lnTo>
                  <a:lnTo>
                    <a:pt x="847" y="2012"/>
                  </a:lnTo>
                  <a:lnTo>
                    <a:pt x="844" y="1927"/>
                  </a:lnTo>
                  <a:lnTo>
                    <a:pt x="838" y="1840"/>
                  </a:lnTo>
                  <a:lnTo>
                    <a:pt x="832" y="1752"/>
                  </a:lnTo>
                  <a:lnTo>
                    <a:pt x="819" y="1668"/>
                  </a:lnTo>
                  <a:lnTo>
                    <a:pt x="798" y="1487"/>
                  </a:lnTo>
                  <a:lnTo>
                    <a:pt x="801" y="1481"/>
                  </a:lnTo>
                  <a:lnTo>
                    <a:pt x="801" y="1474"/>
                  </a:lnTo>
                  <a:lnTo>
                    <a:pt x="804" y="1462"/>
                  </a:lnTo>
                  <a:lnTo>
                    <a:pt x="810" y="1415"/>
                  </a:lnTo>
                  <a:lnTo>
                    <a:pt x="813" y="1393"/>
                  </a:lnTo>
                  <a:lnTo>
                    <a:pt x="813" y="1374"/>
                  </a:lnTo>
                  <a:lnTo>
                    <a:pt x="813" y="1334"/>
                  </a:lnTo>
                  <a:lnTo>
                    <a:pt x="810" y="1296"/>
                  </a:lnTo>
                  <a:lnTo>
                    <a:pt x="804" y="1256"/>
                  </a:lnTo>
                  <a:lnTo>
                    <a:pt x="804" y="1237"/>
                  </a:lnTo>
                  <a:lnTo>
                    <a:pt x="807" y="1218"/>
                  </a:lnTo>
                  <a:lnTo>
                    <a:pt x="807" y="1199"/>
                  </a:lnTo>
                  <a:lnTo>
                    <a:pt x="807" y="1181"/>
                  </a:lnTo>
                  <a:lnTo>
                    <a:pt x="807" y="1140"/>
                  </a:lnTo>
                  <a:lnTo>
                    <a:pt x="804" y="1121"/>
                  </a:lnTo>
                  <a:lnTo>
                    <a:pt x="804" y="1100"/>
                  </a:lnTo>
                  <a:lnTo>
                    <a:pt x="798" y="1059"/>
                  </a:lnTo>
                  <a:lnTo>
                    <a:pt x="794" y="1040"/>
                  </a:lnTo>
                  <a:lnTo>
                    <a:pt x="788" y="1018"/>
                  </a:lnTo>
                  <a:lnTo>
                    <a:pt x="779" y="984"/>
                  </a:lnTo>
                  <a:lnTo>
                    <a:pt x="770" y="962"/>
                  </a:lnTo>
                  <a:lnTo>
                    <a:pt x="770" y="956"/>
                  </a:lnTo>
                  <a:lnTo>
                    <a:pt x="770" y="953"/>
                  </a:lnTo>
                  <a:lnTo>
                    <a:pt x="773" y="950"/>
                  </a:lnTo>
                  <a:lnTo>
                    <a:pt x="776" y="947"/>
                  </a:lnTo>
                  <a:lnTo>
                    <a:pt x="794" y="940"/>
                  </a:lnTo>
                  <a:lnTo>
                    <a:pt x="801" y="937"/>
                  </a:lnTo>
                  <a:lnTo>
                    <a:pt x="810" y="934"/>
                  </a:lnTo>
                  <a:lnTo>
                    <a:pt x="816" y="928"/>
                  </a:lnTo>
                  <a:lnTo>
                    <a:pt x="826" y="922"/>
                  </a:lnTo>
                  <a:lnTo>
                    <a:pt x="829" y="915"/>
                  </a:lnTo>
                  <a:lnTo>
                    <a:pt x="835" y="906"/>
                  </a:lnTo>
                  <a:lnTo>
                    <a:pt x="851" y="868"/>
                  </a:lnTo>
                  <a:lnTo>
                    <a:pt x="857" y="847"/>
                  </a:lnTo>
                  <a:lnTo>
                    <a:pt x="863" y="825"/>
                  </a:lnTo>
                  <a:lnTo>
                    <a:pt x="866" y="806"/>
                  </a:lnTo>
                  <a:lnTo>
                    <a:pt x="869" y="784"/>
                  </a:lnTo>
                  <a:lnTo>
                    <a:pt x="879" y="743"/>
                  </a:lnTo>
                  <a:lnTo>
                    <a:pt x="885" y="715"/>
                  </a:lnTo>
                  <a:lnTo>
                    <a:pt x="888" y="684"/>
                  </a:lnTo>
                  <a:lnTo>
                    <a:pt x="888" y="625"/>
                  </a:lnTo>
                  <a:lnTo>
                    <a:pt x="888" y="597"/>
                  </a:lnTo>
                  <a:lnTo>
                    <a:pt x="888" y="572"/>
                  </a:lnTo>
                  <a:lnTo>
                    <a:pt x="885" y="547"/>
                  </a:lnTo>
                  <a:lnTo>
                    <a:pt x="885" y="519"/>
                  </a:lnTo>
                  <a:lnTo>
                    <a:pt x="882" y="51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gray">
            <a:xfrm>
              <a:off x="1060" y="1170"/>
              <a:ext cx="28" cy="56"/>
            </a:xfrm>
            <a:custGeom>
              <a:avLst/>
              <a:gdLst>
                <a:gd name="T0" fmla="*/ 25 w 28"/>
                <a:gd name="T1" fmla="*/ 50 h 56"/>
                <a:gd name="T2" fmla="*/ 25 w 28"/>
                <a:gd name="T3" fmla="*/ 56 h 56"/>
                <a:gd name="T4" fmla="*/ 21 w 28"/>
                <a:gd name="T5" fmla="*/ 53 h 56"/>
                <a:gd name="T6" fmla="*/ 15 w 28"/>
                <a:gd name="T7" fmla="*/ 50 h 56"/>
                <a:gd name="T8" fmla="*/ 9 w 28"/>
                <a:gd name="T9" fmla="*/ 37 h 56"/>
                <a:gd name="T10" fmla="*/ 3 w 28"/>
                <a:gd name="T11" fmla="*/ 25 h 56"/>
                <a:gd name="T12" fmla="*/ 0 w 28"/>
                <a:gd name="T13" fmla="*/ 16 h 56"/>
                <a:gd name="T14" fmla="*/ 0 w 28"/>
                <a:gd name="T15" fmla="*/ 6 h 56"/>
                <a:gd name="T16" fmla="*/ 3 w 28"/>
                <a:gd name="T17" fmla="*/ 3 h 56"/>
                <a:gd name="T18" fmla="*/ 9 w 28"/>
                <a:gd name="T19" fmla="*/ 0 h 56"/>
                <a:gd name="T20" fmla="*/ 21 w 28"/>
                <a:gd name="T21" fmla="*/ 3 h 56"/>
                <a:gd name="T22" fmla="*/ 21 w 28"/>
                <a:gd name="T23" fmla="*/ 6 h 56"/>
                <a:gd name="T24" fmla="*/ 28 w 28"/>
                <a:gd name="T25" fmla="*/ 16 h 56"/>
                <a:gd name="T26" fmla="*/ 28 w 28"/>
                <a:gd name="T27" fmla="*/ 22 h 56"/>
                <a:gd name="T28" fmla="*/ 28 w 28"/>
                <a:gd name="T29" fmla="*/ 25 h 56"/>
                <a:gd name="T30" fmla="*/ 25 w 28"/>
                <a:gd name="T31" fmla="*/ 28 h 56"/>
                <a:gd name="T32" fmla="*/ 28 w 28"/>
                <a:gd name="T33" fmla="*/ 44 h 56"/>
                <a:gd name="T34" fmla="*/ 28 w 28"/>
                <a:gd name="T35" fmla="*/ 47 h 56"/>
                <a:gd name="T36" fmla="*/ 28 w 28"/>
                <a:gd name="T37" fmla="*/ 50 h 56"/>
                <a:gd name="T38" fmla="*/ 25 w 28"/>
                <a:gd name="T39" fmla="*/ 50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56"/>
                <a:gd name="T62" fmla="*/ 28 w 28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56">
                  <a:moveTo>
                    <a:pt x="25" y="50"/>
                  </a:moveTo>
                  <a:lnTo>
                    <a:pt x="25" y="56"/>
                  </a:lnTo>
                  <a:lnTo>
                    <a:pt x="21" y="53"/>
                  </a:lnTo>
                  <a:lnTo>
                    <a:pt x="15" y="50"/>
                  </a:lnTo>
                  <a:lnTo>
                    <a:pt x="9" y="37"/>
                  </a:lnTo>
                  <a:lnTo>
                    <a:pt x="3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8" y="16"/>
                  </a:lnTo>
                  <a:lnTo>
                    <a:pt x="28" y="22"/>
                  </a:lnTo>
                  <a:lnTo>
                    <a:pt x="28" y="25"/>
                  </a:lnTo>
                  <a:lnTo>
                    <a:pt x="25" y="28"/>
                  </a:lnTo>
                  <a:lnTo>
                    <a:pt x="28" y="44"/>
                  </a:lnTo>
                  <a:lnTo>
                    <a:pt x="28" y="47"/>
                  </a:lnTo>
                  <a:lnTo>
                    <a:pt x="28" y="50"/>
                  </a:lnTo>
                  <a:lnTo>
                    <a:pt x="25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gray">
            <a:xfrm>
              <a:off x="795" y="1520"/>
              <a:ext cx="12" cy="15"/>
            </a:xfrm>
            <a:custGeom>
              <a:avLst/>
              <a:gdLst>
                <a:gd name="T0" fmla="*/ 12 w 12"/>
                <a:gd name="T1" fmla="*/ 12 h 15"/>
                <a:gd name="T2" fmla="*/ 6 w 12"/>
                <a:gd name="T3" fmla="*/ 15 h 15"/>
                <a:gd name="T4" fmla="*/ 3 w 12"/>
                <a:gd name="T5" fmla="*/ 15 h 15"/>
                <a:gd name="T6" fmla="*/ 0 w 12"/>
                <a:gd name="T7" fmla="*/ 9 h 15"/>
                <a:gd name="T8" fmla="*/ 0 w 12"/>
                <a:gd name="T9" fmla="*/ 6 h 15"/>
                <a:gd name="T10" fmla="*/ 0 w 12"/>
                <a:gd name="T11" fmla="*/ 0 h 15"/>
                <a:gd name="T12" fmla="*/ 3 w 12"/>
                <a:gd name="T13" fmla="*/ 0 h 15"/>
                <a:gd name="T14" fmla="*/ 9 w 12"/>
                <a:gd name="T15" fmla="*/ 6 h 15"/>
                <a:gd name="T16" fmla="*/ 12 w 12"/>
                <a:gd name="T17" fmla="*/ 6 h 15"/>
                <a:gd name="T18" fmla="*/ 12 w 12"/>
                <a:gd name="T19" fmla="*/ 9 h 15"/>
                <a:gd name="T20" fmla="*/ 12 w 12"/>
                <a:gd name="T21" fmla="*/ 12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5"/>
                <a:gd name="T35" fmla="*/ 12 w 12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5">
                  <a:moveTo>
                    <a:pt x="12" y="12"/>
                  </a:moveTo>
                  <a:lnTo>
                    <a:pt x="6" y="15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gray">
            <a:xfrm>
              <a:off x="1147" y="1365"/>
              <a:ext cx="117" cy="416"/>
            </a:xfrm>
            <a:custGeom>
              <a:avLst/>
              <a:gdLst>
                <a:gd name="T0" fmla="*/ 38 w 305"/>
                <a:gd name="T1" fmla="*/ 22 h 1088"/>
                <a:gd name="T2" fmla="*/ 31 w 305"/>
                <a:gd name="T3" fmla="*/ 38 h 1088"/>
                <a:gd name="T4" fmla="*/ 30 w 305"/>
                <a:gd name="T5" fmla="*/ 45 h 1088"/>
                <a:gd name="T6" fmla="*/ 28 w 305"/>
                <a:gd name="T7" fmla="*/ 49 h 1088"/>
                <a:gd name="T8" fmla="*/ 20 w 305"/>
                <a:gd name="T9" fmla="*/ 58 h 1088"/>
                <a:gd name="T10" fmla="*/ 17 w 305"/>
                <a:gd name="T11" fmla="*/ 62 h 1088"/>
                <a:gd name="T12" fmla="*/ 13 w 305"/>
                <a:gd name="T13" fmla="*/ 96 h 1088"/>
                <a:gd name="T14" fmla="*/ 5 w 305"/>
                <a:gd name="T15" fmla="*/ 159 h 1088"/>
                <a:gd name="T16" fmla="*/ 1 w 305"/>
                <a:gd name="T17" fmla="*/ 158 h 1088"/>
                <a:gd name="T18" fmla="*/ 12 w 305"/>
                <a:gd name="T19" fmla="*/ 62 h 1088"/>
                <a:gd name="T20" fmla="*/ 7 w 305"/>
                <a:gd name="T21" fmla="*/ 56 h 1088"/>
                <a:gd name="T22" fmla="*/ 5 w 305"/>
                <a:gd name="T23" fmla="*/ 53 h 1088"/>
                <a:gd name="T24" fmla="*/ 1 w 305"/>
                <a:gd name="T25" fmla="*/ 46 h 1088"/>
                <a:gd name="T26" fmla="*/ 0 w 305"/>
                <a:gd name="T27" fmla="*/ 25 h 1088"/>
                <a:gd name="T28" fmla="*/ 0 w 305"/>
                <a:gd name="T29" fmla="*/ 13 h 1088"/>
                <a:gd name="T30" fmla="*/ 3 w 305"/>
                <a:gd name="T31" fmla="*/ 0 h 1088"/>
                <a:gd name="T32" fmla="*/ 3 w 305"/>
                <a:gd name="T33" fmla="*/ 8 h 1088"/>
                <a:gd name="T34" fmla="*/ 5 w 305"/>
                <a:gd name="T35" fmla="*/ 25 h 1088"/>
                <a:gd name="T36" fmla="*/ 5 w 305"/>
                <a:gd name="T37" fmla="*/ 37 h 1088"/>
                <a:gd name="T38" fmla="*/ 7 w 305"/>
                <a:gd name="T39" fmla="*/ 45 h 1088"/>
                <a:gd name="T40" fmla="*/ 10 w 305"/>
                <a:gd name="T41" fmla="*/ 52 h 1088"/>
                <a:gd name="T42" fmla="*/ 10 w 305"/>
                <a:gd name="T43" fmla="*/ 53 h 1088"/>
                <a:gd name="T44" fmla="*/ 13 w 305"/>
                <a:gd name="T45" fmla="*/ 54 h 1088"/>
                <a:gd name="T46" fmla="*/ 17 w 305"/>
                <a:gd name="T47" fmla="*/ 53 h 1088"/>
                <a:gd name="T48" fmla="*/ 18 w 305"/>
                <a:gd name="T49" fmla="*/ 52 h 1088"/>
                <a:gd name="T50" fmla="*/ 25 w 305"/>
                <a:gd name="T51" fmla="*/ 46 h 1088"/>
                <a:gd name="T52" fmla="*/ 29 w 305"/>
                <a:gd name="T53" fmla="*/ 38 h 1088"/>
                <a:gd name="T54" fmla="*/ 33 w 305"/>
                <a:gd name="T55" fmla="*/ 26 h 1088"/>
                <a:gd name="T56" fmla="*/ 39 w 305"/>
                <a:gd name="T57" fmla="*/ 9 h 1088"/>
                <a:gd name="T58" fmla="*/ 45 w 305"/>
                <a:gd name="T59" fmla="*/ 1 h 1088"/>
                <a:gd name="T60" fmla="*/ 39 w 305"/>
                <a:gd name="T61" fmla="*/ 22 h 1088"/>
                <a:gd name="T62" fmla="*/ 38 w 305"/>
                <a:gd name="T63" fmla="*/ 22 h 10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1088"/>
                <a:gd name="T98" fmla="*/ 305 w 305"/>
                <a:gd name="T99" fmla="*/ 1088 h 10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1088">
                  <a:moveTo>
                    <a:pt x="260" y="149"/>
                  </a:moveTo>
                  <a:lnTo>
                    <a:pt x="214" y="258"/>
                  </a:lnTo>
                  <a:lnTo>
                    <a:pt x="206" y="305"/>
                  </a:lnTo>
                  <a:lnTo>
                    <a:pt x="191" y="337"/>
                  </a:lnTo>
                  <a:lnTo>
                    <a:pt x="138" y="399"/>
                  </a:lnTo>
                  <a:lnTo>
                    <a:pt x="115" y="423"/>
                  </a:lnTo>
                  <a:lnTo>
                    <a:pt x="92" y="658"/>
                  </a:lnTo>
                  <a:lnTo>
                    <a:pt x="31" y="1088"/>
                  </a:lnTo>
                  <a:lnTo>
                    <a:pt x="8" y="1080"/>
                  </a:lnTo>
                  <a:lnTo>
                    <a:pt x="77" y="423"/>
                  </a:lnTo>
                  <a:lnTo>
                    <a:pt x="46" y="383"/>
                  </a:lnTo>
                  <a:lnTo>
                    <a:pt x="31" y="360"/>
                  </a:lnTo>
                  <a:lnTo>
                    <a:pt x="8" y="313"/>
                  </a:lnTo>
                  <a:lnTo>
                    <a:pt x="0" y="172"/>
                  </a:lnTo>
                  <a:lnTo>
                    <a:pt x="0" y="86"/>
                  </a:lnTo>
                  <a:lnTo>
                    <a:pt x="23" y="0"/>
                  </a:lnTo>
                  <a:lnTo>
                    <a:pt x="23" y="55"/>
                  </a:lnTo>
                  <a:lnTo>
                    <a:pt x="31" y="172"/>
                  </a:lnTo>
                  <a:lnTo>
                    <a:pt x="31" y="250"/>
                  </a:lnTo>
                  <a:lnTo>
                    <a:pt x="46" y="305"/>
                  </a:lnTo>
                  <a:lnTo>
                    <a:pt x="69" y="352"/>
                  </a:lnTo>
                  <a:lnTo>
                    <a:pt x="69" y="360"/>
                  </a:lnTo>
                  <a:lnTo>
                    <a:pt x="92" y="368"/>
                  </a:lnTo>
                  <a:lnTo>
                    <a:pt x="115" y="360"/>
                  </a:lnTo>
                  <a:lnTo>
                    <a:pt x="122" y="352"/>
                  </a:lnTo>
                  <a:lnTo>
                    <a:pt x="168" y="313"/>
                  </a:lnTo>
                  <a:lnTo>
                    <a:pt x="199" y="258"/>
                  </a:lnTo>
                  <a:lnTo>
                    <a:pt x="221" y="180"/>
                  </a:lnTo>
                  <a:lnTo>
                    <a:pt x="267" y="62"/>
                  </a:lnTo>
                  <a:lnTo>
                    <a:pt x="305" y="8"/>
                  </a:lnTo>
                  <a:lnTo>
                    <a:pt x="267" y="149"/>
                  </a:lnTo>
                  <a:lnTo>
                    <a:pt x="26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1143000" y="3505201"/>
            <a:ext cx="2514600" cy="22098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dashDot"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50000"/>
              </a:spcBef>
            </a:pPr>
            <a:endParaRPr lang="en-GB" sz="1400" b="1">
              <a:solidFill>
                <a:srgbClr val="001965"/>
              </a:solidFill>
              <a:latin typeface="Verdana" pitchFamily="34" charset="0"/>
            </a:endParaRP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225550" y="3398837"/>
            <a:ext cx="797013" cy="20313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GB" sz="800" b="1" dirty="0" smtClean="0">
                <a:solidFill>
                  <a:srgbClr val="3E9FAA"/>
                </a:solidFill>
                <a:latin typeface="Verdana" pitchFamily="34" charset="0"/>
              </a:rPr>
              <a:t>Physicians</a:t>
            </a:r>
            <a:endParaRPr lang="en-GB" sz="800" b="1" dirty="0">
              <a:solidFill>
                <a:srgbClr val="3E9FAA"/>
              </a:solidFill>
              <a:latin typeface="Verdana" pitchFamily="34" charset="0"/>
            </a:endParaRPr>
          </a:p>
        </p:txBody>
      </p:sp>
      <p:pic>
        <p:nvPicPr>
          <p:cNvPr id="79" name="Picture 78" descr="问号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3886200"/>
            <a:ext cx="444500" cy="381000"/>
          </a:xfrm>
          <a:prstGeom prst="rect">
            <a:avLst/>
          </a:prstGeom>
        </p:spPr>
      </p:pic>
      <p:grpSp>
        <p:nvGrpSpPr>
          <p:cNvPr id="80" name="Group 17"/>
          <p:cNvGrpSpPr>
            <a:grpSpLocks/>
          </p:cNvGrpSpPr>
          <p:nvPr/>
        </p:nvGrpSpPr>
        <p:grpSpPr bwMode="auto">
          <a:xfrm>
            <a:off x="1524000" y="4318000"/>
            <a:ext cx="228600" cy="787400"/>
            <a:chOff x="667" y="973"/>
            <a:chExt cx="888" cy="2374"/>
          </a:xfrm>
        </p:grpSpPr>
        <p:sp>
          <p:nvSpPr>
            <p:cNvPr id="81" name="Freeform 18"/>
            <p:cNvSpPr>
              <a:spLocks/>
            </p:cNvSpPr>
            <p:nvPr/>
          </p:nvSpPr>
          <p:spPr bwMode="gray">
            <a:xfrm>
              <a:off x="667" y="973"/>
              <a:ext cx="888" cy="2374"/>
            </a:xfrm>
            <a:custGeom>
              <a:avLst/>
              <a:gdLst>
                <a:gd name="T0" fmla="*/ 829 w 888"/>
                <a:gd name="T1" fmla="*/ 437 h 2374"/>
                <a:gd name="T2" fmla="*/ 751 w 888"/>
                <a:gd name="T3" fmla="*/ 347 h 2374"/>
                <a:gd name="T4" fmla="*/ 685 w 888"/>
                <a:gd name="T5" fmla="*/ 300 h 2374"/>
                <a:gd name="T6" fmla="*/ 648 w 888"/>
                <a:gd name="T7" fmla="*/ 266 h 2374"/>
                <a:gd name="T8" fmla="*/ 648 w 888"/>
                <a:gd name="T9" fmla="*/ 197 h 2374"/>
                <a:gd name="T10" fmla="*/ 645 w 888"/>
                <a:gd name="T11" fmla="*/ 134 h 2374"/>
                <a:gd name="T12" fmla="*/ 636 w 888"/>
                <a:gd name="T13" fmla="*/ 75 h 2374"/>
                <a:gd name="T14" fmla="*/ 604 w 888"/>
                <a:gd name="T15" fmla="*/ 28 h 2374"/>
                <a:gd name="T16" fmla="*/ 545 w 888"/>
                <a:gd name="T17" fmla="*/ 0 h 2374"/>
                <a:gd name="T18" fmla="*/ 474 w 888"/>
                <a:gd name="T19" fmla="*/ 9 h 2374"/>
                <a:gd name="T20" fmla="*/ 442 w 888"/>
                <a:gd name="T21" fmla="*/ 44 h 2374"/>
                <a:gd name="T22" fmla="*/ 424 w 888"/>
                <a:gd name="T23" fmla="*/ 75 h 2374"/>
                <a:gd name="T24" fmla="*/ 411 w 888"/>
                <a:gd name="T25" fmla="*/ 175 h 2374"/>
                <a:gd name="T26" fmla="*/ 396 w 888"/>
                <a:gd name="T27" fmla="*/ 231 h 2374"/>
                <a:gd name="T28" fmla="*/ 433 w 888"/>
                <a:gd name="T29" fmla="*/ 300 h 2374"/>
                <a:gd name="T30" fmla="*/ 377 w 888"/>
                <a:gd name="T31" fmla="*/ 397 h 2374"/>
                <a:gd name="T32" fmla="*/ 315 w 888"/>
                <a:gd name="T33" fmla="*/ 484 h 2374"/>
                <a:gd name="T34" fmla="*/ 259 w 888"/>
                <a:gd name="T35" fmla="*/ 606 h 2374"/>
                <a:gd name="T36" fmla="*/ 215 w 888"/>
                <a:gd name="T37" fmla="*/ 615 h 2374"/>
                <a:gd name="T38" fmla="*/ 184 w 888"/>
                <a:gd name="T39" fmla="*/ 578 h 2374"/>
                <a:gd name="T40" fmla="*/ 156 w 888"/>
                <a:gd name="T41" fmla="*/ 578 h 2374"/>
                <a:gd name="T42" fmla="*/ 137 w 888"/>
                <a:gd name="T43" fmla="*/ 540 h 2374"/>
                <a:gd name="T44" fmla="*/ 122 w 888"/>
                <a:gd name="T45" fmla="*/ 565 h 2374"/>
                <a:gd name="T46" fmla="*/ 109 w 888"/>
                <a:gd name="T47" fmla="*/ 565 h 2374"/>
                <a:gd name="T48" fmla="*/ 78 w 888"/>
                <a:gd name="T49" fmla="*/ 600 h 2374"/>
                <a:gd name="T50" fmla="*/ 6 w 888"/>
                <a:gd name="T51" fmla="*/ 606 h 2374"/>
                <a:gd name="T52" fmla="*/ 128 w 888"/>
                <a:gd name="T53" fmla="*/ 797 h 2374"/>
                <a:gd name="T54" fmla="*/ 140 w 888"/>
                <a:gd name="T55" fmla="*/ 840 h 2374"/>
                <a:gd name="T56" fmla="*/ 308 w 888"/>
                <a:gd name="T57" fmla="*/ 878 h 2374"/>
                <a:gd name="T58" fmla="*/ 293 w 888"/>
                <a:gd name="T59" fmla="*/ 940 h 2374"/>
                <a:gd name="T60" fmla="*/ 280 w 888"/>
                <a:gd name="T61" fmla="*/ 1078 h 2374"/>
                <a:gd name="T62" fmla="*/ 193 w 888"/>
                <a:gd name="T63" fmla="*/ 1318 h 2374"/>
                <a:gd name="T64" fmla="*/ 206 w 888"/>
                <a:gd name="T65" fmla="*/ 1368 h 2374"/>
                <a:gd name="T66" fmla="*/ 299 w 888"/>
                <a:gd name="T67" fmla="*/ 1440 h 2374"/>
                <a:gd name="T68" fmla="*/ 355 w 888"/>
                <a:gd name="T69" fmla="*/ 1577 h 2374"/>
                <a:gd name="T70" fmla="*/ 411 w 888"/>
                <a:gd name="T71" fmla="*/ 2021 h 2374"/>
                <a:gd name="T72" fmla="*/ 374 w 888"/>
                <a:gd name="T73" fmla="*/ 2068 h 2374"/>
                <a:gd name="T74" fmla="*/ 280 w 888"/>
                <a:gd name="T75" fmla="*/ 2105 h 2374"/>
                <a:gd name="T76" fmla="*/ 249 w 888"/>
                <a:gd name="T77" fmla="*/ 2158 h 2374"/>
                <a:gd name="T78" fmla="*/ 371 w 888"/>
                <a:gd name="T79" fmla="*/ 2171 h 2374"/>
                <a:gd name="T80" fmla="*/ 480 w 888"/>
                <a:gd name="T81" fmla="*/ 2140 h 2374"/>
                <a:gd name="T82" fmla="*/ 555 w 888"/>
                <a:gd name="T83" fmla="*/ 2140 h 2374"/>
                <a:gd name="T84" fmla="*/ 576 w 888"/>
                <a:gd name="T85" fmla="*/ 2096 h 2374"/>
                <a:gd name="T86" fmla="*/ 583 w 888"/>
                <a:gd name="T87" fmla="*/ 2018 h 2374"/>
                <a:gd name="T88" fmla="*/ 595 w 888"/>
                <a:gd name="T89" fmla="*/ 1968 h 2374"/>
                <a:gd name="T90" fmla="*/ 592 w 888"/>
                <a:gd name="T91" fmla="*/ 1662 h 2374"/>
                <a:gd name="T92" fmla="*/ 689 w 888"/>
                <a:gd name="T93" fmla="*/ 2115 h 2374"/>
                <a:gd name="T94" fmla="*/ 713 w 888"/>
                <a:gd name="T95" fmla="*/ 2227 h 2374"/>
                <a:gd name="T96" fmla="*/ 701 w 888"/>
                <a:gd name="T97" fmla="*/ 2274 h 2374"/>
                <a:gd name="T98" fmla="*/ 685 w 888"/>
                <a:gd name="T99" fmla="*/ 2355 h 2374"/>
                <a:gd name="T100" fmla="*/ 791 w 888"/>
                <a:gd name="T101" fmla="*/ 2361 h 2374"/>
                <a:gd name="T102" fmla="*/ 835 w 888"/>
                <a:gd name="T103" fmla="*/ 2299 h 2374"/>
                <a:gd name="T104" fmla="*/ 838 w 888"/>
                <a:gd name="T105" fmla="*/ 2218 h 2374"/>
                <a:gd name="T106" fmla="*/ 847 w 888"/>
                <a:gd name="T107" fmla="*/ 2165 h 2374"/>
                <a:gd name="T108" fmla="*/ 847 w 888"/>
                <a:gd name="T109" fmla="*/ 2052 h 2374"/>
                <a:gd name="T110" fmla="*/ 801 w 888"/>
                <a:gd name="T111" fmla="*/ 1474 h 2374"/>
                <a:gd name="T112" fmla="*/ 804 w 888"/>
                <a:gd name="T113" fmla="*/ 1237 h 2374"/>
                <a:gd name="T114" fmla="*/ 794 w 888"/>
                <a:gd name="T115" fmla="*/ 1040 h 2374"/>
                <a:gd name="T116" fmla="*/ 794 w 888"/>
                <a:gd name="T117" fmla="*/ 940 h 2374"/>
                <a:gd name="T118" fmla="*/ 857 w 888"/>
                <a:gd name="T119" fmla="*/ 847 h 2374"/>
                <a:gd name="T120" fmla="*/ 888 w 888"/>
                <a:gd name="T121" fmla="*/ 597 h 2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88"/>
                <a:gd name="T184" fmla="*/ 0 h 2374"/>
                <a:gd name="T185" fmla="*/ 888 w 888"/>
                <a:gd name="T186" fmla="*/ 2374 h 23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88" h="2374">
                  <a:moveTo>
                    <a:pt x="882" y="519"/>
                  </a:moveTo>
                  <a:lnTo>
                    <a:pt x="879" y="506"/>
                  </a:lnTo>
                  <a:lnTo>
                    <a:pt x="875" y="494"/>
                  </a:lnTo>
                  <a:lnTo>
                    <a:pt x="869" y="484"/>
                  </a:lnTo>
                  <a:lnTo>
                    <a:pt x="863" y="472"/>
                  </a:lnTo>
                  <a:lnTo>
                    <a:pt x="854" y="462"/>
                  </a:lnTo>
                  <a:lnTo>
                    <a:pt x="847" y="453"/>
                  </a:lnTo>
                  <a:lnTo>
                    <a:pt x="829" y="437"/>
                  </a:lnTo>
                  <a:lnTo>
                    <a:pt x="819" y="428"/>
                  </a:lnTo>
                  <a:lnTo>
                    <a:pt x="810" y="416"/>
                  </a:lnTo>
                  <a:lnTo>
                    <a:pt x="791" y="397"/>
                  </a:lnTo>
                  <a:lnTo>
                    <a:pt x="770" y="375"/>
                  </a:lnTo>
                  <a:lnTo>
                    <a:pt x="748" y="356"/>
                  </a:lnTo>
                  <a:lnTo>
                    <a:pt x="748" y="353"/>
                  </a:lnTo>
                  <a:lnTo>
                    <a:pt x="751" y="350"/>
                  </a:lnTo>
                  <a:lnTo>
                    <a:pt x="751" y="347"/>
                  </a:lnTo>
                  <a:lnTo>
                    <a:pt x="748" y="347"/>
                  </a:lnTo>
                  <a:lnTo>
                    <a:pt x="738" y="334"/>
                  </a:lnTo>
                  <a:lnTo>
                    <a:pt x="726" y="316"/>
                  </a:lnTo>
                  <a:lnTo>
                    <a:pt x="710" y="300"/>
                  </a:lnTo>
                  <a:lnTo>
                    <a:pt x="704" y="297"/>
                  </a:lnTo>
                  <a:lnTo>
                    <a:pt x="701" y="297"/>
                  </a:lnTo>
                  <a:lnTo>
                    <a:pt x="689" y="300"/>
                  </a:lnTo>
                  <a:lnTo>
                    <a:pt x="685" y="300"/>
                  </a:lnTo>
                  <a:lnTo>
                    <a:pt x="682" y="300"/>
                  </a:lnTo>
                  <a:lnTo>
                    <a:pt x="673" y="297"/>
                  </a:lnTo>
                  <a:lnTo>
                    <a:pt x="664" y="294"/>
                  </a:lnTo>
                  <a:lnTo>
                    <a:pt x="660" y="291"/>
                  </a:lnTo>
                  <a:lnTo>
                    <a:pt x="657" y="287"/>
                  </a:lnTo>
                  <a:lnTo>
                    <a:pt x="654" y="281"/>
                  </a:lnTo>
                  <a:lnTo>
                    <a:pt x="651" y="272"/>
                  </a:lnTo>
                  <a:lnTo>
                    <a:pt x="648" y="266"/>
                  </a:lnTo>
                  <a:lnTo>
                    <a:pt x="642" y="259"/>
                  </a:lnTo>
                  <a:lnTo>
                    <a:pt x="626" y="250"/>
                  </a:lnTo>
                  <a:lnTo>
                    <a:pt x="626" y="247"/>
                  </a:lnTo>
                  <a:lnTo>
                    <a:pt x="632" y="241"/>
                  </a:lnTo>
                  <a:lnTo>
                    <a:pt x="639" y="225"/>
                  </a:lnTo>
                  <a:lnTo>
                    <a:pt x="645" y="216"/>
                  </a:lnTo>
                  <a:lnTo>
                    <a:pt x="648" y="206"/>
                  </a:lnTo>
                  <a:lnTo>
                    <a:pt x="648" y="197"/>
                  </a:lnTo>
                  <a:lnTo>
                    <a:pt x="645" y="188"/>
                  </a:lnTo>
                  <a:lnTo>
                    <a:pt x="645" y="181"/>
                  </a:lnTo>
                  <a:lnTo>
                    <a:pt x="642" y="178"/>
                  </a:lnTo>
                  <a:lnTo>
                    <a:pt x="642" y="175"/>
                  </a:lnTo>
                  <a:lnTo>
                    <a:pt x="642" y="169"/>
                  </a:lnTo>
                  <a:lnTo>
                    <a:pt x="645" y="163"/>
                  </a:lnTo>
                  <a:lnTo>
                    <a:pt x="645" y="153"/>
                  </a:lnTo>
                  <a:lnTo>
                    <a:pt x="645" y="134"/>
                  </a:lnTo>
                  <a:lnTo>
                    <a:pt x="642" y="113"/>
                  </a:lnTo>
                  <a:lnTo>
                    <a:pt x="642" y="109"/>
                  </a:lnTo>
                  <a:lnTo>
                    <a:pt x="639" y="106"/>
                  </a:lnTo>
                  <a:lnTo>
                    <a:pt x="639" y="103"/>
                  </a:lnTo>
                  <a:lnTo>
                    <a:pt x="639" y="100"/>
                  </a:lnTo>
                  <a:lnTo>
                    <a:pt x="642" y="97"/>
                  </a:lnTo>
                  <a:lnTo>
                    <a:pt x="639" y="88"/>
                  </a:lnTo>
                  <a:lnTo>
                    <a:pt x="636" y="75"/>
                  </a:lnTo>
                  <a:lnTo>
                    <a:pt x="636" y="66"/>
                  </a:lnTo>
                  <a:lnTo>
                    <a:pt x="632" y="59"/>
                  </a:lnTo>
                  <a:lnTo>
                    <a:pt x="632" y="50"/>
                  </a:lnTo>
                  <a:lnTo>
                    <a:pt x="629" y="44"/>
                  </a:lnTo>
                  <a:lnTo>
                    <a:pt x="626" y="41"/>
                  </a:lnTo>
                  <a:lnTo>
                    <a:pt x="623" y="38"/>
                  </a:lnTo>
                  <a:lnTo>
                    <a:pt x="614" y="31"/>
                  </a:lnTo>
                  <a:lnTo>
                    <a:pt x="604" y="28"/>
                  </a:lnTo>
                  <a:lnTo>
                    <a:pt x="601" y="25"/>
                  </a:lnTo>
                  <a:lnTo>
                    <a:pt x="601" y="22"/>
                  </a:lnTo>
                  <a:lnTo>
                    <a:pt x="595" y="16"/>
                  </a:lnTo>
                  <a:lnTo>
                    <a:pt x="592" y="13"/>
                  </a:lnTo>
                  <a:lnTo>
                    <a:pt x="583" y="9"/>
                  </a:lnTo>
                  <a:lnTo>
                    <a:pt x="576" y="6"/>
                  </a:lnTo>
                  <a:lnTo>
                    <a:pt x="558" y="3"/>
                  </a:lnTo>
                  <a:lnTo>
                    <a:pt x="545" y="0"/>
                  </a:lnTo>
                  <a:lnTo>
                    <a:pt x="517" y="0"/>
                  </a:lnTo>
                  <a:lnTo>
                    <a:pt x="505" y="3"/>
                  </a:lnTo>
                  <a:lnTo>
                    <a:pt x="489" y="6"/>
                  </a:lnTo>
                  <a:lnTo>
                    <a:pt x="486" y="6"/>
                  </a:lnTo>
                  <a:lnTo>
                    <a:pt x="483" y="6"/>
                  </a:lnTo>
                  <a:lnTo>
                    <a:pt x="480" y="6"/>
                  </a:lnTo>
                  <a:lnTo>
                    <a:pt x="477" y="9"/>
                  </a:lnTo>
                  <a:lnTo>
                    <a:pt x="474" y="9"/>
                  </a:lnTo>
                  <a:lnTo>
                    <a:pt x="470" y="16"/>
                  </a:lnTo>
                  <a:lnTo>
                    <a:pt x="461" y="19"/>
                  </a:lnTo>
                  <a:lnTo>
                    <a:pt x="458" y="22"/>
                  </a:lnTo>
                  <a:lnTo>
                    <a:pt x="455" y="25"/>
                  </a:lnTo>
                  <a:lnTo>
                    <a:pt x="452" y="34"/>
                  </a:lnTo>
                  <a:lnTo>
                    <a:pt x="446" y="38"/>
                  </a:lnTo>
                  <a:lnTo>
                    <a:pt x="442" y="41"/>
                  </a:lnTo>
                  <a:lnTo>
                    <a:pt x="442" y="44"/>
                  </a:lnTo>
                  <a:lnTo>
                    <a:pt x="439" y="47"/>
                  </a:lnTo>
                  <a:lnTo>
                    <a:pt x="433" y="47"/>
                  </a:lnTo>
                  <a:lnTo>
                    <a:pt x="433" y="50"/>
                  </a:lnTo>
                  <a:lnTo>
                    <a:pt x="433" y="63"/>
                  </a:lnTo>
                  <a:lnTo>
                    <a:pt x="430" y="69"/>
                  </a:lnTo>
                  <a:lnTo>
                    <a:pt x="427" y="69"/>
                  </a:lnTo>
                  <a:lnTo>
                    <a:pt x="427" y="72"/>
                  </a:lnTo>
                  <a:lnTo>
                    <a:pt x="424" y="75"/>
                  </a:lnTo>
                  <a:lnTo>
                    <a:pt x="424" y="81"/>
                  </a:lnTo>
                  <a:lnTo>
                    <a:pt x="427" y="84"/>
                  </a:lnTo>
                  <a:lnTo>
                    <a:pt x="421" y="103"/>
                  </a:lnTo>
                  <a:lnTo>
                    <a:pt x="421" y="119"/>
                  </a:lnTo>
                  <a:lnTo>
                    <a:pt x="418" y="131"/>
                  </a:lnTo>
                  <a:lnTo>
                    <a:pt x="411" y="141"/>
                  </a:lnTo>
                  <a:lnTo>
                    <a:pt x="411" y="147"/>
                  </a:lnTo>
                  <a:lnTo>
                    <a:pt x="411" y="175"/>
                  </a:lnTo>
                  <a:lnTo>
                    <a:pt x="408" y="184"/>
                  </a:lnTo>
                  <a:lnTo>
                    <a:pt x="399" y="191"/>
                  </a:lnTo>
                  <a:lnTo>
                    <a:pt x="396" y="194"/>
                  </a:lnTo>
                  <a:lnTo>
                    <a:pt x="389" y="197"/>
                  </a:lnTo>
                  <a:lnTo>
                    <a:pt x="386" y="203"/>
                  </a:lnTo>
                  <a:lnTo>
                    <a:pt x="389" y="206"/>
                  </a:lnTo>
                  <a:lnTo>
                    <a:pt x="389" y="219"/>
                  </a:lnTo>
                  <a:lnTo>
                    <a:pt x="396" y="231"/>
                  </a:lnTo>
                  <a:lnTo>
                    <a:pt x="399" y="237"/>
                  </a:lnTo>
                  <a:lnTo>
                    <a:pt x="405" y="247"/>
                  </a:lnTo>
                  <a:lnTo>
                    <a:pt x="411" y="253"/>
                  </a:lnTo>
                  <a:lnTo>
                    <a:pt x="418" y="256"/>
                  </a:lnTo>
                  <a:lnTo>
                    <a:pt x="421" y="266"/>
                  </a:lnTo>
                  <a:lnTo>
                    <a:pt x="424" y="275"/>
                  </a:lnTo>
                  <a:lnTo>
                    <a:pt x="427" y="284"/>
                  </a:lnTo>
                  <a:lnTo>
                    <a:pt x="433" y="300"/>
                  </a:lnTo>
                  <a:lnTo>
                    <a:pt x="442" y="319"/>
                  </a:lnTo>
                  <a:lnTo>
                    <a:pt x="449" y="328"/>
                  </a:lnTo>
                  <a:lnTo>
                    <a:pt x="449" y="337"/>
                  </a:lnTo>
                  <a:lnTo>
                    <a:pt x="452" y="347"/>
                  </a:lnTo>
                  <a:lnTo>
                    <a:pt x="446" y="350"/>
                  </a:lnTo>
                  <a:lnTo>
                    <a:pt x="430" y="362"/>
                  </a:lnTo>
                  <a:lnTo>
                    <a:pt x="414" y="375"/>
                  </a:lnTo>
                  <a:lnTo>
                    <a:pt x="377" y="397"/>
                  </a:lnTo>
                  <a:lnTo>
                    <a:pt x="358" y="409"/>
                  </a:lnTo>
                  <a:lnTo>
                    <a:pt x="352" y="416"/>
                  </a:lnTo>
                  <a:lnTo>
                    <a:pt x="343" y="422"/>
                  </a:lnTo>
                  <a:lnTo>
                    <a:pt x="337" y="431"/>
                  </a:lnTo>
                  <a:lnTo>
                    <a:pt x="330" y="441"/>
                  </a:lnTo>
                  <a:lnTo>
                    <a:pt x="327" y="450"/>
                  </a:lnTo>
                  <a:lnTo>
                    <a:pt x="321" y="462"/>
                  </a:lnTo>
                  <a:lnTo>
                    <a:pt x="315" y="484"/>
                  </a:lnTo>
                  <a:lnTo>
                    <a:pt x="305" y="503"/>
                  </a:lnTo>
                  <a:lnTo>
                    <a:pt x="287" y="544"/>
                  </a:lnTo>
                  <a:lnTo>
                    <a:pt x="274" y="562"/>
                  </a:lnTo>
                  <a:lnTo>
                    <a:pt x="271" y="575"/>
                  </a:lnTo>
                  <a:lnTo>
                    <a:pt x="268" y="584"/>
                  </a:lnTo>
                  <a:lnTo>
                    <a:pt x="265" y="597"/>
                  </a:lnTo>
                  <a:lnTo>
                    <a:pt x="262" y="600"/>
                  </a:lnTo>
                  <a:lnTo>
                    <a:pt x="259" y="606"/>
                  </a:lnTo>
                  <a:lnTo>
                    <a:pt x="252" y="615"/>
                  </a:lnTo>
                  <a:lnTo>
                    <a:pt x="249" y="619"/>
                  </a:lnTo>
                  <a:lnTo>
                    <a:pt x="249" y="625"/>
                  </a:lnTo>
                  <a:lnTo>
                    <a:pt x="246" y="619"/>
                  </a:lnTo>
                  <a:lnTo>
                    <a:pt x="240" y="619"/>
                  </a:lnTo>
                  <a:lnTo>
                    <a:pt x="234" y="615"/>
                  </a:lnTo>
                  <a:lnTo>
                    <a:pt x="224" y="615"/>
                  </a:lnTo>
                  <a:lnTo>
                    <a:pt x="215" y="615"/>
                  </a:lnTo>
                  <a:lnTo>
                    <a:pt x="209" y="612"/>
                  </a:lnTo>
                  <a:lnTo>
                    <a:pt x="203" y="609"/>
                  </a:lnTo>
                  <a:lnTo>
                    <a:pt x="196" y="606"/>
                  </a:lnTo>
                  <a:lnTo>
                    <a:pt x="190" y="606"/>
                  </a:lnTo>
                  <a:lnTo>
                    <a:pt x="190" y="603"/>
                  </a:lnTo>
                  <a:lnTo>
                    <a:pt x="190" y="600"/>
                  </a:lnTo>
                  <a:lnTo>
                    <a:pt x="190" y="594"/>
                  </a:lnTo>
                  <a:lnTo>
                    <a:pt x="184" y="578"/>
                  </a:lnTo>
                  <a:lnTo>
                    <a:pt x="184" y="572"/>
                  </a:lnTo>
                  <a:lnTo>
                    <a:pt x="181" y="572"/>
                  </a:lnTo>
                  <a:lnTo>
                    <a:pt x="178" y="569"/>
                  </a:lnTo>
                  <a:lnTo>
                    <a:pt x="175" y="569"/>
                  </a:lnTo>
                  <a:lnTo>
                    <a:pt x="168" y="569"/>
                  </a:lnTo>
                  <a:lnTo>
                    <a:pt x="162" y="572"/>
                  </a:lnTo>
                  <a:lnTo>
                    <a:pt x="159" y="575"/>
                  </a:lnTo>
                  <a:lnTo>
                    <a:pt x="156" y="578"/>
                  </a:lnTo>
                  <a:lnTo>
                    <a:pt x="153" y="578"/>
                  </a:lnTo>
                  <a:lnTo>
                    <a:pt x="150" y="572"/>
                  </a:lnTo>
                  <a:lnTo>
                    <a:pt x="147" y="569"/>
                  </a:lnTo>
                  <a:lnTo>
                    <a:pt x="150" y="562"/>
                  </a:lnTo>
                  <a:lnTo>
                    <a:pt x="147" y="553"/>
                  </a:lnTo>
                  <a:lnTo>
                    <a:pt x="143" y="547"/>
                  </a:lnTo>
                  <a:lnTo>
                    <a:pt x="140" y="544"/>
                  </a:lnTo>
                  <a:lnTo>
                    <a:pt x="137" y="540"/>
                  </a:lnTo>
                  <a:lnTo>
                    <a:pt x="134" y="537"/>
                  </a:lnTo>
                  <a:lnTo>
                    <a:pt x="128" y="537"/>
                  </a:lnTo>
                  <a:lnTo>
                    <a:pt x="125" y="540"/>
                  </a:lnTo>
                  <a:lnTo>
                    <a:pt x="122" y="544"/>
                  </a:lnTo>
                  <a:lnTo>
                    <a:pt x="118" y="547"/>
                  </a:lnTo>
                  <a:lnTo>
                    <a:pt x="118" y="550"/>
                  </a:lnTo>
                  <a:lnTo>
                    <a:pt x="122" y="559"/>
                  </a:lnTo>
                  <a:lnTo>
                    <a:pt x="122" y="565"/>
                  </a:lnTo>
                  <a:lnTo>
                    <a:pt x="125" y="569"/>
                  </a:lnTo>
                  <a:lnTo>
                    <a:pt x="125" y="572"/>
                  </a:lnTo>
                  <a:lnTo>
                    <a:pt x="118" y="575"/>
                  </a:lnTo>
                  <a:lnTo>
                    <a:pt x="115" y="575"/>
                  </a:lnTo>
                  <a:lnTo>
                    <a:pt x="115" y="572"/>
                  </a:lnTo>
                  <a:lnTo>
                    <a:pt x="115" y="569"/>
                  </a:lnTo>
                  <a:lnTo>
                    <a:pt x="112" y="565"/>
                  </a:lnTo>
                  <a:lnTo>
                    <a:pt x="109" y="565"/>
                  </a:lnTo>
                  <a:lnTo>
                    <a:pt x="109" y="569"/>
                  </a:lnTo>
                  <a:lnTo>
                    <a:pt x="103" y="572"/>
                  </a:lnTo>
                  <a:lnTo>
                    <a:pt x="97" y="584"/>
                  </a:lnTo>
                  <a:lnTo>
                    <a:pt x="94" y="594"/>
                  </a:lnTo>
                  <a:lnTo>
                    <a:pt x="90" y="597"/>
                  </a:lnTo>
                  <a:lnTo>
                    <a:pt x="90" y="600"/>
                  </a:lnTo>
                  <a:lnTo>
                    <a:pt x="87" y="600"/>
                  </a:lnTo>
                  <a:lnTo>
                    <a:pt x="78" y="600"/>
                  </a:lnTo>
                  <a:lnTo>
                    <a:pt x="44" y="597"/>
                  </a:lnTo>
                  <a:lnTo>
                    <a:pt x="22" y="594"/>
                  </a:lnTo>
                  <a:lnTo>
                    <a:pt x="9" y="590"/>
                  </a:lnTo>
                  <a:lnTo>
                    <a:pt x="3" y="594"/>
                  </a:lnTo>
                  <a:lnTo>
                    <a:pt x="0" y="594"/>
                  </a:lnTo>
                  <a:lnTo>
                    <a:pt x="0" y="597"/>
                  </a:lnTo>
                  <a:lnTo>
                    <a:pt x="0" y="600"/>
                  </a:lnTo>
                  <a:lnTo>
                    <a:pt x="6" y="606"/>
                  </a:lnTo>
                  <a:lnTo>
                    <a:pt x="19" y="628"/>
                  </a:lnTo>
                  <a:lnTo>
                    <a:pt x="44" y="659"/>
                  </a:lnTo>
                  <a:lnTo>
                    <a:pt x="90" y="722"/>
                  </a:lnTo>
                  <a:lnTo>
                    <a:pt x="125" y="768"/>
                  </a:lnTo>
                  <a:lnTo>
                    <a:pt x="131" y="775"/>
                  </a:lnTo>
                  <a:lnTo>
                    <a:pt x="134" y="781"/>
                  </a:lnTo>
                  <a:lnTo>
                    <a:pt x="131" y="787"/>
                  </a:lnTo>
                  <a:lnTo>
                    <a:pt x="128" y="797"/>
                  </a:lnTo>
                  <a:lnTo>
                    <a:pt x="125" y="803"/>
                  </a:lnTo>
                  <a:lnTo>
                    <a:pt x="118" y="812"/>
                  </a:lnTo>
                  <a:lnTo>
                    <a:pt x="118" y="822"/>
                  </a:lnTo>
                  <a:lnTo>
                    <a:pt x="118" y="825"/>
                  </a:lnTo>
                  <a:lnTo>
                    <a:pt x="122" y="831"/>
                  </a:lnTo>
                  <a:lnTo>
                    <a:pt x="125" y="834"/>
                  </a:lnTo>
                  <a:lnTo>
                    <a:pt x="128" y="834"/>
                  </a:lnTo>
                  <a:lnTo>
                    <a:pt x="140" y="840"/>
                  </a:lnTo>
                  <a:lnTo>
                    <a:pt x="159" y="843"/>
                  </a:lnTo>
                  <a:lnTo>
                    <a:pt x="193" y="856"/>
                  </a:lnTo>
                  <a:lnTo>
                    <a:pt x="209" y="862"/>
                  </a:lnTo>
                  <a:lnTo>
                    <a:pt x="228" y="865"/>
                  </a:lnTo>
                  <a:lnTo>
                    <a:pt x="274" y="868"/>
                  </a:lnTo>
                  <a:lnTo>
                    <a:pt x="287" y="872"/>
                  </a:lnTo>
                  <a:lnTo>
                    <a:pt x="299" y="875"/>
                  </a:lnTo>
                  <a:lnTo>
                    <a:pt x="308" y="878"/>
                  </a:lnTo>
                  <a:lnTo>
                    <a:pt x="312" y="881"/>
                  </a:lnTo>
                  <a:lnTo>
                    <a:pt x="312" y="903"/>
                  </a:lnTo>
                  <a:lnTo>
                    <a:pt x="312" y="918"/>
                  </a:lnTo>
                  <a:lnTo>
                    <a:pt x="312" y="922"/>
                  </a:lnTo>
                  <a:lnTo>
                    <a:pt x="308" y="925"/>
                  </a:lnTo>
                  <a:lnTo>
                    <a:pt x="302" y="928"/>
                  </a:lnTo>
                  <a:lnTo>
                    <a:pt x="299" y="931"/>
                  </a:lnTo>
                  <a:lnTo>
                    <a:pt x="293" y="940"/>
                  </a:lnTo>
                  <a:lnTo>
                    <a:pt x="290" y="950"/>
                  </a:lnTo>
                  <a:lnTo>
                    <a:pt x="287" y="959"/>
                  </a:lnTo>
                  <a:lnTo>
                    <a:pt x="284" y="978"/>
                  </a:lnTo>
                  <a:lnTo>
                    <a:pt x="280" y="996"/>
                  </a:lnTo>
                  <a:lnTo>
                    <a:pt x="280" y="1015"/>
                  </a:lnTo>
                  <a:lnTo>
                    <a:pt x="284" y="1037"/>
                  </a:lnTo>
                  <a:lnTo>
                    <a:pt x="284" y="1059"/>
                  </a:lnTo>
                  <a:lnTo>
                    <a:pt x="280" y="1078"/>
                  </a:lnTo>
                  <a:lnTo>
                    <a:pt x="277" y="1096"/>
                  </a:lnTo>
                  <a:lnTo>
                    <a:pt x="271" y="1118"/>
                  </a:lnTo>
                  <a:lnTo>
                    <a:pt x="259" y="1159"/>
                  </a:lnTo>
                  <a:lnTo>
                    <a:pt x="246" y="1196"/>
                  </a:lnTo>
                  <a:lnTo>
                    <a:pt x="215" y="1274"/>
                  </a:lnTo>
                  <a:lnTo>
                    <a:pt x="206" y="1290"/>
                  </a:lnTo>
                  <a:lnTo>
                    <a:pt x="196" y="1309"/>
                  </a:lnTo>
                  <a:lnTo>
                    <a:pt x="193" y="1318"/>
                  </a:lnTo>
                  <a:lnTo>
                    <a:pt x="190" y="1328"/>
                  </a:lnTo>
                  <a:lnTo>
                    <a:pt x="187" y="1337"/>
                  </a:lnTo>
                  <a:lnTo>
                    <a:pt x="190" y="1343"/>
                  </a:lnTo>
                  <a:lnTo>
                    <a:pt x="190" y="1346"/>
                  </a:lnTo>
                  <a:lnTo>
                    <a:pt x="193" y="1346"/>
                  </a:lnTo>
                  <a:lnTo>
                    <a:pt x="196" y="1349"/>
                  </a:lnTo>
                  <a:lnTo>
                    <a:pt x="199" y="1353"/>
                  </a:lnTo>
                  <a:lnTo>
                    <a:pt x="206" y="1368"/>
                  </a:lnTo>
                  <a:lnTo>
                    <a:pt x="218" y="1384"/>
                  </a:lnTo>
                  <a:lnTo>
                    <a:pt x="224" y="1393"/>
                  </a:lnTo>
                  <a:lnTo>
                    <a:pt x="234" y="1399"/>
                  </a:lnTo>
                  <a:lnTo>
                    <a:pt x="246" y="1412"/>
                  </a:lnTo>
                  <a:lnTo>
                    <a:pt x="262" y="1424"/>
                  </a:lnTo>
                  <a:lnTo>
                    <a:pt x="280" y="1434"/>
                  </a:lnTo>
                  <a:lnTo>
                    <a:pt x="290" y="1437"/>
                  </a:lnTo>
                  <a:lnTo>
                    <a:pt x="299" y="1440"/>
                  </a:lnTo>
                  <a:lnTo>
                    <a:pt x="321" y="1446"/>
                  </a:lnTo>
                  <a:lnTo>
                    <a:pt x="343" y="1449"/>
                  </a:lnTo>
                  <a:lnTo>
                    <a:pt x="343" y="1452"/>
                  </a:lnTo>
                  <a:lnTo>
                    <a:pt x="346" y="1456"/>
                  </a:lnTo>
                  <a:lnTo>
                    <a:pt x="346" y="1468"/>
                  </a:lnTo>
                  <a:lnTo>
                    <a:pt x="346" y="1493"/>
                  </a:lnTo>
                  <a:lnTo>
                    <a:pt x="349" y="1537"/>
                  </a:lnTo>
                  <a:lnTo>
                    <a:pt x="355" y="1577"/>
                  </a:lnTo>
                  <a:lnTo>
                    <a:pt x="365" y="1662"/>
                  </a:lnTo>
                  <a:lnTo>
                    <a:pt x="377" y="1746"/>
                  </a:lnTo>
                  <a:lnTo>
                    <a:pt x="389" y="1830"/>
                  </a:lnTo>
                  <a:lnTo>
                    <a:pt x="408" y="1971"/>
                  </a:lnTo>
                  <a:lnTo>
                    <a:pt x="411" y="1990"/>
                  </a:lnTo>
                  <a:lnTo>
                    <a:pt x="414" y="2005"/>
                  </a:lnTo>
                  <a:lnTo>
                    <a:pt x="414" y="2012"/>
                  </a:lnTo>
                  <a:lnTo>
                    <a:pt x="411" y="2021"/>
                  </a:lnTo>
                  <a:lnTo>
                    <a:pt x="405" y="2037"/>
                  </a:lnTo>
                  <a:lnTo>
                    <a:pt x="402" y="2043"/>
                  </a:lnTo>
                  <a:lnTo>
                    <a:pt x="396" y="2049"/>
                  </a:lnTo>
                  <a:lnTo>
                    <a:pt x="386" y="2058"/>
                  </a:lnTo>
                  <a:lnTo>
                    <a:pt x="383" y="2058"/>
                  </a:lnTo>
                  <a:lnTo>
                    <a:pt x="380" y="2058"/>
                  </a:lnTo>
                  <a:lnTo>
                    <a:pt x="377" y="2062"/>
                  </a:lnTo>
                  <a:lnTo>
                    <a:pt x="374" y="2068"/>
                  </a:lnTo>
                  <a:lnTo>
                    <a:pt x="371" y="2068"/>
                  </a:lnTo>
                  <a:lnTo>
                    <a:pt x="368" y="2071"/>
                  </a:lnTo>
                  <a:lnTo>
                    <a:pt x="358" y="2077"/>
                  </a:lnTo>
                  <a:lnTo>
                    <a:pt x="337" y="2083"/>
                  </a:lnTo>
                  <a:lnTo>
                    <a:pt x="327" y="2087"/>
                  </a:lnTo>
                  <a:lnTo>
                    <a:pt x="318" y="2090"/>
                  </a:lnTo>
                  <a:lnTo>
                    <a:pt x="299" y="2099"/>
                  </a:lnTo>
                  <a:lnTo>
                    <a:pt x="280" y="2105"/>
                  </a:lnTo>
                  <a:lnTo>
                    <a:pt x="271" y="2112"/>
                  </a:lnTo>
                  <a:lnTo>
                    <a:pt x="265" y="2118"/>
                  </a:lnTo>
                  <a:lnTo>
                    <a:pt x="256" y="2124"/>
                  </a:lnTo>
                  <a:lnTo>
                    <a:pt x="249" y="2130"/>
                  </a:lnTo>
                  <a:lnTo>
                    <a:pt x="246" y="2140"/>
                  </a:lnTo>
                  <a:lnTo>
                    <a:pt x="243" y="2149"/>
                  </a:lnTo>
                  <a:lnTo>
                    <a:pt x="246" y="2155"/>
                  </a:lnTo>
                  <a:lnTo>
                    <a:pt x="249" y="2158"/>
                  </a:lnTo>
                  <a:lnTo>
                    <a:pt x="256" y="2165"/>
                  </a:lnTo>
                  <a:lnTo>
                    <a:pt x="265" y="2168"/>
                  </a:lnTo>
                  <a:lnTo>
                    <a:pt x="274" y="2171"/>
                  </a:lnTo>
                  <a:lnTo>
                    <a:pt x="287" y="2171"/>
                  </a:lnTo>
                  <a:lnTo>
                    <a:pt x="312" y="2174"/>
                  </a:lnTo>
                  <a:lnTo>
                    <a:pt x="337" y="2174"/>
                  </a:lnTo>
                  <a:lnTo>
                    <a:pt x="355" y="2174"/>
                  </a:lnTo>
                  <a:lnTo>
                    <a:pt x="371" y="2171"/>
                  </a:lnTo>
                  <a:lnTo>
                    <a:pt x="389" y="2165"/>
                  </a:lnTo>
                  <a:lnTo>
                    <a:pt x="408" y="2155"/>
                  </a:lnTo>
                  <a:lnTo>
                    <a:pt x="427" y="2149"/>
                  </a:lnTo>
                  <a:lnTo>
                    <a:pt x="446" y="2143"/>
                  </a:lnTo>
                  <a:lnTo>
                    <a:pt x="455" y="2140"/>
                  </a:lnTo>
                  <a:lnTo>
                    <a:pt x="467" y="2137"/>
                  </a:lnTo>
                  <a:lnTo>
                    <a:pt x="477" y="2137"/>
                  </a:lnTo>
                  <a:lnTo>
                    <a:pt x="480" y="2140"/>
                  </a:lnTo>
                  <a:lnTo>
                    <a:pt x="483" y="2140"/>
                  </a:lnTo>
                  <a:lnTo>
                    <a:pt x="486" y="2143"/>
                  </a:lnTo>
                  <a:lnTo>
                    <a:pt x="489" y="2146"/>
                  </a:lnTo>
                  <a:lnTo>
                    <a:pt x="495" y="2146"/>
                  </a:lnTo>
                  <a:lnTo>
                    <a:pt x="514" y="2146"/>
                  </a:lnTo>
                  <a:lnTo>
                    <a:pt x="533" y="2143"/>
                  </a:lnTo>
                  <a:lnTo>
                    <a:pt x="542" y="2143"/>
                  </a:lnTo>
                  <a:lnTo>
                    <a:pt x="555" y="2140"/>
                  </a:lnTo>
                  <a:lnTo>
                    <a:pt x="564" y="2137"/>
                  </a:lnTo>
                  <a:lnTo>
                    <a:pt x="573" y="2130"/>
                  </a:lnTo>
                  <a:lnTo>
                    <a:pt x="576" y="2127"/>
                  </a:lnTo>
                  <a:lnTo>
                    <a:pt x="576" y="2124"/>
                  </a:lnTo>
                  <a:lnTo>
                    <a:pt x="580" y="2118"/>
                  </a:lnTo>
                  <a:lnTo>
                    <a:pt x="580" y="2115"/>
                  </a:lnTo>
                  <a:lnTo>
                    <a:pt x="580" y="2105"/>
                  </a:lnTo>
                  <a:lnTo>
                    <a:pt x="576" y="2096"/>
                  </a:lnTo>
                  <a:lnTo>
                    <a:pt x="576" y="2077"/>
                  </a:lnTo>
                  <a:lnTo>
                    <a:pt x="576" y="2068"/>
                  </a:lnTo>
                  <a:lnTo>
                    <a:pt x="576" y="2065"/>
                  </a:lnTo>
                  <a:lnTo>
                    <a:pt x="576" y="2058"/>
                  </a:lnTo>
                  <a:lnTo>
                    <a:pt x="570" y="2049"/>
                  </a:lnTo>
                  <a:lnTo>
                    <a:pt x="570" y="2043"/>
                  </a:lnTo>
                  <a:lnTo>
                    <a:pt x="570" y="2040"/>
                  </a:lnTo>
                  <a:lnTo>
                    <a:pt x="583" y="2018"/>
                  </a:lnTo>
                  <a:lnTo>
                    <a:pt x="589" y="2005"/>
                  </a:lnTo>
                  <a:lnTo>
                    <a:pt x="592" y="1993"/>
                  </a:lnTo>
                  <a:lnTo>
                    <a:pt x="595" y="1990"/>
                  </a:lnTo>
                  <a:lnTo>
                    <a:pt x="595" y="1987"/>
                  </a:lnTo>
                  <a:lnTo>
                    <a:pt x="595" y="1983"/>
                  </a:lnTo>
                  <a:lnTo>
                    <a:pt x="595" y="1977"/>
                  </a:lnTo>
                  <a:lnTo>
                    <a:pt x="595" y="1974"/>
                  </a:lnTo>
                  <a:lnTo>
                    <a:pt x="595" y="1968"/>
                  </a:lnTo>
                  <a:lnTo>
                    <a:pt x="595" y="1965"/>
                  </a:lnTo>
                  <a:lnTo>
                    <a:pt x="592" y="1962"/>
                  </a:lnTo>
                  <a:lnTo>
                    <a:pt x="592" y="1958"/>
                  </a:lnTo>
                  <a:lnTo>
                    <a:pt x="589" y="1849"/>
                  </a:lnTo>
                  <a:lnTo>
                    <a:pt x="583" y="1737"/>
                  </a:lnTo>
                  <a:lnTo>
                    <a:pt x="580" y="1680"/>
                  </a:lnTo>
                  <a:lnTo>
                    <a:pt x="580" y="1624"/>
                  </a:lnTo>
                  <a:lnTo>
                    <a:pt x="592" y="1662"/>
                  </a:lnTo>
                  <a:lnTo>
                    <a:pt x="601" y="1702"/>
                  </a:lnTo>
                  <a:lnTo>
                    <a:pt x="611" y="1740"/>
                  </a:lnTo>
                  <a:lnTo>
                    <a:pt x="617" y="1780"/>
                  </a:lnTo>
                  <a:lnTo>
                    <a:pt x="632" y="1862"/>
                  </a:lnTo>
                  <a:lnTo>
                    <a:pt x="642" y="1899"/>
                  </a:lnTo>
                  <a:lnTo>
                    <a:pt x="651" y="1940"/>
                  </a:lnTo>
                  <a:lnTo>
                    <a:pt x="670" y="2027"/>
                  </a:lnTo>
                  <a:lnTo>
                    <a:pt x="689" y="2115"/>
                  </a:lnTo>
                  <a:lnTo>
                    <a:pt x="695" y="2152"/>
                  </a:lnTo>
                  <a:lnTo>
                    <a:pt x="701" y="2171"/>
                  </a:lnTo>
                  <a:lnTo>
                    <a:pt x="707" y="2193"/>
                  </a:lnTo>
                  <a:lnTo>
                    <a:pt x="710" y="2202"/>
                  </a:lnTo>
                  <a:lnTo>
                    <a:pt x="717" y="2211"/>
                  </a:lnTo>
                  <a:lnTo>
                    <a:pt x="717" y="2215"/>
                  </a:lnTo>
                  <a:lnTo>
                    <a:pt x="713" y="2218"/>
                  </a:lnTo>
                  <a:lnTo>
                    <a:pt x="713" y="2227"/>
                  </a:lnTo>
                  <a:lnTo>
                    <a:pt x="710" y="2240"/>
                  </a:lnTo>
                  <a:lnTo>
                    <a:pt x="707" y="2249"/>
                  </a:lnTo>
                  <a:lnTo>
                    <a:pt x="710" y="2252"/>
                  </a:lnTo>
                  <a:lnTo>
                    <a:pt x="707" y="2255"/>
                  </a:lnTo>
                  <a:lnTo>
                    <a:pt x="704" y="2258"/>
                  </a:lnTo>
                  <a:lnTo>
                    <a:pt x="704" y="2268"/>
                  </a:lnTo>
                  <a:lnTo>
                    <a:pt x="701" y="2271"/>
                  </a:lnTo>
                  <a:lnTo>
                    <a:pt x="701" y="2274"/>
                  </a:lnTo>
                  <a:lnTo>
                    <a:pt x="698" y="2277"/>
                  </a:lnTo>
                  <a:lnTo>
                    <a:pt x="695" y="2283"/>
                  </a:lnTo>
                  <a:lnTo>
                    <a:pt x="689" y="2302"/>
                  </a:lnTo>
                  <a:lnTo>
                    <a:pt x="682" y="2318"/>
                  </a:lnTo>
                  <a:lnTo>
                    <a:pt x="682" y="2330"/>
                  </a:lnTo>
                  <a:lnTo>
                    <a:pt x="682" y="2340"/>
                  </a:lnTo>
                  <a:lnTo>
                    <a:pt x="682" y="2349"/>
                  </a:lnTo>
                  <a:lnTo>
                    <a:pt x="685" y="2355"/>
                  </a:lnTo>
                  <a:lnTo>
                    <a:pt x="692" y="2361"/>
                  </a:lnTo>
                  <a:lnTo>
                    <a:pt x="698" y="2368"/>
                  </a:lnTo>
                  <a:lnTo>
                    <a:pt x="704" y="2371"/>
                  </a:lnTo>
                  <a:lnTo>
                    <a:pt x="717" y="2374"/>
                  </a:lnTo>
                  <a:lnTo>
                    <a:pt x="735" y="2374"/>
                  </a:lnTo>
                  <a:lnTo>
                    <a:pt x="754" y="2374"/>
                  </a:lnTo>
                  <a:lnTo>
                    <a:pt x="773" y="2368"/>
                  </a:lnTo>
                  <a:lnTo>
                    <a:pt x="791" y="2361"/>
                  </a:lnTo>
                  <a:lnTo>
                    <a:pt x="801" y="2355"/>
                  </a:lnTo>
                  <a:lnTo>
                    <a:pt x="807" y="2349"/>
                  </a:lnTo>
                  <a:lnTo>
                    <a:pt x="813" y="2343"/>
                  </a:lnTo>
                  <a:lnTo>
                    <a:pt x="819" y="2336"/>
                  </a:lnTo>
                  <a:lnTo>
                    <a:pt x="826" y="2327"/>
                  </a:lnTo>
                  <a:lnTo>
                    <a:pt x="829" y="2318"/>
                  </a:lnTo>
                  <a:lnTo>
                    <a:pt x="832" y="2308"/>
                  </a:lnTo>
                  <a:lnTo>
                    <a:pt x="835" y="2299"/>
                  </a:lnTo>
                  <a:lnTo>
                    <a:pt x="835" y="2293"/>
                  </a:lnTo>
                  <a:lnTo>
                    <a:pt x="835" y="2283"/>
                  </a:lnTo>
                  <a:lnTo>
                    <a:pt x="835" y="2268"/>
                  </a:lnTo>
                  <a:lnTo>
                    <a:pt x="835" y="2258"/>
                  </a:lnTo>
                  <a:lnTo>
                    <a:pt x="835" y="2249"/>
                  </a:lnTo>
                  <a:lnTo>
                    <a:pt x="838" y="2240"/>
                  </a:lnTo>
                  <a:lnTo>
                    <a:pt x="838" y="2230"/>
                  </a:lnTo>
                  <a:lnTo>
                    <a:pt x="838" y="2218"/>
                  </a:lnTo>
                  <a:lnTo>
                    <a:pt x="838" y="2208"/>
                  </a:lnTo>
                  <a:lnTo>
                    <a:pt x="841" y="2202"/>
                  </a:lnTo>
                  <a:lnTo>
                    <a:pt x="841" y="2196"/>
                  </a:lnTo>
                  <a:lnTo>
                    <a:pt x="838" y="2186"/>
                  </a:lnTo>
                  <a:lnTo>
                    <a:pt x="835" y="2177"/>
                  </a:lnTo>
                  <a:lnTo>
                    <a:pt x="835" y="2171"/>
                  </a:lnTo>
                  <a:lnTo>
                    <a:pt x="838" y="2168"/>
                  </a:lnTo>
                  <a:lnTo>
                    <a:pt x="847" y="2165"/>
                  </a:lnTo>
                  <a:lnTo>
                    <a:pt x="851" y="2155"/>
                  </a:lnTo>
                  <a:lnTo>
                    <a:pt x="854" y="2149"/>
                  </a:lnTo>
                  <a:lnTo>
                    <a:pt x="857" y="2140"/>
                  </a:lnTo>
                  <a:lnTo>
                    <a:pt x="857" y="2130"/>
                  </a:lnTo>
                  <a:lnTo>
                    <a:pt x="851" y="2112"/>
                  </a:lnTo>
                  <a:lnTo>
                    <a:pt x="847" y="2093"/>
                  </a:lnTo>
                  <a:lnTo>
                    <a:pt x="847" y="2074"/>
                  </a:lnTo>
                  <a:lnTo>
                    <a:pt x="847" y="2052"/>
                  </a:lnTo>
                  <a:lnTo>
                    <a:pt x="847" y="2012"/>
                  </a:lnTo>
                  <a:lnTo>
                    <a:pt x="844" y="1927"/>
                  </a:lnTo>
                  <a:lnTo>
                    <a:pt x="838" y="1840"/>
                  </a:lnTo>
                  <a:lnTo>
                    <a:pt x="832" y="1752"/>
                  </a:lnTo>
                  <a:lnTo>
                    <a:pt x="819" y="1668"/>
                  </a:lnTo>
                  <a:lnTo>
                    <a:pt x="798" y="1487"/>
                  </a:lnTo>
                  <a:lnTo>
                    <a:pt x="801" y="1481"/>
                  </a:lnTo>
                  <a:lnTo>
                    <a:pt x="801" y="1474"/>
                  </a:lnTo>
                  <a:lnTo>
                    <a:pt x="804" y="1462"/>
                  </a:lnTo>
                  <a:lnTo>
                    <a:pt x="810" y="1415"/>
                  </a:lnTo>
                  <a:lnTo>
                    <a:pt x="813" y="1393"/>
                  </a:lnTo>
                  <a:lnTo>
                    <a:pt x="813" y="1374"/>
                  </a:lnTo>
                  <a:lnTo>
                    <a:pt x="813" y="1334"/>
                  </a:lnTo>
                  <a:lnTo>
                    <a:pt x="810" y="1296"/>
                  </a:lnTo>
                  <a:lnTo>
                    <a:pt x="804" y="1256"/>
                  </a:lnTo>
                  <a:lnTo>
                    <a:pt x="804" y="1237"/>
                  </a:lnTo>
                  <a:lnTo>
                    <a:pt x="807" y="1218"/>
                  </a:lnTo>
                  <a:lnTo>
                    <a:pt x="807" y="1199"/>
                  </a:lnTo>
                  <a:lnTo>
                    <a:pt x="807" y="1181"/>
                  </a:lnTo>
                  <a:lnTo>
                    <a:pt x="807" y="1140"/>
                  </a:lnTo>
                  <a:lnTo>
                    <a:pt x="804" y="1121"/>
                  </a:lnTo>
                  <a:lnTo>
                    <a:pt x="804" y="1100"/>
                  </a:lnTo>
                  <a:lnTo>
                    <a:pt x="798" y="1059"/>
                  </a:lnTo>
                  <a:lnTo>
                    <a:pt x="794" y="1040"/>
                  </a:lnTo>
                  <a:lnTo>
                    <a:pt x="788" y="1018"/>
                  </a:lnTo>
                  <a:lnTo>
                    <a:pt x="779" y="984"/>
                  </a:lnTo>
                  <a:lnTo>
                    <a:pt x="770" y="962"/>
                  </a:lnTo>
                  <a:lnTo>
                    <a:pt x="770" y="956"/>
                  </a:lnTo>
                  <a:lnTo>
                    <a:pt x="770" y="953"/>
                  </a:lnTo>
                  <a:lnTo>
                    <a:pt x="773" y="950"/>
                  </a:lnTo>
                  <a:lnTo>
                    <a:pt x="776" y="947"/>
                  </a:lnTo>
                  <a:lnTo>
                    <a:pt x="794" y="940"/>
                  </a:lnTo>
                  <a:lnTo>
                    <a:pt x="801" y="937"/>
                  </a:lnTo>
                  <a:lnTo>
                    <a:pt x="810" y="934"/>
                  </a:lnTo>
                  <a:lnTo>
                    <a:pt x="816" y="928"/>
                  </a:lnTo>
                  <a:lnTo>
                    <a:pt x="826" y="922"/>
                  </a:lnTo>
                  <a:lnTo>
                    <a:pt x="829" y="915"/>
                  </a:lnTo>
                  <a:lnTo>
                    <a:pt x="835" y="906"/>
                  </a:lnTo>
                  <a:lnTo>
                    <a:pt x="851" y="868"/>
                  </a:lnTo>
                  <a:lnTo>
                    <a:pt x="857" y="847"/>
                  </a:lnTo>
                  <a:lnTo>
                    <a:pt x="863" y="825"/>
                  </a:lnTo>
                  <a:lnTo>
                    <a:pt x="866" y="806"/>
                  </a:lnTo>
                  <a:lnTo>
                    <a:pt x="869" y="784"/>
                  </a:lnTo>
                  <a:lnTo>
                    <a:pt x="879" y="743"/>
                  </a:lnTo>
                  <a:lnTo>
                    <a:pt x="885" y="715"/>
                  </a:lnTo>
                  <a:lnTo>
                    <a:pt x="888" y="684"/>
                  </a:lnTo>
                  <a:lnTo>
                    <a:pt x="888" y="625"/>
                  </a:lnTo>
                  <a:lnTo>
                    <a:pt x="888" y="597"/>
                  </a:lnTo>
                  <a:lnTo>
                    <a:pt x="888" y="572"/>
                  </a:lnTo>
                  <a:lnTo>
                    <a:pt x="885" y="547"/>
                  </a:lnTo>
                  <a:lnTo>
                    <a:pt x="885" y="519"/>
                  </a:lnTo>
                  <a:lnTo>
                    <a:pt x="882" y="51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gray">
            <a:xfrm>
              <a:off x="1060" y="1170"/>
              <a:ext cx="28" cy="56"/>
            </a:xfrm>
            <a:custGeom>
              <a:avLst/>
              <a:gdLst>
                <a:gd name="T0" fmla="*/ 25 w 28"/>
                <a:gd name="T1" fmla="*/ 50 h 56"/>
                <a:gd name="T2" fmla="*/ 25 w 28"/>
                <a:gd name="T3" fmla="*/ 56 h 56"/>
                <a:gd name="T4" fmla="*/ 21 w 28"/>
                <a:gd name="T5" fmla="*/ 53 h 56"/>
                <a:gd name="T6" fmla="*/ 15 w 28"/>
                <a:gd name="T7" fmla="*/ 50 h 56"/>
                <a:gd name="T8" fmla="*/ 9 w 28"/>
                <a:gd name="T9" fmla="*/ 37 h 56"/>
                <a:gd name="T10" fmla="*/ 3 w 28"/>
                <a:gd name="T11" fmla="*/ 25 h 56"/>
                <a:gd name="T12" fmla="*/ 0 w 28"/>
                <a:gd name="T13" fmla="*/ 16 h 56"/>
                <a:gd name="T14" fmla="*/ 0 w 28"/>
                <a:gd name="T15" fmla="*/ 6 h 56"/>
                <a:gd name="T16" fmla="*/ 3 w 28"/>
                <a:gd name="T17" fmla="*/ 3 h 56"/>
                <a:gd name="T18" fmla="*/ 9 w 28"/>
                <a:gd name="T19" fmla="*/ 0 h 56"/>
                <a:gd name="T20" fmla="*/ 21 w 28"/>
                <a:gd name="T21" fmla="*/ 3 h 56"/>
                <a:gd name="T22" fmla="*/ 21 w 28"/>
                <a:gd name="T23" fmla="*/ 6 h 56"/>
                <a:gd name="T24" fmla="*/ 28 w 28"/>
                <a:gd name="T25" fmla="*/ 16 h 56"/>
                <a:gd name="T26" fmla="*/ 28 w 28"/>
                <a:gd name="T27" fmla="*/ 22 h 56"/>
                <a:gd name="T28" fmla="*/ 28 w 28"/>
                <a:gd name="T29" fmla="*/ 25 h 56"/>
                <a:gd name="T30" fmla="*/ 25 w 28"/>
                <a:gd name="T31" fmla="*/ 28 h 56"/>
                <a:gd name="T32" fmla="*/ 28 w 28"/>
                <a:gd name="T33" fmla="*/ 44 h 56"/>
                <a:gd name="T34" fmla="*/ 28 w 28"/>
                <a:gd name="T35" fmla="*/ 47 h 56"/>
                <a:gd name="T36" fmla="*/ 28 w 28"/>
                <a:gd name="T37" fmla="*/ 50 h 56"/>
                <a:gd name="T38" fmla="*/ 25 w 28"/>
                <a:gd name="T39" fmla="*/ 50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56"/>
                <a:gd name="T62" fmla="*/ 28 w 28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56">
                  <a:moveTo>
                    <a:pt x="25" y="50"/>
                  </a:moveTo>
                  <a:lnTo>
                    <a:pt x="25" y="56"/>
                  </a:lnTo>
                  <a:lnTo>
                    <a:pt x="21" y="53"/>
                  </a:lnTo>
                  <a:lnTo>
                    <a:pt x="15" y="50"/>
                  </a:lnTo>
                  <a:lnTo>
                    <a:pt x="9" y="37"/>
                  </a:lnTo>
                  <a:lnTo>
                    <a:pt x="3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8" y="16"/>
                  </a:lnTo>
                  <a:lnTo>
                    <a:pt x="28" y="22"/>
                  </a:lnTo>
                  <a:lnTo>
                    <a:pt x="28" y="25"/>
                  </a:lnTo>
                  <a:lnTo>
                    <a:pt x="25" y="28"/>
                  </a:lnTo>
                  <a:lnTo>
                    <a:pt x="28" y="44"/>
                  </a:lnTo>
                  <a:lnTo>
                    <a:pt x="28" y="47"/>
                  </a:lnTo>
                  <a:lnTo>
                    <a:pt x="28" y="50"/>
                  </a:lnTo>
                  <a:lnTo>
                    <a:pt x="25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gray">
            <a:xfrm>
              <a:off x="795" y="1520"/>
              <a:ext cx="12" cy="15"/>
            </a:xfrm>
            <a:custGeom>
              <a:avLst/>
              <a:gdLst>
                <a:gd name="T0" fmla="*/ 12 w 12"/>
                <a:gd name="T1" fmla="*/ 12 h 15"/>
                <a:gd name="T2" fmla="*/ 6 w 12"/>
                <a:gd name="T3" fmla="*/ 15 h 15"/>
                <a:gd name="T4" fmla="*/ 3 w 12"/>
                <a:gd name="T5" fmla="*/ 15 h 15"/>
                <a:gd name="T6" fmla="*/ 0 w 12"/>
                <a:gd name="T7" fmla="*/ 9 h 15"/>
                <a:gd name="T8" fmla="*/ 0 w 12"/>
                <a:gd name="T9" fmla="*/ 6 h 15"/>
                <a:gd name="T10" fmla="*/ 0 w 12"/>
                <a:gd name="T11" fmla="*/ 0 h 15"/>
                <a:gd name="T12" fmla="*/ 3 w 12"/>
                <a:gd name="T13" fmla="*/ 0 h 15"/>
                <a:gd name="T14" fmla="*/ 9 w 12"/>
                <a:gd name="T15" fmla="*/ 6 h 15"/>
                <a:gd name="T16" fmla="*/ 12 w 12"/>
                <a:gd name="T17" fmla="*/ 6 h 15"/>
                <a:gd name="T18" fmla="*/ 12 w 12"/>
                <a:gd name="T19" fmla="*/ 9 h 15"/>
                <a:gd name="T20" fmla="*/ 12 w 12"/>
                <a:gd name="T21" fmla="*/ 12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5"/>
                <a:gd name="T35" fmla="*/ 12 w 12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5">
                  <a:moveTo>
                    <a:pt x="12" y="12"/>
                  </a:moveTo>
                  <a:lnTo>
                    <a:pt x="6" y="15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gray">
            <a:xfrm>
              <a:off x="1147" y="1365"/>
              <a:ext cx="117" cy="416"/>
            </a:xfrm>
            <a:custGeom>
              <a:avLst/>
              <a:gdLst>
                <a:gd name="T0" fmla="*/ 38 w 305"/>
                <a:gd name="T1" fmla="*/ 22 h 1088"/>
                <a:gd name="T2" fmla="*/ 31 w 305"/>
                <a:gd name="T3" fmla="*/ 38 h 1088"/>
                <a:gd name="T4" fmla="*/ 30 w 305"/>
                <a:gd name="T5" fmla="*/ 45 h 1088"/>
                <a:gd name="T6" fmla="*/ 28 w 305"/>
                <a:gd name="T7" fmla="*/ 49 h 1088"/>
                <a:gd name="T8" fmla="*/ 20 w 305"/>
                <a:gd name="T9" fmla="*/ 58 h 1088"/>
                <a:gd name="T10" fmla="*/ 17 w 305"/>
                <a:gd name="T11" fmla="*/ 62 h 1088"/>
                <a:gd name="T12" fmla="*/ 13 w 305"/>
                <a:gd name="T13" fmla="*/ 96 h 1088"/>
                <a:gd name="T14" fmla="*/ 5 w 305"/>
                <a:gd name="T15" fmla="*/ 159 h 1088"/>
                <a:gd name="T16" fmla="*/ 1 w 305"/>
                <a:gd name="T17" fmla="*/ 158 h 1088"/>
                <a:gd name="T18" fmla="*/ 12 w 305"/>
                <a:gd name="T19" fmla="*/ 62 h 1088"/>
                <a:gd name="T20" fmla="*/ 7 w 305"/>
                <a:gd name="T21" fmla="*/ 56 h 1088"/>
                <a:gd name="T22" fmla="*/ 5 w 305"/>
                <a:gd name="T23" fmla="*/ 53 h 1088"/>
                <a:gd name="T24" fmla="*/ 1 w 305"/>
                <a:gd name="T25" fmla="*/ 46 h 1088"/>
                <a:gd name="T26" fmla="*/ 0 w 305"/>
                <a:gd name="T27" fmla="*/ 25 h 1088"/>
                <a:gd name="T28" fmla="*/ 0 w 305"/>
                <a:gd name="T29" fmla="*/ 13 h 1088"/>
                <a:gd name="T30" fmla="*/ 3 w 305"/>
                <a:gd name="T31" fmla="*/ 0 h 1088"/>
                <a:gd name="T32" fmla="*/ 3 w 305"/>
                <a:gd name="T33" fmla="*/ 8 h 1088"/>
                <a:gd name="T34" fmla="*/ 5 w 305"/>
                <a:gd name="T35" fmla="*/ 25 h 1088"/>
                <a:gd name="T36" fmla="*/ 5 w 305"/>
                <a:gd name="T37" fmla="*/ 37 h 1088"/>
                <a:gd name="T38" fmla="*/ 7 w 305"/>
                <a:gd name="T39" fmla="*/ 45 h 1088"/>
                <a:gd name="T40" fmla="*/ 10 w 305"/>
                <a:gd name="T41" fmla="*/ 52 h 1088"/>
                <a:gd name="T42" fmla="*/ 10 w 305"/>
                <a:gd name="T43" fmla="*/ 53 h 1088"/>
                <a:gd name="T44" fmla="*/ 13 w 305"/>
                <a:gd name="T45" fmla="*/ 54 h 1088"/>
                <a:gd name="T46" fmla="*/ 17 w 305"/>
                <a:gd name="T47" fmla="*/ 53 h 1088"/>
                <a:gd name="T48" fmla="*/ 18 w 305"/>
                <a:gd name="T49" fmla="*/ 52 h 1088"/>
                <a:gd name="T50" fmla="*/ 25 w 305"/>
                <a:gd name="T51" fmla="*/ 46 h 1088"/>
                <a:gd name="T52" fmla="*/ 29 w 305"/>
                <a:gd name="T53" fmla="*/ 38 h 1088"/>
                <a:gd name="T54" fmla="*/ 33 w 305"/>
                <a:gd name="T55" fmla="*/ 26 h 1088"/>
                <a:gd name="T56" fmla="*/ 39 w 305"/>
                <a:gd name="T57" fmla="*/ 9 h 1088"/>
                <a:gd name="T58" fmla="*/ 45 w 305"/>
                <a:gd name="T59" fmla="*/ 1 h 1088"/>
                <a:gd name="T60" fmla="*/ 39 w 305"/>
                <a:gd name="T61" fmla="*/ 22 h 1088"/>
                <a:gd name="T62" fmla="*/ 38 w 305"/>
                <a:gd name="T63" fmla="*/ 22 h 10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1088"/>
                <a:gd name="T98" fmla="*/ 305 w 305"/>
                <a:gd name="T99" fmla="*/ 1088 h 10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1088">
                  <a:moveTo>
                    <a:pt x="260" y="149"/>
                  </a:moveTo>
                  <a:lnTo>
                    <a:pt x="214" y="258"/>
                  </a:lnTo>
                  <a:lnTo>
                    <a:pt x="206" y="305"/>
                  </a:lnTo>
                  <a:lnTo>
                    <a:pt x="191" y="337"/>
                  </a:lnTo>
                  <a:lnTo>
                    <a:pt x="138" y="399"/>
                  </a:lnTo>
                  <a:lnTo>
                    <a:pt x="115" y="423"/>
                  </a:lnTo>
                  <a:lnTo>
                    <a:pt x="92" y="658"/>
                  </a:lnTo>
                  <a:lnTo>
                    <a:pt x="31" y="1088"/>
                  </a:lnTo>
                  <a:lnTo>
                    <a:pt x="8" y="1080"/>
                  </a:lnTo>
                  <a:lnTo>
                    <a:pt x="77" y="423"/>
                  </a:lnTo>
                  <a:lnTo>
                    <a:pt x="46" y="383"/>
                  </a:lnTo>
                  <a:lnTo>
                    <a:pt x="31" y="360"/>
                  </a:lnTo>
                  <a:lnTo>
                    <a:pt x="8" y="313"/>
                  </a:lnTo>
                  <a:lnTo>
                    <a:pt x="0" y="172"/>
                  </a:lnTo>
                  <a:lnTo>
                    <a:pt x="0" y="86"/>
                  </a:lnTo>
                  <a:lnTo>
                    <a:pt x="23" y="0"/>
                  </a:lnTo>
                  <a:lnTo>
                    <a:pt x="23" y="55"/>
                  </a:lnTo>
                  <a:lnTo>
                    <a:pt x="31" y="172"/>
                  </a:lnTo>
                  <a:lnTo>
                    <a:pt x="31" y="250"/>
                  </a:lnTo>
                  <a:lnTo>
                    <a:pt x="46" y="305"/>
                  </a:lnTo>
                  <a:lnTo>
                    <a:pt x="69" y="352"/>
                  </a:lnTo>
                  <a:lnTo>
                    <a:pt x="69" y="360"/>
                  </a:lnTo>
                  <a:lnTo>
                    <a:pt x="92" y="368"/>
                  </a:lnTo>
                  <a:lnTo>
                    <a:pt x="115" y="360"/>
                  </a:lnTo>
                  <a:lnTo>
                    <a:pt x="122" y="352"/>
                  </a:lnTo>
                  <a:lnTo>
                    <a:pt x="168" y="313"/>
                  </a:lnTo>
                  <a:lnTo>
                    <a:pt x="199" y="258"/>
                  </a:lnTo>
                  <a:lnTo>
                    <a:pt x="221" y="180"/>
                  </a:lnTo>
                  <a:lnTo>
                    <a:pt x="267" y="62"/>
                  </a:lnTo>
                  <a:lnTo>
                    <a:pt x="305" y="8"/>
                  </a:lnTo>
                  <a:lnTo>
                    <a:pt x="267" y="149"/>
                  </a:lnTo>
                  <a:lnTo>
                    <a:pt x="26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Group 17"/>
          <p:cNvGrpSpPr>
            <a:grpSpLocks/>
          </p:cNvGrpSpPr>
          <p:nvPr/>
        </p:nvGrpSpPr>
        <p:grpSpPr bwMode="auto">
          <a:xfrm>
            <a:off x="1676400" y="4470400"/>
            <a:ext cx="228600" cy="787400"/>
            <a:chOff x="667" y="973"/>
            <a:chExt cx="888" cy="2374"/>
          </a:xfrm>
        </p:grpSpPr>
        <p:sp>
          <p:nvSpPr>
            <p:cNvPr id="86" name="Freeform 18"/>
            <p:cNvSpPr>
              <a:spLocks/>
            </p:cNvSpPr>
            <p:nvPr/>
          </p:nvSpPr>
          <p:spPr bwMode="gray">
            <a:xfrm>
              <a:off x="667" y="973"/>
              <a:ext cx="888" cy="2374"/>
            </a:xfrm>
            <a:custGeom>
              <a:avLst/>
              <a:gdLst>
                <a:gd name="T0" fmla="*/ 829 w 888"/>
                <a:gd name="T1" fmla="*/ 437 h 2374"/>
                <a:gd name="T2" fmla="*/ 751 w 888"/>
                <a:gd name="T3" fmla="*/ 347 h 2374"/>
                <a:gd name="T4" fmla="*/ 685 w 888"/>
                <a:gd name="T5" fmla="*/ 300 h 2374"/>
                <a:gd name="T6" fmla="*/ 648 w 888"/>
                <a:gd name="T7" fmla="*/ 266 h 2374"/>
                <a:gd name="T8" fmla="*/ 648 w 888"/>
                <a:gd name="T9" fmla="*/ 197 h 2374"/>
                <a:gd name="T10" fmla="*/ 645 w 888"/>
                <a:gd name="T11" fmla="*/ 134 h 2374"/>
                <a:gd name="T12" fmla="*/ 636 w 888"/>
                <a:gd name="T13" fmla="*/ 75 h 2374"/>
                <a:gd name="T14" fmla="*/ 604 w 888"/>
                <a:gd name="T15" fmla="*/ 28 h 2374"/>
                <a:gd name="T16" fmla="*/ 545 w 888"/>
                <a:gd name="T17" fmla="*/ 0 h 2374"/>
                <a:gd name="T18" fmla="*/ 474 w 888"/>
                <a:gd name="T19" fmla="*/ 9 h 2374"/>
                <a:gd name="T20" fmla="*/ 442 w 888"/>
                <a:gd name="T21" fmla="*/ 44 h 2374"/>
                <a:gd name="T22" fmla="*/ 424 w 888"/>
                <a:gd name="T23" fmla="*/ 75 h 2374"/>
                <a:gd name="T24" fmla="*/ 411 w 888"/>
                <a:gd name="T25" fmla="*/ 175 h 2374"/>
                <a:gd name="T26" fmla="*/ 396 w 888"/>
                <a:gd name="T27" fmla="*/ 231 h 2374"/>
                <a:gd name="T28" fmla="*/ 433 w 888"/>
                <a:gd name="T29" fmla="*/ 300 h 2374"/>
                <a:gd name="T30" fmla="*/ 377 w 888"/>
                <a:gd name="T31" fmla="*/ 397 h 2374"/>
                <a:gd name="T32" fmla="*/ 315 w 888"/>
                <a:gd name="T33" fmla="*/ 484 h 2374"/>
                <a:gd name="T34" fmla="*/ 259 w 888"/>
                <a:gd name="T35" fmla="*/ 606 h 2374"/>
                <a:gd name="T36" fmla="*/ 215 w 888"/>
                <a:gd name="T37" fmla="*/ 615 h 2374"/>
                <a:gd name="T38" fmla="*/ 184 w 888"/>
                <a:gd name="T39" fmla="*/ 578 h 2374"/>
                <a:gd name="T40" fmla="*/ 156 w 888"/>
                <a:gd name="T41" fmla="*/ 578 h 2374"/>
                <a:gd name="T42" fmla="*/ 137 w 888"/>
                <a:gd name="T43" fmla="*/ 540 h 2374"/>
                <a:gd name="T44" fmla="*/ 122 w 888"/>
                <a:gd name="T45" fmla="*/ 565 h 2374"/>
                <a:gd name="T46" fmla="*/ 109 w 888"/>
                <a:gd name="T47" fmla="*/ 565 h 2374"/>
                <a:gd name="T48" fmla="*/ 78 w 888"/>
                <a:gd name="T49" fmla="*/ 600 h 2374"/>
                <a:gd name="T50" fmla="*/ 6 w 888"/>
                <a:gd name="T51" fmla="*/ 606 h 2374"/>
                <a:gd name="T52" fmla="*/ 128 w 888"/>
                <a:gd name="T53" fmla="*/ 797 h 2374"/>
                <a:gd name="T54" fmla="*/ 140 w 888"/>
                <a:gd name="T55" fmla="*/ 840 h 2374"/>
                <a:gd name="T56" fmla="*/ 308 w 888"/>
                <a:gd name="T57" fmla="*/ 878 h 2374"/>
                <a:gd name="T58" fmla="*/ 293 w 888"/>
                <a:gd name="T59" fmla="*/ 940 h 2374"/>
                <a:gd name="T60" fmla="*/ 280 w 888"/>
                <a:gd name="T61" fmla="*/ 1078 h 2374"/>
                <a:gd name="T62" fmla="*/ 193 w 888"/>
                <a:gd name="T63" fmla="*/ 1318 h 2374"/>
                <a:gd name="T64" fmla="*/ 206 w 888"/>
                <a:gd name="T65" fmla="*/ 1368 h 2374"/>
                <a:gd name="T66" fmla="*/ 299 w 888"/>
                <a:gd name="T67" fmla="*/ 1440 h 2374"/>
                <a:gd name="T68" fmla="*/ 355 w 888"/>
                <a:gd name="T69" fmla="*/ 1577 h 2374"/>
                <a:gd name="T70" fmla="*/ 411 w 888"/>
                <a:gd name="T71" fmla="*/ 2021 h 2374"/>
                <a:gd name="T72" fmla="*/ 374 w 888"/>
                <a:gd name="T73" fmla="*/ 2068 h 2374"/>
                <a:gd name="T74" fmla="*/ 280 w 888"/>
                <a:gd name="T75" fmla="*/ 2105 h 2374"/>
                <a:gd name="T76" fmla="*/ 249 w 888"/>
                <a:gd name="T77" fmla="*/ 2158 h 2374"/>
                <a:gd name="T78" fmla="*/ 371 w 888"/>
                <a:gd name="T79" fmla="*/ 2171 h 2374"/>
                <a:gd name="T80" fmla="*/ 480 w 888"/>
                <a:gd name="T81" fmla="*/ 2140 h 2374"/>
                <a:gd name="T82" fmla="*/ 555 w 888"/>
                <a:gd name="T83" fmla="*/ 2140 h 2374"/>
                <a:gd name="T84" fmla="*/ 576 w 888"/>
                <a:gd name="T85" fmla="*/ 2096 h 2374"/>
                <a:gd name="T86" fmla="*/ 583 w 888"/>
                <a:gd name="T87" fmla="*/ 2018 h 2374"/>
                <a:gd name="T88" fmla="*/ 595 w 888"/>
                <a:gd name="T89" fmla="*/ 1968 h 2374"/>
                <a:gd name="T90" fmla="*/ 592 w 888"/>
                <a:gd name="T91" fmla="*/ 1662 h 2374"/>
                <a:gd name="T92" fmla="*/ 689 w 888"/>
                <a:gd name="T93" fmla="*/ 2115 h 2374"/>
                <a:gd name="T94" fmla="*/ 713 w 888"/>
                <a:gd name="T95" fmla="*/ 2227 h 2374"/>
                <a:gd name="T96" fmla="*/ 701 w 888"/>
                <a:gd name="T97" fmla="*/ 2274 h 2374"/>
                <a:gd name="T98" fmla="*/ 685 w 888"/>
                <a:gd name="T99" fmla="*/ 2355 h 2374"/>
                <a:gd name="T100" fmla="*/ 791 w 888"/>
                <a:gd name="T101" fmla="*/ 2361 h 2374"/>
                <a:gd name="T102" fmla="*/ 835 w 888"/>
                <a:gd name="T103" fmla="*/ 2299 h 2374"/>
                <a:gd name="T104" fmla="*/ 838 w 888"/>
                <a:gd name="T105" fmla="*/ 2218 h 2374"/>
                <a:gd name="T106" fmla="*/ 847 w 888"/>
                <a:gd name="T107" fmla="*/ 2165 h 2374"/>
                <a:gd name="T108" fmla="*/ 847 w 888"/>
                <a:gd name="T109" fmla="*/ 2052 h 2374"/>
                <a:gd name="T110" fmla="*/ 801 w 888"/>
                <a:gd name="T111" fmla="*/ 1474 h 2374"/>
                <a:gd name="T112" fmla="*/ 804 w 888"/>
                <a:gd name="T113" fmla="*/ 1237 h 2374"/>
                <a:gd name="T114" fmla="*/ 794 w 888"/>
                <a:gd name="T115" fmla="*/ 1040 h 2374"/>
                <a:gd name="T116" fmla="*/ 794 w 888"/>
                <a:gd name="T117" fmla="*/ 940 h 2374"/>
                <a:gd name="T118" fmla="*/ 857 w 888"/>
                <a:gd name="T119" fmla="*/ 847 h 2374"/>
                <a:gd name="T120" fmla="*/ 888 w 888"/>
                <a:gd name="T121" fmla="*/ 597 h 2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88"/>
                <a:gd name="T184" fmla="*/ 0 h 2374"/>
                <a:gd name="T185" fmla="*/ 888 w 888"/>
                <a:gd name="T186" fmla="*/ 2374 h 23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88" h="2374">
                  <a:moveTo>
                    <a:pt x="882" y="519"/>
                  </a:moveTo>
                  <a:lnTo>
                    <a:pt x="879" y="506"/>
                  </a:lnTo>
                  <a:lnTo>
                    <a:pt x="875" y="494"/>
                  </a:lnTo>
                  <a:lnTo>
                    <a:pt x="869" y="484"/>
                  </a:lnTo>
                  <a:lnTo>
                    <a:pt x="863" y="472"/>
                  </a:lnTo>
                  <a:lnTo>
                    <a:pt x="854" y="462"/>
                  </a:lnTo>
                  <a:lnTo>
                    <a:pt x="847" y="453"/>
                  </a:lnTo>
                  <a:lnTo>
                    <a:pt x="829" y="437"/>
                  </a:lnTo>
                  <a:lnTo>
                    <a:pt x="819" y="428"/>
                  </a:lnTo>
                  <a:lnTo>
                    <a:pt x="810" y="416"/>
                  </a:lnTo>
                  <a:lnTo>
                    <a:pt x="791" y="397"/>
                  </a:lnTo>
                  <a:lnTo>
                    <a:pt x="770" y="375"/>
                  </a:lnTo>
                  <a:lnTo>
                    <a:pt x="748" y="356"/>
                  </a:lnTo>
                  <a:lnTo>
                    <a:pt x="748" y="353"/>
                  </a:lnTo>
                  <a:lnTo>
                    <a:pt x="751" y="350"/>
                  </a:lnTo>
                  <a:lnTo>
                    <a:pt x="751" y="347"/>
                  </a:lnTo>
                  <a:lnTo>
                    <a:pt x="748" y="347"/>
                  </a:lnTo>
                  <a:lnTo>
                    <a:pt x="738" y="334"/>
                  </a:lnTo>
                  <a:lnTo>
                    <a:pt x="726" y="316"/>
                  </a:lnTo>
                  <a:lnTo>
                    <a:pt x="710" y="300"/>
                  </a:lnTo>
                  <a:lnTo>
                    <a:pt x="704" y="297"/>
                  </a:lnTo>
                  <a:lnTo>
                    <a:pt x="701" y="297"/>
                  </a:lnTo>
                  <a:lnTo>
                    <a:pt x="689" y="300"/>
                  </a:lnTo>
                  <a:lnTo>
                    <a:pt x="685" y="300"/>
                  </a:lnTo>
                  <a:lnTo>
                    <a:pt x="682" y="300"/>
                  </a:lnTo>
                  <a:lnTo>
                    <a:pt x="673" y="297"/>
                  </a:lnTo>
                  <a:lnTo>
                    <a:pt x="664" y="294"/>
                  </a:lnTo>
                  <a:lnTo>
                    <a:pt x="660" y="291"/>
                  </a:lnTo>
                  <a:lnTo>
                    <a:pt x="657" y="287"/>
                  </a:lnTo>
                  <a:lnTo>
                    <a:pt x="654" y="281"/>
                  </a:lnTo>
                  <a:lnTo>
                    <a:pt x="651" y="272"/>
                  </a:lnTo>
                  <a:lnTo>
                    <a:pt x="648" y="266"/>
                  </a:lnTo>
                  <a:lnTo>
                    <a:pt x="642" y="259"/>
                  </a:lnTo>
                  <a:lnTo>
                    <a:pt x="626" y="250"/>
                  </a:lnTo>
                  <a:lnTo>
                    <a:pt x="626" y="247"/>
                  </a:lnTo>
                  <a:lnTo>
                    <a:pt x="632" y="241"/>
                  </a:lnTo>
                  <a:lnTo>
                    <a:pt x="639" y="225"/>
                  </a:lnTo>
                  <a:lnTo>
                    <a:pt x="645" y="216"/>
                  </a:lnTo>
                  <a:lnTo>
                    <a:pt x="648" y="206"/>
                  </a:lnTo>
                  <a:lnTo>
                    <a:pt x="648" y="197"/>
                  </a:lnTo>
                  <a:lnTo>
                    <a:pt x="645" y="188"/>
                  </a:lnTo>
                  <a:lnTo>
                    <a:pt x="645" y="181"/>
                  </a:lnTo>
                  <a:lnTo>
                    <a:pt x="642" y="178"/>
                  </a:lnTo>
                  <a:lnTo>
                    <a:pt x="642" y="175"/>
                  </a:lnTo>
                  <a:lnTo>
                    <a:pt x="642" y="169"/>
                  </a:lnTo>
                  <a:lnTo>
                    <a:pt x="645" y="163"/>
                  </a:lnTo>
                  <a:lnTo>
                    <a:pt x="645" y="153"/>
                  </a:lnTo>
                  <a:lnTo>
                    <a:pt x="645" y="134"/>
                  </a:lnTo>
                  <a:lnTo>
                    <a:pt x="642" y="113"/>
                  </a:lnTo>
                  <a:lnTo>
                    <a:pt x="642" y="109"/>
                  </a:lnTo>
                  <a:lnTo>
                    <a:pt x="639" y="106"/>
                  </a:lnTo>
                  <a:lnTo>
                    <a:pt x="639" y="103"/>
                  </a:lnTo>
                  <a:lnTo>
                    <a:pt x="639" y="100"/>
                  </a:lnTo>
                  <a:lnTo>
                    <a:pt x="642" y="97"/>
                  </a:lnTo>
                  <a:lnTo>
                    <a:pt x="639" y="88"/>
                  </a:lnTo>
                  <a:lnTo>
                    <a:pt x="636" y="75"/>
                  </a:lnTo>
                  <a:lnTo>
                    <a:pt x="636" y="66"/>
                  </a:lnTo>
                  <a:lnTo>
                    <a:pt x="632" y="59"/>
                  </a:lnTo>
                  <a:lnTo>
                    <a:pt x="632" y="50"/>
                  </a:lnTo>
                  <a:lnTo>
                    <a:pt x="629" y="44"/>
                  </a:lnTo>
                  <a:lnTo>
                    <a:pt x="626" y="41"/>
                  </a:lnTo>
                  <a:lnTo>
                    <a:pt x="623" y="38"/>
                  </a:lnTo>
                  <a:lnTo>
                    <a:pt x="614" y="31"/>
                  </a:lnTo>
                  <a:lnTo>
                    <a:pt x="604" y="28"/>
                  </a:lnTo>
                  <a:lnTo>
                    <a:pt x="601" y="25"/>
                  </a:lnTo>
                  <a:lnTo>
                    <a:pt x="601" y="22"/>
                  </a:lnTo>
                  <a:lnTo>
                    <a:pt x="595" y="16"/>
                  </a:lnTo>
                  <a:lnTo>
                    <a:pt x="592" y="13"/>
                  </a:lnTo>
                  <a:lnTo>
                    <a:pt x="583" y="9"/>
                  </a:lnTo>
                  <a:lnTo>
                    <a:pt x="576" y="6"/>
                  </a:lnTo>
                  <a:lnTo>
                    <a:pt x="558" y="3"/>
                  </a:lnTo>
                  <a:lnTo>
                    <a:pt x="545" y="0"/>
                  </a:lnTo>
                  <a:lnTo>
                    <a:pt x="517" y="0"/>
                  </a:lnTo>
                  <a:lnTo>
                    <a:pt x="505" y="3"/>
                  </a:lnTo>
                  <a:lnTo>
                    <a:pt x="489" y="6"/>
                  </a:lnTo>
                  <a:lnTo>
                    <a:pt x="486" y="6"/>
                  </a:lnTo>
                  <a:lnTo>
                    <a:pt x="483" y="6"/>
                  </a:lnTo>
                  <a:lnTo>
                    <a:pt x="480" y="6"/>
                  </a:lnTo>
                  <a:lnTo>
                    <a:pt x="477" y="9"/>
                  </a:lnTo>
                  <a:lnTo>
                    <a:pt x="474" y="9"/>
                  </a:lnTo>
                  <a:lnTo>
                    <a:pt x="470" y="16"/>
                  </a:lnTo>
                  <a:lnTo>
                    <a:pt x="461" y="19"/>
                  </a:lnTo>
                  <a:lnTo>
                    <a:pt x="458" y="22"/>
                  </a:lnTo>
                  <a:lnTo>
                    <a:pt x="455" y="25"/>
                  </a:lnTo>
                  <a:lnTo>
                    <a:pt x="452" y="34"/>
                  </a:lnTo>
                  <a:lnTo>
                    <a:pt x="446" y="38"/>
                  </a:lnTo>
                  <a:lnTo>
                    <a:pt x="442" y="41"/>
                  </a:lnTo>
                  <a:lnTo>
                    <a:pt x="442" y="44"/>
                  </a:lnTo>
                  <a:lnTo>
                    <a:pt x="439" y="47"/>
                  </a:lnTo>
                  <a:lnTo>
                    <a:pt x="433" y="47"/>
                  </a:lnTo>
                  <a:lnTo>
                    <a:pt x="433" y="50"/>
                  </a:lnTo>
                  <a:lnTo>
                    <a:pt x="433" y="63"/>
                  </a:lnTo>
                  <a:lnTo>
                    <a:pt x="430" y="69"/>
                  </a:lnTo>
                  <a:lnTo>
                    <a:pt x="427" y="69"/>
                  </a:lnTo>
                  <a:lnTo>
                    <a:pt x="427" y="72"/>
                  </a:lnTo>
                  <a:lnTo>
                    <a:pt x="424" y="75"/>
                  </a:lnTo>
                  <a:lnTo>
                    <a:pt x="424" y="81"/>
                  </a:lnTo>
                  <a:lnTo>
                    <a:pt x="427" y="84"/>
                  </a:lnTo>
                  <a:lnTo>
                    <a:pt x="421" y="103"/>
                  </a:lnTo>
                  <a:lnTo>
                    <a:pt x="421" y="119"/>
                  </a:lnTo>
                  <a:lnTo>
                    <a:pt x="418" y="131"/>
                  </a:lnTo>
                  <a:lnTo>
                    <a:pt x="411" y="141"/>
                  </a:lnTo>
                  <a:lnTo>
                    <a:pt x="411" y="147"/>
                  </a:lnTo>
                  <a:lnTo>
                    <a:pt x="411" y="175"/>
                  </a:lnTo>
                  <a:lnTo>
                    <a:pt x="408" y="184"/>
                  </a:lnTo>
                  <a:lnTo>
                    <a:pt x="399" y="191"/>
                  </a:lnTo>
                  <a:lnTo>
                    <a:pt x="396" y="194"/>
                  </a:lnTo>
                  <a:lnTo>
                    <a:pt x="389" y="197"/>
                  </a:lnTo>
                  <a:lnTo>
                    <a:pt x="386" y="203"/>
                  </a:lnTo>
                  <a:lnTo>
                    <a:pt x="389" y="206"/>
                  </a:lnTo>
                  <a:lnTo>
                    <a:pt x="389" y="219"/>
                  </a:lnTo>
                  <a:lnTo>
                    <a:pt x="396" y="231"/>
                  </a:lnTo>
                  <a:lnTo>
                    <a:pt x="399" y="237"/>
                  </a:lnTo>
                  <a:lnTo>
                    <a:pt x="405" y="247"/>
                  </a:lnTo>
                  <a:lnTo>
                    <a:pt x="411" y="253"/>
                  </a:lnTo>
                  <a:lnTo>
                    <a:pt x="418" y="256"/>
                  </a:lnTo>
                  <a:lnTo>
                    <a:pt x="421" y="266"/>
                  </a:lnTo>
                  <a:lnTo>
                    <a:pt x="424" y="275"/>
                  </a:lnTo>
                  <a:lnTo>
                    <a:pt x="427" y="284"/>
                  </a:lnTo>
                  <a:lnTo>
                    <a:pt x="433" y="300"/>
                  </a:lnTo>
                  <a:lnTo>
                    <a:pt x="442" y="319"/>
                  </a:lnTo>
                  <a:lnTo>
                    <a:pt x="449" y="328"/>
                  </a:lnTo>
                  <a:lnTo>
                    <a:pt x="449" y="337"/>
                  </a:lnTo>
                  <a:lnTo>
                    <a:pt x="452" y="347"/>
                  </a:lnTo>
                  <a:lnTo>
                    <a:pt x="446" y="350"/>
                  </a:lnTo>
                  <a:lnTo>
                    <a:pt x="430" y="362"/>
                  </a:lnTo>
                  <a:lnTo>
                    <a:pt x="414" y="375"/>
                  </a:lnTo>
                  <a:lnTo>
                    <a:pt x="377" y="397"/>
                  </a:lnTo>
                  <a:lnTo>
                    <a:pt x="358" y="409"/>
                  </a:lnTo>
                  <a:lnTo>
                    <a:pt x="352" y="416"/>
                  </a:lnTo>
                  <a:lnTo>
                    <a:pt x="343" y="422"/>
                  </a:lnTo>
                  <a:lnTo>
                    <a:pt x="337" y="431"/>
                  </a:lnTo>
                  <a:lnTo>
                    <a:pt x="330" y="441"/>
                  </a:lnTo>
                  <a:lnTo>
                    <a:pt x="327" y="450"/>
                  </a:lnTo>
                  <a:lnTo>
                    <a:pt x="321" y="462"/>
                  </a:lnTo>
                  <a:lnTo>
                    <a:pt x="315" y="484"/>
                  </a:lnTo>
                  <a:lnTo>
                    <a:pt x="305" y="503"/>
                  </a:lnTo>
                  <a:lnTo>
                    <a:pt x="287" y="544"/>
                  </a:lnTo>
                  <a:lnTo>
                    <a:pt x="274" y="562"/>
                  </a:lnTo>
                  <a:lnTo>
                    <a:pt x="271" y="575"/>
                  </a:lnTo>
                  <a:lnTo>
                    <a:pt x="268" y="584"/>
                  </a:lnTo>
                  <a:lnTo>
                    <a:pt x="265" y="597"/>
                  </a:lnTo>
                  <a:lnTo>
                    <a:pt x="262" y="600"/>
                  </a:lnTo>
                  <a:lnTo>
                    <a:pt x="259" y="606"/>
                  </a:lnTo>
                  <a:lnTo>
                    <a:pt x="252" y="615"/>
                  </a:lnTo>
                  <a:lnTo>
                    <a:pt x="249" y="619"/>
                  </a:lnTo>
                  <a:lnTo>
                    <a:pt x="249" y="625"/>
                  </a:lnTo>
                  <a:lnTo>
                    <a:pt x="246" y="619"/>
                  </a:lnTo>
                  <a:lnTo>
                    <a:pt x="240" y="619"/>
                  </a:lnTo>
                  <a:lnTo>
                    <a:pt x="234" y="615"/>
                  </a:lnTo>
                  <a:lnTo>
                    <a:pt x="224" y="615"/>
                  </a:lnTo>
                  <a:lnTo>
                    <a:pt x="215" y="615"/>
                  </a:lnTo>
                  <a:lnTo>
                    <a:pt x="209" y="612"/>
                  </a:lnTo>
                  <a:lnTo>
                    <a:pt x="203" y="609"/>
                  </a:lnTo>
                  <a:lnTo>
                    <a:pt x="196" y="606"/>
                  </a:lnTo>
                  <a:lnTo>
                    <a:pt x="190" y="606"/>
                  </a:lnTo>
                  <a:lnTo>
                    <a:pt x="190" y="603"/>
                  </a:lnTo>
                  <a:lnTo>
                    <a:pt x="190" y="600"/>
                  </a:lnTo>
                  <a:lnTo>
                    <a:pt x="190" y="594"/>
                  </a:lnTo>
                  <a:lnTo>
                    <a:pt x="184" y="578"/>
                  </a:lnTo>
                  <a:lnTo>
                    <a:pt x="184" y="572"/>
                  </a:lnTo>
                  <a:lnTo>
                    <a:pt x="181" y="572"/>
                  </a:lnTo>
                  <a:lnTo>
                    <a:pt x="178" y="569"/>
                  </a:lnTo>
                  <a:lnTo>
                    <a:pt x="175" y="569"/>
                  </a:lnTo>
                  <a:lnTo>
                    <a:pt x="168" y="569"/>
                  </a:lnTo>
                  <a:lnTo>
                    <a:pt x="162" y="572"/>
                  </a:lnTo>
                  <a:lnTo>
                    <a:pt x="159" y="575"/>
                  </a:lnTo>
                  <a:lnTo>
                    <a:pt x="156" y="578"/>
                  </a:lnTo>
                  <a:lnTo>
                    <a:pt x="153" y="578"/>
                  </a:lnTo>
                  <a:lnTo>
                    <a:pt x="150" y="572"/>
                  </a:lnTo>
                  <a:lnTo>
                    <a:pt x="147" y="569"/>
                  </a:lnTo>
                  <a:lnTo>
                    <a:pt x="150" y="562"/>
                  </a:lnTo>
                  <a:lnTo>
                    <a:pt x="147" y="553"/>
                  </a:lnTo>
                  <a:lnTo>
                    <a:pt x="143" y="547"/>
                  </a:lnTo>
                  <a:lnTo>
                    <a:pt x="140" y="544"/>
                  </a:lnTo>
                  <a:lnTo>
                    <a:pt x="137" y="540"/>
                  </a:lnTo>
                  <a:lnTo>
                    <a:pt x="134" y="537"/>
                  </a:lnTo>
                  <a:lnTo>
                    <a:pt x="128" y="537"/>
                  </a:lnTo>
                  <a:lnTo>
                    <a:pt x="125" y="540"/>
                  </a:lnTo>
                  <a:lnTo>
                    <a:pt x="122" y="544"/>
                  </a:lnTo>
                  <a:lnTo>
                    <a:pt x="118" y="547"/>
                  </a:lnTo>
                  <a:lnTo>
                    <a:pt x="118" y="550"/>
                  </a:lnTo>
                  <a:lnTo>
                    <a:pt x="122" y="559"/>
                  </a:lnTo>
                  <a:lnTo>
                    <a:pt x="122" y="565"/>
                  </a:lnTo>
                  <a:lnTo>
                    <a:pt x="125" y="569"/>
                  </a:lnTo>
                  <a:lnTo>
                    <a:pt x="125" y="572"/>
                  </a:lnTo>
                  <a:lnTo>
                    <a:pt x="118" y="575"/>
                  </a:lnTo>
                  <a:lnTo>
                    <a:pt x="115" y="575"/>
                  </a:lnTo>
                  <a:lnTo>
                    <a:pt x="115" y="572"/>
                  </a:lnTo>
                  <a:lnTo>
                    <a:pt x="115" y="569"/>
                  </a:lnTo>
                  <a:lnTo>
                    <a:pt x="112" y="565"/>
                  </a:lnTo>
                  <a:lnTo>
                    <a:pt x="109" y="565"/>
                  </a:lnTo>
                  <a:lnTo>
                    <a:pt x="109" y="569"/>
                  </a:lnTo>
                  <a:lnTo>
                    <a:pt x="103" y="572"/>
                  </a:lnTo>
                  <a:lnTo>
                    <a:pt x="97" y="584"/>
                  </a:lnTo>
                  <a:lnTo>
                    <a:pt x="94" y="594"/>
                  </a:lnTo>
                  <a:lnTo>
                    <a:pt x="90" y="597"/>
                  </a:lnTo>
                  <a:lnTo>
                    <a:pt x="90" y="600"/>
                  </a:lnTo>
                  <a:lnTo>
                    <a:pt x="87" y="600"/>
                  </a:lnTo>
                  <a:lnTo>
                    <a:pt x="78" y="600"/>
                  </a:lnTo>
                  <a:lnTo>
                    <a:pt x="44" y="597"/>
                  </a:lnTo>
                  <a:lnTo>
                    <a:pt x="22" y="594"/>
                  </a:lnTo>
                  <a:lnTo>
                    <a:pt x="9" y="590"/>
                  </a:lnTo>
                  <a:lnTo>
                    <a:pt x="3" y="594"/>
                  </a:lnTo>
                  <a:lnTo>
                    <a:pt x="0" y="594"/>
                  </a:lnTo>
                  <a:lnTo>
                    <a:pt x="0" y="597"/>
                  </a:lnTo>
                  <a:lnTo>
                    <a:pt x="0" y="600"/>
                  </a:lnTo>
                  <a:lnTo>
                    <a:pt x="6" y="606"/>
                  </a:lnTo>
                  <a:lnTo>
                    <a:pt x="19" y="628"/>
                  </a:lnTo>
                  <a:lnTo>
                    <a:pt x="44" y="659"/>
                  </a:lnTo>
                  <a:lnTo>
                    <a:pt x="90" y="722"/>
                  </a:lnTo>
                  <a:lnTo>
                    <a:pt x="125" y="768"/>
                  </a:lnTo>
                  <a:lnTo>
                    <a:pt x="131" y="775"/>
                  </a:lnTo>
                  <a:lnTo>
                    <a:pt x="134" y="781"/>
                  </a:lnTo>
                  <a:lnTo>
                    <a:pt x="131" y="787"/>
                  </a:lnTo>
                  <a:lnTo>
                    <a:pt x="128" y="797"/>
                  </a:lnTo>
                  <a:lnTo>
                    <a:pt x="125" y="803"/>
                  </a:lnTo>
                  <a:lnTo>
                    <a:pt x="118" y="812"/>
                  </a:lnTo>
                  <a:lnTo>
                    <a:pt x="118" y="822"/>
                  </a:lnTo>
                  <a:lnTo>
                    <a:pt x="118" y="825"/>
                  </a:lnTo>
                  <a:lnTo>
                    <a:pt x="122" y="831"/>
                  </a:lnTo>
                  <a:lnTo>
                    <a:pt x="125" y="834"/>
                  </a:lnTo>
                  <a:lnTo>
                    <a:pt x="128" y="834"/>
                  </a:lnTo>
                  <a:lnTo>
                    <a:pt x="140" y="840"/>
                  </a:lnTo>
                  <a:lnTo>
                    <a:pt x="159" y="843"/>
                  </a:lnTo>
                  <a:lnTo>
                    <a:pt x="193" y="856"/>
                  </a:lnTo>
                  <a:lnTo>
                    <a:pt x="209" y="862"/>
                  </a:lnTo>
                  <a:lnTo>
                    <a:pt x="228" y="865"/>
                  </a:lnTo>
                  <a:lnTo>
                    <a:pt x="274" y="868"/>
                  </a:lnTo>
                  <a:lnTo>
                    <a:pt x="287" y="872"/>
                  </a:lnTo>
                  <a:lnTo>
                    <a:pt x="299" y="875"/>
                  </a:lnTo>
                  <a:lnTo>
                    <a:pt x="308" y="878"/>
                  </a:lnTo>
                  <a:lnTo>
                    <a:pt x="312" y="881"/>
                  </a:lnTo>
                  <a:lnTo>
                    <a:pt x="312" y="903"/>
                  </a:lnTo>
                  <a:lnTo>
                    <a:pt x="312" y="918"/>
                  </a:lnTo>
                  <a:lnTo>
                    <a:pt x="312" y="922"/>
                  </a:lnTo>
                  <a:lnTo>
                    <a:pt x="308" y="925"/>
                  </a:lnTo>
                  <a:lnTo>
                    <a:pt x="302" y="928"/>
                  </a:lnTo>
                  <a:lnTo>
                    <a:pt x="299" y="931"/>
                  </a:lnTo>
                  <a:lnTo>
                    <a:pt x="293" y="940"/>
                  </a:lnTo>
                  <a:lnTo>
                    <a:pt x="290" y="950"/>
                  </a:lnTo>
                  <a:lnTo>
                    <a:pt x="287" y="959"/>
                  </a:lnTo>
                  <a:lnTo>
                    <a:pt x="284" y="978"/>
                  </a:lnTo>
                  <a:lnTo>
                    <a:pt x="280" y="996"/>
                  </a:lnTo>
                  <a:lnTo>
                    <a:pt x="280" y="1015"/>
                  </a:lnTo>
                  <a:lnTo>
                    <a:pt x="284" y="1037"/>
                  </a:lnTo>
                  <a:lnTo>
                    <a:pt x="284" y="1059"/>
                  </a:lnTo>
                  <a:lnTo>
                    <a:pt x="280" y="1078"/>
                  </a:lnTo>
                  <a:lnTo>
                    <a:pt x="277" y="1096"/>
                  </a:lnTo>
                  <a:lnTo>
                    <a:pt x="271" y="1118"/>
                  </a:lnTo>
                  <a:lnTo>
                    <a:pt x="259" y="1159"/>
                  </a:lnTo>
                  <a:lnTo>
                    <a:pt x="246" y="1196"/>
                  </a:lnTo>
                  <a:lnTo>
                    <a:pt x="215" y="1274"/>
                  </a:lnTo>
                  <a:lnTo>
                    <a:pt x="206" y="1290"/>
                  </a:lnTo>
                  <a:lnTo>
                    <a:pt x="196" y="1309"/>
                  </a:lnTo>
                  <a:lnTo>
                    <a:pt x="193" y="1318"/>
                  </a:lnTo>
                  <a:lnTo>
                    <a:pt x="190" y="1328"/>
                  </a:lnTo>
                  <a:lnTo>
                    <a:pt x="187" y="1337"/>
                  </a:lnTo>
                  <a:lnTo>
                    <a:pt x="190" y="1343"/>
                  </a:lnTo>
                  <a:lnTo>
                    <a:pt x="190" y="1346"/>
                  </a:lnTo>
                  <a:lnTo>
                    <a:pt x="193" y="1346"/>
                  </a:lnTo>
                  <a:lnTo>
                    <a:pt x="196" y="1349"/>
                  </a:lnTo>
                  <a:lnTo>
                    <a:pt x="199" y="1353"/>
                  </a:lnTo>
                  <a:lnTo>
                    <a:pt x="206" y="1368"/>
                  </a:lnTo>
                  <a:lnTo>
                    <a:pt x="218" y="1384"/>
                  </a:lnTo>
                  <a:lnTo>
                    <a:pt x="224" y="1393"/>
                  </a:lnTo>
                  <a:lnTo>
                    <a:pt x="234" y="1399"/>
                  </a:lnTo>
                  <a:lnTo>
                    <a:pt x="246" y="1412"/>
                  </a:lnTo>
                  <a:lnTo>
                    <a:pt x="262" y="1424"/>
                  </a:lnTo>
                  <a:lnTo>
                    <a:pt x="280" y="1434"/>
                  </a:lnTo>
                  <a:lnTo>
                    <a:pt x="290" y="1437"/>
                  </a:lnTo>
                  <a:lnTo>
                    <a:pt x="299" y="1440"/>
                  </a:lnTo>
                  <a:lnTo>
                    <a:pt x="321" y="1446"/>
                  </a:lnTo>
                  <a:lnTo>
                    <a:pt x="343" y="1449"/>
                  </a:lnTo>
                  <a:lnTo>
                    <a:pt x="343" y="1452"/>
                  </a:lnTo>
                  <a:lnTo>
                    <a:pt x="346" y="1456"/>
                  </a:lnTo>
                  <a:lnTo>
                    <a:pt x="346" y="1468"/>
                  </a:lnTo>
                  <a:lnTo>
                    <a:pt x="346" y="1493"/>
                  </a:lnTo>
                  <a:lnTo>
                    <a:pt x="349" y="1537"/>
                  </a:lnTo>
                  <a:lnTo>
                    <a:pt x="355" y="1577"/>
                  </a:lnTo>
                  <a:lnTo>
                    <a:pt x="365" y="1662"/>
                  </a:lnTo>
                  <a:lnTo>
                    <a:pt x="377" y="1746"/>
                  </a:lnTo>
                  <a:lnTo>
                    <a:pt x="389" y="1830"/>
                  </a:lnTo>
                  <a:lnTo>
                    <a:pt x="408" y="1971"/>
                  </a:lnTo>
                  <a:lnTo>
                    <a:pt x="411" y="1990"/>
                  </a:lnTo>
                  <a:lnTo>
                    <a:pt x="414" y="2005"/>
                  </a:lnTo>
                  <a:lnTo>
                    <a:pt x="414" y="2012"/>
                  </a:lnTo>
                  <a:lnTo>
                    <a:pt x="411" y="2021"/>
                  </a:lnTo>
                  <a:lnTo>
                    <a:pt x="405" y="2037"/>
                  </a:lnTo>
                  <a:lnTo>
                    <a:pt x="402" y="2043"/>
                  </a:lnTo>
                  <a:lnTo>
                    <a:pt x="396" y="2049"/>
                  </a:lnTo>
                  <a:lnTo>
                    <a:pt x="386" y="2058"/>
                  </a:lnTo>
                  <a:lnTo>
                    <a:pt x="383" y="2058"/>
                  </a:lnTo>
                  <a:lnTo>
                    <a:pt x="380" y="2058"/>
                  </a:lnTo>
                  <a:lnTo>
                    <a:pt x="377" y="2062"/>
                  </a:lnTo>
                  <a:lnTo>
                    <a:pt x="374" y="2068"/>
                  </a:lnTo>
                  <a:lnTo>
                    <a:pt x="371" y="2068"/>
                  </a:lnTo>
                  <a:lnTo>
                    <a:pt x="368" y="2071"/>
                  </a:lnTo>
                  <a:lnTo>
                    <a:pt x="358" y="2077"/>
                  </a:lnTo>
                  <a:lnTo>
                    <a:pt x="337" y="2083"/>
                  </a:lnTo>
                  <a:lnTo>
                    <a:pt x="327" y="2087"/>
                  </a:lnTo>
                  <a:lnTo>
                    <a:pt x="318" y="2090"/>
                  </a:lnTo>
                  <a:lnTo>
                    <a:pt x="299" y="2099"/>
                  </a:lnTo>
                  <a:lnTo>
                    <a:pt x="280" y="2105"/>
                  </a:lnTo>
                  <a:lnTo>
                    <a:pt x="271" y="2112"/>
                  </a:lnTo>
                  <a:lnTo>
                    <a:pt x="265" y="2118"/>
                  </a:lnTo>
                  <a:lnTo>
                    <a:pt x="256" y="2124"/>
                  </a:lnTo>
                  <a:lnTo>
                    <a:pt x="249" y="2130"/>
                  </a:lnTo>
                  <a:lnTo>
                    <a:pt x="246" y="2140"/>
                  </a:lnTo>
                  <a:lnTo>
                    <a:pt x="243" y="2149"/>
                  </a:lnTo>
                  <a:lnTo>
                    <a:pt x="246" y="2155"/>
                  </a:lnTo>
                  <a:lnTo>
                    <a:pt x="249" y="2158"/>
                  </a:lnTo>
                  <a:lnTo>
                    <a:pt x="256" y="2165"/>
                  </a:lnTo>
                  <a:lnTo>
                    <a:pt x="265" y="2168"/>
                  </a:lnTo>
                  <a:lnTo>
                    <a:pt x="274" y="2171"/>
                  </a:lnTo>
                  <a:lnTo>
                    <a:pt x="287" y="2171"/>
                  </a:lnTo>
                  <a:lnTo>
                    <a:pt x="312" y="2174"/>
                  </a:lnTo>
                  <a:lnTo>
                    <a:pt x="337" y="2174"/>
                  </a:lnTo>
                  <a:lnTo>
                    <a:pt x="355" y="2174"/>
                  </a:lnTo>
                  <a:lnTo>
                    <a:pt x="371" y="2171"/>
                  </a:lnTo>
                  <a:lnTo>
                    <a:pt x="389" y="2165"/>
                  </a:lnTo>
                  <a:lnTo>
                    <a:pt x="408" y="2155"/>
                  </a:lnTo>
                  <a:lnTo>
                    <a:pt x="427" y="2149"/>
                  </a:lnTo>
                  <a:lnTo>
                    <a:pt x="446" y="2143"/>
                  </a:lnTo>
                  <a:lnTo>
                    <a:pt x="455" y="2140"/>
                  </a:lnTo>
                  <a:lnTo>
                    <a:pt x="467" y="2137"/>
                  </a:lnTo>
                  <a:lnTo>
                    <a:pt x="477" y="2137"/>
                  </a:lnTo>
                  <a:lnTo>
                    <a:pt x="480" y="2140"/>
                  </a:lnTo>
                  <a:lnTo>
                    <a:pt x="483" y="2140"/>
                  </a:lnTo>
                  <a:lnTo>
                    <a:pt x="486" y="2143"/>
                  </a:lnTo>
                  <a:lnTo>
                    <a:pt x="489" y="2146"/>
                  </a:lnTo>
                  <a:lnTo>
                    <a:pt x="495" y="2146"/>
                  </a:lnTo>
                  <a:lnTo>
                    <a:pt x="514" y="2146"/>
                  </a:lnTo>
                  <a:lnTo>
                    <a:pt x="533" y="2143"/>
                  </a:lnTo>
                  <a:lnTo>
                    <a:pt x="542" y="2143"/>
                  </a:lnTo>
                  <a:lnTo>
                    <a:pt x="555" y="2140"/>
                  </a:lnTo>
                  <a:lnTo>
                    <a:pt x="564" y="2137"/>
                  </a:lnTo>
                  <a:lnTo>
                    <a:pt x="573" y="2130"/>
                  </a:lnTo>
                  <a:lnTo>
                    <a:pt x="576" y="2127"/>
                  </a:lnTo>
                  <a:lnTo>
                    <a:pt x="576" y="2124"/>
                  </a:lnTo>
                  <a:lnTo>
                    <a:pt x="580" y="2118"/>
                  </a:lnTo>
                  <a:lnTo>
                    <a:pt x="580" y="2115"/>
                  </a:lnTo>
                  <a:lnTo>
                    <a:pt x="580" y="2105"/>
                  </a:lnTo>
                  <a:lnTo>
                    <a:pt x="576" y="2096"/>
                  </a:lnTo>
                  <a:lnTo>
                    <a:pt x="576" y="2077"/>
                  </a:lnTo>
                  <a:lnTo>
                    <a:pt x="576" y="2068"/>
                  </a:lnTo>
                  <a:lnTo>
                    <a:pt x="576" y="2065"/>
                  </a:lnTo>
                  <a:lnTo>
                    <a:pt x="576" y="2058"/>
                  </a:lnTo>
                  <a:lnTo>
                    <a:pt x="570" y="2049"/>
                  </a:lnTo>
                  <a:lnTo>
                    <a:pt x="570" y="2043"/>
                  </a:lnTo>
                  <a:lnTo>
                    <a:pt x="570" y="2040"/>
                  </a:lnTo>
                  <a:lnTo>
                    <a:pt x="583" y="2018"/>
                  </a:lnTo>
                  <a:lnTo>
                    <a:pt x="589" y="2005"/>
                  </a:lnTo>
                  <a:lnTo>
                    <a:pt x="592" y="1993"/>
                  </a:lnTo>
                  <a:lnTo>
                    <a:pt x="595" y="1990"/>
                  </a:lnTo>
                  <a:lnTo>
                    <a:pt x="595" y="1987"/>
                  </a:lnTo>
                  <a:lnTo>
                    <a:pt x="595" y="1983"/>
                  </a:lnTo>
                  <a:lnTo>
                    <a:pt x="595" y="1977"/>
                  </a:lnTo>
                  <a:lnTo>
                    <a:pt x="595" y="1974"/>
                  </a:lnTo>
                  <a:lnTo>
                    <a:pt x="595" y="1968"/>
                  </a:lnTo>
                  <a:lnTo>
                    <a:pt x="595" y="1965"/>
                  </a:lnTo>
                  <a:lnTo>
                    <a:pt x="592" y="1962"/>
                  </a:lnTo>
                  <a:lnTo>
                    <a:pt x="592" y="1958"/>
                  </a:lnTo>
                  <a:lnTo>
                    <a:pt x="589" y="1849"/>
                  </a:lnTo>
                  <a:lnTo>
                    <a:pt x="583" y="1737"/>
                  </a:lnTo>
                  <a:lnTo>
                    <a:pt x="580" y="1680"/>
                  </a:lnTo>
                  <a:lnTo>
                    <a:pt x="580" y="1624"/>
                  </a:lnTo>
                  <a:lnTo>
                    <a:pt x="592" y="1662"/>
                  </a:lnTo>
                  <a:lnTo>
                    <a:pt x="601" y="1702"/>
                  </a:lnTo>
                  <a:lnTo>
                    <a:pt x="611" y="1740"/>
                  </a:lnTo>
                  <a:lnTo>
                    <a:pt x="617" y="1780"/>
                  </a:lnTo>
                  <a:lnTo>
                    <a:pt x="632" y="1862"/>
                  </a:lnTo>
                  <a:lnTo>
                    <a:pt x="642" y="1899"/>
                  </a:lnTo>
                  <a:lnTo>
                    <a:pt x="651" y="1940"/>
                  </a:lnTo>
                  <a:lnTo>
                    <a:pt x="670" y="2027"/>
                  </a:lnTo>
                  <a:lnTo>
                    <a:pt x="689" y="2115"/>
                  </a:lnTo>
                  <a:lnTo>
                    <a:pt x="695" y="2152"/>
                  </a:lnTo>
                  <a:lnTo>
                    <a:pt x="701" y="2171"/>
                  </a:lnTo>
                  <a:lnTo>
                    <a:pt x="707" y="2193"/>
                  </a:lnTo>
                  <a:lnTo>
                    <a:pt x="710" y="2202"/>
                  </a:lnTo>
                  <a:lnTo>
                    <a:pt x="717" y="2211"/>
                  </a:lnTo>
                  <a:lnTo>
                    <a:pt x="717" y="2215"/>
                  </a:lnTo>
                  <a:lnTo>
                    <a:pt x="713" y="2218"/>
                  </a:lnTo>
                  <a:lnTo>
                    <a:pt x="713" y="2227"/>
                  </a:lnTo>
                  <a:lnTo>
                    <a:pt x="710" y="2240"/>
                  </a:lnTo>
                  <a:lnTo>
                    <a:pt x="707" y="2249"/>
                  </a:lnTo>
                  <a:lnTo>
                    <a:pt x="710" y="2252"/>
                  </a:lnTo>
                  <a:lnTo>
                    <a:pt x="707" y="2255"/>
                  </a:lnTo>
                  <a:lnTo>
                    <a:pt x="704" y="2258"/>
                  </a:lnTo>
                  <a:lnTo>
                    <a:pt x="704" y="2268"/>
                  </a:lnTo>
                  <a:lnTo>
                    <a:pt x="701" y="2271"/>
                  </a:lnTo>
                  <a:lnTo>
                    <a:pt x="701" y="2274"/>
                  </a:lnTo>
                  <a:lnTo>
                    <a:pt x="698" y="2277"/>
                  </a:lnTo>
                  <a:lnTo>
                    <a:pt x="695" y="2283"/>
                  </a:lnTo>
                  <a:lnTo>
                    <a:pt x="689" y="2302"/>
                  </a:lnTo>
                  <a:lnTo>
                    <a:pt x="682" y="2318"/>
                  </a:lnTo>
                  <a:lnTo>
                    <a:pt x="682" y="2330"/>
                  </a:lnTo>
                  <a:lnTo>
                    <a:pt x="682" y="2340"/>
                  </a:lnTo>
                  <a:lnTo>
                    <a:pt x="682" y="2349"/>
                  </a:lnTo>
                  <a:lnTo>
                    <a:pt x="685" y="2355"/>
                  </a:lnTo>
                  <a:lnTo>
                    <a:pt x="692" y="2361"/>
                  </a:lnTo>
                  <a:lnTo>
                    <a:pt x="698" y="2368"/>
                  </a:lnTo>
                  <a:lnTo>
                    <a:pt x="704" y="2371"/>
                  </a:lnTo>
                  <a:lnTo>
                    <a:pt x="717" y="2374"/>
                  </a:lnTo>
                  <a:lnTo>
                    <a:pt x="735" y="2374"/>
                  </a:lnTo>
                  <a:lnTo>
                    <a:pt x="754" y="2374"/>
                  </a:lnTo>
                  <a:lnTo>
                    <a:pt x="773" y="2368"/>
                  </a:lnTo>
                  <a:lnTo>
                    <a:pt x="791" y="2361"/>
                  </a:lnTo>
                  <a:lnTo>
                    <a:pt x="801" y="2355"/>
                  </a:lnTo>
                  <a:lnTo>
                    <a:pt x="807" y="2349"/>
                  </a:lnTo>
                  <a:lnTo>
                    <a:pt x="813" y="2343"/>
                  </a:lnTo>
                  <a:lnTo>
                    <a:pt x="819" y="2336"/>
                  </a:lnTo>
                  <a:lnTo>
                    <a:pt x="826" y="2327"/>
                  </a:lnTo>
                  <a:lnTo>
                    <a:pt x="829" y="2318"/>
                  </a:lnTo>
                  <a:lnTo>
                    <a:pt x="832" y="2308"/>
                  </a:lnTo>
                  <a:lnTo>
                    <a:pt x="835" y="2299"/>
                  </a:lnTo>
                  <a:lnTo>
                    <a:pt x="835" y="2293"/>
                  </a:lnTo>
                  <a:lnTo>
                    <a:pt x="835" y="2283"/>
                  </a:lnTo>
                  <a:lnTo>
                    <a:pt x="835" y="2268"/>
                  </a:lnTo>
                  <a:lnTo>
                    <a:pt x="835" y="2258"/>
                  </a:lnTo>
                  <a:lnTo>
                    <a:pt x="835" y="2249"/>
                  </a:lnTo>
                  <a:lnTo>
                    <a:pt x="838" y="2240"/>
                  </a:lnTo>
                  <a:lnTo>
                    <a:pt x="838" y="2230"/>
                  </a:lnTo>
                  <a:lnTo>
                    <a:pt x="838" y="2218"/>
                  </a:lnTo>
                  <a:lnTo>
                    <a:pt x="838" y="2208"/>
                  </a:lnTo>
                  <a:lnTo>
                    <a:pt x="841" y="2202"/>
                  </a:lnTo>
                  <a:lnTo>
                    <a:pt x="841" y="2196"/>
                  </a:lnTo>
                  <a:lnTo>
                    <a:pt x="838" y="2186"/>
                  </a:lnTo>
                  <a:lnTo>
                    <a:pt x="835" y="2177"/>
                  </a:lnTo>
                  <a:lnTo>
                    <a:pt x="835" y="2171"/>
                  </a:lnTo>
                  <a:lnTo>
                    <a:pt x="838" y="2168"/>
                  </a:lnTo>
                  <a:lnTo>
                    <a:pt x="847" y="2165"/>
                  </a:lnTo>
                  <a:lnTo>
                    <a:pt x="851" y="2155"/>
                  </a:lnTo>
                  <a:lnTo>
                    <a:pt x="854" y="2149"/>
                  </a:lnTo>
                  <a:lnTo>
                    <a:pt x="857" y="2140"/>
                  </a:lnTo>
                  <a:lnTo>
                    <a:pt x="857" y="2130"/>
                  </a:lnTo>
                  <a:lnTo>
                    <a:pt x="851" y="2112"/>
                  </a:lnTo>
                  <a:lnTo>
                    <a:pt x="847" y="2093"/>
                  </a:lnTo>
                  <a:lnTo>
                    <a:pt x="847" y="2074"/>
                  </a:lnTo>
                  <a:lnTo>
                    <a:pt x="847" y="2052"/>
                  </a:lnTo>
                  <a:lnTo>
                    <a:pt x="847" y="2012"/>
                  </a:lnTo>
                  <a:lnTo>
                    <a:pt x="844" y="1927"/>
                  </a:lnTo>
                  <a:lnTo>
                    <a:pt x="838" y="1840"/>
                  </a:lnTo>
                  <a:lnTo>
                    <a:pt x="832" y="1752"/>
                  </a:lnTo>
                  <a:lnTo>
                    <a:pt x="819" y="1668"/>
                  </a:lnTo>
                  <a:lnTo>
                    <a:pt x="798" y="1487"/>
                  </a:lnTo>
                  <a:lnTo>
                    <a:pt x="801" y="1481"/>
                  </a:lnTo>
                  <a:lnTo>
                    <a:pt x="801" y="1474"/>
                  </a:lnTo>
                  <a:lnTo>
                    <a:pt x="804" y="1462"/>
                  </a:lnTo>
                  <a:lnTo>
                    <a:pt x="810" y="1415"/>
                  </a:lnTo>
                  <a:lnTo>
                    <a:pt x="813" y="1393"/>
                  </a:lnTo>
                  <a:lnTo>
                    <a:pt x="813" y="1374"/>
                  </a:lnTo>
                  <a:lnTo>
                    <a:pt x="813" y="1334"/>
                  </a:lnTo>
                  <a:lnTo>
                    <a:pt x="810" y="1296"/>
                  </a:lnTo>
                  <a:lnTo>
                    <a:pt x="804" y="1256"/>
                  </a:lnTo>
                  <a:lnTo>
                    <a:pt x="804" y="1237"/>
                  </a:lnTo>
                  <a:lnTo>
                    <a:pt x="807" y="1218"/>
                  </a:lnTo>
                  <a:lnTo>
                    <a:pt x="807" y="1199"/>
                  </a:lnTo>
                  <a:lnTo>
                    <a:pt x="807" y="1181"/>
                  </a:lnTo>
                  <a:lnTo>
                    <a:pt x="807" y="1140"/>
                  </a:lnTo>
                  <a:lnTo>
                    <a:pt x="804" y="1121"/>
                  </a:lnTo>
                  <a:lnTo>
                    <a:pt x="804" y="1100"/>
                  </a:lnTo>
                  <a:lnTo>
                    <a:pt x="798" y="1059"/>
                  </a:lnTo>
                  <a:lnTo>
                    <a:pt x="794" y="1040"/>
                  </a:lnTo>
                  <a:lnTo>
                    <a:pt x="788" y="1018"/>
                  </a:lnTo>
                  <a:lnTo>
                    <a:pt x="779" y="984"/>
                  </a:lnTo>
                  <a:lnTo>
                    <a:pt x="770" y="962"/>
                  </a:lnTo>
                  <a:lnTo>
                    <a:pt x="770" y="956"/>
                  </a:lnTo>
                  <a:lnTo>
                    <a:pt x="770" y="953"/>
                  </a:lnTo>
                  <a:lnTo>
                    <a:pt x="773" y="950"/>
                  </a:lnTo>
                  <a:lnTo>
                    <a:pt x="776" y="947"/>
                  </a:lnTo>
                  <a:lnTo>
                    <a:pt x="794" y="940"/>
                  </a:lnTo>
                  <a:lnTo>
                    <a:pt x="801" y="937"/>
                  </a:lnTo>
                  <a:lnTo>
                    <a:pt x="810" y="934"/>
                  </a:lnTo>
                  <a:lnTo>
                    <a:pt x="816" y="928"/>
                  </a:lnTo>
                  <a:lnTo>
                    <a:pt x="826" y="922"/>
                  </a:lnTo>
                  <a:lnTo>
                    <a:pt x="829" y="915"/>
                  </a:lnTo>
                  <a:lnTo>
                    <a:pt x="835" y="906"/>
                  </a:lnTo>
                  <a:lnTo>
                    <a:pt x="851" y="868"/>
                  </a:lnTo>
                  <a:lnTo>
                    <a:pt x="857" y="847"/>
                  </a:lnTo>
                  <a:lnTo>
                    <a:pt x="863" y="825"/>
                  </a:lnTo>
                  <a:lnTo>
                    <a:pt x="866" y="806"/>
                  </a:lnTo>
                  <a:lnTo>
                    <a:pt x="869" y="784"/>
                  </a:lnTo>
                  <a:lnTo>
                    <a:pt x="879" y="743"/>
                  </a:lnTo>
                  <a:lnTo>
                    <a:pt x="885" y="715"/>
                  </a:lnTo>
                  <a:lnTo>
                    <a:pt x="888" y="684"/>
                  </a:lnTo>
                  <a:lnTo>
                    <a:pt x="888" y="625"/>
                  </a:lnTo>
                  <a:lnTo>
                    <a:pt x="888" y="597"/>
                  </a:lnTo>
                  <a:lnTo>
                    <a:pt x="888" y="572"/>
                  </a:lnTo>
                  <a:lnTo>
                    <a:pt x="885" y="547"/>
                  </a:lnTo>
                  <a:lnTo>
                    <a:pt x="885" y="519"/>
                  </a:lnTo>
                  <a:lnTo>
                    <a:pt x="882" y="51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gray">
            <a:xfrm>
              <a:off x="1060" y="1170"/>
              <a:ext cx="28" cy="56"/>
            </a:xfrm>
            <a:custGeom>
              <a:avLst/>
              <a:gdLst>
                <a:gd name="T0" fmla="*/ 25 w 28"/>
                <a:gd name="T1" fmla="*/ 50 h 56"/>
                <a:gd name="T2" fmla="*/ 25 w 28"/>
                <a:gd name="T3" fmla="*/ 56 h 56"/>
                <a:gd name="T4" fmla="*/ 21 w 28"/>
                <a:gd name="T5" fmla="*/ 53 h 56"/>
                <a:gd name="T6" fmla="*/ 15 w 28"/>
                <a:gd name="T7" fmla="*/ 50 h 56"/>
                <a:gd name="T8" fmla="*/ 9 w 28"/>
                <a:gd name="T9" fmla="*/ 37 h 56"/>
                <a:gd name="T10" fmla="*/ 3 w 28"/>
                <a:gd name="T11" fmla="*/ 25 h 56"/>
                <a:gd name="T12" fmla="*/ 0 w 28"/>
                <a:gd name="T13" fmla="*/ 16 h 56"/>
                <a:gd name="T14" fmla="*/ 0 w 28"/>
                <a:gd name="T15" fmla="*/ 6 h 56"/>
                <a:gd name="T16" fmla="*/ 3 w 28"/>
                <a:gd name="T17" fmla="*/ 3 h 56"/>
                <a:gd name="T18" fmla="*/ 9 w 28"/>
                <a:gd name="T19" fmla="*/ 0 h 56"/>
                <a:gd name="T20" fmla="*/ 21 w 28"/>
                <a:gd name="T21" fmla="*/ 3 h 56"/>
                <a:gd name="T22" fmla="*/ 21 w 28"/>
                <a:gd name="T23" fmla="*/ 6 h 56"/>
                <a:gd name="T24" fmla="*/ 28 w 28"/>
                <a:gd name="T25" fmla="*/ 16 h 56"/>
                <a:gd name="T26" fmla="*/ 28 w 28"/>
                <a:gd name="T27" fmla="*/ 22 h 56"/>
                <a:gd name="T28" fmla="*/ 28 w 28"/>
                <a:gd name="T29" fmla="*/ 25 h 56"/>
                <a:gd name="T30" fmla="*/ 25 w 28"/>
                <a:gd name="T31" fmla="*/ 28 h 56"/>
                <a:gd name="T32" fmla="*/ 28 w 28"/>
                <a:gd name="T33" fmla="*/ 44 h 56"/>
                <a:gd name="T34" fmla="*/ 28 w 28"/>
                <a:gd name="T35" fmla="*/ 47 h 56"/>
                <a:gd name="T36" fmla="*/ 28 w 28"/>
                <a:gd name="T37" fmla="*/ 50 h 56"/>
                <a:gd name="T38" fmla="*/ 25 w 28"/>
                <a:gd name="T39" fmla="*/ 50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56"/>
                <a:gd name="T62" fmla="*/ 28 w 28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56">
                  <a:moveTo>
                    <a:pt x="25" y="50"/>
                  </a:moveTo>
                  <a:lnTo>
                    <a:pt x="25" y="56"/>
                  </a:lnTo>
                  <a:lnTo>
                    <a:pt x="21" y="53"/>
                  </a:lnTo>
                  <a:lnTo>
                    <a:pt x="15" y="50"/>
                  </a:lnTo>
                  <a:lnTo>
                    <a:pt x="9" y="37"/>
                  </a:lnTo>
                  <a:lnTo>
                    <a:pt x="3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8" y="16"/>
                  </a:lnTo>
                  <a:lnTo>
                    <a:pt x="28" y="22"/>
                  </a:lnTo>
                  <a:lnTo>
                    <a:pt x="28" y="25"/>
                  </a:lnTo>
                  <a:lnTo>
                    <a:pt x="25" y="28"/>
                  </a:lnTo>
                  <a:lnTo>
                    <a:pt x="28" y="44"/>
                  </a:lnTo>
                  <a:lnTo>
                    <a:pt x="28" y="47"/>
                  </a:lnTo>
                  <a:lnTo>
                    <a:pt x="28" y="50"/>
                  </a:lnTo>
                  <a:lnTo>
                    <a:pt x="25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gray">
            <a:xfrm>
              <a:off x="795" y="1520"/>
              <a:ext cx="12" cy="15"/>
            </a:xfrm>
            <a:custGeom>
              <a:avLst/>
              <a:gdLst>
                <a:gd name="T0" fmla="*/ 12 w 12"/>
                <a:gd name="T1" fmla="*/ 12 h 15"/>
                <a:gd name="T2" fmla="*/ 6 w 12"/>
                <a:gd name="T3" fmla="*/ 15 h 15"/>
                <a:gd name="T4" fmla="*/ 3 w 12"/>
                <a:gd name="T5" fmla="*/ 15 h 15"/>
                <a:gd name="T6" fmla="*/ 0 w 12"/>
                <a:gd name="T7" fmla="*/ 9 h 15"/>
                <a:gd name="T8" fmla="*/ 0 w 12"/>
                <a:gd name="T9" fmla="*/ 6 h 15"/>
                <a:gd name="T10" fmla="*/ 0 w 12"/>
                <a:gd name="T11" fmla="*/ 0 h 15"/>
                <a:gd name="T12" fmla="*/ 3 w 12"/>
                <a:gd name="T13" fmla="*/ 0 h 15"/>
                <a:gd name="T14" fmla="*/ 9 w 12"/>
                <a:gd name="T15" fmla="*/ 6 h 15"/>
                <a:gd name="T16" fmla="*/ 12 w 12"/>
                <a:gd name="T17" fmla="*/ 6 h 15"/>
                <a:gd name="T18" fmla="*/ 12 w 12"/>
                <a:gd name="T19" fmla="*/ 9 h 15"/>
                <a:gd name="T20" fmla="*/ 12 w 12"/>
                <a:gd name="T21" fmla="*/ 12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5"/>
                <a:gd name="T35" fmla="*/ 12 w 12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5">
                  <a:moveTo>
                    <a:pt x="12" y="12"/>
                  </a:moveTo>
                  <a:lnTo>
                    <a:pt x="6" y="15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gray">
            <a:xfrm>
              <a:off x="1147" y="1365"/>
              <a:ext cx="117" cy="416"/>
            </a:xfrm>
            <a:custGeom>
              <a:avLst/>
              <a:gdLst>
                <a:gd name="T0" fmla="*/ 38 w 305"/>
                <a:gd name="T1" fmla="*/ 22 h 1088"/>
                <a:gd name="T2" fmla="*/ 31 w 305"/>
                <a:gd name="T3" fmla="*/ 38 h 1088"/>
                <a:gd name="T4" fmla="*/ 30 w 305"/>
                <a:gd name="T5" fmla="*/ 45 h 1088"/>
                <a:gd name="T6" fmla="*/ 28 w 305"/>
                <a:gd name="T7" fmla="*/ 49 h 1088"/>
                <a:gd name="T8" fmla="*/ 20 w 305"/>
                <a:gd name="T9" fmla="*/ 58 h 1088"/>
                <a:gd name="T10" fmla="*/ 17 w 305"/>
                <a:gd name="T11" fmla="*/ 62 h 1088"/>
                <a:gd name="T12" fmla="*/ 13 w 305"/>
                <a:gd name="T13" fmla="*/ 96 h 1088"/>
                <a:gd name="T14" fmla="*/ 5 w 305"/>
                <a:gd name="T15" fmla="*/ 159 h 1088"/>
                <a:gd name="T16" fmla="*/ 1 w 305"/>
                <a:gd name="T17" fmla="*/ 158 h 1088"/>
                <a:gd name="T18" fmla="*/ 12 w 305"/>
                <a:gd name="T19" fmla="*/ 62 h 1088"/>
                <a:gd name="T20" fmla="*/ 7 w 305"/>
                <a:gd name="T21" fmla="*/ 56 h 1088"/>
                <a:gd name="T22" fmla="*/ 5 w 305"/>
                <a:gd name="T23" fmla="*/ 53 h 1088"/>
                <a:gd name="T24" fmla="*/ 1 w 305"/>
                <a:gd name="T25" fmla="*/ 46 h 1088"/>
                <a:gd name="T26" fmla="*/ 0 w 305"/>
                <a:gd name="T27" fmla="*/ 25 h 1088"/>
                <a:gd name="T28" fmla="*/ 0 w 305"/>
                <a:gd name="T29" fmla="*/ 13 h 1088"/>
                <a:gd name="T30" fmla="*/ 3 w 305"/>
                <a:gd name="T31" fmla="*/ 0 h 1088"/>
                <a:gd name="T32" fmla="*/ 3 w 305"/>
                <a:gd name="T33" fmla="*/ 8 h 1088"/>
                <a:gd name="T34" fmla="*/ 5 w 305"/>
                <a:gd name="T35" fmla="*/ 25 h 1088"/>
                <a:gd name="T36" fmla="*/ 5 w 305"/>
                <a:gd name="T37" fmla="*/ 37 h 1088"/>
                <a:gd name="T38" fmla="*/ 7 w 305"/>
                <a:gd name="T39" fmla="*/ 45 h 1088"/>
                <a:gd name="T40" fmla="*/ 10 w 305"/>
                <a:gd name="T41" fmla="*/ 52 h 1088"/>
                <a:gd name="T42" fmla="*/ 10 w 305"/>
                <a:gd name="T43" fmla="*/ 53 h 1088"/>
                <a:gd name="T44" fmla="*/ 13 w 305"/>
                <a:gd name="T45" fmla="*/ 54 h 1088"/>
                <a:gd name="T46" fmla="*/ 17 w 305"/>
                <a:gd name="T47" fmla="*/ 53 h 1088"/>
                <a:gd name="T48" fmla="*/ 18 w 305"/>
                <a:gd name="T49" fmla="*/ 52 h 1088"/>
                <a:gd name="T50" fmla="*/ 25 w 305"/>
                <a:gd name="T51" fmla="*/ 46 h 1088"/>
                <a:gd name="T52" fmla="*/ 29 w 305"/>
                <a:gd name="T53" fmla="*/ 38 h 1088"/>
                <a:gd name="T54" fmla="*/ 33 w 305"/>
                <a:gd name="T55" fmla="*/ 26 h 1088"/>
                <a:gd name="T56" fmla="*/ 39 w 305"/>
                <a:gd name="T57" fmla="*/ 9 h 1088"/>
                <a:gd name="T58" fmla="*/ 45 w 305"/>
                <a:gd name="T59" fmla="*/ 1 h 1088"/>
                <a:gd name="T60" fmla="*/ 39 w 305"/>
                <a:gd name="T61" fmla="*/ 22 h 1088"/>
                <a:gd name="T62" fmla="*/ 38 w 305"/>
                <a:gd name="T63" fmla="*/ 22 h 10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1088"/>
                <a:gd name="T98" fmla="*/ 305 w 305"/>
                <a:gd name="T99" fmla="*/ 1088 h 10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1088">
                  <a:moveTo>
                    <a:pt x="260" y="149"/>
                  </a:moveTo>
                  <a:lnTo>
                    <a:pt x="214" y="258"/>
                  </a:lnTo>
                  <a:lnTo>
                    <a:pt x="206" y="305"/>
                  </a:lnTo>
                  <a:lnTo>
                    <a:pt x="191" y="337"/>
                  </a:lnTo>
                  <a:lnTo>
                    <a:pt x="138" y="399"/>
                  </a:lnTo>
                  <a:lnTo>
                    <a:pt x="115" y="423"/>
                  </a:lnTo>
                  <a:lnTo>
                    <a:pt x="92" y="658"/>
                  </a:lnTo>
                  <a:lnTo>
                    <a:pt x="31" y="1088"/>
                  </a:lnTo>
                  <a:lnTo>
                    <a:pt x="8" y="1080"/>
                  </a:lnTo>
                  <a:lnTo>
                    <a:pt x="77" y="423"/>
                  </a:lnTo>
                  <a:lnTo>
                    <a:pt x="46" y="383"/>
                  </a:lnTo>
                  <a:lnTo>
                    <a:pt x="31" y="360"/>
                  </a:lnTo>
                  <a:lnTo>
                    <a:pt x="8" y="313"/>
                  </a:lnTo>
                  <a:lnTo>
                    <a:pt x="0" y="172"/>
                  </a:lnTo>
                  <a:lnTo>
                    <a:pt x="0" y="86"/>
                  </a:lnTo>
                  <a:lnTo>
                    <a:pt x="23" y="0"/>
                  </a:lnTo>
                  <a:lnTo>
                    <a:pt x="23" y="55"/>
                  </a:lnTo>
                  <a:lnTo>
                    <a:pt x="31" y="172"/>
                  </a:lnTo>
                  <a:lnTo>
                    <a:pt x="31" y="250"/>
                  </a:lnTo>
                  <a:lnTo>
                    <a:pt x="46" y="305"/>
                  </a:lnTo>
                  <a:lnTo>
                    <a:pt x="69" y="352"/>
                  </a:lnTo>
                  <a:lnTo>
                    <a:pt x="69" y="360"/>
                  </a:lnTo>
                  <a:lnTo>
                    <a:pt x="92" y="368"/>
                  </a:lnTo>
                  <a:lnTo>
                    <a:pt x="115" y="360"/>
                  </a:lnTo>
                  <a:lnTo>
                    <a:pt x="122" y="352"/>
                  </a:lnTo>
                  <a:lnTo>
                    <a:pt x="168" y="313"/>
                  </a:lnTo>
                  <a:lnTo>
                    <a:pt x="199" y="258"/>
                  </a:lnTo>
                  <a:lnTo>
                    <a:pt x="221" y="180"/>
                  </a:lnTo>
                  <a:lnTo>
                    <a:pt x="267" y="62"/>
                  </a:lnTo>
                  <a:lnTo>
                    <a:pt x="305" y="8"/>
                  </a:lnTo>
                  <a:lnTo>
                    <a:pt x="267" y="149"/>
                  </a:lnTo>
                  <a:lnTo>
                    <a:pt x="26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7" name="Chart 46"/>
          <p:cNvGraphicFramePr/>
          <p:nvPr/>
        </p:nvGraphicFramePr>
        <p:xfrm>
          <a:off x="5105400" y="3505200"/>
          <a:ext cx="2895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971800" y="4876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...</a:t>
            </a:r>
            <a:endParaRPr lang="en-US" sz="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1965"/>
                </a:solidFill>
              </a:rPr>
              <a:t>Design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1965"/>
                </a:solidFill>
              </a:rPr>
              <a:t>of this case study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1142995"/>
          <a:ext cx="6553199" cy="3124205"/>
        </p:xfrm>
        <a:graphic>
          <a:graphicData uri="http://schemas.openxmlformats.org/drawingml/2006/table">
            <a:tbl>
              <a:tblPr/>
              <a:tblGrid>
                <a:gridCol w="766797"/>
                <a:gridCol w="1102271"/>
                <a:gridCol w="1102271"/>
                <a:gridCol w="1102271"/>
                <a:gridCol w="1102271"/>
                <a:gridCol w="1377318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scenario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latin typeface="Arial"/>
                        </a:rPr>
                        <a:t>Prod_X_price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latin typeface="Arial"/>
                        </a:rPr>
                        <a:t>Prod_Y_price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latin typeface="Arial"/>
                        </a:rPr>
                        <a:t>Prod_Z_price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latin typeface="Arial"/>
                        </a:rPr>
                        <a:t>Prod_W_price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latin typeface="Arial"/>
                        </a:rPr>
                        <a:t>Prod_X_reimbursement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Yes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35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￥14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latin typeface="Arial"/>
                        </a:rPr>
                        <a:t>No</a:t>
                      </a:r>
                      <a:endParaRPr lang="zh-CN" altLang="en-US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4572000"/>
            <a:ext cx="6858000" cy="646331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Note: Product X is the new product to be launched. Products Y-W are the assumed main competitors in the market. The file </a:t>
            </a:r>
            <a:r>
              <a:rPr lang="en-US" sz="1200" b="1" i="1" dirty="0" smtClean="0">
                <a:latin typeface="+mn-lt"/>
              </a:rPr>
              <a:t>“Experimental design” </a:t>
            </a:r>
            <a:r>
              <a:rPr lang="en-US" sz="1200" i="1" dirty="0" smtClean="0">
                <a:latin typeface="+mn-lt"/>
              </a:rPr>
              <a:t>spreadsheet in appendix has it.</a:t>
            </a:r>
            <a:endParaRPr lang="en-US" sz="1200" i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1"/>
            <a:ext cx="8894762" cy="457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1965"/>
                </a:solidFill>
              </a:rPr>
              <a:t>What does the model data set looks like?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16200000">
            <a:off x="647700" y="876300"/>
            <a:ext cx="228600" cy="609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427496"/>
          <a:ext cx="7772400" cy="471782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452042"/>
                <a:gridCol w="536144"/>
                <a:gridCol w="557081"/>
                <a:gridCol w="557081"/>
                <a:gridCol w="557081"/>
                <a:gridCol w="777592"/>
                <a:gridCol w="765989"/>
                <a:gridCol w="765989"/>
                <a:gridCol w="826918"/>
                <a:gridCol w="757283"/>
              </a:tblGrid>
              <a:tr h="119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QN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scenario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prod_Z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prod_W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prod_X_price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prod_Y_price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prod_Z_price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prod_W_price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prod_X_reim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 bwMode="auto">
          <a:xfrm rot="16200000">
            <a:off x="1257300" y="876300"/>
            <a:ext cx="228600" cy="609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>
            <a:off x="2895602" y="-152401"/>
            <a:ext cx="228597" cy="2667002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16200000">
            <a:off x="6172200" y="-762002"/>
            <a:ext cx="228599" cy="388620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790545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Respondent Id</a:t>
            </a:r>
            <a:endParaRPr lang="en-US" sz="7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762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Scenario, </a:t>
            </a:r>
            <a:r>
              <a:rPr lang="en-US" sz="700" b="1" dirty="0" err="1" smtClean="0"/>
              <a:t>i.e</a:t>
            </a:r>
            <a:r>
              <a:rPr lang="en-US" sz="700" b="1" dirty="0" smtClean="0"/>
              <a:t> choice set</a:t>
            </a:r>
            <a:endParaRPr lang="en-US" sz="700" b="1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646905" y="1027906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1256505" y="1027906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3923506" y="1027906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62200" y="7620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Respondent’s choice among the 4 products in each scenario</a:t>
            </a:r>
            <a:endParaRPr lang="en-US" sz="7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7620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Attributes of the 4 products, i.e. variable factors that influence respondent’s choice.</a:t>
            </a:r>
            <a:endParaRPr lang="en-US" sz="700" b="1" dirty="0"/>
          </a:p>
        </p:txBody>
      </p:sp>
      <p:sp>
        <p:nvSpPr>
          <p:cNvPr id="19" name="左箭头 18"/>
          <p:cNvSpPr/>
          <p:nvPr/>
        </p:nvSpPr>
        <p:spPr bwMode="auto">
          <a:xfrm>
            <a:off x="8305800" y="1524000"/>
            <a:ext cx="685800" cy="152400"/>
          </a:xfrm>
          <a:prstGeom prst="leftArrow">
            <a:avLst/>
          </a:prstGeom>
          <a:solidFill>
            <a:srgbClr val="00B050">
              <a:alpha val="3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800" y="1676400"/>
            <a:ext cx="838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Each row represent a </a:t>
            </a:r>
            <a:r>
              <a:rPr lang="en-US" altLang="zh-CN" sz="800" dirty="0" err="1" smtClean="0"/>
              <a:t>prespondent</a:t>
            </a:r>
            <a:r>
              <a:rPr lang="en-US" altLang="zh-CN" sz="800" dirty="0" smtClean="0"/>
              <a:t> at one scenario</a:t>
            </a:r>
            <a:endParaRPr lang="zh-CN" alt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28600"/>
            <a:ext cx="8894762" cy="6572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1965"/>
                </a:solidFill>
              </a:rPr>
              <a:t>What does this model specifically look like?</a:t>
            </a:r>
          </a:p>
        </p:txBody>
      </p:sp>
      <p:sp>
        <p:nvSpPr>
          <p:cNvPr id="88074" name="Footer Placeholder 2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latin typeface="Verdana" pitchFamily="34" charset="0"/>
                <a:cs typeface="Arial" charset="0"/>
              </a:rPr>
              <a:t>Discrete Choice Model</a:t>
            </a:r>
            <a:endParaRPr lang="en-US">
              <a:latin typeface="Verdana" pitchFamily="34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14401"/>
            <a:ext cx="8001000" cy="5109091"/>
          </a:xfrm>
          <a:prstGeom prst="rect">
            <a:avLst/>
          </a:prstGeom>
          <a:solidFill>
            <a:srgbClr val="CBDBF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Utility functions for the 4 treatment choices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altLang="zh-CN" sz="1400" dirty="0" smtClean="0"/>
              <a:t>According to the DCM model definition, we have below</a:t>
            </a:r>
            <a:endParaRPr lang="zh-CN" alt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altLang="zh-CN" sz="1000" i="1" dirty="0" smtClean="0"/>
              <a:t>Note: U1, U2, U3 and  U4 are utilities for </a:t>
            </a:r>
            <a:r>
              <a:rPr lang="en-US" altLang="zh-CN" sz="1000" i="1" dirty="0" err="1" smtClean="0"/>
              <a:t>Prod_X</a:t>
            </a:r>
            <a:r>
              <a:rPr lang="en-US" altLang="zh-CN" sz="1000" i="1" dirty="0" smtClean="0"/>
              <a:t>, </a:t>
            </a:r>
            <a:r>
              <a:rPr lang="en-US" altLang="zh-CN" sz="1000" i="1" dirty="0" err="1" smtClean="0"/>
              <a:t>Prod_Y</a:t>
            </a:r>
            <a:r>
              <a:rPr lang="en-US" altLang="zh-CN" sz="1000" i="1" dirty="0" smtClean="0"/>
              <a:t>, </a:t>
            </a:r>
            <a:r>
              <a:rPr lang="en-US" altLang="zh-CN" sz="1000" i="1" dirty="0" err="1" smtClean="0"/>
              <a:t>Prod_Z</a:t>
            </a:r>
            <a:r>
              <a:rPr lang="en-US" altLang="zh-CN" sz="1000" i="1" dirty="0" smtClean="0"/>
              <a:t> and </a:t>
            </a:r>
            <a:r>
              <a:rPr lang="en-US" altLang="zh-CN" sz="1000" i="1" dirty="0" err="1" smtClean="0"/>
              <a:t>Prod_W</a:t>
            </a:r>
            <a:r>
              <a:rPr lang="en-US" altLang="zh-CN" sz="1000" i="1" dirty="0" smtClean="0"/>
              <a:t>;</a:t>
            </a:r>
          </a:p>
          <a:p>
            <a:r>
              <a:rPr lang="en-US" altLang="zh-CN" sz="1000" i="1" dirty="0" smtClean="0"/>
              <a:t>          x11-x13 are dummy variables for price of </a:t>
            </a:r>
            <a:r>
              <a:rPr lang="en-US" altLang="zh-CN" sz="1000" i="1" dirty="0" err="1" smtClean="0"/>
              <a:t>Prod_X</a:t>
            </a:r>
            <a:r>
              <a:rPr lang="en-US" altLang="zh-CN" sz="1000" i="1" dirty="0" smtClean="0"/>
              <a:t>; and x51 is a dummy variable for </a:t>
            </a:r>
            <a:r>
              <a:rPr lang="en-US" altLang="zh-CN" sz="1000" i="1" dirty="0" err="1" smtClean="0"/>
              <a:t>Prod_X</a:t>
            </a:r>
            <a:r>
              <a:rPr lang="en-US" altLang="zh-CN" sz="1000" i="1" dirty="0" smtClean="0"/>
              <a:t> reimbursement status;</a:t>
            </a:r>
          </a:p>
          <a:p>
            <a:r>
              <a:rPr lang="en-US" altLang="zh-CN" sz="1000" i="1" dirty="0" smtClean="0"/>
              <a:t>          x21-x23 are dummy variables for price of </a:t>
            </a:r>
            <a:r>
              <a:rPr lang="en-US" altLang="zh-CN" sz="1000" i="1" dirty="0" err="1" smtClean="0"/>
              <a:t>Prod_Y</a:t>
            </a:r>
            <a:r>
              <a:rPr lang="en-US" altLang="zh-CN" sz="1000" i="1" dirty="0" smtClean="0"/>
              <a:t>;</a:t>
            </a:r>
          </a:p>
          <a:p>
            <a:r>
              <a:rPr lang="en-US" altLang="zh-CN" sz="1000" i="1" dirty="0" smtClean="0"/>
              <a:t>          x31-x33 are dummy variables for price of </a:t>
            </a:r>
            <a:r>
              <a:rPr lang="en-US" altLang="zh-CN" sz="1000" i="1" dirty="0" err="1" smtClean="0"/>
              <a:t>Prod_Z</a:t>
            </a:r>
            <a:r>
              <a:rPr lang="en-US" altLang="zh-CN" sz="1000" i="1" dirty="0" smtClean="0"/>
              <a:t>;</a:t>
            </a:r>
          </a:p>
          <a:p>
            <a:r>
              <a:rPr lang="en-US" altLang="zh-CN" sz="1000" i="1" dirty="0" smtClean="0"/>
              <a:t>          x41-x43 are dummy variables for price of </a:t>
            </a:r>
            <a:r>
              <a:rPr lang="en-US" altLang="zh-CN" sz="1000" i="1" dirty="0" err="1" smtClean="0"/>
              <a:t>Prod_W</a:t>
            </a:r>
            <a:r>
              <a:rPr lang="en-US" altLang="zh-CN" sz="1000" i="1" dirty="0" smtClean="0"/>
              <a:t>.</a:t>
            </a:r>
          </a:p>
          <a:p>
            <a:r>
              <a:rPr lang="en-US" altLang="zh-CN" sz="1000" i="1" dirty="0" smtClean="0"/>
              <a:t>         The highest price for each product is reference level; “Not Reimbursed” for </a:t>
            </a:r>
            <a:r>
              <a:rPr lang="en-US" altLang="zh-CN" sz="1000" i="1" dirty="0" err="1" smtClean="0"/>
              <a:t>Prod_X</a:t>
            </a:r>
            <a:r>
              <a:rPr lang="en-US" altLang="zh-CN" sz="1000" i="1" dirty="0" smtClean="0"/>
              <a:t> is reference level.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66800" y="1447800"/>
          <a:ext cx="2844800" cy="228600"/>
        </p:xfrm>
        <a:graphic>
          <a:graphicData uri="http://schemas.openxmlformats.org/presentationml/2006/ole">
            <p:oleObj spid="_x0000_s126981" name="Equation" r:id="rId4" imgW="2844720" imgH="228600" progId="Equation.DSMT4">
              <p:embed/>
            </p:oleObj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1066800" y="1828800"/>
          <a:ext cx="2349500" cy="228600"/>
        </p:xfrm>
        <a:graphic>
          <a:graphicData uri="http://schemas.openxmlformats.org/presentationml/2006/ole">
            <p:oleObj spid="_x0000_s126985" name="Equation" r:id="rId5" imgW="2349360" imgH="228600" progId="Equation.DSMT4">
              <p:embed/>
            </p:oleObj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1066800" y="2209800"/>
          <a:ext cx="2324100" cy="228600"/>
        </p:xfrm>
        <a:graphic>
          <a:graphicData uri="http://schemas.openxmlformats.org/presentationml/2006/ole">
            <p:oleObj spid="_x0000_s126986" name="Equation" r:id="rId6" imgW="2323800" imgH="228600" progId="Equation.DSMT4">
              <p:embed/>
            </p:oleObj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1066800" y="2590800"/>
          <a:ext cx="2006600" cy="228600"/>
        </p:xfrm>
        <a:graphic>
          <a:graphicData uri="http://schemas.openxmlformats.org/presentationml/2006/ole">
            <p:oleObj spid="_x0000_s126987" name="Equation" r:id="rId7" imgW="2006280" imgH="228600" progId="Equation.DSMT4">
              <p:embed/>
            </p:oleObj>
          </a:graphicData>
        </a:graphic>
      </p:graphicFrame>
      <p:sp>
        <p:nvSpPr>
          <p:cNvPr id="13" name="左大括号 12"/>
          <p:cNvSpPr/>
          <p:nvPr/>
        </p:nvSpPr>
        <p:spPr bwMode="auto">
          <a:xfrm>
            <a:off x="914400" y="1524000"/>
            <a:ext cx="152400" cy="1219200"/>
          </a:xfrm>
          <a:prstGeom prst="lef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066800" y="3276600"/>
          <a:ext cx="2819400" cy="431800"/>
        </p:xfrm>
        <a:graphic>
          <a:graphicData uri="http://schemas.openxmlformats.org/presentationml/2006/ole">
            <p:oleObj spid="_x0000_s126989" name="Equation" r:id="rId8" imgW="2819160" imgH="431640" progId="Equation.DSMT4">
              <p:embed/>
            </p:oleObj>
          </a:graphicData>
        </a:graphic>
      </p:graphicFrame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1092200" y="3733800"/>
          <a:ext cx="2794000" cy="431800"/>
        </p:xfrm>
        <a:graphic>
          <a:graphicData uri="http://schemas.openxmlformats.org/presentationml/2006/ole">
            <p:oleObj spid="_x0000_s126990" name="Equation" r:id="rId9" imgW="2793960" imgH="431640" progId="Equation.DSMT4">
              <p:embed/>
            </p:oleObj>
          </a:graphicData>
        </a:graphic>
      </p:graphicFrame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1092200" y="4114800"/>
          <a:ext cx="2794000" cy="431800"/>
        </p:xfrm>
        <a:graphic>
          <a:graphicData uri="http://schemas.openxmlformats.org/presentationml/2006/ole">
            <p:oleObj spid="_x0000_s126991" name="Equation" r:id="rId10" imgW="2793960" imgH="431640" progId="Equation.DSMT4">
              <p:embed/>
            </p:oleObj>
          </a:graphicData>
        </a:graphic>
      </p:graphicFrame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1130300" y="4572000"/>
          <a:ext cx="2832100" cy="431800"/>
        </p:xfrm>
        <a:graphic>
          <a:graphicData uri="http://schemas.openxmlformats.org/presentationml/2006/ole">
            <p:oleObj spid="_x0000_s126992" name="Equation" r:id="rId11" imgW="2831760" imgH="431640" progId="Equation.DSMT4">
              <p:embed/>
            </p:oleObj>
          </a:graphicData>
        </a:graphic>
      </p:graphicFrame>
      <p:sp>
        <p:nvSpPr>
          <p:cNvPr id="21" name="左大括号 20"/>
          <p:cNvSpPr/>
          <p:nvPr/>
        </p:nvSpPr>
        <p:spPr bwMode="auto">
          <a:xfrm>
            <a:off x="914400" y="3429000"/>
            <a:ext cx="152400" cy="1371600"/>
          </a:xfrm>
          <a:prstGeom prst="leftBrac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KCtv5gVUiGq1zwCdT8ug"/>
</p:tagLst>
</file>

<file path=ppt/theme/theme1.xml><?xml version="1.0" encoding="utf-8"?>
<a:theme xmlns:a="http://schemas.openxmlformats.org/drawingml/2006/main" name="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1_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MS_PPT_Template_v2">
  <a:themeElements>
    <a:clrScheme name="IMS_PPT_Template_v2 1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528A"/>
      </a:hlink>
      <a:folHlink>
        <a:srgbClr val="860C0E"/>
      </a:folHlink>
    </a:clrScheme>
    <a:fontScheme name="IMS_PPT_Template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MS_PPT_Template_v2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IMS_Standard.LET.Rev">
  <a:themeElements>
    <a:clrScheme name="3_IMS_Standard.LET.Rev 1">
      <a:dk1>
        <a:srgbClr val="262626"/>
      </a:dk1>
      <a:lt1>
        <a:srgbClr val="FFFFFF"/>
      </a:lt1>
      <a:dk2>
        <a:srgbClr val="001E4F"/>
      </a:dk2>
      <a:lt2>
        <a:srgbClr val="3E9FAA"/>
      </a:lt2>
      <a:accent1>
        <a:srgbClr val="E78A00"/>
      </a:accent1>
      <a:accent2>
        <a:srgbClr val="158D00"/>
      </a:accent2>
      <a:accent3>
        <a:srgbClr val="FFFFFF"/>
      </a:accent3>
      <a:accent4>
        <a:srgbClr val="1F1F1F"/>
      </a:accent4>
      <a:accent5>
        <a:srgbClr val="F1C4AA"/>
      </a:accent5>
      <a:accent6>
        <a:srgbClr val="127F00"/>
      </a:accent6>
      <a:hlink>
        <a:srgbClr val="005187"/>
      </a:hlink>
      <a:folHlink>
        <a:srgbClr val="820D1A"/>
      </a:folHlink>
    </a:clrScheme>
    <a:fontScheme name="3_IMS_Standard.LET.Re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3_IMS_Standard.LET.Rev 1">
        <a:dk1>
          <a:srgbClr val="262626"/>
        </a:dk1>
        <a:lt1>
          <a:srgbClr val="FFFFFF"/>
        </a:lt1>
        <a:dk2>
          <a:srgbClr val="001E4F"/>
        </a:dk2>
        <a:lt2>
          <a:srgbClr val="3E9FAA"/>
        </a:lt2>
        <a:accent1>
          <a:srgbClr val="E78A00"/>
        </a:accent1>
        <a:accent2>
          <a:srgbClr val="158D00"/>
        </a:accent2>
        <a:accent3>
          <a:srgbClr val="FFFFFF"/>
        </a:accent3>
        <a:accent4>
          <a:srgbClr val="1F1F1F"/>
        </a:accent4>
        <a:accent5>
          <a:srgbClr val="F1C4AA"/>
        </a:accent5>
        <a:accent6>
          <a:srgbClr val="127F00"/>
        </a:accent6>
        <a:hlink>
          <a:srgbClr val="005187"/>
        </a:hlink>
        <a:folHlink>
          <a:srgbClr val="820D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IMS_Standard.LET.Rev">
  <a:themeElements>
    <a:clrScheme name="3_IMS_Standard.LET.Rev 1">
      <a:dk1>
        <a:srgbClr val="262626"/>
      </a:dk1>
      <a:lt1>
        <a:srgbClr val="FFFFFF"/>
      </a:lt1>
      <a:dk2>
        <a:srgbClr val="001E4F"/>
      </a:dk2>
      <a:lt2>
        <a:srgbClr val="3E9FAA"/>
      </a:lt2>
      <a:accent1>
        <a:srgbClr val="E78A00"/>
      </a:accent1>
      <a:accent2>
        <a:srgbClr val="158D00"/>
      </a:accent2>
      <a:accent3>
        <a:srgbClr val="FFFFFF"/>
      </a:accent3>
      <a:accent4>
        <a:srgbClr val="1F1F1F"/>
      </a:accent4>
      <a:accent5>
        <a:srgbClr val="F1C4AA"/>
      </a:accent5>
      <a:accent6>
        <a:srgbClr val="127F00"/>
      </a:accent6>
      <a:hlink>
        <a:srgbClr val="005187"/>
      </a:hlink>
      <a:folHlink>
        <a:srgbClr val="820D1A"/>
      </a:folHlink>
    </a:clrScheme>
    <a:fontScheme name="3_IMS_Standard.LET.Re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3_IMS_Standard.LET.Rev 1">
        <a:dk1>
          <a:srgbClr val="262626"/>
        </a:dk1>
        <a:lt1>
          <a:srgbClr val="FFFFFF"/>
        </a:lt1>
        <a:dk2>
          <a:srgbClr val="001E4F"/>
        </a:dk2>
        <a:lt2>
          <a:srgbClr val="3E9FAA"/>
        </a:lt2>
        <a:accent1>
          <a:srgbClr val="E78A00"/>
        </a:accent1>
        <a:accent2>
          <a:srgbClr val="158D00"/>
        </a:accent2>
        <a:accent3>
          <a:srgbClr val="FFFFFF"/>
        </a:accent3>
        <a:accent4>
          <a:srgbClr val="1F1F1F"/>
        </a:accent4>
        <a:accent5>
          <a:srgbClr val="F1C4AA"/>
        </a:accent5>
        <a:accent6>
          <a:srgbClr val="127F00"/>
        </a:accent6>
        <a:hlink>
          <a:srgbClr val="005187"/>
        </a:hlink>
        <a:folHlink>
          <a:srgbClr val="820D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24934</TotalTime>
  <Words>3142</Words>
  <Application>Microsoft Office PowerPoint</Application>
  <PresentationFormat>全屏显示(4:3)</PresentationFormat>
  <Paragraphs>1282</Paragraphs>
  <Slides>22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blank</vt:lpstr>
      <vt:lpstr>1_blank</vt:lpstr>
      <vt:lpstr>IMS_PPT_Template_v2</vt:lpstr>
      <vt:lpstr>2_blank</vt:lpstr>
      <vt:lpstr>3_blank</vt:lpstr>
      <vt:lpstr>4_blank</vt:lpstr>
      <vt:lpstr>3_IMS_Standard.LET.Rev</vt:lpstr>
      <vt:lpstr>4_IMS_Standard.LET.Rev</vt:lpstr>
      <vt:lpstr>5_blank</vt:lpstr>
      <vt:lpstr>Equation</vt:lpstr>
      <vt:lpstr>工作表</vt:lpstr>
      <vt:lpstr>包装程序外壳对象</vt:lpstr>
      <vt:lpstr>幻灯片 1</vt:lpstr>
      <vt:lpstr>What is a discrete choice model?</vt:lpstr>
      <vt:lpstr>What is a choice set?</vt:lpstr>
      <vt:lpstr>What does a typical discrete choice model (Logit) look like?</vt:lpstr>
      <vt:lpstr>What does a typical discrete choice model (Logit) look like mathematically?</vt:lpstr>
      <vt:lpstr>Case Study Introduction</vt:lpstr>
      <vt:lpstr>Design of this case study</vt:lpstr>
      <vt:lpstr>What does the model data set looks like?</vt:lpstr>
      <vt:lpstr>What does this model specifically look like?</vt:lpstr>
      <vt:lpstr>Option 1--Run a discrete choice model with PROC NLMIXED in SAS</vt:lpstr>
      <vt:lpstr>幻灯片 11</vt:lpstr>
      <vt:lpstr>Option 2--Run a discrete choice model in another alternative approach--PROC MDC</vt:lpstr>
      <vt:lpstr>Option 2--Proc MDC SAS Program</vt:lpstr>
      <vt:lpstr>幻灯片 14</vt:lpstr>
      <vt:lpstr>Option 3-- Proc Phreg</vt:lpstr>
      <vt:lpstr>幻灯片 16</vt:lpstr>
      <vt:lpstr>幻灯片 17</vt:lpstr>
      <vt:lpstr>幻灯片 18</vt:lpstr>
      <vt:lpstr>幻灯片 19</vt:lpstr>
      <vt:lpstr>幻灯片 20</vt:lpstr>
      <vt:lpstr>幻灯片 21</vt:lpstr>
      <vt:lpstr>Appendix</vt:lpstr>
    </vt:vector>
  </TitlesOfParts>
  <Company>DRAWLOOP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Vergara</dc:creator>
  <cp:lastModifiedBy>yxue</cp:lastModifiedBy>
  <cp:revision>1663</cp:revision>
  <dcterms:created xsi:type="dcterms:W3CDTF">2010-10-19T15:45:28Z</dcterms:created>
  <dcterms:modified xsi:type="dcterms:W3CDTF">2013-11-18T07:39:25Z</dcterms:modified>
</cp:coreProperties>
</file>