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9" r:id="rId1"/>
    <p:sldMasterId id="2147483745" r:id="rId2"/>
    <p:sldMasterId id="2147483773" r:id="rId3"/>
    <p:sldMasterId id="2147483789" r:id="rId4"/>
  </p:sldMasterIdLst>
  <p:notesMasterIdLst>
    <p:notesMasterId r:id="rId43"/>
  </p:notesMasterIdLst>
  <p:handoutMasterIdLst>
    <p:handoutMasterId r:id="rId44"/>
  </p:handoutMasterIdLst>
  <p:sldIdLst>
    <p:sldId id="256" r:id="rId5"/>
    <p:sldId id="332" r:id="rId6"/>
    <p:sldId id="333" r:id="rId7"/>
    <p:sldId id="334" r:id="rId8"/>
    <p:sldId id="335" r:id="rId9"/>
    <p:sldId id="272" r:id="rId10"/>
    <p:sldId id="279" r:id="rId11"/>
    <p:sldId id="294" r:id="rId12"/>
    <p:sldId id="281" r:id="rId13"/>
    <p:sldId id="282" r:id="rId14"/>
    <p:sldId id="309" r:id="rId15"/>
    <p:sldId id="280" r:id="rId16"/>
    <p:sldId id="296" r:id="rId17"/>
    <p:sldId id="324" r:id="rId18"/>
    <p:sldId id="307" r:id="rId19"/>
    <p:sldId id="311" r:id="rId20"/>
    <p:sldId id="285" r:id="rId21"/>
    <p:sldId id="298" r:id="rId22"/>
    <p:sldId id="326" r:id="rId23"/>
    <p:sldId id="312" r:id="rId24"/>
    <p:sldId id="313" r:id="rId25"/>
    <p:sldId id="301" r:id="rId26"/>
    <p:sldId id="302" r:id="rId27"/>
    <p:sldId id="327" r:id="rId28"/>
    <p:sldId id="314" r:id="rId29"/>
    <p:sldId id="317" r:id="rId30"/>
    <p:sldId id="305" r:id="rId31"/>
    <p:sldId id="306" r:id="rId32"/>
    <p:sldId id="329" r:id="rId33"/>
    <p:sldId id="318" r:id="rId34"/>
    <p:sldId id="286" r:id="rId35"/>
    <p:sldId id="287" r:id="rId36"/>
    <p:sldId id="320" r:id="rId37"/>
    <p:sldId id="290" r:id="rId38"/>
    <p:sldId id="300" r:id="rId39"/>
    <p:sldId id="331" r:id="rId40"/>
    <p:sldId id="322" r:id="rId41"/>
    <p:sldId id="262"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2754" autoAdjust="0"/>
  </p:normalViewPr>
  <p:slideViewPr>
    <p:cSldViewPr snapToGrid="0" snapToObjects="1">
      <p:cViewPr>
        <p:scale>
          <a:sx n="90" d="100"/>
          <a:sy n="90" d="100"/>
        </p:scale>
        <p:origin x="-10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AC26D13-70B9-4336-AE51-B66B93450EB4}" type="datetimeFigureOut">
              <a:rPr lang="en-GB" smtClean="0"/>
              <a:pPr/>
              <a:t>24/02/2015</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710CEF8-DCE8-49BF-8142-2EF53A72E16E}" type="slidenum">
              <a:rPr lang="en-GB" smtClean="0"/>
              <a:pPr/>
              <a:t>‹#›</a:t>
            </a:fld>
            <a:endParaRPr lang="en-GB"/>
          </a:p>
        </p:txBody>
      </p:sp>
    </p:spTree>
    <p:extLst>
      <p:ext uri="{BB962C8B-B14F-4D97-AF65-F5344CB8AC3E}">
        <p14:creationId xmlns:p14="http://schemas.microsoft.com/office/powerpoint/2010/main" xmlns="" val="2841367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DDEE33-818C-45BB-BF72-7DA6CF02BEA0}" type="datetimeFigureOut">
              <a:rPr lang="en-GB" smtClean="0"/>
              <a:pPr/>
              <a:t>24/02/2015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069D88-AF4E-4D7A-A0C1-666AEE88BA7C}"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F069D88-AF4E-4D7A-A0C1-666AEE88BA7C}"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Note: </a:t>
            </a:r>
          </a:p>
          <a:p>
            <a:pPr marL="228600" indent="-228600">
              <a:buAutoNum type="arabicPeriod"/>
            </a:pPr>
            <a:r>
              <a:rPr lang="en-GB" dirty="0" smtClean="0"/>
              <a:t>This table</a:t>
            </a:r>
            <a:r>
              <a:rPr lang="en-GB" baseline="0" dirty="0" smtClean="0"/>
              <a:t> presents the adjusted HRs using the Cox proportional hazards model.</a:t>
            </a:r>
          </a:p>
          <a:p>
            <a:pPr marL="228600" indent="-228600">
              <a:buAutoNum type="arabicPeriod"/>
            </a:pPr>
            <a:r>
              <a:rPr lang="en-GB" baseline="0" dirty="0" smtClean="0"/>
              <a:t>Although the model take time to event into consideration but the proportional hazards assumptions were violated, thus worse model fit. However, all remaining attributes demonstrated with consistent direction of association with logistic regression.</a:t>
            </a:r>
            <a:endParaRPr lang="en-GB" dirty="0"/>
          </a:p>
        </p:txBody>
      </p:sp>
      <p:sp>
        <p:nvSpPr>
          <p:cNvPr id="4" name="Slide Number Placeholder 3"/>
          <p:cNvSpPr>
            <a:spLocks noGrp="1"/>
          </p:cNvSpPr>
          <p:nvPr>
            <p:ph type="sldNum" sz="quarter" idx="10"/>
          </p:nvPr>
        </p:nvSpPr>
        <p:spPr/>
        <p:txBody>
          <a:bodyPr/>
          <a:lstStyle/>
          <a:p>
            <a:fld id="{2F069D88-AF4E-4D7A-A0C1-666AEE88BA7C}" type="slidenum">
              <a:rPr lang="en-GB" smtClean="0"/>
              <a:pPr/>
              <a:t>15</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Note:</a:t>
            </a:r>
          </a:p>
          <a:p>
            <a:r>
              <a:rPr lang="en-GB" dirty="0" smtClean="0"/>
              <a:t>This</a:t>
            </a:r>
            <a:r>
              <a:rPr lang="en-GB" baseline="0" dirty="0" smtClean="0"/>
              <a:t> table presents the </a:t>
            </a:r>
            <a:r>
              <a:rPr lang="en-GB" baseline="0" dirty="0" err="1" smtClean="0"/>
              <a:t>univariate</a:t>
            </a:r>
            <a:r>
              <a:rPr lang="en-GB" baseline="0" dirty="0" smtClean="0"/>
              <a:t> Odds Ratio (with 95% CI) for each of the potential attributes. </a:t>
            </a:r>
            <a:endParaRPr lang="en-GB" dirty="0" smtClean="0"/>
          </a:p>
          <a:p>
            <a:endParaRPr lang="en-GB" dirty="0"/>
          </a:p>
        </p:txBody>
      </p:sp>
      <p:sp>
        <p:nvSpPr>
          <p:cNvPr id="4" name="Slide Number Placeholder 3"/>
          <p:cNvSpPr>
            <a:spLocks noGrp="1"/>
          </p:cNvSpPr>
          <p:nvPr>
            <p:ph type="sldNum" sz="quarter" idx="10"/>
          </p:nvPr>
        </p:nvSpPr>
        <p:spPr/>
        <p:txBody>
          <a:bodyPr/>
          <a:lstStyle/>
          <a:p>
            <a:fld id="{2F069D88-AF4E-4D7A-A0C1-666AEE88BA7C}" type="slidenum">
              <a:rPr lang="en-GB" smtClean="0"/>
              <a:pPr/>
              <a:t>17</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Note: </a:t>
            </a:r>
          </a:p>
          <a:p>
            <a:pPr marL="228600" indent="-228600">
              <a:buAutoNum type="arabicPeriod"/>
            </a:pPr>
            <a:r>
              <a:rPr lang="en-GB" dirty="0" smtClean="0"/>
              <a:t>This table presents the adjusted ORs</a:t>
            </a:r>
            <a:r>
              <a:rPr lang="en-GB" baseline="0" dirty="0" smtClean="0"/>
              <a:t> using the total study cohort. Note that there were patients with insufficient follow up.</a:t>
            </a:r>
          </a:p>
          <a:p>
            <a:pPr marL="228600" indent="-228600">
              <a:buAutoNum type="arabicPeriod"/>
            </a:pPr>
            <a:r>
              <a:rPr lang="en-GB" baseline="0" dirty="0" smtClean="0"/>
              <a:t>Model interpretation: Increased age, worse baseline VA and being </a:t>
            </a:r>
            <a:r>
              <a:rPr lang="en-GB" baseline="0" dirty="0" err="1" smtClean="0"/>
              <a:t>comorbid</a:t>
            </a:r>
            <a:r>
              <a:rPr lang="en-GB" baseline="0" dirty="0" smtClean="0"/>
              <a:t> were associated with increased risk of progression to advanced AMD. Any measure of OCT at baseline also strongly associated with increased risk of progression. Diabetes and any IOP measures at baseline were associated with decreased risk of progression.</a:t>
            </a:r>
            <a:endParaRPr lang="en-GB" dirty="0"/>
          </a:p>
        </p:txBody>
      </p:sp>
      <p:sp>
        <p:nvSpPr>
          <p:cNvPr id="4" name="Slide Number Placeholder 3"/>
          <p:cNvSpPr>
            <a:spLocks noGrp="1"/>
          </p:cNvSpPr>
          <p:nvPr>
            <p:ph type="sldNum" sz="quarter" idx="10"/>
          </p:nvPr>
        </p:nvSpPr>
        <p:spPr/>
        <p:txBody>
          <a:bodyPr/>
          <a:lstStyle/>
          <a:p>
            <a:fld id="{2F069D88-AF4E-4D7A-A0C1-666AEE88BA7C}" type="slidenum">
              <a:rPr lang="en-GB" smtClean="0"/>
              <a:pPr/>
              <a:t>18</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Note:</a:t>
            </a:r>
          </a:p>
          <a:p>
            <a:r>
              <a:rPr lang="en-GB" dirty="0" smtClean="0"/>
              <a:t>1. Model</a:t>
            </a:r>
            <a:r>
              <a:rPr lang="en-GB" baseline="0" dirty="0" smtClean="0"/>
              <a:t> fit using subgroup of patients with at least 2-year follow up</a:t>
            </a:r>
            <a:endParaRPr lang="en-GB" dirty="0"/>
          </a:p>
        </p:txBody>
      </p:sp>
      <p:sp>
        <p:nvSpPr>
          <p:cNvPr id="4" name="Slide Number Placeholder 3"/>
          <p:cNvSpPr>
            <a:spLocks noGrp="1"/>
          </p:cNvSpPr>
          <p:nvPr>
            <p:ph type="sldNum" sz="quarter" idx="10"/>
          </p:nvPr>
        </p:nvSpPr>
        <p:spPr/>
        <p:txBody>
          <a:bodyPr/>
          <a:lstStyle/>
          <a:p>
            <a:fld id="{2F069D88-AF4E-4D7A-A0C1-666AEE88BA7C}" type="slidenum">
              <a:rPr lang="en-GB" smtClean="0"/>
              <a:pPr/>
              <a:t>19</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Note:</a:t>
            </a:r>
          </a:p>
          <a:p>
            <a:pPr marL="228600" indent="-228600">
              <a:buAutoNum type="arabicPeriod"/>
            </a:pPr>
            <a:r>
              <a:rPr lang="en-GB" dirty="0" smtClean="0"/>
              <a:t>Adjusted survival models using all baseline attributes.</a:t>
            </a:r>
          </a:p>
          <a:p>
            <a:pPr marL="228600" indent="-228600">
              <a:buAutoNum type="arabicPeriod"/>
            </a:pPr>
            <a:r>
              <a:rPr lang="en-GB" dirty="0" smtClean="0"/>
              <a:t>Model interpret: The risk of progression to advanced was</a:t>
            </a:r>
            <a:r>
              <a:rPr lang="en-GB" baseline="0" dirty="0" smtClean="0"/>
              <a:t> associated with increased age, being </a:t>
            </a:r>
            <a:r>
              <a:rPr lang="en-GB" baseline="0" dirty="0" err="1" smtClean="0"/>
              <a:t>comorbid</a:t>
            </a:r>
            <a:r>
              <a:rPr lang="en-GB" baseline="0" dirty="0" smtClean="0"/>
              <a:t> and with OCT measures at baseline.</a:t>
            </a:r>
            <a:endParaRPr lang="en-GB" dirty="0"/>
          </a:p>
        </p:txBody>
      </p:sp>
      <p:sp>
        <p:nvSpPr>
          <p:cNvPr id="4" name="Slide Number Placeholder 3"/>
          <p:cNvSpPr>
            <a:spLocks noGrp="1"/>
          </p:cNvSpPr>
          <p:nvPr>
            <p:ph type="sldNum" sz="quarter" idx="10"/>
          </p:nvPr>
        </p:nvSpPr>
        <p:spPr/>
        <p:txBody>
          <a:bodyPr/>
          <a:lstStyle/>
          <a:p>
            <a:fld id="{2F069D88-AF4E-4D7A-A0C1-666AEE88BA7C}" type="slidenum">
              <a:rPr lang="en-GB" smtClean="0"/>
              <a:pPr/>
              <a:t>20</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Note:</a:t>
            </a:r>
          </a:p>
          <a:p>
            <a:r>
              <a:rPr lang="en-GB" dirty="0" err="1" smtClean="0"/>
              <a:t>Univariate</a:t>
            </a:r>
            <a:r>
              <a:rPr lang="en-GB" baseline="0" dirty="0" smtClean="0"/>
              <a:t>  odds ratios for potential attributes</a:t>
            </a:r>
            <a:endParaRPr lang="en-GB" dirty="0"/>
          </a:p>
        </p:txBody>
      </p:sp>
      <p:sp>
        <p:nvSpPr>
          <p:cNvPr id="4" name="Slide Number Placeholder 3"/>
          <p:cNvSpPr>
            <a:spLocks noGrp="1"/>
          </p:cNvSpPr>
          <p:nvPr>
            <p:ph type="sldNum" sz="quarter" idx="10"/>
          </p:nvPr>
        </p:nvSpPr>
        <p:spPr/>
        <p:txBody>
          <a:bodyPr/>
          <a:lstStyle/>
          <a:p>
            <a:fld id="{2F069D88-AF4E-4D7A-A0C1-666AEE88BA7C}" type="slidenum">
              <a:rPr lang="en-GB" smtClean="0"/>
              <a:pPr/>
              <a:t>22</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Note:</a:t>
            </a:r>
          </a:p>
          <a:p>
            <a:r>
              <a:rPr lang="en-GB" baseline="0" dirty="0" smtClean="0"/>
              <a:t>Model interpretation : the worse the vision at baseline (indicated by increase of eye diagnoses, injections) the higher likelihood of progression.</a:t>
            </a:r>
          </a:p>
          <a:p>
            <a:r>
              <a:rPr lang="en-GB" baseline="0" dirty="0" smtClean="0"/>
              <a:t>There might be a confounding issues or the data do not fit for the models.</a:t>
            </a:r>
            <a:endParaRPr lang="en-GB" dirty="0"/>
          </a:p>
        </p:txBody>
      </p:sp>
      <p:sp>
        <p:nvSpPr>
          <p:cNvPr id="4" name="Slide Number Placeholder 3"/>
          <p:cNvSpPr>
            <a:spLocks noGrp="1"/>
          </p:cNvSpPr>
          <p:nvPr>
            <p:ph type="sldNum" sz="quarter" idx="10"/>
          </p:nvPr>
        </p:nvSpPr>
        <p:spPr/>
        <p:txBody>
          <a:bodyPr/>
          <a:lstStyle/>
          <a:p>
            <a:fld id="{2F069D88-AF4E-4D7A-A0C1-666AEE88BA7C}" type="slidenum">
              <a:rPr lang="en-GB" smtClean="0"/>
              <a:pPr/>
              <a:t>23</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F069D88-AF4E-4D7A-A0C1-666AEE88BA7C}" type="slidenum">
              <a:rPr lang="en-GB" smtClean="0"/>
              <a:pPr/>
              <a:t>24</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See previous notes.</a:t>
            </a:r>
            <a:endParaRPr lang="en-GB" dirty="0"/>
          </a:p>
        </p:txBody>
      </p:sp>
      <p:sp>
        <p:nvSpPr>
          <p:cNvPr id="4" name="Slide Number Placeholder 3"/>
          <p:cNvSpPr>
            <a:spLocks noGrp="1"/>
          </p:cNvSpPr>
          <p:nvPr>
            <p:ph type="sldNum" sz="quarter" idx="10"/>
          </p:nvPr>
        </p:nvSpPr>
        <p:spPr/>
        <p:txBody>
          <a:bodyPr/>
          <a:lstStyle/>
          <a:p>
            <a:fld id="{2F069D88-AF4E-4D7A-A0C1-666AEE88BA7C}" type="slidenum">
              <a:rPr lang="en-GB" smtClean="0"/>
              <a:pPr/>
              <a:t>25</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Note:</a:t>
            </a:r>
          </a:p>
          <a:p>
            <a:r>
              <a:rPr lang="en-GB" dirty="0" smtClean="0"/>
              <a:t>1.</a:t>
            </a:r>
            <a:r>
              <a:rPr lang="en-GB" baseline="0" dirty="0" smtClean="0"/>
              <a:t> </a:t>
            </a:r>
            <a:r>
              <a:rPr lang="en-GB" baseline="0" dirty="0" err="1" smtClean="0"/>
              <a:t>Univariate</a:t>
            </a:r>
            <a:r>
              <a:rPr lang="en-GB" baseline="0" dirty="0" smtClean="0"/>
              <a:t> odds ratios for potential attributes</a:t>
            </a:r>
            <a:endParaRPr lang="en-GB" dirty="0"/>
          </a:p>
        </p:txBody>
      </p:sp>
      <p:sp>
        <p:nvSpPr>
          <p:cNvPr id="4" name="Slide Number Placeholder 3"/>
          <p:cNvSpPr>
            <a:spLocks noGrp="1"/>
          </p:cNvSpPr>
          <p:nvPr>
            <p:ph type="sldNum" sz="quarter" idx="10"/>
          </p:nvPr>
        </p:nvSpPr>
        <p:spPr/>
        <p:txBody>
          <a:bodyPr/>
          <a:lstStyle/>
          <a:p>
            <a:fld id="{2F069D88-AF4E-4D7A-A0C1-666AEE88BA7C}" type="slidenum">
              <a:rPr lang="en-GB" smtClean="0"/>
              <a:pPr/>
              <a:t>27</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Note:</a:t>
            </a:r>
            <a:r>
              <a:rPr lang="en-GB" baseline="0" dirty="0" smtClean="0"/>
              <a:t> Advanced AMD is a composite outcome of GA and </a:t>
            </a:r>
            <a:r>
              <a:rPr lang="en-GB" baseline="0" dirty="0" err="1" smtClean="0"/>
              <a:t>wetAMD</a:t>
            </a:r>
            <a:r>
              <a:rPr lang="en-GB" baseline="0" dirty="0" smtClean="0"/>
              <a:t> for mild/intermediate patients. In patients who developed both GA and </a:t>
            </a:r>
            <a:r>
              <a:rPr lang="en-GB" baseline="0" dirty="0" err="1" smtClean="0"/>
              <a:t>wetAMD</a:t>
            </a:r>
            <a:r>
              <a:rPr lang="en-GB" baseline="0" dirty="0" smtClean="0"/>
              <a:t>, time to progression to advanced AMD is the earliest date of progression recorded at patient level.</a:t>
            </a:r>
            <a:endParaRPr lang="en-GB" dirty="0"/>
          </a:p>
        </p:txBody>
      </p:sp>
      <p:sp>
        <p:nvSpPr>
          <p:cNvPr id="4" name="Slide Number Placeholder 3"/>
          <p:cNvSpPr>
            <a:spLocks noGrp="1"/>
          </p:cNvSpPr>
          <p:nvPr>
            <p:ph type="sldNum" sz="quarter" idx="10"/>
          </p:nvPr>
        </p:nvSpPr>
        <p:spPr/>
        <p:txBody>
          <a:bodyPr/>
          <a:lstStyle/>
          <a:p>
            <a:fld id="{2F069D88-AF4E-4D7A-A0C1-666AEE88BA7C}" type="slidenum">
              <a:rPr lang="en-GB" smtClean="0"/>
              <a:pPr/>
              <a:t>6</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Note:</a:t>
            </a:r>
          </a:p>
          <a:p>
            <a:pPr marL="228600" indent="-228600">
              <a:buAutoNum type="arabicPeriod"/>
            </a:pPr>
            <a:r>
              <a:rPr lang="en-GB" dirty="0" smtClean="0"/>
              <a:t>step-wise logistic</a:t>
            </a:r>
            <a:r>
              <a:rPr lang="en-GB" baseline="0" dirty="0" smtClean="0"/>
              <a:t> regression </a:t>
            </a:r>
          </a:p>
          <a:p>
            <a:pPr marL="228600" indent="-228600">
              <a:buAutoNum type="arabicPeriod"/>
            </a:pPr>
            <a:r>
              <a:rPr lang="en-GB" baseline="0" dirty="0" smtClean="0"/>
              <a:t>Model interpretation: Consistent with previous results that the increased risk of progression was associated with worse baseline VA, being </a:t>
            </a:r>
            <a:r>
              <a:rPr lang="en-GB" baseline="0" dirty="0" err="1" smtClean="0"/>
              <a:t>comorbid</a:t>
            </a:r>
            <a:r>
              <a:rPr lang="en-GB" baseline="0" dirty="0" smtClean="0"/>
              <a:t> and increasing number of eye diagnoses and injections</a:t>
            </a:r>
            <a:endParaRPr lang="en-GB" dirty="0"/>
          </a:p>
        </p:txBody>
      </p:sp>
      <p:sp>
        <p:nvSpPr>
          <p:cNvPr id="4" name="Slide Number Placeholder 3"/>
          <p:cNvSpPr>
            <a:spLocks noGrp="1"/>
          </p:cNvSpPr>
          <p:nvPr>
            <p:ph type="sldNum" sz="quarter" idx="10"/>
          </p:nvPr>
        </p:nvSpPr>
        <p:spPr/>
        <p:txBody>
          <a:bodyPr/>
          <a:lstStyle/>
          <a:p>
            <a:fld id="{2F069D88-AF4E-4D7A-A0C1-666AEE88BA7C}" type="slidenum">
              <a:rPr lang="en-GB" smtClean="0"/>
              <a:pPr/>
              <a:t>28</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Note </a:t>
            </a:r>
          </a:p>
          <a:p>
            <a:pPr marL="228600" indent="-228600">
              <a:buAutoNum type="arabicPeriod"/>
            </a:pPr>
            <a:r>
              <a:rPr lang="en-GB" dirty="0" smtClean="0"/>
              <a:t>Step-wise logistic regression using the subgroup</a:t>
            </a:r>
            <a:r>
              <a:rPr lang="en-GB" baseline="0" dirty="0" smtClean="0"/>
              <a:t> of patients with at least 2-year follow up</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GB" baseline="0" dirty="0" smtClean="0"/>
              <a:t>Model interpretation: The increased risk of progression was associated with worse baseline VA, being </a:t>
            </a:r>
            <a:r>
              <a:rPr lang="en-GB" baseline="0" dirty="0" err="1" smtClean="0"/>
              <a:t>comorbid</a:t>
            </a:r>
            <a:r>
              <a:rPr lang="en-GB" baseline="0" dirty="0" smtClean="0"/>
              <a:t> and increasing number of eye diagnoses and injections</a:t>
            </a:r>
            <a:endParaRPr lang="en-GB" dirty="0" smtClean="0"/>
          </a:p>
          <a:p>
            <a:pPr marL="228600" indent="-228600">
              <a:buAutoNum type="arabicPeriod"/>
            </a:pPr>
            <a:endParaRPr lang="en-GB" dirty="0"/>
          </a:p>
        </p:txBody>
      </p:sp>
      <p:sp>
        <p:nvSpPr>
          <p:cNvPr id="4" name="Slide Number Placeholder 3"/>
          <p:cNvSpPr>
            <a:spLocks noGrp="1"/>
          </p:cNvSpPr>
          <p:nvPr>
            <p:ph type="sldNum" sz="quarter" idx="10"/>
          </p:nvPr>
        </p:nvSpPr>
        <p:spPr/>
        <p:txBody>
          <a:bodyPr/>
          <a:lstStyle/>
          <a:p>
            <a:fld id="{2F069D88-AF4E-4D7A-A0C1-666AEE88BA7C}" type="slidenum">
              <a:rPr lang="en-GB" smtClean="0"/>
              <a:pPr/>
              <a:t>29</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Note</a:t>
            </a:r>
          </a:p>
          <a:p>
            <a:pPr marL="228600" indent="-228600">
              <a:buAutoNum type="arabicPeriod"/>
            </a:pPr>
            <a:r>
              <a:rPr lang="en-GB" dirty="0" smtClean="0"/>
              <a:t>Proportional</a:t>
            </a:r>
            <a:r>
              <a:rPr lang="en-GB" baseline="0" dirty="0" smtClean="0"/>
              <a:t> survival analyses</a:t>
            </a:r>
          </a:p>
          <a:p>
            <a:pPr marL="228600" indent="-228600">
              <a:buAutoNum type="arabicPeriod"/>
            </a:pPr>
            <a:r>
              <a:rPr lang="en-GB" baseline="0" dirty="0" smtClean="0"/>
              <a:t>Model interpretation: Consistent with previous results that the increased risk of progression to advanced AMD was associated with worse baseline VA, being </a:t>
            </a:r>
            <a:r>
              <a:rPr lang="en-GB" baseline="0" dirty="0" err="1" smtClean="0"/>
              <a:t>comorbid</a:t>
            </a:r>
            <a:r>
              <a:rPr lang="en-GB" baseline="0" dirty="0" smtClean="0"/>
              <a:t> and presence of baseline OCT measure</a:t>
            </a:r>
            <a:endParaRPr lang="en-GB" dirty="0"/>
          </a:p>
        </p:txBody>
      </p:sp>
      <p:sp>
        <p:nvSpPr>
          <p:cNvPr id="4" name="Slide Number Placeholder 3"/>
          <p:cNvSpPr>
            <a:spLocks noGrp="1"/>
          </p:cNvSpPr>
          <p:nvPr>
            <p:ph type="sldNum" sz="quarter" idx="10"/>
          </p:nvPr>
        </p:nvSpPr>
        <p:spPr/>
        <p:txBody>
          <a:bodyPr/>
          <a:lstStyle/>
          <a:p>
            <a:fld id="{2F069D88-AF4E-4D7A-A0C1-666AEE88BA7C}" type="slidenum">
              <a:rPr lang="en-GB" smtClean="0"/>
              <a:pPr/>
              <a:t>30</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Note</a:t>
            </a:r>
          </a:p>
          <a:p>
            <a:r>
              <a:rPr lang="en-GB" dirty="0" smtClean="0"/>
              <a:t>Step-wise logistic regression</a:t>
            </a:r>
            <a:endParaRPr lang="en-GB" dirty="0"/>
          </a:p>
        </p:txBody>
      </p:sp>
      <p:sp>
        <p:nvSpPr>
          <p:cNvPr id="4" name="Slide Number Placeholder 3"/>
          <p:cNvSpPr>
            <a:spLocks noGrp="1"/>
          </p:cNvSpPr>
          <p:nvPr>
            <p:ph type="sldNum" sz="quarter" idx="10"/>
          </p:nvPr>
        </p:nvSpPr>
        <p:spPr/>
        <p:txBody>
          <a:bodyPr/>
          <a:lstStyle/>
          <a:p>
            <a:fld id="{2F069D88-AF4E-4D7A-A0C1-666AEE88BA7C}" type="slidenum">
              <a:rPr lang="en-GB" smtClean="0"/>
              <a:pPr/>
              <a:t>35</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Note</a:t>
            </a:r>
          </a:p>
          <a:p>
            <a:r>
              <a:rPr lang="en-GB" dirty="0" smtClean="0"/>
              <a:t>Step-wise</a:t>
            </a:r>
            <a:r>
              <a:rPr lang="en-GB" baseline="0" dirty="0" smtClean="0"/>
              <a:t> logistic regression on subgroup of patients with at least 2-year follow up</a:t>
            </a:r>
            <a:endParaRPr lang="en-GB" dirty="0"/>
          </a:p>
        </p:txBody>
      </p:sp>
      <p:sp>
        <p:nvSpPr>
          <p:cNvPr id="4" name="Slide Number Placeholder 3"/>
          <p:cNvSpPr>
            <a:spLocks noGrp="1"/>
          </p:cNvSpPr>
          <p:nvPr>
            <p:ph type="sldNum" sz="quarter" idx="10"/>
          </p:nvPr>
        </p:nvSpPr>
        <p:spPr/>
        <p:txBody>
          <a:bodyPr/>
          <a:lstStyle/>
          <a:p>
            <a:fld id="{2F069D88-AF4E-4D7A-A0C1-666AEE88BA7C}" type="slidenum">
              <a:rPr lang="en-GB" smtClean="0"/>
              <a:pPr/>
              <a:t>36</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F069D88-AF4E-4D7A-A0C1-666AEE88BA7C}" type="slidenum">
              <a:rPr lang="en-GB" smtClean="0"/>
              <a:pPr/>
              <a:t>38</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Note:</a:t>
            </a:r>
            <a:r>
              <a:rPr lang="en-GB" baseline="0" dirty="0" smtClean="0"/>
              <a:t> </a:t>
            </a:r>
          </a:p>
          <a:p>
            <a:pPr marL="228600" indent="-228600">
              <a:buAutoNum type="arabicPeriod"/>
            </a:pPr>
            <a:r>
              <a:rPr lang="en-GB" baseline="0" dirty="0" smtClean="0"/>
              <a:t>Most of these variables were created based on the quality of the extracted data and relevance to the analyses. In each regression model, they were considered as potential attributes as appropriate.</a:t>
            </a:r>
          </a:p>
          <a:p>
            <a:pPr marL="228600" indent="-228600">
              <a:buAutoNum type="arabicPeriod"/>
            </a:pPr>
            <a:r>
              <a:rPr lang="en-GB" baseline="0" dirty="0" smtClean="0"/>
              <a:t>All attributes were taken at patient level as the unit.</a:t>
            </a:r>
          </a:p>
          <a:p>
            <a:pPr marL="228600" indent="-228600">
              <a:buAutoNum type="arabicPeriod"/>
            </a:pPr>
            <a:r>
              <a:rPr lang="en-GB" baseline="0" dirty="0" smtClean="0"/>
              <a:t>No </a:t>
            </a:r>
            <a:r>
              <a:rPr lang="en-GB" baseline="0" dirty="0" err="1" smtClean="0"/>
              <a:t>missingness</a:t>
            </a:r>
            <a:r>
              <a:rPr lang="en-GB" baseline="0" dirty="0" smtClean="0"/>
              <a:t> in the binary (e.g. </a:t>
            </a:r>
            <a:r>
              <a:rPr lang="en-GB" baseline="0" dirty="0" err="1" smtClean="0"/>
              <a:t>OCT_bl</a:t>
            </a:r>
            <a:r>
              <a:rPr lang="en-GB" baseline="0" dirty="0" smtClean="0"/>
              <a:t>) and count variables (e.g. </a:t>
            </a:r>
            <a:r>
              <a:rPr lang="en-GB" baseline="0" dirty="0" err="1" smtClean="0"/>
              <a:t>ct_ivi_all</a:t>
            </a:r>
            <a:r>
              <a:rPr lang="en-GB" baseline="0" dirty="0" smtClean="0"/>
              <a:t>), absence, negative and zero count were coded as 0.</a:t>
            </a:r>
          </a:p>
          <a:p>
            <a:pPr marL="228600" indent="-228600">
              <a:buAutoNum type="arabicPeriod"/>
            </a:pPr>
            <a:r>
              <a:rPr lang="en-GB" baseline="0" dirty="0" smtClean="0"/>
              <a:t>For baseline VA measures, the worse value were taken in patients with VA measures for both eyes.</a:t>
            </a:r>
            <a:endParaRPr lang="en-GB" dirty="0"/>
          </a:p>
        </p:txBody>
      </p:sp>
      <p:sp>
        <p:nvSpPr>
          <p:cNvPr id="4" name="Slide Number Placeholder 3"/>
          <p:cNvSpPr>
            <a:spLocks noGrp="1"/>
          </p:cNvSpPr>
          <p:nvPr>
            <p:ph type="sldNum" sz="quarter" idx="10"/>
          </p:nvPr>
        </p:nvSpPr>
        <p:spPr/>
        <p:txBody>
          <a:bodyPr/>
          <a:lstStyle/>
          <a:p>
            <a:fld id="{2F069D88-AF4E-4D7A-A0C1-666AEE88BA7C}" type="slidenum">
              <a:rPr lang="en-GB" smtClean="0"/>
              <a:pPr/>
              <a:t>7</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Note: </a:t>
            </a:r>
          </a:p>
          <a:p>
            <a:pPr marL="228600" indent="-228600">
              <a:buAutoNum type="arabicPeriod"/>
            </a:pPr>
            <a:r>
              <a:rPr lang="en-GB" dirty="0" smtClean="0"/>
              <a:t>For</a:t>
            </a:r>
            <a:r>
              <a:rPr lang="en-GB" baseline="0" dirty="0" smtClean="0"/>
              <a:t> the subgroups with at least 2-year follow up, a fix of 2-year follow up was used to created additional attributes.</a:t>
            </a:r>
          </a:p>
          <a:p>
            <a:pPr marL="228600" indent="-228600">
              <a:buAutoNum type="arabicPeriod"/>
            </a:pPr>
            <a:r>
              <a:rPr lang="en-GB" baseline="0" dirty="0" smtClean="0"/>
              <a:t>In the 2-year subgroup analyses, only outcomes on and prior to the end of 2-year follow up were considered.</a:t>
            </a:r>
            <a:endParaRPr lang="en-GB" dirty="0"/>
          </a:p>
        </p:txBody>
      </p:sp>
      <p:sp>
        <p:nvSpPr>
          <p:cNvPr id="4" name="Slide Number Placeholder 3"/>
          <p:cNvSpPr>
            <a:spLocks noGrp="1"/>
          </p:cNvSpPr>
          <p:nvPr>
            <p:ph type="sldNum" sz="quarter" idx="10"/>
          </p:nvPr>
        </p:nvSpPr>
        <p:spPr/>
        <p:txBody>
          <a:bodyPr/>
          <a:lstStyle/>
          <a:p>
            <a:fld id="{2F069D88-AF4E-4D7A-A0C1-666AEE88BA7C}" type="slidenum">
              <a:rPr lang="en-GB" smtClean="0"/>
              <a:pPr/>
              <a:t>8</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Note:</a:t>
            </a:r>
          </a:p>
          <a:p>
            <a:r>
              <a:rPr lang="en-GB" dirty="0" smtClean="0"/>
              <a:t>1. The original report removed 2 patients</a:t>
            </a:r>
            <a:r>
              <a:rPr lang="en-GB" baseline="0" dirty="0" smtClean="0"/>
              <a:t> from the mild bilateral cohort (N=12667 ).</a:t>
            </a:r>
          </a:p>
          <a:p>
            <a:r>
              <a:rPr lang="en-GB" baseline="0" dirty="0" smtClean="0"/>
              <a:t>2. In the mild bilateral cohort, there was a higher rate of progression to wet AMD than that to GA.</a:t>
            </a:r>
          </a:p>
          <a:p>
            <a:r>
              <a:rPr lang="en-GB" baseline="0" dirty="0" smtClean="0"/>
              <a:t>3. Both unilateral and bilateral were defined as the number of eyes at risk of progression at index.</a:t>
            </a:r>
            <a:endParaRPr lang="en-GB" dirty="0"/>
          </a:p>
        </p:txBody>
      </p:sp>
      <p:sp>
        <p:nvSpPr>
          <p:cNvPr id="4" name="Slide Number Placeholder 3"/>
          <p:cNvSpPr>
            <a:spLocks noGrp="1"/>
          </p:cNvSpPr>
          <p:nvPr>
            <p:ph type="sldNum" sz="quarter" idx="10"/>
          </p:nvPr>
        </p:nvSpPr>
        <p:spPr/>
        <p:txBody>
          <a:bodyPr/>
          <a:lstStyle/>
          <a:p>
            <a:fld id="{2F069D88-AF4E-4D7A-A0C1-666AEE88BA7C}" type="slidenum">
              <a:rPr lang="en-GB" smtClean="0"/>
              <a:pPr/>
              <a:t>9</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Note:</a:t>
            </a:r>
          </a:p>
          <a:p>
            <a:r>
              <a:rPr lang="en-GB" dirty="0" smtClean="0"/>
              <a:t>1.</a:t>
            </a:r>
            <a:r>
              <a:rPr lang="en-GB" baseline="0" dirty="0" smtClean="0"/>
              <a:t>  In the mild unilateral cohort, a higher rate of progression to wet AMD than that to GA</a:t>
            </a:r>
            <a:endParaRPr lang="en-GB" dirty="0"/>
          </a:p>
        </p:txBody>
      </p:sp>
      <p:sp>
        <p:nvSpPr>
          <p:cNvPr id="4" name="Slide Number Placeholder 3"/>
          <p:cNvSpPr>
            <a:spLocks noGrp="1"/>
          </p:cNvSpPr>
          <p:nvPr>
            <p:ph type="sldNum" sz="quarter" idx="10"/>
          </p:nvPr>
        </p:nvSpPr>
        <p:spPr/>
        <p:txBody>
          <a:bodyPr/>
          <a:lstStyle/>
          <a:p>
            <a:fld id="{2F069D88-AF4E-4D7A-A0C1-666AEE88BA7C}" type="slidenum">
              <a:rPr lang="en-GB" smtClean="0"/>
              <a:pPr/>
              <a:t>10</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Note:</a:t>
            </a:r>
          </a:p>
          <a:p>
            <a:r>
              <a:rPr lang="en-GB" dirty="0" smtClean="0"/>
              <a:t>This</a:t>
            </a:r>
            <a:r>
              <a:rPr lang="en-GB" baseline="0" dirty="0" smtClean="0"/>
              <a:t> table presents the </a:t>
            </a:r>
            <a:r>
              <a:rPr lang="en-GB" baseline="0" dirty="0" err="1" smtClean="0"/>
              <a:t>univariate</a:t>
            </a:r>
            <a:r>
              <a:rPr lang="en-GB" baseline="0" dirty="0" smtClean="0"/>
              <a:t> Odds Ratio (with 95% CI) for each of the potential attributes. </a:t>
            </a:r>
            <a:endParaRPr lang="en-GB" dirty="0"/>
          </a:p>
        </p:txBody>
      </p:sp>
      <p:sp>
        <p:nvSpPr>
          <p:cNvPr id="4" name="Slide Number Placeholder 3"/>
          <p:cNvSpPr>
            <a:spLocks noGrp="1"/>
          </p:cNvSpPr>
          <p:nvPr>
            <p:ph type="sldNum" sz="quarter" idx="10"/>
          </p:nvPr>
        </p:nvSpPr>
        <p:spPr/>
        <p:txBody>
          <a:bodyPr/>
          <a:lstStyle/>
          <a:p>
            <a:fld id="{2F069D88-AF4E-4D7A-A0C1-666AEE88BA7C}" type="slidenum">
              <a:rPr lang="en-GB" smtClean="0"/>
              <a:pPr/>
              <a:t>12</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Note: </a:t>
            </a:r>
          </a:p>
          <a:p>
            <a:pPr marL="228600" indent="-228600">
              <a:buAutoNum type="arabicPeriod"/>
            </a:pPr>
            <a:r>
              <a:rPr lang="en-GB" dirty="0" smtClean="0"/>
              <a:t>This table presents the adjusted ORs</a:t>
            </a:r>
            <a:r>
              <a:rPr lang="en-GB" baseline="0" dirty="0" smtClean="0"/>
              <a:t> using the total study cohort. Note that there were patients with insufficient follow up.</a:t>
            </a:r>
          </a:p>
          <a:p>
            <a:pPr marL="228600" indent="-228600">
              <a:buAutoNum type="arabicPeriod"/>
            </a:pPr>
            <a:r>
              <a:rPr lang="en-GB" baseline="0" dirty="0" smtClean="0"/>
              <a:t>Model interpretation: Patients who were older, with worse vision and co-existing </a:t>
            </a:r>
            <a:r>
              <a:rPr lang="en-GB" baseline="0" dirty="0" err="1" smtClean="0"/>
              <a:t>comorbidity</a:t>
            </a:r>
            <a:r>
              <a:rPr lang="en-GB" baseline="0" dirty="0" smtClean="0"/>
              <a:t> at baseline were associated with increased risk of progression. The risk of progression was decreased in patients with diabetes at baseline and those with IOP measures.</a:t>
            </a:r>
          </a:p>
          <a:p>
            <a:pPr marL="228600" indent="-228600">
              <a:buAutoNum type="arabicPeriod"/>
            </a:pPr>
            <a:r>
              <a:rPr lang="en-GB" baseline="0" dirty="0" smtClean="0"/>
              <a:t>Current Odds ratio for age and baseline visual acuity is every 1 unit of increase. If Age +5 year, (b=0.244 SE=</a:t>
            </a:r>
            <a:r>
              <a:rPr lang="en-GB" sz="1200" kern="1200" dirty="0" smtClean="0">
                <a:solidFill>
                  <a:schemeClr val="tx1"/>
                </a:solidFill>
                <a:latin typeface="+mn-lt"/>
                <a:ea typeface="+mn-ea"/>
                <a:cs typeface="+mn-cs"/>
              </a:rPr>
              <a:t>0.0110), OR_age+5yr=1.13,</a:t>
            </a:r>
            <a:r>
              <a:rPr lang="en-GB" sz="1200" kern="1200" baseline="0" dirty="0" smtClean="0">
                <a:solidFill>
                  <a:schemeClr val="tx1"/>
                </a:solidFill>
                <a:latin typeface="+mn-lt"/>
                <a:ea typeface="+mn-ea"/>
                <a:cs typeface="+mn-cs"/>
              </a:rPr>
              <a:t> i.e. an increase of 5 yr in age at baseline, is associated with 13% increase of progression. If VA +5 letter score, OR_va+5=0.9, i.e. every 5 letter score increase at baseline, is associated with a 10% decreased risk of progression</a:t>
            </a:r>
            <a:endParaRPr lang="en-GB" dirty="0" smtClean="0"/>
          </a:p>
          <a:p>
            <a:endParaRPr lang="en-GB" dirty="0"/>
          </a:p>
        </p:txBody>
      </p:sp>
      <p:sp>
        <p:nvSpPr>
          <p:cNvPr id="4" name="Slide Number Placeholder 3"/>
          <p:cNvSpPr>
            <a:spLocks noGrp="1"/>
          </p:cNvSpPr>
          <p:nvPr>
            <p:ph type="sldNum" sz="quarter" idx="10"/>
          </p:nvPr>
        </p:nvSpPr>
        <p:spPr/>
        <p:txBody>
          <a:bodyPr/>
          <a:lstStyle/>
          <a:p>
            <a:fld id="{2F069D88-AF4E-4D7A-A0C1-666AEE88BA7C}" type="slidenum">
              <a:rPr lang="en-GB" smtClean="0"/>
              <a:pPr/>
              <a:t>13</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Note: </a:t>
            </a:r>
          </a:p>
          <a:p>
            <a:pPr marL="228600" indent="-228600">
              <a:buAutoNum type="arabicPeriod"/>
            </a:pPr>
            <a:r>
              <a:rPr lang="en-GB" dirty="0" smtClean="0"/>
              <a:t>This table presents the adjusted ORs</a:t>
            </a:r>
            <a:r>
              <a:rPr lang="en-GB" baseline="0" dirty="0" smtClean="0"/>
              <a:t> in a sub-group of patients with at least 2-year follow up. Note that 50% of the original mild bilateral patients were excluded due to insufficient follow up.</a:t>
            </a:r>
          </a:p>
          <a:p>
            <a:pPr marL="228600" indent="-228600">
              <a:buAutoNum type="arabicPeriod"/>
            </a:pPr>
            <a:r>
              <a:rPr lang="en-GB" baseline="0" dirty="0" smtClean="0"/>
              <a:t>Model interpretation: Patients who were older, with worse vision, co-existing </a:t>
            </a:r>
            <a:r>
              <a:rPr lang="en-GB" baseline="0" dirty="0" err="1" smtClean="0"/>
              <a:t>comorbidity</a:t>
            </a:r>
            <a:r>
              <a:rPr lang="en-GB" baseline="0" dirty="0" smtClean="0"/>
              <a:t> and diabetes at baseline were associated with increased risk of progression.</a:t>
            </a:r>
          </a:p>
        </p:txBody>
      </p:sp>
      <p:sp>
        <p:nvSpPr>
          <p:cNvPr id="4" name="Slide Number Placeholder 3"/>
          <p:cNvSpPr>
            <a:spLocks noGrp="1"/>
          </p:cNvSpPr>
          <p:nvPr>
            <p:ph type="sldNum" sz="quarter" idx="10"/>
          </p:nvPr>
        </p:nvSpPr>
        <p:spPr/>
        <p:txBody>
          <a:bodyPr/>
          <a:lstStyle/>
          <a:p>
            <a:fld id="{2F069D88-AF4E-4D7A-A0C1-666AEE88BA7C}" type="slidenum">
              <a:rPr lang="en-GB" smtClean="0"/>
              <a:pPr/>
              <a:t>14</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Layout with Image (2)">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extLst>
              <a:ext uri="{28A0092B-C50C-407E-A947-70E740481C1C}">
                <a14:useLocalDpi xmlns:a14="http://schemas.microsoft.com/office/drawing/2010/main" xmlns="" val="0"/>
              </a:ext>
            </a:extLst>
          </a:blip>
          <a:stretch>
            <a:fillRect/>
          </a:stretch>
        </p:blipFill>
        <p:spPr>
          <a:xfrm>
            <a:off x="2965260" y="2886365"/>
            <a:ext cx="6181534" cy="3971636"/>
          </a:xfrm>
          <a:prstGeom prst="rect">
            <a:avLst/>
          </a:prstGeom>
        </p:spPr>
      </p:pic>
      <p:cxnSp>
        <p:nvCxnSpPr>
          <p:cNvPr id="9" name="Straight Connector 8"/>
          <p:cNvCxnSpPr/>
          <p:nvPr userDrawn="1"/>
        </p:nvCxnSpPr>
        <p:spPr>
          <a:xfrm>
            <a:off x="0" y="2891118"/>
            <a:ext cx="9144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98" name="Rectangle 2"/>
          <p:cNvSpPr>
            <a:spLocks noGrp="1" noChangeArrowheads="1"/>
          </p:cNvSpPr>
          <p:nvPr>
            <p:ph type="ctrTitle" hasCustomPrompt="1"/>
          </p:nvPr>
        </p:nvSpPr>
        <p:spPr>
          <a:xfrm>
            <a:off x="455613" y="1736725"/>
            <a:ext cx="7448550" cy="1050925"/>
          </a:xfrm>
        </p:spPr>
        <p:txBody>
          <a:bodyPr anchor="b"/>
          <a:lstStyle>
            <a:lvl1pPr>
              <a:defRPr cap="none" baseline="0"/>
            </a:lvl1pPr>
          </a:lstStyle>
          <a:p>
            <a:r>
              <a:rPr lang="en-US" dirty="0" smtClean="0"/>
              <a:t>Title goes here</a:t>
            </a:r>
            <a:br>
              <a:rPr lang="en-US" dirty="0" smtClean="0"/>
            </a:br>
            <a:r>
              <a:rPr lang="en-US" dirty="0" smtClean="0"/>
              <a:t>Photo option, choose from a selection</a:t>
            </a:r>
            <a:endParaRPr lang="en-US" dirty="0"/>
          </a:p>
        </p:txBody>
      </p:sp>
      <p:sp>
        <p:nvSpPr>
          <p:cNvPr id="4099" name="Rectangle 3"/>
          <p:cNvSpPr>
            <a:spLocks noGrp="1" noChangeArrowheads="1"/>
          </p:cNvSpPr>
          <p:nvPr>
            <p:ph type="subTitle" idx="1" hasCustomPrompt="1"/>
          </p:nvPr>
        </p:nvSpPr>
        <p:spPr>
          <a:xfrm>
            <a:off x="455613" y="2970213"/>
            <a:ext cx="7448550" cy="720000"/>
          </a:xfrm>
        </p:spPr>
        <p:txBody>
          <a:bodyPr/>
          <a:lstStyle>
            <a:lvl1pPr marL="0" indent="0">
              <a:spcBef>
                <a:spcPct val="40000"/>
              </a:spcBef>
              <a:buFont typeface="Verdana" pitchFamily="34" charset="0"/>
              <a:buNone/>
              <a:defRPr sz="1800" cap="none" baseline="0">
                <a:solidFill>
                  <a:schemeClr val="accent1"/>
                </a:solidFill>
              </a:defRPr>
            </a:lvl1pPr>
          </a:lstStyle>
          <a:p>
            <a:r>
              <a:rPr dirty="0"/>
              <a:t>Name, Title, Department</a:t>
            </a:r>
          </a:p>
        </p:txBody>
      </p:sp>
      <p:sp>
        <p:nvSpPr>
          <p:cNvPr id="12" name="Date Placeholder 3"/>
          <p:cNvSpPr>
            <a:spLocks noGrp="1"/>
          </p:cNvSpPr>
          <p:nvPr>
            <p:ph type="dt" sz="half" idx="2"/>
          </p:nvPr>
        </p:nvSpPr>
        <p:spPr>
          <a:xfrm>
            <a:off x="460375" y="6217920"/>
            <a:ext cx="6629400" cy="39624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0" algn="l" defTabSz="914400" rtl="0" eaLnBrk="0" latinLnBrk="0" hangingPunct="0">
              <a:defRPr sz="1200" kern="1200">
                <a:solidFill>
                  <a:srgbClr val="002868"/>
                </a:solidFill>
                <a:latin typeface="+mn-lt"/>
                <a:ea typeface="+mn-ea"/>
                <a:cs typeface="+mn-cs"/>
              </a:defRPr>
            </a:lvl1pPr>
          </a:lstStyle>
          <a:p>
            <a:fld id="{F0789549-F5CA-4749-9799-2A25DFF78F3F}" type="datetime1">
              <a:rPr lang="en-US" smtClean="0"/>
              <a:pPr/>
              <a:t>2/24/2015</a:t>
            </a:fld>
            <a:endParaRPr lang="en-GB" dirty="0"/>
          </a:p>
        </p:txBody>
      </p:sp>
      <p:pic>
        <p:nvPicPr>
          <p:cNvPr id="8" name="Picture 7" descr="IMSHlogo_RGB_300px_TM_IA.jpg"/>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6658346" y="366713"/>
            <a:ext cx="2031629" cy="575628"/>
          </a:xfrm>
          <a:prstGeom prst="rect">
            <a:avLst/>
          </a:prstGeom>
        </p:spPr>
      </p:pic>
    </p:spTree>
    <p:extLst>
      <p:ext uri="{BB962C8B-B14F-4D97-AF65-F5344CB8AC3E}">
        <p14:creationId xmlns:p14="http://schemas.microsoft.com/office/powerpoint/2010/main" xmlns="" val="2268809085"/>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0"/>
            <a:ext cx="8226425" cy="818685"/>
          </a:xfrm>
        </p:spPr>
        <p:txBody>
          <a:bodyPr anchor="b"/>
          <a:lstStyle/>
          <a:p>
            <a:r>
              <a:rPr lang="en-US" smtClean="0"/>
              <a:t>Click to edit Master title style</a:t>
            </a:r>
            <a:endParaRPr dirty="0"/>
          </a:p>
        </p:txBody>
      </p:sp>
      <p:sp>
        <p:nvSpPr>
          <p:cNvPr id="3" name="Content Placeholder 2"/>
          <p:cNvSpPr>
            <a:spLocks noGrp="1"/>
          </p:cNvSpPr>
          <p:nvPr>
            <p:ph idx="1"/>
          </p:nvPr>
        </p:nvSpPr>
        <p:spPr/>
        <p:txBody>
          <a:bodyPr/>
          <a:lstStyle>
            <a:lvl1pPr>
              <a:buClr>
                <a:schemeClr val="accent1"/>
              </a:buClr>
              <a:defRPr sz="2000"/>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6AC1C981-F58A-443B-98C9-D0A6918EB75A}" type="datetime1">
              <a:rPr lang="en-US" smtClean="0"/>
              <a:pPr/>
              <a:t>2/24/2015</a:t>
            </a:fld>
            <a:endParaRPr lang="en-GB"/>
          </a:p>
        </p:txBody>
      </p:sp>
      <p:sp>
        <p:nvSpPr>
          <p:cNvPr id="14"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5"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5"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3859721166"/>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0"/>
            <a:ext cx="8226425" cy="818685"/>
          </a:xfrm>
        </p:spPr>
        <p:txBody>
          <a:bodyPr anchor="b"/>
          <a:lstStyle/>
          <a:p>
            <a:r>
              <a:rPr lang="en-US" smtClean="0"/>
              <a:t>Click to edit Master title style</a:t>
            </a:r>
            <a:endParaRPr dirty="0"/>
          </a:p>
        </p:txBody>
      </p:sp>
      <p:sp>
        <p:nvSpPr>
          <p:cNvPr id="3" name="Content Placeholder 2"/>
          <p:cNvSpPr>
            <a:spLocks noGrp="1"/>
          </p:cNvSpPr>
          <p:nvPr>
            <p:ph idx="1"/>
          </p:nvPr>
        </p:nvSpPr>
        <p:spPr/>
        <p:txBody>
          <a:bodyPr/>
          <a:lstStyle>
            <a:lvl1pPr>
              <a:buClr>
                <a:schemeClr val="accent1"/>
              </a:buClr>
              <a:defRPr sz="2000"/>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D7BFC14-37B8-4910-AB67-A24BCB1E590F}" type="datetime1">
              <a:rPr lang="en-US" smtClean="0"/>
              <a:pPr/>
              <a:t>2/24/2015</a:t>
            </a:fld>
            <a:endParaRPr lang="en-GB"/>
          </a:p>
        </p:txBody>
      </p:sp>
      <p:sp>
        <p:nvSpPr>
          <p:cNvPr id="14"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5"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5"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704476803"/>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UPPERCASE Title/Subtitle ">
    <p:spTree>
      <p:nvGrpSpPr>
        <p:cNvPr id="1" name=""/>
        <p:cNvGrpSpPr/>
        <p:nvPr/>
      </p:nvGrpSpPr>
      <p:grpSpPr>
        <a:xfrm>
          <a:off x="0" y="0"/>
          <a:ext cx="0" cy="0"/>
          <a:chOff x="0" y="0"/>
          <a:chExt cx="0" cy="0"/>
        </a:xfrm>
      </p:grpSpPr>
      <p:sp>
        <p:nvSpPr>
          <p:cNvPr id="2" name="Title 1"/>
          <p:cNvSpPr>
            <a:spLocks noGrp="1"/>
          </p:cNvSpPr>
          <p:nvPr>
            <p:ph type="title"/>
          </p:nvPr>
        </p:nvSpPr>
        <p:spPr>
          <a:xfrm>
            <a:off x="455613" y="0"/>
            <a:ext cx="8226425" cy="818685"/>
          </a:xfrm>
        </p:spPr>
        <p:txBody>
          <a:bodyPr anchor="b"/>
          <a:lstStyle>
            <a:lvl1pPr>
              <a:defRPr cap="all" baseline="0"/>
            </a:lvl1pPr>
          </a:lstStyle>
          <a:p>
            <a:r>
              <a:rPr lang="en-US" smtClean="0"/>
              <a:t>Click to edit Master title style</a:t>
            </a:r>
            <a:endParaRPr dirty="0"/>
          </a:p>
        </p:txBody>
      </p:sp>
      <p:sp>
        <p:nvSpPr>
          <p:cNvPr id="3" name="Content Placeholder 2"/>
          <p:cNvSpPr>
            <a:spLocks noGrp="1"/>
          </p:cNvSpPr>
          <p:nvPr>
            <p:ph idx="1"/>
          </p:nvPr>
        </p:nvSpPr>
        <p:spPr/>
        <p:txBody>
          <a:bodyPr/>
          <a:lstStyle>
            <a:lvl1pPr>
              <a:buClr>
                <a:schemeClr val="accent1"/>
              </a:buClr>
              <a:defRPr sz="2000"/>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23A73048-5891-4E1E-A492-3C6F448DFD74}" type="datetime1">
              <a:rPr lang="en-US" smtClean="0"/>
              <a:pPr/>
              <a:t>2/24/2015</a:t>
            </a:fld>
            <a:endParaRPr lang="en-GB"/>
          </a:p>
        </p:txBody>
      </p:sp>
      <p:sp>
        <p:nvSpPr>
          <p:cNvPr id="14"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5"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5" name="Text Placeholder 4"/>
          <p:cNvSpPr>
            <a:spLocks noGrp="1"/>
          </p:cNvSpPr>
          <p:nvPr>
            <p:ph type="body" sz="quarter" idx="10" hasCustomPrompt="1"/>
          </p:nvPr>
        </p:nvSpPr>
        <p:spPr>
          <a:xfrm>
            <a:off x="460375" y="981075"/>
            <a:ext cx="8226000" cy="444500"/>
          </a:xfrm>
        </p:spPr>
        <p:txBody>
          <a:bodyPr/>
          <a:lstStyle>
            <a:lvl1pPr marL="0" indent="0">
              <a:buNone/>
              <a:defRPr cap="all" baseline="0">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16445590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 Slide Layout with Image (2)">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extLst>
              <a:ext uri="{28A0092B-C50C-407E-A947-70E740481C1C}">
                <a14:useLocalDpi xmlns:a14="http://schemas.microsoft.com/office/drawing/2010/main" xmlns="" val="0"/>
              </a:ext>
            </a:extLst>
          </a:blip>
          <a:stretch>
            <a:fillRect/>
          </a:stretch>
        </p:blipFill>
        <p:spPr>
          <a:xfrm>
            <a:off x="2965260" y="2886365"/>
            <a:ext cx="6181534" cy="3971636"/>
          </a:xfrm>
          <a:prstGeom prst="rect">
            <a:avLst/>
          </a:prstGeom>
        </p:spPr>
      </p:pic>
      <p:cxnSp>
        <p:nvCxnSpPr>
          <p:cNvPr id="9" name="Straight Connector 8"/>
          <p:cNvCxnSpPr/>
          <p:nvPr userDrawn="1"/>
        </p:nvCxnSpPr>
        <p:spPr>
          <a:xfrm>
            <a:off x="0" y="2891118"/>
            <a:ext cx="9144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98" name="Rectangle 2"/>
          <p:cNvSpPr>
            <a:spLocks noGrp="1" noChangeArrowheads="1"/>
          </p:cNvSpPr>
          <p:nvPr>
            <p:ph type="ctrTitle" hasCustomPrompt="1"/>
          </p:nvPr>
        </p:nvSpPr>
        <p:spPr>
          <a:xfrm>
            <a:off x="455613" y="1736725"/>
            <a:ext cx="7448550" cy="1050925"/>
          </a:xfrm>
        </p:spPr>
        <p:txBody>
          <a:bodyPr anchor="b"/>
          <a:lstStyle>
            <a:lvl1pPr>
              <a:defRPr cap="none" baseline="0"/>
            </a:lvl1pPr>
          </a:lstStyle>
          <a:p>
            <a:r>
              <a:rPr lang="en-US" dirty="0" smtClean="0"/>
              <a:t>Title goes here</a:t>
            </a:r>
            <a:br>
              <a:rPr lang="en-US" dirty="0" smtClean="0"/>
            </a:br>
            <a:r>
              <a:rPr lang="en-US" dirty="0" smtClean="0"/>
              <a:t>Photo option, choose from a selection</a:t>
            </a:r>
            <a:endParaRPr lang="en-US" dirty="0"/>
          </a:p>
        </p:txBody>
      </p:sp>
      <p:sp>
        <p:nvSpPr>
          <p:cNvPr id="4099" name="Rectangle 3"/>
          <p:cNvSpPr>
            <a:spLocks noGrp="1" noChangeArrowheads="1"/>
          </p:cNvSpPr>
          <p:nvPr>
            <p:ph type="subTitle" idx="1" hasCustomPrompt="1"/>
          </p:nvPr>
        </p:nvSpPr>
        <p:spPr>
          <a:xfrm>
            <a:off x="455613" y="2970213"/>
            <a:ext cx="7448550" cy="720000"/>
          </a:xfrm>
        </p:spPr>
        <p:txBody>
          <a:bodyPr/>
          <a:lstStyle>
            <a:lvl1pPr marL="0" indent="0">
              <a:spcBef>
                <a:spcPct val="40000"/>
              </a:spcBef>
              <a:buFont typeface="Verdana" pitchFamily="34" charset="0"/>
              <a:buNone/>
              <a:defRPr sz="1800" cap="none" baseline="0">
                <a:solidFill>
                  <a:schemeClr val="accent1"/>
                </a:solidFill>
              </a:defRPr>
            </a:lvl1pPr>
          </a:lstStyle>
          <a:p>
            <a:r>
              <a:rPr dirty="0"/>
              <a:t>Name, Title, Department</a:t>
            </a:r>
          </a:p>
        </p:txBody>
      </p:sp>
      <p:sp>
        <p:nvSpPr>
          <p:cNvPr id="12" name="Date Placeholder 3"/>
          <p:cNvSpPr>
            <a:spLocks noGrp="1"/>
          </p:cNvSpPr>
          <p:nvPr>
            <p:ph type="dt" sz="half" idx="2"/>
          </p:nvPr>
        </p:nvSpPr>
        <p:spPr>
          <a:xfrm>
            <a:off x="460375" y="6217920"/>
            <a:ext cx="6629400" cy="39624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0" algn="l" defTabSz="914400" rtl="0" eaLnBrk="0" latinLnBrk="0" hangingPunct="0">
              <a:defRPr sz="1200" kern="1200">
                <a:solidFill>
                  <a:srgbClr val="002868"/>
                </a:solidFill>
                <a:latin typeface="+mn-lt"/>
                <a:ea typeface="+mn-ea"/>
                <a:cs typeface="+mn-cs"/>
              </a:defRPr>
            </a:lvl1pPr>
          </a:lstStyle>
          <a:p>
            <a:fld id="{DF4D6B2C-01F0-4A60-829A-69B52A63C15A}" type="datetime1">
              <a:rPr lang="en-US" smtClean="0"/>
              <a:pPr/>
              <a:t>2/24/2015</a:t>
            </a:fld>
            <a:endParaRPr lang="en-GB" dirty="0"/>
          </a:p>
        </p:txBody>
      </p:sp>
      <p:pic>
        <p:nvPicPr>
          <p:cNvPr id="8" name="Picture 7" descr="IMSHlogo_RGB_300px_TM_IA.jpg"/>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6658346" y="366713"/>
            <a:ext cx="2031629" cy="575628"/>
          </a:xfrm>
          <a:prstGeom prst="rect">
            <a:avLst/>
          </a:prstGeom>
        </p:spPr>
      </p:pic>
    </p:spTree>
    <p:extLst>
      <p:ext uri="{BB962C8B-B14F-4D97-AF65-F5344CB8AC3E}">
        <p14:creationId xmlns:p14="http://schemas.microsoft.com/office/powerpoint/2010/main" xmlns="" val="2268809085"/>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5613" y="-1"/>
            <a:ext cx="8226425" cy="817200"/>
          </a:xfrm>
        </p:spPr>
        <p:txBody>
          <a:bodyPr/>
          <a:lstStyle>
            <a:lvl1pPr>
              <a:defRPr>
                <a:solidFill>
                  <a:srgbClr val="002868"/>
                </a:solidFill>
              </a:defRPr>
            </a:lvl1pPr>
          </a:lstStyle>
          <a:p>
            <a:r>
              <a:rPr lang="en-US" smtClean="0"/>
              <a:t>Click to edit Master title style</a:t>
            </a:r>
            <a:endParaRPr dirty="0"/>
          </a:p>
        </p:txBody>
      </p:sp>
      <p:sp>
        <p:nvSpPr>
          <p:cNvPr id="3" name="Chart Placeholder 2"/>
          <p:cNvSpPr>
            <a:spLocks noGrp="1"/>
          </p:cNvSpPr>
          <p:nvPr>
            <p:ph type="chart" idx="1"/>
          </p:nvPr>
        </p:nvSpPr>
        <p:spPr>
          <a:xfrm>
            <a:off x="455613" y="1598613"/>
            <a:ext cx="8226425" cy="4387850"/>
          </a:xfrm>
        </p:spPr>
        <p:txBody>
          <a:bodyPr/>
          <a:lstStyle>
            <a:lvl1pPr>
              <a:buFontTx/>
              <a:buNone/>
              <a:defRPr>
                <a:solidFill>
                  <a:srgbClr val="002868"/>
                </a:solidFill>
              </a:defRPr>
            </a:lvl1pPr>
          </a:lstStyle>
          <a:p>
            <a:r>
              <a:rPr lang="en-US" smtClean="0"/>
              <a:t>Click icon to add chart</a:t>
            </a:r>
            <a:endParaRPr/>
          </a:p>
        </p:txBody>
      </p:sp>
      <p:sp>
        <p:nvSpPr>
          <p:cNvPr id="8"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CB83D2F-55F7-40C9-9420-80B841FA1A75}" type="datetime1">
              <a:rPr lang="en-US" smtClean="0"/>
              <a:pPr/>
              <a:t>2/24/2015</a:t>
            </a:fld>
            <a:endParaRPr lang="en-GB"/>
          </a:p>
        </p:txBody>
      </p:sp>
      <p:sp>
        <p:nvSpPr>
          <p:cNvPr id="9"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0"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7"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1452610051"/>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Layout with Image (2)">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email">
            <a:extLst>
              <a:ext uri="{28A0092B-C50C-407E-A947-70E740481C1C}">
                <a14:useLocalDpi xmlns:a14="http://schemas.microsoft.com/office/drawing/2010/main" xmlns="" val="0"/>
              </a:ext>
            </a:extLst>
          </a:blip>
          <a:stretch>
            <a:fillRect/>
          </a:stretch>
        </p:blipFill>
        <p:spPr>
          <a:xfrm>
            <a:off x="2965260" y="2886365"/>
            <a:ext cx="6181534" cy="3971636"/>
          </a:xfrm>
          <a:prstGeom prst="rect">
            <a:avLst/>
          </a:prstGeom>
        </p:spPr>
      </p:pic>
      <p:cxnSp>
        <p:nvCxnSpPr>
          <p:cNvPr id="9" name="Straight Connector 8"/>
          <p:cNvCxnSpPr/>
          <p:nvPr userDrawn="1"/>
        </p:nvCxnSpPr>
        <p:spPr>
          <a:xfrm>
            <a:off x="0" y="2891118"/>
            <a:ext cx="9144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98" name="Rectangle 2"/>
          <p:cNvSpPr>
            <a:spLocks noGrp="1" noChangeArrowheads="1"/>
          </p:cNvSpPr>
          <p:nvPr>
            <p:ph type="ctrTitle" hasCustomPrompt="1"/>
          </p:nvPr>
        </p:nvSpPr>
        <p:spPr>
          <a:xfrm>
            <a:off x="455613" y="1736725"/>
            <a:ext cx="7448550" cy="1050925"/>
          </a:xfrm>
        </p:spPr>
        <p:txBody>
          <a:bodyPr anchor="b"/>
          <a:lstStyle>
            <a:lvl1pPr>
              <a:defRPr cap="none" baseline="0"/>
            </a:lvl1pPr>
          </a:lstStyle>
          <a:p>
            <a:r>
              <a:rPr lang="en-US" dirty="0" smtClean="0"/>
              <a:t>Title goes here</a:t>
            </a:r>
            <a:br>
              <a:rPr lang="en-US" dirty="0" smtClean="0"/>
            </a:br>
            <a:r>
              <a:rPr lang="en-US" dirty="0" smtClean="0"/>
              <a:t>Photo option, choose from a selection</a:t>
            </a:r>
            <a:endParaRPr lang="en-US" dirty="0"/>
          </a:p>
        </p:txBody>
      </p:sp>
      <p:sp>
        <p:nvSpPr>
          <p:cNvPr id="4099" name="Rectangle 3"/>
          <p:cNvSpPr>
            <a:spLocks noGrp="1" noChangeArrowheads="1"/>
          </p:cNvSpPr>
          <p:nvPr>
            <p:ph type="subTitle" idx="1" hasCustomPrompt="1"/>
          </p:nvPr>
        </p:nvSpPr>
        <p:spPr>
          <a:xfrm>
            <a:off x="455613" y="2970213"/>
            <a:ext cx="7448550" cy="720000"/>
          </a:xfrm>
        </p:spPr>
        <p:txBody>
          <a:bodyPr/>
          <a:lstStyle>
            <a:lvl1pPr marL="0" indent="0">
              <a:spcBef>
                <a:spcPct val="40000"/>
              </a:spcBef>
              <a:buFont typeface="Verdana" pitchFamily="34" charset="0"/>
              <a:buNone/>
              <a:defRPr sz="1800" cap="none" baseline="0">
                <a:solidFill>
                  <a:schemeClr val="accent1"/>
                </a:solidFill>
              </a:defRPr>
            </a:lvl1pPr>
          </a:lstStyle>
          <a:p>
            <a:r>
              <a:rPr dirty="0"/>
              <a:t>Name, Title, Department</a:t>
            </a:r>
          </a:p>
        </p:txBody>
      </p:sp>
      <p:sp>
        <p:nvSpPr>
          <p:cNvPr id="12" name="Date Placeholder 3"/>
          <p:cNvSpPr>
            <a:spLocks noGrp="1"/>
          </p:cNvSpPr>
          <p:nvPr>
            <p:ph type="dt" sz="half" idx="2"/>
          </p:nvPr>
        </p:nvSpPr>
        <p:spPr>
          <a:xfrm>
            <a:off x="460375" y="6217920"/>
            <a:ext cx="6629400" cy="39624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0" algn="l" defTabSz="914400" rtl="0" eaLnBrk="0" latinLnBrk="0" hangingPunct="0">
              <a:defRPr sz="1200" kern="1200">
                <a:solidFill>
                  <a:srgbClr val="002868"/>
                </a:solidFill>
                <a:latin typeface="+mn-lt"/>
                <a:ea typeface="+mn-ea"/>
                <a:cs typeface="+mn-cs"/>
              </a:defRPr>
            </a:lvl1pPr>
          </a:lstStyle>
          <a:p>
            <a:fld id="{F31E4B88-D0DE-4995-ABEE-CB1676E4A69F}" type="datetime1">
              <a:rPr lang="en-US" smtClean="0"/>
              <a:pPr/>
              <a:t>2/24/2015</a:t>
            </a:fld>
            <a:endParaRPr lang="en-GB" dirty="0"/>
          </a:p>
        </p:txBody>
      </p:sp>
      <p:pic>
        <p:nvPicPr>
          <p:cNvPr id="10" name="Picture 9" descr="IMSCG-logo-tag-TM-RGB.png"/>
          <p:cNvPicPr>
            <a:picLocks noChangeAspect="1"/>
          </p:cNvPicPr>
          <p:nvPr userDrawn="1"/>
        </p:nvPicPr>
        <p:blipFill>
          <a:blip r:embed="rId3" cstate="email">
            <a:extLst>
              <a:ext uri="{28A0092B-C50C-407E-A947-70E740481C1C}">
                <a14:useLocalDpi xmlns:a14="http://schemas.microsoft.com/office/drawing/2010/main" xmlns="" val="0"/>
              </a:ext>
            </a:extLst>
          </a:blip>
          <a:stretch>
            <a:fillRect/>
          </a:stretch>
        </p:blipFill>
        <p:spPr>
          <a:xfrm>
            <a:off x="5957376" y="366713"/>
            <a:ext cx="2732599" cy="556880"/>
          </a:xfrm>
          <a:prstGeom prst="rect">
            <a:avLst/>
          </a:prstGeom>
        </p:spPr>
      </p:pic>
    </p:spTree>
    <p:extLst>
      <p:ext uri="{BB962C8B-B14F-4D97-AF65-F5344CB8AC3E}">
        <p14:creationId xmlns:p14="http://schemas.microsoft.com/office/powerpoint/2010/main" xmlns="" val="1831363359"/>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5613" y="1736725"/>
            <a:ext cx="7448550" cy="1050925"/>
          </a:xfrm>
        </p:spPr>
        <p:txBody>
          <a:bodyPr anchor="b"/>
          <a:lstStyle>
            <a:lvl1pPr>
              <a:defRPr/>
            </a:lvl1pPr>
          </a:lstStyle>
          <a:p>
            <a:r>
              <a:rPr lang="en-US" smtClean="0"/>
              <a:t>Click to edit Master title style</a:t>
            </a:r>
            <a:endParaRPr dirty="0"/>
          </a:p>
        </p:txBody>
      </p:sp>
      <p:sp>
        <p:nvSpPr>
          <p:cNvPr id="4099" name="Rectangle 3"/>
          <p:cNvSpPr>
            <a:spLocks noGrp="1" noChangeArrowheads="1"/>
          </p:cNvSpPr>
          <p:nvPr>
            <p:ph type="subTitle" idx="1" hasCustomPrompt="1"/>
          </p:nvPr>
        </p:nvSpPr>
        <p:spPr>
          <a:xfrm>
            <a:off x="455613" y="2970213"/>
            <a:ext cx="7448550" cy="1050925"/>
          </a:xfrm>
        </p:spPr>
        <p:txBody>
          <a:bodyPr/>
          <a:lstStyle>
            <a:lvl1pPr marL="0" indent="0">
              <a:spcBef>
                <a:spcPct val="40000"/>
              </a:spcBef>
              <a:buFont typeface="Verdana" pitchFamily="34" charset="0"/>
              <a:buNone/>
              <a:defRPr sz="1800" cap="none" baseline="0">
                <a:solidFill>
                  <a:schemeClr val="accent1"/>
                </a:solidFill>
              </a:defRPr>
            </a:lvl1pPr>
          </a:lstStyle>
          <a:p>
            <a:r>
              <a:rPr lang="en-US" dirty="0" smtClean="0"/>
              <a:t>Click to edit master subtitle style</a:t>
            </a:r>
            <a:endParaRPr lang="en-US" dirty="0"/>
          </a:p>
        </p:txBody>
      </p:sp>
      <p:sp>
        <p:nvSpPr>
          <p:cNvPr id="5" name="Date Placeholder 3"/>
          <p:cNvSpPr>
            <a:spLocks noGrp="1"/>
          </p:cNvSpPr>
          <p:nvPr>
            <p:ph type="dt" sz="half" idx="2"/>
          </p:nvPr>
        </p:nvSpPr>
        <p:spPr>
          <a:xfrm>
            <a:off x="460375" y="6217920"/>
            <a:ext cx="6629400" cy="39624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0" algn="l" defTabSz="914400" rtl="0" eaLnBrk="0" latinLnBrk="0" hangingPunct="0">
              <a:defRPr sz="1200" kern="1200">
                <a:solidFill>
                  <a:srgbClr val="002868"/>
                </a:solidFill>
                <a:latin typeface="+mn-lt"/>
                <a:ea typeface="+mn-ea"/>
                <a:cs typeface="+mn-cs"/>
              </a:defRPr>
            </a:lvl1pPr>
          </a:lstStyle>
          <a:p>
            <a:fld id="{A13C1A50-0261-4661-AF26-C6F870F664CA}" type="datetime1">
              <a:rPr lang="en-US" smtClean="0"/>
              <a:pPr/>
              <a:t>2/24/2015</a:t>
            </a:fld>
            <a:endParaRPr lang="en-GB" dirty="0"/>
          </a:p>
        </p:txBody>
      </p:sp>
      <p:pic>
        <p:nvPicPr>
          <p:cNvPr id="6" name="Picture 5" descr="IMSCG-logo-tag-TM-RGB.png"/>
          <p:cNvPicPr>
            <a:picLocks noChangeAspect="1"/>
          </p:cNvPicPr>
          <p:nvPr userDrawn="1"/>
        </p:nvPicPr>
        <p:blipFill>
          <a:blip r:embed="rId2" cstate="email">
            <a:extLst>
              <a:ext uri="{28A0092B-C50C-407E-A947-70E740481C1C}">
                <a14:useLocalDpi xmlns:a14="http://schemas.microsoft.com/office/drawing/2010/main" xmlns="" val="0"/>
              </a:ext>
            </a:extLst>
          </a:blip>
          <a:stretch>
            <a:fillRect/>
          </a:stretch>
        </p:blipFill>
        <p:spPr>
          <a:xfrm>
            <a:off x="5957376" y="366713"/>
            <a:ext cx="2732599" cy="556880"/>
          </a:xfrm>
          <a:prstGeom prst="rect">
            <a:avLst/>
          </a:prstGeom>
        </p:spPr>
      </p:pic>
    </p:spTree>
    <p:extLst>
      <p:ext uri="{BB962C8B-B14F-4D97-AF65-F5344CB8AC3E}">
        <p14:creationId xmlns:p14="http://schemas.microsoft.com/office/powerpoint/2010/main" xmlns="" val="1086602034"/>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0"/>
            <a:ext cx="8226425" cy="818685"/>
          </a:xfrm>
        </p:spPr>
        <p:txBody>
          <a:bodyPr anchor="b"/>
          <a:lstStyle/>
          <a:p>
            <a:r>
              <a:rPr lang="en-GB" smtClean="0"/>
              <a:t>Click to edit Master title style</a:t>
            </a:r>
            <a:endParaRPr dirty="0"/>
          </a:p>
        </p:txBody>
      </p:sp>
      <p:sp>
        <p:nvSpPr>
          <p:cNvPr id="3" name="Content Placeholder 2"/>
          <p:cNvSpPr>
            <a:spLocks noGrp="1"/>
          </p:cNvSpPr>
          <p:nvPr>
            <p:ph idx="1"/>
          </p:nvPr>
        </p:nvSpPr>
        <p:spPr/>
        <p:txBody>
          <a:bodyPr/>
          <a:lstStyle>
            <a:lvl1pPr>
              <a:buClr>
                <a:schemeClr val="accent1"/>
              </a:buClr>
              <a:defRPr sz="2000"/>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13"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F8BC2880-7B6B-492A-B7A6-44DCA3FDAEF1}" type="datetime1">
              <a:rPr lang="en-US" smtClean="0"/>
              <a:pPr/>
              <a:t>2/24/2015</a:t>
            </a:fld>
            <a:endParaRPr lang="en-GB"/>
          </a:p>
        </p:txBody>
      </p:sp>
      <p:sp>
        <p:nvSpPr>
          <p:cNvPr id="14"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5"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5"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479336246"/>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868"/>
                </a:solidFill>
              </a:defRPr>
            </a:lvl1pPr>
          </a:lstStyle>
          <a:p>
            <a:r>
              <a:rPr lang="en-GB" smtClean="0"/>
              <a:t>Click to edit Master title style</a:t>
            </a:r>
            <a:endParaRPr dirty="0"/>
          </a:p>
        </p:txBody>
      </p:sp>
      <p:sp>
        <p:nvSpPr>
          <p:cNvPr id="3" name="Content Placeholder 2"/>
          <p:cNvSpPr>
            <a:spLocks noGrp="1"/>
          </p:cNvSpPr>
          <p:nvPr>
            <p:ph sz="half" idx="1"/>
          </p:nvPr>
        </p:nvSpPr>
        <p:spPr>
          <a:xfrm>
            <a:off x="455613" y="1598613"/>
            <a:ext cx="3951287" cy="4387850"/>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4" name="Content Placeholder 3"/>
          <p:cNvSpPr>
            <a:spLocks noGrp="1"/>
          </p:cNvSpPr>
          <p:nvPr>
            <p:ph sz="half" idx="2"/>
          </p:nvPr>
        </p:nvSpPr>
        <p:spPr>
          <a:xfrm>
            <a:off x="4728045" y="1598613"/>
            <a:ext cx="3950208" cy="4387850"/>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9" name="Date Placeholder 3"/>
          <p:cNvSpPr>
            <a:spLocks noGrp="1"/>
          </p:cNvSpPr>
          <p:nvPr>
            <p:ph type="dt" sz="half" idx="10"/>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5762D9DE-A855-4CF7-B845-3B036B85EF87}" type="datetime1">
              <a:rPr lang="en-US" smtClean="0"/>
              <a:pPr/>
              <a:t>2/24/2015</a:t>
            </a:fld>
            <a:endParaRPr lang="en-GB"/>
          </a:p>
        </p:txBody>
      </p:sp>
      <p:sp>
        <p:nvSpPr>
          <p:cNvPr id="10"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1"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8" name="Text Placeholder 4"/>
          <p:cNvSpPr>
            <a:spLocks noGrp="1"/>
          </p:cNvSpPr>
          <p:nvPr>
            <p:ph type="body" sz="quarter" idx="11"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434420452"/>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23"/>
            <a:ext cx="8229600" cy="817200"/>
          </a:xfrm>
        </p:spPr>
        <p:txBody>
          <a:bodyPr/>
          <a:lstStyle>
            <a:lvl1pPr>
              <a:defRPr>
                <a:solidFill>
                  <a:srgbClr val="002868"/>
                </a:solidFill>
              </a:defRPr>
            </a:lvl1pPr>
          </a:lstStyle>
          <a:p>
            <a:r>
              <a:rPr lang="en-GB" smtClean="0"/>
              <a:t>Click to edit Master title style</a:t>
            </a:r>
            <a:endParaRPr dirty="0"/>
          </a:p>
        </p:txBody>
      </p:sp>
      <p:sp>
        <p:nvSpPr>
          <p:cNvPr id="3" name="Text Placeholder 2"/>
          <p:cNvSpPr>
            <a:spLocks noGrp="1"/>
          </p:cNvSpPr>
          <p:nvPr>
            <p:ph type="body" idx="1"/>
          </p:nvPr>
        </p:nvSpPr>
        <p:spPr>
          <a:xfrm>
            <a:off x="457200" y="1535113"/>
            <a:ext cx="3949700" cy="639762"/>
          </a:xfrm>
        </p:spPr>
        <p:txBody>
          <a:bodyPr anchor="b">
            <a:noAutofit/>
          </a:bodyPr>
          <a:lstStyle>
            <a:lvl1pPr marL="0" indent="0">
              <a:buNone/>
              <a:defRPr sz="1800" b="1">
                <a:solidFill>
                  <a:srgbClr val="00286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3949700" cy="3951288"/>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5" name="Text Placeholder 4"/>
          <p:cNvSpPr>
            <a:spLocks noGrp="1"/>
          </p:cNvSpPr>
          <p:nvPr>
            <p:ph type="body" sz="quarter" idx="3"/>
          </p:nvPr>
        </p:nvSpPr>
        <p:spPr>
          <a:xfrm>
            <a:off x="4572001" y="1535113"/>
            <a:ext cx="4114800" cy="639762"/>
          </a:xfrm>
        </p:spPr>
        <p:txBody>
          <a:bodyPr anchor="b">
            <a:noAutofit/>
          </a:bodyPr>
          <a:lstStyle>
            <a:lvl1pPr marL="0" indent="0">
              <a:buNone/>
              <a:defRPr sz="1800" b="1">
                <a:solidFill>
                  <a:srgbClr val="00286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6" name="Content Placeholder 5"/>
          <p:cNvSpPr>
            <a:spLocks noGrp="1"/>
          </p:cNvSpPr>
          <p:nvPr>
            <p:ph sz="quarter" idx="4"/>
          </p:nvPr>
        </p:nvSpPr>
        <p:spPr>
          <a:xfrm>
            <a:off x="4572001" y="2174875"/>
            <a:ext cx="4114800" cy="3951288"/>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11" name="Date Placeholder 3"/>
          <p:cNvSpPr>
            <a:spLocks noGrp="1"/>
          </p:cNvSpPr>
          <p:nvPr>
            <p:ph type="dt" sz="half" idx="10"/>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DC87D7AA-EE6D-4ACA-AE0E-50EF09B42F97}" type="datetime1">
              <a:rPr lang="en-US" smtClean="0"/>
              <a:pPr/>
              <a:t>2/24/2015</a:t>
            </a:fld>
            <a:endParaRPr lang="en-GB"/>
          </a:p>
        </p:txBody>
      </p:sp>
      <p:sp>
        <p:nvSpPr>
          <p:cNvPr id="12" name="Footer Placeholder 4"/>
          <p:cNvSpPr>
            <a:spLocks noGrp="1"/>
          </p:cNvSpPr>
          <p:nvPr>
            <p:ph type="ftr" sz="quarter" idx="11"/>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3" name="Slide Number Placeholder 5"/>
          <p:cNvSpPr>
            <a:spLocks noGrp="1"/>
          </p:cNvSpPr>
          <p:nvPr>
            <p:ph type="sldNum" sz="quarter" idx="12"/>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10" name="Text Placeholder 4"/>
          <p:cNvSpPr>
            <a:spLocks noGrp="1"/>
          </p:cNvSpPr>
          <p:nvPr>
            <p:ph type="body" sz="quarter" idx="13"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4225499799"/>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hasCustomPrompt="1"/>
          </p:nvPr>
        </p:nvSpPr>
        <p:spPr>
          <a:xfrm>
            <a:off x="455613" y="1736725"/>
            <a:ext cx="7448550" cy="1050925"/>
          </a:xfrm>
        </p:spPr>
        <p:txBody>
          <a:bodyPr anchor="b"/>
          <a:lstStyle>
            <a:lvl1pPr>
              <a:defRPr/>
            </a:lvl1pPr>
          </a:lstStyle>
          <a:p>
            <a:r>
              <a:rPr lang="en-US" dirty="0" smtClean="0"/>
              <a:t>Click to edit master title style</a:t>
            </a:r>
            <a:endParaRPr lang="en-US" dirty="0"/>
          </a:p>
        </p:txBody>
      </p:sp>
      <p:sp>
        <p:nvSpPr>
          <p:cNvPr id="4099" name="Rectangle 3"/>
          <p:cNvSpPr>
            <a:spLocks noGrp="1" noChangeArrowheads="1"/>
          </p:cNvSpPr>
          <p:nvPr>
            <p:ph type="subTitle" idx="1" hasCustomPrompt="1"/>
          </p:nvPr>
        </p:nvSpPr>
        <p:spPr>
          <a:xfrm>
            <a:off x="455613" y="2970213"/>
            <a:ext cx="7448550" cy="1050925"/>
          </a:xfrm>
        </p:spPr>
        <p:txBody>
          <a:bodyPr/>
          <a:lstStyle>
            <a:lvl1pPr marL="0" indent="0">
              <a:spcBef>
                <a:spcPct val="40000"/>
              </a:spcBef>
              <a:buFont typeface="Verdana" pitchFamily="34" charset="0"/>
              <a:buNone/>
              <a:defRPr sz="1800" cap="none" baseline="0">
                <a:solidFill>
                  <a:schemeClr val="accent1"/>
                </a:solidFill>
              </a:defRPr>
            </a:lvl1pPr>
          </a:lstStyle>
          <a:p>
            <a:r>
              <a:rPr lang="en-US" dirty="0" smtClean="0"/>
              <a:t>Click to edit master subtitle style</a:t>
            </a:r>
            <a:endParaRPr lang="en-US" dirty="0"/>
          </a:p>
        </p:txBody>
      </p:sp>
      <p:sp>
        <p:nvSpPr>
          <p:cNvPr id="5" name="Date Placeholder 3"/>
          <p:cNvSpPr>
            <a:spLocks noGrp="1"/>
          </p:cNvSpPr>
          <p:nvPr>
            <p:ph type="dt" sz="half" idx="2"/>
          </p:nvPr>
        </p:nvSpPr>
        <p:spPr>
          <a:xfrm>
            <a:off x="460375" y="6217920"/>
            <a:ext cx="6629400" cy="39624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0" algn="l" defTabSz="914400" rtl="0" eaLnBrk="0" latinLnBrk="0" hangingPunct="0">
              <a:defRPr sz="1200" kern="1200">
                <a:solidFill>
                  <a:srgbClr val="002868"/>
                </a:solidFill>
                <a:latin typeface="+mn-lt"/>
                <a:ea typeface="+mn-ea"/>
                <a:cs typeface="+mn-cs"/>
              </a:defRPr>
            </a:lvl1pPr>
          </a:lstStyle>
          <a:p>
            <a:fld id="{5074FF2E-2678-4372-98B1-875E470E06A7}" type="datetime1">
              <a:rPr lang="en-US" smtClean="0"/>
              <a:pPr/>
              <a:t>2/24/2015</a:t>
            </a:fld>
            <a:endParaRPr lang="en-GB" dirty="0"/>
          </a:p>
        </p:txBody>
      </p:sp>
      <p:pic>
        <p:nvPicPr>
          <p:cNvPr id="6" name="Picture 5" descr="IMSHlogo_RGB_300px_TM_IA.jp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6658346" y="366713"/>
            <a:ext cx="2031629" cy="575628"/>
          </a:xfrm>
          <a:prstGeom prst="rect">
            <a:avLst/>
          </a:prstGeom>
        </p:spPr>
      </p:pic>
    </p:spTree>
    <p:extLst>
      <p:ext uri="{BB962C8B-B14F-4D97-AF65-F5344CB8AC3E}">
        <p14:creationId xmlns:p14="http://schemas.microsoft.com/office/powerpoint/2010/main" xmlns="" val="2968512918"/>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5613" y="-1"/>
            <a:ext cx="8226425" cy="817200"/>
          </a:xfrm>
        </p:spPr>
        <p:txBody>
          <a:bodyPr/>
          <a:lstStyle>
            <a:lvl1pPr>
              <a:defRPr>
                <a:solidFill>
                  <a:srgbClr val="002868"/>
                </a:solidFill>
              </a:defRPr>
            </a:lvl1pPr>
          </a:lstStyle>
          <a:p>
            <a:r>
              <a:rPr lang="en-GB" smtClean="0"/>
              <a:t>Click to edit Master title style</a:t>
            </a:r>
            <a:endParaRPr dirty="0"/>
          </a:p>
        </p:txBody>
      </p:sp>
      <p:sp>
        <p:nvSpPr>
          <p:cNvPr id="3" name="Chart Placeholder 2"/>
          <p:cNvSpPr>
            <a:spLocks noGrp="1"/>
          </p:cNvSpPr>
          <p:nvPr>
            <p:ph type="chart" idx="1"/>
          </p:nvPr>
        </p:nvSpPr>
        <p:spPr>
          <a:xfrm>
            <a:off x="455613" y="1598613"/>
            <a:ext cx="8226425" cy="4387850"/>
          </a:xfrm>
        </p:spPr>
        <p:txBody>
          <a:bodyPr/>
          <a:lstStyle>
            <a:lvl1pPr>
              <a:buFontTx/>
              <a:buNone/>
              <a:defRPr>
                <a:solidFill>
                  <a:srgbClr val="002868"/>
                </a:solidFill>
              </a:defRPr>
            </a:lvl1pPr>
          </a:lstStyle>
          <a:p>
            <a:r>
              <a:rPr lang="en-GB" smtClean="0"/>
              <a:t>Click icon to add chart</a:t>
            </a:r>
            <a:endParaRPr/>
          </a:p>
        </p:txBody>
      </p:sp>
      <p:sp>
        <p:nvSpPr>
          <p:cNvPr id="8"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A26CD430-7B47-4C0E-907A-B0FA1152A603}" type="datetime1">
              <a:rPr lang="en-US" smtClean="0"/>
              <a:pPr/>
              <a:t>2/24/2015</a:t>
            </a:fld>
            <a:endParaRPr lang="en-GB"/>
          </a:p>
        </p:txBody>
      </p:sp>
      <p:sp>
        <p:nvSpPr>
          <p:cNvPr id="9"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0"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7"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3242505729"/>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2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868"/>
                </a:solidFill>
              </a:defRPr>
            </a:lvl1pPr>
          </a:lstStyle>
          <a:p>
            <a:r>
              <a:rPr lang="en-GB" smtClean="0"/>
              <a:t>Click to edit Master title style</a:t>
            </a:r>
            <a:endParaRPr dirty="0"/>
          </a:p>
        </p:txBody>
      </p:sp>
      <p:sp>
        <p:nvSpPr>
          <p:cNvPr id="12" name="Chart Placeholder 11"/>
          <p:cNvSpPr>
            <a:spLocks noGrp="1"/>
          </p:cNvSpPr>
          <p:nvPr>
            <p:ph type="chart" sz="quarter" idx="11"/>
          </p:nvPr>
        </p:nvSpPr>
        <p:spPr>
          <a:xfrm>
            <a:off x="460375" y="1600199"/>
            <a:ext cx="3946525" cy="4379913"/>
          </a:xfrm>
        </p:spPr>
        <p:txBody>
          <a:bodyPr/>
          <a:lstStyle>
            <a:lvl1pPr>
              <a:buFontTx/>
              <a:buNone/>
              <a:defRPr>
                <a:solidFill>
                  <a:srgbClr val="002868"/>
                </a:solidFill>
              </a:defRPr>
            </a:lvl1pPr>
          </a:lstStyle>
          <a:p>
            <a:r>
              <a:rPr lang="en-GB" smtClean="0"/>
              <a:t>Click icon to add chart</a:t>
            </a:r>
            <a:endParaRPr/>
          </a:p>
        </p:txBody>
      </p:sp>
      <p:sp>
        <p:nvSpPr>
          <p:cNvPr id="13" name="Chart Placeholder 11"/>
          <p:cNvSpPr>
            <a:spLocks noGrp="1"/>
          </p:cNvSpPr>
          <p:nvPr>
            <p:ph type="chart" sz="quarter" idx="12"/>
          </p:nvPr>
        </p:nvSpPr>
        <p:spPr>
          <a:xfrm>
            <a:off x="4737100" y="1600199"/>
            <a:ext cx="3946525" cy="4379913"/>
          </a:xfrm>
        </p:spPr>
        <p:txBody>
          <a:bodyPr/>
          <a:lstStyle>
            <a:lvl1pPr>
              <a:buFontTx/>
              <a:buNone/>
              <a:defRPr>
                <a:solidFill>
                  <a:srgbClr val="002868"/>
                </a:solidFill>
              </a:defRPr>
            </a:lvl1pPr>
          </a:lstStyle>
          <a:p>
            <a:r>
              <a:rPr lang="en-GB" smtClean="0"/>
              <a:t>Click icon to add chart</a:t>
            </a:r>
            <a:endParaRPr/>
          </a:p>
        </p:txBody>
      </p:sp>
      <p:sp>
        <p:nvSpPr>
          <p:cNvPr id="9"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5169D056-D424-42E5-AD7A-1DC399365073}" type="datetime1">
              <a:rPr lang="en-US" smtClean="0"/>
              <a:pPr/>
              <a:t>2/24/2015</a:t>
            </a:fld>
            <a:endParaRPr lang="en-GB"/>
          </a:p>
        </p:txBody>
      </p:sp>
      <p:sp>
        <p:nvSpPr>
          <p:cNvPr id="10"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1"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8"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4244157041"/>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4 Content Layout: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868"/>
                </a:solidFill>
              </a:defRPr>
            </a:lvl1pPr>
          </a:lstStyle>
          <a:p>
            <a:r>
              <a:rPr lang="en-GB" smtClean="0"/>
              <a:t>Click to edit Master title style</a:t>
            </a:r>
            <a:endParaRPr dirty="0"/>
          </a:p>
        </p:txBody>
      </p:sp>
      <p:sp>
        <p:nvSpPr>
          <p:cNvPr id="12" name="Chart Placeholder 11"/>
          <p:cNvSpPr>
            <a:spLocks noGrp="1"/>
          </p:cNvSpPr>
          <p:nvPr>
            <p:ph type="chart" sz="quarter" idx="11"/>
          </p:nvPr>
        </p:nvSpPr>
        <p:spPr>
          <a:xfrm>
            <a:off x="460375" y="1600200"/>
            <a:ext cx="3946525" cy="2108200"/>
          </a:xfrm>
        </p:spPr>
        <p:txBody>
          <a:bodyPr/>
          <a:lstStyle>
            <a:lvl1pPr>
              <a:buFontTx/>
              <a:buNone/>
              <a:defRPr>
                <a:solidFill>
                  <a:srgbClr val="002868"/>
                </a:solidFill>
              </a:defRPr>
            </a:lvl1pPr>
          </a:lstStyle>
          <a:p>
            <a:r>
              <a:rPr lang="en-GB" smtClean="0"/>
              <a:t>Click icon to add chart</a:t>
            </a:r>
            <a:endParaRPr/>
          </a:p>
        </p:txBody>
      </p:sp>
      <p:sp>
        <p:nvSpPr>
          <p:cNvPr id="13" name="Chart Placeholder 11"/>
          <p:cNvSpPr>
            <a:spLocks noGrp="1"/>
          </p:cNvSpPr>
          <p:nvPr>
            <p:ph type="chart" sz="quarter" idx="12"/>
          </p:nvPr>
        </p:nvSpPr>
        <p:spPr>
          <a:xfrm>
            <a:off x="4737100" y="1600200"/>
            <a:ext cx="3946525" cy="2108200"/>
          </a:xfrm>
        </p:spPr>
        <p:txBody>
          <a:bodyPr/>
          <a:lstStyle>
            <a:lvl1pPr>
              <a:buFontTx/>
              <a:buNone/>
              <a:defRPr>
                <a:solidFill>
                  <a:srgbClr val="002868"/>
                </a:solidFill>
              </a:defRPr>
            </a:lvl1pPr>
          </a:lstStyle>
          <a:p>
            <a:r>
              <a:rPr lang="en-GB" smtClean="0"/>
              <a:t>Click icon to add chart</a:t>
            </a:r>
            <a:endParaRPr/>
          </a:p>
        </p:txBody>
      </p:sp>
      <p:sp>
        <p:nvSpPr>
          <p:cNvPr id="14" name="Chart Placeholder 11"/>
          <p:cNvSpPr>
            <a:spLocks noGrp="1"/>
          </p:cNvSpPr>
          <p:nvPr>
            <p:ph type="chart" sz="quarter" idx="13"/>
          </p:nvPr>
        </p:nvSpPr>
        <p:spPr>
          <a:xfrm>
            <a:off x="460375" y="3871913"/>
            <a:ext cx="3946525" cy="2108200"/>
          </a:xfrm>
        </p:spPr>
        <p:txBody>
          <a:bodyPr/>
          <a:lstStyle>
            <a:lvl1pPr>
              <a:buFontTx/>
              <a:buNone/>
              <a:defRPr>
                <a:solidFill>
                  <a:srgbClr val="002868"/>
                </a:solidFill>
              </a:defRPr>
            </a:lvl1pPr>
          </a:lstStyle>
          <a:p>
            <a:r>
              <a:rPr lang="en-GB" smtClean="0"/>
              <a:t>Click icon to add chart</a:t>
            </a:r>
            <a:endParaRPr/>
          </a:p>
        </p:txBody>
      </p:sp>
      <p:sp>
        <p:nvSpPr>
          <p:cNvPr id="15" name="Chart Placeholder 11"/>
          <p:cNvSpPr>
            <a:spLocks noGrp="1"/>
          </p:cNvSpPr>
          <p:nvPr>
            <p:ph type="chart" sz="quarter" idx="14"/>
          </p:nvPr>
        </p:nvSpPr>
        <p:spPr>
          <a:xfrm>
            <a:off x="4737100" y="3871913"/>
            <a:ext cx="3946525" cy="2108200"/>
          </a:xfrm>
        </p:spPr>
        <p:txBody>
          <a:bodyPr/>
          <a:lstStyle>
            <a:lvl1pPr>
              <a:buFontTx/>
              <a:buNone/>
              <a:defRPr>
                <a:solidFill>
                  <a:srgbClr val="002868"/>
                </a:solidFill>
              </a:defRPr>
            </a:lvl1pPr>
          </a:lstStyle>
          <a:p>
            <a:r>
              <a:rPr lang="en-GB" smtClean="0"/>
              <a:t>Click icon to add chart</a:t>
            </a:r>
            <a:endParaRPr/>
          </a:p>
        </p:txBody>
      </p:sp>
      <p:sp>
        <p:nvSpPr>
          <p:cNvPr id="11"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C6F55CB8-A64F-454E-885F-9609B8CF5A49}" type="datetime1">
              <a:rPr lang="en-US" smtClean="0"/>
              <a:pPr/>
              <a:t>2/24/2015</a:t>
            </a:fld>
            <a:endParaRPr lang="en-GB"/>
          </a:p>
        </p:txBody>
      </p:sp>
      <p:sp>
        <p:nvSpPr>
          <p:cNvPr id="16"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7"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10"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3983818619"/>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2 Content Layout: Chart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868"/>
                </a:solidFill>
              </a:defRPr>
            </a:lvl1pPr>
          </a:lstStyle>
          <a:p>
            <a:r>
              <a:rPr lang="en-GB" smtClean="0"/>
              <a:t>Click to edit Master title style</a:t>
            </a:r>
            <a:endParaRPr dirty="0"/>
          </a:p>
        </p:txBody>
      </p:sp>
      <p:sp>
        <p:nvSpPr>
          <p:cNvPr id="4" name="Content Placeholder 3"/>
          <p:cNvSpPr>
            <a:spLocks noGrp="1"/>
          </p:cNvSpPr>
          <p:nvPr>
            <p:ph sz="half" idx="2"/>
          </p:nvPr>
        </p:nvSpPr>
        <p:spPr>
          <a:xfrm>
            <a:off x="4728045" y="1598613"/>
            <a:ext cx="3950208" cy="4387850"/>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7" name="Chart Placeholder 6"/>
          <p:cNvSpPr>
            <a:spLocks noGrp="1"/>
          </p:cNvSpPr>
          <p:nvPr>
            <p:ph type="chart" sz="quarter" idx="11"/>
          </p:nvPr>
        </p:nvSpPr>
        <p:spPr>
          <a:xfrm>
            <a:off x="460375" y="1600200"/>
            <a:ext cx="3946525" cy="4379913"/>
          </a:xfrm>
        </p:spPr>
        <p:txBody>
          <a:bodyPr/>
          <a:lstStyle>
            <a:lvl1pPr>
              <a:buFontTx/>
              <a:buNone/>
              <a:defRPr>
                <a:solidFill>
                  <a:srgbClr val="002868"/>
                </a:solidFill>
              </a:defRPr>
            </a:lvl1pPr>
          </a:lstStyle>
          <a:p>
            <a:r>
              <a:rPr lang="en-GB" smtClean="0"/>
              <a:t>Click icon to add chart</a:t>
            </a:r>
            <a:endParaRPr dirty="0"/>
          </a:p>
        </p:txBody>
      </p:sp>
      <p:sp>
        <p:nvSpPr>
          <p:cNvPr id="10" name="Date Placeholder 3"/>
          <p:cNvSpPr>
            <a:spLocks noGrp="1"/>
          </p:cNvSpPr>
          <p:nvPr>
            <p:ph type="dt" sz="half" idx="1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75A425A3-862C-4A6B-9550-34C8AD05D98B}" type="datetime1">
              <a:rPr lang="en-US" smtClean="0"/>
              <a:pPr/>
              <a:t>2/24/2015</a:t>
            </a:fld>
            <a:endParaRPr lang="en-GB"/>
          </a:p>
        </p:txBody>
      </p:sp>
      <p:sp>
        <p:nvSpPr>
          <p:cNvPr id="11"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2"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8"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3118215928"/>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0"/>
            <a:ext cx="8226425" cy="818685"/>
          </a:xfrm>
        </p:spPr>
        <p:txBody>
          <a:bodyPr anchor="b"/>
          <a:lstStyle/>
          <a:p>
            <a:r>
              <a:rPr lang="en-GB" smtClean="0"/>
              <a:t>Click to edit Master title style</a:t>
            </a:r>
            <a:endParaRPr dirty="0"/>
          </a:p>
        </p:txBody>
      </p:sp>
      <p:sp>
        <p:nvSpPr>
          <p:cNvPr id="3" name="Content Placeholder 2"/>
          <p:cNvSpPr>
            <a:spLocks noGrp="1"/>
          </p:cNvSpPr>
          <p:nvPr>
            <p:ph idx="1"/>
          </p:nvPr>
        </p:nvSpPr>
        <p:spPr/>
        <p:txBody>
          <a:bodyPr/>
          <a:lstStyle>
            <a:lvl1pPr>
              <a:buClr>
                <a:schemeClr val="accent1"/>
              </a:buClr>
              <a:defRPr sz="2000"/>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13"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F3009D70-9FC4-4883-9B2B-A03DBA0D992C}" type="datetime1">
              <a:rPr lang="en-US" smtClean="0"/>
              <a:pPr/>
              <a:t>2/24/2015</a:t>
            </a:fld>
            <a:endParaRPr lang="en-GB"/>
          </a:p>
        </p:txBody>
      </p:sp>
      <p:sp>
        <p:nvSpPr>
          <p:cNvPr id="14"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5"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5"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2235744728"/>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0"/>
            <a:ext cx="8226425" cy="818685"/>
          </a:xfrm>
        </p:spPr>
        <p:txBody>
          <a:bodyPr anchor="b"/>
          <a:lstStyle/>
          <a:p>
            <a:r>
              <a:rPr lang="en-GB" smtClean="0"/>
              <a:t>Click to edit Master title style</a:t>
            </a:r>
            <a:endParaRPr dirty="0"/>
          </a:p>
        </p:txBody>
      </p:sp>
      <p:sp>
        <p:nvSpPr>
          <p:cNvPr id="3" name="Content Placeholder 2"/>
          <p:cNvSpPr>
            <a:spLocks noGrp="1"/>
          </p:cNvSpPr>
          <p:nvPr>
            <p:ph idx="1"/>
          </p:nvPr>
        </p:nvSpPr>
        <p:spPr/>
        <p:txBody>
          <a:bodyPr/>
          <a:lstStyle>
            <a:lvl1pPr>
              <a:buClr>
                <a:schemeClr val="accent1"/>
              </a:buClr>
              <a:defRPr sz="2000"/>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13"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E2D00816-27F7-4B34-B6E0-795BCB129903}" type="datetime1">
              <a:rPr lang="en-US" smtClean="0"/>
              <a:pPr/>
              <a:t>2/24/2015</a:t>
            </a:fld>
            <a:endParaRPr lang="en-GB"/>
          </a:p>
        </p:txBody>
      </p:sp>
      <p:sp>
        <p:nvSpPr>
          <p:cNvPr id="14"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5"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5"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1656124896"/>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5613" y="-1"/>
            <a:ext cx="8226425" cy="817200"/>
          </a:xfrm>
        </p:spPr>
        <p:txBody>
          <a:bodyPr/>
          <a:lstStyle>
            <a:lvl1pPr>
              <a:defRPr>
                <a:solidFill>
                  <a:srgbClr val="002868"/>
                </a:solidFill>
              </a:defRPr>
            </a:lvl1pPr>
          </a:lstStyle>
          <a:p>
            <a:r>
              <a:rPr lang="en-US" smtClean="0"/>
              <a:t>Click to edit Master title style</a:t>
            </a:r>
            <a:endParaRPr dirty="0"/>
          </a:p>
        </p:txBody>
      </p:sp>
      <p:sp>
        <p:nvSpPr>
          <p:cNvPr id="3" name="Chart Placeholder 2"/>
          <p:cNvSpPr>
            <a:spLocks noGrp="1"/>
          </p:cNvSpPr>
          <p:nvPr>
            <p:ph type="chart" idx="1"/>
          </p:nvPr>
        </p:nvSpPr>
        <p:spPr>
          <a:xfrm>
            <a:off x="455613" y="1598613"/>
            <a:ext cx="8226425" cy="4387850"/>
          </a:xfrm>
        </p:spPr>
        <p:txBody>
          <a:bodyPr/>
          <a:lstStyle>
            <a:lvl1pPr>
              <a:buFontTx/>
              <a:buNone/>
              <a:defRPr>
                <a:solidFill>
                  <a:srgbClr val="002868"/>
                </a:solidFill>
              </a:defRPr>
            </a:lvl1pPr>
          </a:lstStyle>
          <a:p>
            <a:r>
              <a:rPr lang="en-US" smtClean="0"/>
              <a:t>Click icon to add chart</a:t>
            </a:r>
            <a:endParaRPr/>
          </a:p>
        </p:txBody>
      </p:sp>
      <p:sp>
        <p:nvSpPr>
          <p:cNvPr id="8"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E308708-EBD9-409C-A08A-72D23C38BD29}" type="datetime1">
              <a:rPr lang="en-US" smtClean="0"/>
              <a:pPr/>
              <a:t>2/24/2015</a:t>
            </a:fld>
            <a:endParaRPr lang="en-GB"/>
          </a:p>
        </p:txBody>
      </p:sp>
      <p:sp>
        <p:nvSpPr>
          <p:cNvPr id="9"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0"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7"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65055347"/>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UPPERCASE Title/Subtitle ">
    <p:spTree>
      <p:nvGrpSpPr>
        <p:cNvPr id="1" name=""/>
        <p:cNvGrpSpPr/>
        <p:nvPr/>
      </p:nvGrpSpPr>
      <p:grpSpPr>
        <a:xfrm>
          <a:off x="0" y="0"/>
          <a:ext cx="0" cy="0"/>
          <a:chOff x="0" y="0"/>
          <a:chExt cx="0" cy="0"/>
        </a:xfrm>
      </p:grpSpPr>
      <p:sp>
        <p:nvSpPr>
          <p:cNvPr id="2" name="Title 1"/>
          <p:cNvSpPr>
            <a:spLocks noGrp="1"/>
          </p:cNvSpPr>
          <p:nvPr>
            <p:ph type="title"/>
          </p:nvPr>
        </p:nvSpPr>
        <p:spPr>
          <a:xfrm>
            <a:off x="455613" y="0"/>
            <a:ext cx="8226425" cy="818685"/>
          </a:xfrm>
        </p:spPr>
        <p:txBody>
          <a:bodyPr anchor="b"/>
          <a:lstStyle>
            <a:lvl1pPr>
              <a:defRPr cap="all" baseline="0"/>
            </a:lvl1pPr>
          </a:lstStyle>
          <a:p>
            <a:r>
              <a:rPr lang="en-GB" smtClean="0"/>
              <a:t>Click to edit Master title style</a:t>
            </a:r>
            <a:endParaRPr dirty="0"/>
          </a:p>
        </p:txBody>
      </p:sp>
      <p:sp>
        <p:nvSpPr>
          <p:cNvPr id="3" name="Content Placeholder 2"/>
          <p:cNvSpPr>
            <a:spLocks noGrp="1"/>
          </p:cNvSpPr>
          <p:nvPr>
            <p:ph idx="1"/>
          </p:nvPr>
        </p:nvSpPr>
        <p:spPr/>
        <p:txBody>
          <a:bodyPr/>
          <a:lstStyle>
            <a:lvl1pPr>
              <a:buClr>
                <a:schemeClr val="accent1"/>
              </a:buClr>
              <a:defRPr sz="2000"/>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13"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88B3350E-8DA1-416F-A501-1E1DF102FF40}" type="datetime1">
              <a:rPr lang="en-US" smtClean="0"/>
              <a:pPr/>
              <a:t>2/24/2015</a:t>
            </a:fld>
            <a:endParaRPr lang="en-GB"/>
          </a:p>
        </p:txBody>
      </p:sp>
      <p:sp>
        <p:nvSpPr>
          <p:cNvPr id="14"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5"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5" name="Text Placeholder 4"/>
          <p:cNvSpPr>
            <a:spLocks noGrp="1"/>
          </p:cNvSpPr>
          <p:nvPr>
            <p:ph type="body" sz="quarter" idx="10" hasCustomPrompt="1"/>
          </p:nvPr>
        </p:nvSpPr>
        <p:spPr>
          <a:xfrm>
            <a:off x="460375" y="981075"/>
            <a:ext cx="8226000" cy="444500"/>
          </a:xfrm>
        </p:spPr>
        <p:txBody>
          <a:bodyPr/>
          <a:lstStyle>
            <a:lvl1pPr marL="0" indent="0">
              <a:buNone/>
              <a:defRPr cap="all" baseline="0">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4268618372"/>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5613" y="-1"/>
            <a:ext cx="8226425" cy="817200"/>
          </a:xfrm>
        </p:spPr>
        <p:txBody>
          <a:bodyPr/>
          <a:lstStyle>
            <a:lvl1pPr>
              <a:defRPr>
                <a:solidFill>
                  <a:srgbClr val="002868"/>
                </a:solidFill>
              </a:defRPr>
            </a:lvl1pPr>
          </a:lstStyle>
          <a:p>
            <a:r>
              <a:rPr lang="en-US" smtClean="0"/>
              <a:t>Click to edit Master title style</a:t>
            </a:r>
            <a:endParaRPr dirty="0"/>
          </a:p>
        </p:txBody>
      </p:sp>
      <p:sp>
        <p:nvSpPr>
          <p:cNvPr id="3" name="Chart Placeholder 2"/>
          <p:cNvSpPr>
            <a:spLocks noGrp="1"/>
          </p:cNvSpPr>
          <p:nvPr>
            <p:ph type="chart" idx="1"/>
          </p:nvPr>
        </p:nvSpPr>
        <p:spPr>
          <a:xfrm>
            <a:off x="455613" y="1598613"/>
            <a:ext cx="8226425" cy="4387850"/>
          </a:xfrm>
        </p:spPr>
        <p:txBody>
          <a:bodyPr/>
          <a:lstStyle>
            <a:lvl1pPr>
              <a:buFontTx/>
              <a:buNone/>
              <a:defRPr>
                <a:solidFill>
                  <a:srgbClr val="002868"/>
                </a:solidFill>
              </a:defRPr>
            </a:lvl1pPr>
          </a:lstStyle>
          <a:p>
            <a:r>
              <a:rPr lang="en-US" smtClean="0"/>
              <a:t>Click icon to add chart</a:t>
            </a:r>
            <a:endParaRPr/>
          </a:p>
        </p:txBody>
      </p:sp>
      <p:sp>
        <p:nvSpPr>
          <p:cNvPr id="8"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941BBAFF-3F53-4E3C-94A6-7C6BC067DC8A}" type="datetime1">
              <a:rPr lang="en-US" smtClean="0"/>
              <a:pPr/>
              <a:t>2/24/2015</a:t>
            </a:fld>
            <a:endParaRPr lang="en-GB"/>
          </a:p>
        </p:txBody>
      </p:sp>
      <p:sp>
        <p:nvSpPr>
          <p:cNvPr id="9"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0"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7"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1131767571"/>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itle Slide Layout with Imag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xmlns="" val="0"/>
              </a:ext>
            </a:extLst>
          </a:blip>
          <a:stretch>
            <a:fillRect/>
          </a:stretch>
        </p:blipFill>
        <p:spPr>
          <a:xfrm>
            <a:off x="2965260" y="2886365"/>
            <a:ext cx="6181534" cy="3971636"/>
          </a:xfrm>
          <a:prstGeom prst="rect">
            <a:avLst/>
          </a:prstGeom>
        </p:spPr>
      </p:pic>
      <p:sp>
        <p:nvSpPr>
          <p:cNvPr id="4098" name="Rectangle 2"/>
          <p:cNvSpPr>
            <a:spLocks noGrp="1" noChangeArrowheads="1"/>
          </p:cNvSpPr>
          <p:nvPr>
            <p:ph type="ctrTitle" hasCustomPrompt="1"/>
          </p:nvPr>
        </p:nvSpPr>
        <p:spPr>
          <a:xfrm>
            <a:off x="455613" y="1736725"/>
            <a:ext cx="7448550" cy="1050925"/>
          </a:xfrm>
        </p:spPr>
        <p:txBody>
          <a:bodyPr anchor="b"/>
          <a:lstStyle>
            <a:lvl1pPr>
              <a:defRPr/>
            </a:lvl1pPr>
          </a:lstStyle>
          <a:p>
            <a:r>
              <a:rPr dirty="0"/>
              <a:t>Title goes here</a:t>
            </a:r>
            <a:br>
              <a:rPr dirty="0"/>
            </a:br>
            <a:r>
              <a:rPr dirty="0"/>
              <a:t>Photo option, choose from a </a:t>
            </a:r>
            <a:r>
              <a:rPr lang="en-GB" dirty="0" smtClean="0"/>
              <a:t>selection</a:t>
            </a:r>
            <a:endParaRPr dirty="0"/>
          </a:p>
        </p:txBody>
      </p:sp>
      <p:sp>
        <p:nvSpPr>
          <p:cNvPr id="4099" name="Rectangle 3"/>
          <p:cNvSpPr>
            <a:spLocks noGrp="1" noChangeArrowheads="1"/>
          </p:cNvSpPr>
          <p:nvPr>
            <p:ph type="subTitle" idx="1" hasCustomPrompt="1"/>
          </p:nvPr>
        </p:nvSpPr>
        <p:spPr>
          <a:xfrm>
            <a:off x="455613" y="2970213"/>
            <a:ext cx="7448550" cy="720000"/>
          </a:xfrm>
        </p:spPr>
        <p:txBody>
          <a:bodyPr/>
          <a:lstStyle>
            <a:lvl1pPr marL="0" indent="0">
              <a:spcBef>
                <a:spcPct val="40000"/>
              </a:spcBef>
              <a:buFont typeface="Verdana" pitchFamily="34" charset="0"/>
              <a:buNone/>
              <a:defRPr sz="1800" cap="none" baseline="0">
                <a:solidFill>
                  <a:schemeClr val="accent1"/>
                </a:solidFill>
              </a:defRPr>
            </a:lvl1pPr>
          </a:lstStyle>
          <a:p>
            <a:r>
              <a:rPr lang="en-US" dirty="0" smtClean="0"/>
              <a:t>Name, Title, Department</a:t>
            </a:r>
            <a:endParaRPr lang="en-US" dirty="0"/>
          </a:p>
        </p:txBody>
      </p:sp>
      <p:cxnSp>
        <p:nvCxnSpPr>
          <p:cNvPr id="4" name="Straight Connector 3"/>
          <p:cNvCxnSpPr/>
          <p:nvPr/>
        </p:nvCxnSpPr>
        <p:spPr>
          <a:xfrm>
            <a:off x="0" y="2891118"/>
            <a:ext cx="9144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Date Placeholder 3"/>
          <p:cNvSpPr>
            <a:spLocks noGrp="1"/>
          </p:cNvSpPr>
          <p:nvPr>
            <p:ph type="dt" sz="half" idx="2"/>
          </p:nvPr>
        </p:nvSpPr>
        <p:spPr>
          <a:xfrm>
            <a:off x="460375" y="6217920"/>
            <a:ext cx="6629400" cy="39624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0" algn="l" defTabSz="914400" rtl="0" eaLnBrk="0" latinLnBrk="0" hangingPunct="0">
              <a:defRPr sz="1200" kern="1200">
                <a:solidFill>
                  <a:srgbClr val="002868"/>
                </a:solidFill>
                <a:latin typeface="+mn-lt"/>
                <a:ea typeface="+mn-ea"/>
                <a:cs typeface="+mn-cs"/>
              </a:defRPr>
            </a:lvl1pPr>
          </a:lstStyle>
          <a:p>
            <a:fld id="{0D351424-1CC4-46FC-A20F-B7C28A510B2E}" type="datetime1">
              <a:rPr lang="en-US" smtClean="0"/>
              <a:pPr/>
              <a:t>2/24/2015</a:t>
            </a:fld>
            <a:endParaRPr lang="en-GB" dirty="0"/>
          </a:p>
        </p:txBody>
      </p:sp>
      <p:pic>
        <p:nvPicPr>
          <p:cNvPr id="2" name="Picture 1" descr="IMS-INSTITUTE-Logo-R#238CC7.png"/>
          <p:cNvPicPr>
            <a:picLocks noChangeAspect="1"/>
          </p:cNvPicPr>
          <p:nvPr userDrawn="1"/>
        </p:nvPicPr>
        <p:blipFill>
          <a:blip r:embed="rId3" cstate="email">
            <a:extLst>
              <a:ext uri="{28A0092B-C50C-407E-A947-70E740481C1C}">
                <a14:useLocalDpi xmlns:a14="http://schemas.microsoft.com/office/drawing/2010/main" xmlns="" val="0"/>
              </a:ext>
            </a:extLst>
          </a:blip>
          <a:stretch>
            <a:fillRect/>
          </a:stretch>
        </p:blipFill>
        <p:spPr>
          <a:xfrm>
            <a:off x="6143048" y="366713"/>
            <a:ext cx="2546927" cy="649095"/>
          </a:xfrm>
          <a:prstGeom prst="rect">
            <a:avLst/>
          </a:prstGeom>
        </p:spPr>
      </p:pic>
    </p:spTree>
    <p:extLst>
      <p:ext uri="{BB962C8B-B14F-4D97-AF65-F5344CB8AC3E}">
        <p14:creationId xmlns:p14="http://schemas.microsoft.com/office/powerpoint/2010/main" xmlns="" val="225681049"/>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0"/>
            <a:ext cx="8226425" cy="818685"/>
          </a:xfrm>
        </p:spPr>
        <p:txBody>
          <a:bodyPr anchor="b"/>
          <a:lstStyle/>
          <a:p>
            <a:r>
              <a:rPr lang="en-US" smtClean="0"/>
              <a:t>Click to edit Master title style</a:t>
            </a:r>
            <a:endParaRPr dirty="0"/>
          </a:p>
        </p:txBody>
      </p:sp>
      <p:sp>
        <p:nvSpPr>
          <p:cNvPr id="3" name="Content Placeholder 2"/>
          <p:cNvSpPr>
            <a:spLocks noGrp="1"/>
          </p:cNvSpPr>
          <p:nvPr>
            <p:ph idx="1"/>
          </p:nvPr>
        </p:nvSpPr>
        <p:spPr/>
        <p:txBody>
          <a:bodyPr/>
          <a:lstStyle>
            <a:lvl1pPr>
              <a:buClr>
                <a:schemeClr val="accent1"/>
              </a:buClr>
              <a:defRPr sz="2000"/>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9AFEB77A-97B9-454A-81DF-89DD7448F8D4}" type="datetime1">
              <a:rPr lang="en-US" smtClean="0"/>
              <a:pPr/>
              <a:t>2/24/2015</a:t>
            </a:fld>
            <a:endParaRPr lang="en-GB"/>
          </a:p>
        </p:txBody>
      </p:sp>
      <p:sp>
        <p:nvSpPr>
          <p:cNvPr id="14"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5"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5"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362741500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5613" y="1736725"/>
            <a:ext cx="7448550" cy="1050925"/>
          </a:xfrm>
        </p:spPr>
        <p:txBody>
          <a:bodyPr anchor="b"/>
          <a:lstStyle>
            <a:lvl1pPr>
              <a:defRPr/>
            </a:lvl1pPr>
          </a:lstStyle>
          <a:p>
            <a:r>
              <a:rPr lang="en-GB" smtClean="0"/>
              <a:t>Click to edit Master title style</a:t>
            </a:r>
            <a:endParaRPr dirty="0"/>
          </a:p>
        </p:txBody>
      </p:sp>
      <p:sp>
        <p:nvSpPr>
          <p:cNvPr id="4099" name="Rectangle 3"/>
          <p:cNvSpPr>
            <a:spLocks noGrp="1" noChangeArrowheads="1"/>
          </p:cNvSpPr>
          <p:nvPr>
            <p:ph type="subTitle" idx="1" hasCustomPrompt="1"/>
          </p:nvPr>
        </p:nvSpPr>
        <p:spPr>
          <a:xfrm>
            <a:off x="455613" y="2970213"/>
            <a:ext cx="7448550" cy="1050925"/>
          </a:xfrm>
        </p:spPr>
        <p:txBody>
          <a:bodyPr/>
          <a:lstStyle>
            <a:lvl1pPr marL="0" indent="0">
              <a:spcBef>
                <a:spcPct val="40000"/>
              </a:spcBef>
              <a:buFont typeface="Verdana" pitchFamily="34" charset="0"/>
              <a:buNone/>
              <a:defRPr sz="1800" cap="none" baseline="0">
                <a:solidFill>
                  <a:schemeClr val="accent1"/>
                </a:solidFill>
              </a:defRPr>
            </a:lvl1pPr>
          </a:lstStyle>
          <a:p>
            <a:r>
              <a:rPr lang="en-US" dirty="0" smtClean="0"/>
              <a:t>Click to edit master subtitle style</a:t>
            </a:r>
            <a:endParaRPr lang="en-US" dirty="0"/>
          </a:p>
        </p:txBody>
      </p:sp>
      <p:sp>
        <p:nvSpPr>
          <p:cNvPr id="5" name="Date Placeholder 3"/>
          <p:cNvSpPr>
            <a:spLocks noGrp="1"/>
          </p:cNvSpPr>
          <p:nvPr>
            <p:ph type="dt" sz="half" idx="2"/>
          </p:nvPr>
        </p:nvSpPr>
        <p:spPr>
          <a:xfrm>
            <a:off x="460375" y="6217920"/>
            <a:ext cx="6629400" cy="39624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0" algn="l" defTabSz="914400" rtl="0" eaLnBrk="0" latinLnBrk="0" hangingPunct="0">
              <a:defRPr sz="1200" kern="1200">
                <a:solidFill>
                  <a:srgbClr val="002868"/>
                </a:solidFill>
                <a:latin typeface="+mn-lt"/>
                <a:ea typeface="+mn-ea"/>
                <a:cs typeface="+mn-cs"/>
              </a:defRPr>
            </a:lvl1pPr>
          </a:lstStyle>
          <a:p>
            <a:fld id="{F8595E54-4C6B-4F3C-A1FC-57B3D6D4A897}" type="datetime1">
              <a:rPr lang="en-US" smtClean="0"/>
              <a:pPr/>
              <a:t>2/24/2015</a:t>
            </a:fld>
            <a:endParaRPr lang="en-GB" dirty="0"/>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xmlns="" val="0"/>
              </a:ext>
            </a:extLst>
          </a:blip>
          <a:stretch>
            <a:fillRect/>
          </a:stretch>
        </p:blipFill>
        <p:spPr>
          <a:xfrm>
            <a:off x="6790936" y="350030"/>
            <a:ext cx="1878866" cy="540000"/>
          </a:xfrm>
          <a:prstGeom prst="rect">
            <a:avLst/>
          </a:prstGeom>
        </p:spPr>
      </p:pic>
      <p:pic>
        <p:nvPicPr>
          <p:cNvPr id="8" name="Picture 7" descr="IMS-INSTITUTE-Logo-R#238CC7.png"/>
          <p:cNvPicPr>
            <a:picLocks noChangeAspect="1"/>
          </p:cNvPicPr>
          <p:nvPr userDrawn="1"/>
        </p:nvPicPr>
        <p:blipFill>
          <a:blip r:embed="rId3" cstate="email">
            <a:extLst>
              <a:ext uri="{28A0092B-C50C-407E-A947-70E740481C1C}">
                <a14:useLocalDpi xmlns:a14="http://schemas.microsoft.com/office/drawing/2010/main" xmlns="" val="0"/>
              </a:ext>
            </a:extLst>
          </a:blip>
          <a:stretch>
            <a:fillRect/>
          </a:stretch>
        </p:blipFill>
        <p:spPr>
          <a:xfrm>
            <a:off x="6143048" y="366713"/>
            <a:ext cx="2546927" cy="649095"/>
          </a:xfrm>
          <a:prstGeom prst="rect">
            <a:avLst/>
          </a:prstGeom>
        </p:spPr>
      </p:pic>
    </p:spTree>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0"/>
            <a:ext cx="8226425" cy="818685"/>
          </a:xfrm>
        </p:spPr>
        <p:txBody>
          <a:bodyPr anchor="b"/>
          <a:lstStyle/>
          <a:p>
            <a:r>
              <a:rPr lang="en-GB" smtClean="0"/>
              <a:t>Click to edit Master title style</a:t>
            </a:r>
            <a:endParaRPr dirty="0"/>
          </a:p>
        </p:txBody>
      </p:sp>
      <p:sp>
        <p:nvSpPr>
          <p:cNvPr id="3" name="Content Placeholder 2"/>
          <p:cNvSpPr>
            <a:spLocks noGrp="1"/>
          </p:cNvSpPr>
          <p:nvPr>
            <p:ph idx="1"/>
          </p:nvPr>
        </p:nvSpPr>
        <p:spPr/>
        <p:txBody>
          <a:bodyPr/>
          <a:lstStyle>
            <a:lvl1pPr>
              <a:buClr>
                <a:schemeClr val="accent1"/>
              </a:buClr>
              <a:defRPr sz="2000"/>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13"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E012FF75-8C67-4E18-AE03-C7F45700B77E}" type="datetime1">
              <a:rPr lang="en-US" smtClean="0"/>
              <a:pPr/>
              <a:t>2/24/2015</a:t>
            </a:fld>
            <a:endParaRPr lang="en-GB"/>
          </a:p>
        </p:txBody>
      </p:sp>
      <p:sp>
        <p:nvSpPr>
          <p:cNvPr id="14"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5"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5"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479336246"/>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868"/>
                </a:solidFill>
              </a:defRPr>
            </a:lvl1pPr>
          </a:lstStyle>
          <a:p>
            <a:r>
              <a:rPr lang="en-GB" smtClean="0"/>
              <a:t>Click to edit Master title style</a:t>
            </a:r>
            <a:endParaRPr dirty="0"/>
          </a:p>
        </p:txBody>
      </p:sp>
      <p:sp>
        <p:nvSpPr>
          <p:cNvPr id="3" name="Content Placeholder 2"/>
          <p:cNvSpPr>
            <a:spLocks noGrp="1"/>
          </p:cNvSpPr>
          <p:nvPr>
            <p:ph sz="half" idx="1"/>
          </p:nvPr>
        </p:nvSpPr>
        <p:spPr>
          <a:xfrm>
            <a:off x="455613" y="1598613"/>
            <a:ext cx="3951287" cy="4387850"/>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4" name="Content Placeholder 3"/>
          <p:cNvSpPr>
            <a:spLocks noGrp="1"/>
          </p:cNvSpPr>
          <p:nvPr>
            <p:ph sz="half" idx="2"/>
          </p:nvPr>
        </p:nvSpPr>
        <p:spPr>
          <a:xfrm>
            <a:off x="4728045" y="1598613"/>
            <a:ext cx="3950208" cy="4387850"/>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9" name="Date Placeholder 3"/>
          <p:cNvSpPr>
            <a:spLocks noGrp="1"/>
          </p:cNvSpPr>
          <p:nvPr>
            <p:ph type="dt" sz="half" idx="10"/>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6FAA4815-C7DC-4135-A329-2234892A877E}" type="datetime1">
              <a:rPr lang="en-US" smtClean="0"/>
              <a:pPr/>
              <a:t>2/24/2015</a:t>
            </a:fld>
            <a:endParaRPr lang="en-GB"/>
          </a:p>
        </p:txBody>
      </p:sp>
      <p:sp>
        <p:nvSpPr>
          <p:cNvPr id="10"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1"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8" name="Text Placeholder 4"/>
          <p:cNvSpPr>
            <a:spLocks noGrp="1"/>
          </p:cNvSpPr>
          <p:nvPr>
            <p:ph type="body" sz="quarter" idx="11"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434420452"/>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23"/>
            <a:ext cx="8229600" cy="817200"/>
          </a:xfrm>
        </p:spPr>
        <p:txBody>
          <a:bodyPr/>
          <a:lstStyle>
            <a:lvl1pPr>
              <a:defRPr>
                <a:solidFill>
                  <a:srgbClr val="002868"/>
                </a:solidFill>
              </a:defRPr>
            </a:lvl1pPr>
          </a:lstStyle>
          <a:p>
            <a:r>
              <a:rPr lang="en-GB" smtClean="0"/>
              <a:t>Click to edit Master title style</a:t>
            </a:r>
            <a:endParaRPr dirty="0"/>
          </a:p>
        </p:txBody>
      </p:sp>
      <p:sp>
        <p:nvSpPr>
          <p:cNvPr id="3" name="Text Placeholder 2"/>
          <p:cNvSpPr>
            <a:spLocks noGrp="1"/>
          </p:cNvSpPr>
          <p:nvPr>
            <p:ph type="body" idx="1"/>
          </p:nvPr>
        </p:nvSpPr>
        <p:spPr>
          <a:xfrm>
            <a:off x="457200" y="1535113"/>
            <a:ext cx="3949700" cy="639762"/>
          </a:xfrm>
        </p:spPr>
        <p:txBody>
          <a:bodyPr anchor="b">
            <a:noAutofit/>
          </a:bodyPr>
          <a:lstStyle>
            <a:lvl1pPr marL="0" indent="0">
              <a:buNone/>
              <a:defRPr sz="1800" b="1">
                <a:solidFill>
                  <a:srgbClr val="00286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3949700" cy="3951288"/>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5" name="Text Placeholder 4"/>
          <p:cNvSpPr>
            <a:spLocks noGrp="1"/>
          </p:cNvSpPr>
          <p:nvPr>
            <p:ph type="body" sz="quarter" idx="3"/>
          </p:nvPr>
        </p:nvSpPr>
        <p:spPr>
          <a:xfrm>
            <a:off x="4572001" y="1535113"/>
            <a:ext cx="4114800" cy="639762"/>
          </a:xfrm>
        </p:spPr>
        <p:txBody>
          <a:bodyPr anchor="b">
            <a:noAutofit/>
          </a:bodyPr>
          <a:lstStyle>
            <a:lvl1pPr marL="0" indent="0">
              <a:buNone/>
              <a:defRPr sz="1800" b="1">
                <a:solidFill>
                  <a:srgbClr val="00286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6" name="Content Placeholder 5"/>
          <p:cNvSpPr>
            <a:spLocks noGrp="1"/>
          </p:cNvSpPr>
          <p:nvPr>
            <p:ph sz="quarter" idx="4"/>
          </p:nvPr>
        </p:nvSpPr>
        <p:spPr>
          <a:xfrm>
            <a:off x="4572001" y="2174875"/>
            <a:ext cx="4114800" cy="3951288"/>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11" name="Date Placeholder 3"/>
          <p:cNvSpPr>
            <a:spLocks noGrp="1"/>
          </p:cNvSpPr>
          <p:nvPr>
            <p:ph type="dt" sz="half" idx="10"/>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89294EC0-A4B3-41AF-9664-752BB6980EDC}" type="datetime1">
              <a:rPr lang="en-US" smtClean="0"/>
              <a:pPr/>
              <a:t>2/24/2015</a:t>
            </a:fld>
            <a:endParaRPr lang="en-GB"/>
          </a:p>
        </p:txBody>
      </p:sp>
      <p:sp>
        <p:nvSpPr>
          <p:cNvPr id="12" name="Footer Placeholder 4"/>
          <p:cNvSpPr>
            <a:spLocks noGrp="1"/>
          </p:cNvSpPr>
          <p:nvPr>
            <p:ph type="ftr" sz="quarter" idx="11"/>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3" name="Slide Number Placeholder 5"/>
          <p:cNvSpPr>
            <a:spLocks noGrp="1"/>
          </p:cNvSpPr>
          <p:nvPr>
            <p:ph type="sldNum" sz="quarter" idx="12"/>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10" name="Text Placeholder 4"/>
          <p:cNvSpPr>
            <a:spLocks noGrp="1"/>
          </p:cNvSpPr>
          <p:nvPr>
            <p:ph type="body" sz="quarter" idx="13"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4225499799"/>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5613" y="-1"/>
            <a:ext cx="8226425" cy="817200"/>
          </a:xfrm>
        </p:spPr>
        <p:txBody>
          <a:bodyPr/>
          <a:lstStyle>
            <a:lvl1pPr>
              <a:defRPr>
                <a:solidFill>
                  <a:srgbClr val="002868"/>
                </a:solidFill>
              </a:defRPr>
            </a:lvl1pPr>
          </a:lstStyle>
          <a:p>
            <a:r>
              <a:rPr lang="en-GB" smtClean="0"/>
              <a:t>Click to edit Master title style</a:t>
            </a:r>
            <a:endParaRPr dirty="0"/>
          </a:p>
        </p:txBody>
      </p:sp>
      <p:sp>
        <p:nvSpPr>
          <p:cNvPr id="3" name="Chart Placeholder 2"/>
          <p:cNvSpPr>
            <a:spLocks noGrp="1"/>
          </p:cNvSpPr>
          <p:nvPr>
            <p:ph type="chart" idx="1"/>
          </p:nvPr>
        </p:nvSpPr>
        <p:spPr>
          <a:xfrm>
            <a:off x="455613" y="1598613"/>
            <a:ext cx="8226425" cy="4387850"/>
          </a:xfrm>
        </p:spPr>
        <p:txBody>
          <a:bodyPr/>
          <a:lstStyle>
            <a:lvl1pPr>
              <a:buFontTx/>
              <a:buNone/>
              <a:defRPr>
                <a:solidFill>
                  <a:srgbClr val="002868"/>
                </a:solidFill>
              </a:defRPr>
            </a:lvl1pPr>
          </a:lstStyle>
          <a:p>
            <a:r>
              <a:rPr lang="en-GB" smtClean="0"/>
              <a:t>Click icon to add chart</a:t>
            </a:r>
            <a:endParaRPr/>
          </a:p>
        </p:txBody>
      </p:sp>
      <p:sp>
        <p:nvSpPr>
          <p:cNvPr id="8"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1909DD0D-A1F4-4878-870B-4943FB0B530D}" type="datetime1">
              <a:rPr lang="en-US" smtClean="0"/>
              <a:pPr/>
              <a:t>2/24/2015</a:t>
            </a:fld>
            <a:endParaRPr lang="en-GB"/>
          </a:p>
        </p:txBody>
      </p:sp>
      <p:sp>
        <p:nvSpPr>
          <p:cNvPr id="9"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0"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7"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3242505729"/>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2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868"/>
                </a:solidFill>
              </a:defRPr>
            </a:lvl1pPr>
          </a:lstStyle>
          <a:p>
            <a:r>
              <a:rPr lang="en-GB" smtClean="0"/>
              <a:t>Click to edit Master title style</a:t>
            </a:r>
            <a:endParaRPr dirty="0"/>
          </a:p>
        </p:txBody>
      </p:sp>
      <p:sp>
        <p:nvSpPr>
          <p:cNvPr id="12" name="Chart Placeholder 11"/>
          <p:cNvSpPr>
            <a:spLocks noGrp="1"/>
          </p:cNvSpPr>
          <p:nvPr>
            <p:ph type="chart" sz="quarter" idx="11"/>
          </p:nvPr>
        </p:nvSpPr>
        <p:spPr>
          <a:xfrm>
            <a:off x="460375" y="1600199"/>
            <a:ext cx="3946525" cy="4379913"/>
          </a:xfrm>
        </p:spPr>
        <p:txBody>
          <a:bodyPr/>
          <a:lstStyle>
            <a:lvl1pPr>
              <a:buFontTx/>
              <a:buNone/>
              <a:defRPr>
                <a:solidFill>
                  <a:srgbClr val="002868"/>
                </a:solidFill>
              </a:defRPr>
            </a:lvl1pPr>
          </a:lstStyle>
          <a:p>
            <a:r>
              <a:rPr lang="en-GB" smtClean="0"/>
              <a:t>Click icon to add chart</a:t>
            </a:r>
            <a:endParaRPr/>
          </a:p>
        </p:txBody>
      </p:sp>
      <p:sp>
        <p:nvSpPr>
          <p:cNvPr id="13" name="Chart Placeholder 11"/>
          <p:cNvSpPr>
            <a:spLocks noGrp="1"/>
          </p:cNvSpPr>
          <p:nvPr>
            <p:ph type="chart" sz="quarter" idx="12"/>
          </p:nvPr>
        </p:nvSpPr>
        <p:spPr>
          <a:xfrm>
            <a:off x="4737100" y="1600199"/>
            <a:ext cx="3946525" cy="4379913"/>
          </a:xfrm>
        </p:spPr>
        <p:txBody>
          <a:bodyPr/>
          <a:lstStyle>
            <a:lvl1pPr>
              <a:buFontTx/>
              <a:buNone/>
              <a:defRPr>
                <a:solidFill>
                  <a:srgbClr val="002868"/>
                </a:solidFill>
              </a:defRPr>
            </a:lvl1pPr>
          </a:lstStyle>
          <a:p>
            <a:r>
              <a:rPr lang="en-GB" smtClean="0"/>
              <a:t>Click icon to add chart</a:t>
            </a:r>
            <a:endParaRPr/>
          </a:p>
        </p:txBody>
      </p:sp>
      <p:sp>
        <p:nvSpPr>
          <p:cNvPr id="9"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6771D48A-E0C0-4600-90B6-7149730DF674}" type="datetime1">
              <a:rPr lang="en-US" smtClean="0"/>
              <a:pPr/>
              <a:t>2/24/2015</a:t>
            </a:fld>
            <a:endParaRPr lang="en-GB"/>
          </a:p>
        </p:txBody>
      </p:sp>
      <p:sp>
        <p:nvSpPr>
          <p:cNvPr id="10"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1"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8"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4244157041"/>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4 Content Layout: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868"/>
                </a:solidFill>
              </a:defRPr>
            </a:lvl1pPr>
          </a:lstStyle>
          <a:p>
            <a:r>
              <a:rPr lang="en-GB" smtClean="0"/>
              <a:t>Click to edit Master title style</a:t>
            </a:r>
            <a:endParaRPr dirty="0"/>
          </a:p>
        </p:txBody>
      </p:sp>
      <p:sp>
        <p:nvSpPr>
          <p:cNvPr id="12" name="Chart Placeholder 11"/>
          <p:cNvSpPr>
            <a:spLocks noGrp="1"/>
          </p:cNvSpPr>
          <p:nvPr>
            <p:ph type="chart" sz="quarter" idx="11"/>
          </p:nvPr>
        </p:nvSpPr>
        <p:spPr>
          <a:xfrm>
            <a:off x="460375" y="1600200"/>
            <a:ext cx="3946525" cy="2108200"/>
          </a:xfrm>
        </p:spPr>
        <p:txBody>
          <a:bodyPr/>
          <a:lstStyle>
            <a:lvl1pPr>
              <a:buFontTx/>
              <a:buNone/>
              <a:defRPr>
                <a:solidFill>
                  <a:srgbClr val="002868"/>
                </a:solidFill>
              </a:defRPr>
            </a:lvl1pPr>
          </a:lstStyle>
          <a:p>
            <a:r>
              <a:rPr lang="en-GB" smtClean="0"/>
              <a:t>Click icon to add chart</a:t>
            </a:r>
            <a:endParaRPr/>
          </a:p>
        </p:txBody>
      </p:sp>
      <p:sp>
        <p:nvSpPr>
          <p:cNvPr id="13" name="Chart Placeholder 11"/>
          <p:cNvSpPr>
            <a:spLocks noGrp="1"/>
          </p:cNvSpPr>
          <p:nvPr>
            <p:ph type="chart" sz="quarter" idx="12"/>
          </p:nvPr>
        </p:nvSpPr>
        <p:spPr>
          <a:xfrm>
            <a:off x="4737100" y="1600200"/>
            <a:ext cx="3946525" cy="2108200"/>
          </a:xfrm>
        </p:spPr>
        <p:txBody>
          <a:bodyPr/>
          <a:lstStyle>
            <a:lvl1pPr>
              <a:buFontTx/>
              <a:buNone/>
              <a:defRPr>
                <a:solidFill>
                  <a:srgbClr val="002868"/>
                </a:solidFill>
              </a:defRPr>
            </a:lvl1pPr>
          </a:lstStyle>
          <a:p>
            <a:r>
              <a:rPr lang="en-GB" smtClean="0"/>
              <a:t>Click icon to add chart</a:t>
            </a:r>
            <a:endParaRPr/>
          </a:p>
        </p:txBody>
      </p:sp>
      <p:sp>
        <p:nvSpPr>
          <p:cNvPr id="14" name="Chart Placeholder 11"/>
          <p:cNvSpPr>
            <a:spLocks noGrp="1"/>
          </p:cNvSpPr>
          <p:nvPr>
            <p:ph type="chart" sz="quarter" idx="13"/>
          </p:nvPr>
        </p:nvSpPr>
        <p:spPr>
          <a:xfrm>
            <a:off x="460375" y="3871913"/>
            <a:ext cx="3946525" cy="2108200"/>
          </a:xfrm>
        </p:spPr>
        <p:txBody>
          <a:bodyPr/>
          <a:lstStyle>
            <a:lvl1pPr>
              <a:buFontTx/>
              <a:buNone/>
              <a:defRPr>
                <a:solidFill>
                  <a:srgbClr val="002868"/>
                </a:solidFill>
              </a:defRPr>
            </a:lvl1pPr>
          </a:lstStyle>
          <a:p>
            <a:r>
              <a:rPr lang="en-GB" smtClean="0"/>
              <a:t>Click icon to add chart</a:t>
            </a:r>
            <a:endParaRPr/>
          </a:p>
        </p:txBody>
      </p:sp>
      <p:sp>
        <p:nvSpPr>
          <p:cNvPr id="15" name="Chart Placeholder 11"/>
          <p:cNvSpPr>
            <a:spLocks noGrp="1"/>
          </p:cNvSpPr>
          <p:nvPr>
            <p:ph type="chart" sz="quarter" idx="14"/>
          </p:nvPr>
        </p:nvSpPr>
        <p:spPr>
          <a:xfrm>
            <a:off x="4737100" y="3871913"/>
            <a:ext cx="3946525" cy="2108200"/>
          </a:xfrm>
        </p:spPr>
        <p:txBody>
          <a:bodyPr/>
          <a:lstStyle>
            <a:lvl1pPr>
              <a:buFontTx/>
              <a:buNone/>
              <a:defRPr>
                <a:solidFill>
                  <a:srgbClr val="002868"/>
                </a:solidFill>
              </a:defRPr>
            </a:lvl1pPr>
          </a:lstStyle>
          <a:p>
            <a:r>
              <a:rPr lang="en-GB" smtClean="0"/>
              <a:t>Click icon to add chart</a:t>
            </a:r>
            <a:endParaRPr/>
          </a:p>
        </p:txBody>
      </p:sp>
      <p:sp>
        <p:nvSpPr>
          <p:cNvPr id="11"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CE74AED9-E822-4196-877F-1BD6C3671EE0}" type="datetime1">
              <a:rPr lang="en-US" smtClean="0"/>
              <a:pPr/>
              <a:t>2/24/2015</a:t>
            </a:fld>
            <a:endParaRPr lang="en-GB"/>
          </a:p>
        </p:txBody>
      </p:sp>
      <p:sp>
        <p:nvSpPr>
          <p:cNvPr id="16"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7"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10"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3983818619"/>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2 Content Layout: Chart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868"/>
                </a:solidFill>
              </a:defRPr>
            </a:lvl1pPr>
          </a:lstStyle>
          <a:p>
            <a:r>
              <a:rPr lang="en-GB" smtClean="0"/>
              <a:t>Click to edit Master title style</a:t>
            </a:r>
            <a:endParaRPr dirty="0"/>
          </a:p>
        </p:txBody>
      </p:sp>
      <p:sp>
        <p:nvSpPr>
          <p:cNvPr id="4" name="Content Placeholder 3"/>
          <p:cNvSpPr>
            <a:spLocks noGrp="1"/>
          </p:cNvSpPr>
          <p:nvPr>
            <p:ph sz="half" idx="2"/>
          </p:nvPr>
        </p:nvSpPr>
        <p:spPr>
          <a:xfrm>
            <a:off x="4728045" y="1598613"/>
            <a:ext cx="3950208" cy="4387850"/>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7" name="Chart Placeholder 6"/>
          <p:cNvSpPr>
            <a:spLocks noGrp="1"/>
          </p:cNvSpPr>
          <p:nvPr>
            <p:ph type="chart" sz="quarter" idx="11"/>
          </p:nvPr>
        </p:nvSpPr>
        <p:spPr>
          <a:xfrm>
            <a:off x="460375" y="1600200"/>
            <a:ext cx="3946525" cy="4379913"/>
          </a:xfrm>
        </p:spPr>
        <p:txBody>
          <a:bodyPr/>
          <a:lstStyle>
            <a:lvl1pPr>
              <a:buFontTx/>
              <a:buNone/>
              <a:defRPr>
                <a:solidFill>
                  <a:srgbClr val="002868"/>
                </a:solidFill>
              </a:defRPr>
            </a:lvl1pPr>
          </a:lstStyle>
          <a:p>
            <a:r>
              <a:rPr lang="en-GB" smtClean="0"/>
              <a:t>Click icon to add chart</a:t>
            </a:r>
            <a:endParaRPr dirty="0"/>
          </a:p>
        </p:txBody>
      </p:sp>
      <p:sp>
        <p:nvSpPr>
          <p:cNvPr id="10" name="Date Placeholder 3"/>
          <p:cNvSpPr>
            <a:spLocks noGrp="1"/>
          </p:cNvSpPr>
          <p:nvPr>
            <p:ph type="dt" sz="half" idx="1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BBD6B92B-2EA0-4B77-A344-62CFD124774E}" type="datetime1">
              <a:rPr lang="en-US" smtClean="0"/>
              <a:pPr/>
              <a:t>2/24/2015</a:t>
            </a:fld>
            <a:endParaRPr lang="en-GB"/>
          </a:p>
        </p:txBody>
      </p:sp>
      <p:sp>
        <p:nvSpPr>
          <p:cNvPr id="11"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2"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8"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3118215928"/>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0"/>
            <a:ext cx="8226425" cy="818685"/>
          </a:xfrm>
        </p:spPr>
        <p:txBody>
          <a:bodyPr anchor="b"/>
          <a:lstStyle/>
          <a:p>
            <a:r>
              <a:rPr lang="en-GB" smtClean="0"/>
              <a:t>Click to edit Master title style</a:t>
            </a:r>
            <a:endParaRPr dirty="0"/>
          </a:p>
        </p:txBody>
      </p:sp>
      <p:sp>
        <p:nvSpPr>
          <p:cNvPr id="3" name="Content Placeholder 2"/>
          <p:cNvSpPr>
            <a:spLocks noGrp="1"/>
          </p:cNvSpPr>
          <p:nvPr>
            <p:ph idx="1"/>
          </p:nvPr>
        </p:nvSpPr>
        <p:spPr/>
        <p:txBody>
          <a:bodyPr/>
          <a:lstStyle>
            <a:lvl1pPr>
              <a:buClr>
                <a:schemeClr val="accent1"/>
              </a:buClr>
              <a:defRPr sz="2000"/>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13"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2ADBDADB-15DF-415A-BC54-4DDAB2A20D42}" type="datetime1">
              <a:rPr lang="en-US" smtClean="0"/>
              <a:pPr/>
              <a:t>2/24/2015</a:t>
            </a:fld>
            <a:endParaRPr lang="en-GB"/>
          </a:p>
        </p:txBody>
      </p:sp>
      <p:sp>
        <p:nvSpPr>
          <p:cNvPr id="14"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5"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5"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2235744728"/>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0"/>
            <a:ext cx="8226425" cy="818685"/>
          </a:xfrm>
        </p:spPr>
        <p:txBody>
          <a:bodyPr anchor="b"/>
          <a:lstStyle/>
          <a:p>
            <a:r>
              <a:rPr lang="en-GB" smtClean="0"/>
              <a:t>Click to edit Master title style</a:t>
            </a:r>
            <a:endParaRPr dirty="0"/>
          </a:p>
        </p:txBody>
      </p:sp>
      <p:sp>
        <p:nvSpPr>
          <p:cNvPr id="3" name="Content Placeholder 2"/>
          <p:cNvSpPr>
            <a:spLocks noGrp="1"/>
          </p:cNvSpPr>
          <p:nvPr>
            <p:ph idx="1"/>
          </p:nvPr>
        </p:nvSpPr>
        <p:spPr/>
        <p:txBody>
          <a:bodyPr/>
          <a:lstStyle>
            <a:lvl1pPr>
              <a:buClr>
                <a:schemeClr val="accent1"/>
              </a:buClr>
              <a:defRPr sz="2000"/>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13"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A22585C8-05FA-41E7-A04B-2656E237B761}" type="datetime1">
              <a:rPr lang="en-US" smtClean="0"/>
              <a:pPr/>
              <a:t>2/24/2015</a:t>
            </a:fld>
            <a:endParaRPr lang="en-GB"/>
          </a:p>
        </p:txBody>
      </p:sp>
      <p:sp>
        <p:nvSpPr>
          <p:cNvPr id="14"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5"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5"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1656124896"/>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868"/>
                </a:solidFill>
              </a:defRPr>
            </a:lvl1pPr>
          </a:lstStyle>
          <a:p>
            <a:r>
              <a:rPr lang="en-US" smtClean="0"/>
              <a:t>Click to edit Master title style</a:t>
            </a:r>
            <a:endParaRPr dirty="0"/>
          </a:p>
        </p:txBody>
      </p:sp>
      <p:sp>
        <p:nvSpPr>
          <p:cNvPr id="3" name="Content Placeholder 2"/>
          <p:cNvSpPr>
            <a:spLocks noGrp="1"/>
          </p:cNvSpPr>
          <p:nvPr>
            <p:ph sz="half" idx="1"/>
          </p:nvPr>
        </p:nvSpPr>
        <p:spPr>
          <a:xfrm>
            <a:off x="455613" y="1598613"/>
            <a:ext cx="3951287" cy="4387850"/>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28045" y="1598613"/>
            <a:ext cx="3950208" cy="4387850"/>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Date Placeholder 3"/>
          <p:cNvSpPr>
            <a:spLocks noGrp="1"/>
          </p:cNvSpPr>
          <p:nvPr>
            <p:ph type="dt" sz="half" idx="10"/>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FA0ED17-36DA-4784-BD66-D7E3E366AED0}" type="datetime1">
              <a:rPr lang="en-US" smtClean="0"/>
              <a:pPr/>
              <a:t>2/24/2015</a:t>
            </a:fld>
            <a:endParaRPr lang="en-GB"/>
          </a:p>
        </p:txBody>
      </p:sp>
      <p:sp>
        <p:nvSpPr>
          <p:cNvPr id="10"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1"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8" name="Text Placeholder 4"/>
          <p:cNvSpPr>
            <a:spLocks noGrp="1"/>
          </p:cNvSpPr>
          <p:nvPr>
            <p:ph type="body" sz="quarter" idx="11"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1107923380"/>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5613" y="-1"/>
            <a:ext cx="8226425" cy="817200"/>
          </a:xfrm>
        </p:spPr>
        <p:txBody>
          <a:bodyPr/>
          <a:lstStyle>
            <a:lvl1pPr>
              <a:defRPr>
                <a:solidFill>
                  <a:srgbClr val="002868"/>
                </a:solidFill>
              </a:defRPr>
            </a:lvl1pPr>
          </a:lstStyle>
          <a:p>
            <a:r>
              <a:rPr lang="en-US" smtClean="0"/>
              <a:t>Click to edit Master title style</a:t>
            </a:r>
            <a:endParaRPr dirty="0"/>
          </a:p>
        </p:txBody>
      </p:sp>
      <p:sp>
        <p:nvSpPr>
          <p:cNvPr id="3" name="Chart Placeholder 2"/>
          <p:cNvSpPr>
            <a:spLocks noGrp="1"/>
          </p:cNvSpPr>
          <p:nvPr>
            <p:ph type="chart" idx="1"/>
          </p:nvPr>
        </p:nvSpPr>
        <p:spPr>
          <a:xfrm>
            <a:off x="455613" y="1598613"/>
            <a:ext cx="8226425" cy="4387850"/>
          </a:xfrm>
        </p:spPr>
        <p:txBody>
          <a:bodyPr/>
          <a:lstStyle>
            <a:lvl1pPr>
              <a:buFontTx/>
              <a:buNone/>
              <a:defRPr>
                <a:solidFill>
                  <a:srgbClr val="002868"/>
                </a:solidFill>
              </a:defRPr>
            </a:lvl1pPr>
          </a:lstStyle>
          <a:p>
            <a:r>
              <a:rPr lang="en-US" smtClean="0"/>
              <a:t>Click icon to add chart</a:t>
            </a:r>
            <a:endParaRPr/>
          </a:p>
        </p:txBody>
      </p:sp>
      <p:sp>
        <p:nvSpPr>
          <p:cNvPr id="8"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6497577E-E2F2-46F2-B0B0-B232370BECAF}" type="datetime1">
              <a:rPr lang="en-US" smtClean="0"/>
              <a:pPr/>
              <a:t>2/24/2015</a:t>
            </a:fld>
            <a:endParaRPr lang="en-GB"/>
          </a:p>
        </p:txBody>
      </p:sp>
      <p:sp>
        <p:nvSpPr>
          <p:cNvPr id="9"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0"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7"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65055347"/>
      </p:ext>
    </p:extLst>
  </p:cSld>
  <p:clrMapOvr>
    <a:masterClrMapping/>
  </p:clrMapOvr>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UPPERCASE Title/Subtitle ">
    <p:spTree>
      <p:nvGrpSpPr>
        <p:cNvPr id="1" name=""/>
        <p:cNvGrpSpPr/>
        <p:nvPr/>
      </p:nvGrpSpPr>
      <p:grpSpPr>
        <a:xfrm>
          <a:off x="0" y="0"/>
          <a:ext cx="0" cy="0"/>
          <a:chOff x="0" y="0"/>
          <a:chExt cx="0" cy="0"/>
        </a:xfrm>
      </p:grpSpPr>
      <p:sp>
        <p:nvSpPr>
          <p:cNvPr id="2" name="Title 1"/>
          <p:cNvSpPr>
            <a:spLocks noGrp="1"/>
          </p:cNvSpPr>
          <p:nvPr>
            <p:ph type="title"/>
          </p:nvPr>
        </p:nvSpPr>
        <p:spPr>
          <a:xfrm>
            <a:off x="455613" y="0"/>
            <a:ext cx="8226425" cy="818685"/>
          </a:xfrm>
        </p:spPr>
        <p:txBody>
          <a:bodyPr anchor="b"/>
          <a:lstStyle>
            <a:lvl1pPr>
              <a:defRPr cap="all" baseline="0"/>
            </a:lvl1pPr>
          </a:lstStyle>
          <a:p>
            <a:r>
              <a:rPr lang="en-GB" smtClean="0"/>
              <a:t>Click to edit Master title style</a:t>
            </a:r>
            <a:endParaRPr dirty="0"/>
          </a:p>
        </p:txBody>
      </p:sp>
      <p:sp>
        <p:nvSpPr>
          <p:cNvPr id="3" name="Content Placeholder 2"/>
          <p:cNvSpPr>
            <a:spLocks noGrp="1"/>
          </p:cNvSpPr>
          <p:nvPr>
            <p:ph idx="1"/>
          </p:nvPr>
        </p:nvSpPr>
        <p:spPr/>
        <p:txBody>
          <a:bodyPr/>
          <a:lstStyle>
            <a:lvl1pPr>
              <a:buClr>
                <a:schemeClr val="accent1"/>
              </a:buClr>
              <a:defRPr sz="2000"/>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13"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8B3E87B-91BA-4A1B-A3B5-77734009F7C8}" type="datetime1">
              <a:rPr lang="en-US" smtClean="0"/>
              <a:pPr/>
              <a:t>2/24/2015</a:t>
            </a:fld>
            <a:endParaRPr lang="en-GB"/>
          </a:p>
        </p:txBody>
      </p:sp>
      <p:sp>
        <p:nvSpPr>
          <p:cNvPr id="14"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5"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5" name="Text Placeholder 4"/>
          <p:cNvSpPr>
            <a:spLocks noGrp="1"/>
          </p:cNvSpPr>
          <p:nvPr>
            <p:ph type="body" sz="quarter" idx="10" hasCustomPrompt="1"/>
          </p:nvPr>
        </p:nvSpPr>
        <p:spPr>
          <a:xfrm>
            <a:off x="460375" y="981075"/>
            <a:ext cx="8226000" cy="444500"/>
          </a:xfrm>
        </p:spPr>
        <p:txBody>
          <a:bodyPr/>
          <a:lstStyle>
            <a:lvl1pPr marL="0" indent="0">
              <a:buNone/>
              <a:defRPr cap="all" baseline="0">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4268618372"/>
      </p:ext>
    </p:extLst>
  </p:cSld>
  <p:clrMapOvr>
    <a:masterClrMapping/>
  </p:clrMapOvr>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5613" y="-1"/>
            <a:ext cx="8226425" cy="817200"/>
          </a:xfrm>
        </p:spPr>
        <p:txBody>
          <a:bodyPr/>
          <a:lstStyle>
            <a:lvl1pPr>
              <a:defRPr>
                <a:solidFill>
                  <a:srgbClr val="002868"/>
                </a:solidFill>
              </a:defRPr>
            </a:lvl1pPr>
          </a:lstStyle>
          <a:p>
            <a:r>
              <a:rPr lang="en-US" smtClean="0"/>
              <a:t>Click to edit Master title style</a:t>
            </a:r>
            <a:endParaRPr dirty="0"/>
          </a:p>
        </p:txBody>
      </p:sp>
      <p:sp>
        <p:nvSpPr>
          <p:cNvPr id="3" name="Chart Placeholder 2"/>
          <p:cNvSpPr>
            <a:spLocks noGrp="1"/>
          </p:cNvSpPr>
          <p:nvPr>
            <p:ph type="chart" idx="1"/>
          </p:nvPr>
        </p:nvSpPr>
        <p:spPr>
          <a:xfrm>
            <a:off x="455613" y="1598613"/>
            <a:ext cx="8226425" cy="4387850"/>
          </a:xfrm>
        </p:spPr>
        <p:txBody>
          <a:bodyPr/>
          <a:lstStyle>
            <a:lvl1pPr>
              <a:buFontTx/>
              <a:buNone/>
              <a:defRPr>
                <a:solidFill>
                  <a:srgbClr val="002868"/>
                </a:solidFill>
              </a:defRPr>
            </a:lvl1pPr>
          </a:lstStyle>
          <a:p>
            <a:r>
              <a:rPr lang="en-US" smtClean="0"/>
              <a:t>Click icon to add chart</a:t>
            </a:r>
            <a:endParaRPr/>
          </a:p>
        </p:txBody>
      </p:sp>
      <p:sp>
        <p:nvSpPr>
          <p:cNvPr id="8"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42BFB69D-B0DF-43E9-BC03-837E3936D962}" type="datetime1">
              <a:rPr lang="en-US" smtClean="0"/>
              <a:pPr/>
              <a:t>2/24/2015</a:t>
            </a:fld>
            <a:endParaRPr lang="en-GB"/>
          </a:p>
        </p:txBody>
      </p:sp>
      <p:sp>
        <p:nvSpPr>
          <p:cNvPr id="9"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0"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7"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1131767571"/>
      </p:ext>
    </p:extLst>
  </p:cSld>
  <p:clrMapOvr>
    <a:masterClrMapping/>
  </p:clrMapOvr>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Title Slide Layout with Image (2)">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email">
            <a:extLst>
              <a:ext uri="{28A0092B-C50C-407E-A947-70E740481C1C}">
                <a14:useLocalDpi xmlns:a14="http://schemas.microsoft.com/office/drawing/2010/main" xmlns="" val="0"/>
              </a:ext>
            </a:extLst>
          </a:blip>
          <a:stretch>
            <a:fillRect/>
          </a:stretch>
        </p:blipFill>
        <p:spPr>
          <a:xfrm>
            <a:off x="2965260" y="2886365"/>
            <a:ext cx="6181534" cy="3971636"/>
          </a:xfrm>
          <a:prstGeom prst="rect">
            <a:avLst/>
          </a:prstGeom>
        </p:spPr>
      </p:pic>
      <p:cxnSp>
        <p:nvCxnSpPr>
          <p:cNvPr id="9" name="Straight Connector 8"/>
          <p:cNvCxnSpPr/>
          <p:nvPr userDrawn="1"/>
        </p:nvCxnSpPr>
        <p:spPr>
          <a:xfrm>
            <a:off x="0" y="2891118"/>
            <a:ext cx="9144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98" name="Rectangle 2"/>
          <p:cNvSpPr>
            <a:spLocks noGrp="1" noChangeArrowheads="1"/>
          </p:cNvSpPr>
          <p:nvPr>
            <p:ph type="ctrTitle" hasCustomPrompt="1"/>
          </p:nvPr>
        </p:nvSpPr>
        <p:spPr>
          <a:xfrm>
            <a:off x="455613" y="1736725"/>
            <a:ext cx="7448550" cy="1050925"/>
          </a:xfrm>
        </p:spPr>
        <p:txBody>
          <a:bodyPr anchor="b"/>
          <a:lstStyle>
            <a:lvl1pPr>
              <a:defRPr cap="none" baseline="0"/>
            </a:lvl1pPr>
          </a:lstStyle>
          <a:p>
            <a:r>
              <a:rPr lang="en-US" dirty="0" smtClean="0"/>
              <a:t>Title goes here</a:t>
            </a:r>
            <a:br>
              <a:rPr lang="en-US" dirty="0" smtClean="0"/>
            </a:br>
            <a:r>
              <a:rPr lang="en-US" dirty="0" smtClean="0"/>
              <a:t>Photo option, choose from a selection</a:t>
            </a:r>
            <a:endParaRPr lang="en-US" dirty="0"/>
          </a:p>
        </p:txBody>
      </p:sp>
      <p:sp>
        <p:nvSpPr>
          <p:cNvPr id="4099" name="Rectangle 3"/>
          <p:cNvSpPr>
            <a:spLocks noGrp="1" noChangeArrowheads="1"/>
          </p:cNvSpPr>
          <p:nvPr>
            <p:ph type="subTitle" idx="1" hasCustomPrompt="1"/>
          </p:nvPr>
        </p:nvSpPr>
        <p:spPr>
          <a:xfrm>
            <a:off x="455613" y="2970213"/>
            <a:ext cx="7448550" cy="720000"/>
          </a:xfrm>
        </p:spPr>
        <p:txBody>
          <a:bodyPr/>
          <a:lstStyle>
            <a:lvl1pPr marL="0" indent="0">
              <a:spcBef>
                <a:spcPct val="40000"/>
              </a:spcBef>
              <a:buFont typeface="Verdana" pitchFamily="34" charset="0"/>
              <a:buNone/>
              <a:defRPr sz="1800" cap="none" baseline="0">
                <a:solidFill>
                  <a:schemeClr val="accent1"/>
                </a:solidFill>
              </a:defRPr>
            </a:lvl1pPr>
          </a:lstStyle>
          <a:p>
            <a:r>
              <a:rPr dirty="0"/>
              <a:t>Name, Title, Department</a:t>
            </a:r>
          </a:p>
        </p:txBody>
      </p:sp>
      <p:sp>
        <p:nvSpPr>
          <p:cNvPr id="12" name="Date Placeholder 3"/>
          <p:cNvSpPr>
            <a:spLocks noGrp="1"/>
          </p:cNvSpPr>
          <p:nvPr>
            <p:ph type="dt" sz="half" idx="2"/>
          </p:nvPr>
        </p:nvSpPr>
        <p:spPr>
          <a:xfrm>
            <a:off x="460375" y="6217920"/>
            <a:ext cx="6629400" cy="39624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0" algn="l" defTabSz="914400" rtl="0" eaLnBrk="0" latinLnBrk="0" hangingPunct="0">
              <a:defRPr sz="1200" kern="1200">
                <a:solidFill>
                  <a:srgbClr val="002868"/>
                </a:solidFill>
                <a:latin typeface="+mn-lt"/>
                <a:ea typeface="+mn-ea"/>
                <a:cs typeface="+mn-cs"/>
              </a:defRPr>
            </a:lvl1pPr>
          </a:lstStyle>
          <a:p>
            <a:fld id="{3440A982-F22F-4069-B6D9-9FA0613005F1}" type="datetime1">
              <a:rPr lang="en-US" smtClean="0"/>
              <a:pPr/>
              <a:t>2/24/2015</a:t>
            </a:fld>
            <a:endParaRPr lang="en-GB" dirty="0"/>
          </a:p>
        </p:txBody>
      </p:sp>
      <p:pic>
        <p:nvPicPr>
          <p:cNvPr id="10" name="Picture 9" descr="IMSCG-logo-tag-TM-RGB.png"/>
          <p:cNvPicPr>
            <a:picLocks noChangeAspect="1"/>
          </p:cNvPicPr>
          <p:nvPr userDrawn="1"/>
        </p:nvPicPr>
        <p:blipFill>
          <a:blip r:embed="rId3" cstate="email">
            <a:extLst>
              <a:ext uri="{28A0092B-C50C-407E-A947-70E740481C1C}">
                <a14:useLocalDpi xmlns:a14="http://schemas.microsoft.com/office/drawing/2010/main" xmlns="" val="0"/>
              </a:ext>
            </a:extLst>
          </a:blip>
          <a:stretch>
            <a:fillRect/>
          </a:stretch>
        </p:blipFill>
        <p:spPr>
          <a:xfrm>
            <a:off x="5957376" y="366713"/>
            <a:ext cx="2732599" cy="556880"/>
          </a:xfrm>
          <a:prstGeom prst="rect">
            <a:avLst/>
          </a:prstGeom>
        </p:spPr>
      </p:pic>
    </p:spTree>
    <p:extLst>
      <p:ext uri="{BB962C8B-B14F-4D97-AF65-F5344CB8AC3E}">
        <p14:creationId xmlns:p14="http://schemas.microsoft.com/office/powerpoint/2010/main" xmlns="" val="1831363359"/>
      </p:ext>
    </p:extLst>
  </p:cSld>
  <p:clrMapOvr>
    <a:masterClrMapping/>
  </p:clrMapOvr>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Title Slide Layout with Image">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email">
            <a:extLst>
              <a:ext uri="{28A0092B-C50C-407E-A947-70E740481C1C}">
                <a14:useLocalDpi xmlns:a14="http://schemas.microsoft.com/office/drawing/2010/main" xmlns="" val="0"/>
              </a:ext>
            </a:extLst>
          </a:blip>
          <a:stretch>
            <a:fillRect/>
          </a:stretch>
        </p:blipFill>
        <p:spPr>
          <a:xfrm>
            <a:off x="2965260" y="2886365"/>
            <a:ext cx="6181534" cy="3971636"/>
          </a:xfrm>
          <a:prstGeom prst="rect">
            <a:avLst/>
          </a:prstGeom>
        </p:spPr>
      </p:pic>
      <p:sp>
        <p:nvSpPr>
          <p:cNvPr id="4098" name="Rectangle 2"/>
          <p:cNvSpPr>
            <a:spLocks noGrp="1" noChangeArrowheads="1"/>
          </p:cNvSpPr>
          <p:nvPr>
            <p:ph type="ctrTitle" hasCustomPrompt="1"/>
          </p:nvPr>
        </p:nvSpPr>
        <p:spPr>
          <a:xfrm>
            <a:off x="455613" y="1736725"/>
            <a:ext cx="7448550" cy="1050925"/>
          </a:xfrm>
        </p:spPr>
        <p:txBody>
          <a:bodyPr anchor="b"/>
          <a:lstStyle>
            <a:lvl1pPr>
              <a:defRPr baseline="0"/>
            </a:lvl1pPr>
          </a:lstStyle>
          <a:p>
            <a:r>
              <a:rPr lang="en-US" dirty="0" smtClean="0"/>
              <a:t>TITLE GOES HERE</a:t>
            </a:r>
            <a:br>
              <a:rPr lang="en-US" dirty="0" smtClean="0"/>
            </a:br>
            <a:r>
              <a:rPr lang="en-US" dirty="0" smtClean="0"/>
              <a:t>PHOTO OPTION, CHOOSE FROM A SELECTION</a:t>
            </a:r>
            <a:endParaRPr lang="en-US" dirty="0"/>
          </a:p>
        </p:txBody>
      </p:sp>
      <p:sp>
        <p:nvSpPr>
          <p:cNvPr id="4099" name="Rectangle 3"/>
          <p:cNvSpPr>
            <a:spLocks noGrp="1" noChangeArrowheads="1"/>
          </p:cNvSpPr>
          <p:nvPr>
            <p:ph type="subTitle" idx="1" hasCustomPrompt="1"/>
          </p:nvPr>
        </p:nvSpPr>
        <p:spPr>
          <a:xfrm>
            <a:off x="455613" y="2970213"/>
            <a:ext cx="7448550" cy="720000"/>
          </a:xfrm>
        </p:spPr>
        <p:txBody>
          <a:bodyPr/>
          <a:lstStyle>
            <a:lvl1pPr marL="0" indent="0">
              <a:spcBef>
                <a:spcPct val="40000"/>
              </a:spcBef>
              <a:buFont typeface="Verdana" pitchFamily="34" charset="0"/>
              <a:buNone/>
              <a:defRPr sz="1800" cap="none" baseline="0">
                <a:solidFill>
                  <a:schemeClr val="accent1"/>
                </a:solidFill>
              </a:defRPr>
            </a:lvl1pPr>
          </a:lstStyle>
          <a:p>
            <a:r>
              <a:rPr lang="en-US" dirty="0" smtClean="0"/>
              <a:t>NAME, TITLE, DEPARTMENT</a:t>
            </a:r>
            <a:endParaRPr lang="en-US" dirty="0"/>
          </a:p>
        </p:txBody>
      </p:sp>
      <p:cxnSp>
        <p:nvCxnSpPr>
          <p:cNvPr id="4" name="Straight Connector 3"/>
          <p:cNvCxnSpPr/>
          <p:nvPr/>
        </p:nvCxnSpPr>
        <p:spPr>
          <a:xfrm>
            <a:off x="0" y="2891118"/>
            <a:ext cx="9144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Date Placeholder 8"/>
          <p:cNvSpPr>
            <a:spLocks noGrp="1"/>
          </p:cNvSpPr>
          <p:nvPr>
            <p:ph type="dt" sz="quarter" idx="10"/>
          </p:nvPr>
        </p:nvSpPr>
        <p:spPr>
          <a:xfrm>
            <a:off x="420688" y="5873750"/>
            <a:ext cx="3416526" cy="380093"/>
          </a:xfrm>
          <a:noFill/>
          <a:ln>
            <a:miter lim="800000"/>
            <a:headEnd/>
            <a:tailEnd/>
          </a:ln>
        </p:spPr>
        <p:txBody>
          <a:bodyPr numCol="1" compatLnSpc="1">
            <a:prstTxWarp prst="textNoShape">
              <a:avLst/>
            </a:prstTxWarp>
          </a:bodyPr>
          <a:lstStyle/>
          <a:p>
            <a:fld id="{008E7329-6472-4974-B739-E85047D9F33F}" type="datetime1">
              <a:rPr lang="en-US" smtClean="0"/>
              <a:pPr/>
              <a:t>2/24/2015</a:t>
            </a:fld>
            <a:endParaRPr lang="en-GB"/>
          </a:p>
        </p:txBody>
      </p:sp>
      <p:sp>
        <p:nvSpPr>
          <p:cNvPr id="11" name="TextBox 4"/>
          <p:cNvSpPr txBox="1">
            <a:spLocks noChangeArrowheads="1"/>
          </p:cNvSpPr>
          <p:nvPr/>
        </p:nvSpPr>
        <p:spPr bwMode="auto">
          <a:xfrm>
            <a:off x="345847" y="6308725"/>
            <a:ext cx="3801608" cy="253916"/>
          </a:xfrm>
          <a:prstGeom prst="rect">
            <a:avLst/>
          </a:prstGeom>
          <a:noFill/>
          <a:ln w="9525">
            <a:noFill/>
            <a:miter lim="800000"/>
            <a:headEnd/>
            <a:tailEnd/>
          </a:ln>
        </p:spPr>
        <p:txBody>
          <a:bodyPr wrap="square">
            <a:spAutoFit/>
          </a:bodyPr>
          <a:lstStyle/>
          <a:p>
            <a:pPr eaLnBrk="0" hangingPunct="0">
              <a:defRPr/>
            </a:pPr>
            <a:r>
              <a:rPr lang="en-US" sz="1050" dirty="0" smtClean="0">
                <a:solidFill>
                  <a:schemeClr val="tx2"/>
                </a:solidFill>
                <a:latin typeface="+mj-lt"/>
              </a:rPr>
              <a:t>CONFIDENTIAL PRESENTATION  </a:t>
            </a:r>
            <a:endParaRPr lang="en-US" sz="1050" dirty="0">
              <a:solidFill>
                <a:schemeClr val="tx2"/>
              </a:solidFill>
              <a:latin typeface="+mj-lt"/>
            </a:endParaRPr>
          </a:p>
        </p:txBody>
      </p:sp>
      <p:pic>
        <p:nvPicPr>
          <p:cNvPr id="9" name="Picture 8" descr="IMSHlogo_RGB_300px_TM_IA.jpg"/>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6658346" y="366713"/>
            <a:ext cx="2031629" cy="575628"/>
          </a:xfrm>
          <a:prstGeom prst="rect">
            <a:avLst/>
          </a:prstGeom>
        </p:spPr>
      </p:pic>
    </p:spTree>
  </p:cSld>
  <p:clrMapOvr>
    <a:masterClrMapping/>
  </p:clrMapOvr>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0"/>
            <a:ext cx="8226425" cy="818685"/>
          </a:xfrm>
        </p:spPr>
        <p:txBody>
          <a:bodyPr anchor="b"/>
          <a:lstStyle/>
          <a:p>
            <a:r>
              <a:rPr lang="en-GB" smtClean="0"/>
              <a:t>Click to edit Master title style</a:t>
            </a:r>
            <a:endParaRPr dirty="0"/>
          </a:p>
        </p:txBody>
      </p:sp>
      <p:sp>
        <p:nvSpPr>
          <p:cNvPr id="3" name="Content Placeholder 2"/>
          <p:cNvSpPr>
            <a:spLocks noGrp="1"/>
          </p:cNvSpPr>
          <p:nvPr>
            <p:ph idx="1"/>
          </p:nvPr>
        </p:nvSpPr>
        <p:spPr/>
        <p:txBody>
          <a:bodyPr/>
          <a:lstStyle>
            <a:lvl1pPr>
              <a:buClr>
                <a:schemeClr val="accent1"/>
              </a:buClr>
              <a:defRPr sz="2000"/>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13"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8D375AA9-2899-4428-A21E-1BADDD97E3FE}" type="datetime1">
              <a:rPr lang="en-US" smtClean="0"/>
              <a:pPr/>
              <a:t>2/24/2015</a:t>
            </a:fld>
            <a:endParaRPr lang="en-GB"/>
          </a:p>
        </p:txBody>
      </p:sp>
      <p:sp>
        <p:nvSpPr>
          <p:cNvPr id="14"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5"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5"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479336246"/>
      </p:ext>
    </p:extLst>
  </p:cSld>
  <p:clrMapOvr>
    <a:masterClrMapping/>
  </p:clrMapOvr>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868"/>
                </a:solidFill>
              </a:defRPr>
            </a:lvl1pPr>
          </a:lstStyle>
          <a:p>
            <a:r>
              <a:rPr lang="en-GB" smtClean="0"/>
              <a:t>Click to edit Master title style</a:t>
            </a:r>
            <a:endParaRPr dirty="0"/>
          </a:p>
        </p:txBody>
      </p:sp>
      <p:sp>
        <p:nvSpPr>
          <p:cNvPr id="3" name="Content Placeholder 2"/>
          <p:cNvSpPr>
            <a:spLocks noGrp="1"/>
          </p:cNvSpPr>
          <p:nvPr>
            <p:ph sz="half" idx="1"/>
          </p:nvPr>
        </p:nvSpPr>
        <p:spPr>
          <a:xfrm>
            <a:off x="455613" y="1598613"/>
            <a:ext cx="3951287" cy="4387850"/>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4" name="Content Placeholder 3"/>
          <p:cNvSpPr>
            <a:spLocks noGrp="1"/>
          </p:cNvSpPr>
          <p:nvPr>
            <p:ph sz="half" idx="2"/>
          </p:nvPr>
        </p:nvSpPr>
        <p:spPr>
          <a:xfrm>
            <a:off x="4728045" y="1598613"/>
            <a:ext cx="3950208" cy="4387850"/>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9" name="Date Placeholder 3"/>
          <p:cNvSpPr>
            <a:spLocks noGrp="1"/>
          </p:cNvSpPr>
          <p:nvPr>
            <p:ph type="dt" sz="half" idx="10"/>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BCDDAEE-67C9-4F53-8B1A-60CA8607A308}" type="datetime1">
              <a:rPr lang="en-US" smtClean="0"/>
              <a:pPr/>
              <a:t>2/24/2015</a:t>
            </a:fld>
            <a:endParaRPr lang="en-GB"/>
          </a:p>
        </p:txBody>
      </p:sp>
      <p:sp>
        <p:nvSpPr>
          <p:cNvPr id="10"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1"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8" name="Text Placeholder 4"/>
          <p:cNvSpPr>
            <a:spLocks noGrp="1"/>
          </p:cNvSpPr>
          <p:nvPr>
            <p:ph type="body" sz="quarter" idx="11"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434420452"/>
      </p:ext>
    </p:extLst>
  </p:cSld>
  <p:clrMapOvr>
    <a:masterClrMapping/>
  </p:clrMapOvr>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23"/>
            <a:ext cx="8229600" cy="817200"/>
          </a:xfrm>
        </p:spPr>
        <p:txBody>
          <a:bodyPr/>
          <a:lstStyle>
            <a:lvl1pPr>
              <a:defRPr>
                <a:solidFill>
                  <a:srgbClr val="002868"/>
                </a:solidFill>
              </a:defRPr>
            </a:lvl1pPr>
          </a:lstStyle>
          <a:p>
            <a:r>
              <a:rPr lang="en-GB" smtClean="0"/>
              <a:t>Click to edit Master title style</a:t>
            </a:r>
            <a:endParaRPr dirty="0"/>
          </a:p>
        </p:txBody>
      </p:sp>
      <p:sp>
        <p:nvSpPr>
          <p:cNvPr id="3" name="Text Placeholder 2"/>
          <p:cNvSpPr>
            <a:spLocks noGrp="1"/>
          </p:cNvSpPr>
          <p:nvPr>
            <p:ph type="body" idx="1"/>
          </p:nvPr>
        </p:nvSpPr>
        <p:spPr>
          <a:xfrm>
            <a:off x="457200" y="1535113"/>
            <a:ext cx="3949700" cy="639762"/>
          </a:xfrm>
        </p:spPr>
        <p:txBody>
          <a:bodyPr anchor="b">
            <a:noAutofit/>
          </a:bodyPr>
          <a:lstStyle>
            <a:lvl1pPr marL="0" indent="0">
              <a:buNone/>
              <a:defRPr sz="1800" b="1">
                <a:solidFill>
                  <a:srgbClr val="00286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3949700" cy="3951288"/>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5" name="Text Placeholder 4"/>
          <p:cNvSpPr>
            <a:spLocks noGrp="1"/>
          </p:cNvSpPr>
          <p:nvPr>
            <p:ph type="body" sz="quarter" idx="3"/>
          </p:nvPr>
        </p:nvSpPr>
        <p:spPr>
          <a:xfrm>
            <a:off x="4572001" y="1535113"/>
            <a:ext cx="4114800" cy="639762"/>
          </a:xfrm>
        </p:spPr>
        <p:txBody>
          <a:bodyPr anchor="b">
            <a:noAutofit/>
          </a:bodyPr>
          <a:lstStyle>
            <a:lvl1pPr marL="0" indent="0">
              <a:buNone/>
              <a:defRPr sz="1800" b="1">
                <a:solidFill>
                  <a:srgbClr val="00286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6" name="Content Placeholder 5"/>
          <p:cNvSpPr>
            <a:spLocks noGrp="1"/>
          </p:cNvSpPr>
          <p:nvPr>
            <p:ph sz="quarter" idx="4"/>
          </p:nvPr>
        </p:nvSpPr>
        <p:spPr>
          <a:xfrm>
            <a:off x="4572001" y="2174875"/>
            <a:ext cx="4114800" cy="3951288"/>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11" name="Date Placeholder 3"/>
          <p:cNvSpPr>
            <a:spLocks noGrp="1"/>
          </p:cNvSpPr>
          <p:nvPr>
            <p:ph type="dt" sz="half" idx="10"/>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D37E7B66-9E6F-41BA-A42B-C0D84EFF2201}" type="datetime1">
              <a:rPr lang="en-US" smtClean="0"/>
              <a:pPr/>
              <a:t>2/24/2015</a:t>
            </a:fld>
            <a:endParaRPr lang="en-GB"/>
          </a:p>
        </p:txBody>
      </p:sp>
      <p:sp>
        <p:nvSpPr>
          <p:cNvPr id="12" name="Footer Placeholder 4"/>
          <p:cNvSpPr>
            <a:spLocks noGrp="1"/>
          </p:cNvSpPr>
          <p:nvPr>
            <p:ph type="ftr" sz="quarter" idx="11"/>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3" name="Slide Number Placeholder 5"/>
          <p:cNvSpPr>
            <a:spLocks noGrp="1"/>
          </p:cNvSpPr>
          <p:nvPr>
            <p:ph type="sldNum" sz="quarter" idx="12"/>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10" name="Text Placeholder 4"/>
          <p:cNvSpPr>
            <a:spLocks noGrp="1"/>
          </p:cNvSpPr>
          <p:nvPr>
            <p:ph type="body" sz="quarter" idx="13"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4225499799"/>
      </p:ext>
    </p:extLst>
  </p:cSld>
  <p:clrMapOvr>
    <a:masterClrMapping/>
  </p:clrMapOvr>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5613" y="-1"/>
            <a:ext cx="8226425" cy="817200"/>
          </a:xfrm>
        </p:spPr>
        <p:txBody>
          <a:bodyPr/>
          <a:lstStyle>
            <a:lvl1pPr>
              <a:defRPr>
                <a:solidFill>
                  <a:srgbClr val="002868"/>
                </a:solidFill>
              </a:defRPr>
            </a:lvl1pPr>
          </a:lstStyle>
          <a:p>
            <a:r>
              <a:rPr lang="en-GB" smtClean="0"/>
              <a:t>Click to edit Master title style</a:t>
            </a:r>
            <a:endParaRPr dirty="0"/>
          </a:p>
        </p:txBody>
      </p:sp>
      <p:sp>
        <p:nvSpPr>
          <p:cNvPr id="3" name="Chart Placeholder 2"/>
          <p:cNvSpPr>
            <a:spLocks noGrp="1"/>
          </p:cNvSpPr>
          <p:nvPr>
            <p:ph type="chart" idx="1"/>
          </p:nvPr>
        </p:nvSpPr>
        <p:spPr>
          <a:xfrm>
            <a:off x="455613" y="1598613"/>
            <a:ext cx="8226425" cy="4387850"/>
          </a:xfrm>
        </p:spPr>
        <p:txBody>
          <a:bodyPr/>
          <a:lstStyle>
            <a:lvl1pPr>
              <a:buFontTx/>
              <a:buNone/>
              <a:defRPr>
                <a:solidFill>
                  <a:srgbClr val="002868"/>
                </a:solidFill>
              </a:defRPr>
            </a:lvl1pPr>
          </a:lstStyle>
          <a:p>
            <a:r>
              <a:rPr lang="en-GB" smtClean="0"/>
              <a:t>Click icon to add chart</a:t>
            </a:r>
            <a:endParaRPr/>
          </a:p>
        </p:txBody>
      </p:sp>
      <p:sp>
        <p:nvSpPr>
          <p:cNvPr id="8"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DF848113-6ABC-4577-9701-E50DC4DCCAE9}" type="datetime1">
              <a:rPr lang="en-US" smtClean="0"/>
              <a:pPr/>
              <a:t>2/24/2015</a:t>
            </a:fld>
            <a:endParaRPr lang="en-GB"/>
          </a:p>
        </p:txBody>
      </p:sp>
      <p:sp>
        <p:nvSpPr>
          <p:cNvPr id="9"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0"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7"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3242505729"/>
      </p:ext>
    </p:extLst>
  </p:cSld>
  <p:clrMapOvr>
    <a:masterClrMapping/>
  </p:clrMapOvr>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2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868"/>
                </a:solidFill>
              </a:defRPr>
            </a:lvl1pPr>
          </a:lstStyle>
          <a:p>
            <a:r>
              <a:rPr lang="en-GB" smtClean="0"/>
              <a:t>Click to edit Master title style</a:t>
            </a:r>
            <a:endParaRPr dirty="0"/>
          </a:p>
        </p:txBody>
      </p:sp>
      <p:sp>
        <p:nvSpPr>
          <p:cNvPr id="12" name="Chart Placeholder 11"/>
          <p:cNvSpPr>
            <a:spLocks noGrp="1"/>
          </p:cNvSpPr>
          <p:nvPr>
            <p:ph type="chart" sz="quarter" idx="11"/>
          </p:nvPr>
        </p:nvSpPr>
        <p:spPr>
          <a:xfrm>
            <a:off x="460375" y="1600199"/>
            <a:ext cx="3946525" cy="4379913"/>
          </a:xfrm>
        </p:spPr>
        <p:txBody>
          <a:bodyPr/>
          <a:lstStyle>
            <a:lvl1pPr>
              <a:buFontTx/>
              <a:buNone/>
              <a:defRPr>
                <a:solidFill>
                  <a:srgbClr val="002868"/>
                </a:solidFill>
              </a:defRPr>
            </a:lvl1pPr>
          </a:lstStyle>
          <a:p>
            <a:r>
              <a:rPr lang="en-GB" smtClean="0"/>
              <a:t>Click icon to add chart</a:t>
            </a:r>
            <a:endParaRPr/>
          </a:p>
        </p:txBody>
      </p:sp>
      <p:sp>
        <p:nvSpPr>
          <p:cNvPr id="13" name="Chart Placeholder 11"/>
          <p:cNvSpPr>
            <a:spLocks noGrp="1"/>
          </p:cNvSpPr>
          <p:nvPr>
            <p:ph type="chart" sz="quarter" idx="12"/>
          </p:nvPr>
        </p:nvSpPr>
        <p:spPr>
          <a:xfrm>
            <a:off x="4737100" y="1600199"/>
            <a:ext cx="3946525" cy="4379913"/>
          </a:xfrm>
        </p:spPr>
        <p:txBody>
          <a:bodyPr/>
          <a:lstStyle>
            <a:lvl1pPr>
              <a:buFontTx/>
              <a:buNone/>
              <a:defRPr>
                <a:solidFill>
                  <a:srgbClr val="002868"/>
                </a:solidFill>
              </a:defRPr>
            </a:lvl1pPr>
          </a:lstStyle>
          <a:p>
            <a:r>
              <a:rPr lang="en-GB" smtClean="0"/>
              <a:t>Click icon to add chart</a:t>
            </a:r>
            <a:endParaRPr/>
          </a:p>
        </p:txBody>
      </p:sp>
      <p:sp>
        <p:nvSpPr>
          <p:cNvPr id="9"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209C5C81-C697-4566-A18C-BDA6278DF14E}" type="datetime1">
              <a:rPr lang="en-US" smtClean="0"/>
              <a:pPr/>
              <a:t>2/24/2015</a:t>
            </a:fld>
            <a:endParaRPr lang="en-GB"/>
          </a:p>
        </p:txBody>
      </p:sp>
      <p:sp>
        <p:nvSpPr>
          <p:cNvPr id="10"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1"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8"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4244157041"/>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23"/>
            <a:ext cx="8229600" cy="817200"/>
          </a:xfrm>
        </p:spPr>
        <p:txBody>
          <a:bodyPr/>
          <a:lstStyle>
            <a:lvl1pPr>
              <a:defRPr>
                <a:solidFill>
                  <a:srgbClr val="002868"/>
                </a:solidFill>
              </a:defRPr>
            </a:lvl1pPr>
          </a:lstStyle>
          <a:p>
            <a:r>
              <a:rPr lang="en-US" smtClean="0"/>
              <a:t>Click to edit Master title style</a:t>
            </a:r>
            <a:endParaRPr dirty="0"/>
          </a:p>
        </p:txBody>
      </p:sp>
      <p:sp>
        <p:nvSpPr>
          <p:cNvPr id="3" name="Text Placeholder 2"/>
          <p:cNvSpPr>
            <a:spLocks noGrp="1"/>
          </p:cNvSpPr>
          <p:nvPr>
            <p:ph type="body" idx="1"/>
          </p:nvPr>
        </p:nvSpPr>
        <p:spPr>
          <a:xfrm>
            <a:off x="457200" y="1535113"/>
            <a:ext cx="3949700" cy="639762"/>
          </a:xfrm>
        </p:spPr>
        <p:txBody>
          <a:bodyPr anchor="b">
            <a:noAutofit/>
          </a:bodyPr>
          <a:lstStyle>
            <a:lvl1pPr marL="0" indent="0">
              <a:buNone/>
              <a:defRPr sz="1800" b="1">
                <a:solidFill>
                  <a:srgbClr val="00286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949700" cy="3951288"/>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572001" y="1535113"/>
            <a:ext cx="4114800" cy="639762"/>
          </a:xfrm>
        </p:spPr>
        <p:txBody>
          <a:bodyPr anchor="b">
            <a:noAutofit/>
          </a:bodyPr>
          <a:lstStyle>
            <a:lvl1pPr marL="0" indent="0">
              <a:buNone/>
              <a:defRPr sz="1800" b="1">
                <a:solidFill>
                  <a:srgbClr val="00286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2001" y="2174875"/>
            <a:ext cx="4114800" cy="3951288"/>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Date Placeholder 3"/>
          <p:cNvSpPr>
            <a:spLocks noGrp="1"/>
          </p:cNvSpPr>
          <p:nvPr>
            <p:ph type="dt" sz="half" idx="10"/>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D00EC13E-2164-4B7F-9832-9D8A5E0C393C}" type="datetime1">
              <a:rPr lang="en-US" smtClean="0"/>
              <a:pPr/>
              <a:t>2/24/2015</a:t>
            </a:fld>
            <a:endParaRPr lang="en-GB"/>
          </a:p>
        </p:txBody>
      </p:sp>
      <p:sp>
        <p:nvSpPr>
          <p:cNvPr id="12" name="Footer Placeholder 4"/>
          <p:cNvSpPr>
            <a:spLocks noGrp="1"/>
          </p:cNvSpPr>
          <p:nvPr>
            <p:ph type="ftr" sz="quarter" idx="11"/>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3" name="Slide Number Placeholder 5"/>
          <p:cNvSpPr>
            <a:spLocks noGrp="1"/>
          </p:cNvSpPr>
          <p:nvPr>
            <p:ph type="sldNum" sz="quarter" idx="12"/>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10" name="Text Placeholder 4"/>
          <p:cNvSpPr>
            <a:spLocks noGrp="1"/>
          </p:cNvSpPr>
          <p:nvPr>
            <p:ph type="body" sz="quarter" idx="13"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678042746"/>
      </p:ext>
    </p:extLst>
  </p:cSld>
  <p:clrMapOvr>
    <a:masterClrMapping/>
  </p:clrMapOvr>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4 Content Layout: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868"/>
                </a:solidFill>
              </a:defRPr>
            </a:lvl1pPr>
          </a:lstStyle>
          <a:p>
            <a:r>
              <a:rPr lang="en-GB" smtClean="0"/>
              <a:t>Click to edit Master title style</a:t>
            </a:r>
            <a:endParaRPr dirty="0"/>
          </a:p>
        </p:txBody>
      </p:sp>
      <p:sp>
        <p:nvSpPr>
          <p:cNvPr id="12" name="Chart Placeholder 11"/>
          <p:cNvSpPr>
            <a:spLocks noGrp="1"/>
          </p:cNvSpPr>
          <p:nvPr>
            <p:ph type="chart" sz="quarter" idx="11"/>
          </p:nvPr>
        </p:nvSpPr>
        <p:spPr>
          <a:xfrm>
            <a:off x="460375" y="1600200"/>
            <a:ext cx="3946525" cy="2108200"/>
          </a:xfrm>
        </p:spPr>
        <p:txBody>
          <a:bodyPr/>
          <a:lstStyle>
            <a:lvl1pPr>
              <a:buFontTx/>
              <a:buNone/>
              <a:defRPr>
                <a:solidFill>
                  <a:srgbClr val="002868"/>
                </a:solidFill>
              </a:defRPr>
            </a:lvl1pPr>
          </a:lstStyle>
          <a:p>
            <a:r>
              <a:rPr lang="en-GB" smtClean="0"/>
              <a:t>Click icon to add chart</a:t>
            </a:r>
            <a:endParaRPr/>
          </a:p>
        </p:txBody>
      </p:sp>
      <p:sp>
        <p:nvSpPr>
          <p:cNvPr id="13" name="Chart Placeholder 11"/>
          <p:cNvSpPr>
            <a:spLocks noGrp="1"/>
          </p:cNvSpPr>
          <p:nvPr>
            <p:ph type="chart" sz="quarter" idx="12"/>
          </p:nvPr>
        </p:nvSpPr>
        <p:spPr>
          <a:xfrm>
            <a:off x="4737100" y="1600200"/>
            <a:ext cx="3946525" cy="2108200"/>
          </a:xfrm>
        </p:spPr>
        <p:txBody>
          <a:bodyPr/>
          <a:lstStyle>
            <a:lvl1pPr>
              <a:buFontTx/>
              <a:buNone/>
              <a:defRPr>
                <a:solidFill>
                  <a:srgbClr val="002868"/>
                </a:solidFill>
              </a:defRPr>
            </a:lvl1pPr>
          </a:lstStyle>
          <a:p>
            <a:r>
              <a:rPr lang="en-GB" smtClean="0"/>
              <a:t>Click icon to add chart</a:t>
            </a:r>
            <a:endParaRPr/>
          </a:p>
        </p:txBody>
      </p:sp>
      <p:sp>
        <p:nvSpPr>
          <p:cNvPr id="14" name="Chart Placeholder 11"/>
          <p:cNvSpPr>
            <a:spLocks noGrp="1"/>
          </p:cNvSpPr>
          <p:nvPr>
            <p:ph type="chart" sz="quarter" idx="13"/>
          </p:nvPr>
        </p:nvSpPr>
        <p:spPr>
          <a:xfrm>
            <a:off x="460375" y="3871913"/>
            <a:ext cx="3946525" cy="2108200"/>
          </a:xfrm>
        </p:spPr>
        <p:txBody>
          <a:bodyPr/>
          <a:lstStyle>
            <a:lvl1pPr>
              <a:buFontTx/>
              <a:buNone/>
              <a:defRPr>
                <a:solidFill>
                  <a:srgbClr val="002868"/>
                </a:solidFill>
              </a:defRPr>
            </a:lvl1pPr>
          </a:lstStyle>
          <a:p>
            <a:r>
              <a:rPr lang="en-GB" smtClean="0"/>
              <a:t>Click icon to add chart</a:t>
            </a:r>
            <a:endParaRPr/>
          </a:p>
        </p:txBody>
      </p:sp>
      <p:sp>
        <p:nvSpPr>
          <p:cNvPr id="15" name="Chart Placeholder 11"/>
          <p:cNvSpPr>
            <a:spLocks noGrp="1"/>
          </p:cNvSpPr>
          <p:nvPr>
            <p:ph type="chart" sz="quarter" idx="14"/>
          </p:nvPr>
        </p:nvSpPr>
        <p:spPr>
          <a:xfrm>
            <a:off x="4737100" y="3871913"/>
            <a:ext cx="3946525" cy="2108200"/>
          </a:xfrm>
        </p:spPr>
        <p:txBody>
          <a:bodyPr/>
          <a:lstStyle>
            <a:lvl1pPr>
              <a:buFontTx/>
              <a:buNone/>
              <a:defRPr>
                <a:solidFill>
                  <a:srgbClr val="002868"/>
                </a:solidFill>
              </a:defRPr>
            </a:lvl1pPr>
          </a:lstStyle>
          <a:p>
            <a:r>
              <a:rPr lang="en-GB" smtClean="0"/>
              <a:t>Click icon to add chart</a:t>
            </a:r>
            <a:endParaRPr/>
          </a:p>
        </p:txBody>
      </p:sp>
      <p:sp>
        <p:nvSpPr>
          <p:cNvPr id="11"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E9CBA660-3904-4FDB-AE0F-06298212F30C}" type="datetime1">
              <a:rPr lang="en-US" smtClean="0"/>
              <a:pPr/>
              <a:t>2/24/2015</a:t>
            </a:fld>
            <a:endParaRPr lang="en-GB"/>
          </a:p>
        </p:txBody>
      </p:sp>
      <p:sp>
        <p:nvSpPr>
          <p:cNvPr id="16"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7"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10"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3983818619"/>
      </p:ext>
    </p:extLst>
  </p:cSld>
  <p:clrMapOvr>
    <a:masterClrMapping/>
  </p:clrMapOvr>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2 Content Layout: Chart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868"/>
                </a:solidFill>
              </a:defRPr>
            </a:lvl1pPr>
          </a:lstStyle>
          <a:p>
            <a:r>
              <a:rPr lang="en-GB" smtClean="0"/>
              <a:t>Click to edit Master title style</a:t>
            </a:r>
            <a:endParaRPr dirty="0"/>
          </a:p>
        </p:txBody>
      </p:sp>
      <p:sp>
        <p:nvSpPr>
          <p:cNvPr id="4" name="Content Placeholder 3"/>
          <p:cNvSpPr>
            <a:spLocks noGrp="1"/>
          </p:cNvSpPr>
          <p:nvPr>
            <p:ph sz="half" idx="2"/>
          </p:nvPr>
        </p:nvSpPr>
        <p:spPr>
          <a:xfrm>
            <a:off x="4728045" y="1598613"/>
            <a:ext cx="3950208" cy="4387850"/>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7" name="Chart Placeholder 6"/>
          <p:cNvSpPr>
            <a:spLocks noGrp="1"/>
          </p:cNvSpPr>
          <p:nvPr>
            <p:ph type="chart" sz="quarter" idx="11"/>
          </p:nvPr>
        </p:nvSpPr>
        <p:spPr>
          <a:xfrm>
            <a:off x="460375" y="1600200"/>
            <a:ext cx="3946525" cy="4379913"/>
          </a:xfrm>
        </p:spPr>
        <p:txBody>
          <a:bodyPr/>
          <a:lstStyle>
            <a:lvl1pPr>
              <a:buFontTx/>
              <a:buNone/>
              <a:defRPr>
                <a:solidFill>
                  <a:srgbClr val="002868"/>
                </a:solidFill>
              </a:defRPr>
            </a:lvl1pPr>
          </a:lstStyle>
          <a:p>
            <a:r>
              <a:rPr lang="en-GB" smtClean="0"/>
              <a:t>Click icon to add chart</a:t>
            </a:r>
            <a:endParaRPr dirty="0"/>
          </a:p>
        </p:txBody>
      </p:sp>
      <p:sp>
        <p:nvSpPr>
          <p:cNvPr id="10" name="Date Placeholder 3"/>
          <p:cNvSpPr>
            <a:spLocks noGrp="1"/>
          </p:cNvSpPr>
          <p:nvPr>
            <p:ph type="dt" sz="half" idx="1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BE51237E-B802-4219-98AD-EEC34A30C3FA}" type="datetime1">
              <a:rPr lang="en-US" smtClean="0"/>
              <a:pPr/>
              <a:t>2/24/2015</a:t>
            </a:fld>
            <a:endParaRPr lang="en-GB"/>
          </a:p>
        </p:txBody>
      </p:sp>
      <p:sp>
        <p:nvSpPr>
          <p:cNvPr id="11"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2"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8"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3118215928"/>
      </p:ext>
    </p:extLst>
  </p:cSld>
  <p:clrMapOvr>
    <a:masterClrMapping/>
  </p:clrMapOvr>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0"/>
            <a:ext cx="8226425" cy="818685"/>
          </a:xfrm>
        </p:spPr>
        <p:txBody>
          <a:bodyPr anchor="b"/>
          <a:lstStyle/>
          <a:p>
            <a:r>
              <a:rPr lang="en-GB" smtClean="0"/>
              <a:t>Click to edit Master title style</a:t>
            </a:r>
            <a:endParaRPr dirty="0"/>
          </a:p>
        </p:txBody>
      </p:sp>
      <p:sp>
        <p:nvSpPr>
          <p:cNvPr id="3" name="Content Placeholder 2"/>
          <p:cNvSpPr>
            <a:spLocks noGrp="1"/>
          </p:cNvSpPr>
          <p:nvPr>
            <p:ph idx="1"/>
          </p:nvPr>
        </p:nvSpPr>
        <p:spPr/>
        <p:txBody>
          <a:bodyPr/>
          <a:lstStyle>
            <a:lvl1pPr>
              <a:buClr>
                <a:schemeClr val="accent1"/>
              </a:buClr>
              <a:defRPr sz="2000"/>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13"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A7EDADAA-817F-48C2-8653-3ACCF239C077}" type="datetime1">
              <a:rPr lang="en-US" smtClean="0"/>
              <a:pPr/>
              <a:t>2/24/2015</a:t>
            </a:fld>
            <a:endParaRPr lang="en-GB"/>
          </a:p>
        </p:txBody>
      </p:sp>
      <p:sp>
        <p:nvSpPr>
          <p:cNvPr id="14"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5"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5"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2235744728"/>
      </p:ext>
    </p:extLst>
  </p:cSld>
  <p:clrMapOvr>
    <a:masterClrMapping/>
  </p:clrMapOvr>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0"/>
            <a:ext cx="8226425" cy="818685"/>
          </a:xfrm>
        </p:spPr>
        <p:txBody>
          <a:bodyPr anchor="b"/>
          <a:lstStyle/>
          <a:p>
            <a:r>
              <a:rPr lang="en-GB" smtClean="0"/>
              <a:t>Click to edit Master title style</a:t>
            </a:r>
            <a:endParaRPr dirty="0"/>
          </a:p>
        </p:txBody>
      </p:sp>
      <p:sp>
        <p:nvSpPr>
          <p:cNvPr id="3" name="Content Placeholder 2"/>
          <p:cNvSpPr>
            <a:spLocks noGrp="1"/>
          </p:cNvSpPr>
          <p:nvPr>
            <p:ph idx="1"/>
          </p:nvPr>
        </p:nvSpPr>
        <p:spPr/>
        <p:txBody>
          <a:bodyPr/>
          <a:lstStyle>
            <a:lvl1pPr>
              <a:buClr>
                <a:schemeClr val="accent1"/>
              </a:buClr>
              <a:defRPr sz="2000"/>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13"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C17F15AF-8A18-4C83-AB99-229C64268447}" type="datetime1">
              <a:rPr lang="en-US" smtClean="0"/>
              <a:pPr/>
              <a:t>2/24/2015</a:t>
            </a:fld>
            <a:endParaRPr lang="en-GB"/>
          </a:p>
        </p:txBody>
      </p:sp>
      <p:sp>
        <p:nvSpPr>
          <p:cNvPr id="14"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5"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5"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1656124896"/>
      </p:ext>
    </p:extLst>
  </p:cSld>
  <p:clrMapOvr>
    <a:masterClrMapping/>
  </p:clrMapOvr>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_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5613" y="-1"/>
            <a:ext cx="8226425" cy="817200"/>
          </a:xfrm>
        </p:spPr>
        <p:txBody>
          <a:bodyPr/>
          <a:lstStyle>
            <a:lvl1pPr>
              <a:defRPr>
                <a:solidFill>
                  <a:srgbClr val="002868"/>
                </a:solidFill>
              </a:defRPr>
            </a:lvl1pPr>
          </a:lstStyle>
          <a:p>
            <a:r>
              <a:rPr lang="en-US" smtClean="0"/>
              <a:t>Click to edit Master title style</a:t>
            </a:r>
            <a:endParaRPr dirty="0"/>
          </a:p>
        </p:txBody>
      </p:sp>
      <p:sp>
        <p:nvSpPr>
          <p:cNvPr id="3" name="Chart Placeholder 2"/>
          <p:cNvSpPr>
            <a:spLocks noGrp="1"/>
          </p:cNvSpPr>
          <p:nvPr>
            <p:ph type="chart" idx="1"/>
          </p:nvPr>
        </p:nvSpPr>
        <p:spPr>
          <a:xfrm>
            <a:off x="455613" y="1598613"/>
            <a:ext cx="8226425" cy="4387850"/>
          </a:xfrm>
        </p:spPr>
        <p:txBody>
          <a:bodyPr/>
          <a:lstStyle>
            <a:lvl1pPr>
              <a:buFontTx/>
              <a:buNone/>
              <a:defRPr>
                <a:solidFill>
                  <a:srgbClr val="002868"/>
                </a:solidFill>
              </a:defRPr>
            </a:lvl1pPr>
          </a:lstStyle>
          <a:p>
            <a:r>
              <a:rPr lang="en-US" smtClean="0"/>
              <a:t>Click icon to add chart</a:t>
            </a:r>
            <a:endParaRPr/>
          </a:p>
        </p:txBody>
      </p:sp>
      <p:sp>
        <p:nvSpPr>
          <p:cNvPr id="8"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532BA032-116C-4951-B9B6-A9CDA998C66D}" type="datetime1">
              <a:rPr lang="en-US" smtClean="0"/>
              <a:pPr/>
              <a:t>2/24/2015</a:t>
            </a:fld>
            <a:endParaRPr lang="en-GB"/>
          </a:p>
        </p:txBody>
      </p:sp>
      <p:sp>
        <p:nvSpPr>
          <p:cNvPr id="9"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0"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7"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65055347"/>
      </p:ext>
    </p:extLst>
  </p:cSld>
  <p:clrMapOvr>
    <a:masterClrMapping/>
  </p:clrMapOvr>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UPPERCASE Title/Subtitle ">
    <p:spTree>
      <p:nvGrpSpPr>
        <p:cNvPr id="1" name=""/>
        <p:cNvGrpSpPr/>
        <p:nvPr/>
      </p:nvGrpSpPr>
      <p:grpSpPr>
        <a:xfrm>
          <a:off x="0" y="0"/>
          <a:ext cx="0" cy="0"/>
          <a:chOff x="0" y="0"/>
          <a:chExt cx="0" cy="0"/>
        </a:xfrm>
      </p:grpSpPr>
      <p:sp>
        <p:nvSpPr>
          <p:cNvPr id="2" name="Title 1"/>
          <p:cNvSpPr>
            <a:spLocks noGrp="1"/>
          </p:cNvSpPr>
          <p:nvPr>
            <p:ph type="title"/>
          </p:nvPr>
        </p:nvSpPr>
        <p:spPr>
          <a:xfrm>
            <a:off x="455613" y="0"/>
            <a:ext cx="8226425" cy="818685"/>
          </a:xfrm>
        </p:spPr>
        <p:txBody>
          <a:bodyPr anchor="b"/>
          <a:lstStyle>
            <a:lvl1pPr>
              <a:defRPr cap="all" baseline="0"/>
            </a:lvl1pPr>
          </a:lstStyle>
          <a:p>
            <a:r>
              <a:rPr lang="en-GB" smtClean="0"/>
              <a:t>Click to edit Master title style</a:t>
            </a:r>
            <a:endParaRPr dirty="0"/>
          </a:p>
        </p:txBody>
      </p:sp>
      <p:sp>
        <p:nvSpPr>
          <p:cNvPr id="3" name="Content Placeholder 2"/>
          <p:cNvSpPr>
            <a:spLocks noGrp="1"/>
          </p:cNvSpPr>
          <p:nvPr>
            <p:ph idx="1"/>
          </p:nvPr>
        </p:nvSpPr>
        <p:spPr/>
        <p:txBody>
          <a:bodyPr/>
          <a:lstStyle>
            <a:lvl1pPr>
              <a:buClr>
                <a:schemeClr val="accent1"/>
              </a:buClr>
              <a:defRPr sz="2000"/>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13"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51D43444-46E7-49C5-AF63-7A8FE9720861}" type="datetime1">
              <a:rPr lang="en-US" smtClean="0"/>
              <a:pPr/>
              <a:t>2/24/2015</a:t>
            </a:fld>
            <a:endParaRPr lang="en-GB"/>
          </a:p>
        </p:txBody>
      </p:sp>
      <p:sp>
        <p:nvSpPr>
          <p:cNvPr id="14"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5"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5" name="Text Placeholder 4"/>
          <p:cNvSpPr>
            <a:spLocks noGrp="1"/>
          </p:cNvSpPr>
          <p:nvPr>
            <p:ph type="body" sz="quarter" idx="10" hasCustomPrompt="1"/>
          </p:nvPr>
        </p:nvSpPr>
        <p:spPr>
          <a:xfrm>
            <a:off x="460375" y="981075"/>
            <a:ext cx="8226000" cy="444500"/>
          </a:xfrm>
        </p:spPr>
        <p:txBody>
          <a:bodyPr/>
          <a:lstStyle>
            <a:lvl1pPr marL="0" indent="0">
              <a:buNone/>
              <a:defRPr cap="all" baseline="0">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4268618372"/>
      </p:ext>
    </p:extLst>
  </p:cSld>
  <p:clrMapOvr>
    <a:masterClrMapping/>
  </p:clrMapOvr>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_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5613" y="-1"/>
            <a:ext cx="8226425" cy="817200"/>
          </a:xfrm>
        </p:spPr>
        <p:txBody>
          <a:bodyPr/>
          <a:lstStyle>
            <a:lvl1pPr>
              <a:defRPr>
                <a:solidFill>
                  <a:srgbClr val="002868"/>
                </a:solidFill>
              </a:defRPr>
            </a:lvl1pPr>
          </a:lstStyle>
          <a:p>
            <a:r>
              <a:rPr lang="en-US" smtClean="0"/>
              <a:t>Click to edit Master title style</a:t>
            </a:r>
            <a:endParaRPr dirty="0"/>
          </a:p>
        </p:txBody>
      </p:sp>
      <p:sp>
        <p:nvSpPr>
          <p:cNvPr id="3" name="Chart Placeholder 2"/>
          <p:cNvSpPr>
            <a:spLocks noGrp="1"/>
          </p:cNvSpPr>
          <p:nvPr>
            <p:ph type="chart" idx="1"/>
          </p:nvPr>
        </p:nvSpPr>
        <p:spPr>
          <a:xfrm>
            <a:off x="455613" y="1598613"/>
            <a:ext cx="8226425" cy="4387850"/>
          </a:xfrm>
        </p:spPr>
        <p:txBody>
          <a:bodyPr/>
          <a:lstStyle>
            <a:lvl1pPr>
              <a:buFontTx/>
              <a:buNone/>
              <a:defRPr>
                <a:solidFill>
                  <a:srgbClr val="002868"/>
                </a:solidFill>
              </a:defRPr>
            </a:lvl1pPr>
          </a:lstStyle>
          <a:p>
            <a:r>
              <a:rPr lang="en-US" smtClean="0"/>
              <a:t>Click icon to add chart</a:t>
            </a:r>
            <a:endParaRPr/>
          </a:p>
        </p:txBody>
      </p:sp>
      <p:sp>
        <p:nvSpPr>
          <p:cNvPr id="8"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3EBFE396-757D-4B28-A92B-EBB804301884}" type="datetime1">
              <a:rPr lang="en-US" smtClean="0"/>
              <a:pPr/>
              <a:t>2/24/2015</a:t>
            </a:fld>
            <a:endParaRPr lang="en-GB"/>
          </a:p>
        </p:txBody>
      </p:sp>
      <p:sp>
        <p:nvSpPr>
          <p:cNvPr id="9"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0"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7"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1131767571"/>
      </p:ext>
    </p:extLst>
  </p:cSld>
  <p:clrMapOvr>
    <a:masterClrMapping/>
  </p:clrMapOvr>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Title Slide Layout with Image (2)">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extLst>
              <a:ext uri="{28A0092B-C50C-407E-A947-70E740481C1C}">
                <a14:useLocalDpi xmlns:a14="http://schemas.microsoft.com/office/drawing/2010/main" xmlns="" val="0"/>
              </a:ext>
            </a:extLst>
          </a:blip>
          <a:stretch>
            <a:fillRect/>
          </a:stretch>
        </p:blipFill>
        <p:spPr>
          <a:xfrm>
            <a:off x="2965260" y="2886365"/>
            <a:ext cx="6181534" cy="3971636"/>
          </a:xfrm>
          <a:prstGeom prst="rect">
            <a:avLst/>
          </a:prstGeom>
        </p:spPr>
      </p:pic>
      <p:cxnSp>
        <p:nvCxnSpPr>
          <p:cNvPr id="9" name="Straight Connector 8"/>
          <p:cNvCxnSpPr/>
          <p:nvPr userDrawn="1"/>
        </p:nvCxnSpPr>
        <p:spPr>
          <a:xfrm>
            <a:off x="0" y="2891118"/>
            <a:ext cx="9144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98" name="Rectangle 2"/>
          <p:cNvSpPr>
            <a:spLocks noGrp="1" noChangeArrowheads="1"/>
          </p:cNvSpPr>
          <p:nvPr>
            <p:ph type="ctrTitle" hasCustomPrompt="1"/>
          </p:nvPr>
        </p:nvSpPr>
        <p:spPr>
          <a:xfrm>
            <a:off x="455613" y="1736725"/>
            <a:ext cx="7448550" cy="1050925"/>
          </a:xfrm>
        </p:spPr>
        <p:txBody>
          <a:bodyPr anchor="b"/>
          <a:lstStyle>
            <a:lvl1pPr>
              <a:defRPr cap="none" baseline="0"/>
            </a:lvl1pPr>
          </a:lstStyle>
          <a:p>
            <a:r>
              <a:rPr lang="en-US" dirty="0" smtClean="0"/>
              <a:t>Title goes here</a:t>
            </a:r>
            <a:br>
              <a:rPr lang="en-US" dirty="0" smtClean="0"/>
            </a:br>
            <a:r>
              <a:rPr lang="en-US" dirty="0" smtClean="0"/>
              <a:t>Photo option, choose from a selection</a:t>
            </a:r>
            <a:endParaRPr lang="en-US" dirty="0"/>
          </a:p>
        </p:txBody>
      </p:sp>
      <p:sp>
        <p:nvSpPr>
          <p:cNvPr id="4099" name="Rectangle 3"/>
          <p:cNvSpPr>
            <a:spLocks noGrp="1" noChangeArrowheads="1"/>
          </p:cNvSpPr>
          <p:nvPr>
            <p:ph type="subTitle" idx="1" hasCustomPrompt="1"/>
          </p:nvPr>
        </p:nvSpPr>
        <p:spPr>
          <a:xfrm>
            <a:off x="455613" y="2970213"/>
            <a:ext cx="7448550" cy="720000"/>
          </a:xfrm>
        </p:spPr>
        <p:txBody>
          <a:bodyPr/>
          <a:lstStyle>
            <a:lvl1pPr marL="0" indent="0">
              <a:spcBef>
                <a:spcPct val="40000"/>
              </a:spcBef>
              <a:buFont typeface="Verdana" pitchFamily="34" charset="0"/>
              <a:buNone/>
              <a:defRPr sz="1800" cap="none" baseline="0">
                <a:solidFill>
                  <a:schemeClr val="accent1"/>
                </a:solidFill>
              </a:defRPr>
            </a:lvl1pPr>
          </a:lstStyle>
          <a:p>
            <a:r>
              <a:rPr dirty="0"/>
              <a:t>Name, Title, Department</a:t>
            </a:r>
          </a:p>
        </p:txBody>
      </p:sp>
      <p:sp>
        <p:nvSpPr>
          <p:cNvPr id="12" name="Date Placeholder 3"/>
          <p:cNvSpPr>
            <a:spLocks noGrp="1"/>
          </p:cNvSpPr>
          <p:nvPr>
            <p:ph type="dt" sz="half" idx="2"/>
          </p:nvPr>
        </p:nvSpPr>
        <p:spPr>
          <a:xfrm>
            <a:off x="460375" y="6217920"/>
            <a:ext cx="6629400" cy="39624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0" algn="l" defTabSz="914400" rtl="0" eaLnBrk="0" latinLnBrk="0" hangingPunct="0">
              <a:defRPr sz="1200" kern="1200">
                <a:solidFill>
                  <a:srgbClr val="002868"/>
                </a:solidFill>
                <a:latin typeface="+mn-lt"/>
                <a:ea typeface="+mn-ea"/>
                <a:cs typeface="+mn-cs"/>
              </a:defRPr>
            </a:lvl1pPr>
          </a:lstStyle>
          <a:p>
            <a:fld id="{11BAAD9E-8E2E-4BC8-ADEF-D8F4A006464D}" type="datetime1">
              <a:rPr lang="en-US" smtClean="0"/>
              <a:pPr/>
              <a:t>2/24/2015</a:t>
            </a:fld>
            <a:endParaRPr lang="en-GB" dirty="0"/>
          </a:p>
        </p:txBody>
      </p:sp>
      <p:pic>
        <p:nvPicPr>
          <p:cNvPr id="8" name="Picture 7" descr="IMSHlogo_RGB_300px_TM_IA.jpg"/>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6658346" y="366713"/>
            <a:ext cx="2031629" cy="575628"/>
          </a:xfrm>
          <a:prstGeom prst="rect">
            <a:avLst/>
          </a:prstGeom>
        </p:spPr>
      </p:pic>
    </p:spTree>
    <p:extLst>
      <p:ext uri="{BB962C8B-B14F-4D97-AF65-F5344CB8AC3E}">
        <p14:creationId xmlns:p14="http://schemas.microsoft.com/office/powerpoint/2010/main" xmlns="" val="2268809085"/>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5613" y="-1"/>
            <a:ext cx="8226425" cy="817200"/>
          </a:xfrm>
        </p:spPr>
        <p:txBody>
          <a:bodyPr/>
          <a:lstStyle>
            <a:lvl1pPr>
              <a:defRPr>
                <a:solidFill>
                  <a:srgbClr val="002868"/>
                </a:solidFill>
              </a:defRPr>
            </a:lvl1pPr>
          </a:lstStyle>
          <a:p>
            <a:r>
              <a:rPr lang="en-US" smtClean="0"/>
              <a:t>Click to edit Master title style</a:t>
            </a:r>
            <a:endParaRPr dirty="0"/>
          </a:p>
        </p:txBody>
      </p:sp>
      <p:sp>
        <p:nvSpPr>
          <p:cNvPr id="3" name="Chart Placeholder 2"/>
          <p:cNvSpPr>
            <a:spLocks noGrp="1"/>
          </p:cNvSpPr>
          <p:nvPr>
            <p:ph type="chart" idx="1"/>
          </p:nvPr>
        </p:nvSpPr>
        <p:spPr>
          <a:xfrm>
            <a:off x="455613" y="1598613"/>
            <a:ext cx="8226425" cy="4387850"/>
          </a:xfrm>
        </p:spPr>
        <p:txBody>
          <a:bodyPr/>
          <a:lstStyle>
            <a:lvl1pPr>
              <a:buFontTx/>
              <a:buNone/>
              <a:defRPr>
                <a:solidFill>
                  <a:srgbClr val="002868"/>
                </a:solidFill>
              </a:defRPr>
            </a:lvl1pPr>
          </a:lstStyle>
          <a:p>
            <a:r>
              <a:rPr lang="en-US" smtClean="0"/>
              <a:t>Click icon to add chart</a:t>
            </a:r>
            <a:endParaRPr/>
          </a:p>
        </p:txBody>
      </p:sp>
      <p:sp>
        <p:nvSpPr>
          <p:cNvPr id="8"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18BDE13B-821C-43DB-97BB-47D344BD957A}" type="datetime1">
              <a:rPr lang="en-US" smtClean="0"/>
              <a:pPr/>
              <a:t>2/24/2015</a:t>
            </a:fld>
            <a:endParaRPr lang="en-GB"/>
          </a:p>
        </p:txBody>
      </p:sp>
      <p:sp>
        <p:nvSpPr>
          <p:cNvPr id="9"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0"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7"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3897963487"/>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868"/>
                </a:solidFill>
              </a:defRPr>
            </a:lvl1pPr>
          </a:lstStyle>
          <a:p>
            <a:r>
              <a:rPr lang="en-US" smtClean="0"/>
              <a:t>Click to edit Master title style</a:t>
            </a:r>
            <a:endParaRPr dirty="0"/>
          </a:p>
        </p:txBody>
      </p:sp>
      <p:sp>
        <p:nvSpPr>
          <p:cNvPr id="12" name="Chart Placeholder 11"/>
          <p:cNvSpPr>
            <a:spLocks noGrp="1"/>
          </p:cNvSpPr>
          <p:nvPr>
            <p:ph type="chart" sz="quarter" idx="11"/>
          </p:nvPr>
        </p:nvSpPr>
        <p:spPr>
          <a:xfrm>
            <a:off x="460375" y="1600199"/>
            <a:ext cx="3946525" cy="4379913"/>
          </a:xfrm>
        </p:spPr>
        <p:txBody>
          <a:bodyPr/>
          <a:lstStyle>
            <a:lvl1pPr>
              <a:buFontTx/>
              <a:buNone/>
              <a:defRPr>
                <a:solidFill>
                  <a:srgbClr val="002868"/>
                </a:solidFill>
              </a:defRPr>
            </a:lvl1pPr>
          </a:lstStyle>
          <a:p>
            <a:r>
              <a:rPr lang="en-US" smtClean="0"/>
              <a:t>Click icon to add chart</a:t>
            </a:r>
            <a:endParaRPr/>
          </a:p>
        </p:txBody>
      </p:sp>
      <p:sp>
        <p:nvSpPr>
          <p:cNvPr id="13" name="Chart Placeholder 11"/>
          <p:cNvSpPr>
            <a:spLocks noGrp="1"/>
          </p:cNvSpPr>
          <p:nvPr>
            <p:ph type="chart" sz="quarter" idx="12"/>
          </p:nvPr>
        </p:nvSpPr>
        <p:spPr>
          <a:xfrm>
            <a:off x="4737100" y="1600199"/>
            <a:ext cx="3946525" cy="4379913"/>
          </a:xfrm>
        </p:spPr>
        <p:txBody>
          <a:bodyPr/>
          <a:lstStyle>
            <a:lvl1pPr>
              <a:buFontTx/>
              <a:buNone/>
              <a:defRPr>
                <a:solidFill>
                  <a:srgbClr val="002868"/>
                </a:solidFill>
              </a:defRPr>
            </a:lvl1pPr>
          </a:lstStyle>
          <a:p>
            <a:r>
              <a:rPr lang="en-US" smtClean="0"/>
              <a:t>Click icon to add chart</a:t>
            </a:r>
            <a:endParaRPr/>
          </a:p>
        </p:txBody>
      </p:sp>
      <p:sp>
        <p:nvSpPr>
          <p:cNvPr id="9"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FDD8BF7A-6FD2-4A05-9EFB-CB0DD5229C24}" type="datetime1">
              <a:rPr lang="en-US" smtClean="0"/>
              <a:pPr/>
              <a:t>2/24/2015</a:t>
            </a:fld>
            <a:endParaRPr lang="en-GB"/>
          </a:p>
        </p:txBody>
      </p:sp>
      <p:sp>
        <p:nvSpPr>
          <p:cNvPr id="10"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1"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8"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2055414759"/>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4 Content Layout: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868"/>
                </a:solidFill>
              </a:defRPr>
            </a:lvl1pPr>
          </a:lstStyle>
          <a:p>
            <a:r>
              <a:rPr lang="en-US" smtClean="0"/>
              <a:t>Click to edit Master title style</a:t>
            </a:r>
            <a:endParaRPr dirty="0"/>
          </a:p>
        </p:txBody>
      </p:sp>
      <p:sp>
        <p:nvSpPr>
          <p:cNvPr id="12" name="Chart Placeholder 11"/>
          <p:cNvSpPr>
            <a:spLocks noGrp="1"/>
          </p:cNvSpPr>
          <p:nvPr>
            <p:ph type="chart" sz="quarter" idx="11"/>
          </p:nvPr>
        </p:nvSpPr>
        <p:spPr>
          <a:xfrm>
            <a:off x="460375" y="1600200"/>
            <a:ext cx="3946525" cy="2108200"/>
          </a:xfrm>
        </p:spPr>
        <p:txBody>
          <a:bodyPr/>
          <a:lstStyle>
            <a:lvl1pPr>
              <a:buFontTx/>
              <a:buNone/>
              <a:defRPr>
                <a:solidFill>
                  <a:srgbClr val="002868"/>
                </a:solidFill>
              </a:defRPr>
            </a:lvl1pPr>
          </a:lstStyle>
          <a:p>
            <a:r>
              <a:rPr lang="en-US" smtClean="0"/>
              <a:t>Click icon to add chart</a:t>
            </a:r>
            <a:endParaRPr/>
          </a:p>
        </p:txBody>
      </p:sp>
      <p:sp>
        <p:nvSpPr>
          <p:cNvPr id="13" name="Chart Placeholder 11"/>
          <p:cNvSpPr>
            <a:spLocks noGrp="1"/>
          </p:cNvSpPr>
          <p:nvPr>
            <p:ph type="chart" sz="quarter" idx="12"/>
          </p:nvPr>
        </p:nvSpPr>
        <p:spPr>
          <a:xfrm>
            <a:off x="4737100" y="1600200"/>
            <a:ext cx="3946525" cy="2108200"/>
          </a:xfrm>
        </p:spPr>
        <p:txBody>
          <a:bodyPr/>
          <a:lstStyle>
            <a:lvl1pPr>
              <a:buFontTx/>
              <a:buNone/>
              <a:defRPr>
                <a:solidFill>
                  <a:srgbClr val="002868"/>
                </a:solidFill>
              </a:defRPr>
            </a:lvl1pPr>
          </a:lstStyle>
          <a:p>
            <a:r>
              <a:rPr lang="en-US" smtClean="0"/>
              <a:t>Click icon to add chart</a:t>
            </a:r>
            <a:endParaRPr/>
          </a:p>
        </p:txBody>
      </p:sp>
      <p:sp>
        <p:nvSpPr>
          <p:cNvPr id="14" name="Chart Placeholder 11"/>
          <p:cNvSpPr>
            <a:spLocks noGrp="1"/>
          </p:cNvSpPr>
          <p:nvPr>
            <p:ph type="chart" sz="quarter" idx="13"/>
          </p:nvPr>
        </p:nvSpPr>
        <p:spPr>
          <a:xfrm>
            <a:off x="460375" y="3871913"/>
            <a:ext cx="3946525" cy="2108200"/>
          </a:xfrm>
        </p:spPr>
        <p:txBody>
          <a:bodyPr/>
          <a:lstStyle>
            <a:lvl1pPr>
              <a:buFontTx/>
              <a:buNone/>
              <a:defRPr>
                <a:solidFill>
                  <a:srgbClr val="002868"/>
                </a:solidFill>
              </a:defRPr>
            </a:lvl1pPr>
          </a:lstStyle>
          <a:p>
            <a:r>
              <a:rPr lang="en-US" smtClean="0"/>
              <a:t>Click icon to add chart</a:t>
            </a:r>
            <a:endParaRPr/>
          </a:p>
        </p:txBody>
      </p:sp>
      <p:sp>
        <p:nvSpPr>
          <p:cNvPr id="15" name="Chart Placeholder 11"/>
          <p:cNvSpPr>
            <a:spLocks noGrp="1"/>
          </p:cNvSpPr>
          <p:nvPr>
            <p:ph type="chart" sz="quarter" idx="14"/>
          </p:nvPr>
        </p:nvSpPr>
        <p:spPr>
          <a:xfrm>
            <a:off x="4737100" y="3871913"/>
            <a:ext cx="3946525" cy="2108200"/>
          </a:xfrm>
        </p:spPr>
        <p:txBody>
          <a:bodyPr/>
          <a:lstStyle>
            <a:lvl1pPr>
              <a:buFontTx/>
              <a:buNone/>
              <a:defRPr>
                <a:solidFill>
                  <a:srgbClr val="002868"/>
                </a:solidFill>
              </a:defRPr>
            </a:lvl1pPr>
          </a:lstStyle>
          <a:p>
            <a:r>
              <a:rPr lang="en-US" smtClean="0"/>
              <a:t>Click icon to add chart</a:t>
            </a:r>
            <a:endParaRPr/>
          </a:p>
        </p:txBody>
      </p:sp>
      <p:sp>
        <p:nvSpPr>
          <p:cNvPr id="11" name="Date Placeholder 3"/>
          <p:cNvSpPr>
            <a:spLocks noGrp="1"/>
          </p:cNvSpPr>
          <p:nvPr>
            <p:ph type="dt" sz="half" idx="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29227EDF-5037-4A66-A775-F31AB52CB008}" type="datetime1">
              <a:rPr lang="en-US" smtClean="0"/>
              <a:pPr/>
              <a:t>2/24/2015</a:t>
            </a:fld>
            <a:endParaRPr lang="en-GB"/>
          </a:p>
        </p:txBody>
      </p:sp>
      <p:sp>
        <p:nvSpPr>
          <p:cNvPr id="16"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7"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10"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2754049483"/>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2 Content Layout: Chart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868"/>
                </a:solidFill>
              </a:defRPr>
            </a:lvl1pPr>
          </a:lstStyle>
          <a:p>
            <a:r>
              <a:rPr lang="en-US" smtClean="0"/>
              <a:t>Click to edit Master title style</a:t>
            </a:r>
            <a:endParaRPr dirty="0"/>
          </a:p>
        </p:txBody>
      </p:sp>
      <p:sp>
        <p:nvSpPr>
          <p:cNvPr id="4" name="Content Placeholder 3"/>
          <p:cNvSpPr>
            <a:spLocks noGrp="1"/>
          </p:cNvSpPr>
          <p:nvPr>
            <p:ph sz="half" idx="2"/>
          </p:nvPr>
        </p:nvSpPr>
        <p:spPr>
          <a:xfrm>
            <a:off x="4728045" y="1598613"/>
            <a:ext cx="3950208" cy="4387850"/>
          </a:xfrm>
        </p:spPr>
        <p:txBody>
          <a:bodyPr/>
          <a:lstStyle>
            <a:lvl1pPr>
              <a:buClr>
                <a:schemeClr val="accent1"/>
              </a:buClr>
              <a:defRPr sz="2000">
                <a:solidFill>
                  <a:srgbClr val="002868"/>
                </a:solidFill>
              </a:defRPr>
            </a:lvl1pPr>
            <a:lvl2pPr>
              <a:buClr>
                <a:schemeClr val="accent1"/>
              </a:buClr>
              <a:defRPr sz="1600">
                <a:solidFill>
                  <a:srgbClr val="002868"/>
                </a:solidFill>
              </a:defRPr>
            </a:lvl2pPr>
            <a:lvl3pPr>
              <a:buClr>
                <a:schemeClr val="accent1"/>
              </a:buClr>
              <a:defRPr sz="1200">
                <a:solidFill>
                  <a:srgbClr val="002868"/>
                </a:solidFill>
              </a:defRPr>
            </a:lvl3pPr>
            <a:lvl4pPr>
              <a:buClr>
                <a:schemeClr val="accent1"/>
              </a:buClr>
              <a:defRPr sz="1200">
                <a:solidFill>
                  <a:srgbClr val="002868"/>
                </a:solidFill>
              </a:defRPr>
            </a:lvl4pPr>
            <a:lvl5pPr>
              <a:buClr>
                <a:schemeClr val="accent1"/>
              </a:buClr>
              <a:defRPr sz="1200">
                <a:solidFill>
                  <a:srgbClr val="002868"/>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Chart Placeholder 6"/>
          <p:cNvSpPr>
            <a:spLocks noGrp="1"/>
          </p:cNvSpPr>
          <p:nvPr>
            <p:ph type="chart" sz="quarter" idx="11"/>
          </p:nvPr>
        </p:nvSpPr>
        <p:spPr>
          <a:xfrm>
            <a:off x="460375" y="1600200"/>
            <a:ext cx="3946525" cy="4379913"/>
          </a:xfrm>
        </p:spPr>
        <p:txBody>
          <a:bodyPr/>
          <a:lstStyle>
            <a:lvl1pPr>
              <a:buFontTx/>
              <a:buNone/>
              <a:defRPr>
                <a:solidFill>
                  <a:srgbClr val="002868"/>
                </a:solidFill>
              </a:defRPr>
            </a:lvl1pPr>
          </a:lstStyle>
          <a:p>
            <a:r>
              <a:rPr lang="en-US" smtClean="0"/>
              <a:t>Click icon to add chart</a:t>
            </a:r>
            <a:endParaRPr dirty="0"/>
          </a:p>
        </p:txBody>
      </p:sp>
      <p:sp>
        <p:nvSpPr>
          <p:cNvPr id="10" name="Date Placeholder 3"/>
          <p:cNvSpPr>
            <a:spLocks noGrp="1"/>
          </p:cNvSpPr>
          <p:nvPr>
            <p:ph type="dt" sz="half" idx="12"/>
          </p:nvPr>
        </p:nvSpPr>
        <p:spPr>
          <a:xfrm>
            <a:off x="716930"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E530FAE3-91A7-48E1-872E-D26857991014}" type="datetime1">
              <a:rPr lang="en-US" smtClean="0"/>
              <a:pPr/>
              <a:t>2/24/2015</a:t>
            </a:fld>
            <a:endParaRPr lang="en-GB"/>
          </a:p>
        </p:txBody>
      </p:sp>
      <p:sp>
        <p:nvSpPr>
          <p:cNvPr id="11"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2"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sp>
        <p:nvSpPr>
          <p:cNvPr id="8" name="Text Placeholder 4"/>
          <p:cNvSpPr>
            <a:spLocks noGrp="1"/>
          </p:cNvSpPr>
          <p:nvPr>
            <p:ph type="body" sz="quarter" idx="10" hasCustomPrompt="1"/>
          </p:nvPr>
        </p:nvSpPr>
        <p:spPr>
          <a:xfrm>
            <a:off x="460375" y="981075"/>
            <a:ext cx="8226000" cy="444500"/>
          </a:xfrm>
        </p:spPr>
        <p:txBody>
          <a:bodyPr/>
          <a:lstStyle>
            <a:lvl1pPr marL="0" indent="0">
              <a:buNone/>
              <a:defRPr>
                <a:solidFill>
                  <a:schemeClr val="accent1"/>
                </a:solidFill>
              </a:defRPr>
            </a:lvl1pPr>
          </a:lstStyle>
          <a:p>
            <a:pPr lvl="0"/>
            <a:r>
              <a:rPr lang="en-US" dirty="0" smtClean="0"/>
              <a:t>Click to edit subtitle text styles</a:t>
            </a:r>
            <a:endParaRPr lang="en-GB" dirty="0"/>
          </a:p>
        </p:txBody>
      </p:sp>
    </p:spTree>
    <p:extLst>
      <p:ext uri="{BB962C8B-B14F-4D97-AF65-F5344CB8AC3E}">
        <p14:creationId xmlns:p14="http://schemas.microsoft.com/office/powerpoint/2010/main" xmlns="" val="3651296897"/>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4.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image" Target="../media/image6.png"/><Relationship Id="rId2" Type="http://schemas.openxmlformats.org/officeDocument/2006/relationships/slideLayout" Target="../slideLayouts/slideLayout30.xml"/><Relationship Id="rId16" Type="http://schemas.openxmlformats.org/officeDocument/2006/relationships/theme" Target="../theme/theme3.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6" Type="http://schemas.openxmlformats.org/officeDocument/2006/relationships/image" Target="../media/image9.png"/><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theme" Target="../theme/theme4.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title"/>
          </p:nvPr>
        </p:nvSpPr>
        <p:spPr bwMode="gray">
          <a:xfrm>
            <a:off x="455613" y="0"/>
            <a:ext cx="8226425" cy="818686"/>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smtClean="0"/>
              <a:t>Click to edit Master title style</a:t>
            </a:r>
            <a:endParaRPr dirty="0"/>
          </a:p>
        </p:txBody>
      </p:sp>
      <p:sp>
        <p:nvSpPr>
          <p:cNvPr id="3076" name="Rectangle 4"/>
          <p:cNvSpPr>
            <a:spLocks noGrp="1" noChangeArrowheads="1"/>
          </p:cNvSpPr>
          <p:nvPr>
            <p:ph type="body" idx="1"/>
          </p:nvPr>
        </p:nvSpPr>
        <p:spPr bwMode="gray">
          <a:xfrm>
            <a:off x="455613" y="1598613"/>
            <a:ext cx="8226425" cy="438785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Date Placeholder 3"/>
          <p:cNvSpPr>
            <a:spLocks noGrp="1"/>
          </p:cNvSpPr>
          <p:nvPr>
            <p:ph type="dt" sz="half" idx="2"/>
          </p:nvPr>
        </p:nvSpPr>
        <p:spPr>
          <a:xfrm>
            <a:off x="713232"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AA72DAA6-82B9-4D49-B89A-14CD753EA8A3}" type="datetime1">
              <a:rPr lang="en-US" smtClean="0"/>
              <a:pPr/>
              <a:t>2/24/2015</a:t>
            </a:fld>
            <a:endParaRPr lang="en-GB"/>
          </a:p>
        </p:txBody>
      </p:sp>
      <p:sp>
        <p:nvSpPr>
          <p:cNvPr id="11"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2"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cxnSp>
        <p:nvCxnSpPr>
          <p:cNvPr id="14" name="Straight Connector 13"/>
          <p:cNvCxnSpPr/>
          <p:nvPr/>
        </p:nvCxnSpPr>
        <p:spPr>
          <a:xfrm>
            <a:off x="455613" y="899366"/>
            <a:ext cx="822642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55613" y="6237312"/>
            <a:ext cx="8226425" cy="0"/>
          </a:xfrm>
          <a:prstGeom prst="line">
            <a:avLst/>
          </a:prstGeom>
          <a:ln w="19050">
            <a:solidFill>
              <a:srgbClr val="002868"/>
            </a:solidFill>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rotWithShape="1">
          <a:blip r:embed="rId16" cstate="email">
            <a:extLst>
              <a:ext uri="{28A0092B-C50C-407E-A947-70E740481C1C}">
                <a14:useLocalDpi xmlns:a14="http://schemas.microsoft.com/office/drawing/2010/main" xmlns="" val="0"/>
              </a:ext>
            </a:extLst>
          </a:blip>
          <a:srcRect b="27988"/>
          <a:stretch/>
        </p:blipFill>
        <p:spPr>
          <a:xfrm>
            <a:off x="7392132" y="6367140"/>
            <a:ext cx="1297843" cy="268610"/>
          </a:xfrm>
          <a:prstGeom prst="rect">
            <a:avLst/>
          </a:prstGeom>
        </p:spPr>
      </p:pic>
    </p:spTree>
    <p:extLst>
      <p:ext uri="{BB962C8B-B14F-4D97-AF65-F5344CB8AC3E}">
        <p14:creationId xmlns:p14="http://schemas.microsoft.com/office/powerpoint/2010/main" xmlns="" val="1943817854"/>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88" r:id="rId12"/>
    <p:sldLayoutId id="2147483814" r:id="rId13"/>
    <p:sldLayoutId id="2147483816" r:id="rId14"/>
  </p:sldLayoutIdLst>
  <p:transition/>
  <p:timing>
    <p:tnLst>
      <p:par>
        <p:cTn id="1" dur="indefinite" restart="never" nodeType="tmRoot"/>
      </p:par>
    </p:tnLst>
  </p:timing>
  <p:hf hdr="0"/>
  <p:txStyles>
    <p:titleStyle>
      <a:lvl1pPr algn="l" rtl="0" eaLnBrk="1" fontAlgn="base" hangingPunct="1">
        <a:spcBef>
          <a:spcPct val="0"/>
        </a:spcBef>
        <a:spcAft>
          <a:spcPct val="0"/>
        </a:spcAft>
        <a:defRPr sz="2400">
          <a:solidFill>
            <a:srgbClr val="002868"/>
          </a:solidFill>
          <a:latin typeface="+mj-lt"/>
          <a:ea typeface="+mj-ea"/>
          <a:cs typeface="+mj-cs"/>
        </a:defRPr>
      </a:lvl1pPr>
      <a:lvl2pPr algn="l" rtl="0" eaLnBrk="1" fontAlgn="base" hangingPunct="1">
        <a:spcBef>
          <a:spcPct val="0"/>
        </a:spcBef>
        <a:spcAft>
          <a:spcPct val="0"/>
        </a:spcAft>
        <a:defRPr sz="2400">
          <a:solidFill>
            <a:schemeClr val="tx2"/>
          </a:solidFill>
          <a:latin typeface="Verdana" pitchFamily="34" charset="0"/>
        </a:defRPr>
      </a:lvl2pPr>
      <a:lvl3pPr algn="l" rtl="0" eaLnBrk="1" fontAlgn="base" hangingPunct="1">
        <a:spcBef>
          <a:spcPct val="0"/>
        </a:spcBef>
        <a:spcAft>
          <a:spcPct val="0"/>
        </a:spcAft>
        <a:defRPr sz="2400">
          <a:solidFill>
            <a:schemeClr val="tx2"/>
          </a:solidFill>
          <a:latin typeface="Verdana" pitchFamily="34" charset="0"/>
        </a:defRPr>
      </a:lvl3pPr>
      <a:lvl4pPr algn="l" rtl="0" eaLnBrk="1" fontAlgn="base" hangingPunct="1">
        <a:spcBef>
          <a:spcPct val="0"/>
        </a:spcBef>
        <a:spcAft>
          <a:spcPct val="0"/>
        </a:spcAft>
        <a:defRPr sz="2400">
          <a:solidFill>
            <a:schemeClr val="tx2"/>
          </a:solidFill>
          <a:latin typeface="Verdana" pitchFamily="34" charset="0"/>
        </a:defRPr>
      </a:lvl4pPr>
      <a:lvl5pPr algn="l" rtl="0" eaLnBrk="1" fontAlgn="base" hangingPunct="1">
        <a:spcBef>
          <a:spcPct val="0"/>
        </a:spcBef>
        <a:spcAft>
          <a:spcPct val="0"/>
        </a:spcAft>
        <a:defRPr sz="2400">
          <a:solidFill>
            <a:schemeClr val="tx2"/>
          </a:solidFill>
          <a:latin typeface="Verdana" pitchFamily="34" charset="0"/>
        </a:defRPr>
      </a:lvl5pPr>
      <a:lvl6pPr marL="457200" algn="l" rtl="0" eaLnBrk="1" fontAlgn="base" hangingPunct="1">
        <a:spcBef>
          <a:spcPct val="0"/>
        </a:spcBef>
        <a:spcAft>
          <a:spcPct val="0"/>
        </a:spcAft>
        <a:defRPr sz="2400">
          <a:solidFill>
            <a:schemeClr val="tx2"/>
          </a:solidFill>
          <a:latin typeface="Verdana" pitchFamily="34" charset="0"/>
        </a:defRPr>
      </a:lvl6pPr>
      <a:lvl7pPr marL="914400" algn="l" rtl="0" eaLnBrk="1" fontAlgn="base" hangingPunct="1">
        <a:spcBef>
          <a:spcPct val="0"/>
        </a:spcBef>
        <a:spcAft>
          <a:spcPct val="0"/>
        </a:spcAft>
        <a:defRPr sz="2400">
          <a:solidFill>
            <a:schemeClr val="tx2"/>
          </a:solidFill>
          <a:latin typeface="Verdana" pitchFamily="34" charset="0"/>
        </a:defRPr>
      </a:lvl7pPr>
      <a:lvl8pPr marL="1371600" algn="l" rtl="0" eaLnBrk="1" fontAlgn="base" hangingPunct="1">
        <a:spcBef>
          <a:spcPct val="0"/>
        </a:spcBef>
        <a:spcAft>
          <a:spcPct val="0"/>
        </a:spcAft>
        <a:defRPr sz="2400">
          <a:solidFill>
            <a:schemeClr val="tx2"/>
          </a:solidFill>
          <a:latin typeface="Verdana" pitchFamily="34" charset="0"/>
        </a:defRPr>
      </a:lvl8pPr>
      <a:lvl9pPr marL="1828800" algn="l" rtl="0" eaLnBrk="1" fontAlgn="base" hangingPunct="1">
        <a:spcBef>
          <a:spcPct val="0"/>
        </a:spcBef>
        <a:spcAft>
          <a:spcPct val="0"/>
        </a:spcAft>
        <a:defRPr sz="2400">
          <a:solidFill>
            <a:schemeClr val="tx2"/>
          </a:solidFill>
          <a:latin typeface="Verdana" pitchFamily="34" charset="0"/>
        </a:defRPr>
      </a:lvl9pPr>
    </p:titleStyle>
    <p:bodyStyle>
      <a:lvl1pPr marL="228600" indent="-228600" algn="l" rtl="0" eaLnBrk="1" fontAlgn="base" hangingPunct="1">
        <a:spcBef>
          <a:spcPct val="50000"/>
        </a:spcBef>
        <a:spcAft>
          <a:spcPct val="0"/>
        </a:spcAft>
        <a:buClr>
          <a:schemeClr val="accent1"/>
        </a:buClr>
        <a:buFont typeface="Verdana" pitchFamily="34" charset="0"/>
        <a:buChar char="•"/>
        <a:defRPr sz="2000">
          <a:solidFill>
            <a:srgbClr val="002868"/>
          </a:solidFill>
          <a:latin typeface="+mn-lt"/>
          <a:ea typeface="+mn-ea"/>
          <a:cs typeface="+mn-cs"/>
        </a:defRPr>
      </a:lvl1pPr>
      <a:lvl2pPr marL="571500" indent="-228600" algn="l" rtl="0" eaLnBrk="1" fontAlgn="base" hangingPunct="1">
        <a:spcBef>
          <a:spcPct val="40000"/>
        </a:spcBef>
        <a:spcAft>
          <a:spcPct val="0"/>
        </a:spcAft>
        <a:buClr>
          <a:schemeClr val="accent1"/>
        </a:buClr>
        <a:buFont typeface="Verdana" pitchFamily="34" charset="0"/>
        <a:buChar char="−"/>
        <a:defRPr sz="1600">
          <a:solidFill>
            <a:srgbClr val="002868"/>
          </a:solidFill>
          <a:latin typeface="+mn-lt"/>
        </a:defRPr>
      </a:lvl2pPr>
      <a:lvl3pPr marL="914400" indent="-228600" algn="l" rtl="0" eaLnBrk="1" fontAlgn="base" hangingPunct="1">
        <a:spcBef>
          <a:spcPct val="30000"/>
        </a:spcBef>
        <a:spcAft>
          <a:spcPct val="0"/>
        </a:spcAft>
        <a:buClr>
          <a:schemeClr val="accent1"/>
        </a:buClr>
        <a:buFont typeface="Verdana" pitchFamily="34" charset="0"/>
        <a:buChar char="•"/>
        <a:defRPr sz="1400">
          <a:solidFill>
            <a:srgbClr val="002868"/>
          </a:solidFill>
          <a:latin typeface="+mn-lt"/>
        </a:defRPr>
      </a:lvl3pPr>
      <a:lvl4pPr marL="1257300" indent="-228600" algn="l" rtl="0" eaLnBrk="1" fontAlgn="base" hangingPunct="1">
        <a:spcBef>
          <a:spcPct val="30000"/>
        </a:spcBef>
        <a:spcAft>
          <a:spcPct val="0"/>
        </a:spcAft>
        <a:buClr>
          <a:schemeClr val="accent1"/>
        </a:buClr>
        <a:buFont typeface="Verdana" pitchFamily="34" charset="0"/>
        <a:buChar char="–"/>
        <a:defRPr sz="1200">
          <a:solidFill>
            <a:srgbClr val="002868"/>
          </a:solidFill>
          <a:latin typeface="+mn-lt"/>
        </a:defRPr>
      </a:lvl4pPr>
      <a:lvl5pPr marL="1600200" indent="-228600" algn="l" rtl="0" eaLnBrk="1" fontAlgn="base" hangingPunct="1">
        <a:spcBef>
          <a:spcPct val="30000"/>
        </a:spcBef>
        <a:spcAft>
          <a:spcPct val="0"/>
        </a:spcAft>
        <a:buClr>
          <a:schemeClr val="accent1"/>
        </a:buClr>
        <a:buFont typeface="Verdana" pitchFamily="34" charset="0"/>
        <a:buChar char="◦"/>
        <a:defRPr sz="1200">
          <a:solidFill>
            <a:srgbClr val="002868"/>
          </a:solidFill>
          <a:latin typeface="+mn-lt"/>
        </a:defRPr>
      </a:lvl5pPr>
      <a:lvl6pPr marL="20574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6pPr>
      <a:lvl7pPr marL="25146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7pPr>
      <a:lvl8pPr marL="29718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8pPr>
      <a:lvl9pPr marL="34290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title"/>
          </p:nvPr>
        </p:nvSpPr>
        <p:spPr bwMode="gray">
          <a:xfrm>
            <a:off x="455613" y="0"/>
            <a:ext cx="8226425" cy="818686"/>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smtClean="0"/>
              <a:t>Click to edit Master title style</a:t>
            </a:r>
            <a:endParaRPr dirty="0"/>
          </a:p>
        </p:txBody>
      </p:sp>
      <p:sp>
        <p:nvSpPr>
          <p:cNvPr id="3076" name="Rectangle 4"/>
          <p:cNvSpPr>
            <a:spLocks noGrp="1" noChangeArrowheads="1"/>
          </p:cNvSpPr>
          <p:nvPr>
            <p:ph type="body" idx="1"/>
          </p:nvPr>
        </p:nvSpPr>
        <p:spPr bwMode="gray">
          <a:xfrm>
            <a:off x="455613" y="1598613"/>
            <a:ext cx="8226425" cy="438785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10" name="Date Placeholder 3"/>
          <p:cNvSpPr>
            <a:spLocks noGrp="1"/>
          </p:cNvSpPr>
          <p:nvPr>
            <p:ph type="dt" sz="half" idx="2"/>
          </p:nvPr>
        </p:nvSpPr>
        <p:spPr>
          <a:xfrm>
            <a:off x="713232" y="6492240"/>
            <a:ext cx="5521313" cy="134851"/>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48883D4-B974-4D87-8A2D-C5E940C907D8}" type="datetime1">
              <a:rPr lang="en-US" smtClean="0"/>
              <a:pPr/>
              <a:t>2/24/2015</a:t>
            </a:fld>
            <a:endParaRPr lang="en-GB"/>
          </a:p>
        </p:txBody>
      </p:sp>
      <p:sp>
        <p:nvSpPr>
          <p:cNvPr id="11" name="Footer Placeholder 4"/>
          <p:cNvSpPr>
            <a:spLocks noGrp="1"/>
          </p:cNvSpPr>
          <p:nvPr>
            <p:ph type="ftr" sz="quarter" idx="3"/>
          </p:nvPr>
        </p:nvSpPr>
        <p:spPr>
          <a:xfrm>
            <a:off x="481359" y="6356351"/>
            <a:ext cx="5711703" cy="134851"/>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2"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cxnSp>
        <p:nvCxnSpPr>
          <p:cNvPr id="14" name="Straight Connector 13"/>
          <p:cNvCxnSpPr/>
          <p:nvPr/>
        </p:nvCxnSpPr>
        <p:spPr>
          <a:xfrm>
            <a:off x="455613" y="899366"/>
            <a:ext cx="822642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55613" y="6237312"/>
            <a:ext cx="8226425" cy="0"/>
          </a:xfrm>
          <a:prstGeom prst="line">
            <a:avLst/>
          </a:prstGeom>
          <a:ln w="19050">
            <a:solidFill>
              <a:srgbClr val="002868"/>
            </a:solidFill>
          </a:ln>
        </p:spPr>
        <p:style>
          <a:lnRef idx="1">
            <a:schemeClr val="accent1"/>
          </a:lnRef>
          <a:fillRef idx="0">
            <a:schemeClr val="accent1"/>
          </a:fillRef>
          <a:effectRef idx="0">
            <a:schemeClr val="accent1"/>
          </a:effectRef>
          <a:fontRef idx="minor">
            <a:schemeClr val="tx1"/>
          </a:fontRef>
        </p:style>
      </p:cxnSp>
      <p:pic>
        <p:nvPicPr>
          <p:cNvPr id="13" name="Picture 12" descr="IMSCG-logo-no_tag-TM-RGB.png"/>
          <p:cNvPicPr>
            <a:picLocks noChangeAspect="1"/>
          </p:cNvPicPr>
          <p:nvPr/>
        </p:nvPicPr>
        <p:blipFill>
          <a:blip r:embed="rId16" cstate="email">
            <a:extLst>
              <a:ext uri="{28A0092B-C50C-407E-A947-70E740481C1C}">
                <a14:useLocalDpi xmlns:a14="http://schemas.microsoft.com/office/drawing/2010/main" xmlns="" val="0"/>
              </a:ext>
            </a:extLst>
          </a:blip>
          <a:stretch>
            <a:fillRect/>
          </a:stretch>
        </p:blipFill>
        <p:spPr>
          <a:xfrm>
            <a:off x="6370652" y="6356349"/>
            <a:ext cx="2319323" cy="351560"/>
          </a:xfrm>
          <a:prstGeom prst="rect">
            <a:avLst/>
          </a:prstGeom>
        </p:spPr>
      </p:pic>
    </p:spTree>
    <p:extLst>
      <p:ext uri="{BB962C8B-B14F-4D97-AF65-F5344CB8AC3E}">
        <p14:creationId xmlns:p14="http://schemas.microsoft.com/office/powerpoint/2010/main" xmlns="" val="2314341839"/>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Lst>
  <p:transition/>
  <p:timing>
    <p:tnLst>
      <p:par>
        <p:cTn id="1" dur="indefinite" restart="never" nodeType="tmRoot"/>
      </p:par>
    </p:tnLst>
  </p:timing>
  <p:hf hdr="0"/>
  <p:txStyles>
    <p:titleStyle>
      <a:lvl1pPr algn="l" rtl="0" eaLnBrk="1" fontAlgn="base" hangingPunct="1">
        <a:spcBef>
          <a:spcPct val="0"/>
        </a:spcBef>
        <a:spcAft>
          <a:spcPct val="0"/>
        </a:spcAft>
        <a:defRPr sz="2400">
          <a:solidFill>
            <a:srgbClr val="002868"/>
          </a:solidFill>
          <a:latin typeface="+mj-lt"/>
          <a:ea typeface="+mj-ea"/>
          <a:cs typeface="+mj-cs"/>
        </a:defRPr>
      </a:lvl1pPr>
      <a:lvl2pPr algn="l" rtl="0" eaLnBrk="1" fontAlgn="base" hangingPunct="1">
        <a:spcBef>
          <a:spcPct val="0"/>
        </a:spcBef>
        <a:spcAft>
          <a:spcPct val="0"/>
        </a:spcAft>
        <a:defRPr sz="2400">
          <a:solidFill>
            <a:schemeClr val="tx2"/>
          </a:solidFill>
          <a:latin typeface="Verdana" pitchFamily="34" charset="0"/>
        </a:defRPr>
      </a:lvl2pPr>
      <a:lvl3pPr algn="l" rtl="0" eaLnBrk="1" fontAlgn="base" hangingPunct="1">
        <a:spcBef>
          <a:spcPct val="0"/>
        </a:spcBef>
        <a:spcAft>
          <a:spcPct val="0"/>
        </a:spcAft>
        <a:defRPr sz="2400">
          <a:solidFill>
            <a:schemeClr val="tx2"/>
          </a:solidFill>
          <a:latin typeface="Verdana" pitchFamily="34" charset="0"/>
        </a:defRPr>
      </a:lvl3pPr>
      <a:lvl4pPr algn="l" rtl="0" eaLnBrk="1" fontAlgn="base" hangingPunct="1">
        <a:spcBef>
          <a:spcPct val="0"/>
        </a:spcBef>
        <a:spcAft>
          <a:spcPct val="0"/>
        </a:spcAft>
        <a:defRPr sz="2400">
          <a:solidFill>
            <a:schemeClr val="tx2"/>
          </a:solidFill>
          <a:latin typeface="Verdana" pitchFamily="34" charset="0"/>
        </a:defRPr>
      </a:lvl4pPr>
      <a:lvl5pPr algn="l" rtl="0" eaLnBrk="1" fontAlgn="base" hangingPunct="1">
        <a:spcBef>
          <a:spcPct val="0"/>
        </a:spcBef>
        <a:spcAft>
          <a:spcPct val="0"/>
        </a:spcAft>
        <a:defRPr sz="2400">
          <a:solidFill>
            <a:schemeClr val="tx2"/>
          </a:solidFill>
          <a:latin typeface="Verdana" pitchFamily="34" charset="0"/>
        </a:defRPr>
      </a:lvl5pPr>
      <a:lvl6pPr marL="457200" algn="l" rtl="0" eaLnBrk="1" fontAlgn="base" hangingPunct="1">
        <a:spcBef>
          <a:spcPct val="0"/>
        </a:spcBef>
        <a:spcAft>
          <a:spcPct val="0"/>
        </a:spcAft>
        <a:defRPr sz="2400">
          <a:solidFill>
            <a:schemeClr val="tx2"/>
          </a:solidFill>
          <a:latin typeface="Verdana" pitchFamily="34" charset="0"/>
        </a:defRPr>
      </a:lvl6pPr>
      <a:lvl7pPr marL="914400" algn="l" rtl="0" eaLnBrk="1" fontAlgn="base" hangingPunct="1">
        <a:spcBef>
          <a:spcPct val="0"/>
        </a:spcBef>
        <a:spcAft>
          <a:spcPct val="0"/>
        </a:spcAft>
        <a:defRPr sz="2400">
          <a:solidFill>
            <a:schemeClr val="tx2"/>
          </a:solidFill>
          <a:latin typeface="Verdana" pitchFamily="34" charset="0"/>
        </a:defRPr>
      </a:lvl7pPr>
      <a:lvl8pPr marL="1371600" algn="l" rtl="0" eaLnBrk="1" fontAlgn="base" hangingPunct="1">
        <a:spcBef>
          <a:spcPct val="0"/>
        </a:spcBef>
        <a:spcAft>
          <a:spcPct val="0"/>
        </a:spcAft>
        <a:defRPr sz="2400">
          <a:solidFill>
            <a:schemeClr val="tx2"/>
          </a:solidFill>
          <a:latin typeface="Verdana" pitchFamily="34" charset="0"/>
        </a:defRPr>
      </a:lvl8pPr>
      <a:lvl9pPr marL="1828800" algn="l" rtl="0" eaLnBrk="1" fontAlgn="base" hangingPunct="1">
        <a:spcBef>
          <a:spcPct val="0"/>
        </a:spcBef>
        <a:spcAft>
          <a:spcPct val="0"/>
        </a:spcAft>
        <a:defRPr sz="2400">
          <a:solidFill>
            <a:schemeClr val="tx2"/>
          </a:solidFill>
          <a:latin typeface="Verdana" pitchFamily="34" charset="0"/>
        </a:defRPr>
      </a:lvl9pPr>
    </p:titleStyle>
    <p:bodyStyle>
      <a:lvl1pPr marL="228600" indent="-228600" algn="l" rtl="0" eaLnBrk="1" fontAlgn="base" hangingPunct="1">
        <a:spcBef>
          <a:spcPct val="50000"/>
        </a:spcBef>
        <a:spcAft>
          <a:spcPct val="0"/>
        </a:spcAft>
        <a:buClr>
          <a:schemeClr val="accent1"/>
        </a:buClr>
        <a:buFont typeface="Verdana" pitchFamily="34" charset="0"/>
        <a:buChar char="•"/>
        <a:defRPr sz="2000">
          <a:solidFill>
            <a:srgbClr val="002868"/>
          </a:solidFill>
          <a:latin typeface="+mn-lt"/>
          <a:ea typeface="+mn-ea"/>
          <a:cs typeface="+mn-cs"/>
        </a:defRPr>
      </a:lvl1pPr>
      <a:lvl2pPr marL="571500" indent="-228600" algn="l" rtl="0" eaLnBrk="1" fontAlgn="base" hangingPunct="1">
        <a:spcBef>
          <a:spcPct val="40000"/>
        </a:spcBef>
        <a:spcAft>
          <a:spcPct val="0"/>
        </a:spcAft>
        <a:buClr>
          <a:schemeClr val="accent1"/>
        </a:buClr>
        <a:buFont typeface="Verdana" pitchFamily="34" charset="0"/>
        <a:buChar char="−"/>
        <a:defRPr sz="1600">
          <a:solidFill>
            <a:srgbClr val="002868"/>
          </a:solidFill>
          <a:latin typeface="+mn-lt"/>
        </a:defRPr>
      </a:lvl2pPr>
      <a:lvl3pPr marL="914400" indent="-228600" algn="l" rtl="0" eaLnBrk="1" fontAlgn="base" hangingPunct="1">
        <a:spcBef>
          <a:spcPct val="30000"/>
        </a:spcBef>
        <a:spcAft>
          <a:spcPct val="0"/>
        </a:spcAft>
        <a:buClr>
          <a:schemeClr val="accent1"/>
        </a:buClr>
        <a:buFont typeface="Verdana" pitchFamily="34" charset="0"/>
        <a:buChar char="•"/>
        <a:defRPr sz="1400">
          <a:solidFill>
            <a:srgbClr val="002868"/>
          </a:solidFill>
          <a:latin typeface="+mn-lt"/>
        </a:defRPr>
      </a:lvl3pPr>
      <a:lvl4pPr marL="1257300" indent="-228600" algn="l" rtl="0" eaLnBrk="1" fontAlgn="base" hangingPunct="1">
        <a:spcBef>
          <a:spcPct val="30000"/>
        </a:spcBef>
        <a:spcAft>
          <a:spcPct val="0"/>
        </a:spcAft>
        <a:buClr>
          <a:schemeClr val="accent1"/>
        </a:buClr>
        <a:buFont typeface="Verdana" pitchFamily="34" charset="0"/>
        <a:buChar char="–"/>
        <a:defRPr sz="1200">
          <a:solidFill>
            <a:srgbClr val="002868"/>
          </a:solidFill>
          <a:latin typeface="+mn-lt"/>
        </a:defRPr>
      </a:lvl4pPr>
      <a:lvl5pPr marL="1600200" indent="-228600" algn="l" rtl="0" eaLnBrk="1" fontAlgn="base" hangingPunct="1">
        <a:spcBef>
          <a:spcPct val="30000"/>
        </a:spcBef>
        <a:spcAft>
          <a:spcPct val="0"/>
        </a:spcAft>
        <a:buClr>
          <a:schemeClr val="accent1"/>
        </a:buClr>
        <a:buFont typeface="Verdana" pitchFamily="34" charset="0"/>
        <a:buChar char="◦"/>
        <a:defRPr sz="1200">
          <a:solidFill>
            <a:srgbClr val="002868"/>
          </a:solidFill>
          <a:latin typeface="+mn-lt"/>
        </a:defRPr>
      </a:lvl5pPr>
      <a:lvl6pPr marL="20574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6pPr>
      <a:lvl7pPr marL="25146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7pPr>
      <a:lvl8pPr marL="29718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8pPr>
      <a:lvl9pPr marL="34290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title"/>
          </p:nvPr>
        </p:nvSpPr>
        <p:spPr bwMode="gray">
          <a:xfrm>
            <a:off x="455613" y="0"/>
            <a:ext cx="8226425" cy="818686"/>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GB" smtClean="0"/>
              <a:t>Click to edit Master title style</a:t>
            </a:r>
            <a:endParaRPr dirty="0"/>
          </a:p>
        </p:txBody>
      </p:sp>
      <p:sp>
        <p:nvSpPr>
          <p:cNvPr id="3076" name="Rectangle 4"/>
          <p:cNvSpPr>
            <a:spLocks noGrp="1" noChangeArrowheads="1"/>
          </p:cNvSpPr>
          <p:nvPr>
            <p:ph type="body" idx="1"/>
          </p:nvPr>
        </p:nvSpPr>
        <p:spPr bwMode="gray">
          <a:xfrm>
            <a:off x="455613" y="1598613"/>
            <a:ext cx="8226425" cy="438785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dirty="0"/>
          </a:p>
        </p:txBody>
      </p:sp>
      <p:sp>
        <p:nvSpPr>
          <p:cNvPr id="10" name="Date Placeholder 3"/>
          <p:cNvSpPr>
            <a:spLocks noGrp="1"/>
          </p:cNvSpPr>
          <p:nvPr>
            <p:ph type="dt" sz="half" idx="2"/>
          </p:nvPr>
        </p:nvSpPr>
        <p:spPr>
          <a:xfrm>
            <a:off x="713232"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EF2D4A3B-5700-4BDA-A5DF-20301307D1EA}" type="datetime1">
              <a:rPr lang="en-US" smtClean="0"/>
              <a:pPr/>
              <a:t>2/24/2015</a:t>
            </a:fld>
            <a:endParaRPr lang="en-GB"/>
          </a:p>
        </p:txBody>
      </p:sp>
      <p:sp>
        <p:nvSpPr>
          <p:cNvPr id="11"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2"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cxnSp>
        <p:nvCxnSpPr>
          <p:cNvPr id="14" name="Straight Connector 13"/>
          <p:cNvCxnSpPr/>
          <p:nvPr/>
        </p:nvCxnSpPr>
        <p:spPr>
          <a:xfrm>
            <a:off x="455613" y="899366"/>
            <a:ext cx="822642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55613" y="6237312"/>
            <a:ext cx="8226425" cy="0"/>
          </a:xfrm>
          <a:prstGeom prst="line">
            <a:avLst/>
          </a:prstGeom>
          <a:ln w="19050">
            <a:solidFill>
              <a:srgbClr val="002868"/>
            </a:solidFill>
          </a:ln>
        </p:spPr>
        <p:style>
          <a:lnRef idx="1">
            <a:schemeClr val="accent1"/>
          </a:lnRef>
          <a:fillRef idx="0">
            <a:schemeClr val="accent1"/>
          </a:fillRef>
          <a:effectRef idx="0">
            <a:schemeClr val="accent1"/>
          </a:effectRef>
          <a:fontRef idx="minor">
            <a:schemeClr val="tx1"/>
          </a:fontRef>
        </p:style>
      </p:cxnSp>
      <p:pic>
        <p:nvPicPr>
          <p:cNvPr id="2" name="Picture 1" descr="IMS-INSTITUTE-Logo-R#238CC7.png"/>
          <p:cNvPicPr>
            <a:picLocks noChangeAspect="1"/>
          </p:cNvPicPr>
          <p:nvPr/>
        </p:nvPicPr>
        <p:blipFill>
          <a:blip r:embed="rId17" cstate="email">
            <a:extLst>
              <a:ext uri="{28A0092B-C50C-407E-A947-70E740481C1C}">
                <a14:useLocalDpi xmlns:a14="http://schemas.microsoft.com/office/drawing/2010/main" xmlns="" val="0"/>
              </a:ext>
            </a:extLst>
          </a:blip>
          <a:stretch>
            <a:fillRect/>
          </a:stretch>
        </p:blipFill>
        <p:spPr>
          <a:xfrm>
            <a:off x="7303365" y="6342980"/>
            <a:ext cx="1386610" cy="353384"/>
          </a:xfrm>
          <a:prstGeom prst="rect">
            <a:avLst/>
          </a:prstGeom>
        </p:spPr>
      </p:pic>
    </p:spTree>
  </p:cSld>
  <p:clrMap bg1="lt1" tx1="dk1" bg2="lt2" tx2="dk2" accent1="accent1" accent2="accent2" accent3="accent3" accent4="accent4" accent5="accent5" accent6="accent6" hlink="hlink" folHlink="folHlink"/>
  <p:sldLayoutIdLst>
    <p:sldLayoutId id="2147483774" r:id="rId1"/>
    <p:sldLayoutId id="2147483776"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799" r:id="rId15"/>
  </p:sldLayoutIdLst>
  <p:transition/>
  <p:timing>
    <p:tnLst>
      <p:par>
        <p:cTn id="1" dur="indefinite" restart="never" nodeType="tmRoot"/>
      </p:par>
    </p:tnLst>
  </p:timing>
  <p:hf hdr="0"/>
  <p:txStyles>
    <p:titleStyle>
      <a:lvl1pPr algn="l" rtl="0" eaLnBrk="1" fontAlgn="base" hangingPunct="1">
        <a:spcBef>
          <a:spcPct val="0"/>
        </a:spcBef>
        <a:spcAft>
          <a:spcPct val="0"/>
        </a:spcAft>
        <a:defRPr sz="2400">
          <a:solidFill>
            <a:srgbClr val="002868"/>
          </a:solidFill>
          <a:latin typeface="+mj-lt"/>
          <a:ea typeface="+mj-ea"/>
          <a:cs typeface="+mj-cs"/>
        </a:defRPr>
      </a:lvl1pPr>
      <a:lvl2pPr algn="l" rtl="0" eaLnBrk="1" fontAlgn="base" hangingPunct="1">
        <a:spcBef>
          <a:spcPct val="0"/>
        </a:spcBef>
        <a:spcAft>
          <a:spcPct val="0"/>
        </a:spcAft>
        <a:defRPr sz="2400">
          <a:solidFill>
            <a:schemeClr val="tx2"/>
          </a:solidFill>
          <a:latin typeface="Verdana" pitchFamily="34" charset="0"/>
        </a:defRPr>
      </a:lvl2pPr>
      <a:lvl3pPr algn="l" rtl="0" eaLnBrk="1" fontAlgn="base" hangingPunct="1">
        <a:spcBef>
          <a:spcPct val="0"/>
        </a:spcBef>
        <a:spcAft>
          <a:spcPct val="0"/>
        </a:spcAft>
        <a:defRPr sz="2400">
          <a:solidFill>
            <a:schemeClr val="tx2"/>
          </a:solidFill>
          <a:latin typeface="Verdana" pitchFamily="34" charset="0"/>
        </a:defRPr>
      </a:lvl3pPr>
      <a:lvl4pPr algn="l" rtl="0" eaLnBrk="1" fontAlgn="base" hangingPunct="1">
        <a:spcBef>
          <a:spcPct val="0"/>
        </a:spcBef>
        <a:spcAft>
          <a:spcPct val="0"/>
        </a:spcAft>
        <a:defRPr sz="2400">
          <a:solidFill>
            <a:schemeClr val="tx2"/>
          </a:solidFill>
          <a:latin typeface="Verdana" pitchFamily="34" charset="0"/>
        </a:defRPr>
      </a:lvl4pPr>
      <a:lvl5pPr algn="l" rtl="0" eaLnBrk="1" fontAlgn="base" hangingPunct="1">
        <a:spcBef>
          <a:spcPct val="0"/>
        </a:spcBef>
        <a:spcAft>
          <a:spcPct val="0"/>
        </a:spcAft>
        <a:defRPr sz="2400">
          <a:solidFill>
            <a:schemeClr val="tx2"/>
          </a:solidFill>
          <a:latin typeface="Verdana" pitchFamily="34" charset="0"/>
        </a:defRPr>
      </a:lvl5pPr>
      <a:lvl6pPr marL="457200" algn="l" rtl="0" eaLnBrk="1" fontAlgn="base" hangingPunct="1">
        <a:spcBef>
          <a:spcPct val="0"/>
        </a:spcBef>
        <a:spcAft>
          <a:spcPct val="0"/>
        </a:spcAft>
        <a:defRPr sz="2400">
          <a:solidFill>
            <a:schemeClr val="tx2"/>
          </a:solidFill>
          <a:latin typeface="Verdana" pitchFamily="34" charset="0"/>
        </a:defRPr>
      </a:lvl6pPr>
      <a:lvl7pPr marL="914400" algn="l" rtl="0" eaLnBrk="1" fontAlgn="base" hangingPunct="1">
        <a:spcBef>
          <a:spcPct val="0"/>
        </a:spcBef>
        <a:spcAft>
          <a:spcPct val="0"/>
        </a:spcAft>
        <a:defRPr sz="2400">
          <a:solidFill>
            <a:schemeClr val="tx2"/>
          </a:solidFill>
          <a:latin typeface="Verdana" pitchFamily="34" charset="0"/>
        </a:defRPr>
      </a:lvl7pPr>
      <a:lvl8pPr marL="1371600" algn="l" rtl="0" eaLnBrk="1" fontAlgn="base" hangingPunct="1">
        <a:spcBef>
          <a:spcPct val="0"/>
        </a:spcBef>
        <a:spcAft>
          <a:spcPct val="0"/>
        </a:spcAft>
        <a:defRPr sz="2400">
          <a:solidFill>
            <a:schemeClr val="tx2"/>
          </a:solidFill>
          <a:latin typeface="Verdana" pitchFamily="34" charset="0"/>
        </a:defRPr>
      </a:lvl8pPr>
      <a:lvl9pPr marL="1828800" algn="l" rtl="0" eaLnBrk="1" fontAlgn="base" hangingPunct="1">
        <a:spcBef>
          <a:spcPct val="0"/>
        </a:spcBef>
        <a:spcAft>
          <a:spcPct val="0"/>
        </a:spcAft>
        <a:defRPr sz="2400">
          <a:solidFill>
            <a:schemeClr val="tx2"/>
          </a:solidFill>
          <a:latin typeface="Verdana" pitchFamily="34" charset="0"/>
        </a:defRPr>
      </a:lvl9pPr>
    </p:titleStyle>
    <p:bodyStyle>
      <a:lvl1pPr marL="228600" indent="-228600" algn="l" rtl="0" eaLnBrk="1" fontAlgn="base" hangingPunct="1">
        <a:spcBef>
          <a:spcPct val="50000"/>
        </a:spcBef>
        <a:spcAft>
          <a:spcPct val="0"/>
        </a:spcAft>
        <a:buClr>
          <a:schemeClr val="accent1"/>
        </a:buClr>
        <a:buFont typeface="Verdana" pitchFamily="34" charset="0"/>
        <a:buChar char="•"/>
        <a:defRPr sz="2000">
          <a:solidFill>
            <a:srgbClr val="002868"/>
          </a:solidFill>
          <a:latin typeface="+mn-lt"/>
          <a:ea typeface="+mn-ea"/>
          <a:cs typeface="+mn-cs"/>
        </a:defRPr>
      </a:lvl1pPr>
      <a:lvl2pPr marL="571500" indent="-228600" algn="l" rtl="0" eaLnBrk="1" fontAlgn="base" hangingPunct="1">
        <a:spcBef>
          <a:spcPct val="40000"/>
        </a:spcBef>
        <a:spcAft>
          <a:spcPct val="0"/>
        </a:spcAft>
        <a:buClr>
          <a:schemeClr val="accent1"/>
        </a:buClr>
        <a:buFont typeface="Verdana" pitchFamily="34" charset="0"/>
        <a:buChar char="−"/>
        <a:defRPr sz="1600">
          <a:solidFill>
            <a:srgbClr val="002868"/>
          </a:solidFill>
          <a:latin typeface="+mn-lt"/>
        </a:defRPr>
      </a:lvl2pPr>
      <a:lvl3pPr marL="914400" indent="-228600" algn="l" rtl="0" eaLnBrk="1" fontAlgn="base" hangingPunct="1">
        <a:spcBef>
          <a:spcPct val="30000"/>
        </a:spcBef>
        <a:spcAft>
          <a:spcPct val="0"/>
        </a:spcAft>
        <a:buClr>
          <a:schemeClr val="accent1"/>
        </a:buClr>
        <a:buFont typeface="Verdana" pitchFamily="34" charset="0"/>
        <a:buChar char="•"/>
        <a:defRPr sz="1400">
          <a:solidFill>
            <a:srgbClr val="002868"/>
          </a:solidFill>
          <a:latin typeface="+mn-lt"/>
        </a:defRPr>
      </a:lvl3pPr>
      <a:lvl4pPr marL="1257300" indent="-228600" algn="l" rtl="0" eaLnBrk="1" fontAlgn="base" hangingPunct="1">
        <a:spcBef>
          <a:spcPct val="30000"/>
        </a:spcBef>
        <a:spcAft>
          <a:spcPct val="0"/>
        </a:spcAft>
        <a:buClr>
          <a:schemeClr val="accent1"/>
        </a:buClr>
        <a:buFont typeface="Verdana" pitchFamily="34" charset="0"/>
        <a:buChar char="–"/>
        <a:defRPr sz="1200">
          <a:solidFill>
            <a:srgbClr val="002868"/>
          </a:solidFill>
          <a:latin typeface="+mn-lt"/>
        </a:defRPr>
      </a:lvl4pPr>
      <a:lvl5pPr marL="1600200" indent="-228600" algn="l" rtl="0" eaLnBrk="1" fontAlgn="base" hangingPunct="1">
        <a:spcBef>
          <a:spcPct val="30000"/>
        </a:spcBef>
        <a:spcAft>
          <a:spcPct val="0"/>
        </a:spcAft>
        <a:buClr>
          <a:schemeClr val="accent1"/>
        </a:buClr>
        <a:buFont typeface="Verdana" pitchFamily="34" charset="0"/>
        <a:buChar char="◦"/>
        <a:defRPr sz="1200">
          <a:solidFill>
            <a:srgbClr val="002868"/>
          </a:solidFill>
          <a:latin typeface="+mn-lt"/>
        </a:defRPr>
      </a:lvl5pPr>
      <a:lvl6pPr marL="20574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6pPr>
      <a:lvl7pPr marL="25146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7pPr>
      <a:lvl8pPr marL="29718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8pPr>
      <a:lvl9pPr marL="34290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title"/>
          </p:nvPr>
        </p:nvSpPr>
        <p:spPr bwMode="gray">
          <a:xfrm>
            <a:off x="455613" y="0"/>
            <a:ext cx="8226425" cy="818686"/>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smtClean="0"/>
              <a:t>Click to edit Master title style</a:t>
            </a:r>
            <a:endParaRPr lang="en-GB" dirty="0"/>
          </a:p>
        </p:txBody>
      </p:sp>
      <p:sp>
        <p:nvSpPr>
          <p:cNvPr id="3076" name="Rectangle 4"/>
          <p:cNvSpPr>
            <a:spLocks noGrp="1" noChangeArrowheads="1"/>
          </p:cNvSpPr>
          <p:nvPr>
            <p:ph type="body" idx="1"/>
          </p:nvPr>
        </p:nvSpPr>
        <p:spPr bwMode="gray">
          <a:xfrm>
            <a:off x="455613" y="1598613"/>
            <a:ext cx="8226425" cy="438785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10" name="Date Placeholder 3"/>
          <p:cNvSpPr>
            <a:spLocks noGrp="1"/>
          </p:cNvSpPr>
          <p:nvPr>
            <p:ph type="dt" sz="half" idx="2"/>
          </p:nvPr>
        </p:nvSpPr>
        <p:spPr>
          <a:xfrm>
            <a:off x="713232" y="6492240"/>
            <a:ext cx="66294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E76EEE5C-FE83-47DF-AE23-58F493C358DC}" type="datetime1">
              <a:rPr lang="en-US" smtClean="0"/>
              <a:pPr/>
              <a:t>2/24/2015</a:t>
            </a:fld>
            <a:endParaRPr lang="en-GB"/>
          </a:p>
        </p:txBody>
      </p:sp>
      <p:sp>
        <p:nvSpPr>
          <p:cNvPr id="11" name="Footer Placeholder 4"/>
          <p:cNvSpPr>
            <a:spLocks noGrp="1"/>
          </p:cNvSpPr>
          <p:nvPr>
            <p:ph type="ftr" sz="quarter" idx="3"/>
          </p:nvPr>
        </p:nvSpPr>
        <p:spPr>
          <a:xfrm>
            <a:off x="481359" y="6356351"/>
            <a:ext cx="68580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r>
              <a:rPr lang="en-GB" smtClean="0"/>
              <a:t>Jassen Dry AMD predictive models</a:t>
            </a:r>
            <a:endParaRPr lang="en-GB"/>
          </a:p>
        </p:txBody>
      </p:sp>
      <p:sp>
        <p:nvSpPr>
          <p:cNvPr id="12" name="Slide Number Placeholder 5"/>
          <p:cNvSpPr>
            <a:spLocks noGrp="1"/>
          </p:cNvSpPr>
          <p:nvPr>
            <p:ph type="sldNum" sz="quarter" idx="4"/>
          </p:nvPr>
        </p:nvSpPr>
        <p:spPr>
          <a:xfrm>
            <a:off x="481361" y="6492875"/>
            <a:ext cx="228600" cy="13716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fld id="{078CA1E6-1B09-488D-A1FF-E8A47C315D27}" type="slidenum">
              <a:rPr lang="en-GB" smtClean="0"/>
              <a:pPr/>
              <a:t>‹#›</a:t>
            </a:fld>
            <a:endParaRPr lang="en-GB"/>
          </a:p>
        </p:txBody>
      </p:sp>
      <p:cxnSp>
        <p:nvCxnSpPr>
          <p:cNvPr id="14" name="Straight Connector 13"/>
          <p:cNvCxnSpPr/>
          <p:nvPr/>
        </p:nvCxnSpPr>
        <p:spPr>
          <a:xfrm>
            <a:off x="455613" y="899366"/>
            <a:ext cx="822642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55613" y="6237312"/>
            <a:ext cx="8226425" cy="0"/>
          </a:xfrm>
          <a:prstGeom prst="line">
            <a:avLst/>
          </a:prstGeom>
          <a:ln w="19050">
            <a:solidFill>
              <a:srgbClr val="002868"/>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rotWithShape="1">
          <a:blip r:embed="rId16" cstate="email">
            <a:extLst>
              <a:ext uri="{28A0092B-C50C-407E-A947-70E740481C1C}">
                <a14:useLocalDpi xmlns:a14="http://schemas.microsoft.com/office/drawing/2010/main" xmlns="" val="0"/>
              </a:ext>
            </a:extLst>
          </a:blip>
          <a:srcRect b="27988"/>
          <a:stretch/>
        </p:blipFill>
        <p:spPr>
          <a:xfrm>
            <a:off x="7392132" y="6373916"/>
            <a:ext cx="1265103" cy="261834"/>
          </a:xfrm>
          <a:prstGeom prst="rect">
            <a:avLst/>
          </a:prstGeom>
        </p:spPr>
      </p:pic>
    </p:spTree>
  </p:cSld>
  <p:clrMap bg1="lt1" tx1="dk1" bg2="lt2" tx2="dk2" accent1="accent1" accent2="accent2" accent3="accent3" accent4="accent4" accent5="accent5" accent6="accent6" hlink="hlink" folHlink="folHlink"/>
  <p:sldLayoutIdLst>
    <p:sldLayoutId id="214748379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795" r:id="rId14"/>
  </p:sldLayoutIdLst>
  <p:transition/>
  <p:timing>
    <p:tnLst>
      <p:par>
        <p:cTn id="1" dur="indefinite" restart="never" nodeType="tmRoot"/>
      </p:par>
    </p:tnLst>
  </p:timing>
  <p:hf hdr="0"/>
  <p:txStyles>
    <p:titleStyle>
      <a:lvl1pPr algn="l" rtl="0" eaLnBrk="1" fontAlgn="base" hangingPunct="1">
        <a:spcBef>
          <a:spcPct val="0"/>
        </a:spcBef>
        <a:spcAft>
          <a:spcPct val="0"/>
        </a:spcAft>
        <a:defRPr sz="2400">
          <a:solidFill>
            <a:srgbClr val="002868"/>
          </a:solidFill>
          <a:latin typeface="+mj-lt"/>
          <a:ea typeface="+mj-ea"/>
          <a:cs typeface="+mj-cs"/>
        </a:defRPr>
      </a:lvl1pPr>
      <a:lvl2pPr algn="l" rtl="0" eaLnBrk="1" fontAlgn="base" hangingPunct="1">
        <a:spcBef>
          <a:spcPct val="0"/>
        </a:spcBef>
        <a:spcAft>
          <a:spcPct val="0"/>
        </a:spcAft>
        <a:defRPr sz="2400">
          <a:solidFill>
            <a:schemeClr val="tx2"/>
          </a:solidFill>
          <a:latin typeface="Verdana" pitchFamily="34" charset="0"/>
        </a:defRPr>
      </a:lvl2pPr>
      <a:lvl3pPr algn="l" rtl="0" eaLnBrk="1" fontAlgn="base" hangingPunct="1">
        <a:spcBef>
          <a:spcPct val="0"/>
        </a:spcBef>
        <a:spcAft>
          <a:spcPct val="0"/>
        </a:spcAft>
        <a:defRPr sz="2400">
          <a:solidFill>
            <a:schemeClr val="tx2"/>
          </a:solidFill>
          <a:latin typeface="Verdana" pitchFamily="34" charset="0"/>
        </a:defRPr>
      </a:lvl3pPr>
      <a:lvl4pPr algn="l" rtl="0" eaLnBrk="1" fontAlgn="base" hangingPunct="1">
        <a:spcBef>
          <a:spcPct val="0"/>
        </a:spcBef>
        <a:spcAft>
          <a:spcPct val="0"/>
        </a:spcAft>
        <a:defRPr sz="2400">
          <a:solidFill>
            <a:schemeClr val="tx2"/>
          </a:solidFill>
          <a:latin typeface="Verdana" pitchFamily="34" charset="0"/>
        </a:defRPr>
      </a:lvl4pPr>
      <a:lvl5pPr algn="l" rtl="0" eaLnBrk="1" fontAlgn="base" hangingPunct="1">
        <a:spcBef>
          <a:spcPct val="0"/>
        </a:spcBef>
        <a:spcAft>
          <a:spcPct val="0"/>
        </a:spcAft>
        <a:defRPr sz="2400">
          <a:solidFill>
            <a:schemeClr val="tx2"/>
          </a:solidFill>
          <a:latin typeface="Verdana" pitchFamily="34" charset="0"/>
        </a:defRPr>
      </a:lvl5pPr>
      <a:lvl6pPr marL="457200" algn="l" rtl="0" eaLnBrk="1" fontAlgn="base" hangingPunct="1">
        <a:spcBef>
          <a:spcPct val="0"/>
        </a:spcBef>
        <a:spcAft>
          <a:spcPct val="0"/>
        </a:spcAft>
        <a:defRPr sz="2400">
          <a:solidFill>
            <a:schemeClr val="tx2"/>
          </a:solidFill>
          <a:latin typeface="Verdana" pitchFamily="34" charset="0"/>
        </a:defRPr>
      </a:lvl6pPr>
      <a:lvl7pPr marL="914400" algn="l" rtl="0" eaLnBrk="1" fontAlgn="base" hangingPunct="1">
        <a:spcBef>
          <a:spcPct val="0"/>
        </a:spcBef>
        <a:spcAft>
          <a:spcPct val="0"/>
        </a:spcAft>
        <a:defRPr sz="2400">
          <a:solidFill>
            <a:schemeClr val="tx2"/>
          </a:solidFill>
          <a:latin typeface="Verdana" pitchFamily="34" charset="0"/>
        </a:defRPr>
      </a:lvl7pPr>
      <a:lvl8pPr marL="1371600" algn="l" rtl="0" eaLnBrk="1" fontAlgn="base" hangingPunct="1">
        <a:spcBef>
          <a:spcPct val="0"/>
        </a:spcBef>
        <a:spcAft>
          <a:spcPct val="0"/>
        </a:spcAft>
        <a:defRPr sz="2400">
          <a:solidFill>
            <a:schemeClr val="tx2"/>
          </a:solidFill>
          <a:latin typeface="Verdana" pitchFamily="34" charset="0"/>
        </a:defRPr>
      </a:lvl8pPr>
      <a:lvl9pPr marL="1828800" algn="l" rtl="0" eaLnBrk="1" fontAlgn="base" hangingPunct="1">
        <a:spcBef>
          <a:spcPct val="0"/>
        </a:spcBef>
        <a:spcAft>
          <a:spcPct val="0"/>
        </a:spcAft>
        <a:defRPr sz="2400">
          <a:solidFill>
            <a:schemeClr val="tx2"/>
          </a:solidFill>
          <a:latin typeface="Verdana" pitchFamily="34" charset="0"/>
        </a:defRPr>
      </a:lvl9pPr>
    </p:titleStyle>
    <p:bodyStyle>
      <a:lvl1pPr marL="228600" indent="-228600" algn="l" rtl="0" eaLnBrk="1" fontAlgn="base" hangingPunct="1">
        <a:spcBef>
          <a:spcPct val="50000"/>
        </a:spcBef>
        <a:spcAft>
          <a:spcPct val="0"/>
        </a:spcAft>
        <a:buClr>
          <a:schemeClr val="accent1"/>
        </a:buClr>
        <a:buFont typeface="Verdana" pitchFamily="34" charset="0"/>
        <a:buChar char="•"/>
        <a:defRPr sz="2000">
          <a:solidFill>
            <a:srgbClr val="002868"/>
          </a:solidFill>
          <a:latin typeface="+mn-lt"/>
          <a:ea typeface="+mn-ea"/>
          <a:cs typeface="+mn-cs"/>
        </a:defRPr>
      </a:lvl1pPr>
      <a:lvl2pPr marL="571500" indent="-228600" algn="l" rtl="0" eaLnBrk="1" fontAlgn="base" hangingPunct="1">
        <a:spcBef>
          <a:spcPct val="40000"/>
        </a:spcBef>
        <a:spcAft>
          <a:spcPct val="0"/>
        </a:spcAft>
        <a:buClr>
          <a:schemeClr val="accent1"/>
        </a:buClr>
        <a:buFont typeface="Verdana" pitchFamily="34" charset="0"/>
        <a:buChar char="−"/>
        <a:defRPr sz="1600">
          <a:solidFill>
            <a:srgbClr val="002868"/>
          </a:solidFill>
          <a:latin typeface="+mn-lt"/>
        </a:defRPr>
      </a:lvl2pPr>
      <a:lvl3pPr marL="914400" indent="-228600" algn="l" rtl="0" eaLnBrk="1" fontAlgn="base" hangingPunct="1">
        <a:spcBef>
          <a:spcPct val="30000"/>
        </a:spcBef>
        <a:spcAft>
          <a:spcPct val="0"/>
        </a:spcAft>
        <a:buClr>
          <a:schemeClr val="accent1"/>
        </a:buClr>
        <a:buFont typeface="Verdana" pitchFamily="34" charset="0"/>
        <a:buChar char="•"/>
        <a:defRPr sz="1400">
          <a:solidFill>
            <a:srgbClr val="002868"/>
          </a:solidFill>
          <a:latin typeface="+mn-lt"/>
        </a:defRPr>
      </a:lvl3pPr>
      <a:lvl4pPr marL="1257300" indent="-228600" algn="l" rtl="0" eaLnBrk="1" fontAlgn="base" hangingPunct="1">
        <a:spcBef>
          <a:spcPct val="30000"/>
        </a:spcBef>
        <a:spcAft>
          <a:spcPct val="0"/>
        </a:spcAft>
        <a:buClr>
          <a:schemeClr val="accent1"/>
        </a:buClr>
        <a:buFont typeface="Verdana" pitchFamily="34" charset="0"/>
        <a:buChar char="–"/>
        <a:defRPr sz="1200">
          <a:solidFill>
            <a:srgbClr val="002868"/>
          </a:solidFill>
          <a:latin typeface="+mn-lt"/>
        </a:defRPr>
      </a:lvl4pPr>
      <a:lvl5pPr marL="1600200" indent="-228600" algn="l" rtl="0" eaLnBrk="1" fontAlgn="base" hangingPunct="1">
        <a:spcBef>
          <a:spcPct val="30000"/>
        </a:spcBef>
        <a:spcAft>
          <a:spcPct val="0"/>
        </a:spcAft>
        <a:buClr>
          <a:schemeClr val="accent1"/>
        </a:buClr>
        <a:buFont typeface="Verdana" pitchFamily="34" charset="0"/>
        <a:buChar char="◦"/>
        <a:defRPr sz="1200">
          <a:solidFill>
            <a:srgbClr val="002868"/>
          </a:solidFill>
          <a:latin typeface="+mn-lt"/>
        </a:defRPr>
      </a:lvl5pPr>
      <a:lvl6pPr marL="20574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6pPr>
      <a:lvl7pPr marL="25146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7pPr>
      <a:lvl8pPr marL="29718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8pPr>
      <a:lvl9pPr marL="34290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DryAMD</a:t>
            </a:r>
            <a:r>
              <a:rPr lang="en-GB" dirty="0" smtClean="0"/>
              <a:t> predictive models of disease progression in real world clinical practice in the UK</a:t>
            </a:r>
            <a:endParaRPr lang="en-GB" dirty="0"/>
          </a:p>
        </p:txBody>
      </p:sp>
      <p:sp>
        <p:nvSpPr>
          <p:cNvPr id="3" name="Subtitle 2"/>
          <p:cNvSpPr>
            <a:spLocks noGrp="1"/>
          </p:cNvSpPr>
          <p:nvPr>
            <p:ph type="subTitle" idx="1"/>
          </p:nvPr>
        </p:nvSpPr>
        <p:spPr>
          <a:xfrm>
            <a:off x="496557" y="3406949"/>
            <a:ext cx="7448550" cy="720000"/>
          </a:xfrm>
        </p:spPr>
        <p:txBody>
          <a:bodyPr>
            <a:normAutofit/>
          </a:bodyPr>
          <a:lstStyle/>
          <a:p>
            <a:r>
              <a:rPr lang="en-GB" sz="1400" dirty="0" smtClean="0"/>
              <a:t>Ian </a:t>
            </a:r>
            <a:r>
              <a:rPr lang="en-GB" sz="1400" dirty="0" err="1" smtClean="0"/>
              <a:t>Bonzani</a:t>
            </a:r>
            <a:r>
              <a:rPr lang="en-GB" sz="1400" dirty="0" smtClean="0"/>
              <a:t>, Matthew Hankins, </a:t>
            </a:r>
            <a:r>
              <a:rPr lang="en-GB" sz="1400" dirty="0" err="1" smtClean="0"/>
              <a:t>Ning</a:t>
            </a:r>
            <a:r>
              <a:rPr lang="en-GB" sz="1400" dirty="0" smtClean="0"/>
              <a:t> Yu, John </a:t>
            </a:r>
            <a:r>
              <a:rPr lang="en-GB" sz="1400" dirty="0" err="1" smtClean="0"/>
              <a:t>Rigg</a:t>
            </a:r>
            <a:endParaRPr lang="en-GB" sz="1400" dirty="0" smtClean="0"/>
          </a:p>
          <a:p>
            <a:r>
              <a:rPr lang="en-GB" sz="1400" dirty="0" smtClean="0"/>
              <a:t>IMS Health</a:t>
            </a:r>
            <a:endParaRPr lang="en-GB" sz="1400" dirty="0"/>
          </a:p>
        </p:txBody>
      </p:sp>
      <p:sp>
        <p:nvSpPr>
          <p:cNvPr id="4" name="Rectangle 3"/>
          <p:cNvSpPr/>
          <p:nvPr/>
        </p:nvSpPr>
        <p:spPr>
          <a:xfrm>
            <a:off x="414669" y="2943242"/>
            <a:ext cx="4044697" cy="369332"/>
          </a:xfrm>
          <a:prstGeom prst="rect">
            <a:avLst/>
          </a:prstGeom>
        </p:spPr>
        <p:txBody>
          <a:bodyPr wrap="none">
            <a:spAutoFit/>
          </a:bodyPr>
          <a:lstStyle/>
          <a:p>
            <a:r>
              <a:rPr lang="en-GB" b="1" dirty="0" smtClean="0"/>
              <a:t>Results of Preliminary Models</a:t>
            </a:r>
            <a:endParaRPr lang="en-GB" b="1" dirty="0"/>
          </a:p>
        </p:txBody>
      </p:sp>
    </p:spTree>
    <p:extLst>
      <p:ext uri="{BB962C8B-B14F-4D97-AF65-F5344CB8AC3E}">
        <p14:creationId xmlns:p14="http://schemas.microsoft.com/office/powerpoint/2010/main" xmlns="" val="214107267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Mild unilateral</a:t>
            </a:r>
            <a:endParaRPr lang="en-GB" dirty="0"/>
          </a:p>
        </p:txBody>
      </p:sp>
      <p:sp>
        <p:nvSpPr>
          <p:cNvPr id="3" name="Content Placeholder 2"/>
          <p:cNvSpPr>
            <a:spLocks noGrp="1"/>
          </p:cNvSpPr>
          <p:nvPr>
            <p:ph idx="1"/>
          </p:nvPr>
        </p:nvSpPr>
        <p:spPr/>
        <p:txBody>
          <a:bodyPr/>
          <a:lstStyle/>
          <a:p>
            <a:r>
              <a:rPr lang="en-GB" dirty="0" smtClean="0"/>
              <a:t>Cohort definition</a:t>
            </a:r>
          </a:p>
          <a:p>
            <a:pPr lvl="1"/>
            <a:r>
              <a:rPr lang="en-GB" dirty="0" smtClean="0"/>
              <a:t>One eye being mild/intermediate AMD and at risk of progression</a:t>
            </a:r>
          </a:p>
          <a:p>
            <a:pPr lvl="1"/>
            <a:r>
              <a:rPr lang="en-GB" dirty="0" smtClean="0"/>
              <a:t>Fellow eye already experienced progression to advanced AMD at index</a:t>
            </a:r>
          </a:p>
          <a:p>
            <a:r>
              <a:rPr lang="en-GB" dirty="0" smtClean="0"/>
              <a:t>Cohort size</a:t>
            </a:r>
          </a:p>
          <a:p>
            <a:pPr lvl="1"/>
            <a:r>
              <a:rPr lang="en-GB" dirty="0" smtClean="0"/>
              <a:t>N=896</a:t>
            </a:r>
          </a:p>
          <a:p>
            <a:r>
              <a:rPr lang="en-GB" dirty="0" smtClean="0"/>
              <a:t>Cohort description</a:t>
            </a:r>
          </a:p>
          <a:p>
            <a:pPr lvl="1"/>
            <a:r>
              <a:rPr lang="en-GB" dirty="0" smtClean="0"/>
              <a:t>Index at the first date meeting mild/intermediate criteria</a:t>
            </a:r>
          </a:p>
          <a:p>
            <a:r>
              <a:rPr lang="en-GB" dirty="0" smtClean="0"/>
              <a:t>Progression rate</a:t>
            </a:r>
          </a:p>
          <a:p>
            <a:pPr lvl="1"/>
            <a:r>
              <a:rPr lang="en-GB" dirty="0" smtClean="0"/>
              <a:t>Progression to GA N=20 (2.2%)</a:t>
            </a:r>
          </a:p>
          <a:p>
            <a:pPr lvl="1"/>
            <a:r>
              <a:rPr lang="en-GB" dirty="0" smtClean="0"/>
              <a:t>Progression to </a:t>
            </a:r>
            <a:r>
              <a:rPr lang="en-GB" dirty="0" err="1" smtClean="0"/>
              <a:t>wetAMD</a:t>
            </a:r>
            <a:r>
              <a:rPr lang="en-GB" dirty="0" smtClean="0"/>
              <a:t> N=233 (26%)</a:t>
            </a:r>
          </a:p>
          <a:p>
            <a:pPr lvl="1"/>
            <a:r>
              <a:rPr lang="en-GB" dirty="0" smtClean="0"/>
              <a:t>Progression to advanced AMD N=246 (27.5%)</a:t>
            </a:r>
          </a:p>
          <a:p>
            <a:endParaRPr lang="en-GB" dirty="0" smtClean="0"/>
          </a:p>
          <a:p>
            <a:endParaRPr lang="en-GB" dirty="0"/>
          </a:p>
        </p:txBody>
      </p:sp>
      <p:sp>
        <p:nvSpPr>
          <p:cNvPr id="4" name="Date Placeholder 3"/>
          <p:cNvSpPr>
            <a:spLocks noGrp="1"/>
          </p:cNvSpPr>
          <p:nvPr>
            <p:ph type="dt" sz="half" idx="2"/>
          </p:nvPr>
        </p:nvSpPr>
        <p:spPr/>
        <p:txBody>
          <a:bodyPr/>
          <a:lstStyle/>
          <a:p>
            <a:fld id="{9AFEB77A-97B9-454A-81DF-89DD7448F8D4}" type="datetime1">
              <a:rPr lang="en-US" smtClean="0"/>
              <a:pPr/>
              <a:t>2/24/2015</a:t>
            </a:fld>
            <a:endParaRPr lang="en-GB"/>
          </a:p>
        </p:txBody>
      </p:sp>
      <p:sp>
        <p:nvSpPr>
          <p:cNvPr id="5" name="Footer Placeholder 4"/>
          <p:cNvSpPr>
            <a:spLocks noGrp="1"/>
          </p:cNvSpPr>
          <p:nvPr>
            <p:ph type="ftr" sz="quarter" idx="3"/>
          </p:nvPr>
        </p:nvSpPr>
        <p:spPr/>
        <p:txBody>
          <a:bodyPr/>
          <a:lstStyle/>
          <a:p>
            <a:r>
              <a:rPr lang="en-GB" smtClean="0"/>
              <a:t>Jassen Dry AMD predictive models</a:t>
            </a:r>
            <a:endParaRPr lang="en-GB"/>
          </a:p>
        </p:txBody>
      </p:sp>
      <p:sp>
        <p:nvSpPr>
          <p:cNvPr id="6" name="Slide Number Placeholder 5"/>
          <p:cNvSpPr>
            <a:spLocks noGrp="1"/>
          </p:cNvSpPr>
          <p:nvPr>
            <p:ph type="sldNum" sz="quarter" idx="4"/>
          </p:nvPr>
        </p:nvSpPr>
        <p:spPr/>
        <p:txBody>
          <a:bodyPr/>
          <a:lstStyle/>
          <a:p>
            <a:fld id="{078CA1E6-1B09-488D-A1FF-E8A47C315D27}" type="slidenum">
              <a:rPr lang="en-GB" smtClean="0"/>
              <a:pPr/>
              <a:t>10</a:t>
            </a:fld>
            <a:endParaRPr lang="en-GB"/>
          </a:p>
        </p:txBody>
      </p:sp>
      <p:sp>
        <p:nvSpPr>
          <p:cNvPr id="7" name="Text Placeholder 6"/>
          <p:cNvSpPr>
            <a:spLocks noGrp="1"/>
          </p:cNvSpPr>
          <p:nvPr>
            <p:ph type="body" sz="quarter" idx="10"/>
          </p:nvPr>
        </p:nvSpPr>
        <p:spPr/>
        <p:txBody>
          <a:bodyPr/>
          <a:lstStyle/>
          <a:p>
            <a:r>
              <a:rPr lang="en-GB" dirty="0" smtClean="0"/>
              <a:t>Cohort summary</a:t>
            </a:r>
            <a:endParaRPr lang="en-GB"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2617470"/>
            <a:ext cx="8226425" cy="818685"/>
          </a:xfrm>
        </p:spPr>
        <p:txBody>
          <a:bodyPr/>
          <a:lstStyle/>
          <a:p>
            <a:r>
              <a:rPr lang="en-GB" dirty="0" smtClean="0"/>
              <a:t>Mild bilateral progression to GA</a:t>
            </a:r>
            <a:endParaRPr lang="en-GB" b="1" dirty="0"/>
          </a:p>
        </p:txBody>
      </p:sp>
      <p:sp>
        <p:nvSpPr>
          <p:cNvPr id="4" name="Date Placeholder 3"/>
          <p:cNvSpPr>
            <a:spLocks noGrp="1"/>
          </p:cNvSpPr>
          <p:nvPr>
            <p:ph type="dt" sz="half" idx="2"/>
          </p:nvPr>
        </p:nvSpPr>
        <p:spPr/>
        <p:txBody>
          <a:bodyPr/>
          <a:lstStyle/>
          <a:p>
            <a:fld id="{9AFEB77A-97B9-454A-81DF-89DD7448F8D4}" type="datetime1">
              <a:rPr lang="en-US" smtClean="0"/>
              <a:pPr/>
              <a:t>2/24/2015</a:t>
            </a:fld>
            <a:endParaRPr lang="en-GB"/>
          </a:p>
        </p:txBody>
      </p:sp>
      <p:sp>
        <p:nvSpPr>
          <p:cNvPr id="5" name="Footer Placeholder 4"/>
          <p:cNvSpPr>
            <a:spLocks noGrp="1"/>
          </p:cNvSpPr>
          <p:nvPr>
            <p:ph type="ftr" sz="quarter" idx="3"/>
          </p:nvPr>
        </p:nvSpPr>
        <p:spPr/>
        <p:txBody>
          <a:bodyPr/>
          <a:lstStyle/>
          <a:p>
            <a:r>
              <a:rPr lang="en-GB" smtClean="0"/>
              <a:t>Jassen Dry AMD predictive models</a:t>
            </a:r>
            <a:endParaRPr lang="en-GB"/>
          </a:p>
        </p:txBody>
      </p:sp>
      <p:sp>
        <p:nvSpPr>
          <p:cNvPr id="6" name="Slide Number Placeholder 5"/>
          <p:cNvSpPr>
            <a:spLocks noGrp="1"/>
          </p:cNvSpPr>
          <p:nvPr>
            <p:ph type="sldNum" sz="quarter" idx="4"/>
          </p:nvPr>
        </p:nvSpPr>
        <p:spPr/>
        <p:txBody>
          <a:bodyPr/>
          <a:lstStyle/>
          <a:p>
            <a:fld id="{078CA1E6-1B09-488D-A1FF-E8A47C315D27}" type="slidenum">
              <a:rPr lang="en-GB" smtClean="0"/>
              <a:pPr/>
              <a:t>11</a:t>
            </a:fld>
            <a:endParaRPr lang="en-GB"/>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Mild bilateral progression to GA</a:t>
            </a:r>
            <a:endParaRPr lang="en-GB" dirty="0"/>
          </a:p>
        </p:txBody>
      </p:sp>
      <p:sp>
        <p:nvSpPr>
          <p:cNvPr id="4" name="Date Placeholder 3"/>
          <p:cNvSpPr>
            <a:spLocks noGrp="1"/>
          </p:cNvSpPr>
          <p:nvPr>
            <p:ph type="dt" sz="half" idx="2"/>
          </p:nvPr>
        </p:nvSpPr>
        <p:spPr/>
        <p:txBody>
          <a:bodyPr/>
          <a:lstStyle/>
          <a:p>
            <a:fld id="{9AFEB77A-97B9-454A-81DF-89DD7448F8D4}" type="datetime1">
              <a:rPr lang="en-US" smtClean="0"/>
              <a:pPr/>
              <a:t>2/24/2015</a:t>
            </a:fld>
            <a:endParaRPr lang="en-GB"/>
          </a:p>
        </p:txBody>
      </p:sp>
      <p:sp>
        <p:nvSpPr>
          <p:cNvPr id="5" name="Footer Placeholder 4"/>
          <p:cNvSpPr>
            <a:spLocks noGrp="1"/>
          </p:cNvSpPr>
          <p:nvPr>
            <p:ph type="ftr" sz="quarter" idx="3"/>
          </p:nvPr>
        </p:nvSpPr>
        <p:spPr/>
        <p:txBody>
          <a:bodyPr/>
          <a:lstStyle/>
          <a:p>
            <a:r>
              <a:rPr lang="en-GB" smtClean="0"/>
              <a:t>Jassen Dry AMD predictive models</a:t>
            </a:r>
            <a:endParaRPr lang="en-GB"/>
          </a:p>
        </p:txBody>
      </p:sp>
      <p:sp>
        <p:nvSpPr>
          <p:cNvPr id="6" name="Slide Number Placeholder 5"/>
          <p:cNvSpPr>
            <a:spLocks noGrp="1"/>
          </p:cNvSpPr>
          <p:nvPr>
            <p:ph type="sldNum" sz="quarter" idx="4"/>
          </p:nvPr>
        </p:nvSpPr>
        <p:spPr/>
        <p:txBody>
          <a:bodyPr/>
          <a:lstStyle/>
          <a:p>
            <a:fld id="{078CA1E6-1B09-488D-A1FF-E8A47C315D27}" type="slidenum">
              <a:rPr lang="en-GB" smtClean="0"/>
              <a:pPr/>
              <a:t>12</a:t>
            </a:fld>
            <a:endParaRPr lang="en-GB"/>
          </a:p>
        </p:txBody>
      </p:sp>
      <p:sp>
        <p:nvSpPr>
          <p:cNvPr id="7" name="Text Placeholder 6"/>
          <p:cNvSpPr>
            <a:spLocks noGrp="1"/>
          </p:cNvSpPr>
          <p:nvPr>
            <p:ph type="body" sz="quarter" idx="10"/>
          </p:nvPr>
        </p:nvSpPr>
        <p:spPr/>
        <p:txBody>
          <a:bodyPr/>
          <a:lstStyle/>
          <a:p>
            <a:r>
              <a:rPr lang="en-GB" dirty="0" err="1" smtClean="0"/>
              <a:t>Univariate</a:t>
            </a:r>
            <a:r>
              <a:rPr lang="en-GB" dirty="0" smtClean="0"/>
              <a:t> odds ratios (ORs)</a:t>
            </a:r>
            <a:endParaRPr lang="en-GB" dirty="0"/>
          </a:p>
        </p:txBody>
      </p:sp>
      <p:graphicFrame>
        <p:nvGraphicFramePr>
          <p:cNvPr id="8" name="Table 7"/>
          <p:cNvGraphicFramePr>
            <a:graphicFrameLocks noGrp="1"/>
          </p:cNvGraphicFramePr>
          <p:nvPr/>
        </p:nvGraphicFramePr>
        <p:xfrm>
          <a:off x="481362" y="1397000"/>
          <a:ext cx="8205012" cy="4746368"/>
        </p:xfrm>
        <a:graphic>
          <a:graphicData uri="http://schemas.openxmlformats.org/drawingml/2006/table">
            <a:tbl>
              <a:tblPr firstRow="1" bandRow="1">
                <a:tableStyleId>{69012ECD-51FC-41F1-AA8D-1B2483CD663E}</a:tableStyleId>
              </a:tblPr>
              <a:tblGrid>
                <a:gridCol w="1367502"/>
                <a:gridCol w="1367502"/>
                <a:gridCol w="1367502"/>
                <a:gridCol w="1367502"/>
                <a:gridCol w="1367502"/>
                <a:gridCol w="1367502"/>
              </a:tblGrid>
              <a:tr h="268073">
                <a:tc>
                  <a:txBody>
                    <a:bodyPr/>
                    <a:lstStyle/>
                    <a:p>
                      <a:r>
                        <a:rPr lang="en-GB" sz="1200" b="1" dirty="0" smtClean="0">
                          <a:latin typeface="+mn-lt"/>
                        </a:rPr>
                        <a:t>Attributes</a:t>
                      </a:r>
                      <a:endParaRPr lang="en-GB" sz="1200" b="1" dirty="0">
                        <a:latin typeface="+mn-lt"/>
                      </a:endParaRPr>
                    </a:p>
                  </a:txBody>
                  <a:tcPr/>
                </a:tc>
                <a:tc>
                  <a:txBody>
                    <a:bodyPr/>
                    <a:lstStyle/>
                    <a:p>
                      <a:r>
                        <a:rPr lang="en-GB" sz="1200" b="1" dirty="0" smtClean="0">
                          <a:latin typeface="+mn-lt"/>
                        </a:rPr>
                        <a:t>Odds</a:t>
                      </a:r>
                      <a:r>
                        <a:rPr lang="en-GB" sz="1200" b="1" baseline="0" dirty="0" smtClean="0">
                          <a:latin typeface="+mn-lt"/>
                        </a:rPr>
                        <a:t> ratios</a:t>
                      </a:r>
                      <a:endParaRPr lang="en-GB" sz="1200" b="1" dirty="0">
                        <a:latin typeface="+mn-lt"/>
                      </a:endParaRPr>
                    </a:p>
                  </a:txBody>
                  <a:tcPr/>
                </a:tc>
                <a:tc>
                  <a:txBody>
                    <a:bodyPr/>
                    <a:lstStyle/>
                    <a:p>
                      <a:r>
                        <a:rPr lang="en-GB" sz="1200" b="1" dirty="0" smtClean="0">
                          <a:latin typeface="+mn-lt"/>
                        </a:rPr>
                        <a:t>Lower 95% CI</a:t>
                      </a:r>
                      <a:endParaRPr lang="en-GB" sz="1200" b="1" dirty="0">
                        <a:latin typeface="+mn-lt"/>
                      </a:endParaRPr>
                    </a:p>
                  </a:txBody>
                  <a:tcPr/>
                </a:tc>
                <a:tc>
                  <a:txBody>
                    <a:bodyPr/>
                    <a:lstStyle/>
                    <a:p>
                      <a:r>
                        <a:rPr lang="en-GB" sz="1200" b="1" dirty="0" smtClean="0">
                          <a:latin typeface="+mn-lt"/>
                        </a:rPr>
                        <a:t>Upper 95%</a:t>
                      </a:r>
                      <a:r>
                        <a:rPr lang="en-GB" sz="1200" b="1" baseline="0" dirty="0" smtClean="0">
                          <a:latin typeface="+mn-lt"/>
                        </a:rPr>
                        <a:t> CI</a:t>
                      </a:r>
                      <a:endParaRPr lang="en-GB" sz="1200" b="1" dirty="0">
                        <a:latin typeface="+mn-lt"/>
                      </a:endParaRPr>
                    </a:p>
                  </a:txBody>
                  <a:tcPr/>
                </a:tc>
                <a:tc>
                  <a:txBody>
                    <a:bodyPr/>
                    <a:lstStyle/>
                    <a:p>
                      <a:r>
                        <a:rPr lang="en-GB" sz="1200" b="1" dirty="0" smtClean="0">
                          <a:latin typeface="+mn-lt"/>
                        </a:rPr>
                        <a:t>Total</a:t>
                      </a:r>
                      <a:r>
                        <a:rPr lang="en-GB" sz="1200" b="1" baseline="0" dirty="0" smtClean="0">
                          <a:latin typeface="+mn-lt"/>
                        </a:rPr>
                        <a:t> N</a:t>
                      </a:r>
                      <a:endParaRPr lang="en-GB" sz="1200" b="1" dirty="0">
                        <a:latin typeface="+mn-lt"/>
                      </a:endParaRPr>
                    </a:p>
                  </a:txBody>
                  <a:tcPr/>
                </a:tc>
                <a:tc>
                  <a:txBody>
                    <a:bodyPr/>
                    <a:lstStyle/>
                    <a:p>
                      <a:r>
                        <a:rPr lang="en-GB" sz="1200" b="1" dirty="0" smtClean="0">
                          <a:latin typeface="+mn-lt"/>
                        </a:rPr>
                        <a:t>% non-missing</a:t>
                      </a:r>
                      <a:endParaRPr lang="en-GB" sz="1200" b="1" dirty="0">
                        <a:latin typeface="+mn-lt"/>
                      </a:endParaRPr>
                    </a:p>
                  </a:txBody>
                  <a:tcPr/>
                </a:tc>
              </a:tr>
              <a:tr h="268073">
                <a:tc>
                  <a:txBody>
                    <a:bodyPr/>
                    <a:lstStyle/>
                    <a:p>
                      <a:pPr algn="l" fontAlgn="t"/>
                      <a:r>
                        <a:rPr lang="en-GB" sz="1200" b="1" i="0" u="none" strike="noStrike" dirty="0" smtClean="0">
                          <a:solidFill>
                            <a:srgbClr val="000000"/>
                          </a:solidFill>
                          <a:latin typeface="+mn-lt"/>
                        </a:rPr>
                        <a:t>Age (+1)</a:t>
                      </a:r>
                      <a:endParaRPr lang="en-GB" sz="1200" b="1" i="0" u="none" strike="noStrike" dirty="0">
                        <a:solidFill>
                          <a:srgbClr val="000000"/>
                        </a:solidFill>
                        <a:latin typeface="+mn-lt"/>
                      </a:endParaRPr>
                    </a:p>
                  </a:txBody>
                  <a:tcPr marL="0" marR="0" marT="0" marB="0"/>
                </a:tc>
                <a:tc>
                  <a:txBody>
                    <a:bodyPr/>
                    <a:lstStyle/>
                    <a:p>
                      <a:pPr algn="r" rtl="0" fontAlgn="t"/>
                      <a:r>
                        <a:rPr lang="en-GB" sz="1200" b="0" i="0" u="none" strike="noStrike">
                          <a:solidFill>
                            <a:srgbClr val="000000"/>
                          </a:solidFill>
                          <a:latin typeface="Verdana"/>
                        </a:rPr>
                        <a:t>1.07</a:t>
                      </a:r>
                    </a:p>
                  </a:txBody>
                  <a:tcPr marL="9525" marR="9525" marT="9525" marB="0"/>
                </a:tc>
                <a:tc>
                  <a:txBody>
                    <a:bodyPr/>
                    <a:lstStyle/>
                    <a:p>
                      <a:pPr algn="r" rtl="0" fontAlgn="t"/>
                      <a:r>
                        <a:rPr lang="en-GB" sz="1200" b="0" i="0" u="none" strike="noStrike">
                          <a:solidFill>
                            <a:srgbClr val="000000"/>
                          </a:solidFill>
                          <a:latin typeface="Verdana"/>
                        </a:rPr>
                        <a:t>1.05</a:t>
                      </a:r>
                    </a:p>
                  </a:txBody>
                  <a:tcPr marL="9525" marR="9525" marT="9525" marB="0"/>
                </a:tc>
                <a:tc>
                  <a:txBody>
                    <a:bodyPr/>
                    <a:lstStyle/>
                    <a:p>
                      <a:pPr algn="r" rtl="0" fontAlgn="t"/>
                      <a:r>
                        <a:rPr lang="en-GB" sz="1200" b="0" i="0" u="none" strike="noStrike">
                          <a:solidFill>
                            <a:srgbClr val="000000"/>
                          </a:solidFill>
                          <a:latin typeface="Verdana"/>
                        </a:rPr>
                        <a:t>1.09</a:t>
                      </a:r>
                    </a:p>
                  </a:txBody>
                  <a:tcPr marL="9525" marR="9525" marT="9525" marB="0"/>
                </a:tc>
                <a:tc>
                  <a:txBody>
                    <a:bodyPr/>
                    <a:lstStyle/>
                    <a:p>
                      <a:pPr algn="r" fontAlgn="t"/>
                      <a:r>
                        <a:rPr lang="en-GB" sz="1200" b="0" i="0" u="none" strike="noStrike">
                          <a:solidFill>
                            <a:srgbClr val="000000"/>
                          </a:solidFill>
                          <a:latin typeface="+mn-lt"/>
                        </a:rPr>
                        <a:t>12667</a:t>
                      </a:r>
                    </a:p>
                  </a:txBody>
                  <a:tcPr marL="0" marR="0" marT="0" marB="0"/>
                </a:tc>
                <a:tc>
                  <a:txBody>
                    <a:bodyPr/>
                    <a:lstStyle/>
                    <a:p>
                      <a:pPr algn="r" fontAlgn="b"/>
                      <a:r>
                        <a:rPr lang="en-GB" sz="1200" b="0" i="0" u="none" strike="noStrike" dirty="0">
                          <a:solidFill>
                            <a:srgbClr val="000000"/>
                          </a:solidFill>
                          <a:latin typeface="+mn-lt"/>
                        </a:rPr>
                        <a:t>100.0%</a:t>
                      </a:r>
                    </a:p>
                  </a:txBody>
                  <a:tcPr marL="0" marR="0" marT="0" marB="0" anchor="b"/>
                </a:tc>
              </a:tr>
              <a:tr h="268073">
                <a:tc>
                  <a:txBody>
                    <a:bodyPr/>
                    <a:lstStyle/>
                    <a:p>
                      <a:pPr algn="l" fontAlgn="t"/>
                      <a:r>
                        <a:rPr lang="en-GB" sz="1200" b="1" i="0" u="none" strike="noStrike" dirty="0" err="1" smtClean="0">
                          <a:solidFill>
                            <a:srgbClr val="000000"/>
                          </a:solidFill>
                          <a:latin typeface="+mn-lt"/>
                        </a:rPr>
                        <a:t>bl_va</a:t>
                      </a:r>
                      <a:r>
                        <a:rPr lang="en-GB" sz="1200" b="1" i="0" u="none" strike="noStrike" dirty="0" smtClean="0">
                          <a:solidFill>
                            <a:srgbClr val="000000"/>
                          </a:solidFill>
                          <a:latin typeface="+mn-lt"/>
                        </a:rPr>
                        <a:t> (+1)</a:t>
                      </a:r>
                      <a:endParaRPr lang="en-GB" sz="1200" b="1" i="0" u="none" strike="noStrike" dirty="0">
                        <a:solidFill>
                          <a:srgbClr val="000000"/>
                        </a:solidFill>
                        <a:latin typeface="+mn-lt"/>
                      </a:endParaRPr>
                    </a:p>
                  </a:txBody>
                  <a:tcPr marL="0" marR="0" marT="0" marB="0"/>
                </a:tc>
                <a:tc>
                  <a:txBody>
                    <a:bodyPr/>
                    <a:lstStyle/>
                    <a:p>
                      <a:pPr algn="r" rtl="0" fontAlgn="t"/>
                      <a:r>
                        <a:rPr lang="en-GB" sz="1200" b="0" i="0" u="none" strike="noStrike">
                          <a:solidFill>
                            <a:srgbClr val="000000"/>
                          </a:solidFill>
                          <a:latin typeface="Verdana"/>
                        </a:rPr>
                        <a:t>0.98</a:t>
                      </a:r>
                    </a:p>
                  </a:txBody>
                  <a:tcPr marL="9525" marR="9525" marT="9525" marB="0"/>
                </a:tc>
                <a:tc>
                  <a:txBody>
                    <a:bodyPr/>
                    <a:lstStyle/>
                    <a:p>
                      <a:pPr algn="r" rtl="0" fontAlgn="t"/>
                      <a:r>
                        <a:rPr lang="en-GB" sz="1200" b="0" i="0" u="none" strike="noStrike">
                          <a:solidFill>
                            <a:srgbClr val="000000"/>
                          </a:solidFill>
                          <a:latin typeface="Verdana"/>
                        </a:rPr>
                        <a:t>0.97</a:t>
                      </a:r>
                    </a:p>
                  </a:txBody>
                  <a:tcPr marL="9525" marR="9525" marT="9525" marB="0"/>
                </a:tc>
                <a:tc>
                  <a:txBody>
                    <a:bodyPr/>
                    <a:lstStyle/>
                    <a:p>
                      <a:pPr algn="r" rtl="0" fontAlgn="t"/>
                      <a:r>
                        <a:rPr lang="en-GB" sz="1200" b="0" i="0" u="none" strike="noStrike">
                          <a:solidFill>
                            <a:srgbClr val="000000"/>
                          </a:solidFill>
                          <a:latin typeface="Verdana"/>
                        </a:rPr>
                        <a:t>0.98</a:t>
                      </a:r>
                    </a:p>
                  </a:txBody>
                  <a:tcPr marL="9525" marR="9525" marT="9525" marB="0"/>
                </a:tc>
                <a:tc>
                  <a:txBody>
                    <a:bodyPr/>
                    <a:lstStyle/>
                    <a:p>
                      <a:pPr algn="r" fontAlgn="t"/>
                      <a:r>
                        <a:rPr lang="en-GB" sz="1200" b="0" i="0" u="none" strike="noStrike" dirty="0">
                          <a:solidFill>
                            <a:srgbClr val="000000"/>
                          </a:solidFill>
                          <a:latin typeface="+mn-lt"/>
                        </a:rPr>
                        <a:t>12667</a:t>
                      </a:r>
                    </a:p>
                  </a:txBody>
                  <a:tcPr marL="0" marR="0" marT="0" marB="0"/>
                </a:tc>
                <a:tc>
                  <a:txBody>
                    <a:bodyPr/>
                    <a:lstStyle/>
                    <a:p>
                      <a:pPr algn="r" fontAlgn="b"/>
                      <a:r>
                        <a:rPr lang="en-GB" sz="1200" b="0" i="0" u="none" strike="noStrike" dirty="0">
                          <a:solidFill>
                            <a:srgbClr val="000000"/>
                          </a:solidFill>
                          <a:latin typeface="+mn-lt"/>
                        </a:rPr>
                        <a:t>96.4%</a:t>
                      </a:r>
                    </a:p>
                  </a:txBody>
                  <a:tcPr marL="0" marR="0" marT="0" marB="0" anchor="b"/>
                </a:tc>
              </a:tr>
              <a:tr h="268073">
                <a:tc>
                  <a:txBody>
                    <a:bodyPr/>
                    <a:lstStyle/>
                    <a:p>
                      <a:pPr algn="l" fontAlgn="t"/>
                      <a:r>
                        <a:rPr lang="en-GB" sz="1200" b="1" i="0" u="none" strike="noStrike" dirty="0" err="1">
                          <a:solidFill>
                            <a:srgbClr val="000000"/>
                          </a:solidFill>
                          <a:latin typeface="+mn-lt"/>
                        </a:rPr>
                        <a:t>comb_bl</a:t>
                      </a:r>
                      <a:endParaRPr lang="en-GB" sz="1200" b="1" i="0" u="none" strike="noStrike" dirty="0">
                        <a:solidFill>
                          <a:srgbClr val="000000"/>
                        </a:solidFill>
                        <a:latin typeface="+mn-lt"/>
                      </a:endParaRPr>
                    </a:p>
                  </a:txBody>
                  <a:tcPr marL="0" marR="0" marT="0" marB="0"/>
                </a:tc>
                <a:tc>
                  <a:txBody>
                    <a:bodyPr/>
                    <a:lstStyle/>
                    <a:p>
                      <a:pPr algn="r" rtl="0" fontAlgn="t"/>
                      <a:r>
                        <a:rPr lang="en-GB" sz="1200" b="0" i="0" u="none" strike="noStrike">
                          <a:solidFill>
                            <a:srgbClr val="000000"/>
                          </a:solidFill>
                          <a:latin typeface="Verdana"/>
                        </a:rPr>
                        <a:t>2.18</a:t>
                      </a:r>
                    </a:p>
                  </a:txBody>
                  <a:tcPr marL="9525" marR="9525" marT="9525" marB="0"/>
                </a:tc>
                <a:tc>
                  <a:txBody>
                    <a:bodyPr/>
                    <a:lstStyle/>
                    <a:p>
                      <a:pPr algn="r" rtl="0" fontAlgn="t"/>
                      <a:r>
                        <a:rPr lang="en-GB" sz="1200" b="0" i="0" u="none" strike="noStrike">
                          <a:solidFill>
                            <a:srgbClr val="000000"/>
                          </a:solidFill>
                          <a:latin typeface="Verdana"/>
                        </a:rPr>
                        <a:t>1.41</a:t>
                      </a:r>
                    </a:p>
                  </a:txBody>
                  <a:tcPr marL="9525" marR="9525" marT="9525" marB="0"/>
                </a:tc>
                <a:tc>
                  <a:txBody>
                    <a:bodyPr/>
                    <a:lstStyle/>
                    <a:p>
                      <a:pPr algn="r" rtl="0" fontAlgn="t"/>
                      <a:r>
                        <a:rPr lang="en-GB" sz="1200" b="0" i="0" u="none" strike="noStrike">
                          <a:solidFill>
                            <a:srgbClr val="000000"/>
                          </a:solidFill>
                          <a:latin typeface="Verdana"/>
                        </a:rPr>
                        <a:t>3.36</a:t>
                      </a:r>
                    </a:p>
                  </a:txBody>
                  <a:tcPr marL="9525" marR="9525" marT="9525" marB="0"/>
                </a:tc>
                <a:tc>
                  <a:txBody>
                    <a:bodyPr/>
                    <a:lstStyle/>
                    <a:p>
                      <a:pPr algn="r" fontAlgn="t"/>
                      <a:r>
                        <a:rPr lang="en-GB" sz="1200" b="0" i="0" u="none" strike="noStrike" dirty="0" smtClean="0">
                          <a:solidFill>
                            <a:srgbClr val="000000"/>
                          </a:solidFill>
                          <a:latin typeface="+mn-lt"/>
                        </a:rPr>
                        <a:t>12667</a:t>
                      </a:r>
                      <a:endParaRPr lang="en-GB" sz="1200" b="0" i="0" u="none" strike="noStrike" dirty="0">
                        <a:solidFill>
                          <a:srgbClr val="000000"/>
                        </a:solidFill>
                        <a:latin typeface="+mn-lt"/>
                      </a:endParaRPr>
                    </a:p>
                  </a:txBody>
                  <a:tcPr marL="0" marR="0" marT="0" marB="0"/>
                </a:tc>
                <a:tc>
                  <a:txBody>
                    <a:bodyPr/>
                    <a:lstStyle/>
                    <a:p>
                      <a:pPr algn="r" fontAlgn="b"/>
                      <a:r>
                        <a:rPr lang="en-GB" sz="1200" b="0" i="0" u="none" strike="noStrike" dirty="0">
                          <a:solidFill>
                            <a:srgbClr val="000000"/>
                          </a:solidFill>
                          <a:latin typeface="+mn-lt"/>
                        </a:rPr>
                        <a:t>100.0%</a:t>
                      </a:r>
                    </a:p>
                  </a:txBody>
                  <a:tcPr marL="0" marR="0" marT="0" marB="0" anchor="b"/>
                </a:tc>
              </a:tr>
              <a:tr h="268073">
                <a:tc>
                  <a:txBody>
                    <a:bodyPr/>
                    <a:lstStyle/>
                    <a:p>
                      <a:pPr algn="l" fontAlgn="t"/>
                      <a:r>
                        <a:rPr lang="en-GB" sz="1200" b="1" i="0" u="none" strike="noStrike" dirty="0" err="1">
                          <a:solidFill>
                            <a:srgbClr val="000000"/>
                          </a:solidFill>
                          <a:latin typeface="+mn-lt"/>
                        </a:rPr>
                        <a:t>ct_eyedx_all</a:t>
                      </a:r>
                      <a:endParaRPr lang="en-GB" sz="1200" b="1" i="0" u="none" strike="noStrike" dirty="0">
                        <a:solidFill>
                          <a:srgbClr val="000000"/>
                        </a:solidFill>
                        <a:latin typeface="+mn-lt"/>
                      </a:endParaRPr>
                    </a:p>
                  </a:txBody>
                  <a:tcPr marL="0" marR="0" marT="0" marB="0"/>
                </a:tc>
                <a:tc>
                  <a:txBody>
                    <a:bodyPr/>
                    <a:lstStyle/>
                    <a:p>
                      <a:pPr algn="r" rtl="0" fontAlgn="t"/>
                      <a:r>
                        <a:rPr lang="en-GB" sz="1200" b="0" i="0" u="none" strike="noStrike">
                          <a:solidFill>
                            <a:srgbClr val="000000"/>
                          </a:solidFill>
                          <a:latin typeface="Verdana"/>
                        </a:rPr>
                        <a:t>1.13</a:t>
                      </a:r>
                    </a:p>
                  </a:txBody>
                  <a:tcPr marL="9525" marR="9525" marT="9525" marB="0"/>
                </a:tc>
                <a:tc>
                  <a:txBody>
                    <a:bodyPr/>
                    <a:lstStyle/>
                    <a:p>
                      <a:pPr algn="r" rtl="0" fontAlgn="t"/>
                      <a:r>
                        <a:rPr lang="en-GB" sz="1200" b="0" i="0" u="none" strike="noStrike">
                          <a:solidFill>
                            <a:srgbClr val="000000"/>
                          </a:solidFill>
                          <a:latin typeface="Verdana"/>
                        </a:rPr>
                        <a:t>1.09</a:t>
                      </a:r>
                    </a:p>
                  </a:txBody>
                  <a:tcPr marL="9525" marR="9525" marT="9525" marB="0"/>
                </a:tc>
                <a:tc>
                  <a:txBody>
                    <a:bodyPr/>
                    <a:lstStyle/>
                    <a:p>
                      <a:pPr algn="r" rtl="0" fontAlgn="t"/>
                      <a:r>
                        <a:rPr lang="en-GB" sz="1200" b="0" i="0" u="none" strike="noStrike">
                          <a:solidFill>
                            <a:srgbClr val="000000"/>
                          </a:solidFill>
                          <a:latin typeface="Verdana"/>
                        </a:rPr>
                        <a:t>1.17</a:t>
                      </a:r>
                    </a:p>
                  </a:txBody>
                  <a:tcPr marL="9525" marR="9525" marT="9525" marB="0"/>
                </a:tc>
                <a:tc>
                  <a:txBody>
                    <a:bodyPr/>
                    <a:lstStyle/>
                    <a:p>
                      <a:pPr algn="r" fontAlgn="t"/>
                      <a:r>
                        <a:rPr lang="en-GB" sz="1200" b="0" i="0" u="none" strike="noStrike" dirty="0">
                          <a:solidFill>
                            <a:srgbClr val="000000"/>
                          </a:solidFill>
                          <a:latin typeface="+mn-lt"/>
                        </a:rPr>
                        <a:t>12667</a:t>
                      </a:r>
                    </a:p>
                  </a:txBody>
                  <a:tcPr marL="0" marR="0" marT="0" marB="0"/>
                </a:tc>
                <a:tc>
                  <a:txBody>
                    <a:bodyPr/>
                    <a:lstStyle/>
                    <a:p>
                      <a:pPr algn="r" fontAlgn="b"/>
                      <a:r>
                        <a:rPr lang="en-GB" sz="1200" b="0" i="0" u="none" strike="noStrike" dirty="0">
                          <a:solidFill>
                            <a:srgbClr val="000000"/>
                          </a:solidFill>
                          <a:latin typeface="+mn-lt"/>
                        </a:rPr>
                        <a:t>100.0%</a:t>
                      </a:r>
                    </a:p>
                  </a:txBody>
                  <a:tcPr marL="0" marR="0" marT="0" marB="0" anchor="b"/>
                </a:tc>
              </a:tr>
              <a:tr h="268073">
                <a:tc>
                  <a:txBody>
                    <a:bodyPr/>
                    <a:lstStyle/>
                    <a:p>
                      <a:pPr algn="l" fontAlgn="t"/>
                      <a:r>
                        <a:rPr lang="en-GB" sz="1200" b="1" i="0" u="none" strike="noStrike" dirty="0" err="1">
                          <a:solidFill>
                            <a:srgbClr val="000000"/>
                          </a:solidFill>
                          <a:latin typeface="+mn-lt"/>
                        </a:rPr>
                        <a:t>ct_eyedx_post</a:t>
                      </a:r>
                      <a:endParaRPr lang="en-GB" sz="1200" b="1" i="0" u="none" strike="noStrike" dirty="0">
                        <a:solidFill>
                          <a:srgbClr val="000000"/>
                        </a:solidFill>
                        <a:latin typeface="+mn-lt"/>
                      </a:endParaRPr>
                    </a:p>
                  </a:txBody>
                  <a:tcPr marL="0" marR="0" marT="0" marB="0"/>
                </a:tc>
                <a:tc>
                  <a:txBody>
                    <a:bodyPr/>
                    <a:lstStyle/>
                    <a:p>
                      <a:pPr algn="r" rtl="0" fontAlgn="t"/>
                      <a:r>
                        <a:rPr lang="en-GB" sz="1200" b="0" i="0" u="none" strike="noStrike">
                          <a:solidFill>
                            <a:srgbClr val="000000"/>
                          </a:solidFill>
                          <a:latin typeface="Verdana"/>
                        </a:rPr>
                        <a:t>1.16</a:t>
                      </a:r>
                    </a:p>
                  </a:txBody>
                  <a:tcPr marL="9525" marR="9525" marT="9525" marB="0"/>
                </a:tc>
                <a:tc>
                  <a:txBody>
                    <a:bodyPr/>
                    <a:lstStyle/>
                    <a:p>
                      <a:pPr algn="r" rtl="0" fontAlgn="t"/>
                      <a:r>
                        <a:rPr lang="en-GB" sz="1200" b="0" i="0" u="none" strike="noStrike">
                          <a:solidFill>
                            <a:srgbClr val="000000"/>
                          </a:solidFill>
                          <a:latin typeface="Verdana"/>
                        </a:rPr>
                        <a:t>1.12</a:t>
                      </a:r>
                    </a:p>
                  </a:txBody>
                  <a:tcPr marL="9525" marR="9525" marT="9525" marB="0"/>
                </a:tc>
                <a:tc>
                  <a:txBody>
                    <a:bodyPr/>
                    <a:lstStyle/>
                    <a:p>
                      <a:pPr algn="r" rtl="0" fontAlgn="t"/>
                      <a:r>
                        <a:rPr lang="en-GB" sz="1200" b="0" i="0" u="none" strike="noStrike">
                          <a:solidFill>
                            <a:srgbClr val="000000"/>
                          </a:solidFill>
                          <a:latin typeface="Verdana"/>
                        </a:rPr>
                        <a:t>1.20</a:t>
                      </a:r>
                    </a:p>
                  </a:txBody>
                  <a:tcPr marL="9525" marR="9525" marT="9525" marB="0"/>
                </a:tc>
                <a:tc>
                  <a:txBody>
                    <a:bodyPr/>
                    <a:lstStyle/>
                    <a:p>
                      <a:pPr algn="r" fontAlgn="t"/>
                      <a:r>
                        <a:rPr lang="en-GB" sz="1200" b="0" i="0" u="none" strike="noStrike" dirty="0">
                          <a:solidFill>
                            <a:srgbClr val="000000"/>
                          </a:solidFill>
                          <a:latin typeface="+mn-lt"/>
                        </a:rPr>
                        <a:t>12667</a:t>
                      </a:r>
                    </a:p>
                  </a:txBody>
                  <a:tcPr marL="0" marR="0" marT="0" marB="0"/>
                </a:tc>
                <a:tc>
                  <a:txBody>
                    <a:bodyPr/>
                    <a:lstStyle/>
                    <a:p>
                      <a:pPr algn="r" fontAlgn="b"/>
                      <a:r>
                        <a:rPr lang="en-GB" sz="1200" b="0" i="0" u="none" strike="noStrike" dirty="0">
                          <a:solidFill>
                            <a:srgbClr val="000000"/>
                          </a:solidFill>
                          <a:latin typeface="+mn-lt"/>
                        </a:rPr>
                        <a:t>100.0%</a:t>
                      </a:r>
                    </a:p>
                  </a:txBody>
                  <a:tcPr marL="0" marR="0" marT="0" marB="0" anchor="b"/>
                </a:tc>
              </a:tr>
              <a:tr h="268073">
                <a:tc>
                  <a:txBody>
                    <a:bodyPr/>
                    <a:lstStyle/>
                    <a:p>
                      <a:pPr algn="l" fontAlgn="t"/>
                      <a:r>
                        <a:rPr lang="en-GB" sz="1200" b="1" i="0" u="none" strike="noStrike" dirty="0" err="1">
                          <a:solidFill>
                            <a:srgbClr val="000000"/>
                          </a:solidFill>
                          <a:latin typeface="+mn-lt"/>
                        </a:rPr>
                        <a:t>ct_ivi_any</a:t>
                      </a:r>
                      <a:endParaRPr lang="en-GB" sz="1200" b="1" i="0" u="none" strike="noStrike" dirty="0">
                        <a:solidFill>
                          <a:srgbClr val="000000"/>
                        </a:solidFill>
                        <a:latin typeface="+mn-lt"/>
                      </a:endParaRPr>
                    </a:p>
                  </a:txBody>
                  <a:tcPr marL="0" marR="0" marT="0" marB="0"/>
                </a:tc>
                <a:tc>
                  <a:txBody>
                    <a:bodyPr/>
                    <a:lstStyle/>
                    <a:p>
                      <a:pPr algn="r" rtl="0" fontAlgn="t"/>
                      <a:r>
                        <a:rPr lang="en-GB" sz="1200" b="0" i="0" u="none" strike="noStrike">
                          <a:solidFill>
                            <a:srgbClr val="000000"/>
                          </a:solidFill>
                          <a:latin typeface="Verdana"/>
                        </a:rPr>
                        <a:t>1.05</a:t>
                      </a:r>
                    </a:p>
                  </a:txBody>
                  <a:tcPr marL="9525" marR="9525" marT="9525" marB="0"/>
                </a:tc>
                <a:tc>
                  <a:txBody>
                    <a:bodyPr/>
                    <a:lstStyle/>
                    <a:p>
                      <a:pPr algn="r" rtl="0" fontAlgn="t"/>
                      <a:r>
                        <a:rPr lang="en-GB" sz="1200" b="0" i="0" u="none" strike="noStrike">
                          <a:solidFill>
                            <a:srgbClr val="000000"/>
                          </a:solidFill>
                          <a:latin typeface="Verdana"/>
                        </a:rPr>
                        <a:t>1.03</a:t>
                      </a:r>
                    </a:p>
                  </a:txBody>
                  <a:tcPr marL="9525" marR="9525" marT="9525" marB="0"/>
                </a:tc>
                <a:tc>
                  <a:txBody>
                    <a:bodyPr/>
                    <a:lstStyle/>
                    <a:p>
                      <a:pPr algn="r" rtl="0" fontAlgn="t"/>
                      <a:r>
                        <a:rPr lang="en-GB" sz="1200" b="0" i="0" u="none" strike="noStrike">
                          <a:solidFill>
                            <a:srgbClr val="000000"/>
                          </a:solidFill>
                          <a:latin typeface="Verdana"/>
                        </a:rPr>
                        <a:t>1.07</a:t>
                      </a:r>
                    </a:p>
                  </a:txBody>
                  <a:tcPr marL="9525" marR="9525" marT="9525" marB="0"/>
                </a:tc>
                <a:tc>
                  <a:txBody>
                    <a:bodyPr/>
                    <a:lstStyle/>
                    <a:p>
                      <a:pPr algn="r" fontAlgn="t"/>
                      <a:r>
                        <a:rPr lang="en-GB" sz="1200" b="0" i="0" u="none" strike="noStrike">
                          <a:solidFill>
                            <a:srgbClr val="000000"/>
                          </a:solidFill>
                          <a:latin typeface="+mn-lt"/>
                        </a:rPr>
                        <a:t>12667</a:t>
                      </a:r>
                    </a:p>
                  </a:txBody>
                  <a:tcPr marL="0" marR="0" marT="0" marB="0"/>
                </a:tc>
                <a:tc>
                  <a:txBody>
                    <a:bodyPr/>
                    <a:lstStyle/>
                    <a:p>
                      <a:pPr algn="r" fontAlgn="b"/>
                      <a:r>
                        <a:rPr lang="en-GB" sz="1200" b="0" i="0" u="none" strike="noStrike" dirty="0">
                          <a:solidFill>
                            <a:srgbClr val="000000"/>
                          </a:solidFill>
                          <a:latin typeface="+mn-lt"/>
                        </a:rPr>
                        <a:t>100.0%</a:t>
                      </a:r>
                    </a:p>
                  </a:txBody>
                  <a:tcPr marL="0" marR="0" marT="0" marB="0" anchor="b"/>
                </a:tc>
              </a:tr>
              <a:tr h="268073">
                <a:tc>
                  <a:txBody>
                    <a:bodyPr/>
                    <a:lstStyle/>
                    <a:p>
                      <a:pPr algn="l" fontAlgn="t"/>
                      <a:r>
                        <a:rPr lang="en-GB" sz="1200" b="1" i="0" u="none" strike="noStrike" dirty="0" err="1">
                          <a:solidFill>
                            <a:srgbClr val="000000"/>
                          </a:solidFill>
                          <a:latin typeface="+mn-lt"/>
                        </a:rPr>
                        <a:t>ct_ivi_post</a:t>
                      </a:r>
                      <a:endParaRPr lang="en-GB" sz="1200" b="1" i="0" u="none" strike="noStrike" dirty="0">
                        <a:solidFill>
                          <a:srgbClr val="000000"/>
                        </a:solidFill>
                        <a:latin typeface="+mn-lt"/>
                      </a:endParaRPr>
                    </a:p>
                  </a:txBody>
                  <a:tcPr marL="0" marR="0" marT="0" marB="0"/>
                </a:tc>
                <a:tc>
                  <a:txBody>
                    <a:bodyPr/>
                    <a:lstStyle/>
                    <a:p>
                      <a:pPr algn="r" rtl="0" fontAlgn="t"/>
                      <a:r>
                        <a:rPr lang="en-GB" sz="1200" b="0" i="0" u="none" strike="noStrike">
                          <a:solidFill>
                            <a:srgbClr val="000000"/>
                          </a:solidFill>
                          <a:latin typeface="Verdana"/>
                        </a:rPr>
                        <a:t>1.05</a:t>
                      </a:r>
                    </a:p>
                  </a:txBody>
                  <a:tcPr marL="9525" marR="9525" marT="9525" marB="0"/>
                </a:tc>
                <a:tc>
                  <a:txBody>
                    <a:bodyPr/>
                    <a:lstStyle/>
                    <a:p>
                      <a:pPr algn="r" rtl="0" fontAlgn="t"/>
                      <a:r>
                        <a:rPr lang="en-GB" sz="1200" b="0" i="0" u="none" strike="noStrike">
                          <a:solidFill>
                            <a:srgbClr val="000000"/>
                          </a:solidFill>
                          <a:latin typeface="Verdana"/>
                        </a:rPr>
                        <a:t>1.03</a:t>
                      </a:r>
                    </a:p>
                  </a:txBody>
                  <a:tcPr marL="9525" marR="9525" marT="9525" marB="0"/>
                </a:tc>
                <a:tc>
                  <a:txBody>
                    <a:bodyPr/>
                    <a:lstStyle/>
                    <a:p>
                      <a:pPr algn="r" rtl="0" fontAlgn="t"/>
                      <a:r>
                        <a:rPr lang="en-GB" sz="1200" b="0" i="0" u="none" strike="noStrike">
                          <a:solidFill>
                            <a:srgbClr val="000000"/>
                          </a:solidFill>
                          <a:latin typeface="Verdana"/>
                        </a:rPr>
                        <a:t>1.07</a:t>
                      </a:r>
                    </a:p>
                  </a:txBody>
                  <a:tcPr marL="9525" marR="9525" marT="9525" marB="0"/>
                </a:tc>
                <a:tc>
                  <a:txBody>
                    <a:bodyPr/>
                    <a:lstStyle/>
                    <a:p>
                      <a:pPr algn="r" fontAlgn="t"/>
                      <a:r>
                        <a:rPr lang="en-GB" sz="1200" b="0" i="0" u="none" strike="noStrike" dirty="0">
                          <a:solidFill>
                            <a:srgbClr val="000000"/>
                          </a:solidFill>
                          <a:latin typeface="+mn-lt"/>
                        </a:rPr>
                        <a:t>12667</a:t>
                      </a:r>
                    </a:p>
                  </a:txBody>
                  <a:tcPr marL="0" marR="0" marT="0" marB="0"/>
                </a:tc>
                <a:tc>
                  <a:txBody>
                    <a:bodyPr/>
                    <a:lstStyle/>
                    <a:p>
                      <a:pPr algn="r" fontAlgn="b"/>
                      <a:r>
                        <a:rPr lang="en-GB" sz="1200" b="0" i="0" u="none" strike="noStrike" dirty="0">
                          <a:solidFill>
                            <a:srgbClr val="000000"/>
                          </a:solidFill>
                          <a:latin typeface="+mn-lt"/>
                        </a:rPr>
                        <a:t>100.0%</a:t>
                      </a:r>
                    </a:p>
                  </a:txBody>
                  <a:tcPr marL="0" marR="0" marT="0" marB="0" anchor="b"/>
                </a:tc>
              </a:tr>
              <a:tr h="268073">
                <a:tc>
                  <a:txBody>
                    <a:bodyPr/>
                    <a:lstStyle/>
                    <a:p>
                      <a:pPr algn="l" fontAlgn="t"/>
                      <a:r>
                        <a:rPr lang="en-GB" sz="1200" b="1" i="0" u="none" strike="noStrike" dirty="0" err="1">
                          <a:solidFill>
                            <a:srgbClr val="000000"/>
                          </a:solidFill>
                          <a:latin typeface="+mn-lt"/>
                        </a:rPr>
                        <a:t>diab_bl</a:t>
                      </a:r>
                      <a:endParaRPr lang="en-GB" sz="1200" b="1" i="0" u="none" strike="noStrike" dirty="0">
                        <a:solidFill>
                          <a:srgbClr val="000000"/>
                        </a:solidFill>
                        <a:latin typeface="+mn-lt"/>
                      </a:endParaRPr>
                    </a:p>
                  </a:txBody>
                  <a:tcPr marL="0" marR="0" marT="0" marB="0"/>
                </a:tc>
                <a:tc>
                  <a:txBody>
                    <a:bodyPr/>
                    <a:lstStyle/>
                    <a:p>
                      <a:pPr algn="r" rtl="0" fontAlgn="t"/>
                      <a:r>
                        <a:rPr lang="en-GB" sz="1200" b="0" i="0" u="none" strike="noStrike">
                          <a:solidFill>
                            <a:srgbClr val="000000"/>
                          </a:solidFill>
                          <a:latin typeface="Verdana"/>
                        </a:rPr>
                        <a:t>0.19</a:t>
                      </a:r>
                    </a:p>
                  </a:txBody>
                  <a:tcPr marL="9525" marR="9525" marT="9525" marB="0"/>
                </a:tc>
                <a:tc>
                  <a:txBody>
                    <a:bodyPr/>
                    <a:lstStyle/>
                    <a:p>
                      <a:pPr algn="r" rtl="0" fontAlgn="t"/>
                      <a:r>
                        <a:rPr lang="en-GB" sz="1200" b="0" i="0" u="none" strike="noStrike">
                          <a:solidFill>
                            <a:srgbClr val="000000"/>
                          </a:solidFill>
                          <a:latin typeface="Verdana"/>
                        </a:rPr>
                        <a:t>0.13</a:t>
                      </a:r>
                    </a:p>
                  </a:txBody>
                  <a:tcPr marL="9525" marR="9525" marT="9525" marB="0"/>
                </a:tc>
                <a:tc>
                  <a:txBody>
                    <a:bodyPr/>
                    <a:lstStyle/>
                    <a:p>
                      <a:pPr algn="r" rtl="0" fontAlgn="t"/>
                      <a:r>
                        <a:rPr lang="en-GB" sz="1200" b="0" i="0" u="none" strike="noStrike">
                          <a:solidFill>
                            <a:srgbClr val="000000"/>
                          </a:solidFill>
                          <a:latin typeface="Verdana"/>
                        </a:rPr>
                        <a:t>0.29</a:t>
                      </a:r>
                    </a:p>
                  </a:txBody>
                  <a:tcPr marL="9525" marR="9525" marT="9525" marB="0"/>
                </a:tc>
                <a:tc>
                  <a:txBody>
                    <a:bodyPr/>
                    <a:lstStyle/>
                    <a:p>
                      <a:pPr algn="r" fontAlgn="t"/>
                      <a:r>
                        <a:rPr lang="en-GB" sz="1200" b="0" i="0" u="none" strike="noStrike" dirty="0">
                          <a:solidFill>
                            <a:srgbClr val="000000"/>
                          </a:solidFill>
                          <a:latin typeface="+mn-lt"/>
                        </a:rPr>
                        <a:t>12667</a:t>
                      </a:r>
                    </a:p>
                  </a:txBody>
                  <a:tcPr marL="0" marR="0" marT="0" marB="0"/>
                </a:tc>
                <a:tc>
                  <a:txBody>
                    <a:bodyPr/>
                    <a:lstStyle/>
                    <a:p>
                      <a:pPr algn="r" fontAlgn="b"/>
                      <a:r>
                        <a:rPr lang="en-GB" sz="1200" b="0" i="0" u="none" strike="noStrike" dirty="0">
                          <a:solidFill>
                            <a:srgbClr val="000000"/>
                          </a:solidFill>
                          <a:latin typeface="+mn-lt"/>
                        </a:rPr>
                        <a:t>100.0%</a:t>
                      </a:r>
                    </a:p>
                  </a:txBody>
                  <a:tcPr marL="0" marR="0" marT="0" marB="0" anchor="b"/>
                </a:tc>
              </a:tr>
              <a:tr h="268073">
                <a:tc>
                  <a:txBody>
                    <a:bodyPr/>
                    <a:lstStyle/>
                    <a:p>
                      <a:pPr algn="l" fontAlgn="t"/>
                      <a:r>
                        <a:rPr lang="en-GB" sz="1200" b="1" i="0" u="none" strike="noStrike" dirty="0" err="1">
                          <a:solidFill>
                            <a:srgbClr val="000000"/>
                          </a:solidFill>
                          <a:latin typeface="+mn-lt"/>
                        </a:rPr>
                        <a:t>eyedx_bl</a:t>
                      </a:r>
                      <a:endParaRPr lang="en-GB" sz="1200" b="1" i="0" u="none" strike="noStrike" dirty="0">
                        <a:solidFill>
                          <a:srgbClr val="000000"/>
                        </a:solidFill>
                        <a:latin typeface="+mn-lt"/>
                      </a:endParaRPr>
                    </a:p>
                  </a:txBody>
                  <a:tcPr marL="0" marR="0" marT="0" marB="0"/>
                </a:tc>
                <a:tc>
                  <a:txBody>
                    <a:bodyPr/>
                    <a:lstStyle/>
                    <a:p>
                      <a:pPr algn="r" rtl="0" fontAlgn="t"/>
                      <a:r>
                        <a:rPr lang="en-GB" sz="1200" b="0" i="0" u="none" strike="noStrike">
                          <a:solidFill>
                            <a:srgbClr val="000000"/>
                          </a:solidFill>
                          <a:latin typeface="Verdana"/>
                        </a:rPr>
                        <a:t>0.40</a:t>
                      </a:r>
                    </a:p>
                  </a:txBody>
                  <a:tcPr marL="9525" marR="9525" marT="9525" marB="0"/>
                </a:tc>
                <a:tc>
                  <a:txBody>
                    <a:bodyPr/>
                    <a:lstStyle/>
                    <a:p>
                      <a:pPr algn="r" rtl="0" fontAlgn="t"/>
                      <a:r>
                        <a:rPr lang="en-GB" sz="1200" b="0" i="0" u="none" strike="noStrike">
                          <a:solidFill>
                            <a:srgbClr val="000000"/>
                          </a:solidFill>
                          <a:latin typeface="Verdana"/>
                        </a:rPr>
                        <a:t>0.28</a:t>
                      </a:r>
                    </a:p>
                  </a:txBody>
                  <a:tcPr marL="9525" marR="9525" marT="9525" marB="0"/>
                </a:tc>
                <a:tc>
                  <a:txBody>
                    <a:bodyPr/>
                    <a:lstStyle/>
                    <a:p>
                      <a:pPr algn="r" rtl="0" fontAlgn="t"/>
                      <a:r>
                        <a:rPr lang="en-GB" sz="1200" b="0" i="0" u="none" strike="noStrike">
                          <a:solidFill>
                            <a:srgbClr val="000000"/>
                          </a:solidFill>
                          <a:latin typeface="Verdana"/>
                        </a:rPr>
                        <a:t>0.57</a:t>
                      </a:r>
                    </a:p>
                  </a:txBody>
                  <a:tcPr marL="9525" marR="9525" marT="9525" marB="0"/>
                </a:tc>
                <a:tc>
                  <a:txBody>
                    <a:bodyPr/>
                    <a:lstStyle/>
                    <a:p>
                      <a:pPr algn="r" fontAlgn="t"/>
                      <a:r>
                        <a:rPr lang="en-GB" sz="1200" b="0" i="0" u="none" strike="noStrike" dirty="0">
                          <a:solidFill>
                            <a:srgbClr val="000000"/>
                          </a:solidFill>
                          <a:latin typeface="+mn-lt"/>
                        </a:rPr>
                        <a:t>12667</a:t>
                      </a:r>
                    </a:p>
                  </a:txBody>
                  <a:tcPr marL="0" marR="0" marT="0" marB="0"/>
                </a:tc>
                <a:tc>
                  <a:txBody>
                    <a:bodyPr/>
                    <a:lstStyle/>
                    <a:p>
                      <a:pPr algn="r" fontAlgn="b"/>
                      <a:r>
                        <a:rPr lang="en-GB" sz="1200" b="0" i="0" u="none" strike="noStrike" dirty="0">
                          <a:solidFill>
                            <a:srgbClr val="000000"/>
                          </a:solidFill>
                          <a:latin typeface="+mn-lt"/>
                        </a:rPr>
                        <a:t>100.0%</a:t>
                      </a:r>
                    </a:p>
                  </a:txBody>
                  <a:tcPr marL="0" marR="0" marT="0" marB="0" anchor="b"/>
                </a:tc>
              </a:tr>
              <a:tr h="268073">
                <a:tc>
                  <a:txBody>
                    <a:bodyPr/>
                    <a:lstStyle/>
                    <a:p>
                      <a:pPr algn="l" fontAlgn="t"/>
                      <a:r>
                        <a:rPr lang="en-GB" sz="1200" b="1" i="0" u="none" strike="noStrike" dirty="0" smtClean="0">
                          <a:solidFill>
                            <a:srgbClr val="000000"/>
                          </a:solidFill>
                          <a:latin typeface="+mn-lt"/>
                        </a:rPr>
                        <a:t>Female (vs. M)</a:t>
                      </a:r>
                      <a:endParaRPr lang="en-GB" sz="1200" b="1" i="0" u="none" strike="noStrike" dirty="0">
                        <a:solidFill>
                          <a:srgbClr val="000000"/>
                        </a:solidFill>
                        <a:latin typeface="+mn-lt"/>
                      </a:endParaRPr>
                    </a:p>
                  </a:txBody>
                  <a:tcPr marL="0" marR="0" marT="0" marB="0"/>
                </a:tc>
                <a:tc>
                  <a:txBody>
                    <a:bodyPr/>
                    <a:lstStyle/>
                    <a:p>
                      <a:pPr algn="r" rtl="0" fontAlgn="t"/>
                      <a:r>
                        <a:rPr lang="en-GB" sz="1200" b="0" i="0" u="none" strike="noStrike">
                          <a:solidFill>
                            <a:srgbClr val="000000"/>
                          </a:solidFill>
                          <a:latin typeface="Verdana"/>
                        </a:rPr>
                        <a:t>1.31</a:t>
                      </a:r>
                    </a:p>
                  </a:txBody>
                  <a:tcPr marL="9525" marR="9525" marT="9525" marB="0"/>
                </a:tc>
                <a:tc>
                  <a:txBody>
                    <a:bodyPr/>
                    <a:lstStyle/>
                    <a:p>
                      <a:pPr algn="r" rtl="0" fontAlgn="t"/>
                      <a:r>
                        <a:rPr lang="en-GB" sz="1200" b="0" i="0" u="none" strike="noStrike">
                          <a:solidFill>
                            <a:srgbClr val="000000"/>
                          </a:solidFill>
                          <a:latin typeface="Verdana"/>
                        </a:rPr>
                        <a:t>0.96</a:t>
                      </a:r>
                    </a:p>
                  </a:txBody>
                  <a:tcPr marL="9525" marR="9525" marT="9525" marB="0"/>
                </a:tc>
                <a:tc>
                  <a:txBody>
                    <a:bodyPr/>
                    <a:lstStyle/>
                    <a:p>
                      <a:pPr algn="r" rtl="0" fontAlgn="t"/>
                      <a:r>
                        <a:rPr lang="en-GB" sz="1200" b="0" i="0" u="none" strike="noStrike">
                          <a:solidFill>
                            <a:srgbClr val="000000"/>
                          </a:solidFill>
                          <a:latin typeface="Verdana"/>
                        </a:rPr>
                        <a:t>1.78</a:t>
                      </a:r>
                    </a:p>
                  </a:txBody>
                  <a:tcPr marL="9525" marR="9525" marT="9525" marB="0"/>
                </a:tc>
                <a:tc>
                  <a:txBody>
                    <a:bodyPr/>
                    <a:lstStyle/>
                    <a:p>
                      <a:pPr algn="r" fontAlgn="t"/>
                      <a:r>
                        <a:rPr lang="en-GB" sz="1200" b="0" i="0" u="none" strike="noStrike" dirty="0">
                          <a:solidFill>
                            <a:srgbClr val="000000"/>
                          </a:solidFill>
                          <a:latin typeface="+mn-lt"/>
                        </a:rPr>
                        <a:t>12667</a:t>
                      </a:r>
                    </a:p>
                  </a:txBody>
                  <a:tcPr marL="0" marR="0" marT="0" marB="0"/>
                </a:tc>
                <a:tc>
                  <a:txBody>
                    <a:bodyPr/>
                    <a:lstStyle/>
                    <a:p>
                      <a:pPr algn="r" fontAlgn="b"/>
                      <a:r>
                        <a:rPr lang="en-GB" sz="1200" b="0" i="0" u="none" strike="noStrike" dirty="0">
                          <a:solidFill>
                            <a:srgbClr val="000000"/>
                          </a:solidFill>
                          <a:latin typeface="+mn-lt"/>
                        </a:rPr>
                        <a:t>100.0%</a:t>
                      </a:r>
                    </a:p>
                  </a:txBody>
                  <a:tcPr marL="0" marR="0" marT="0" marB="0" anchor="b"/>
                </a:tc>
              </a:tr>
              <a:tr h="268073">
                <a:tc>
                  <a:txBody>
                    <a:bodyPr/>
                    <a:lstStyle/>
                    <a:p>
                      <a:pPr algn="l" fontAlgn="t"/>
                      <a:r>
                        <a:rPr lang="en-GB" sz="1200" b="1" i="0" u="none" strike="noStrike" dirty="0" err="1">
                          <a:solidFill>
                            <a:srgbClr val="000000"/>
                          </a:solidFill>
                          <a:latin typeface="+mn-lt"/>
                        </a:rPr>
                        <a:t>iop_bl</a:t>
                      </a:r>
                      <a:endParaRPr lang="en-GB" sz="1200" b="1" i="0" u="none" strike="noStrike" dirty="0">
                        <a:solidFill>
                          <a:srgbClr val="000000"/>
                        </a:solidFill>
                        <a:latin typeface="+mn-lt"/>
                      </a:endParaRPr>
                    </a:p>
                  </a:txBody>
                  <a:tcPr marL="0" marR="0" marT="0" marB="0"/>
                </a:tc>
                <a:tc>
                  <a:txBody>
                    <a:bodyPr/>
                    <a:lstStyle/>
                    <a:p>
                      <a:pPr algn="r" rtl="0" fontAlgn="t"/>
                      <a:r>
                        <a:rPr lang="en-GB" sz="1200" b="0" i="0" u="none" strike="noStrike">
                          <a:solidFill>
                            <a:srgbClr val="000000"/>
                          </a:solidFill>
                          <a:latin typeface="Verdana"/>
                        </a:rPr>
                        <a:t>1.50</a:t>
                      </a:r>
                    </a:p>
                  </a:txBody>
                  <a:tcPr marL="9525" marR="9525" marT="9525" marB="0"/>
                </a:tc>
                <a:tc>
                  <a:txBody>
                    <a:bodyPr/>
                    <a:lstStyle/>
                    <a:p>
                      <a:pPr algn="r" rtl="0" fontAlgn="t"/>
                      <a:r>
                        <a:rPr lang="en-GB" sz="1200" b="0" i="0" u="none" strike="noStrike">
                          <a:solidFill>
                            <a:srgbClr val="000000"/>
                          </a:solidFill>
                          <a:latin typeface="Verdana"/>
                        </a:rPr>
                        <a:t>1.11</a:t>
                      </a:r>
                    </a:p>
                  </a:txBody>
                  <a:tcPr marL="9525" marR="9525" marT="9525" marB="0"/>
                </a:tc>
                <a:tc>
                  <a:txBody>
                    <a:bodyPr/>
                    <a:lstStyle/>
                    <a:p>
                      <a:pPr algn="r" rtl="0" fontAlgn="t"/>
                      <a:r>
                        <a:rPr lang="en-GB" sz="1200" b="0" i="0" u="none" strike="noStrike">
                          <a:solidFill>
                            <a:srgbClr val="000000"/>
                          </a:solidFill>
                          <a:latin typeface="Verdana"/>
                        </a:rPr>
                        <a:t>2.01</a:t>
                      </a:r>
                    </a:p>
                  </a:txBody>
                  <a:tcPr marL="9525" marR="9525" marT="9525" marB="0"/>
                </a:tc>
                <a:tc>
                  <a:txBody>
                    <a:bodyPr/>
                    <a:lstStyle/>
                    <a:p>
                      <a:pPr algn="r" fontAlgn="t"/>
                      <a:r>
                        <a:rPr lang="en-GB" sz="1200" b="0" i="0" u="none" strike="noStrike" dirty="0">
                          <a:solidFill>
                            <a:srgbClr val="000000"/>
                          </a:solidFill>
                          <a:latin typeface="+mn-lt"/>
                        </a:rPr>
                        <a:t>12667</a:t>
                      </a:r>
                    </a:p>
                  </a:txBody>
                  <a:tcPr marL="0" marR="0" marT="0" marB="0"/>
                </a:tc>
                <a:tc>
                  <a:txBody>
                    <a:bodyPr/>
                    <a:lstStyle/>
                    <a:p>
                      <a:pPr algn="r" fontAlgn="b"/>
                      <a:r>
                        <a:rPr lang="en-GB" sz="1200" b="0" i="0" u="none" strike="noStrike" dirty="0">
                          <a:solidFill>
                            <a:srgbClr val="000000"/>
                          </a:solidFill>
                          <a:latin typeface="+mn-lt"/>
                        </a:rPr>
                        <a:t>100.0%</a:t>
                      </a:r>
                    </a:p>
                  </a:txBody>
                  <a:tcPr marL="0" marR="0" marT="0" marB="0" anchor="b"/>
                </a:tc>
              </a:tr>
              <a:tr h="268073">
                <a:tc>
                  <a:txBody>
                    <a:bodyPr/>
                    <a:lstStyle/>
                    <a:p>
                      <a:pPr algn="l" fontAlgn="t"/>
                      <a:r>
                        <a:rPr lang="en-GB" sz="1200" b="1" i="0" u="none" strike="noStrike" dirty="0" err="1">
                          <a:solidFill>
                            <a:srgbClr val="000000"/>
                          </a:solidFill>
                          <a:latin typeface="+mn-lt"/>
                        </a:rPr>
                        <a:t>ivi_post</a:t>
                      </a:r>
                      <a:endParaRPr lang="en-GB" sz="1200" b="1" i="0" u="none" strike="noStrike" dirty="0">
                        <a:solidFill>
                          <a:srgbClr val="000000"/>
                        </a:solidFill>
                        <a:latin typeface="+mn-lt"/>
                      </a:endParaRPr>
                    </a:p>
                  </a:txBody>
                  <a:tcPr marL="0" marR="0" marT="0" marB="0"/>
                </a:tc>
                <a:tc>
                  <a:txBody>
                    <a:bodyPr/>
                    <a:lstStyle/>
                    <a:p>
                      <a:pPr algn="r" rtl="0" fontAlgn="t"/>
                      <a:r>
                        <a:rPr lang="en-GB" sz="1200" b="0" i="0" u="none" strike="noStrike">
                          <a:solidFill>
                            <a:srgbClr val="000000"/>
                          </a:solidFill>
                          <a:latin typeface="Verdana"/>
                        </a:rPr>
                        <a:t>4.11</a:t>
                      </a:r>
                    </a:p>
                  </a:txBody>
                  <a:tcPr marL="9525" marR="9525" marT="9525" marB="0"/>
                </a:tc>
                <a:tc>
                  <a:txBody>
                    <a:bodyPr/>
                    <a:lstStyle/>
                    <a:p>
                      <a:pPr algn="r" rtl="0" fontAlgn="t"/>
                      <a:r>
                        <a:rPr lang="en-GB" sz="1200" b="0" i="0" u="none" strike="noStrike">
                          <a:solidFill>
                            <a:srgbClr val="000000"/>
                          </a:solidFill>
                          <a:latin typeface="Verdana"/>
                        </a:rPr>
                        <a:t>2.86</a:t>
                      </a:r>
                    </a:p>
                  </a:txBody>
                  <a:tcPr marL="9525" marR="9525" marT="9525" marB="0"/>
                </a:tc>
                <a:tc>
                  <a:txBody>
                    <a:bodyPr/>
                    <a:lstStyle/>
                    <a:p>
                      <a:pPr algn="r" rtl="0" fontAlgn="t"/>
                      <a:r>
                        <a:rPr lang="en-GB" sz="1200" b="0" i="0" u="none" strike="noStrike">
                          <a:solidFill>
                            <a:srgbClr val="000000"/>
                          </a:solidFill>
                          <a:latin typeface="Verdana"/>
                        </a:rPr>
                        <a:t>5.91</a:t>
                      </a:r>
                    </a:p>
                  </a:txBody>
                  <a:tcPr marL="9525" marR="9525" marT="9525" marB="0"/>
                </a:tc>
                <a:tc>
                  <a:txBody>
                    <a:bodyPr/>
                    <a:lstStyle/>
                    <a:p>
                      <a:pPr algn="r" fontAlgn="t"/>
                      <a:r>
                        <a:rPr lang="en-GB" sz="1200" b="0" i="0" u="none" strike="noStrike" dirty="0">
                          <a:solidFill>
                            <a:srgbClr val="000000"/>
                          </a:solidFill>
                          <a:latin typeface="+mn-lt"/>
                        </a:rPr>
                        <a:t>12667</a:t>
                      </a:r>
                    </a:p>
                  </a:txBody>
                  <a:tcPr marL="0" marR="0" marT="0" marB="0"/>
                </a:tc>
                <a:tc>
                  <a:txBody>
                    <a:bodyPr/>
                    <a:lstStyle/>
                    <a:p>
                      <a:pPr algn="r" fontAlgn="b"/>
                      <a:r>
                        <a:rPr lang="en-GB" sz="1200" b="0" i="0" u="none" strike="noStrike" dirty="0">
                          <a:solidFill>
                            <a:srgbClr val="000000"/>
                          </a:solidFill>
                          <a:latin typeface="+mn-lt"/>
                        </a:rPr>
                        <a:t>100.0%</a:t>
                      </a:r>
                    </a:p>
                  </a:txBody>
                  <a:tcPr marL="0" marR="0" marT="0" marB="0" anchor="b"/>
                </a:tc>
              </a:tr>
              <a:tr h="268073">
                <a:tc>
                  <a:txBody>
                    <a:bodyPr/>
                    <a:lstStyle/>
                    <a:p>
                      <a:pPr algn="l" fontAlgn="t"/>
                      <a:r>
                        <a:rPr lang="en-GB" sz="1200" b="1" i="0" u="none" strike="noStrike" dirty="0" err="1">
                          <a:solidFill>
                            <a:srgbClr val="000000"/>
                          </a:solidFill>
                          <a:latin typeface="+mn-lt"/>
                        </a:rPr>
                        <a:t>ivi_pre</a:t>
                      </a:r>
                      <a:endParaRPr lang="en-GB" sz="1200" b="1" i="0" u="none" strike="noStrike" dirty="0">
                        <a:solidFill>
                          <a:srgbClr val="000000"/>
                        </a:solidFill>
                        <a:latin typeface="+mn-lt"/>
                      </a:endParaRPr>
                    </a:p>
                  </a:txBody>
                  <a:tcPr marL="0" marR="0" marT="0" marB="0"/>
                </a:tc>
                <a:tc>
                  <a:txBody>
                    <a:bodyPr/>
                    <a:lstStyle/>
                    <a:p>
                      <a:pPr algn="r" rtl="0" fontAlgn="t"/>
                      <a:r>
                        <a:rPr lang="en-GB" sz="1200" b="0" i="0" u="none" strike="noStrike">
                          <a:solidFill>
                            <a:srgbClr val="000000"/>
                          </a:solidFill>
                          <a:latin typeface="Verdana"/>
                        </a:rPr>
                        <a:t>4.00</a:t>
                      </a:r>
                    </a:p>
                  </a:txBody>
                  <a:tcPr marL="9525" marR="9525" marT="9525" marB="0"/>
                </a:tc>
                <a:tc>
                  <a:txBody>
                    <a:bodyPr/>
                    <a:lstStyle/>
                    <a:p>
                      <a:pPr algn="r" rtl="0" fontAlgn="t"/>
                      <a:r>
                        <a:rPr lang="en-GB" sz="1200" b="0" i="0" u="none" strike="noStrike">
                          <a:solidFill>
                            <a:srgbClr val="000000"/>
                          </a:solidFill>
                          <a:latin typeface="Verdana"/>
                        </a:rPr>
                        <a:t>2.63</a:t>
                      </a:r>
                    </a:p>
                  </a:txBody>
                  <a:tcPr marL="9525" marR="9525" marT="9525" marB="0"/>
                </a:tc>
                <a:tc>
                  <a:txBody>
                    <a:bodyPr/>
                    <a:lstStyle/>
                    <a:p>
                      <a:pPr algn="r" rtl="0" fontAlgn="t"/>
                      <a:r>
                        <a:rPr lang="en-GB" sz="1200" b="0" i="0" u="none" strike="noStrike">
                          <a:solidFill>
                            <a:srgbClr val="000000"/>
                          </a:solidFill>
                          <a:latin typeface="Verdana"/>
                        </a:rPr>
                        <a:t>6.08</a:t>
                      </a:r>
                    </a:p>
                  </a:txBody>
                  <a:tcPr marL="9525" marR="9525" marT="9525" marB="0"/>
                </a:tc>
                <a:tc>
                  <a:txBody>
                    <a:bodyPr/>
                    <a:lstStyle/>
                    <a:p>
                      <a:pPr algn="r" fontAlgn="t"/>
                      <a:r>
                        <a:rPr lang="en-GB" sz="1200" b="0" i="0" u="none" strike="noStrike" dirty="0">
                          <a:solidFill>
                            <a:srgbClr val="000000"/>
                          </a:solidFill>
                          <a:latin typeface="+mn-lt"/>
                        </a:rPr>
                        <a:t>12667</a:t>
                      </a:r>
                    </a:p>
                  </a:txBody>
                  <a:tcPr marL="0" marR="0" marT="0" marB="0"/>
                </a:tc>
                <a:tc>
                  <a:txBody>
                    <a:bodyPr/>
                    <a:lstStyle/>
                    <a:p>
                      <a:pPr algn="r" fontAlgn="b"/>
                      <a:r>
                        <a:rPr lang="en-GB" sz="1200" b="0" i="0" u="none" strike="noStrike" dirty="0">
                          <a:solidFill>
                            <a:srgbClr val="000000"/>
                          </a:solidFill>
                          <a:latin typeface="+mn-lt"/>
                        </a:rPr>
                        <a:t>100.0%</a:t>
                      </a:r>
                    </a:p>
                  </a:txBody>
                  <a:tcPr marL="0" marR="0" marT="0" marB="0" anchor="b"/>
                </a:tc>
              </a:tr>
              <a:tr h="268073">
                <a:tc>
                  <a:txBody>
                    <a:bodyPr/>
                    <a:lstStyle/>
                    <a:p>
                      <a:pPr algn="l" fontAlgn="t"/>
                      <a:r>
                        <a:rPr lang="en-GB" sz="1200" b="1" i="0" u="none" strike="noStrike" dirty="0" err="1">
                          <a:solidFill>
                            <a:srgbClr val="000000"/>
                          </a:solidFill>
                          <a:latin typeface="+mn-lt"/>
                        </a:rPr>
                        <a:t>oct_bl</a:t>
                      </a:r>
                      <a:endParaRPr lang="en-GB" sz="1200" b="1" i="0" u="none" strike="noStrike" dirty="0">
                        <a:solidFill>
                          <a:srgbClr val="000000"/>
                        </a:solidFill>
                        <a:latin typeface="+mn-lt"/>
                      </a:endParaRPr>
                    </a:p>
                  </a:txBody>
                  <a:tcPr marL="0" marR="0" marT="0" marB="0"/>
                </a:tc>
                <a:tc>
                  <a:txBody>
                    <a:bodyPr/>
                    <a:lstStyle/>
                    <a:p>
                      <a:pPr algn="r" rtl="0" fontAlgn="t"/>
                      <a:r>
                        <a:rPr lang="en-GB" sz="1200" b="0" i="0" u="none" strike="noStrike">
                          <a:solidFill>
                            <a:srgbClr val="000000"/>
                          </a:solidFill>
                          <a:latin typeface="Verdana"/>
                        </a:rPr>
                        <a:t>4.00</a:t>
                      </a:r>
                    </a:p>
                  </a:txBody>
                  <a:tcPr marL="9525" marR="9525" marT="9525" marB="0"/>
                </a:tc>
                <a:tc>
                  <a:txBody>
                    <a:bodyPr/>
                    <a:lstStyle/>
                    <a:p>
                      <a:pPr algn="r" rtl="0" fontAlgn="t"/>
                      <a:r>
                        <a:rPr lang="en-GB" sz="1200" b="0" i="0" u="none" strike="noStrike">
                          <a:solidFill>
                            <a:srgbClr val="000000"/>
                          </a:solidFill>
                          <a:latin typeface="Verdana"/>
                        </a:rPr>
                        <a:t>2.63</a:t>
                      </a:r>
                    </a:p>
                  </a:txBody>
                  <a:tcPr marL="9525" marR="9525" marT="9525" marB="0"/>
                </a:tc>
                <a:tc>
                  <a:txBody>
                    <a:bodyPr/>
                    <a:lstStyle/>
                    <a:p>
                      <a:pPr algn="r" rtl="0" fontAlgn="t"/>
                      <a:r>
                        <a:rPr lang="en-GB" sz="1200" b="0" i="0" u="none" strike="noStrike">
                          <a:solidFill>
                            <a:srgbClr val="000000"/>
                          </a:solidFill>
                          <a:latin typeface="Verdana"/>
                        </a:rPr>
                        <a:t>6.08</a:t>
                      </a:r>
                    </a:p>
                  </a:txBody>
                  <a:tcPr marL="9525" marR="9525" marT="9525" marB="0"/>
                </a:tc>
                <a:tc>
                  <a:txBody>
                    <a:bodyPr/>
                    <a:lstStyle/>
                    <a:p>
                      <a:pPr algn="r" fontAlgn="t"/>
                      <a:r>
                        <a:rPr lang="en-GB" sz="1200" b="0" i="0" u="none" strike="noStrike" dirty="0">
                          <a:solidFill>
                            <a:srgbClr val="000000"/>
                          </a:solidFill>
                          <a:latin typeface="+mn-lt"/>
                        </a:rPr>
                        <a:t>12667</a:t>
                      </a:r>
                    </a:p>
                  </a:txBody>
                  <a:tcPr marL="0" marR="0" marT="0" marB="0"/>
                </a:tc>
                <a:tc>
                  <a:txBody>
                    <a:bodyPr/>
                    <a:lstStyle/>
                    <a:p>
                      <a:pPr algn="r" fontAlgn="b"/>
                      <a:r>
                        <a:rPr lang="en-GB" sz="1200" b="0" i="0" u="none" strike="noStrike" dirty="0">
                          <a:solidFill>
                            <a:srgbClr val="000000"/>
                          </a:solidFill>
                          <a:latin typeface="+mn-lt"/>
                        </a:rPr>
                        <a:t>100.0%</a:t>
                      </a:r>
                    </a:p>
                  </a:txBody>
                  <a:tcPr marL="0" marR="0" marT="0" marB="0" anchor="b"/>
                </a:tc>
              </a:tr>
              <a:tr h="268073">
                <a:tc>
                  <a:txBody>
                    <a:bodyPr/>
                    <a:lstStyle/>
                    <a:p>
                      <a:pPr algn="l" fontAlgn="t"/>
                      <a:r>
                        <a:rPr lang="en-GB" sz="1200" b="1" i="0" u="none" strike="noStrike" dirty="0" err="1">
                          <a:solidFill>
                            <a:srgbClr val="000000"/>
                          </a:solidFill>
                          <a:latin typeface="+mn-lt"/>
                        </a:rPr>
                        <a:t>tx_any</a:t>
                      </a:r>
                      <a:endParaRPr lang="en-GB" sz="1200" b="1" i="0" u="none" strike="noStrike" dirty="0">
                        <a:solidFill>
                          <a:srgbClr val="000000"/>
                        </a:solidFill>
                        <a:latin typeface="+mn-lt"/>
                      </a:endParaRPr>
                    </a:p>
                  </a:txBody>
                  <a:tcPr marL="0" marR="0" marT="0" marB="0"/>
                </a:tc>
                <a:tc>
                  <a:txBody>
                    <a:bodyPr/>
                    <a:lstStyle/>
                    <a:p>
                      <a:pPr algn="r" rtl="0" fontAlgn="t"/>
                      <a:r>
                        <a:rPr lang="en-GB" sz="1200" b="0" i="0" u="none" strike="noStrike">
                          <a:solidFill>
                            <a:srgbClr val="000000"/>
                          </a:solidFill>
                          <a:latin typeface="Verdana"/>
                        </a:rPr>
                        <a:t>4.05</a:t>
                      </a:r>
                    </a:p>
                  </a:txBody>
                  <a:tcPr marL="9525" marR="9525" marT="9525" marB="0"/>
                </a:tc>
                <a:tc>
                  <a:txBody>
                    <a:bodyPr/>
                    <a:lstStyle/>
                    <a:p>
                      <a:pPr algn="r" rtl="0" fontAlgn="t"/>
                      <a:r>
                        <a:rPr lang="en-GB" sz="1200" b="0" i="0" u="none" strike="noStrike">
                          <a:solidFill>
                            <a:srgbClr val="000000"/>
                          </a:solidFill>
                          <a:latin typeface="Verdana"/>
                        </a:rPr>
                        <a:t>2.82</a:t>
                      </a:r>
                    </a:p>
                  </a:txBody>
                  <a:tcPr marL="9525" marR="9525" marT="9525" marB="0"/>
                </a:tc>
                <a:tc>
                  <a:txBody>
                    <a:bodyPr/>
                    <a:lstStyle/>
                    <a:p>
                      <a:pPr algn="r" rtl="0" fontAlgn="t"/>
                      <a:r>
                        <a:rPr lang="en-GB" sz="1200" b="0" i="0" u="none" strike="noStrike">
                          <a:solidFill>
                            <a:srgbClr val="000000"/>
                          </a:solidFill>
                          <a:latin typeface="Verdana"/>
                        </a:rPr>
                        <a:t>5.82</a:t>
                      </a:r>
                    </a:p>
                  </a:txBody>
                  <a:tcPr marL="9525" marR="9525" marT="9525" marB="0"/>
                </a:tc>
                <a:tc>
                  <a:txBody>
                    <a:bodyPr/>
                    <a:lstStyle/>
                    <a:p>
                      <a:pPr algn="r" fontAlgn="t"/>
                      <a:r>
                        <a:rPr lang="en-GB" sz="1200" b="0" i="0" u="none" strike="noStrike" dirty="0">
                          <a:solidFill>
                            <a:srgbClr val="000000"/>
                          </a:solidFill>
                          <a:latin typeface="+mn-lt"/>
                        </a:rPr>
                        <a:t>12667</a:t>
                      </a:r>
                    </a:p>
                  </a:txBody>
                  <a:tcPr marL="0" marR="0" marT="0" marB="0"/>
                </a:tc>
                <a:tc>
                  <a:txBody>
                    <a:bodyPr/>
                    <a:lstStyle/>
                    <a:p>
                      <a:pPr algn="r" fontAlgn="b"/>
                      <a:r>
                        <a:rPr lang="en-GB" sz="1200" b="0" i="0" u="none" strike="noStrike" dirty="0">
                          <a:solidFill>
                            <a:srgbClr val="000000"/>
                          </a:solidFill>
                          <a:latin typeface="+mn-lt"/>
                        </a:rPr>
                        <a:t>100.0%</a:t>
                      </a:r>
                    </a:p>
                  </a:txBody>
                  <a:tcPr marL="0" marR="0" marT="0" marB="0" anchor="b"/>
                </a:tc>
              </a:tr>
              <a:tr h="268073">
                <a:tc>
                  <a:txBody>
                    <a:bodyPr/>
                    <a:lstStyle/>
                    <a:p>
                      <a:pPr algn="l" fontAlgn="t"/>
                      <a:r>
                        <a:rPr lang="en-GB" sz="1200" b="1" i="0" u="none" strike="noStrike" dirty="0" err="1">
                          <a:solidFill>
                            <a:srgbClr val="000000"/>
                          </a:solidFill>
                          <a:latin typeface="+mn-lt"/>
                        </a:rPr>
                        <a:t>va_bl</a:t>
                      </a:r>
                      <a:endParaRPr lang="en-GB" sz="1200" b="1" i="0" u="none" strike="noStrike" dirty="0">
                        <a:solidFill>
                          <a:srgbClr val="000000"/>
                        </a:solidFill>
                        <a:latin typeface="+mn-lt"/>
                      </a:endParaRPr>
                    </a:p>
                  </a:txBody>
                  <a:tcPr marL="0" marR="0" marT="0" marB="0"/>
                </a:tc>
                <a:tc>
                  <a:txBody>
                    <a:bodyPr/>
                    <a:lstStyle/>
                    <a:p>
                      <a:pPr algn="r" rtl="0" fontAlgn="t"/>
                      <a:r>
                        <a:rPr lang="en-GB" sz="1200" b="0" i="0" u="none" strike="noStrike">
                          <a:solidFill>
                            <a:srgbClr val="000000"/>
                          </a:solidFill>
                          <a:latin typeface="Verdana"/>
                        </a:rPr>
                        <a:t>0.61</a:t>
                      </a:r>
                    </a:p>
                  </a:txBody>
                  <a:tcPr marL="9525" marR="9525" marT="9525" marB="0"/>
                </a:tc>
                <a:tc>
                  <a:txBody>
                    <a:bodyPr/>
                    <a:lstStyle/>
                    <a:p>
                      <a:pPr algn="r" rtl="0" fontAlgn="t"/>
                      <a:r>
                        <a:rPr lang="en-GB" sz="1200" b="0" i="0" u="none" strike="noStrike">
                          <a:solidFill>
                            <a:srgbClr val="000000"/>
                          </a:solidFill>
                          <a:latin typeface="Verdana"/>
                        </a:rPr>
                        <a:t>0.32</a:t>
                      </a:r>
                    </a:p>
                  </a:txBody>
                  <a:tcPr marL="9525" marR="9525" marT="9525" marB="0"/>
                </a:tc>
                <a:tc>
                  <a:txBody>
                    <a:bodyPr/>
                    <a:lstStyle/>
                    <a:p>
                      <a:pPr algn="r" rtl="0" fontAlgn="t"/>
                      <a:r>
                        <a:rPr lang="en-GB" sz="1200" b="0" i="0" u="none" strike="noStrike" dirty="0">
                          <a:solidFill>
                            <a:srgbClr val="000000"/>
                          </a:solidFill>
                          <a:latin typeface="Verdana"/>
                        </a:rPr>
                        <a:t>1.17</a:t>
                      </a:r>
                    </a:p>
                  </a:txBody>
                  <a:tcPr marL="9525" marR="9525" marT="9525" marB="0"/>
                </a:tc>
                <a:tc>
                  <a:txBody>
                    <a:bodyPr/>
                    <a:lstStyle/>
                    <a:p>
                      <a:pPr algn="r" fontAlgn="t"/>
                      <a:r>
                        <a:rPr lang="en-GB" sz="1200" b="0" i="0" u="none" strike="noStrike" dirty="0">
                          <a:solidFill>
                            <a:srgbClr val="000000"/>
                          </a:solidFill>
                          <a:latin typeface="+mn-lt"/>
                        </a:rPr>
                        <a:t>12667</a:t>
                      </a:r>
                    </a:p>
                  </a:txBody>
                  <a:tcPr marL="0" marR="0" marT="0" marB="0"/>
                </a:tc>
                <a:tc>
                  <a:txBody>
                    <a:bodyPr/>
                    <a:lstStyle/>
                    <a:p>
                      <a:pPr algn="r" fontAlgn="b"/>
                      <a:r>
                        <a:rPr lang="en-GB" sz="1200" b="0" i="0" u="none" strike="noStrike" dirty="0">
                          <a:solidFill>
                            <a:srgbClr val="000000"/>
                          </a:solidFill>
                          <a:latin typeface="+mn-lt"/>
                        </a:rPr>
                        <a:t>100.0%</a:t>
                      </a:r>
                    </a:p>
                  </a:txBody>
                  <a:tcPr marL="0" marR="0" marT="0" marB="0" anchor="b"/>
                </a:tc>
              </a:tr>
            </a:tbl>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Mild bilateral progression to GA</a:t>
            </a:r>
            <a:endParaRPr lang="en-GB" dirty="0"/>
          </a:p>
        </p:txBody>
      </p:sp>
      <p:sp>
        <p:nvSpPr>
          <p:cNvPr id="4" name="Date Placeholder 3"/>
          <p:cNvSpPr>
            <a:spLocks noGrp="1"/>
          </p:cNvSpPr>
          <p:nvPr>
            <p:ph type="dt" sz="half" idx="2"/>
          </p:nvPr>
        </p:nvSpPr>
        <p:spPr/>
        <p:txBody>
          <a:bodyPr/>
          <a:lstStyle/>
          <a:p>
            <a:fld id="{9AFEB77A-97B9-454A-81DF-89DD7448F8D4}" type="datetime1">
              <a:rPr lang="en-US" smtClean="0"/>
              <a:pPr/>
              <a:t>2/24/2015</a:t>
            </a:fld>
            <a:endParaRPr lang="en-GB"/>
          </a:p>
        </p:txBody>
      </p:sp>
      <p:sp>
        <p:nvSpPr>
          <p:cNvPr id="5" name="Footer Placeholder 4"/>
          <p:cNvSpPr>
            <a:spLocks noGrp="1"/>
          </p:cNvSpPr>
          <p:nvPr>
            <p:ph type="ftr" sz="quarter" idx="3"/>
          </p:nvPr>
        </p:nvSpPr>
        <p:spPr/>
        <p:txBody>
          <a:bodyPr/>
          <a:lstStyle/>
          <a:p>
            <a:r>
              <a:rPr lang="en-GB" smtClean="0"/>
              <a:t>Jassen Dry AMD predictive models</a:t>
            </a:r>
            <a:endParaRPr lang="en-GB"/>
          </a:p>
        </p:txBody>
      </p:sp>
      <p:sp>
        <p:nvSpPr>
          <p:cNvPr id="6" name="Slide Number Placeholder 5"/>
          <p:cNvSpPr>
            <a:spLocks noGrp="1"/>
          </p:cNvSpPr>
          <p:nvPr>
            <p:ph type="sldNum" sz="quarter" idx="4"/>
          </p:nvPr>
        </p:nvSpPr>
        <p:spPr/>
        <p:txBody>
          <a:bodyPr/>
          <a:lstStyle/>
          <a:p>
            <a:fld id="{078CA1E6-1B09-488D-A1FF-E8A47C315D27}" type="slidenum">
              <a:rPr lang="en-GB" smtClean="0"/>
              <a:pPr/>
              <a:t>13</a:t>
            </a:fld>
            <a:endParaRPr lang="en-GB"/>
          </a:p>
        </p:txBody>
      </p:sp>
      <p:sp>
        <p:nvSpPr>
          <p:cNvPr id="7" name="Text Placeholder 6"/>
          <p:cNvSpPr>
            <a:spLocks noGrp="1"/>
          </p:cNvSpPr>
          <p:nvPr>
            <p:ph type="body" sz="quarter" idx="10"/>
          </p:nvPr>
        </p:nvSpPr>
        <p:spPr/>
        <p:txBody>
          <a:bodyPr/>
          <a:lstStyle/>
          <a:p>
            <a:r>
              <a:rPr lang="en-GB" dirty="0" smtClean="0"/>
              <a:t>Final step-wise model with adjusted ORs </a:t>
            </a:r>
            <a:endParaRPr lang="en-GB" dirty="0"/>
          </a:p>
        </p:txBody>
      </p:sp>
      <p:graphicFrame>
        <p:nvGraphicFramePr>
          <p:cNvPr id="8" name="Table 7"/>
          <p:cNvGraphicFramePr>
            <a:graphicFrameLocks noGrp="1"/>
          </p:cNvGraphicFramePr>
          <p:nvPr/>
        </p:nvGraphicFramePr>
        <p:xfrm>
          <a:off x="481362" y="1397000"/>
          <a:ext cx="8205012" cy="2930817"/>
        </p:xfrm>
        <a:graphic>
          <a:graphicData uri="http://schemas.openxmlformats.org/drawingml/2006/table">
            <a:tbl>
              <a:tblPr firstRow="1" bandRow="1">
                <a:tableStyleId>{69012ECD-51FC-41F1-AA8D-1B2483CD663E}</a:tableStyleId>
              </a:tblPr>
              <a:tblGrid>
                <a:gridCol w="1634041"/>
                <a:gridCol w="1100963"/>
                <a:gridCol w="1367502"/>
                <a:gridCol w="1367502"/>
                <a:gridCol w="1367502"/>
                <a:gridCol w="1367502"/>
              </a:tblGrid>
              <a:tr h="268073">
                <a:tc>
                  <a:txBody>
                    <a:bodyPr/>
                    <a:lstStyle/>
                    <a:p>
                      <a:r>
                        <a:rPr lang="en-GB" sz="1400" dirty="0" smtClean="0">
                          <a:latin typeface="+mn-lt"/>
                        </a:rPr>
                        <a:t>Attributes</a:t>
                      </a:r>
                      <a:endParaRPr lang="en-GB" sz="1400" dirty="0">
                        <a:latin typeface="+mn-lt"/>
                      </a:endParaRPr>
                    </a:p>
                  </a:txBody>
                  <a:tcPr/>
                </a:tc>
                <a:tc>
                  <a:txBody>
                    <a:bodyPr/>
                    <a:lstStyle/>
                    <a:p>
                      <a:r>
                        <a:rPr lang="el-GR" sz="1400" dirty="0" smtClean="0">
                          <a:latin typeface="+mn-lt"/>
                        </a:rPr>
                        <a:t>β</a:t>
                      </a:r>
                      <a:endParaRPr lang="en-GB" sz="1400" dirty="0">
                        <a:latin typeface="+mn-lt"/>
                      </a:endParaRPr>
                    </a:p>
                  </a:txBody>
                  <a:tcPr/>
                </a:tc>
                <a:tc>
                  <a:txBody>
                    <a:bodyPr/>
                    <a:lstStyle/>
                    <a:p>
                      <a:r>
                        <a:rPr lang="en-GB" sz="1400" dirty="0" smtClean="0">
                          <a:latin typeface="+mn-lt"/>
                        </a:rPr>
                        <a:t>P value</a:t>
                      </a:r>
                      <a:endParaRPr lang="en-GB" sz="1400" dirty="0">
                        <a:latin typeface="+mn-lt"/>
                      </a:endParaRPr>
                    </a:p>
                  </a:txBody>
                  <a:tcPr/>
                </a:tc>
                <a:tc>
                  <a:txBody>
                    <a:bodyPr/>
                    <a:lstStyle/>
                    <a:p>
                      <a:r>
                        <a:rPr lang="en-GB" sz="1400" dirty="0" smtClean="0">
                          <a:latin typeface="+mn-lt"/>
                        </a:rPr>
                        <a:t>Odds</a:t>
                      </a:r>
                      <a:r>
                        <a:rPr lang="en-GB" sz="1400" baseline="0" dirty="0" smtClean="0">
                          <a:latin typeface="+mn-lt"/>
                        </a:rPr>
                        <a:t> ratios</a:t>
                      </a:r>
                      <a:endParaRPr lang="en-GB" sz="1400" dirty="0">
                        <a:latin typeface="+mn-lt"/>
                      </a:endParaRPr>
                    </a:p>
                  </a:txBody>
                  <a:tcPr/>
                </a:tc>
                <a:tc>
                  <a:txBody>
                    <a:bodyPr/>
                    <a:lstStyle/>
                    <a:p>
                      <a:r>
                        <a:rPr lang="en-GB" sz="1400" dirty="0" smtClean="0">
                          <a:latin typeface="+mn-lt"/>
                        </a:rPr>
                        <a:t>Lower 95% CI</a:t>
                      </a:r>
                      <a:endParaRPr lang="en-GB" sz="1400" dirty="0">
                        <a:latin typeface="+mn-lt"/>
                      </a:endParaRPr>
                    </a:p>
                  </a:txBody>
                  <a:tcPr/>
                </a:tc>
                <a:tc>
                  <a:txBody>
                    <a:bodyPr/>
                    <a:lstStyle/>
                    <a:p>
                      <a:r>
                        <a:rPr lang="en-GB" sz="1400" dirty="0" smtClean="0">
                          <a:latin typeface="+mn-lt"/>
                        </a:rPr>
                        <a:t>Upper 95%</a:t>
                      </a:r>
                      <a:r>
                        <a:rPr lang="en-GB" sz="1400" baseline="0" dirty="0" smtClean="0">
                          <a:latin typeface="+mn-lt"/>
                        </a:rPr>
                        <a:t> CI</a:t>
                      </a:r>
                      <a:endParaRPr lang="en-GB" sz="1400" dirty="0">
                        <a:latin typeface="+mn-lt"/>
                      </a:endParaRPr>
                    </a:p>
                  </a:txBody>
                  <a:tcPr/>
                </a:tc>
              </a:tr>
              <a:tr h="268073">
                <a:tc>
                  <a:txBody>
                    <a:bodyPr/>
                    <a:lstStyle/>
                    <a:p>
                      <a:pPr>
                        <a:lnSpc>
                          <a:spcPct val="115000"/>
                        </a:lnSpc>
                        <a:spcBef>
                          <a:spcPts val="300"/>
                        </a:spcBef>
                        <a:spcAft>
                          <a:spcPts val="300"/>
                        </a:spcAft>
                      </a:pPr>
                      <a:r>
                        <a:rPr lang="en-GB" sz="1400" b="1" dirty="0">
                          <a:solidFill>
                            <a:srgbClr val="000000"/>
                          </a:solidFill>
                          <a:latin typeface="+mn-lt"/>
                          <a:ea typeface="SimSun"/>
                        </a:rPr>
                        <a:t>Intercept</a:t>
                      </a:r>
                      <a:endParaRPr lang="en-GB" sz="1400" b="1" dirty="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-4.51</a:t>
                      </a:r>
                    </a:p>
                  </a:txBody>
                  <a:tcPr marL="9525" marR="9525" marT="9525" marB="0"/>
                </a:tc>
                <a:tc>
                  <a:txBody>
                    <a:bodyPr/>
                    <a:lstStyle/>
                    <a:p>
                      <a:pPr algn="r" rtl="0" fontAlgn="t"/>
                      <a:r>
                        <a:rPr lang="en-GB" sz="1400" b="0" i="0" u="none" strike="noStrike" dirty="0">
                          <a:solidFill>
                            <a:srgbClr val="000000"/>
                          </a:solidFill>
                          <a:latin typeface="Verdana"/>
                        </a:rPr>
                        <a:t>&lt;.</a:t>
                      </a:r>
                      <a:r>
                        <a:rPr lang="en-GB" sz="1400" b="0" i="0" u="none" strike="noStrike" dirty="0" smtClean="0">
                          <a:solidFill>
                            <a:srgbClr val="000000"/>
                          </a:solidFill>
                          <a:latin typeface="Verdana"/>
                        </a:rPr>
                        <a:t>001</a:t>
                      </a:r>
                      <a:r>
                        <a:rPr lang="en-GB" sz="1400" b="0" i="0" u="none" strike="noStrike" dirty="0" smtClean="0">
                          <a:solidFill>
                            <a:srgbClr val="002868"/>
                          </a:solidFill>
                          <a:latin typeface="Verdana"/>
                        </a:rPr>
                        <a:t> </a:t>
                      </a:r>
                      <a:endParaRPr lang="en-GB" sz="1400" b="0" i="0" u="none" strike="noStrike" dirty="0">
                        <a:solidFill>
                          <a:srgbClr val="000000"/>
                        </a:solidFill>
                        <a:latin typeface="Verdana"/>
                      </a:endParaRPr>
                    </a:p>
                  </a:txBody>
                  <a:tcPr marL="9525" marR="9525" marT="9525" marB="0"/>
                </a:tc>
                <a:tc>
                  <a:txBody>
                    <a:bodyPr/>
                    <a:lstStyle/>
                    <a:p>
                      <a:pPr algn="r" fontAlgn="t"/>
                      <a:r>
                        <a:rPr lang="en-GB" sz="1400" b="0" i="0" u="none" strike="noStrike">
                          <a:solidFill>
                            <a:srgbClr val="000000"/>
                          </a:solidFill>
                          <a:latin typeface="Verdana"/>
                        </a:rPr>
                        <a:t> </a:t>
                      </a:r>
                    </a:p>
                  </a:txBody>
                  <a:tcPr marL="9525" marR="9525" marT="9525" marB="0"/>
                </a:tc>
                <a:tc>
                  <a:txBody>
                    <a:bodyPr/>
                    <a:lstStyle/>
                    <a:p>
                      <a:pPr algn="r" fontAlgn="t"/>
                      <a:r>
                        <a:rPr lang="en-GB" sz="1400" b="0" i="0" u="none" strike="noStrike">
                          <a:solidFill>
                            <a:srgbClr val="000000"/>
                          </a:solidFill>
                          <a:latin typeface="Verdana"/>
                        </a:rPr>
                        <a:t> </a:t>
                      </a:r>
                    </a:p>
                  </a:txBody>
                  <a:tcPr marL="9525" marR="9525" marT="9525" marB="0"/>
                </a:tc>
                <a:tc>
                  <a:txBody>
                    <a:bodyPr/>
                    <a:lstStyle/>
                    <a:p>
                      <a:pPr algn="r" fontAlgn="b"/>
                      <a:r>
                        <a:rPr lang="en-GB" sz="1400" b="0" i="0" u="none" strike="noStrike">
                          <a:solidFill>
                            <a:srgbClr val="000000"/>
                          </a:solidFill>
                          <a:latin typeface="Verdana"/>
                        </a:rPr>
                        <a:t> </a:t>
                      </a:r>
                    </a:p>
                  </a:txBody>
                  <a:tcPr marL="9525" marR="9525" marT="9525" marB="0" anchor="b"/>
                </a:tc>
              </a:tr>
              <a:tr h="268073">
                <a:tc>
                  <a:txBody>
                    <a:bodyPr/>
                    <a:lstStyle/>
                    <a:p>
                      <a:pPr>
                        <a:lnSpc>
                          <a:spcPct val="115000"/>
                        </a:lnSpc>
                        <a:spcBef>
                          <a:spcPts val="300"/>
                        </a:spcBef>
                        <a:spcAft>
                          <a:spcPts val="300"/>
                        </a:spcAft>
                      </a:pPr>
                      <a:r>
                        <a:rPr lang="en-GB" sz="1400" b="1" dirty="0" smtClean="0">
                          <a:solidFill>
                            <a:srgbClr val="000000"/>
                          </a:solidFill>
                          <a:latin typeface="+mn-lt"/>
                          <a:ea typeface="SimSun"/>
                        </a:rPr>
                        <a:t>Age (+1)</a:t>
                      </a:r>
                      <a:endParaRPr lang="en-GB" sz="1400" b="1" dirty="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0.02</a:t>
                      </a:r>
                    </a:p>
                  </a:txBody>
                  <a:tcPr marL="9525" marR="9525" marT="9525" marB="0"/>
                </a:tc>
                <a:tc>
                  <a:txBody>
                    <a:bodyPr/>
                    <a:lstStyle/>
                    <a:p>
                      <a:pPr algn="r" rtl="0" fontAlgn="t"/>
                      <a:r>
                        <a:rPr lang="en-GB" sz="1400" b="0" i="0" u="none" strike="noStrike">
                          <a:solidFill>
                            <a:srgbClr val="000000"/>
                          </a:solidFill>
                          <a:latin typeface="Verdana"/>
                        </a:rPr>
                        <a:t>0.03</a:t>
                      </a:r>
                    </a:p>
                  </a:txBody>
                  <a:tcPr marL="9525" marR="9525" marT="9525" marB="0"/>
                </a:tc>
                <a:tc>
                  <a:txBody>
                    <a:bodyPr/>
                    <a:lstStyle/>
                    <a:p>
                      <a:pPr algn="r" rtl="0" fontAlgn="t"/>
                      <a:r>
                        <a:rPr lang="en-GB" sz="1400" b="0" i="0" u="none" strike="noStrike">
                          <a:solidFill>
                            <a:srgbClr val="000000"/>
                          </a:solidFill>
                          <a:latin typeface="Verdana"/>
                        </a:rPr>
                        <a:t>1.03</a:t>
                      </a:r>
                    </a:p>
                  </a:txBody>
                  <a:tcPr marL="9525" marR="9525" marT="9525" marB="0"/>
                </a:tc>
                <a:tc>
                  <a:txBody>
                    <a:bodyPr/>
                    <a:lstStyle/>
                    <a:p>
                      <a:pPr algn="r" rtl="0" fontAlgn="t"/>
                      <a:r>
                        <a:rPr lang="en-GB" sz="1400" b="0" i="0" u="none" strike="noStrike">
                          <a:solidFill>
                            <a:srgbClr val="000000"/>
                          </a:solidFill>
                          <a:latin typeface="Verdana"/>
                        </a:rPr>
                        <a:t>1.00</a:t>
                      </a:r>
                    </a:p>
                  </a:txBody>
                  <a:tcPr marL="9525" marR="9525" marT="9525" marB="0"/>
                </a:tc>
                <a:tc>
                  <a:txBody>
                    <a:bodyPr/>
                    <a:lstStyle/>
                    <a:p>
                      <a:pPr algn="r" rtl="0" fontAlgn="t"/>
                      <a:r>
                        <a:rPr lang="en-GB" sz="1400" b="0" i="0" u="none" strike="noStrike">
                          <a:solidFill>
                            <a:srgbClr val="000000"/>
                          </a:solidFill>
                          <a:latin typeface="Verdana"/>
                        </a:rPr>
                        <a:t>1.05</a:t>
                      </a:r>
                    </a:p>
                  </a:txBody>
                  <a:tcPr marL="9525" marR="9525" marT="9525" marB="0"/>
                </a:tc>
              </a:tr>
              <a:tr h="268073">
                <a:tc>
                  <a:txBody>
                    <a:bodyPr/>
                    <a:lstStyle/>
                    <a:p>
                      <a:pPr>
                        <a:lnSpc>
                          <a:spcPct val="115000"/>
                        </a:lnSpc>
                        <a:spcBef>
                          <a:spcPts val="300"/>
                        </a:spcBef>
                        <a:spcAft>
                          <a:spcPts val="300"/>
                        </a:spcAft>
                      </a:pPr>
                      <a:r>
                        <a:rPr lang="en-GB" sz="1400" b="1" dirty="0" err="1" smtClean="0">
                          <a:solidFill>
                            <a:srgbClr val="000000"/>
                          </a:solidFill>
                          <a:latin typeface="+mn-lt"/>
                          <a:ea typeface="SimSun"/>
                        </a:rPr>
                        <a:t>bl_va</a:t>
                      </a:r>
                      <a:r>
                        <a:rPr lang="en-GB" sz="1400" b="1" dirty="0" smtClean="0">
                          <a:solidFill>
                            <a:srgbClr val="000000"/>
                          </a:solidFill>
                          <a:latin typeface="+mn-lt"/>
                          <a:ea typeface="SimSun"/>
                        </a:rPr>
                        <a:t> (+1)</a:t>
                      </a:r>
                      <a:endParaRPr lang="en-GB" sz="1400" b="1" dirty="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-0.02</a:t>
                      </a:r>
                    </a:p>
                  </a:txBody>
                  <a:tcPr marL="9525" marR="9525" marT="9525" marB="0"/>
                </a:tc>
                <a:tc>
                  <a:txBody>
                    <a:bodyPr/>
                    <a:lstStyle/>
                    <a:p>
                      <a:pPr algn="r" rtl="0" fontAlgn="t"/>
                      <a:r>
                        <a:rPr lang="en-GB" sz="1400" b="0" i="0" u="none" strike="noStrike" dirty="0">
                          <a:solidFill>
                            <a:srgbClr val="000000"/>
                          </a:solidFill>
                          <a:latin typeface="Verdana"/>
                        </a:rPr>
                        <a:t>&lt;.</a:t>
                      </a:r>
                      <a:r>
                        <a:rPr lang="en-GB" sz="1400" b="0" i="0" u="none" strike="noStrike" dirty="0" smtClean="0">
                          <a:solidFill>
                            <a:srgbClr val="000000"/>
                          </a:solidFill>
                          <a:latin typeface="Verdana"/>
                        </a:rPr>
                        <a:t>001</a:t>
                      </a:r>
                      <a:r>
                        <a:rPr lang="en-GB" sz="1400" b="0" i="0" u="none" strike="noStrike" dirty="0" smtClean="0">
                          <a:solidFill>
                            <a:srgbClr val="002868"/>
                          </a:solidFill>
                          <a:latin typeface="Verdana"/>
                        </a:rPr>
                        <a:t> </a:t>
                      </a:r>
                      <a:endParaRPr lang="en-GB" sz="1400" b="0" i="0" u="none" strike="noStrike" dirty="0">
                        <a:solidFill>
                          <a:srgbClr val="000000"/>
                        </a:solidFill>
                        <a:latin typeface="Verdana"/>
                      </a:endParaRPr>
                    </a:p>
                  </a:txBody>
                  <a:tcPr marL="9525" marR="9525" marT="9525" marB="0"/>
                </a:tc>
                <a:tc>
                  <a:txBody>
                    <a:bodyPr/>
                    <a:lstStyle/>
                    <a:p>
                      <a:pPr algn="r" rtl="0" fontAlgn="t"/>
                      <a:r>
                        <a:rPr lang="en-GB" sz="1400" b="0" i="0" u="none" strike="noStrike">
                          <a:solidFill>
                            <a:srgbClr val="000000"/>
                          </a:solidFill>
                          <a:latin typeface="Verdana"/>
                        </a:rPr>
                        <a:t>0.98</a:t>
                      </a:r>
                    </a:p>
                  </a:txBody>
                  <a:tcPr marL="9525" marR="9525" marT="9525" marB="0"/>
                </a:tc>
                <a:tc>
                  <a:txBody>
                    <a:bodyPr/>
                    <a:lstStyle/>
                    <a:p>
                      <a:pPr algn="r" rtl="0" fontAlgn="t"/>
                      <a:r>
                        <a:rPr lang="en-GB" sz="1400" b="0" i="0" u="none" strike="noStrike">
                          <a:solidFill>
                            <a:srgbClr val="000000"/>
                          </a:solidFill>
                          <a:latin typeface="Verdana"/>
                        </a:rPr>
                        <a:t>0.97</a:t>
                      </a:r>
                    </a:p>
                  </a:txBody>
                  <a:tcPr marL="9525" marR="9525" marT="9525" marB="0"/>
                </a:tc>
                <a:tc>
                  <a:txBody>
                    <a:bodyPr/>
                    <a:lstStyle/>
                    <a:p>
                      <a:pPr algn="r" rtl="0" fontAlgn="t"/>
                      <a:r>
                        <a:rPr lang="en-GB" sz="1400" b="0" i="0" u="none" strike="noStrike">
                          <a:solidFill>
                            <a:srgbClr val="000000"/>
                          </a:solidFill>
                          <a:latin typeface="Verdana"/>
                        </a:rPr>
                        <a:t>0.99</a:t>
                      </a:r>
                    </a:p>
                  </a:txBody>
                  <a:tcPr marL="9525" marR="9525" marT="9525" marB="0"/>
                </a:tc>
              </a:tr>
              <a:tr h="268073">
                <a:tc>
                  <a:txBody>
                    <a:bodyPr/>
                    <a:lstStyle/>
                    <a:p>
                      <a:pPr>
                        <a:lnSpc>
                          <a:spcPct val="115000"/>
                        </a:lnSpc>
                        <a:spcBef>
                          <a:spcPts val="300"/>
                        </a:spcBef>
                        <a:spcAft>
                          <a:spcPts val="300"/>
                        </a:spcAft>
                      </a:pPr>
                      <a:r>
                        <a:rPr lang="en-GB" sz="1400" b="1">
                          <a:solidFill>
                            <a:srgbClr val="000000"/>
                          </a:solidFill>
                          <a:latin typeface="+mn-lt"/>
                          <a:ea typeface="SimSun"/>
                        </a:rPr>
                        <a:t>ct_eyedx_post</a:t>
                      </a:r>
                      <a:endParaRPr lang="en-GB" sz="1400" b="1">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0.19</a:t>
                      </a:r>
                    </a:p>
                  </a:txBody>
                  <a:tcPr marL="9525" marR="9525" marT="9525" marB="0"/>
                </a:tc>
                <a:tc>
                  <a:txBody>
                    <a:bodyPr/>
                    <a:lstStyle/>
                    <a:p>
                      <a:pPr algn="r" rtl="0" fontAlgn="t"/>
                      <a:r>
                        <a:rPr lang="en-GB" sz="1400" b="0" i="0" u="none" strike="noStrike" dirty="0">
                          <a:solidFill>
                            <a:srgbClr val="000000"/>
                          </a:solidFill>
                          <a:latin typeface="Verdana"/>
                        </a:rPr>
                        <a:t>&lt;.</a:t>
                      </a:r>
                      <a:r>
                        <a:rPr lang="en-GB" sz="1400" b="0" i="0" u="none" strike="noStrike" dirty="0" smtClean="0">
                          <a:solidFill>
                            <a:srgbClr val="000000"/>
                          </a:solidFill>
                          <a:latin typeface="Verdana"/>
                        </a:rPr>
                        <a:t>001</a:t>
                      </a:r>
                      <a:r>
                        <a:rPr lang="en-GB" sz="1400" b="0" i="0" u="none" strike="noStrike" dirty="0" smtClean="0">
                          <a:solidFill>
                            <a:srgbClr val="002868"/>
                          </a:solidFill>
                          <a:latin typeface="Verdana"/>
                        </a:rPr>
                        <a:t> </a:t>
                      </a:r>
                      <a:endParaRPr lang="en-GB" sz="1400" b="0" i="0" u="none" strike="noStrike" dirty="0">
                        <a:solidFill>
                          <a:srgbClr val="000000"/>
                        </a:solidFill>
                        <a:latin typeface="Verdana"/>
                      </a:endParaRPr>
                    </a:p>
                  </a:txBody>
                  <a:tcPr marL="9525" marR="9525" marT="9525" marB="0"/>
                </a:tc>
                <a:tc>
                  <a:txBody>
                    <a:bodyPr/>
                    <a:lstStyle/>
                    <a:p>
                      <a:pPr algn="r" rtl="0" fontAlgn="t"/>
                      <a:r>
                        <a:rPr lang="en-GB" sz="1400" b="0" i="0" u="none" strike="noStrike">
                          <a:solidFill>
                            <a:srgbClr val="000000"/>
                          </a:solidFill>
                          <a:latin typeface="Verdana"/>
                        </a:rPr>
                        <a:t>1.21</a:t>
                      </a:r>
                    </a:p>
                  </a:txBody>
                  <a:tcPr marL="9525" marR="9525" marT="9525" marB="0"/>
                </a:tc>
                <a:tc>
                  <a:txBody>
                    <a:bodyPr/>
                    <a:lstStyle/>
                    <a:p>
                      <a:pPr algn="r" rtl="0" fontAlgn="t"/>
                      <a:r>
                        <a:rPr lang="en-GB" sz="1400" b="0" i="0" u="none" strike="noStrike">
                          <a:solidFill>
                            <a:srgbClr val="000000"/>
                          </a:solidFill>
                          <a:latin typeface="Verdana"/>
                        </a:rPr>
                        <a:t>1.16</a:t>
                      </a:r>
                    </a:p>
                  </a:txBody>
                  <a:tcPr marL="9525" marR="9525" marT="9525" marB="0"/>
                </a:tc>
                <a:tc>
                  <a:txBody>
                    <a:bodyPr/>
                    <a:lstStyle/>
                    <a:p>
                      <a:pPr algn="r" rtl="0" fontAlgn="t"/>
                      <a:r>
                        <a:rPr lang="en-GB" sz="1400" b="0" i="0" u="none" strike="noStrike">
                          <a:solidFill>
                            <a:srgbClr val="000000"/>
                          </a:solidFill>
                          <a:latin typeface="Verdana"/>
                        </a:rPr>
                        <a:t>1.27</a:t>
                      </a:r>
                    </a:p>
                  </a:txBody>
                  <a:tcPr marL="9525" marR="9525" marT="9525" marB="0"/>
                </a:tc>
              </a:tr>
              <a:tr h="268073">
                <a:tc>
                  <a:txBody>
                    <a:bodyPr/>
                    <a:lstStyle/>
                    <a:p>
                      <a:pPr>
                        <a:lnSpc>
                          <a:spcPct val="115000"/>
                        </a:lnSpc>
                        <a:spcBef>
                          <a:spcPts val="300"/>
                        </a:spcBef>
                        <a:spcAft>
                          <a:spcPts val="300"/>
                        </a:spcAft>
                      </a:pPr>
                      <a:r>
                        <a:rPr lang="en-GB" sz="1400" b="1">
                          <a:solidFill>
                            <a:srgbClr val="000000"/>
                          </a:solidFill>
                          <a:latin typeface="+mn-lt"/>
                          <a:ea typeface="SimSun"/>
                        </a:rPr>
                        <a:t>diab_bl</a:t>
                      </a:r>
                      <a:endParaRPr lang="en-GB" sz="1400" b="1">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-1.37</a:t>
                      </a:r>
                    </a:p>
                  </a:txBody>
                  <a:tcPr marL="9525" marR="9525" marT="9525" marB="0"/>
                </a:tc>
                <a:tc>
                  <a:txBody>
                    <a:bodyPr/>
                    <a:lstStyle/>
                    <a:p>
                      <a:pPr algn="r" rtl="0" fontAlgn="t"/>
                      <a:r>
                        <a:rPr lang="en-GB" sz="1400" b="0" i="0" u="none" strike="noStrike" dirty="0">
                          <a:solidFill>
                            <a:srgbClr val="000000"/>
                          </a:solidFill>
                          <a:latin typeface="Verdana"/>
                        </a:rPr>
                        <a:t>&lt;.</a:t>
                      </a:r>
                      <a:r>
                        <a:rPr lang="en-GB" sz="1400" b="0" i="0" u="none" strike="noStrike" dirty="0" smtClean="0">
                          <a:solidFill>
                            <a:srgbClr val="000000"/>
                          </a:solidFill>
                          <a:latin typeface="Verdana"/>
                        </a:rPr>
                        <a:t>001</a:t>
                      </a:r>
                      <a:r>
                        <a:rPr lang="en-GB" sz="1400" b="0" i="0" u="none" strike="noStrike" dirty="0" smtClean="0">
                          <a:solidFill>
                            <a:srgbClr val="002868"/>
                          </a:solidFill>
                          <a:latin typeface="Verdana"/>
                        </a:rPr>
                        <a:t> </a:t>
                      </a:r>
                      <a:endParaRPr lang="en-GB" sz="1400" b="0" i="0" u="none" strike="noStrike" dirty="0">
                        <a:solidFill>
                          <a:srgbClr val="000000"/>
                        </a:solidFill>
                        <a:latin typeface="Verdana"/>
                      </a:endParaRPr>
                    </a:p>
                  </a:txBody>
                  <a:tcPr marL="9525" marR="9525" marT="9525" marB="0"/>
                </a:tc>
                <a:tc>
                  <a:txBody>
                    <a:bodyPr/>
                    <a:lstStyle/>
                    <a:p>
                      <a:pPr algn="r" rtl="0" fontAlgn="t"/>
                      <a:r>
                        <a:rPr lang="en-GB" sz="1400" b="0" i="0" u="none" strike="noStrike">
                          <a:solidFill>
                            <a:srgbClr val="000000"/>
                          </a:solidFill>
                          <a:latin typeface="Verdana"/>
                        </a:rPr>
                        <a:t>0.25</a:t>
                      </a:r>
                    </a:p>
                  </a:txBody>
                  <a:tcPr marL="9525" marR="9525" marT="9525" marB="0"/>
                </a:tc>
                <a:tc>
                  <a:txBody>
                    <a:bodyPr/>
                    <a:lstStyle/>
                    <a:p>
                      <a:pPr algn="r" rtl="0" fontAlgn="t"/>
                      <a:r>
                        <a:rPr lang="en-GB" sz="1400" b="0" i="0" u="none" strike="noStrike">
                          <a:solidFill>
                            <a:srgbClr val="000000"/>
                          </a:solidFill>
                          <a:latin typeface="Verdana"/>
                        </a:rPr>
                        <a:t>0.16</a:t>
                      </a:r>
                    </a:p>
                  </a:txBody>
                  <a:tcPr marL="9525" marR="9525" marT="9525" marB="0"/>
                </a:tc>
                <a:tc>
                  <a:txBody>
                    <a:bodyPr/>
                    <a:lstStyle/>
                    <a:p>
                      <a:pPr algn="r" rtl="0" fontAlgn="t"/>
                      <a:r>
                        <a:rPr lang="en-GB" sz="1400" b="0" i="0" u="none" strike="noStrike">
                          <a:solidFill>
                            <a:srgbClr val="000000"/>
                          </a:solidFill>
                          <a:latin typeface="Verdana"/>
                        </a:rPr>
                        <a:t>0.40</a:t>
                      </a:r>
                    </a:p>
                  </a:txBody>
                  <a:tcPr marL="9525" marR="9525" marT="9525" marB="0"/>
                </a:tc>
              </a:tr>
              <a:tr h="268073">
                <a:tc>
                  <a:txBody>
                    <a:bodyPr/>
                    <a:lstStyle/>
                    <a:p>
                      <a:pPr>
                        <a:lnSpc>
                          <a:spcPct val="115000"/>
                        </a:lnSpc>
                        <a:spcBef>
                          <a:spcPts val="300"/>
                        </a:spcBef>
                        <a:spcAft>
                          <a:spcPts val="300"/>
                        </a:spcAft>
                      </a:pPr>
                      <a:r>
                        <a:rPr lang="en-GB" sz="1400" b="1">
                          <a:solidFill>
                            <a:srgbClr val="000000"/>
                          </a:solidFill>
                          <a:latin typeface="+mn-lt"/>
                          <a:ea typeface="SimSun"/>
                        </a:rPr>
                        <a:t>eyedx_bl</a:t>
                      </a:r>
                      <a:endParaRPr lang="en-GB" sz="1400" b="1">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-1.08</a:t>
                      </a:r>
                    </a:p>
                  </a:txBody>
                  <a:tcPr marL="9525" marR="9525" marT="9525" marB="0"/>
                </a:tc>
                <a:tc>
                  <a:txBody>
                    <a:bodyPr/>
                    <a:lstStyle/>
                    <a:p>
                      <a:pPr algn="r" rtl="0" fontAlgn="t"/>
                      <a:r>
                        <a:rPr lang="en-GB" sz="1400" b="0" i="0" u="none" strike="noStrike" dirty="0">
                          <a:solidFill>
                            <a:srgbClr val="000000"/>
                          </a:solidFill>
                          <a:latin typeface="Verdana"/>
                        </a:rPr>
                        <a:t>&lt;.</a:t>
                      </a:r>
                      <a:r>
                        <a:rPr lang="en-GB" sz="1400" b="0" i="0" u="none" strike="noStrike" dirty="0" smtClean="0">
                          <a:solidFill>
                            <a:srgbClr val="000000"/>
                          </a:solidFill>
                          <a:latin typeface="Verdana"/>
                        </a:rPr>
                        <a:t>001</a:t>
                      </a:r>
                      <a:r>
                        <a:rPr lang="en-GB" sz="1400" b="0" i="0" u="none" strike="noStrike" dirty="0" smtClean="0">
                          <a:solidFill>
                            <a:srgbClr val="002868"/>
                          </a:solidFill>
                          <a:latin typeface="Verdana"/>
                        </a:rPr>
                        <a:t> </a:t>
                      </a:r>
                      <a:endParaRPr lang="en-GB" sz="1400" b="0" i="0" u="none" strike="noStrike" dirty="0">
                        <a:solidFill>
                          <a:srgbClr val="000000"/>
                        </a:solidFill>
                        <a:latin typeface="Verdana"/>
                      </a:endParaRPr>
                    </a:p>
                  </a:txBody>
                  <a:tcPr marL="9525" marR="9525" marT="9525" marB="0"/>
                </a:tc>
                <a:tc>
                  <a:txBody>
                    <a:bodyPr/>
                    <a:lstStyle/>
                    <a:p>
                      <a:pPr algn="r" rtl="0" fontAlgn="t"/>
                      <a:r>
                        <a:rPr lang="en-GB" sz="1400" b="0" i="0" u="none" strike="noStrike">
                          <a:solidFill>
                            <a:srgbClr val="000000"/>
                          </a:solidFill>
                          <a:latin typeface="Verdana"/>
                        </a:rPr>
                        <a:t>0.34</a:t>
                      </a:r>
                    </a:p>
                  </a:txBody>
                  <a:tcPr marL="9525" marR="9525" marT="9525" marB="0"/>
                </a:tc>
                <a:tc>
                  <a:txBody>
                    <a:bodyPr/>
                    <a:lstStyle/>
                    <a:p>
                      <a:pPr algn="r" rtl="0" fontAlgn="t"/>
                      <a:r>
                        <a:rPr lang="en-GB" sz="1400" b="0" i="0" u="none" strike="noStrike">
                          <a:solidFill>
                            <a:srgbClr val="000000"/>
                          </a:solidFill>
                          <a:latin typeface="Verdana"/>
                        </a:rPr>
                        <a:t>0.23</a:t>
                      </a:r>
                    </a:p>
                  </a:txBody>
                  <a:tcPr marL="9525" marR="9525" marT="9525" marB="0"/>
                </a:tc>
                <a:tc>
                  <a:txBody>
                    <a:bodyPr/>
                    <a:lstStyle/>
                    <a:p>
                      <a:pPr algn="r" rtl="0" fontAlgn="t"/>
                      <a:r>
                        <a:rPr lang="en-GB" sz="1400" b="0" i="0" u="none" strike="noStrike">
                          <a:solidFill>
                            <a:srgbClr val="000000"/>
                          </a:solidFill>
                          <a:latin typeface="Verdana"/>
                        </a:rPr>
                        <a:t>0.51</a:t>
                      </a:r>
                    </a:p>
                  </a:txBody>
                  <a:tcPr marL="9525" marR="9525" marT="9525" marB="0"/>
                </a:tc>
              </a:tr>
              <a:tr h="268073">
                <a:tc>
                  <a:txBody>
                    <a:bodyPr/>
                    <a:lstStyle/>
                    <a:p>
                      <a:pPr>
                        <a:lnSpc>
                          <a:spcPct val="115000"/>
                        </a:lnSpc>
                        <a:spcBef>
                          <a:spcPts val="300"/>
                        </a:spcBef>
                        <a:spcAft>
                          <a:spcPts val="300"/>
                        </a:spcAft>
                      </a:pPr>
                      <a:r>
                        <a:rPr lang="en-GB" sz="1400" b="1">
                          <a:solidFill>
                            <a:srgbClr val="000000"/>
                          </a:solidFill>
                          <a:latin typeface="+mn-lt"/>
                          <a:ea typeface="SimSun"/>
                        </a:rPr>
                        <a:t>iop_bl</a:t>
                      </a:r>
                      <a:endParaRPr lang="en-GB" sz="1400" b="1">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-0.39</a:t>
                      </a:r>
                    </a:p>
                  </a:txBody>
                  <a:tcPr marL="9525" marR="9525" marT="9525" marB="0"/>
                </a:tc>
                <a:tc>
                  <a:txBody>
                    <a:bodyPr/>
                    <a:lstStyle/>
                    <a:p>
                      <a:pPr algn="r" rtl="0" fontAlgn="t"/>
                      <a:r>
                        <a:rPr lang="en-GB" sz="1400" b="0" i="0" u="none" strike="noStrike">
                          <a:solidFill>
                            <a:srgbClr val="000000"/>
                          </a:solidFill>
                          <a:latin typeface="Verdana"/>
                        </a:rPr>
                        <a:t>0.02</a:t>
                      </a:r>
                    </a:p>
                  </a:txBody>
                  <a:tcPr marL="9525" marR="9525" marT="9525" marB="0"/>
                </a:tc>
                <a:tc>
                  <a:txBody>
                    <a:bodyPr/>
                    <a:lstStyle/>
                    <a:p>
                      <a:pPr algn="r" rtl="0" fontAlgn="t"/>
                      <a:r>
                        <a:rPr lang="en-GB" sz="1400" b="0" i="0" u="none" strike="noStrike">
                          <a:solidFill>
                            <a:srgbClr val="000000"/>
                          </a:solidFill>
                          <a:latin typeface="Verdana"/>
                        </a:rPr>
                        <a:t>0.68</a:t>
                      </a:r>
                    </a:p>
                  </a:txBody>
                  <a:tcPr marL="9525" marR="9525" marT="9525" marB="0"/>
                </a:tc>
                <a:tc>
                  <a:txBody>
                    <a:bodyPr/>
                    <a:lstStyle/>
                    <a:p>
                      <a:pPr algn="r" rtl="0" fontAlgn="t"/>
                      <a:r>
                        <a:rPr lang="en-GB" sz="1400" b="0" i="0" u="none" strike="noStrike">
                          <a:solidFill>
                            <a:srgbClr val="000000"/>
                          </a:solidFill>
                          <a:latin typeface="Verdana"/>
                        </a:rPr>
                        <a:t>0.48</a:t>
                      </a:r>
                    </a:p>
                  </a:txBody>
                  <a:tcPr marL="9525" marR="9525" marT="9525" marB="0"/>
                </a:tc>
                <a:tc>
                  <a:txBody>
                    <a:bodyPr/>
                    <a:lstStyle/>
                    <a:p>
                      <a:pPr algn="r" rtl="0" fontAlgn="t"/>
                      <a:r>
                        <a:rPr lang="en-GB" sz="1400" b="0" i="0" u="none" strike="noStrike">
                          <a:solidFill>
                            <a:srgbClr val="000000"/>
                          </a:solidFill>
                          <a:latin typeface="Verdana"/>
                        </a:rPr>
                        <a:t>0.95</a:t>
                      </a:r>
                    </a:p>
                  </a:txBody>
                  <a:tcPr marL="9525" marR="9525" marT="9525" marB="0"/>
                </a:tc>
              </a:tr>
              <a:tr h="268073">
                <a:tc>
                  <a:txBody>
                    <a:bodyPr/>
                    <a:lstStyle/>
                    <a:p>
                      <a:pPr>
                        <a:lnSpc>
                          <a:spcPct val="115000"/>
                        </a:lnSpc>
                        <a:spcBef>
                          <a:spcPts val="300"/>
                        </a:spcBef>
                        <a:spcAft>
                          <a:spcPts val="300"/>
                        </a:spcAft>
                      </a:pPr>
                      <a:r>
                        <a:rPr lang="en-GB" sz="1400" b="1">
                          <a:solidFill>
                            <a:srgbClr val="000000"/>
                          </a:solidFill>
                          <a:latin typeface="+mn-lt"/>
                          <a:ea typeface="SimSun"/>
                        </a:rPr>
                        <a:t>ivi_post</a:t>
                      </a:r>
                      <a:endParaRPr lang="en-GB" sz="1400" b="1">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0.35</a:t>
                      </a:r>
                    </a:p>
                  </a:txBody>
                  <a:tcPr marL="9525" marR="9525" marT="9525" marB="0"/>
                </a:tc>
                <a:tc>
                  <a:txBody>
                    <a:bodyPr/>
                    <a:lstStyle/>
                    <a:p>
                      <a:pPr algn="r" rtl="0" fontAlgn="t"/>
                      <a:r>
                        <a:rPr lang="en-GB" sz="1400" b="0" i="0" u="none" strike="noStrike">
                          <a:solidFill>
                            <a:srgbClr val="000000"/>
                          </a:solidFill>
                          <a:latin typeface="Verdana"/>
                        </a:rPr>
                        <a:t>0.10</a:t>
                      </a:r>
                    </a:p>
                  </a:txBody>
                  <a:tcPr marL="9525" marR="9525" marT="9525" marB="0"/>
                </a:tc>
                <a:tc>
                  <a:txBody>
                    <a:bodyPr/>
                    <a:lstStyle/>
                    <a:p>
                      <a:pPr algn="r" rtl="0" fontAlgn="t"/>
                      <a:r>
                        <a:rPr lang="en-GB" sz="1400" b="0" i="0" u="none" strike="noStrike">
                          <a:solidFill>
                            <a:srgbClr val="000000"/>
                          </a:solidFill>
                          <a:latin typeface="Verdana"/>
                        </a:rPr>
                        <a:t>1.41</a:t>
                      </a:r>
                    </a:p>
                  </a:txBody>
                  <a:tcPr marL="9525" marR="9525" marT="9525" marB="0"/>
                </a:tc>
                <a:tc>
                  <a:txBody>
                    <a:bodyPr/>
                    <a:lstStyle/>
                    <a:p>
                      <a:pPr algn="r" rtl="0" fontAlgn="t"/>
                      <a:r>
                        <a:rPr lang="en-GB" sz="1400" b="0" i="0" u="none" strike="noStrike">
                          <a:solidFill>
                            <a:srgbClr val="000000"/>
                          </a:solidFill>
                          <a:latin typeface="Verdana"/>
                        </a:rPr>
                        <a:t>0.94</a:t>
                      </a:r>
                    </a:p>
                  </a:txBody>
                  <a:tcPr marL="9525" marR="9525" marT="9525" marB="0"/>
                </a:tc>
                <a:tc>
                  <a:txBody>
                    <a:bodyPr/>
                    <a:lstStyle/>
                    <a:p>
                      <a:pPr algn="r" rtl="0" fontAlgn="t"/>
                      <a:r>
                        <a:rPr lang="en-GB" sz="1400" b="0" i="0" u="none" strike="noStrike">
                          <a:solidFill>
                            <a:srgbClr val="000000"/>
                          </a:solidFill>
                          <a:latin typeface="Verdana"/>
                        </a:rPr>
                        <a:t>2.13</a:t>
                      </a:r>
                    </a:p>
                  </a:txBody>
                  <a:tcPr marL="9525" marR="9525" marT="9525" marB="0"/>
                </a:tc>
              </a:tr>
              <a:tr h="268073">
                <a:tc>
                  <a:txBody>
                    <a:bodyPr/>
                    <a:lstStyle/>
                    <a:p>
                      <a:pPr>
                        <a:lnSpc>
                          <a:spcPct val="115000"/>
                        </a:lnSpc>
                        <a:spcBef>
                          <a:spcPts val="300"/>
                        </a:spcBef>
                        <a:spcAft>
                          <a:spcPts val="300"/>
                        </a:spcAft>
                      </a:pPr>
                      <a:r>
                        <a:rPr lang="en-GB" sz="1400" b="1" dirty="0" err="1">
                          <a:solidFill>
                            <a:srgbClr val="000000"/>
                          </a:solidFill>
                          <a:latin typeface="+mn-lt"/>
                          <a:ea typeface="SimSun"/>
                        </a:rPr>
                        <a:t>oct_bl</a:t>
                      </a:r>
                      <a:endParaRPr lang="en-GB" sz="1400" b="1" dirty="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0.75</a:t>
                      </a:r>
                    </a:p>
                  </a:txBody>
                  <a:tcPr marL="9525" marR="9525" marT="9525" marB="0"/>
                </a:tc>
                <a:tc>
                  <a:txBody>
                    <a:bodyPr/>
                    <a:lstStyle/>
                    <a:p>
                      <a:pPr algn="r" rtl="0" fontAlgn="t"/>
                      <a:r>
                        <a:rPr lang="en-GB" sz="1400" b="0" i="0" u="none" strike="noStrike">
                          <a:solidFill>
                            <a:srgbClr val="000000"/>
                          </a:solidFill>
                          <a:latin typeface="Verdana"/>
                        </a:rPr>
                        <a:t>0.00</a:t>
                      </a:r>
                    </a:p>
                  </a:txBody>
                  <a:tcPr marL="9525" marR="9525" marT="9525" marB="0"/>
                </a:tc>
                <a:tc>
                  <a:txBody>
                    <a:bodyPr/>
                    <a:lstStyle/>
                    <a:p>
                      <a:pPr algn="r" rtl="0" fontAlgn="t"/>
                      <a:r>
                        <a:rPr lang="en-GB" sz="1400" b="0" i="0" u="none" strike="noStrike">
                          <a:solidFill>
                            <a:srgbClr val="000000"/>
                          </a:solidFill>
                          <a:latin typeface="Verdana"/>
                        </a:rPr>
                        <a:t>2.12</a:t>
                      </a:r>
                    </a:p>
                  </a:txBody>
                  <a:tcPr marL="9525" marR="9525" marT="9525" marB="0"/>
                </a:tc>
                <a:tc>
                  <a:txBody>
                    <a:bodyPr/>
                    <a:lstStyle/>
                    <a:p>
                      <a:pPr algn="r" rtl="0" fontAlgn="t"/>
                      <a:r>
                        <a:rPr lang="en-GB" sz="1400" b="0" i="0" u="none" strike="noStrike">
                          <a:solidFill>
                            <a:srgbClr val="000000"/>
                          </a:solidFill>
                          <a:latin typeface="Verdana"/>
                        </a:rPr>
                        <a:t>1.33</a:t>
                      </a:r>
                    </a:p>
                  </a:txBody>
                  <a:tcPr marL="9525" marR="9525" marT="9525" marB="0"/>
                </a:tc>
                <a:tc>
                  <a:txBody>
                    <a:bodyPr/>
                    <a:lstStyle/>
                    <a:p>
                      <a:pPr algn="r" rtl="0" fontAlgn="t"/>
                      <a:r>
                        <a:rPr lang="en-GB" sz="1400" b="0" i="0" u="none" strike="noStrike" dirty="0">
                          <a:solidFill>
                            <a:srgbClr val="000000"/>
                          </a:solidFill>
                          <a:latin typeface="Verdana"/>
                        </a:rPr>
                        <a:t>3.38</a:t>
                      </a:r>
                    </a:p>
                  </a:txBody>
                  <a:tcPr marL="9525" marR="9525" marT="9525" marB="0"/>
                </a:tc>
              </a:tr>
            </a:tbl>
          </a:graphicData>
        </a:graphic>
      </p:graphicFrame>
      <p:sp>
        <p:nvSpPr>
          <p:cNvPr id="10" name="Text Placeholder 6"/>
          <p:cNvSpPr txBox="1">
            <a:spLocks/>
          </p:cNvSpPr>
          <p:nvPr/>
        </p:nvSpPr>
        <p:spPr bwMode="gray">
          <a:xfrm>
            <a:off x="455613" y="5109210"/>
            <a:ext cx="8226000" cy="892302"/>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marL="0" marR="0" lvl="0" indent="0" algn="r" defTabSz="914400" rtl="0" eaLnBrk="1" fontAlgn="base" latinLnBrk="0" hangingPunct="1">
              <a:lnSpc>
                <a:spcPct val="100000"/>
              </a:lnSpc>
              <a:spcBef>
                <a:spcPct val="50000"/>
              </a:spcBef>
              <a:spcAft>
                <a:spcPct val="0"/>
              </a:spcAft>
              <a:buClr>
                <a:schemeClr val="accent1"/>
              </a:buClr>
              <a:buSzTx/>
              <a:buFont typeface="Verdana" pitchFamily="34" charset="0"/>
              <a:buNone/>
              <a:tabLst/>
              <a:defRPr/>
            </a:pPr>
            <a:r>
              <a:rPr kumimoji="0" lang="en-GB" sz="2000" b="0" i="0" u="none" strike="noStrike" kern="0" cap="none" spc="0" normalizeH="0" baseline="0" noProof="0" dirty="0" smtClean="0">
                <a:ln>
                  <a:noFill/>
                </a:ln>
                <a:solidFill>
                  <a:schemeClr val="accent1"/>
                </a:solidFill>
                <a:effectLst/>
                <a:uLnTx/>
                <a:uFillTx/>
                <a:latin typeface="+mn-lt"/>
                <a:ea typeface="+mn-ea"/>
                <a:cs typeface="+mn-cs"/>
              </a:rPr>
              <a:t>N of observation used N=12216</a:t>
            </a:r>
            <a:r>
              <a:rPr kumimoji="0" lang="en-GB" sz="2000" b="0" i="0" u="none" strike="noStrike" kern="0" cap="none" spc="0" normalizeH="0" noProof="0" dirty="0" smtClean="0">
                <a:ln>
                  <a:noFill/>
                </a:ln>
                <a:solidFill>
                  <a:schemeClr val="accent1"/>
                </a:solidFill>
                <a:effectLst/>
                <a:uLnTx/>
                <a:uFillTx/>
                <a:latin typeface="+mn-lt"/>
                <a:ea typeface="+mn-ea"/>
                <a:cs typeface="+mn-cs"/>
              </a:rPr>
              <a:t> (96%)</a:t>
            </a:r>
            <a:endParaRPr kumimoji="0" lang="en-GB" sz="2000" b="0" i="0" u="none" strike="noStrike" kern="0" cap="none" spc="0" normalizeH="0" baseline="0" noProof="0" dirty="0" smtClean="0">
              <a:ln>
                <a:noFill/>
              </a:ln>
              <a:solidFill>
                <a:schemeClr val="accent1"/>
              </a:solidFill>
              <a:effectLst/>
              <a:uLnTx/>
              <a:uFillTx/>
              <a:latin typeface="+mn-lt"/>
              <a:ea typeface="+mn-ea"/>
              <a:cs typeface="+mn-cs"/>
            </a:endParaRPr>
          </a:p>
          <a:p>
            <a:pPr marL="0" marR="0" lvl="0" indent="0" algn="r" defTabSz="914400" rtl="0" eaLnBrk="1" fontAlgn="base" latinLnBrk="0" hangingPunct="1">
              <a:lnSpc>
                <a:spcPct val="100000"/>
              </a:lnSpc>
              <a:spcBef>
                <a:spcPct val="50000"/>
              </a:spcBef>
              <a:spcAft>
                <a:spcPct val="0"/>
              </a:spcAft>
              <a:buClr>
                <a:schemeClr val="accent1"/>
              </a:buClr>
              <a:buSzTx/>
              <a:buFont typeface="Verdana" pitchFamily="34" charset="0"/>
              <a:buNone/>
              <a:tabLst/>
              <a:defRPr/>
            </a:pPr>
            <a:r>
              <a:rPr kumimoji="0" lang="en-GB" sz="2000" b="0" i="0" u="none" strike="noStrike" kern="0" cap="none" spc="0" normalizeH="0" baseline="0" noProof="0" dirty="0" smtClean="0">
                <a:ln>
                  <a:noFill/>
                </a:ln>
                <a:solidFill>
                  <a:schemeClr val="accent1"/>
                </a:solidFill>
                <a:effectLst/>
                <a:uLnTx/>
                <a:uFillTx/>
                <a:latin typeface="+mn-lt"/>
                <a:ea typeface="+mn-ea"/>
                <a:cs typeface="+mn-cs"/>
              </a:rPr>
              <a:t>Model fit statistics AIC=1542.04</a:t>
            </a:r>
            <a:endParaRPr kumimoji="0" lang="en-GB" sz="2000" b="0" i="0" u="none" strike="noStrike" kern="0" cap="none" spc="0" normalizeH="0" baseline="0" noProof="0" dirty="0">
              <a:ln>
                <a:noFill/>
              </a:ln>
              <a:solidFill>
                <a:schemeClr val="accent1"/>
              </a:solidFill>
              <a:effectLst/>
              <a:uLnTx/>
              <a:uFillTx/>
              <a:latin typeface="+mn-lt"/>
              <a:ea typeface="+mn-ea"/>
              <a:cs typeface="+mn-cs"/>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Mild bilateral progression to GA </a:t>
            </a:r>
            <a:endParaRPr lang="en-GB" dirty="0"/>
          </a:p>
        </p:txBody>
      </p:sp>
      <p:sp>
        <p:nvSpPr>
          <p:cNvPr id="4" name="Date Placeholder 3"/>
          <p:cNvSpPr>
            <a:spLocks noGrp="1"/>
          </p:cNvSpPr>
          <p:nvPr>
            <p:ph type="dt" sz="half" idx="2"/>
          </p:nvPr>
        </p:nvSpPr>
        <p:spPr/>
        <p:txBody>
          <a:bodyPr/>
          <a:lstStyle/>
          <a:p>
            <a:fld id="{9AFEB77A-97B9-454A-81DF-89DD7448F8D4}" type="datetime1">
              <a:rPr lang="en-US" smtClean="0"/>
              <a:pPr/>
              <a:t>2/24/2015</a:t>
            </a:fld>
            <a:endParaRPr lang="en-GB"/>
          </a:p>
        </p:txBody>
      </p:sp>
      <p:sp>
        <p:nvSpPr>
          <p:cNvPr id="5" name="Footer Placeholder 4"/>
          <p:cNvSpPr>
            <a:spLocks noGrp="1"/>
          </p:cNvSpPr>
          <p:nvPr>
            <p:ph type="ftr" sz="quarter" idx="3"/>
          </p:nvPr>
        </p:nvSpPr>
        <p:spPr/>
        <p:txBody>
          <a:bodyPr/>
          <a:lstStyle/>
          <a:p>
            <a:r>
              <a:rPr lang="en-GB" smtClean="0"/>
              <a:t>Jassen Dry AMD predictive models</a:t>
            </a:r>
            <a:endParaRPr lang="en-GB"/>
          </a:p>
        </p:txBody>
      </p:sp>
      <p:sp>
        <p:nvSpPr>
          <p:cNvPr id="6" name="Slide Number Placeholder 5"/>
          <p:cNvSpPr>
            <a:spLocks noGrp="1"/>
          </p:cNvSpPr>
          <p:nvPr>
            <p:ph type="sldNum" sz="quarter" idx="4"/>
          </p:nvPr>
        </p:nvSpPr>
        <p:spPr/>
        <p:txBody>
          <a:bodyPr/>
          <a:lstStyle/>
          <a:p>
            <a:fld id="{078CA1E6-1B09-488D-A1FF-E8A47C315D27}" type="slidenum">
              <a:rPr lang="en-GB" smtClean="0"/>
              <a:pPr/>
              <a:t>14</a:t>
            </a:fld>
            <a:endParaRPr lang="en-GB"/>
          </a:p>
        </p:txBody>
      </p:sp>
      <p:sp>
        <p:nvSpPr>
          <p:cNvPr id="7" name="Text Placeholder 6"/>
          <p:cNvSpPr>
            <a:spLocks noGrp="1"/>
          </p:cNvSpPr>
          <p:nvPr>
            <p:ph type="body" sz="quarter" idx="10"/>
          </p:nvPr>
        </p:nvSpPr>
        <p:spPr/>
        <p:txBody>
          <a:bodyPr/>
          <a:lstStyle/>
          <a:p>
            <a:r>
              <a:rPr lang="en-GB" dirty="0" smtClean="0"/>
              <a:t>2-year subgroup final step-wise model</a:t>
            </a:r>
            <a:endParaRPr lang="en-GB" dirty="0"/>
          </a:p>
        </p:txBody>
      </p:sp>
      <p:graphicFrame>
        <p:nvGraphicFramePr>
          <p:cNvPr id="8" name="Table 7"/>
          <p:cNvGraphicFramePr>
            <a:graphicFrameLocks noGrp="1"/>
          </p:cNvGraphicFramePr>
          <p:nvPr/>
        </p:nvGraphicFramePr>
        <p:xfrm>
          <a:off x="481362" y="1397000"/>
          <a:ext cx="8205012" cy="2394671"/>
        </p:xfrm>
        <a:graphic>
          <a:graphicData uri="http://schemas.openxmlformats.org/drawingml/2006/table">
            <a:tbl>
              <a:tblPr firstRow="1" bandRow="1">
                <a:tableStyleId>{69012ECD-51FC-41F1-AA8D-1B2483CD663E}</a:tableStyleId>
              </a:tblPr>
              <a:tblGrid>
                <a:gridCol w="1367502"/>
                <a:gridCol w="1367502"/>
                <a:gridCol w="1367502"/>
                <a:gridCol w="1367502"/>
                <a:gridCol w="1367502"/>
                <a:gridCol w="1367502"/>
              </a:tblGrid>
              <a:tr h="268073">
                <a:tc>
                  <a:txBody>
                    <a:bodyPr/>
                    <a:lstStyle/>
                    <a:p>
                      <a:r>
                        <a:rPr lang="en-GB" sz="1400" dirty="0" smtClean="0">
                          <a:latin typeface="+mn-lt"/>
                        </a:rPr>
                        <a:t>Attributes</a:t>
                      </a:r>
                      <a:endParaRPr lang="en-GB" sz="1400" dirty="0">
                        <a:latin typeface="+mn-lt"/>
                      </a:endParaRPr>
                    </a:p>
                  </a:txBody>
                  <a:tcPr/>
                </a:tc>
                <a:tc>
                  <a:txBody>
                    <a:bodyPr/>
                    <a:lstStyle/>
                    <a:p>
                      <a:r>
                        <a:rPr lang="el-GR" sz="1400" dirty="0" smtClean="0">
                          <a:latin typeface="+mn-lt"/>
                        </a:rPr>
                        <a:t>β</a:t>
                      </a:r>
                      <a:endParaRPr lang="en-GB" sz="1400" dirty="0">
                        <a:latin typeface="+mn-lt"/>
                      </a:endParaRPr>
                    </a:p>
                  </a:txBody>
                  <a:tcPr/>
                </a:tc>
                <a:tc>
                  <a:txBody>
                    <a:bodyPr/>
                    <a:lstStyle/>
                    <a:p>
                      <a:r>
                        <a:rPr lang="en-GB" sz="1400" dirty="0" smtClean="0">
                          <a:latin typeface="+mn-lt"/>
                        </a:rPr>
                        <a:t>P value</a:t>
                      </a:r>
                      <a:endParaRPr lang="en-GB" sz="1400" dirty="0">
                        <a:latin typeface="+mn-lt"/>
                      </a:endParaRPr>
                    </a:p>
                  </a:txBody>
                  <a:tcPr/>
                </a:tc>
                <a:tc>
                  <a:txBody>
                    <a:bodyPr/>
                    <a:lstStyle/>
                    <a:p>
                      <a:r>
                        <a:rPr lang="en-GB" sz="1400" dirty="0" smtClean="0">
                          <a:latin typeface="+mn-lt"/>
                        </a:rPr>
                        <a:t>Odds</a:t>
                      </a:r>
                      <a:r>
                        <a:rPr lang="en-GB" sz="1400" baseline="0" dirty="0" smtClean="0">
                          <a:latin typeface="+mn-lt"/>
                        </a:rPr>
                        <a:t> ratios</a:t>
                      </a:r>
                      <a:endParaRPr lang="en-GB" sz="1400" dirty="0">
                        <a:latin typeface="+mn-lt"/>
                      </a:endParaRPr>
                    </a:p>
                  </a:txBody>
                  <a:tcPr/>
                </a:tc>
                <a:tc>
                  <a:txBody>
                    <a:bodyPr/>
                    <a:lstStyle/>
                    <a:p>
                      <a:r>
                        <a:rPr lang="en-GB" sz="1400" dirty="0" smtClean="0">
                          <a:latin typeface="+mn-lt"/>
                        </a:rPr>
                        <a:t>Lower 95% CI</a:t>
                      </a:r>
                      <a:endParaRPr lang="en-GB" sz="1400" dirty="0">
                        <a:latin typeface="+mn-lt"/>
                      </a:endParaRPr>
                    </a:p>
                  </a:txBody>
                  <a:tcPr/>
                </a:tc>
                <a:tc>
                  <a:txBody>
                    <a:bodyPr/>
                    <a:lstStyle/>
                    <a:p>
                      <a:r>
                        <a:rPr lang="en-GB" sz="1400" dirty="0" smtClean="0">
                          <a:latin typeface="+mn-lt"/>
                        </a:rPr>
                        <a:t>Upper 95%</a:t>
                      </a:r>
                      <a:r>
                        <a:rPr lang="en-GB" sz="1400" baseline="0" dirty="0" smtClean="0">
                          <a:latin typeface="+mn-lt"/>
                        </a:rPr>
                        <a:t> CI</a:t>
                      </a:r>
                      <a:endParaRPr lang="en-GB" sz="1400" dirty="0">
                        <a:latin typeface="+mn-lt"/>
                      </a:endParaRPr>
                    </a:p>
                  </a:txBody>
                  <a:tcPr/>
                </a:tc>
              </a:tr>
              <a:tr h="268073">
                <a:tc>
                  <a:txBody>
                    <a:bodyPr/>
                    <a:lstStyle/>
                    <a:p>
                      <a:pPr>
                        <a:lnSpc>
                          <a:spcPct val="115000"/>
                        </a:lnSpc>
                        <a:spcBef>
                          <a:spcPts val="300"/>
                        </a:spcBef>
                        <a:spcAft>
                          <a:spcPts val="300"/>
                        </a:spcAft>
                      </a:pPr>
                      <a:r>
                        <a:rPr lang="en-GB" sz="1400" b="1" dirty="0">
                          <a:solidFill>
                            <a:srgbClr val="000000"/>
                          </a:solidFill>
                          <a:latin typeface="+mn-lt"/>
                          <a:ea typeface="SimSun"/>
                        </a:rPr>
                        <a:t>Intercept</a:t>
                      </a:r>
                      <a:endParaRPr lang="en-GB" sz="1400" dirty="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-10.56</a:t>
                      </a:r>
                    </a:p>
                  </a:txBody>
                  <a:tcPr marL="9525" marR="9525" marT="9525" marB="0"/>
                </a:tc>
                <a:tc>
                  <a:txBody>
                    <a:bodyPr/>
                    <a:lstStyle/>
                    <a:p>
                      <a:pPr algn="r" rtl="0" fontAlgn="t"/>
                      <a:r>
                        <a:rPr lang="en-GB" sz="1400" b="0" i="0" u="none" strike="noStrike" dirty="0" smtClean="0">
                          <a:solidFill>
                            <a:srgbClr val="000000"/>
                          </a:solidFill>
                          <a:latin typeface="Verdana"/>
                        </a:rPr>
                        <a:t>&lt;0.001</a:t>
                      </a:r>
                      <a:r>
                        <a:rPr lang="en-GB" sz="1400" b="0" i="0" u="none" strike="noStrike" dirty="0" smtClean="0">
                          <a:solidFill>
                            <a:srgbClr val="002868"/>
                          </a:solidFill>
                          <a:latin typeface="Verdana"/>
                        </a:rPr>
                        <a:t> </a:t>
                      </a:r>
                      <a:endParaRPr lang="en-GB" sz="1400" b="0" i="0" u="none" strike="noStrike" dirty="0">
                        <a:solidFill>
                          <a:srgbClr val="000000"/>
                        </a:solidFill>
                        <a:latin typeface="Verdana"/>
                      </a:endParaRPr>
                    </a:p>
                  </a:txBody>
                  <a:tcPr marL="9525" marR="9525" marT="9525" marB="0"/>
                </a:tc>
                <a:tc>
                  <a:txBody>
                    <a:bodyPr/>
                    <a:lstStyle/>
                    <a:p>
                      <a:pPr algn="r" fontAlgn="t"/>
                      <a:r>
                        <a:rPr lang="en-GB" sz="1400" b="0" i="0" u="none" strike="noStrike">
                          <a:solidFill>
                            <a:srgbClr val="000000"/>
                          </a:solidFill>
                          <a:latin typeface="Verdana"/>
                        </a:rPr>
                        <a:t> </a:t>
                      </a:r>
                    </a:p>
                  </a:txBody>
                  <a:tcPr marL="9525" marR="9525" marT="9525" marB="0"/>
                </a:tc>
                <a:tc>
                  <a:txBody>
                    <a:bodyPr/>
                    <a:lstStyle/>
                    <a:p>
                      <a:pPr algn="r" fontAlgn="t"/>
                      <a:r>
                        <a:rPr lang="en-GB" sz="1400" b="0" i="0" u="none" strike="noStrike">
                          <a:solidFill>
                            <a:srgbClr val="000000"/>
                          </a:solidFill>
                          <a:latin typeface="Verdana"/>
                        </a:rPr>
                        <a:t> </a:t>
                      </a:r>
                    </a:p>
                  </a:txBody>
                  <a:tcPr marL="9525" marR="9525" marT="9525" marB="0"/>
                </a:tc>
                <a:tc>
                  <a:txBody>
                    <a:bodyPr/>
                    <a:lstStyle/>
                    <a:p>
                      <a:pPr algn="r" fontAlgn="b"/>
                      <a:r>
                        <a:rPr lang="en-GB" sz="1400" b="0" i="0" u="none" strike="noStrike">
                          <a:solidFill>
                            <a:srgbClr val="000000"/>
                          </a:solidFill>
                          <a:latin typeface="Verdana"/>
                        </a:rPr>
                        <a:t> </a:t>
                      </a:r>
                    </a:p>
                  </a:txBody>
                  <a:tcPr marL="9525" marR="9525" marT="9525" marB="0" anchor="b"/>
                </a:tc>
              </a:tr>
              <a:tr h="268073">
                <a:tc>
                  <a:txBody>
                    <a:bodyPr/>
                    <a:lstStyle/>
                    <a:p>
                      <a:pPr>
                        <a:lnSpc>
                          <a:spcPct val="115000"/>
                        </a:lnSpc>
                        <a:spcBef>
                          <a:spcPts val="300"/>
                        </a:spcBef>
                        <a:spcAft>
                          <a:spcPts val="300"/>
                        </a:spcAft>
                      </a:pPr>
                      <a:r>
                        <a:rPr lang="en-GB" sz="1400" b="1" dirty="0" smtClean="0">
                          <a:solidFill>
                            <a:srgbClr val="000000"/>
                          </a:solidFill>
                          <a:latin typeface="+mn-lt"/>
                          <a:ea typeface="SimSun"/>
                        </a:rPr>
                        <a:t>Age (+1)</a:t>
                      </a:r>
                      <a:endParaRPr lang="en-GB" sz="1400" dirty="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0.09</a:t>
                      </a:r>
                    </a:p>
                  </a:txBody>
                  <a:tcPr marL="9525" marR="9525" marT="9525" marB="0"/>
                </a:tc>
                <a:tc>
                  <a:txBody>
                    <a:bodyPr/>
                    <a:lstStyle/>
                    <a:p>
                      <a:pPr algn="r" rtl="0" fontAlgn="t"/>
                      <a:r>
                        <a:rPr lang="en-GB" sz="1400" b="0" i="0" u="none" strike="noStrike">
                          <a:solidFill>
                            <a:srgbClr val="000000"/>
                          </a:solidFill>
                          <a:latin typeface="Verdana"/>
                        </a:rPr>
                        <a:t>0.00</a:t>
                      </a:r>
                    </a:p>
                  </a:txBody>
                  <a:tcPr marL="9525" marR="9525" marT="9525" marB="0"/>
                </a:tc>
                <a:tc>
                  <a:txBody>
                    <a:bodyPr/>
                    <a:lstStyle/>
                    <a:p>
                      <a:pPr algn="r" rtl="0" fontAlgn="t"/>
                      <a:r>
                        <a:rPr lang="en-GB" sz="1400" b="0" i="0" u="none" strike="noStrike">
                          <a:solidFill>
                            <a:srgbClr val="000000"/>
                          </a:solidFill>
                          <a:latin typeface="Verdana"/>
                        </a:rPr>
                        <a:t>1.09</a:t>
                      </a:r>
                    </a:p>
                  </a:txBody>
                  <a:tcPr marL="9525" marR="9525" marT="9525" marB="0"/>
                </a:tc>
                <a:tc>
                  <a:txBody>
                    <a:bodyPr/>
                    <a:lstStyle/>
                    <a:p>
                      <a:pPr algn="r" rtl="0" fontAlgn="t"/>
                      <a:r>
                        <a:rPr lang="en-GB" sz="1400" b="0" i="0" u="none" strike="noStrike">
                          <a:solidFill>
                            <a:srgbClr val="000000"/>
                          </a:solidFill>
                          <a:latin typeface="Verdana"/>
                        </a:rPr>
                        <a:t>1.03</a:t>
                      </a:r>
                    </a:p>
                  </a:txBody>
                  <a:tcPr marL="9525" marR="9525" marT="9525" marB="0"/>
                </a:tc>
                <a:tc>
                  <a:txBody>
                    <a:bodyPr/>
                    <a:lstStyle/>
                    <a:p>
                      <a:pPr algn="r" rtl="0" fontAlgn="t"/>
                      <a:r>
                        <a:rPr lang="en-GB" sz="1400" b="0" i="0" u="none" strike="noStrike">
                          <a:solidFill>
                            <a:srgbClr val="000000"/>
                          </a:solidFill>
                          <a:latin typeface="Verdana"/>
                        </a:rPr>
                        <a:t>1.16</a:t>
                      </a:r>
                    </a:p>
                  </a:txBody>
                  <a:tcPr marL="9525" marR="9525" marT="9525" marB="0"/>
                </a:tc>
              </a:tr>
              <a:tr h="268073">
                <a:tc>
                  <a:txBody>
                    <a:bodyPr/>
                    <a:lstStyle/>
                    <a:p>
                      <a:pPr>
                        <a:lnSpc>
                          <a:spcPct val="115000"/>
                        </a:lnSpc>
                        <a:spcBef>
                          <a:spcPts val="300"/>
                        </a:spcBef>
                        <a:spcAft>
                          <a:spcPts val="300"/>
                        </a:spcAft>
                      </a:pPr>
                      <a:r>
                        <a:rPr lang="en-GB" sz="1400" b="1" dirty="0" err="1" smtClean="0">
                          <a:solidFill>
                            <a:srgbClr val="000000"/>
                          </a:solidFill>
                          <a:latin typeface="+mn-lt"/>
                          <a:ea typeface="SimSun"/>
                        </a:rPr>
                        <a:t>bl_va</a:t>
                      </a:r>
                      <a:r>
                        <a:rPr lang="en-GB" sz="1400" b="1" dirty="0" smtClean="0">
                          <a:solidFill>
                            <a:srgbClr val="000000"/>
                          </a:solidFill>
                          <a:latin typeface="+mn-lt"/>
                          <a:ea typeface="SimSun"/>
                        </a:rPr>
                        <a:t> (+1)</a:t>
                      </a:r>
                      <a:endParaRPr lang="en-GB" sz="1400" dirty="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-0.02</a:t>
                      </a:r>
                    </a:p>
                  </a:txBody>
                  <a:tcPr marL="9525" marR="9525" marT="9525" marB="0"/>
                </a:tc>
                <a:tc>
                  <a:txBody>
                    <a:bodyPr/>
                    <a:lstStyle/>
                    <a:p>
                      <a:pPr algn="r" rtl="0" fontAlgn="t"/>
                      <a:r>
                        <a:rPr lang="en-GB" sz="1400" b="0" i="0" u="none" strike="noStrike" dirty="0" smtClean="0">
                          <a:solidFill>
                            <a:srgbClr val="000000"/>
                          </a:solidFill>
                          <a:latin typeface="Verdana"/>
                        </a:rPr>
                        <a:t>&lt;0.001</a:t>
                      </a:r>
                      <a:r>
                        <a:rPr lang="en-GB" sz="1400" b="0" i="0" u="none" strike="noStrike" dirty="0" smtClean="0">
                          <a:solidFill>
                            <a:srgbClr val="002868"/>
                          </a:solidFill>
                          <a:latin typeface="Verdana"/>
                        </a:rPr>
                        <a:t> </a:t>
                      </a:r>
                      <a:endParaRPr lang="en-GB" sz="1400" b="0" i="0" u="none" strike="noStrike" dirty="0">
                        <a:solidFill>
                          <a:srgbClr val="000000"/>
                        </a:solidFill>
                        <a:latin typeface="Verdana"/>
                      </a:endParaRPr>
                    </a:p>
                  </a:txBody>
                  <a:tcPr marL="9525" marR="9525" marT="9525" marB="0"/>
                </a:tc>
                <a:tc>
                  <a:txBody>
                    <a:bodyPr/>
                    <a:lstStyle/>
                    <a:p>
                      <a:pPr algn="r" rtl="0" fontAlgn="t"/>
                      <a:r>
                        <a:rPr lang="en-GB" sz="1400" b="0" i="0" u="none" strike="noStrike">
                          <a:solidFill>
                            <a:srgbClr val="000000"/>
                          </a:solidFill>
                          <a:latin typeface="Verdana"/>
                        </a:rPr>
                        <a:t>0.98</a:t>
                      </a:r>
                    </a:p>
                  </a:txBody>
                  <a:tcPr marL="9525" marR="9525" marT="9525" marB="0"/>
                </a:tc>
                <a:tc>
                  <a:txBody>
                    <a:bodyPr/>
                    <a:lstStyle/>
                    <a:p>
                      <a:pPr algn="r" rtl="0" fontAlgn="t"/>
                      <a:r>
                        <a:rPr lang="en-GB" sz="1400" b="0" i="0" u="none" strike="noStrike">
                          <a:solidFill>
                            <a:srgbClr val="000000"/>
                          </a:solidFill>
                          <a:latin typeface="Verdana"/>
                        </a:rPr>
                        <a:t>0.97</a:t>
                      </a:r>
                    </a:p>
                  </a:txBody>
                  <a:tcPr marL="9525" marR="9525" marT="9525" marB="0"/>
                </a:tc>
                <a:tc>
                  <a:txBody>
                    <a:bodyPr/>
                    <a:lstStyle/>
                    <a:p>
                      <a:pPr algn="r" rtl="0" fontAlgn="t"/>
                      <a:r>
                        <a:rPr lang="en-GB" sz="1400" b="0" i="0" u="none" strike="noStrike">
                          <a:solidFill>
                            <a:srgbClr val="000000"/>
                          </a:solidFill>
                          <a:latin typeface="Verdana"/>
                        </a:rPr>
                        <a:t>0.99</a:t>
                      </a:r>
                    </a:p>
                  </a:txBody>
                  <a:tcPr marL="9525" marR="9525" marT="9525" marB="0"/>
                </a:tc>
              </a:tr>
              <a:tr h="268073">
                <a:tc>
                  <a:txBody>
                    <a:bodyPr/>
                    <a:lstStyle/>
                    <a:p>
                      <a:pPr>
                        <a:lnSpc>
                          <a:spcPct val="115000"/>
                        </a:lnSpc>
                        <a:spcBef>
                          <a:spcPts val="300"/>
                        </a:spcBef>
                        <a:spcAft>
                          <a:spcPts val="300"/>
                        </a:spcAft>
                      </a:pPr>
                      <a:r>
                        <a:rPr lang="en-GB" sz="1400" b="1">
                          <a:solidFill>
                            <a:srgbClr val="000000"/>
                          </a:solidFill>
                          <a:latin typeface="+mn-lt"/>
                          <a:ea typeface="SimSun"/>
                        </a:rPr>
                        <a:t>comb_bl</a:t>
                      </a:r>
                      <a:endParaRPr lang="en-GB" sz="140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0.88</a:t>
                      </a:r>
                    </a:p>
                  </a:txBody>
                  <a:tcPr marL="9525" marR="9525" marT="9525" marB="0"/>
                </a:tc>
                <a:tc>
                  <a:txBody>
                    <a:bodyPr/>
                    <a:lstStyle/>
                    <a:p>
                      <a:pPr algn="r" rtl="0" fontAlgn="t"/>
                      <a:r>
                        <a:rPr lang="en-GB" sz="1400" b="0" i="0" u="none" strike="noStrike">
                          <a:solidFill>
                            <a:srgbClr val="000000"/>
                          </a:solidFill>
                          <a:latin typeface="Verdana"/>
                        </a:rPr>
                        <a:t>0.04</a:t>
                      </a:r>
                    </a:p>
                  </a:txBody>
                  <a:tcPr marL="9525" marR="9525" marT="9525" marB="0"/>
                </a:tc>
                <a:tc>
                  <a:txBody>
                    <a:bodyPr/>
                    <a:lstStyle/>
                    <a:p>
                      <a:pPr algn="r" rtl="0" fontAlgn="t"/>
                      <a:r>
                        <a:rPr lang="en-GB" sz="1400" b="0" i="0" u="none" strike="noStrike">
                          <a:solidFill>
                            <a:srgbClr val="000000"/>
                          </a:solidFill>
                          <a:latin typeface="Verdana"/>
                        </a:rPr>
                        <a:t>2.41</a:t>
                      </a:r>
                    </a:p>
                  </a:txBody>
                  <a:tcPr marL="9525" marR="9525" marT="9525" marB="0"/>
                </a:tc>
                <a:tc>
                  <a:txBody>
                    <a:bodyPr/>
                    <a:lstStyle/>
                    <a:p>
                      <a:pPr algn="r" rtl="0" fontAlgn="t"/>
                      <a:r>
                        <a:rPr lang="en-GB" sz="1400" b="0" i="0" u="none" strike="noStrike">
                          <a:solidFill>
                            <a:srgbClr val="000000"/>
                          </a:solidFill>
                          <a:latin typeface="Verdana"/>
                        </a:rPr>
                        <a:t>1.03</a:t>
                      </a:r>
                    </a:p>
                  </a:txBody>
                  <a:tcPr marL="9525" marR="9525" marT="9525" marB="0"/>
                </a:tc>
                <a:tc>
                  <a:txBody>
                    <a:bodyPr/>
                    <a:lstStyle/>
                    <a:p>
                      <a:pPr algn="r" rtl="0" fontAlgn="t"/>
                      <a:r>
                        <a:rPr lang="en-GB" sz="1400" b="0" i="0" u="none" strike="noStrike">
                          <a:solidFill>
                            <a:srgbClr val="000000"/>
                          </a:solidFill>
                          <a:latin typeface="Verdana"/>
                        </a:rPr>
                        <a:t>5.66</a:t>
                      </a:r>
                    </a:p>
                  </a:txBody>
                  <a:tcPr marL="9525" marR="9525" marT="9525" marB="0"/>
                </a:tc>
              </a:tr>
              <a:tr h="268073">
                <a:tc>
                  <a:txBody>
                    <a:bodyPr/>
                    <a:lstStyle/>
                    <a:p>
                      <a:pPr>
                        <a:lnSpc>
                          <a:spcPct val="115000"/>
                        </a:lnSpc>
                        <a:spcBef>
                          <a:spcPts val="300"/>
                        </a:spcBef>
                        <a:spcAft>
                          <a:spcPts val="300"/>
                        </a:spcAft>
                      </a:pPr>
                      <a:r>
                        <a:rPr lang="en-GB" sz="1400" b="1">
                          <a:solidFill>
                            <a:srgbClr val="000000"/>
                          </a:solidFill>
                          <a:latin typeface="+mn-lt"/>
                          <a:ea typeface="SimSun"/>
                        </a:rPr>
                        <a:t>ct_eyedx_2y</a:t>
                      </a:r>
                      <a:endParaRPr lang="en-GB" sz="140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0.33</a:t>
                      </a:r>
                    </a:p>
                  </a:txBody>
                  <a:tcPr marL="9525" marR="9525" marT="9525" marB="0"/>
                </a:tc>
                <a:tc>
                  <a:txBody>
                    <a:bodyPr/>
                    <a:lstStyle/>
                    <a:p>
                      <a:pPr algn="r" rtl="0" fontAlgn="t"/>
                      <a:r>
                        <a:rPr lang="en-GB" sz="1400" b="0" i="0" u="none" strike="noStrike" dirty="0" smtClean="0">
                          <a:solidFill>
                            <a:srgbClr val="000000"/>
                          </a:solidFill>
                          <a:latin typeface="Verdana"/>
                        </a:rPr>
                        <a:t>&lt;0.001</a:t>
                      </a:r>
                      <a:r>
                        <a:rPr lang="en-GB" sz="1400" b="0" i="0" u="none" strike="noStrike" dirty="0" smtClean="0">
                          <a:solidFill>
                            <a:srgbClr val="002868"/>
                          </a:solidFill>
                          <a:latin typeface="Verdana"/>
                        </a:rPr>
                        <a:t> </a:t>
                      </a:r>
                      <a:endParaRPr lang="en-GB" sz="1400" b="0" i="0" u="none" strike="noStrike" dirty="0">
                        <a:solidFill>
                          <a:srgbClr val="000000"/>
                        </a:solidFill>
                        <a:latin typeface="Verdana"/>
                      </a:endParaRPr>
                    </a:p>
                  </a:txBody>
                  <a:tcPr marL="9525" marR="9525" marT="9525" marB="0"/>
                </a:tc>
                <a:tc>
                  <a:txBody>
                    <a:bodyPr/>
                    <a:lstStyle/>
                    <a:p>
                      <a:pPr algn="r" rtl="0" fontAlgn="t"/>
                      <a:r>
                        <a:rPr lang="en-GB" sz="1400" b="0" i="0" u="none" strike="noStrike">
                          <a:solidFill>
                            <a:srgbClr val="000000"/>
                          </a:solidFill>
                          <a:latin typeface="Verdana"/>
                        </a:rPr>
                        <a:t>1.40</a:t>
                      </a:r>
                    </a:p>
                  </a:txBody>
                  <a:tcPr marL="9525" marR="9525" marT="9525" marB="0"/>
                </a:tc>
                <a:tc>
                  <a:txBody>
                    <a:bodyPr/>
                    <a:lstStyle/>
                    <a:p>
                      <a:pPr algn="r" rtl="0" fontAlgn="t"/>
                      <a:r>
                        <a:rPr lang="en-GB" sz="1400" b="0" i="0" u="none" strike="noStrike">
                          <a:solidFill>
                            <a:srgbClr val="000000"/>
                          </a:solidFill>
                          <a:latin typeface="Verdana"/>
                        </a:rPr>
                        <a:t>1.22</a:t>
                      </a:r>
                    </a:p>
                  </a:txBody>
                  <a:tcPr marL="9525" marR="9525" marT="9525" marB="0"/>
                </a:tc>
                <a:tc>
                  <a:txBody>
                    <a:bodyPr/>
                    <a:lstStyle/>
                    <a:p>
                      <a:pPr algn="r" rtl="0" fontAlgn="t"/>
                      <a:r>
                        <a:rPr lang="en-GB" sz="1400" b="0" i="0" u="none" strike="noStrike">
                          <a:solidFill>
                            <a:srgbClr val="000000"/>
                          </a:solidFill>
                          <a:latin typeface="Verdana"/>
                        </a:rPr>
                        <a:t>1.59</a:t>
                      </a:r>
                    </a:p>
                  </a:txBody>
                  <a:tcPr marL="9525" marR="9525" marT="9525" marB="0"/>
                </a:tc>
              </a:tr>
              <a:tr h="268073">
                <a:tc>
                  <a:txBody>
                    <a:bodyPr/>
                    <a:lstStyle/>
                    <a:p>
                      <a:pPr>
                        <a:lnSpc>
                          <a:spcPct val="115000"/>
                        </a:lnSpc>
                        <a:spcBef>
                          <a:spcPts val="300"/>
                        </a:spcBef>
                        <a:spcAft>
                          <a:spcPts val="300"/>
                        </a:spcAft>
                      </a:pPr>
                      <a:r>
                        <a:rPr lang="en-GB" sz="1400" b="1">
                          <a:solidFill>
                            <a:srgbClr val="000000"/>
                          </a:solidFill>
                          <a:latin typeface="+mn-lt"/>
                          <a:ea typeface="SimSun"/>
                        </a:rPr>
                        <a:t>diab_bl</a:t>
                      </a:r>
                      <a:endParaRPr lang="en-GB" sz="140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-1.36</a:t>
                      </a:r>
                    </a:p>
                  </a:txBody>
                  <a:tcPr marL="9525" marR="9525" marT="9525" marB="0"/>
                </a:tc>
                <a:tc>
                  <a:txBody>
                    <a:bodyPr/>
                    <a:lstStyle/>
                    <a:p>
                      <a:pPr algn="r" rtl="0" fontAlgn="t"/>
                      <a:r>
                        <a:rPr lang="en-GB" sz="1400" b="0" i="0" u="none" strike="noStrike">
                          <a:solidFill>
                            <a:srgbClr val="000000"/>
                          </a:solidFill>
                          <a:latin typeface="Verdana"/>
                        </a:rPr>
                        <a:t>0.00</a:t>
                      </a:r>
                    </a:p>
                  </a:txBody>
                  <a:tcPr marL="9525" marR="9525" marT="9525" marB="0"/>
                </a:tc>
                <a:tc>
                  <a:txBody>
                    <a:bodyPr/>
                    <a:lstStyle/>
                    <a:p>
                      <a:pPr algn="r" rtl="0" fontAlgn="t"/>
                      <a:r>
                        <a:rPr lang="en-GB" sz="1400" b="0" i="0" u="none" strike="noStrike">
                          <a:solidFill>
                            <a:srgbClr val="000000"/>
                          </a:solidFill>
                          <a:latin typeface="Verdana"/>
                        </a:rPr>
                        <a:t>0.26</a:t>
                      </a:r>
                    </a:p>
                  </a:txBody>
                  <a:tcPr marL="9525" marR="9525" marT="9525" marB="0"/>
                </a:tc>
                <a:tc>
                  <a:txBody>
                    <a:bodyPr/>
                    <a:lstStyle/>
                    <a:p>
                      <a:pPr algn="r" rtl="0" fontAlgn="t"/>
                      <a:r>
                        <a:rPr lang="en-GB" sz="1400" b="0" i="0" u="none" strike="noStrike">
                          <a:solidFill>
                            <a:srgbClr val="000000"/>
                          </a:solidFill>
                          <a:latin typeface="Verdana"/>
                        </a:rPr>
                        <a:t>0.11</a:t>
                      </a:r>
                    </a:p>
                  </a:txBody>
                  <a:tcPr marL="9525" marR="9525" marT="9525" marB="0"/>
                </a:tc>
                <a:tc>
                  <a:txBody>
                    <a:bodyPr/>
                    <a:lstStyle/>
                    <a:p>
                      <a:pPr algn="r" rtl="0" fontAlgn="t"/>
                      <a:r>
                        <a:rPr lang="en-GB" sz="1400" b="0" i="0" u="none" strike="noStrike">
                          <a:solidFill>
                            <a:srgbClr val="000000"/>
                          </a:solidFill>
                          <a:latin typeface="Verdana"/>
                        </a:rPr>
                        <a:t>0.58</a:t>
                      </a:r>
                    </a:p>
                  </a:txBody>
                  <a:tcPr marL="9525" marR="9525" marT="9525" marB="0"/>
                </a:tc>
              </a:tr>
              <a:tr h="268073">
                <a:tc>
                  <a:txBody>
                    <a:bodyPr/>
                    <a:lstStyle/>
                    <a:p>
                      <a:pPr>
                        <a:lnSpc>
                          <a:spcPct val="115000"/>
                        </a:lnSpc>
                        <a:spcBef>
                          <a:spcPts val="300"/>
                        </a:spcBef>
                        <a:spcAft>
                          <a:spcPts val="300"/>
                        </a:spcAft>
                      </a:pPr>
                      <a:r>
                        <a:rPr lang="en-GB" sz="1400" b="1" dirty="0" err="1">
                          <a:solidFill>
                            <a:srgbClr val="000000"/>
                          </a:solidFill>
                          <a:latin typeface="+mn-lt"/>
                          <a:ea typeface="SimSun"/>
                        </a:rPr>
                        <a:t>oct_bl</a:t>
                      </a:r>
                      <a:endParaRPr lang="en-GB" sz="1400" dirty="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1.05</a:t>
                      </a:r>
                    </a:p>
                  </a:txBody>
                  <a:tcPr marL="9525" marR="9525" marT="9525" marB="0"/>
                </a:tc>
                <a:tc>
                  <a:txBody>
                    <a:bodyPr/>
                    <a:lstStyle/>
                    <a:p>
                      <a:pPr algn="r" rtl="0" fontAlgn="t"/>
                      <a:r>
                        <a:rPr lang="en-GB" sz="1400" b="0" i="0" u="none" strike="noStrike">
                          <a:solidFill>
                            <a:srgbClr val="000000"/>
                          </a:solidFill>
                          <a:latin typeface="Verdana"/>
                        </a:rPr>
                        <a:t>0.01</a:t>
                      </a:r>
                    </a:p>
                  </a:txBody>
                  <a:tcPr marL="9525" marR="9525" marT="9525" marB="0"/>
                </a:tc>
                <a:tc>
                  <a:txBody>
                    <a:bodyPr/>
                    <a:lstStyle/>
                    <a:p>
                      <a:pPr algn="r" rtl="0" fontAlgn="t"/>
                      <a:r>
                        <a:rPr lang="en-GB" sz="1400" b="0" i="0" u="none" strike="noStrike">
                          <a:solidFill>
                            <a:srgbClr val="000000"/>
                          </a:solidFill>
                          <a:latin typeface="Verdana"/>
                        </a:rPr>
                        <a:t>2.84</a:t>
                      </a:r>
                    </a:p>
                  </a:txBody>
                  <a:tcPr marL="9525" marR="9525" marT="9525" marB="0"/>
                </a:tc>
                <a:tc>
                  <a:txBody>
                    <a:bodyPr/>
                    <a:lstStyle/>
                    <a:p>
                      <a:pPr algn="r" rtl="0" fontAlgn="t"/>
                      <a:r>
                        <a:rPr lang="en-GB" sz="1400" b="0" i="0" u="none" strike="noStrike">
                          <a:solidFill>
                            <a:srgbClr val="000000"/>
                          </a:solidFill>
                          <a:latin typeface="Verdana"/>
                        </a:rPr>
                        <a:t>1.24</a:t>
                      </a:r>
                    </a:p>
                  </a:txBody>
                  <a:tcPr marL="9525" marR="9525" marT="9525" marB="0"/>
                </a:tc>
                <a:tc>
                  <a:txBody>
                    <a:bodyPr/>
                    <a:lstStyle/>
                    <a:p>
                      <a:pPr algn="r" rtl="0" fontAlgn="t"/>
                      <a:r>
                        <a:rPr lang="en-GB" sz="1400" b="0" i="0" u="none" strike="noStrike" dirty="0">
                          <a:solidFill>
                            <a:srgbClr val="000000"/>
                          </a:solidFill>
                          <a:latin typeface="Verdana"/>
                        </a:rPr>
                        <a:t>6.53</a:t>
                      </a:r>
                    </a:p>
                  </a:txBody>
                  <a:tcPr marL="9525" marR="9525" marT="9525" marB="0"/>
                </a:tc>
              </a:tr>
            </a:tbl>
          </a:graphicData>
        </a:graphic>
      </p:graphicFrame>
      <p:sp>
        <p:nvSpPr>
          <p:cNvPr id="10" name="Text Placeholder 6"/>
          <p:cNvSpPr txBox="1">
            <a:spLocks/>
          </p:cNvSpPr>
          <p:nvPr/>
        </p:nvSpPr>
        <p:spPr bwMode="gray">
          <a:xfrm>
            <a:off x="455613" y="5109210"/>
            <a:ext cx="8226000" cy="892302"/>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marL="0" marR="0" lvl="0" indent="0" algn="r" defTabSz="914400" rtl="0" eaLnBrk="1" fontAlgn="base" latinLnBrk="0" hangingPunct="1">
              <a:lnSpc>
                <a:spcPct val="100000"/>
              </a:lnSpc>
              <a:spcBef>
                <a:spcPct val="50000"/>
              </a:spcBef>
              <a:spcAft>
                <a:spcPct val="0"/>
              </a:spcAft>
              <a:buClr>
                <a:schemeClr val="accent1"/>
              </a:buClr>
              <a:buSzTx/>
              <a:buFont typeface="Verdana" pitchFamily="34" charset="0"/>
              <a:buNone/>
              <a:tabLst/>
              <a:defRPr/>
            </a:pPr>
            <a:r>
              <a:rPr kumimoji="0" lang="en-GB" sz="2000" b="0" i="0" u="none" strike="noStrike" kern="0" cap="none" spc="0" normalizeH="0" baseline="0" noProof="0" dirty="0" smtClean="0">
                <a:ln>
                  <a:noFill/>
                </a:ln>
                <a:solidFill>
                  <a:schemeClr val="accent1"/>
                </a:solidFill>
                <a:effectLst/>
                <a:uLnTx/>
                <a:uFillTx/>
                <a:latin typeface="+mn-lt"/>
                <a:ea typeface="+mn-ea"/>
                <a:cs typeface="+mn-cs"/>
              </a:rPr>
              <a:t>N of observation used N=</a:t>
            </a:r>
            <a:r>
              <a:rPr kumimoji="0" lang="en-GB" sz="2000" b="1" i="0" u="none" strike="noStrike" kern="0" cap="none" spc="0" normalizeH="0" baseline="0" noProof="0" dirty="0" smtClean="0">
                <a:ln>
                  <a:noFill/>
                </a:ln>
                <a:solidFill>
                  <a:schemeClr val="accent1"/>
                </a:solidFill>
                <a:effectLst/>
                <a:uLnTx/>
                <a:uFillTx/>
                <a:latin typeface="+mn-lt"/>
                <a:ea typeface="+mn-ea"/>
                <a:cs typeface="+mn-cs"/>
              </a:rPr>
              <a:t>6302</a:t>
            </a:r>
            <a:r>
              <a:rPr kumimoji="0" lang="en-GB" sz="2000" b="0" i="0" u="none" strike="noStrike" kern="0" cap="none" spc="0" normalizeH="0" baseline="0" noProof="0" dirty="0" smtClean="0">
                <a:ln>
                  <a:noFill/>
                </a:ln>
                <a:solidFill>
                  <a:schemeClr val="accent1"/>
                </a:solidFill>
                <a:effectLst/>
                <a:uLnTx/>
                <a:uFillTx/>
                <a:latin typeface="+mn-lt"/>
                <a:ea typeface="+mn-ea"/>
                <a:cs typeface="+mn-cs"/>
              </a:rPr>
              <a:t> </a:t>
            </a:r>
            <a:r>
              <a:rPr kumimoji="0" lang="en-GB" sz="2000" b="0" i="0" u="none" strike="noStrike" kern="0" cap="none" spc="0" normalizeH="0" noProof="0" dirty="0" smtClean="0">
                <a:ln>
                  <a:noFill/>
                </a:ln>
                <a:solidFill>
                  <a:schemeClr val="accent1"/>
                </a:solidFill>
                <a:effectLst/>
                <a:uLnTx/>
                <a:uFillTx/>
                <a:latin typeface="+mn-lt"/>
                <a:ea typeface="+mn-ea"/>
                <a:cs typeface="+mn-cs"/>
              </a:rPr>
              <a:t>(50% of total mild bilateral)</a:t>
            </a:r>
            <a:endParaRPr kumimoji="0" lang="en-GB" sz="2000" b="0" i="0" u="none" strike="noStrike" kern="0" cap="none" spc="0" normalizeH="0" baseline="0" noProof="0" dirty="0" smtClean="0">
              <a:ln>
                <a:noFill/>
              </a:ln>
              <a:solidFill>
                <a:schemeClr val="accent1"/>
              </a:solidFill>
              <a:effectLst/>
              <a:uLnTx/>
              <a:uFillTx/>
              <a:latin typeface="+mn-lt"/>
              <a:ea typeface="+mn-ea"/>
              <a:cs typeface="+mn-cs"/>
            </a:endParaRPr>
          </a:p>
          <a:p>
            <a:pPr lvl="0" algn="r" fontAlgn="base">
              <a:spcBef>
                <a:spcPct val="50000"/>
              </a:spcBef>
              <a:spcAft>
                <a:spcPct val="0"/>
              </a:spcAft>
              <a:buClr>
                <a:schemeClr val="accent1"/>
              </a:buClr>
            </a:pPr>
            <a:r>
              <a:rPr kumimoji="0" lang="en-GB" sz="2000" b="0" i="0" u="none" strike="noStrike" kern="0" cap="none" spc="0" normalizeH="0" baseline="0" noProof="0" dirty="0" smtClean="0">
                <a:ln>
                  <a:noFill/>
                </a:ln>
                <a:solidFill>
                  <a:schemeClr val="accent1"/>
                </a:solidFill>
                <a:effectLst/>
                <a:uLnTx/>
                <a:uFillTx/>
                <a:latin typeface="+mn-lt"/>
                <a:ea typeface="+mn-ea"/>
                <a:cs typeface="+mn-cs"/>
              </a:rPr>
              <a:t>Model fit statistics AIC=</a:t>
            </a:r>
            <a:r>
              <a:rPr lang="en-GB" sz="2000" dirty="0" smtClean="0"/>
              <a:t> 397.928</a:t>
            </a:r>
            <a:endParaRPr kumimoji="0" lang="en-GB" sz="2000" b="0" i="0" u="none" strike="noStrike" kern="0" cap="none" spc="0" normalizeH="0" baseline="0" noProof="0" dirty="0">
              <a:ln>
                <a:noFill/>
              </a:ln>
              <a:solidFill>
                <a:schemeClr val="accent1"/>
              </a:solidFill>
              <a:effectLst/>
              <a:uLnTx/>
              <a:uFillTx/>
              <a:latin typeface="+mn-lt"/>
              <a:ea typeface="+mn-ea"/>
              <a:cs typeface="+mn-cs"/>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Mild bilateral progression to GA</a:t>
            </a:r>
            <a:endParaRPr lang="en-GB" dirty="0"/>
          </a:p>
        </p:txBody>
      </p:sp>
      <p:sp>
        <p:nvSpPr>
          <p:cNvPr id="4" name="Date Placeholder 3"/>
          <p:cNvSpPr>
            <a:spLocks noGrp="1"/>
          </p:cNvSpPr>
          <p:nvPr>
            <p:ph type="dt" sz="half" idx="2"/>
          </p:nvPr>
        </p:nvSpPr>
        <p:spPr/>
        <p:txBody>
          <a:bodyPr/>
          <a:lstStyle/>
          <a:p>
            <a:fld id="{9AFEB77A-97B9-454A-81DF-89DD7448F8D4}" type="datetime1">
              <a:rPr lang="en-US" smtClean="0"/>
              <a:pPr/>
              <a:t>2/24/2015</a:t>
            </a:fld>
            <a:endParaRPr lang="en-GB"/>
          </a:p>
        </p:txBody>
      </p:sp>
      <p:sp>
        <p:nvSpPr>
          <p:cNvPr id="5" name="Footer Placeholder 4"/>
          <p:cNvSpPr>
            <a:spLocks noGrp="1"/>
          </p:cNvSpPr>
          <p:nvPr>
            <p:ph type="ftr" sz="quarter" idx="3"/>
          </p:nvPr>
        </p:nvSpPr>
        <p:spPr/>
        <p:txBody>
          <a:bodyPr/>
          <a:lstStyle/>
          <a:p>
            <a:r>
              <a:rPr lang="en-GB" smtClean="0"/>
              <a:t>Jassen Dry AMD predictive models</a:t>
            </a:r>
            <a:endParaRPr lang="en-GB"/>
          </a:p>
        </p:txBody>
      </p:sp>
      <p:sp>
        <p:nvSpPr>
          <p:cNvPr id="6" name="Slide Number Placeholder 5"/>
          <p:cNvSpPr>
            <a:spLocks noGrp="1"/>
          </p:cNvSpPr>
          <p:nvPr>
            <p:ph type="sldNum" sz="quarter" idx="4"/>
          </p:nvPr>
        </p:nvSpPr>
        <p:spPr/>
        <p:txBody>
          <a:bodyPr/>
          <a:lstStyle/>
          <a:p>
            <a:fld id="{078CA1E6-1B09-488D-A1FF-E8A47C315D27}" type="slidenum">
              <a:rPr lang="en-GB" smtClean="0"/>
              <a:pPr/>
              <a:t>15</a:t>
            </a:fld>
            <a:endParaRPr lang="en-GB"/>
          </a:p>
        </p:txBody>
      </p:sp>
      <p:sp>
        <p:nvSpPr>
          <p:cNvPr id="7" name="Text Placeholder 6"/>
          <p:cNvSpPr>
            <a:spLocks noGrp="1"/>
          </p:cNvSpPr>
          <p:nvPr>
            <p:ph type="body" sz="quarter" idx="10"/>
          </p:nvPr>
        </p:nvSpPr>
        <p:spPr/>
        <p:txBody>
          <a:bodyPr/>
          <a:lstStyle/>
          <a:p>
            <a:r>
              <a:rPr lang="en-GB" dirty="0" smtClean="0"/>
              <a:t>Final Cox proportional hazards model with adjusted HRs</a:t>
            </a:r>
            <a:endParaRPr lang="en-GB" dirty="0"/>
          </a:p>
        </p:txBody>
      </p:sp>
      <p:graphicFrame>
        <p:nvGraphicFramePr>
          <p:cNvPr id="8" name="Table 7"/>
          <p:cNvGraphicFramePr>
            <a:graphicFrameLocks noGrp="1"/>
          </p:cNvGraphicFramePr>
          <p:nvPr/>
        </p:nvGraphicFramePr>
        <p:xfrm>
          <a:off x="481362" y="1397000"/>
          <a:ext cx="8205012" cy="1858525"/>
        </p:xfrm>
        <a:graphic>
          <a:graphicData uri="http://schemas.openxmlformats.org/drawingml/2006/table">
            <a:tbl>
              <a:tblPr firstRow="1" bandRow="1">
                <a:tableStyleId>{69012ECD-51FC-41F1-AA8D-1B2483CD663E}</a:tableStyleId>
              </a:tblPr>
              <a:tblGrid>
                <a:gridCol w="1367502"/>
                <a:gridCol w="1367502"/>
                <a:gridCol w="1367502"/>
                <a:gridCol w="1367502"/>
                <a:gridCol w="1367502"/>
                <a:gridCol w="1367502"/>
              </a:tblGrid>
              <a:tr h="268073">
                <a:tc>
                  <a:txBody>
                    <a:bodyPr/>
                    <a:lstStyle/>
                    <a:p>
                      <a:r>
                        <a:rPr lang="en-GB" sz="1400" dirty="0" smtClean="0">
                          <a:latin typeface="+mj-lt"/>
                        </a:rPr>
                        <a:t>Attributes</a:t>
                      </a:r>
                      <a:endParaRPr lang="en-GB" sz="1400" dirty="0">
                        <a:latin typeface="+mj-lt"/>
                      </a:endParaRPr>
                    </a:p>
                  </a:txBody>
                  <a:tcPr/>
                </a:tc>
                <a:tc>
                  <a:txBody>
                    <a:bodyPr/>
                    <a:lstStyle/>
                    <a:p>
                      <a:r>
                        <a:rPr lang="el-GR" sz="1400" dirty="0" smtClean="0">
                          <a:latin typeface="+mj-lt"/>
                        </a:rPr>
                        <a:t>β</a:t>
                      </a:r>
                      <a:endParaRPr lang="en-GB" sz="1400" dirty="0">
                        <a:latin typeface="+mj-lt"/>
                      </a:endParaRPr>
                    </a:p>
                  </a:txBody>
                  <a:tcPr/>
                </a:tc>
                <a:tc>
                  <a:txBody>
                    <a:bodyPr/>
                    <a:lstStyle/>
                    <a:p>
                      <a:r>
                        <a:rPr lang="en-GB" sz="1400" dirty="0" smtClean="0">
                          <a:latin typeface="+mj-lt"/>
                        </a:rPr>
                        <a:t>P value</a:t>
                      </a:r>
                      <a:endParaRPr lang="en-GB" sz="1400" dirty="0">
                        <a:latin typeface="+mj-lt"/>
                      </a:endParaRPr>
                    </a:p>
                  </a:txBody>
                  <a:tcPr/>
                </a:tc>
                <a:tc>
                  <a:txBody>
                    <a:bodyPr/>
                    <a:lstStyle/>
                    <a:p>
                      <a:r>
                        <a:rPr lang="en-GB" sz="1400" dirty="0" smtClean="0">
                          <a:latin typeface="+mj-lt"/>
                        </a:rPr>
                        <a:t>Hazard ratios</a:t>
                      </a:r>
                      <a:endParaRPr lang="en-GB" sz="1400" dirty="0">
                        <a:latin typeface="+mj-lt"/>
                      </a:endParaRPr>
                    </a:p>
                  </a:txBody>
                  <a:tcPr/>
                </a:tc>
                <a:tc>
                  <a:txBody>
                    <a:bodyPr/>
                    <a:lstStyle/>
                    <a:p>
                      <a:r>
                        <a:rPr lang="en-GB" sz="1400" dirty="0" smtClean="0">
                          <a:latin typeface="+mj-lt"/>
                        </a:rPr>
                        <a:t>Lower 95% CI</a:t>
                      </a:r>
                      <a:endParaRPr lang="en-GB" sz="1400" dirty="0">
                        <a:latin typeface="+mj-lt"/>
                      </a:endParaRPr>
                    </a:p>
                  </a:txBody>
                  <a:tcPr/>
                </a:tc>
                <a:tc>
                  <a:txBody>
                    <a:bodyPr/>
                    <a:lstStyle/>
                    <a:p>
                      <a:r>
                        <a:rPr lang="en-GB" sz="1400" dirty="0" smtClean="0">
                          <a:latin typeface="+mj-lt"/>
                        </a:rPr>
                        <a:t>Upper 95%</a:t>
                      </a:r>
                      <a:r>
                        <a:rPr lang="en-GB" sz="1400" baseline="0" dirty="0" smtClean="0">
                          <a:latin typeface="+mj-lt"/>
                        </a:rPr>
                        <a:t> CI</a:t>
                      </a:r>
                      <a:endParaRPr lang="en-GB" sz="1400" dirty="0">
                        <a:latin typeface="+mj-lt"/>
                      </a:endParaRPr>
                    </a:p>
                  </a:txBody>
                  <a:tcPr/>
                </a:tc>
              </a:tr>
              <a:tr h="268073">
                <a:tc>
                  <a:txBody>
                    <a:bodyPr/>
                    <a:lstStyle/>
                    <a:p>
                      <a:pPr>
                        <a:lnSpc>
                          <a:spcPct val="115000"/>
                        </a:lnSpc>
                        <a:spcBef>
                          <a:spcPts val="300"/>
                        </a:spcBef>
                        <a:spcAft>
                          <a:spcPts val="300"/>
                        </a:spcAft>
                      </a:pPr>
                      <a:r>
                        <a:rPr lang="en-GB" sz="1400" b="1" dirty="0" smtClean="0">
                          <a:solidFill>
                            <a:srgbClr val="000000"/>
                          </a:solidFill>
                          <a:latin typeface="+mj-lt"/>
                          <a:ea typeface="SimSun"/>
                        </a:rPr>
                        <a:t>Age (+1)</a:t>
                      </a:r>
                      <a:endParaRPr lang="en-GB" sz="1400" dirty="0">
                        <a:latin typeface="+mj-lt"/>
                        <a:ea typeface="SimSun"/>
                      </a:endParaRPr>
                    </a:p>
                  </a:txBody>
                  <a:tcPr marL="38100" marR="38100" marT="0" marB="0"/>
                </a:tc>
                <a:tc>
                  <a:txBody>
                    <a:bodyPr/>
                    <a:lstStyle/>
                    <a:p>
                      <a:pPr algn="r" rtl="0" fontAlgn="t"/>
                      <a:r>
                        <a:rPr lang="en-GB" sz="1400" b="0" i="0" u="none" strike="noStrike">
                          <a:solidFill>
                            <a:srgbClr val="000000"/>
                          </a:solidFill>
                          <a:latin typeface="Verdana"/>
                        </a:rPr>
                        <a:t>0.06</a:t>
                      </a:r>
                    </a:p>
                  </a:txBody>
                  <a:tcPr marL="9525" marR="9525" marT="9525" marB="0"/>
                </a:tc>
                <a:tc>
                  <a:txBody>
                    <a:bodyPr/>
                    <a:lstStyle/>
                    <a:p>
                      <a:pPr algn="r" rtl="0" fontAlgn="t"/>
                      <a:r>
                        <a:rPr lang="en-GB" sz="1400" b="0" i="0" u="none" strike="noStrike" dirty="0" smtClean="0">
                          <a:solidFill>
                            <a:srgbClr val="000000"/>
                          </a:solidFill>
                          <a:latin typeface="Verdana"/>
                        </a:rPr>
                        <a:t>&lt;0.001</a:t>
                      </a:r>
                      <a:r>
                        <a:rPr lang="en-GB" sz="1400" b="0" i="0" u="none" strike="noStrike" dirty="0" smtClean="0">
                          <a:solidFill>
                            <a:srgbClr val="002868"/>
                          </a:solidFill>
                          <a:latin typeface="Verdana"/>
                        </a:rPr>
                        <a:t> </a:t>
                      </a:r>
                      <a:endParaRPr lang="en-GB" sz="1400" b="0" i="0" u="none" strike="noStrike" dirty="0">
                        <a:solidFill>
                          <a:srgbClr val="000000"/>
                        </a:solidFill>
                        <a:latin typeface="Verdana"/>
                      </a:endParaRPr>
                    </a:p>
                  </a:txBody>
                  <a:tcPr marL="9525" marR="9525" marT="9525" marB="0"/>
                </a:tc>
                <a:tc>
                  <a:txBody>
                    <a:bodyPr/>
                    <a:lstStyle/>
                    <a:p>
                      <a:pPr algn="r" rtl="0" fontAlgn="t"/>
                      <a:r>
                        <a:rPr lang="en-GB" sz="1400" b="0" i="0" u="none" strike="noStrike">
                          <a:solidFill>
                            <a:srgbClr val="000000"/>
                          </a:solidFill>
                          <a:latin typeface="Verdana"/>
                        </a:rPr>
                        <a:t>1.06</a:t>
                      </a:r>
                    </a:p>
                  </a:txBody>
                  <a:tcPr marL="9525" marR="9525" marT="9525" marB="0"/>
                </a:tc>
                <a:tc>
                  <a:txBody>
                    <a:bodyPr/>
                    <a:lstStyle/>
                    <a:p>
                      <a:pPr algn="r" rtl="0" fontAlgn="t"/>
                      <a:r>
                        <a:rPr lang="en-GB" sz="1400" b="0" i="0" u="none" strike="noStrike">
                          <a:solidFill>
                            <a:srgbClr val="000000"/>
                          </a:solidFill>
                          <a:latin typeface="Verdana"/>
                        </a:rPr>
                        <a:t>1.04</a:t>
                      </a:r>
                    </a:p>
                  </a:txBody>
                  <a:tcPr marL="9525" marR="9525" marT="9525" marB="0"/>
                </a:tc>
                <a:tc>
                  <a:txBody>
                    <a:bodyPr/>
                    <a:lstStyle/>
                    <a:p>
                      <a:pPr algn="r" rtl="0" fontAlgn="t"/>
                      <a:r>
                        <a:rPr lang="en-GB" sz="1400" b="0" i="0" u="none" strike="noStrike">
                          <a:solidFill>
                            <a:srgbClr val="000000"/>
                          </a:solidFill>
                          <a:latin typeface="Verdana"/>
                        </a:rPr>
                        <a:t>1.09</a:t>
                      </a:r>
                    </a:p>
                  </a:txBody>
                  <a:tcPr marL="9525" marR="9525" marT="9525" marB="0"/>
                </a:tc>
              </a:tr>
              <a:tr h="268073">
                <a:tc>
                  <a:txBody>
                    <a:bodyPr/>
                    <a:lstStyle/>
                    <a:p>
                      <a:pPr>
                        <a:lnSpc>
                          <a:spcPct val="115000"/>
                        </a:lnSpc>
                        <a:spcBef>
                          <a:spcPts val="300"/>
                        </a:spcBef>
                        <a:spcAft>
                          <a:spcPts val="300"/>
                        </a:spcAft>
                      </a:pPr>
                      <a:r>
                        <a:rPr lang="en-GB" sz="1400" b="1" dirty="0" err="1" smtClean="0">
                          <a:solidFill>
                            <a:srgbClr val="000000"/>
                          </a:solidFill>
                          <a:latin typeface="+mj-lt"/>
                          <a:ea typeface="SimSun"/>
                        </a:rPr>
                        <a:t>bl_va</a:t>
                      </a:r>
                      <a:r>
                        <a:rPr lang="en-GB" sz="1400" b="1" dirty="0" smtClean="0">
                          <a:solidFill>
                            <a:srgbClr val="000000"/>
                          </a:solidFill>
                          <a:latin typeface="+mj-lt"/>
                          <a:ea typeface="SimSun"/>
                        </a:rPr>
                        <a:t> (+1)</a:t>
                      </a:r>
                      <a:endParaRPr lang="en-GB" sz="1400" dirty="0">
                        <a:latin typeface="+mj-lt"/>
                        <a:ea typeface="SimSun"/>
                      </a:endParaRPr>
                    </a:p>
                  </a:txBody>
                  <a:tcPr marL="38100" marR="38100" marT="0" marB="0"/>
                </a:tc>
                <a:tc>
                  <a:txBody>
                    <a:bodyPr/>
                    <a:lstStyle/>
                    <a:p>
                      <a:pPr algn="r" rtl="0" fontAlgn="t"/>
                      <a:r>
                        <a:rPr lang="en-GB" sz="1400" b="0" i="0" u="none" strike="noStrike">
                          <a:solidFill>
                            <a:srgbClr val="000000"/>
                          </a:solidFill>
                          <a:latin typeface="Verdana"/>
                        </a:rPr>
                        <a:t>-0.02</a:t>
                      </a:r>
                    </a:p>
                  </a:txBody>
                  <a:tcPr marL="9525" marR="9525" marT="9525" marB="0"/>
                </a:tc>
                <a:tc>
                  <a:txBody>
                    <a:bodyPr/>
                    <a:lstStyle/>
                    <a:p>
                      <a:pPr algn="r" rtl="0" fontAlgn="t"/>
                      <a:r>
                        <a:rPr lang="en-GB" sz="1400" b="0" i="0" u="none" strike="noStrike" dirty="0" smtClean="0">
                          <a:solidFill>
                            <a:srgbClr val="000000"/>
                          </a:solidFill>
                          <a:latin typeface="Verdana"/>
                        </a:rPr>
                        <a:t>&lt;0.001</a:t>
                      </a:r>
                      <a:r>
                        <a:rPr lang="en-GB" sz="1400" b="0" i="0" u="none" strike="noStrike" dirty="0" smtClean="0">
                          <a:solidFill>
                            <a:srgbClr val="002868"/>
                          </a:solidFill>
                          <a:latin typeface="Verdana"/>
                        </a:rPr>
                        <a:t> </a:t>
                      </a:r>
                      <a:endParaRPr lang="en-GB" sz="1400" b="0" i="0" u="none" strike="noStrike" dirty="0">
                        <a:solidFill>
                          <a:srgbClr val="000000"/>
                        </a:solidFill>
                        <a:latin typeface="Verdana"/>
                      </a:endParaRPr>
                    </a:p>
                  </a:txBody>
                  <a:tcPr marL="9525" marR="9525" marT="9525" marB="0"/>
                </a:tc>
                <a:tc>
                  <a:txBody>
                    <a:bodyPr/>
                    <a:lstStyle/>
                    <a:p>
                      <a:pPr algn="r" rtl="0" fontAlgn="t"/>
                      <a:r>
                        <a:rPr lang="en-GB" sz="1400" b="0" i="0" u="none" strike="noStrike">
                          <a:solidFill>
                            <a:srgbClr val="000000"/>
                          </a:solidFill>
                          <a:latin typeface="Verdana"/>
                        </a:rPr>
                        <a:t>0.98</a:t>
                      </a:r>
                    </a:p>
                  </a:txBody>
                  <a:tcPr marL="9525" marR="9525" marT="9525" marB="0"/>
                </a:tc>
                <a:tc>
                  <a:txBody>
                    <a:bodyPr/>
                    <a:lstStyle/>
                    <a:p>
                      <a:pPr algn="r" rtl="0" fontAlgn="t"/>
                      <a:r>
                        <a:rPr lang="en-GB" sz="1400" b="0" i="0" u="none" strike="noStrike">
                          <a:solidFill>
                            <a:srgbClr val="000000"/>
                          </a:solidFill>
                          <a:latin typeface="Verdana"/>
                        </a:rPr>
                        <a:t>0.98</a:t>
                      </a:r>
                    </a:p>
                  </a:txBody>
                  <a:tcPr marL="9525" marR="9525" marT="9525" marB="0"/>
                </a:tc>
                <a:tc>
                  <a:txBody>
                    <a:bodyPr/>
                    <a:lstStyle/>
                    <a:p>
                      <a:pPr algn="r" rtl="0" fontAlgn="t"/>
                      <a:r>
                        <a:rPr lang="en-GB" sz="1400" b="0" i="0" u="none" strike="noStrike">
                          <a:solidFill>
                            <a:srgbClr val="000000"/>
                          </a:solidFill>
                          <a:latin typeface="Verdana"/>
                        </a:rPr>
                        <a:t>0.99</a:t>
                      </a:r>
                    </a:p>
                  </a:txBody>
                  <a:tcPr marL="9525" marR="9525" marT="9525" marB="0"/>
                </a:tc>
              </a:tr>
              <a:tr h="268073">
                <a:tc>
                  <a:txBody>
                    <a:bodyPr/>
                    <a:lstStyle/>
                    <a:p>
                      <a:pPr>
                        <a:lnSpc>
                          <a:spcPct val="115000"/>
                        </a:lnSpc>
                        <a:spcBef>
                          <a:spcPts val="300"/>
                        </a:spcBef>
                        <a:spcAft>
                          <a:spcPts val="300"/>
                        </a:spcAft>
                      </a:pPr>
                      <a:r>
                        <a:rPr lang="en-GB" sz="1400" b="1" dirty="0" err="1">
                          <a:solidFill>
                            <a:srgbClr val="000000"/>
                          </a:solidFill>
                          <a:latin typeface="+mj-lt"/>
                          <a:ea typeface="SimSun"/>
                        </a:rPr>
                        <a:t>comb_bl</a:t>
                      </a:r>
                      <a:endParaRPr lang="en-GB" sz="1400" dirty="0">
                        <a:latin typeface="+mj-lt"/>
                        <a:ea typeface="SimSun"/>
                      </a:endParaRPr>
                    </a:p>
                  </a:txBody>
                  <a:tcPr marL="38100" marR="38100" marT="0" marB="0"/>
                </a:tc>
                <a:tc>
                  <a:txBody>
                    <a:bodyPr/>
                    <a:lstStyle/>
                    <a:p>
                      <a:pPr algn="r" rtl="0" fontAlgn="t"/>
                      <a:r>
                        <a:rPr lang="en-GB" sz="1400" b="0" i="0" u="none" strike="noStrike">
                          <a:solidFill>
                            <a:srgbClr val="000000"/>
                          </a:solidFill>
                          <a:latin typeface="Verdana"/>
                        </a:rPr>
                        <a:t>0.61</a:t>
                      </a:r>
                    </a:p>
                  </a:txBody>
                  <a:tcPr marL="9525" marR="9525" marT="9525" marB="0"/>
                </a:tc>
                <a:tc>
                  <a:txBody>
                    <a:bodyPr/>
                    <a:lstStyle/>
                    <a:p>
                      <a:pPr algn="r" rtl="0" fontAlgn="t"/>
                      <a:r>
                        <a:rPr lang="en-GB" sz="1400" b="0" i="0" u="none" strike="noStrike">
                          <a:solidFill>
                            <a:srgbClr val="000000"/>
                          </a:solidFill>
                          <a:latin typeface="Verdana"/>
                        </a:rPr>
                        <a:t>0.01</a:t>
                      </a:r>
                    </a:p>
                  </a:txBody>
                  <a:tcPr marL="9525" marR="9525" marT="9525" marB="0"/>
                </a:tc>
                <a:tc>
                  <a:txBody>
                    <a:bodyPr/>
                    <a:lstStyle/>
                    <a:p>
                      <a:pPr algn="r" rtl="0" fontAlgn="t"/>
                      <a:r>
                        <a:rPr lang="en-GB" sz="1400" b="0" i="0" u="none" strike="noStrike">
                          <a:solidFill>
                            <a:srgbClr val="000000"/>
                          </a:solidFill>
                          <a:latin typeface="Verdana"/>
                        </a:rPr>
                        <a:t>1.85</a:t>
                      </a:r>
                    </a:p>
                  </a:txBody>
                  <a:tcPr marL="9525" marR="9525" marT="9525" marB="0"/>
                </a:tc>
                <a:tc>
                  <a:txBody>
                    <a:bodyPr/>
                    <a:lstStyle/>
                    <a:p>
                      <a:pPr algn="r" rtl="0" fontAlgn="t"/>
                      <a:r>
                        <a:rPr lang="en-GB" sz="1400" b="0" i="0" u="none" strike="noStrike">
                          <a:solidFill>
                            <a:srgbClr val="000000"/>
                          </a:solidFill>
                          <a:latin typeface="Verdana"/>
                        </a:rPr>
                        <a:t>1.17</a:t>
                      </a:r>
                    </a:p>
                  </a:txBody>
                  <a:tcPr marL="9525" marR="9525" marT="9525" marB="0"/>
                </a:tc>
                <a:tc>
                  <a:txBody>
                    <a:bodyPr/>
                    <a:lstStyle/>
                    <a:p>
                      <a:pPr algn="r" rtl="0" fontAlgn="t"/>
                      <a:r>
                        <a:rPr lang="en-GB" sz="1400" b="0" i="0" u="none" strike="noStrike">
                          <a:solidFill>
                            <a:srgbClr val="000000"/>
                          </a:solidFill>
                          <a:latin typeface="Verdana"/>
                        </a:rPr>
                        <a:t>2.92</a:t>
                      </a:r>
                    </a:p>
                  </a:txBody>
                  <a:tcPr marL="9525" marR="9525" marT="9525" marB="0"/>
                </a:tc>
              </a:tr>
              <a:tr h="268073">
                <a:tc>
                  <a:txBody>
                    <a:bodyPr/>
                    <a:lstStyle/>
                    <a:p>
                      <a:pPr>
                        <a:lnSpc>
                          <a:spcPct val="115000"/>
                        </a:lnSpc>
                        <a:spcBef>
                          <a:spcPts val="300"/>
                        </a:spcBef>
                        <a:spcAft>
                          <a:spcPts val="300"/>
                        </a:spcAft>
                      </a:pPr>
                      <a:r>
                        <a:rPr lang="en-GB" sz="1400" b="1">
                          <a:solidFill>
                            <a:srgbClr val="000000"/>
                          </a:solidFill>
                          <a:latin typeface="+mj-lt"/>
                          <a:ea typeface="SimSun"/>
                        </a:rPr>
                        <a:t>diab_bl</a:t>
                      </a:r>
                      <a:endParaRPr lang="en-GB" sz="1400">
                        <a:latin typeface="+mj-lt"/>
                        <a:ea typeface="SimSun"/>
                      </a:endParaRPr>
                    </a:p>
                  </a:txBody>
                  <a:tcPr marL="38100" marR="38100" marT="0" marB="0"/>
                </a:tc>
                <a:tc>
                  <a:txBody>
                    <a:bodyPr/>
                    <a:lstStyle/>
                    <a:p>
                      <a:pPr algn="r" rtl="0" fontAlgn="t"/>
                      <a:r>
                        <a:rPr lang="en-GB" sz="1400" b="0" i="0" u="none" strike="noStrike">
                          <a:solidFill>
                            <a:srgbClr val="000000"/>
                          </a:solidFill>
                          <a:latin typeface="Verdana"/>
                        </a:rPr>
                        <a:t>-1.56</a:t>
                      </a:r>
                    </a:p>
                  </a:txBody>
                  <a:tcPr marL="9525" marR="9525" marT="9525" marB="0"/>
                </a:tc>
                <a:tc>
                  <a:txBody>
                    <a:bodyPr/>
                    <a:lstStyle/>
                    <a:p>
                      <a:pPr algn="r" rtl="0" fontAlgn="t"/>
                      <a:r>
                        <a:rPr lang="en-GB" sz="1400" b="0" i="0" u="none" strike="noStrike" dirty="0" smtClean="0">
                          <a:solidFill>
                            <a:srgbClr val="000000"/>
                          </a:solidFill>
                          <a:latin typeface="Verdana"/>
                        </a:rPr>
                        <a:t>&lt;0.001</a:t>
                      </a:r>
                      <a:r>
                        <a:rPr lang="en-GB" sz="1400" b="0" i="0" u="none" strike="noStrike" dirty="0" smtClean="0">
                          <a:solidFill>
                            <a:srgbClr val="002868"/>
                          </a:solidFill>
                          <a:latin typeface="Verdana"/>
                        </a:rPr>
                        <a:t> </a:t>
                      </a:r>
                      <a:endParaRPr lang="en-GB" sz="1400" b="0" i="0" u="none" strike="noStrike" dirty="0">
                        <a:solidFill>
                          <a:srgbClr val="000000"/>
                        </a:solidFill>
                        <a:latin typeface="Verdana"/>
                      </a:endParaRPr>
                    </a:p>
                  </a:txBody>
                  <a:tcPr marL="9525" marR="9525" marT="9525" marB="0"/>
                </a:tc>
                <a:tc>
                  <a:txBody>
                    <a:bodyPr/>
                    <a:lstStyle/>
                    <a:p>
                      <a:pPr algn="r" rtl="0" fontAlgn="t"/>
                      <a:r>
                        <a:rPr lang="en-GB" sz="1400" b="0" i="0" u="none" strike="noStrike">
                          <a:solidFill>
                            <a:srgbClr val="000000"/>
                          </a:solidFill>
                          <a:latin typeface="Verdana"/>
                        </a:rPr>
                        <a:t>0.21</a:t>
                      </a:r>
                    </a:p>
                  </a:txBody>
                  <a:tcPr marL="9525" marR="9525" marT="9525" marB="0"/>
                </a:tc>
                <a:tc>
                  <a:txBody>
                    <a:bodyPr/>
                    <a:lstStyle/>
                    <a:p>
                      <a:pPr algn="r" rtl="0" fontAlgn="t"/>
                      <a:r>
                        <a:rPr lang="en-GB" sz="1400" b="0" i="0" u="none" strike="noStrike">
                          <a:solidFill>
                            <a:srgbClr val="000000"/>
                          </a:solidFill>
                          <a:latin typeface="Verdana"/>
                        </a:rPr>
                        <a:t>0.14</a:t>
                      </a:r>
                    </a:p>
                  </a:txBody>
                  <a:tcPr marL="9525" marR="9525" marT="9525" marB="0"/>
                </a:tc>
                <a:tc>
                  <a:txBody>
                    <a:bodyPr/>
                    <a:lstStyle/>
                    <a:p>
                      <a:pPr algn="r" rtl="0" fontAlgn="t"/>
                      <a:r>
                        <a:rPr lang="en-GB" sz="1400" b="0" i="0" u="none" strike="noStrike">
                          <a:solidFill>
                            <a:srgbClr val="000000"/>
                          </a:solidFill>
                          <a:latin typeface="Verdana"/>
                        </a:rPr>
                        <a:t>0.32</a:t>
                      </a:r>
                    </a:p>
                  </a:txBody>
                  <a:tcPr marL="9525" marR="9525" marT="9525" marB="0"/>
                </a:tc>
              </a:tr>
              <a:tr h="268073">
                <a:tc>
                  <a:txBody>
                    <a:bodyPr/>
                    <a:lstStyle/>
                    <a:p>
                      <a:pPr>
                        <a:lnSpc>
                          <a:spcPct val="115000"/>
                        </a:lnSpc>
                        <a:spcBef>
                          <a:spcPts val="300"/>
                        </a:spcBef>
                        <a:spcAft>
                          <a:spcPts val="300"/>
                        </a:spcAft>
                      </a:pPr>
                      <a:r>
                        <a:rPr lang="en-GB" sz="1400" b="1" dirty="0" err="1">
                          <a:solidFill>
                            <a:srgbClr val="000000"/>
                          </a:solidFill>
                          <a:latin typeface="+mj-lt"/>
                          <a:ea typeface="SimSun"/>
                        </a:rPr>
                        <a:t>oct_bl</a:t>
                      </a:r>
                      <a:endParaRPr lang="en-GB" sz="1400" dirty="0">
                        <a:latin typeface="+mj-lt"/>
                        <a:ea typeface="SimSun"/>
                      </a:endParaRPr>
                    </a:p>
                  </a:txBody>
                  <a:tcPr marL="38100" marR="38100" marT="0" marB="0"/>
                </a:tc>
                <a:tc>
                  <a:txBody>
                    <a:bodyPr/>
                    <a:lstStyle/>
                    <a:p>
                      <a:pPr algn="r" rtl="0" fontAlgn="t"/>
                      <a:r>
                        <a:rPr lang="en-GB" sz="1400" b="0" i="0" u="none" strike="noStrike">
                          <a:solidFill>
                            <a:srgbClr val="000000"/>
                          </a:solidFill>
                          <a:latin typeface="Verdana"/>
                        </a:rPr>
                        <a:t>0.86</a:t>
                      </a:r>
                    </a:p>
                  </a:txBody>
                  <a:tcPr marL="9525" marR="9525" marT="9525" marB="0"/>
                </a:tc>
                <a:tc>
                  <a:txBody>
                    <a:bodyPr/>
                    <a:lstStyle/>
                    <a:p>
                      <a:pPr algn="r" rtl="0" fontAlgn="t"/>
                      <a:r>
                        <a:rPr lang="en-GB" sz="1400" b="0" i="0" u="none" strike="noStrike">
                          <a:solidFill>
                            <a:srgbClr val="000000"/>
                          </a:solidFill>
                          <a:latin typeface="Verdana"/>
                        </a:rPr>
                        <a:t>0.00</a:t>
                      </a:r>
                    </a:p>
                  </a:txBody>
                  <a:tcPr marL="9525" marR="9525" marT="9525" marB="0"/>
                </a:tc>
                <a:tc>
                  <a:txBody>
                    <a:bodyPr/>
                    <a:lstStyle/>
                    <a:p>
                      <a:pPr algn="r" rtl="0" fontAlgn="t"/>
                      <a:r>
                        <a:rPr lang="en-GB" sz="1400" b="0" i="0" u="none" strike="noStrike">
                          <a:solidFill>
                            <a:srgbClr val="000000"/>
                          </a:solidFill>
                          <a:latin typeface="Verdana"/>
                        </a:rPr>
                        <a:t>2.36</a:t>
                      </a:r>
                    </a:p>
                  </a:txBody>
                  <a:tcPr marL="9525" marR="9525" marT="9525" marB="0"/>
                </a:tc>
                <a:tc>
                  <a:txBody>
                    <a:bodyPr/>
                    <a:lstStyle/>
                    <a:p>
                      <a:pPr algn="r" rtl="0" fontAlgn="t"/>
                      <a:r>
                        <a:rPr lang="en-GB" sz="1400" b="0" i="0" u="none" strike="noStrike">
                          <a:solidFill>
                            <a:srgbClr val="000000"/>
                          </a:solidFill>
                          <a:latin typeface="Verdana"/>
                        </a:rPr>
                        <a:t>1.52</a:t>
                      </a:r>
                    </a:p>
                  </a:txBody>
                  <a:tcPr marL="9525" marR="9525" marT="9525" marB="0"/>
                </a:tc>
                <a:tc>
                  <a:txBody>
                    <a:bodyPr/>
                    <a:lstStyle/>
                    <a:p>
                      <a:pPr algn="r" rtl="0" fontAlgn="t"/>
                      <a:r>
                        <a:rPr lang="en-GB" sz="1400" b="0" i="0" u="none" strike="noStrike" dirty="0">
                          <a:solidFill>
                            <a:srgbClr val="000000"/>
                          </a:solidFill>
                          <a:latin typeface="Verdana"/>
                        </a:rPr>
                        <a:t>3.67</a:t>
                      </a:r>
                    </a:p>
                  </a:txBody>
                  <a:tcPr marL="9525" marR="9525" marT="9525" marB="0"/>
                </a:tc>
              </a:tr>
            </a:tbl>
          </a:graphicData>
        </a:graphic>
      </p:graphicFrame>
      <p:sp>
        <p:nvSpPr>
          <p:cNvPr id="10" name="Text Placeholder 6"/>
          <p:cNvSpPr txBox="1">
            <a:spLocks/>
          </p:cNvSpPr>
          <p:nvPr/>
        </p:nvSpPr>
        <p:spPr bwMode="gray">
          <a:xfrm>
            <a:off x="455613" y="4514850"/>
            <a:ext cx="8226000" cy="1486662"/>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marL="0" marR="0" lvl="0" indent="0" algn="r" defTabSz="914400" rtl="0" eaLnBrk="1" fontAlgn="base" latinLnBrk="0" hangingPunct="1">
              <a:lnSpc>
                <a:spcPct val="100000"/>
              </a:lnSpc>
              <a:spcBef>
                <a:spcPct val="50000"/>
              </a:spcBef>
              <a:spcAft>
                <a:spcPct val="0"/>
              </a:spcAft>
              <a:buClr>
                <a:schemeClr val="accent1"/>
              </a:buClr>
              <a:buSzTx/>
              <a:buFont typeface="Verdana" pitchFamily="34" charset="0"/>
              <a:buNone/>
              <a:tabLst/>
              <a:defRPr/>
            </a:pPr>
            <a:r>
              <a:rPr kumimoji="0" lang="en-GB" sz="2000" b="0" i="0" u="none" strike="noStrike" kern="0" cap="none" spc="0" normalizeH="0" baseline="0" noProof="0" dirty="0" smtClean="0">
                <a:ln>
                  <a:noFill/>
                </a:ln>
                <a:solidFill>
                  <a:schemeClr val="accent1"/>
                </a:solidFill>
                <a:effectLst/>
                <a:uLnTx/>
                <a:uFillTx/>
                <a:latin typeface="+mn-lt"/>
                <a:ea typeface="+mn-ea"/>
                <a:cs typeface="+mn-cs"/>
              </a:rPr>
              <a:t>N of observation used N=12216</a:t>
            </a:r>
            <a:r>
              <a:rPr kumimoji="0" lang="en-GB" sz="2000" b="0" i="0" u="none" strike="noStrike" kern="0" cap="none" spc="0" normalizeH="0" noProof="0" dirty="0" smtClean="0">
                <a:ln>
                  <a:noFill/>
                </a:ln>
                <a:solidFill>
                  <a:schemeClr val="accent1"/>
                </a:solidFill>
                <a:effectLst/>
                <a:uLnTx/>
                <a:uFillTx/>
                <a:latin typeface="+mn-lt"/>
                <a:ea typeface="+mn-ea"/>
                <a:cs typeface="+mn-cs"/>
              </a:rPr>
              <a:t> (96%)</a:t>
            </a:r>
            <a:endParaRPr kumimoji="0" lang="en-GB" sz="2000" b="0" i="0" u="none" strike="noStrike" kern="0" cap="none" spc="0" normalizeH="0" baseline="0" noProof="0" dirty="0" smtClean="0">
              <a:ln>
                <a:noFill/>
              </a:ln>
              <a:solidFill>
                <a:schemeClr val="accent1"/>
              </a:solidFill>
              <a:effectLst/>
              <a:uLnTx/>
              <a:uFillTx/>
              <a:latin typeface="+mn-lt"/>
              <a:ea typeface="+mn-ea"/>
              <a:cs typeface="+mn-cs"/>
            </a:endParaRPr>
          </a:p>
          <a:p>
            <a:pPr lvl="0" algn="r" fontAlgn="base">
              <a:spcBef>
                <a:spcPct val="50000"/>
              </a:spcBef>
              <a:spcAft>
                <a:spcPct val="0"/>
              </a:spcAft>
              <a:buClr>
                <a:schemeClr val="accent1"/>
              </a:buClr>
            </a:pPr>
            <a:r>
              <a:rPr kumimoji="0" lang="en-GB" sz="2000" b="0" i="0" u="none" strike="noStrike" kern="0" cap="none" spc="0" normalizeH="0" baseline="0" noProof="0" dirty="0" smtClean="0">
                <a:ln>
                  <a:noFill/>
                </a:ln>
                <a:solidFill>
                  <a:schemeClr val="accent1"/>
                </a:solidFill>
                <a:effectLst/>
                <a:uLnTx/>
                <a:uFillTx/>
                <a:latin typeface="+mn-lt"/>
                <a:ea typeface="+mn-ea"/>
                <a:cs typeface="+mn-cs"/>
              </a:rPr>
              <a:t>Model fit statistics AIC=</a:t>
            </a:r>
            <a:r>
              <a:rPr lang="en-GB" sz="2000" dirty="0" smtClean="0"/>
              <a:t>2565.628</a:t>
            </a:r>
          </a:p>
          <a:p>
            <a:pPr lvl="0" algn="r" fontAlgn="base">
              <a:spcBef>
                <a:spcPct val="50000"/>
              </a:spcBef>
              <a:spcAft>
                <a:spcPct val="0"/>
              </a:spcAft>
              <a:buClr>
                <a:schemeClr val="accent1"/>
              </a:buClr>
            </a:pPr>
            <a:r>
              <a:rPr kumimoji="0" lang="en-GB" sz="2000" b="0" i="0" u="none" strike="noStrike" kern="0" cap="none" spc="0" normalizeH="0" baseline="0" noProof="0" dirty="0" smtClean="0">
                <a:ln>
                  <a:noFill/>
                </a:ln>
                <a:solidFill>
                  <a:schemeClr val="accent1"/>
                </a:solidFill>
                <a:effectLst/>
                <a:uLnTx/>
                <a:uFillTx/>
                <a:latin typeface="+mn-lt"/>
                <a:ea typeface="+mn-ea"/>
                <a:cs typeface="+mn-cs"/>
              </a:rPr>
              <a:t>Note: only baseline variables were considered</a:t>
            </a:r>
            <a:endParaRPr kumimoji="0" lang="en-GB" sz="2000" b="0" i="0" u="none" strike="noStrike" kern="0" cap="none" spc="0" normalizeH="0" baseline="0" noProof="0" dirty="0">
              <a:ln>
                <a:noFill/>
              </a:ln>
              <a:solidFill>
                <a:schemeClr val="accent1"/>
              </a:solidFill>
              <a:effectLst/>
              <a:uLnTx/>
              <a:uFillTx/>
              <a:latin typeface="+mn-lt"/>
              <a:ea typeface="+mn-ea"/>
              <a:cs typeface="+mn-cs"/>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2617470"/>
            <a:ext cx="8226425" cy="818685"/>
          </a:xfrm>
        </p:spPr>
        <p:txBody>
          <a:bodyPr/>
          <a:lstStyle/>
          <a:p>
            <a:r>
              <a:rPr lang="en-GB" dirty="0" smtClean="0"/>
              <a:t>Mild bilateral progression to advanced AMD</a:t>
            </a:r>
            <a:endParaRPr lang="en-GB" b="1" dirty="0"/>
          </a:p>
        </p:txBody>
      </p:sp>
      <p:sp>
        <p:nvSpPr>
          <p:cNvPr id="4" name="Date Placeholder 3"/>
          <p:cNvSpPr>
            <a:spLocks noGrp="1"/>
          </p:cNvSpPr>
          <p:nvPr>
            <p:ph type="dt" sz="half" idx="2"/>
          </p:nvPr>
        </p:nvSpPr>
        <p:spPr/>
        <p:txBody>
          <a:bodyPr/>
          <a:lstStyle/>
          <a:p>
            <a:fld id="{9AFEB77A-97B9-454A-81DF-89DD7448F8D4}" type="datetime1">
              <a:rPr lang="en-US" smtClean="0"/>
              <a:pPr/>
              <a:t>2/24/2015</a:t>
            </a:fld>
            <a:endParaRPr lang="en-GB"/>
          </a:p>
        </p:txBody>
      </p:sp>
      <p:sp>
        <p:nvSpPr>
          <p:cNvPr id="5" name="Footer Placeholder 4"/>
          <p:cNvSpPr>
            <a:spLocks noGrp="1"/>
          </p:cNvSpPr>
          <p:nvPr>
            <p:ph type="ftr" sz="quarter" idx="3"/>
          </p:nvPr>
        </p:nvSpPr>
        <p:spPr/>
        <p:txBody>
          <a:bodyPr/>
          <a:lstStyle/>
          <a:p>
            <a:r>
              <a:rPr lang="en-GB" smtClean="0"/>
              <a:t>Jassen Dry AMD predictive models</a:t>
            </a:r>
            <a:endParaRPr lang="en-GB"/>
          </a:p>
        </p:txBody>
      </p:sp>
      <p:sp>
        <p:nvSpPr>
          <p:cNvPr id="6" name="Slide Number Placeholder 5"/>
          <p:cNvSpPr>
            <a:spLocks noGrp="1"/>
          </p:cNvSpPr>
          <p:nvPr>
            <p:ph type="sldNum" sz="quarter" idx="4"/>
          </p:nvPr>
        </p:nvSpPr>
        <p:spPr/>
        <p:txBody>
          <a:bodyPr/>
          <a:lstStyle/>
          <a:p>
            <a:fld id="{078CA1E6-1B09-488D-A1FF-E8A47C315D27}" type="slidenum">
              <a:rPr lang="en-GB" smtClean="0"/>
              <a:pPr/>
              <a:t>16</a:t>
            </a:fld>
            <a:endParaRPr lang="en-GB"/>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Mild bilateral progression to advanced AMD</a:t>
            </a:r>
            <a:endParaRPr lang="en-GB" dirty="0"/>
          </a:p>
        </p:txBody>
      </p:sp>
      <p:sp>
        <p:nvSpPr>
          <p:cNvPr id="4" name="Date Placeholder 3"/>
          <p:cNvSpPr>
            <a:spLocks noGrp="1"/>
          </p:cNvSpPr>
          <p:nvPr>
            <p:ph type="dt" sz="half" idx="2"/>
          </p:nvPr>
        </p:nvSpPr>
        <p:spPr/>
        <p:txBody>
          <a:bodyPr/>
          <a:lstStyle/>
          <a:p>
            <a:fld id="{9AFEB77A-97B9-454A-81DF-89DD7448F8D4}" type="datetime1">
              <a:rPr lang="en-US" smtClean="0"/>
              <a:pPr/>
              <a:t>2/24/2015</a:t>
            </a:fld>
            <a:endParaRPr lang="en-GB"/>
          </a:p>
        </p:txBody>
      </p:sp>
      <p:sp>
        <p:nvSpPr>
          <p:cNvPr id="5" name="Footer Placeholder 4"/>
          <p:cNvSpPr>
            <a:spLocks noGrp="1"/>
          </p:cNvSpPr>
          <p:nvPr>
            <p:ph type="ftr" sz="quarter" idx="3"/>
          </p:nvPr>
        </p:nvSpPr>
        <p:spPr/>
        <p:txBody>
          <a:bodyPr/>
          <a:lstStyle/>
          <a:p>
            <a:r>
              <a:rPr lang="en-GB" smtClean="0"/>
              <a:t>Jassen Dry AMD predictive models</a:t>
            </a:r>
            <a:endParaRPr lang="en-GB"/>
          </a:p>
        </p:txBody>
      </p:sp>
      <p:sp>
        <p:nvSpPr>
          <p:cNvPr id="6" name="Slide Number Placeholder 5"/>
          <p:cNvSpPr>
            <a:spLocks noGrp="1"/>
          </p:cNvSpPr>
          <p:nvPr>
            <p:ph type="sldNum" sz="quarter" idx="4"/>
          </p:nvPr>
        </p:nvSpPr>
        <p:spPr/>
        <p:txBody>
          <a:bodyPr/>
          <a:lstStyle/>
          <a:p>
            <a:fld id="{078CA1E6-1B09-488D-A1FF-E8A47C315D27}" type="slidenum">
              <a:rPr lang="en-GB" smtClean="0"/>
              <a:pPr/>
              <a:t>17</a:t>
            </a:fld>
            <a:endParaRPr lang="en-GB"/>
          </a:p>
        </p:txBody>
      </p:sp>
      <p:sp>
        <p:nvSpPr>
          <p:cNvPr id="8" name="Text Placeholder 6"/>
          <p:cNvSpPr>
            <a:spLocks noGrp="1"/>
          </p:cNvSpPr>
          <p:nvPr>
            <p:ph type="body" sz="quarter" idx="10"/>
          </p:nvPr>
        </p:nvSpPr>
        <p:spPr/>
        <p:txBody>
          <a:bodyPr/>
          <a:lstStyle/>
          <a:p>
            <a:r>
              <a:rPr lang="en-GB" dirty="0" err="1" smtClean="0"/>
              <a:t>Univariate</a:t>
            </a:r>
            <a:r>
              <a:rPr lang="en-GB" dirty="0" smtClean="0"/>
              <a:t> odds ratios (ORs)</a:t>
            </a:r>
            <a:endParaRPr lang="en-GB" dirty="0"/>
          </a:p>
        </p:txBody>
      </p:sp>
      <p:graphicFrame>
        <p:nvGraphicFramePr>
          <p:cNvPr id="9" name="Table 8"/>
          <p:cNvGraphicFramePr>
            <a:graphicFrameLocks noGrp="1"/>
          </p:cNvGraphicFramePr>
          <p:nvPr/>
        </p:nvGraphicFramePr>
        <p:xfrm>
          <a:off x="481362" y="1397000"/>
          <a:ext cx="8205012" cy="4746368"/>
        </p:xfrm>
        <a:graphic>
          <a:graphicData uri="http://schemas.openxmlformats.org/drawingml/2006/table">
            <a:tbl>
              <a:tblPr firstRow="1" bandRow="1">
                <a:tableStyleId>{69012ECD-51FC-41F1-AA8D-1B2483CD663E}</a:tableStyleId>
              </a:tblPr>
              <a:tblGrid>
                <a:gridCol w="1367502"/>
                <a:gridCol w="1367502"/>
                <a:gridCol w="1367502"/>
                <a:gridCol w="1367502"/>
                <a:gridCol w="1367502"/>
                <a:gridCol w="1367502"/>
              </a:tblGrid>
              <a:tr h="268073">
                <a:tc>
                  <a:txBody>
                    <a:bodyPr/>
                    <a:lstStyle/>
                    <a:p>
                      <a:r>
                        <a:rPr lang="en-GB" sz="1200" dirty="0" smtClean="0">
                          <a:latin typeface="+mn-lt"/>
                        </a:rPr>
                        <a:t>Attributes</a:t>
                      </a:r>
                      <a:endParaRPr lang="en-GB" sz="1200" dirty="0">
                        <a:latin typeface="+mn-lt"/>
                      </a:endParaRPr>
                    </a:p>
                  </a:txBody>
                  <a:tcPr/>
                </a:tc>
                <a:tc>
                  <a:txBody>
                    <a:bodyPr/>
                    <a:lstStyle/>
                    <a:p>
                      <a:r>
                        <a:rPr lang="en-GB" sz="1200" dirty="0" smtClean="0">
                          <a:latin typeface="+mn-lt"/>
                        </a:rPr>
                        <a:t>Odds</a:t>
                      </a:r>
                      <a:r>
                        <a:rPr lang="en-GB" sz="1200" baseline="0" dirty="0" smtClean="0">
                          <a:latin typeface="+mn-lt"/>
                        </a:rPr>
                        <a:t> ratios</a:t>
                      </a:r>
                      <a:endParaRPr lang="en-GB" sz="1200" dirty="0">
                        <a:latin typeface="+mn-lt"/>
                      </a:endParaRPr>
                    </a:p>
                  </a:txBody>
                  <a:tcPr/>
                </a:tc>
                <a:tc>
                  <a:txBody>
                    <a:bodyPr/>
                    <a:lstStyle/>
                    <a:p>
                      <a:r>
                        <a:rPr lang="en-GB" sz="1200" dirty="0" smtClean="0">
                          <a:latin typeface="+mn-lt"/>
                        </a:rPr>
                        <a:t>Lower 95% CI</a:t>
                      </a:r>
                      <a:endParaRPr lang="en-GB" sz="1200" dirty="0">
                        <a:latin typeface="+mn-lt"/>
                      </a:endParaRPr>
                    </a:p>
                  </a:txBody>
                  <a:tcPr/>
                </a:tc>
                <a:tc>
                  <a:txBody>
                    <a:bodyPr/>
                    <a:lstStyle/>
                    <a:p>
                      <a:r>
                        <a:rPr lang="en-GB" sz="1200" dirty="0" smtClean="0">
                          <a:latin typeface="+mn-lt"/>
                        </a:rPr>
                        <a:t>Upper 95%</a:t>
                      </a:r>
                      <a:r>
                        <a:rPr lang="en-GB" sz="1200" baseline="0" dirty="0" smtClean="0">
                          <a:latin typeface="+mn-lt"/>
                        </a:rPr>
                        <a:t> CI</a:t>
                      </a:r>
                      <a:endParaRPr lang="en-GB" sz="1200" dirty="0">
                        <a:latin typeface="+mn-lt"/>
                      </a:endParaRPr>
                    </a:p>
                  </a:txBody>
                  <a:tcPr/>
                </a:tc>
                <a:tc>
                  <a:txBody>
                    <a:bodyPr/>
                    <a:lstStyle/>
                    <a:p>
                      <a:r>
                        <a:rPr lang="en-GB" sz="1200" dirty="0" smtClean="0">
                          <a:latin typeface="+mn-lt"/>
                        </a:rPr>
                        <a:t>Total</a:t>
                      </a:r>
                      <a:r>
                        <a:rPr lang="en-GB" sz="1200" baseline="0" dirty="0" smtClean="0">
                          <a:latin typeface="+mn-lt"/>
                        </a:rPr>
                        <a:t> N</a:t>
                      </a:r>
                      <a:endParaRPr lang="en-GB" sz="1200" dirty="0">
                        <a:latin typeface="+mn-lt"/>
                      </a:endParaRPr>
                    </a:p>
                  </a:txBody>
                  <a:tcPr/>
                </a:tc>
                <a:tc>
                  <a:txBody>
                    <a:bodyPr/>
                    <a:lstStyle/>
                    <a:p>
                      <a:r>
                        <a:rPr lang="en-GB" sz="1200" dirty="0" smtClean="0">
                          <a:latin typeface="+mn-lt"/>
                        </a:rPr>
                        <a:t>% non-missing</a:t>
                      </a:r>
                      <a:endParaRPr lang="en-GB" sz="1200" dirty="0">
                        <a:latin typeface="+mn-lt"/>
                      </a:endParaRPr>
                    </a:p>
                  </a:txBody>
                  <a:tcPr/>
                </a:tc>
              </a:tr>
              <a:tr h="268073">
                <a:tc>
                  <a:txBody>
                    <a:bodyPr/>
                    <a:lstStyle/>
                    <a:p>
                      <a:pPr algn="l" fontAlgn="t"/>
                      <a:r>
                        <a:rPr lang="en-GB" sz="1200" b="1" i="0" u="none" strike="noStrike" dirty="0" smtClean="0">
                          <a:solidFill>
                            <a:srgbClr val="000000"/>
                          </a:solidFill>
                          <a:latin typeface="+mn-lt"/>
                        </a:rPr>
                        <a:t>Age (+1)</a:t>
                      </a:r>
                      <a:endParaRPr lang="en-GB" sz="1200" b="1" i="0" u="none" strike="noStrike" dirty="0">
                        <a:solidFill>
                          <a:srgbClr val="000000"/>
                        </a:solidFill>
                        <a:latin typeface="+mn-lt"/>
                      </a:endParaRPr>
                    </a:p>
                  </a:txBody>
                  <a:tcPr marL="0" marR="0" marT="0" marB="0"/>
                </a:tc>
                <a:tc>
                  <a:txBody>
                    <a:bodyPr/>
                    <a:lstStyle/>
                    <a:p>
                      <a:pPr algn="r" rtl="0" fontAlgn="t"/>
                      <a:r>
                        <a:rPr lang="en-GB" sz="1200" b="0" i="0" u="none" strike="noStrike">
                          <a:solidFill>
                            <a:srgbClr val="000000"/>
                          </a:solidFill>
                          <a:latin typeface="Verdana"/>
                        </a:rPr>
                        <a:t>1.05</a:t>
                      </a:r>
                    </a:p>
                  </a:txBody>
                  <a:tcPr marL="9525" marR="9525" marT="9525" marB="0"/>
                </a:tc>
                <a:tc>
                  <a:txBody>
                    <a:bodyPr/>
                    <a:lstStyle/>
                    <a:p>
                      <a:pPr algn="r" rtl="0" fontAlgn="t"/>
                      <a:r>
                        <a:rPr lang="en-GB" sz="1200" b="0" i="0" u="none" strike="noStrike">
                          <a:solidFill>
                            <a:srgbClr val="000000"/>
                          </a:solidFill>
                          <a:latin typeface="Verdana"/>
                        </a:rPr>
                        <a:t>1.05</a:t>
                      </a:r>
                    </a:p>
                  </a:txBody>
                  <a:tcPr marL="9525" marR="9525" marT="9525" marB="0"/>
                </a:tc>
                <a:tc>
                  <a:txBody>
                    <a:bodyPr/>
                    <a:lstStyle/>
                    <a:p>
                      <a:pPr algn="r" rtl="0" fontAlgn="t"/>
                      <a:r>
                        <a:rPr lang="en-GB" sz="1200" b="0" i="0" u="none" strike="noStrike">
                          <a:solidFill>
                            <a:srgbClr val="000000"/>
                          </a:solidFill>
                          <a:latin typeface="Verdana"/>
                        </a:rPr>
                        <a:t>1.06</a:t>
                      </a:r>
                    </a:p>
                  </a:txBody>
                  <a:tcPr marL="9525" marR="9525" marT="9525" marB="0"/>
                </a:tc>
                <a:tc>
                  <a:txBody>
                    <a:bodyPr/>
                    <a:lstStyle/>
                    <a:p>
                      <a:pPr algn="r" fontAlgn="t"/>
                      <a:r>
                        <a:rPr lang="en-GB" sz="1200" b="0" i="0" u="none" strike="noStrike">
                          <a:solidFill>
                            <a:srgbClr val="000000"/>
                          </a:solidFill>
                          <a:latin typeface="+mn-lt"/>
                        </a:rPr>
                        <a:t>12667</a:t>
                      </a:r>
                    </a:p>
                  </a:txBody>
                  <a:tcPr marL="0" marR="0" marT="0" marB="0"/>
                </a:tc>
                <a:tc>
                  <a:txBody>
                    <a:bodyPr/>
                    <a:lstStyle/>
                    <a:p>
                      <a:pPr algn="r" rtl="0" fontAlgn="b"/>
                      <a:r>
                        <a:rPr lang="en-GB" sz="1200" b="0" i="0" u="none" strike="noStrike">
                          <a:solidFill>
                            <a:srgbClr val="000000"/>
                          </a:solidFill>
                          <a:latin typeface="Verdana"/>
                        </a:rPr>
                        <a:t>100.0%</a:t>
                      </a:r>
                    </a:p>
                  </a:txBody>
                  <a:tcPr marL="9525" marR="9525" marT="9525" marB="0" anchor="b"/>
                </a:tc>
              </a:tr>
              <a:tr h="268073">
                <a:tc>
                  <a:txBody>
                    <a:bodyPr/>
                    <a:lstStyle/>
                    <a:p>
                      <a:pPr algn="l" fontAlgn="t"/>
                      <a:r>
                        <a:rPr lang="en-GB" sz="1200" b="1" i="0" u="none" strike="noStrike" dirty="0" err="1" smtClean="0">
                          <a:solidFill>
                            <a:srgbClr val="000000"/>
                          </a:solidFill>
                          <a:latin typeface="+mn-lt"/>
                        </a:rPr>
                        <a:t>bl_va</a:t>
                      </a:r>
                      <a:r>
                        <a:rPr lang="en-GB" sz="1200" b="1" i="0" u="none" strike="noStrike" dirty="0" smtClean="0">
                          <a:solidFill>
                            <a:srgbClr val="000000"/>
                          </a:solidFill>
                          <a:latin typeface="+mn-lt"/>
                        </a:rPr>
                        <a:t> (+1)</a:t>
                      </a:r>
                      <a:endParaRPr lang="en-GB" sz="1200" b="1" i="0" u="none" strike="noStrike" dirty="0">
                        <a:solidFill>
                          <a:srgbClr val="000000"/>
                        </a:solidFill>
                        <a:latin typeface="+mn-lt"/>
                      </a:endParaRPr>
                    </a:p>
                  </a:txBody>
                  <a:tcPr marL="0" marR="0" marT="0" marB="0"/>
                </a:tc>
                <a:tc>
                  <a:txBody>
                    <a:bodyPr/>
                    <a:lstStyle/>
                    <a:p>
                      <a:pPr algn="r" rtl="0" fontAlgn="t"/>
                      <a:r>
                        <a:rPr lang="en-GB" sz="1200" b="0" i="0" u="none" strike="noStrike">
                          <a:solidFill>
                            <a:srgbClr val="000000"/>
                          </a:solidFill>
                          <a:latin typeface="Verdana"/>
                        </a:rPr>
                        <a:t>0.98</a:t>
                      </a:r>
                    </a:p>
                  </a:txBody>
                  <a:tcPr marL="9525" marR="9525" marT="9525" marB="0"/>
                </a:tc>
                <a:tc>
                  <a:txBody>
                    <a:bodyPr/>
                    <a:lstStyle/>
                    <a:p>
                      <a:pPr algn="r" rtl="0" fontAlgn="t"/>
                      <a:r>
                        <a:rPr lang="en-GB" sz="1200" b="0" i="0" u="none" strike="noStrike">
                          <a:solidFill>
                            <a:srgbClr val="000000"/>
                          </a:solidFill>
                          <a:latin typeface="Verdana"/>
                        </a:rPr>
                        <a:t>0.98</a:t>
                      </a:r>
                    </a:p>
                  </a:txBody>
                  <a:tcPr marL="9525" marR="9525" marT="9525" marB="0"/>
                </a:tc>
                <a:tc>
                  <a:txBody>
                    <a:bodyPr/>
                    <a:lstStyle/>
                    <a:p>
                      <a:pPr algn="r" rtl="0" fontAlgn="t"/>
                      <a:r>
                        <a:rPr lang="en-GB" sz="1200" b="0" i="0" u="none" strike="noStrike">
                          <a:solidFill>
                            <a:srgbClr val="000000"/>
                          </a:solidFill>
                          <a:latin typeface="Verdana"/>
                        </a:rPr>
                        <a:t>0.98</a:t>
                      </a:r>
                    </a:p>
                  </a:txBody>
                  <a:tcPr marL="9525" marR="9525" marT="9525" marB="0"/>
                </a:tc>
                <a:tc>
                  <a:txBody>
                    <a:bodyPr/>
                    <a:lstStyle/>
                    <a:p>
                      <a:pPr algn="r" fontAlgn="t"/>
                      <a:r>
                        <a:rPr lang="en-GB" sz="1200" b="0" i="0" u="none" strike="noStrike">
                          <a:solidFill>
                            <a:srgbClr val="000000"/>
                          </a:solidFill>
                          <a:latin typeface="+mn-lt"/>
                        </a:rPr>
                        <a:t>12667</a:t>
                      </a:r>
                    </a:p>
                  </a:txBody>
                  <a:tcPr marL="0" marR="0" marT="0" marB="0"/>
                </a:tc>
                <a:tc>
                  <a:txBody>
                    <a:bodyPr/>
                    <a:lstStyle/>
                    <a:p>
                      <a:pPr algn="r" rtl="0" fontAlgn="b"/>
                      <a:r>
                        <a:rPr lang="en-GB" sz="1200" b="0" i="0" u="none" strike="noStrike">
                          <a:solidFill>
                            <a:srgbClr val="000000"/>
                          </a:solidFill>
                          <a:latin typeface="Verdana"/>
                        </a:rPr>
                        <a:t>96.4%</a:t>
                      </a:r>
                    </a:p>
                  </a:txBody>
                  <a:tcPr marL="9525" marR="9525" marT="9525" marB="0" anchor="b"/>
                </a:tc>
              </a:tr>
              <a:tr h="268073">
                <a:tc>
                  <a:txBody>
                    <a:bodyPr/>
                    <a:lstStyle/>
                    <a:p>
                      <a:pPr algn="l" fontAlgn="t"/>
                      <a:r>
                        <a:rPr lang="en-GB" sz="1200" b="1" i="0" u="none" strike="noStrike">
                          <a:solidFill>
                            <a:srgbClr val="000000"/>
                          </a:solidFill>
                          <a:latin typeface="+mn-lt"/>
                        </a:rPr>
                        <a:t>comb_bl</a:t>
                      </a:r>
                    </a:p>
                  </a:txBody>
                  <a:tcPr marL="0" marR="0" marT="0" marB="0"/>
                </a:tc>
                <a:tc>
                  <a:txBody>
                    <a:bodyPr/>
                    <a:lstStyle/>
                    <a:p>
                      <a:pPr algn="r" rtl="0" fontAlgn="t"/>
                      <a:r>
                        <a:rPr lang="en-GB" sz="1200" b="0" i="0" u="none" strike="noStrike">
                          <a:solidFill>
                            <a:srgbClr val="000000"/>
                          </a:solidFill>
                          <a:latin typeface="Verdana"/>
                        </a:rPr>
                        <a:t>2.25</a:t>
                      </a:r>
                    </a:p>
                  </a:txBody>
                  <a:tcPr marL="9525" marR="9525" marT="9525" marB="0"/>
                </a:tc>
                <a:tc>
                  <a:txBody>
                    <a:bodyPr/>
                    <a:lstStyle/>
                    <a:p>
                      <a:pPr algn="r" rtl="0" fontAlgn="t"/>
                      <a:r>
                        <a:rPr lang="en-GB" sz="1200" b="0" i="0" u="none" strike="noStrike">
                          <a:solidFill>
                            <a:srgbClr val="000000"/>
                          </a:solidFill>
                          <a:latin typeface="Verdana"/>
                        </a:rPr>
                        <a:t>1.88</a:t>
                      </a:r>
                    </a:p>
                  </a:txBody>
                  <a:tcPr marL="9525" marR="9525" marT="9525" marB="0"/>
                </a:tc>
                <a:tc>
                  <a:txBody>
                    <a:bodyPr/>
                    <a:lstStyle/>
                    <a:p>
                      <a:pPr algn="r" rtl="0" fontAlgn="t"/>
                      <a:r>
                        <a:rPr lang="en-GB" sz="1200" b="0" i="0" u="none" strike="noStrike">
                          <a:solidFill>
                            <a:srgbClr val="000000"/>
                          </a:solidFill>
                          <a:latin typeface="Verdana"/>
                        </a:rPr>
                        <a:t>2.70</a:t>
                      </a:r>
                    </a:p>
                  </a:txBody>
                  <a:tcPr marL="9525" marR="9525" marT="9525" marB="0"/>
                </a:tc>
                <a:tc>
                  <a:txBody>
                    <a:bodyPr/>
                    <a:lstStyle/>
                    <a:p>
                      <a:pPr algn="r" fontAlgn="t"/>
                      <a:r>
                        <a:rPr lang="en-GB" sz="1200" b="0" i="0" u="none" strike="noStrike">
                          <a:solidFill>
                            <a:srgbClr val="000000"/>
                          </a:solidFill>
                          <a:latin typeface="+mn-lt"/>
                        </a:rPr>
                        <a:t>12667</a:t>
                      </a:r>
                    </a:p>
                  </a:txBody>
                  <a:tcPr marL="0" marR="0" marT="0" marB="0"/>
                </a:tc>
                <a:tc>
                  <a:txBody>
                    <a:bodyPr/>
                    <a:lstStyle/>
                    <a:p>
                      <a:pPr algn="r" rtl="0" fontAlgn="b"/>
                      <a:r>
                        <a:rPr lang="en-GB" sz="1200" b="0" i="0" u="none" strike="noStrike">
                          <a:solidFill>
                            <a:srgbClr val="000000"/>
                          </a:solidFill>
                          <a:latin typeface="Verdana"/>
                        </a:rPr>
                        <a:t>100.0%</a:t>
                      </a:r>
                    </a:p>
                  </a:txBody>
                  <a:tcPr marL="9525" marR="9525" marT="9525" marB="0" anchor="b"/>
                </a:tc>
              </a:tr>
              <a:tr h="268073">
                <a:tc>
                  <a:txBody>
                    <a:bodyPr/>
                    <a:lstStyle/>
                    <a:p>
                      <a:pPr algn="l" fontAlgn="t"/>
                      <a:r>
                        <a:rPr lang="en-GB" sz="1200" b="1" i="0" u="none" strike="noStrike">
                          <a:solidFill>
                            <a:srgbClr val="000000"/>
                          </a:solidFill>
                          <a:latin typeface="+mn-lt"/>
                        </a:rPr>
                        <a:t>ct_eyedx_all</a:t>
                      </a:r>
                    </a:p>
                  </a:txBody>
                  <a:tcPr marL="0" marR="0" marT="0" marB="0"/>
                </a:tc>
                <a:tc>
                  <a:txBody>
                    <a:bodyPr/>
                    <a:lstStyle/>
                    <a:p>
                      <a:pPr algn="r" rtl="0" fontAlgn="t"/>
                      <a:r>
                        <a:rPr lang="en-GB" sz="1200" b="0" i="0" u="none" strike="noStrike">
                          <a:solidFill>
                            <a:srgbClr val="000000"/>
                          </a:solidFill>
                          <a:latin typeface="Verdana"/>
                        </a:rPr>
                        <a:t>1.16</a:t>
                      </a:r>
                    </a:p>
                  </a:txBody>
                  <a:tcPr marL="9525" marR="9525" marT="9525" marB="0"/>
                </a:tc>
                <a:tc>
                  <a:txBody>
                    <a:bodyPr/>
                    <a:lstStyle/>
                    <a:p>
                      <a:pPr algn="r" rtl="0" fontAlgn="t"/>
                      <a:r>
                        <a:rPr lang="en-GB" sz="1200" b="0" i="0" u="none" strike="noStrike">
                          <a:solidFill>
                            <a:srgbClr val="000000"/>
                          </a:solidFill>
                          <a:latin typeface="Verdana"/>
                        </a:rPr>
                        <a:t>1.14</a:t>
                      </a:r>
                    </a:p>
                  </a:txBody>
                  <a:tcPr marL="9525" marR="9525" marT="9525" marB="0"/>
                </a:tc>
                <a:tc>
                  <a:txBody>
                    <a:bodyPr/>
                    <a:lstStyle/>
                    <a:p>
                      <a:pPr algn="r" rtl="0" fontAlgn="t"/>
                      <a:r>
                        <a:rPr lang="en-GB" sz="1200" b="0" i="0" u="none" strike="noStrike">
                          <a:solidFill>
                            <a:srgbClr val="000000"/>
                          </a:solidFill>
                          <a:latin typeface="Verdana"/>
                        </a:rPr>
                        <a:t>1.18</a:t>
                      </a:r>
                    </a:p>
                  </a:txBody>
                  <a:tcPr marL="9525" marR="9525" marT="9525" marB="0"/>
                </a:tc>
                <a:tc>
                  <a:txBody>
                    <a:bodyPr/>
                    <a:lstStyle/>
                    <a:p>
                      <a:pPr algn="r" fontAlgn="t"/>
                      <a:r>
                        <a:rPr lang="en-GB" sz="1200" b="0" i="0" u="none" strike="noStrike">
                          <a:solidFill>
                            <a:srgbClr val="000000"/>
                          </a:solidFill>
                          <a:latin typeface="+mn-lt"/>
                        </a:rPr>
                        <a:t>12667</a:t>
                      </a:r>
                    </a:p>
                  </a:txBody>
                  <a:tcPr marL="0" marR="0" marT="0" marB="0"/>
                </a:tc>
                <a:tc>
                  <a:txBody>
                    <a:bodyPr/>
                    <a:lstStyle/>
                    <a:p>
                      <a:pPr algn="r" rtl="0" fontAlgn="b"/>
                      <a:r>
                        <a:rPr lang="en-GB" sz="1200" b="0" i="0" u="none" strike="noStrike">
                          <a:solidFill>
                            <a:srgbClr val="000000"/>
                          </a:solidFill>
                          <a:latin typeface="Verdana"/>
                        </a:rPr>
                        <a:t>100.0%</a:t>
                      </a:r>
                    </a:p>
                  </a:txBody>
                  <a:tcPr marL="9525" marR="9525" marT="9525" marB="0" anchor="b"/>
                </a:tc>
              </a:tr>
              <a:tr h="268073">
                <a:tc>
                  <a:txBody>
                    <a:bodyPr/>
                    <a:lstStyle/>
                    <a:p>
                      <a:pPr algn="l" fontAlgn="t"/>
                      <a:r>
                        <a:rPr lang="en-GB" sz="1200" b="1" i="0" u="none" strike="noStrike">
                          <a:solidFill>
                            <a:srgbClr val="000000"/>
                          </a:solidFill>
                          <a:latin typeface="+mn-lt"/>
                        </a:rPr>
                        <a:t>ct_eyedx_post</a:t>
                      </a:r>
                    </a:p>
                  </a:txBody>
                  <a:tcPr marL="0" marR="0" marT="0" marB="0"/>
                </a:tc>
                <a:tc>
                  <a:txBody>
                    <a:bodyPr/>
                    <a:lstStyle/>
                    <a:p>
                      <a:pPr algn="r" rtl="0" fontAlgn="t"/>
                      <a:r>
                        <a:rPr lang="en-GB" sz="1200" b="0" i="0" u="none" strike="noStrike">
                          <a:solidFill>
                            <a:srgbClr val="000000"/>
                          </a:solidFill>
                          <a:latin typeface="Verdana"/>
                        </a:rPr>
                        <a:t>1.19</a:t>
                      </a:r>
                    </a:p>
                  </a:txBody>
                  <a:tcPr marL="9525" marR="9525" marT="9525" marB="0"/>
                </a:tc>
                <a:tc>
                  <a:txBody>
                    <a:bodyPr/>
                    <a:lstStyle/>
                    <a:p>
                      <a:pPr algn="r" rtl="0" fontAlgn="t"/>
                      <a:r>
                        <a:rPr lang="en-GB" sz="1200" b="0" i="0" u="none" strike="noStrike">
                          <a:solidFill>
                            <a:srgbClr val="000000"/>
                          </a:solidFill>
                          <a:latin typeface="Verdana"/>
                        </a:rPr>
                        <a:t>1.17</a:t>
                      </a:r>
                    </a:p>
                  </a:txBody>
                  <a:tcPr marL="9525" marR="9525" marT="9525" marB="0"/>
                </a:tc>
                <a:tc>
                  <a:txBody>
                    <a:bodyPr/>
                    <a:lstStyle/>
                    <a:p>
                      <a:pPr algn="r" rtl="0" fontAlgn="t"/>
                      <a:r>
                        <a:rPr lang="en-GB" sz="1200" b="0" i="0" u="none" strike="noStrike">
                          <a:solidFill>
                            <a:srgbClr val="000000"/>
                          </a:solidFill>
                          <a:latin typeface="Verdana"/>
                        </a:rPr>
                        <a:t>1.21</a:t>
                      </a:r>
                    </a:p>
                  </a:txBody>
                  <a:tcPr marL="9525" marR="9525" marT="9525" marB="0"/>
                </a:tc>
                <a:tc>
                  <a:txBody>
                    <a:bodyPr/>
                    <a:lstStyle/>
                    <a:p>
                      <a:pPr algn="r" fontAlgn="t"/>
                      <a:r>
                        <a:rPr lang="en-GB" sz="1200" b="0" i="0" u="none" strike="noStrike">
                          <a:solidFill>
                            <a:srgbClr val="000000"/>
                          </a:solidFill>
                          <a:latin typeface="+mn-lt"/>
                        </a:rPr>
                        <a:t>12667</a:t>
                      </a:r>
                    </a:p>
                  </a:txBody>
                  <a:tcPr marL="0" marR="0" marT="0" marB="0"/>
                </a:tc>
                <a:tc>
                  <a:txBody>
                    <a:bodyPr/>
                    <a:lstStyle/>
                    <a:p>
                      <a:pPr algn="r" rtl="0" fontAlgn="b"/>
                      <a:r>
                        <a:rPr lang="en-GB" sz="1200" b="0" i="0" u="none" strike="noStrike">
                          <a:solidFill>
                            <a:srgbClr val="000000"/>
                          </a:solidFill>
                          <a:latin typeface="Verdana"/>
                        </a:rPr>
                        <a:t>100.0%</a:t>
                      </a:r>
                    </a:p>
                  </a:txBody>
                  <a:tcPr marL="9525" marR="9525" marT="9525" marB="0" anchor="b"/>
                </a:tc>
              </a:tr>
              <a:tr h="268073">
                <a:tc>
                  <a:txBody>
                    <a:bodyPr/>
                    <a:lstStyle/>
                    <a:p>
                      <a:pPr algn="l" fontAlgn="t"/>
                      <a:r>
                        <a:rPr lang="en-GB" sz="1200" b="1" i="0" u="none" strike="noStrike">
                          <a:solidFill>
                            <a:srgbClr val="000000"/>
                          </a:solidFill>
                          <a:latin typeface="+mn-lt"/>
                        </a:rPr>
                        <a:t>ct_ivi_any</a:t>
                      </a:r>
                    </a:p>
                  </a:txBody>
                  <a:tcPr marL="0" marR="0" marT="0" marB="0"/>
                </a:tc>
                <a:tc>
                  <a:txBody>
                    <a:bodyPr/>
                    <a:lstStyle/>
                    <a:p>
                      <a:pPr algn="r" rtl="0" fontAlgn="t"/>
                      <a:r>
                        <a:rPr lang="en-GB" sz="1200" b="0" i="0" u="none" strike="noStrike">
                          <a:solidFill>
                            <a:srgbClr val="000000"/>
                          </a:solidFill>
                          <a:latin typeface="Verdana"/>
                        </a:rPr>
                        <a:t>na</a:t>
                      </a:r>
                    </a:p>
                  </a:txBody>
                  <a:tcPr marL="9525" marR="9525" marT="9525" marB="0"/>
                </a:tc>
                <a:tc>
                  <a:txBody>
                    <a:bodyPr/>
                    <a:lstStyle/>
                    <a:p>
                      <a:pPr algn="r" rtl="0" fontAlgn="t"/>
                      <a:r>
                        <a:rPr lang="en-GB" sz="1200" b="0" i="0" u="none" strike="noStrike">
                          <a:solidFill>
                            <a:srgbClr val="000000"/>
                          </a:solidFill>
                          <a:latin typeface="Verdana"/>
                        </a:rPr>
                        <a:t>na</a:t>
                      </a:r>
                    </a:p>
                  </a:txBody>
                  <a:tcPr marL="9525" marR="9525" marT="9525" marB="0"/>
                </a:tc>
                <a:tc>
                  <a:txBody>
                    <a:bodyPr/>
                    <a:lstStyle/>
                    <a:p>
                      <a:pPr algn="r" rtl="0" fontAlgn="t"/>
                      <a:r>
                        <a:rPr lang="en-GB" sz="1200" b="0" i="0" u="none" strike="noStrike">
                          <a:solidFill>
                            <a:srgbClr val="000000"/>
                          </a:solidFill>
                          <a:latin typeface="Verdana"/>
                        </a:rPr>
                        <a:t>na</a:t>
                      </a:r>
                    </a:p>
                  </a:txBody>
                  <a:tcPr marL="9525" marR="9525" marT="9525" marB="0"/>
                </a:tc>
                <a:tc>
                  <a:txBody>
                    <a:bodyPr/>
                    <a:lstStyle/>
                    <a:p>
                      <a:pPr algn="r" fontAlgn="t"/>
                      <a:r>
                        <a:rPr lang="en-GB" sz="1200" b="0" i="0" u="none" strike="noStrike">
                          <a:solidFill>
                            <a:srgbClr val="000000"/>
                          </a:solidFill>
                          <a:latin typeface="+mn-lt"/>
                        </a:rPr>
                        <a:t>12667</a:t>
                      </a:r>
                    </a:p>
                  </a:txBody>
                  <a:tcPr marL="0" marR="0" marT="0" marB="0"/>
                </a:tc>
                <a:tc>
                  <a:txBody>
                    <a:bodyPr/>
                    <a:lstStyle/>
                    <a:p>
                      <a:pPr algn="r" rtl="0" fontAlgn="b"/>
                      <a:r>
                        <a:rPr lang="en-GB" sz="1200" b="0" i="0" u="none" strike="noStrike">
                          <a:solidFill>
                            <a:srgbClr val="000000"/>
                          </a:solidFill>
                          <a:latin typeface="Verdana"/>
                        </a:rPr>
                        <a:t>100.0%</a:t>
                      </a:r>
                    </a:p>
                  </a:txBody>
                  <a:tcPr marL="9525" marR="9525" marT="9525" marB="0" anchor="b"/>
                </a:tc>
              </a:tr>
              <a:tr h="268073">
                <a:tc>
                  <a:txBody>
                    <a:bodyPr/>
                    <a:lstStyle/>
                    <a:p>
                      <a:pPr algn="l" fontAlgn="t"/>
                      <a:r>
                        <a:rPr lang="en-GB" sz="1200" b="1" i="0" u="none" strike="noStrike">
                          <a:solidFill>
                            <a:srgbClr val="000000"/>
                          </a:solidFill>
                          <a:latin typeface="+mn-lt"/>
                        </a:rPr>
                        <a:t>ct_ivi_post</a:t>
                      </a:r>
                    </a:p>
                  </a:txBody>
                  <a:tcPr marL="0" marR="0" marT="0" marB="0"/>
                </a:tc>
                <a:tc>
                  <a:txBody>
                    <a:bodyPr/>
                    <a:lstStyle/>
                    <a:p>
                      <a:pPr algn="r" rtl="0" fontAlgn="t"/>
                      <a:r>
                        <a:rPr lang="en-GB" sz="1200" b="0" i="0" u="none" strike="noStrike">
                          <a:solidFill>
                            <a:srgbClr val="000000"/>
                          </a:solidFill>
                          <a:latin typeface="Verdana"/>
                        </a:rPr>
                        <a:t>na</a:t>
                      </a:r>
                    </a:p>
                  </a:txBody>
                  <a:tcPr marL="9525" marR="9525" marT="9525" marB="0"/>
                </a:tc>
                <a:tc>
                  <a:txBody>
                    <a:bodyPr/>
                    <a:lstStyle/>
                    <a:p>
                      <a:pPr algn="r" rtl="0" fontAlgn="t"/>
                      <a:r>
                        <a:rPr lang="en-GB" sz="1200" b="0" i="0" u="none" strike="noStrike">
                          <a:solidFill>
                            <a:srgbClr val="000000"/>
                          </a:solidFill>
                          <a:latin typeface="Verdana"/>
                        </a:rPr>
                        <a:t>na </a:t>
                      </a:r>
                    </a:p>
                  </a:txBody>
                  <a:tcPr marL="9525" marR="9525" marT="9525" marB="0"/>
                </a:tc>
                <a:tc>
                  <a:txBody>
                    <a:bodyPr/>
                    <a:lstStyle/>
                    <a:p>
                      <a:pPr algn="r" rtl="0" fontAlgn="t"/>
                      <a:r>
                        <a:rPr lang="en-GB" sz="1200" b="0" i="0" u="none" strike="noStrike">
                          <a:solidFill>
                            <a:srgbClr val="000000"/>
                          </a:solidFill>
                          <a:latin typeface="Verdana"/>
                        </a:rPr>
                        <a:t>na</a:t>
                      </a:r>
                    </a:p>
                  </a:txBody>
                  <a:tcPr marL="9525" marR="9525" marT="9525" marB="0"/>
                </a:tc>
                <a:tc>
                  <a:txBody>
                    <a:bodyPr/>
                    <a:lstStyle/>
                    <a:p>
                      <a:pPr algn="r" fontAlgn="t"/>
                      <a:r>
                        <a:rPr lang="en-GB" sz="1200" b="0" i="0" u="none" strike="noStrike">
                          <a:solidFill>
                            <a:srgbClr val="000000"/>
                          </a:solidFill>
                          <a:latin typeface="+mn-lt"/>
                        </a:rPr>
                        <a:t>12667</a:t>
                      </a:r>
                    </a:p>
                  </a:txBody>
                  <a:tcPr marL="0" marR="0" marT="0" marB="0"/>
                </a:tc>
                <a:tc>
                  <a:txBody>
                    <a:bodyPr/>
                    <a:lstStyle/>
                    <a:p>
                      <a:pPr algn="r" rtl="0" fontAlgn="b"/>
                      <a:r>
                        <a:rPr lang="en-GB" sz="1200" b="0" i="0" u="none" strike="noStrike">
                          <a:solidFill>
                            <a:srgbClr val="000000"/>
                          </a:solidFill>
                          <a:latin typeface="Verdana"/>
                        </a:rPr>
                        <a:t>100.0%</a:t>
                      </a:r>
                    </a:p>
                  </a:txBody>
                  <a:tcPr marL="9525" marR="9525" marT="9525" marB="0" anchor="b"/>
                </a:tc>
              </a:tr>
              <a:tr h="268073">
                <a:tc>
                  <a:txBody>
                    <a:bodyPr/>
                    <a:lstStyle/>
                    <a:p>
                      <a:pPr algn="l" fontAlgn="t"/>
                      <a:r>
                        <a:rPr lang="en-GB" sz="1200" b="1" i="0" u="none" strike="noStrike">
                          <a:solidFill>
                            <a:srgbClr val="000000"/>
                          </a:solidFill>
                          <a:latin typeface="+mn-lt"/>
                        </a:rPr>
                        <a:t>diab_bl</a:t>
                      </a:r>
                    </a:p>
                  </a:txBody>
                  <a:tcPr marL="0" marR="0" marT="0" marB="0"/>
                </a:tc>
                <a:tc>
                  <a:txBody>
                    <a:bodyPr/>
                    <a:lstStyle/>
                    <a:p>
                      <a:pPr algn="r" rtl="0" fontAlgn="t"/>
                      <a:r>
                        <a:rPr lang="en-GB" sz="1200" b="0" i="0" u="none" strike="noStrike">
                          <a:solidFill>
                            <a:srgbClr val="000000"/>
                          </a:solidFill>
                          <a:latin typeface="Verdana"/>
                        </a:rPr>
                        <a:t>0.20</a:t>
                      </a:r>
                    </a:p>
                  </a:txBody>
                  <a:tcPr marL="9525" marR="9525" marT="9525" marB="0"/>
                </a:tc>
                <a:tc>
                  <a:txBody>
                    <a:bodyPr/>
                    <a:lstStyle/>
                    <a:p>
                      <a:pPr algn="r" rtl="0" fontAlgn="t"/>
                      <a:r>
                        <a:rPr lang="en-GB" sz="1200" b="0" i="0" u="none" strike="noStrike">
                          <a:solidFill>
                            <a:srgbClr val="000000"/>
                          </a:solidFill>
                          <a:latin typeface="Verdana"/>
                        </a:rPr>
                        <a:t>0.17</a:t>
                      </a:r>
                    </a:p>
                  </a:txBody>
                  <a:tcPr marL="9525" marR="9525" marT="9525" marB="0"/>
                </a:tc>
                <a:tc>
                  <a:txBody>
                    <a:bodyPr/>
                    <a:lstStyle/>
                    <a:p>
                      <a:pPr algn="r" rtl="0" fontAlgn="t"/>
                      <a:r>
                        <a:rPr lang="en-GB" sz="1200" b="0" i="0" u="none" strike="noStrike">
                          <a:solidFill>
                            <a:srgbClr val="000000"/>
                          </a:solidFill>
                          <a:latin typeface="Verdana"/>
                        </a:rPr>
                        <a:t>0.23</a:t>
                      </a:r>
                    </a:p>
                  </a:txBody>
                  <a:tcPr marL="9525" marR="9525" marT="9525" marB="0"/>
                </a:tc>
                <a:tc>
                  <a:txBody>
                    <a:bodyPr/>
                    <a:lstStyle/>
                    <a:p>
                      <a:pPr algn="r" fontAlgn="t"/>
                      <a:r>
                        <a:rPr lang="en-GB" sz="1200" b="0" i="0" u="none" strike="noStrike">
                          <a:solidFill>
                            <a:srgbClr val="000000"/>
                          </a:solidFill>
                          <a:latin typeface="+mn-lt"/>
                        </a:rPr>
                        <a:t>12667</a:t>
                      </a:r>
                    </a:p>
                  </a:txBody>
                  <a:tcPr marL="0" marR="0" marT="0" marB="0"/>
                </a:tc>
                <a:tc>
                  <a:txBody>
                    <a:bodyPr/>
                    <a:lstStyle/>
                    <a:p>
                      <a:pPr algn="r" rtl="0" fontAlgn="b"/>
                      <a:r>
                        <a:rPr lang="en-GB" sz="1200" b="0" i="0" u="none" strike="noStrike">
                          <a:solidFill>
                            <a:srgbClr val="000000"/>
                          </a:solidFill>
                          <a:latin typeface="Verdana"/>
                        </a:rPr>
                        <a:t>100.0%</a:t>
                      </a:r>
                    </a:p>
                  </a:txBody>
                  <a:tcPr marL="9525" marR="9525" marT="9525" marB="0" anchor="b"/>
                </a:tc>
              </a:tr>
              <a:tr h="268073">
                <a:tc>
                  <a:txBody>
                    <a:bodyPr/>
                    <a:lstStyle/>
                    <a:p>
                      <a:pPr algn="l" fontAlgn="t"/>
                      <a:r>
                        <a:rPr lang="en-GB" sz="1200" b="1" i="0" u="none" strike="noStrike" dirty="0" err="1">
                          <a:solidFill>
                            <a:srgbClr val="000000"/>
                          </a:solidFill>
                          <a:latin typeface="+mn-lt"/>
                        </a:rPr>
                        <a:t>eyedx_bl</a:t>
                      </a:r>
                      <a:endParaRPr lang="en-GB" sz="1200" b="1" i="0" u="none" strike="noStrike" dirty="0">
                        <a:solidFill>
                          <a:srgbClr val="000000"/>
                        </a:solidFill>
                        <a:latin typeface="+mn-lt"/>
                      </a:endParaRPr>
                    </a:p>
                  </a:txBody>
                  <a:tcPr marL="0" marR="0" marT="0" marB="0"/>
                </a:tc>
                <a:tc>
                  <a:txBody>
                    <a:bodyPr/>
                    <a:lstStyle/>
                    <a:p>
                      <a:pPr algn="r" rtl="0" fontAlgn="t"/>
                      <a:r>
                        <a:rPr lang="en-GB" sz="1200" b="0" i="0" u="none" strike="noStrike">
                          <a:solidFill>
                            <a:srgbClr val="000000"/>
                          </a:solidFill>
                          <a:latin typeface="Verdana"/>
                        </a:rPr>
                        <a:t>0.35</a:t>
                      </a:r>
                    </a:p>
                  </a:txBody>
                  <a:tcPr marL="9525" marR="9525" marT="9525" marB="0"/>
                </a:tc>
                <a:tc>
                  <a:txBody>
                    <a:bodyPr/>
                    <a:lstStyle/>
                    <a:p>
                      <a:pPr algn="r" rtl="0" fontAlgn="t"/>
                      <a:r>
                        <a:rPr lang="en-GB" sz="1200" b="0" i="0" u="none" strike="noStrike">
                          <a:solidFill>
                            <a:srgbClr val="000000"/>
                          </a:solidFill>
                          <a:latin typeface="Verdana"/>
                        </a:rPr>
                        <a:t>0.31</a:t>
                      </a:r>
                    </a:p>
                  </a:txBody>
                  <a:tcPr marL="9525" marR="9525" marT="9525" marB="0"/>
                </a:tc>
                <a:tc>
                  <a:txBody>
                    <a:bodyPr/>
                    <a:lstStyle/>
                    <a:p>
                      <a:pPr algn="r" rtl="0" fontAlgn="t"/>
                      <a:r>
                        <a:rPr lang="en-GB" sz="1200" b="0" i="0" u="none" strike="noStrike">
                          <a:solidFill>
                            <a:srgbClr val="000000"/>
                          </a:solidFill>
                          <a:latin typeface="Verdana"/>
                        </a:rPr>
                        <a:t>0.41</a:t>
                      </a:r>
                    </a:p>
                  </a:txBody>
                  <a:tcPr marL="9525" marR="9525" marT="9525" marB="0"/>
                </a:tc>
                <a:tc>
                  <a:txBody>
                    <a:bodyPr/>
                    <a:lstStyle/>
                    <a:p>
                      <a:pPr algn="r" fontAlgn="t"/>
                      <a:r>
                        <a:rPr lang="en-GB" sz="1200" b="0" i="0" u="none" strike="noStrike">
                          <a:solidFill>
                            <a:srgbClr val="000000"/>
                          </a:solidFill>
                          <a:latin typeface="+mn-lt"/>
                        </a:rPr>
                        <a:t>12667</a:t>
                      </a:r>
                    </a:p>
                  </a:txBody>
                  <a:tcPr marL="0" marR="0" marT="0" marB="0"/>
                </a:tc>
                <a:tc>
                  <a:txBody>
                    <a:bodyPr/>
                    <a:lstStyle/>
                    <a:p>
                      <a:pPr algn="r" rtl="0" fontAlgn="b"/>
                      <a:r>
                        <a:rPr lang="en-GB" sz="1200" b="0" i="0" u="none" strike="noStrike">
                          <a:solidFill>
                            <a:srgbClr val="000000"/>
                          </a:solidFill>
                          <a:latin typeface="Verdana"/>
                        </a:rPr>
                        <a:t>100.0%</a:t>
                      </a:r>
                    </a:p>
                  </a:txBody>
                  <a:tcPr marL="9525" marR="9525" marT="9525" marB="0" anchor="b"/>
                </a:tc>
              </a:tr>
              <a:tr h="268073">
                <a:tc>
                  <a:txBody>
                    <a:bodyPr/>
                    <a:lstStyle/>
                    <a:p>
                      <a:pPr algn="l" fontAlgn="t"/>
                      <a:r>
                        <a:rPr lang="en-GB" sz="1200" b="1" i="0" u="none" strike="noStrike" dirty="0" smtClean="0">
                          <a:solidFill>
                            <a:srgbClr val="000000"/>
                          </a:solidFill>
                          <a:latin typeface="+mn-lt"/>
                        </a:rPr>
                        <a:t>Female (Vs. M)</a:t>
                      </a:r>
                      <a:endParaRPr lang="en-GB" sz="1200" b="1" i="0" u="none" strike="noStrike" dirty="0">
                        <a:solidFill>
                          <a:srgbClr val="000000"/>
                        </a:solidFill>
                        <a:latin typeface="+mn-lt"/>
                      </a:endParaRPr>
                    </a:p>
                  </a:txBody>
                  <a:tcPr marL="0" marR="0" marT="0" marB="0"/>
                </a:tc>
                <a:tc>
                  <a:txBody>
                    <a:bodyPr/>
                    <a:lstStyle/>
                    <a:p>
                      <a:pPr algn="r" rtl="0" fontAlgn="t"/>
                      <a:r>
                        <a:rPr lang="en-GB" sz="1200" b="0" i="0" u="none" strike="noStrike">
                          <a:solidFill>
                            <a:srgbClr val="000000"/>
                          </a:solidFill>
                          <a:latin typeface="Verdana"/>
                        </a:rPr>
                        <a:t>1.45</a:t>
                      </a:r>
                    </a:p>
                  </a:txBody>
                  <a:tcPr marL="9525" marR="9525" marT="9525" marB="0"/>
                </a:tc>
                <a:tc>
                  <a:txBody>
                    <a:bodyPr/>
                    <a:lstStyle/>
                    <a:p>
                      <a:pPr algn="r" rtl="0" fontAlgn="t"/>
                      <a:r>
                        <a:rPr lang="en-GB" sz="1200" b="0" i="0" u="none" strike="noStrike">
                          <a:solidFill>
                            <a:srgbClr val="000000"/>
                          </a:solidFill>
                          <a:latin typeface="Verdana"/>
                        </a:rPr>
                        <a:t>1.28</a:t>
                      </a:r>
                    </a:p>
                  </a:txBody>
                  <a:tcPr marL="9525" marR="9525" marT="9525" marB="0"/>
                </a:tc>
                <a:tc>
                  <a:txBody>
                    <a:bodyPr/>
                    <a:lstStyle/>
                    <a:p>
                      <a:pPr algn="r" rtl="0" fontAlgn="t"/>
                      <a:r>
                        <a:rPr lang="en-GB" sz="1200" b="0" i="0" u="none" strike="noStrike">
                          <a:solidFill>
                            <a:srgbClr val="000000"/>
                          </a:solidFill>
                          <a:latin typeface="Verdana"/>
                        </a:rPr>
                        <a:t>1.63</a:t>
                      </a:r>
                    </a:p>
                  </a:txBody>
                  <a:tcPr marL="9525" marR="9525" marT="9525" marB="0"/>
                </a:tc>
                <a:tc>
                  <a:txBody>
                    <a:bodyPr/>
                    <a:lstStyle/>
                    <a:p>
                      <a:pPr algn="r" fontAlgn="t"/>
                      <a:r>
                        <a:rPr lang="en-GB" sz="1200" b="0" i="0" u="none" strike="noStrike">
                          <a:solidFill>
                            <a:srgbClr val="000000"/>
                          </a:solidFill>
                          <a:latin typeface="+mn-lt"/>
                        </a:rPr>
                        <a:t>12667</a:t>
                      </a:r>
                    </a:p>
                  </a:txBody>
                  <a:tcPr marL="0" marR="0" marT="0" marB="0"/>
                </a:tc>
                <a:tc>
                  <a:txBody>
                    <a:bodyPr/>
                    <a:lstStyle/>
                    <a:p>
                      <a:pPr algn="r" rtl="0" fontAlgn="b"/>
                      <a:r>
                        <a:rPr lang="en-GB" sz="1200" b="0" i="0" u="none" strike="noStrike">
                          <a:solidFill>
                            <a:srgbClr val="000000"/>
                          </a:solidFill>
                          <a:latin typeface="Verdana"/>
                        </a:rPr>
                        <a:t>100.0%</a:t>
                      </a:r>
                    </a:p>
                  </a:txBody>
                  <a:tcPr marL="9525" marR="9525" marT="9525" marB="0" anchor="b"/>
                </a:tc>
              </a:tr>
              <a:tr h="268073">
                <a:tc>
                  <a:txBody>
                    <a:bodyPr/>
                    <a:lstStyle/>
                    <a:p>
                      <a:pPr algn="l" fontAlgn="t"/>
                      <a:r>
                        <a:rPr lang="en-GB" sz="1200" b="1" i="0" u="none" strike="noStrike">
                          <a:solidFill>
                            <a:srgbClr val="000000"/>
                          </a:solidFill>
                          <a:latin typeface="+mn-lt"/>
                        </a:rPr>
                        <a:t>iop_bl</a:t>
                      </a:r>
                    </a:p>
                  </a:txBody>
                  <a:tcPr marL="0" marR="0" marT="0" marB="0"/>
                </a:tc>
                <a:tc>
                  <a:txBody>
                    <a:bodyPr/>
                    <a:lstStyle/>
                    <a:p>
                      <a:pPr algn="r" rtl="0" fontAlgn="t"/>
                      <a:r>
                        <a:rPr lang="en-GB" sz="1200" b="0" i="0" u="none" strike="noStrike">
                          <a:solidFill>
                            <a:srgbClr val="000000"/>
                          </a:solidFill>
                          <a:latin typeface="Verdana"/>
                        </a:rPr>
                        <a:t>1.37</a:t>
                      </a:r>
                    </a:p>
                  </a:txBody>
                  <a:tcPr marL="9525" marR="9525" marT="9525" marB="0"/>
                </a:tc>
                <a:tc>
                  <a:txBody>
                    <a:bodyPr/>
                    <a:lstStyle/>
                    <a:p>
                      <a:pPr algn="r" rtl="0" fontAlgn="t"/>
                      <a:r>
                        <a:rPr lang="en-GB" sz="1200" b="0" i="0" u="none" strike="noStrike">
                          <a:solidFill>
                            <a:srgbClr val="000000"/>
                          </a:solidFill>
                          <a:latin typeface="Verdana"/>
                        </a:rPr>
                        <a:t>1.22</a:t>
                      </a:r>
                    </a:p>
                  </a:txBody>
                  <a:tcPr marL="9525" marR="9525" marT="9525" marB="0"/>
                </a:tc>
                <a:tc>
                  <a:txBody>
                    <a:bodyPr/>
                    <a:lstStyle/>
                    <a:p>
                      <a:pPr algn="r" rtl="0" fontAlgn="t"/>
                      <a:r>
                        <a:rPr lang="en-GB" sz="1200" b="0" i="0" u="none" strike="noStrike">
                          <a:solidFill>
                            <a:srgbClr val="000000"/>
                          </a:solidFill>
                          <a:latin typeface="Verdana"/>
                        </a:rPr>
                        <a:t>1.54</a:t>
                      </a:r>
                    </a:p>
                  </a:txBody>
                  <a:tcPr marL="9525" marR="9525" marT="9525" marB="0"/>
                </a:tc>
                <a:tc>
                  <a:txBody>
                    <a:bodyPr/>
                    <a:lstStyle/>
                    <a:p>
                      <a:pPr algn="r" fontAlgn="t"/>
                      <a:r>
                        <a:rPr lang="en-GB" sz="1200" b="0" i="0" u="none" strike="noStrike">
                          <a:solidFill>
                            <a:srgbClr val="000000"/>
                          </a:solidFill>
                          <a:latin typeface="+mn-lt"/>
                        </a:rPr>
                        <a:t>12667</a:t>
                      </a:r>
                    </a:p>
                  </a:txBody>
                  <a:tcPr marL="0" marR="0" marT="0" marB="0"/>
                </a:tc>
                <a:tc>
                  <a:txBody>
                    <a:bodyPr/>
                    <a:lstStyle/>
                    <a:p>
                      <a:pPr algn="r" rtl="0" fontAlgn="b"/>
                      <a:r>
                        <a:rPr lang="en-GB" sz="1200" b="0" i="0" u="none" strike="noStrike">
                          <a:solidFill>
                            <a:srgbClr val="000000"/>
                          </a:solidFill>
                          <a:latin typeface="Verdana"/>
                        </a:rPr>
                        <a:t>100.0%</a:t>
                      </a:r>
                    </a:p>
                  </a:txBody>
                  <a:tcPr marL="9525" marR="9525" marT="9525" marB="0" anchor="b"/>
                </a:tc>
              </a:tr>
              <a:tr h="268073">
                <a:tc>
                  <a:txBody>
                    <a:bodyPr/>
                    <a:lstStyle/>
                    <a:p>
                      <a:pPr algn="l" fontAlgn="t"/>
                      <a:r>
                        <a:rPr lang="en-GB" sz="1200" b="1" i="0" u="none" strike="noStrike">
                          <a:solidFill>
                            <a:srgbClr val="000000"/>
                          </a:solidFill>
                          <a:latin typeface="+mn-lt"/>
                        </a:rPr>
                        <a:t>ivi_post</a:t>
                      </a:r>
                    </a:p>
                  </a:txBody>
                  <a:tcPr marL="0" marR="0" marT="0" marB="0"/>
                </a:tc>
                <a:tc>
                  <a:txBody>
                    <a:bodyPr/>
                    <a:lstStyle/>
                    <a:p>
                      <a:pPr algn="r" rtl="0" fontAlgn="t"/>
                      <a:r>
                        <a:rPr lang="en-GB" sz="1200" b="0" i="0" u="none" strike="noStrike">
                          <a:solidFill>
                            <a:srgbClr val="000000"/>
                          </a:solidFill>
                          <a:latin typeface="Verdana"/>
                        </a:rPr>
                        <a:t>na</a:t>
                      </a:r>
                    </a:p>
                  </a:txBody>
                  <a:tcPr marL="9525" marR="9525" marT="9525" marB="0"/>
                </a:tc>
                <a:tc>
                  <a:txBody>
                    <a:bodyPr/>
                    <a:lstStyle/>
                    <a:p>
                      <a:pPr algn="r" rtl="0" fontAlgn="t"/>
                      <a:r>
                        <a:rPr lang="en-GB" sz="1200" b="0" i="0" u="none" strike="noStrike">
                          <a:solidFill>
                            <a:srgbClr val="000000"/>
                          </a:solidFill>
                          <a:latin typeface="Verdana"/>
                        </a:rPr>
                        <a:t>na</a:t>
                      </a:r>
                    </a:p>
                  </a:txBody>
                  <a:tcPr marL="9525" marR="9525" marT="9525" marB="0"/>
                </a:tc>
                <a:tc>
                  <a:txBody>
                    <a:bodyPr/>
                    <a:lstStyle/>
                    <a:p>
                      <a:pPr algn="r" rtl="0" fontAlgn="t"/>
                      <a:r>
                        <a:rPr lang="en-GB" sz="1200" b="0" i="0" u="none" strike="noStrike">
                          <a:solidFill>
                            <a:srgbClr val="000000"/>
                          </a:solidFill>
                          <a:latin typeface="Verdana"/>
                        </a:rPr>
                        <a:t>na </a:t>
                      </a:r>
                    </a:p>
                  </a:txBody>
                  <a:tcPr marL="9525" marR="9525" marT="9525" marB="0"/>
                </a:tc>
                <a:tc>
                  <a:txBody>
                    <a:bodyPr/>
                    <a:lstStyle/>
                    <a:p>
                      <a:pPr algn="r" fontAlgn="t"/>
                      <a:r>
                        <a:rPr lang="en-GB" sz="1200" b="0" i="0" u="none" strike="noStrike" dirty="0" err="1">
                          <a:solidFill>
                            <a:srgbClr val="000000"/>
                          </a:solidFill>
                          <a:latin typeface="+mn-lt"/>
                        </a:rPr>
                        <a:t>na</a:t>
                      </a:r>
                      <a:endParaRPr lang="en-GB" sz="1200" b="0" i="0" u="none" strike="noStrike" dirty="0">
                        <a:solidFill>
                          <a:srgbClr val="000000"/>
                        </a:solidFill>
                        <a:latin typeface="+mn-lt"/>
                      </a:endParaRPr>
                    </a:p>
                  </a:txBody>
                  <a:tcPr marL="0" marR="0" marT="0" marB="0"/>
                </a:tc>
                <a:tc>
                  <a:txBody>
                    <a:bodyPr/>
                    <a:lstStyle/>
                    <a:p>
                      <a:pPr algn="r" rtl="0" fontAlgn="b"/>
                      <a:r>
                        <a:rPr lang="en-GB" sz="1200" b="0" i="0" u="none" strike="noStrike">
                          <a:solidFill>
                            <a:srgbClr val="000000"/>
                          </a:solidFill>
                          <a:latin typeface="Verdana"/>
                        </a:rPr>
                        <a:t>na </a:t>
                      </a:r>
                    </a:p>
                  </a:txBody>
                  <a:tcPr marL="9525" marR="9525" marT="9525" marB="0" anchor="b"/>
                </a:tc>
              </a:tr>
              <a:tr h="268073">
                <a:tc>
                  <a:txBody>
                    <a:bodyPr/>
                    <a:lstStyle/>
                    <a:p>
                      <a:pPr algn="l" fontAlgn="t"/>
                      <a:r>
                        <a:rPr lang="en-GB" sz="1200" b="1" i="0" u="none" strike="noStrike">
                          <a:solidFill>
                            <a:srgbClr val="000000"/>
                          </a:solidFill>
                          <a:latin typeface="+mn-lt"/>
                        </a:rPr>
                        <a:t>ivi_pre</a:t>
                      </a:r>
                    </a:p>
                  </a:txBody>
                  <a:tcPr marL="0" marR="0" marT="0" marB="0"/>
                </a:tc>
                <a:tc>
                  <a:txBody>
                    <a:bodyPr/>
                    <a:lstStyle/>
                    <a:p>
                      <a:pPr algn="r" rtl="0" fontAlgn="t"/>
                      <a:r>
                        <a:rPr lang="en-GB" sz="1200" b="0" i="0" u="none" strike="noStrike">
                          <a:solidFill>
                            <a:srgbClr val="000000"/>
                          </a:solidFill>
                          <a:latin typeface="Verdana"/>
                        </a:rPr>
                        <a:t>9.45</a:t>
                      </a:r>
                    </a:p>
                  </a:txBody>
                  <a:tcPr marL="9525" marR="9525" marT="9525" marB="0"/>
                </a:tc>
                <a:tc>
                  <a:txBody>
                    <a:bodyPr/>
                    <a:lstStyle/>
                    <a:p>
                      <a:pPr algn="r" rtl="0" fontAlgn="t"/>
                      <a:r>
                        <a:rPr lang="en-GB" sz="1200" b="0" i="0" u="none" strike="noStrike">
                          <a:solidFill>
                            <a:srgbClr val="000000"/>
                          </a:solidFill>
                          <a:latin typeface="Verdana"/>
                        </a:rPr>
                        <a:t>7.91</a:t>
                      </a:r>
                    </a:p>
                  </a:txBody>
                  <a:tcPr marL="9525" marR="9525" marT="9525" marB="0"/>
                </a:tc>
                <a:tc>
                  <a:txBody>
                    <a:bodyPr/>
                    <a:lstStyle/>
                    <a:p>
                      <a:pPr algn="r" rtl="0" fontAlgn="t"/>
                      <a:r>
                        <a:rPr lang="en-GB" sz="1200" b="0" i="0" u="none" strike="noStrike">
                          <a:solidFill>
                            <a:srgbClr val="000000"/>
                          </a:solidFill>
                          <a:latin typeface="Verdana"/>
                        </a:rPr>
                        <a:t>11.29</a:t>
                      </a:r>
                    </a:p>
                  </a:txBody>
                  <a:tcPr marL="9525" marR="9525" marT="9525" marB="0"/>
                </a:tc>
                <a:tc>
                  <a:txBody>
                    <a:bodyPr/>
                    <a:lstStyle/>
                    <a:p>
                      <a:pPr algn="r" fontAlgn="t"/>
                      <a:r>
                        <a:rPr lang="en-GB" sz="1200" b="0" i="0" u="none" strike="noStrike" dirty="0">
                          <a:solidFill>
                            <a:srgbClr val="000000"/>
                          </a:solidFill>
                          <a:latin typeface="+mn-lt"/>
                        </a:rPr>
                        <a:t>12667</a:t>
                      </a:r>
                    </a:p>
                  </a:txBody>
                  <a:tcPr marL="0" marR="0" marT="0" marB="0"/>
                </a:tc>
                <a:tc>
                  <a:txBody>
                    <a:bodyPr/>
                    <a:lstStyle/>
                    <a:p>
                      <a:pPr algn="r" rtl="0" fontAlgn="b"/>
                      <a:r>
                        <a:rPr lang="en-GB" sz="1200" b="0" i="0" u="none" strike="noStrike">
                          <a:solidFill>
                            <a:srgbClr val="000000"/>
                          </a:solidFill>
                          <a:latin typeface="Verdana"/>
                        </a:rPr>
                        <a:t>100.0%</a:t>
                      </a:r>
                    </a:p>
                  </a:txBody>
                  <a:tcPr marL="9525" marR="9525" marT="9525" marB="0" anchor="b"/>
                </a:tc>
              </a:tr>
              <a:tr h="268073">
                <a:tc>
                  <a:txBody>
                    <a:bodyPr/>
                    <a:lstStyle/>
                    <a:p>
                      <a:pPr algn="l" fontAlgn="t"/>
                      <a:r>
                        <a:rPr lang="en-GB" sz="1200" b="1" i="0" u="none" strike="noStrike">
                          <a:solidFill>
                            <a:srgbClr val="000000"/>
                          </a:solidFill>
                          <a:latin typeface="+mn-lt"/>
                        </a:rPr>
                        <a:t>oct_bl</a:t>
                      </a:r>
                    </a:p>
                  </a:txBody>
                  <a:tcPr marL="0" marR="0" marT="0" marB="0"/>
                </a:tc>
                <a:tc>
                  <a:txBody>
                    <a:bodyPr/>
                    <a:lstStyle/>
                    <a:p>
                      <a:pPr algn="r" rtl="0" fontAlgn="t"/>
                      <a:r>
                        <a:rPr lang="en-GB" sz="1200" b="0" i="0" u="none" strike="noStrike">
                          <a:solidFill>
                            <a:srgbClr val="000000"/>
                          </a:solidFill>
                          <a:latin typeface="Verdana"/>
                        </a:rPr>
                        <a:t>9.45</a:t>
                      </a:r>
                    </a:p>
                  </a:txBody>
                  <a:tcPr marL="9525" marR="9525" marT="9525" marB="0"/>
                </a:tc>
                <a:tc>
                  <a:txBody>
                    <a:bodyPr/>
                    <a:lstStyle/>
                    <a:p>
                      <a:pPr algn="r" rtl="0" fontAlgn="t"/>
                      <a:r>
                        <a:rPr lang="en-GB" sz="1200" b="0" i="0" u="none" strike="noStrike">
                          <a:solidFill>
                            <a:srgbClr val="000000"/>
                          </a:solidFill>
                          <a:latin typeface="Verdana"/>
                        </a:rPr>
                        <a:t>7.91</a:t>
                      </a:r>
                    </a:p>
                  </a:txBody>
                  <a:tcPr marL="9525" marR="9525" marT="9525" marB="0"/>
                </a:tc>
                <a:tc>
                  <a:txBody>
                    <a:bodyPr/>
                    <a:lstStyle/>
                    <a:p>
                      <a:pPr algn="r" rtl="0" fontAlgn="t"/>
                      <a:r>
                        <a:rPr lang="en-GB" sz="1200" b="0" i="0" u="none" strike="noStrike">
                          <a:solidFill>
                            <a:srgbClr val="000000"/>
                          </a:solidFill>
                          <a:latin typeface="Verdana"/>
                        </a:rPr>
                        <a:t>11.29</a:t>
                      </a:r>
                    </a:p>
                  </a:txBody>
                  <a:tcPr marL="9525" marR="9525" marT="9525" marB="0"/>
                </a:tc>
                <a:tc>
                  <a:txBody>
                    <a:bodyPr/>
                    <a:lstStyle/>
                    <a:p>
                      <a:pPr algn="r" fontAlgn="t"/>
                      <a:r>
                        <a:rPr lang="en-GB" sz="1200" b="0" i="0" u="none" strike="noStrike" dirty="0">
                          <a:solidFill>
                            <a:srgbClr val="000000"/>
                          </a:solidFill>
                          <a:latin typeface="+mn-lt"/>
                        </a:rPr>
                        <a:t>12667</a:t>
                      </a:r>
                    </a:p>
                  </a:txBody>
                  <a:tcPr marL="0" marR="0" marT="0" marB="0"/>
                </a:tc>
                <a:tc>
                  <a:txBody>
                    <a:bodyPr/>
                    <a:lstStyle/>
                    <a:p>
                      <a:pPr algn="r" rtl="0" fontAlgn="b"/>
                      <a:r>
                        <a:rPr lang="en-GB" sz="1200" b="0" i="0" u="none" strike="noStrike">
                          <a:solidFill>
                            <a:srgbClr val="000000"/>
                          </a:solidFill>
                          <a:latin typeface="Verdana"/>
                        </a:rPr>
                        <a:t>100.0%</a:t>
                      </a:r>
                    </a:p>
                  </a:txBody>
                  <a:tcPr marL="9525" marR="9525" marT="9525" marB="0" anchor="b"/>
                </a:tc>
              </a:tr>
              <a:tr h="268073">
                <a:tc>
                  <a:txBody>
                    <a:bodyPr/>
                    <a:lstStyle/>
                    <a:p>
                      <a:pPr algn="l" fontAlgn="t"/>
                      <a:r>
                        <a:rPr lang="en-GB" sz="1200" b="1" i="0" u="none" strike="noStrike">
                          <a:solidFill>
                            <a:srgbClr val="000000"/>
                          </a:solidFill>
                          <a:latin typeface="+mn-lt"/>
                        </a:rPr>
                        <a:t>tx_any</a:t>
                      </a:r>
                    </a:p>
                  </a:txBody>
                  <a:tcPr marL="0" marR="0" marT="0" marB="0"/>
                </a:tc>
                <a:tc>
                  <a:txBody>
                    <a:bodyPr/>
                    <a:lstStyle/>
                    <a:p>
                      <a:pPr algn="r" rtl="0" fontAlgn="t"/>
                      <a:r>
                        <a:rPr lang="en-GB" sz="1200" b="0" i="0" u="none" strike="noStrike">
                          <a:solidFill>
                            <a:srgbClr val="000000"/>
                          </a:solidFill>
                          <a:latin typeface="Verdana"/>
                        </a:rPr>
                        <a:t>na</a:t>
                      </a:r>
                    </a:p>
                  </a:txBody>
                  <a:tcPr marL="9525" marR="9525" marT="9525" marB="0"/>
                </a:tc>
                <a:tc>
                  <a:txBody>
                    <a:bodyPr/>
                    <a:lstStyle/>
                    <a:p>
                      <a:pPr algn="r" rtl="0" fontAlgn="t"/>
                      <a:r>
                        <a:rPr lang="en-GB" sz="1200" b="0" i="0" u="none" strike="noStrike">
                          <a:solidFill>
                            <a:srgbClr val="000000"/>
                          </a:solidFill>
                          <a:latin typeface="Verdana"/>
                        </a:rPr>
                        <a:t>na</a:t>
                      </a:r>
                    </a:p>
                  </a:txBody>
                  <a:tcPr marL="9525" marR="9525" marT="9525" marB="0"/>
                </a:tc>
                <a:tc>
                  <a:txBody>
                    <a:bodyPr/>
                    <a:lstStyle/>
                    <a:p>
                      <a:pPr algn="r" rtl="0" fontAlgn="t"/>
                      <a:r>
                        <a:rPr lang="en-GB" sz="1200" b="0" i="0" u="none" strike="noStrike">
                          <a:solidFill>
                            <a:srgbClr val="000000"/>
                          </a:solidFill>
                          <a:latin typeface="Verdana"/>
                        </a:rPr>
                        <a:t>na</a:t>
                      </a:r>
                    </a:p>
                  </a:txBody>
                  <a:tcPr marL="9525" marR="9525" marT="9525" marB="0"/>
                </a:tc>
                <a:tc>
                  <a:txBody>
                    <a:bodyPr/>
                    <a:lstStyle/>
                    <a:p>
                      <a:pPr algn="r" fontAlgn="t"/>
                      <a:r>
                        <a:rPr lang="en-GB" sz="1200" b="0" i="0" u="none" strike="noStrike" dirty="0" err="1">
                          <a:solidFill>
                            <a:srgbClr val="000000"/>
                          </a:solidFill>
                          <a:latin typeface="+mn-lt"/>
                        </a:rPr>
                        <a:t>na</a:t>
                      </a:r>
                      <a:endParaRPr lang="en-GB" sz="1200" b="0" i="0" u="none" strike="noStrike" dirty="0">
                        <a:solidFill>
                          <a:srgbClr val="000000"/>
                        </a:solidFill>
                        <a:latin typeface="+mn-lt"/>
                      </a:endParaRPr>
                    </a:p>
                  </a:txBody>
                  <a:tcPr marL="0" marR="0" marT="0" marB="0"/>
                </a:tc>
                <a:tc>
                  <a:txBody>
                    <a:bodyPr/>
                    <a:lstStyle/>
                    <a:p>
                      <a:pPr algn="r" rtl="0" fontAlgn="b"/>
                      <a:r>
                        <a:rPr lang="en-GB" sz="1200" b="0" i="0" u="none" strike="noStrike">
                          <a:solidFill>
                            <a:srgbClr val="000000"/>
                          </a:solidFill>
                          <a:latin typeface="Verdana"/>
                        </a:rPr>
                        <a:t>na </a:t>
                      </a:r>
                    </a:p>
                  </a:txBody>
                  <a:tcPr marL="9525" marR="9525" marT="9525" marB="0" anchor="b"/>
                </a:tc>
              </a:tr>
              <a:tr h="268073">
                <a:tc>
                  <a:txBody>
                    <a:bodyPr/>
                    <a:lstStyle/>
                    <a:p>
                      <a:pPr algn="l" fontAlgn="t"/>
                      <a:r>
                        <a:rPr lang="en-GB" sz="1200" b="1" i="0" u="none" strike="noStrike" dirty="0" err="1">
                          <a:solidFill>
                            <a:srgbClr val="000000"/>
                          </a:solidFill>
                          <a:latin typeface="+mn-lt"/>
                        </a:rPr>
                        <a:t>va_bl</a:t>
                      </a:r>
                      <a:endParaRPr lang="en-GB" sz="1200" b="1" i="0" u="none" strike="noStrike" dirty="0">
                        <a:solidFill>
                          <a:srgbClr val="000000"/>
                        </a:solidFill>
                        <a:latin typeface="+mn-lt"/>
                      </a:endParaRPr>
                    </a:p>
                  </a:txBody>
                  <a:tcPr marL="0" marR="0" marT="0" marB="0"/>
                </a:tc>
                <a:tc>
                  <a:txBody>
                    <a:bodyPr/>
                    <a:lstStyle/>
                    <a:p>
                      <a:pPr algn="r" rtl="0" fontAlgn="t"/>
                      <a:r>
                        <a:rPr lang="en-GB" sz="1200" b="0" i="0" u="none" strike="noStrike">
                          <a:solidFill>
                            <a:srgbClr val="000000"/>
                          </a:solidFill>
                          <a:latin typeface="Verdana"/>
                        </a:rPr>
                        <a:t>0.49</a:t>
                      </a:r>
                    </a:p>
                  </a:txBody>
                  <a:tcPr marL="9525" marR="9525" marT="9525" marB="0"/>
                </a:tc>
                <a:tc>
                  <a:txBody>
                    <a:bodyPr/>
                    <a:lstStyle/>
                    <a:p>
                      <a:pPr algn="r" rtl="0" fontAlgn="t"/>
                      <a:r>
                        <a:rPr lang="en-GB" sz="1200" b="0" i="0" u="none" strike="noStrike">
                          <a:solidFill>
                            <a:srgbClr val="000000"/>
                          </a:solidFill>
                          <a:latin typeface="Verdana"/>
                        </a:rPr>
                        <a:t>0.39</a:t>
                      </a:r>
                    </a:p>
                  </a:txBody>
                  <a:tcPr marL="9525" marR="9525" marT="9525" marB="0"/>
                </a:tc>
                <a:tc>
                  <a:txBody>
                    <a:bodyPr/>
                    <a:lstStyle/>
                    <a:p>
                      <a:pPr algn="r" rtl="0" fontAlgn="t"/>
                      <a:r>
                        <a:rPr lang="en-GB" sz="1200" b="0" i="0" u="none" strike="noStrike" dirty="0">
                          <a:solidFill>
                            <a:srgbClr val="000000"/>
                          </a:solidFill>
                          <a:latin typeface="Verdana"/>
                        </a:rPr>
                        <a:t>0.63</a:t>
                      </a:r>
                    </a:p>
                  </a:txBody>
                  <a:tcPr marL="9525" marR="9525" marT="9525" marB="0"/>
                </a:tc>
                <a:tc>
                  <a:txBody>
                    <a:bodyPr/>
                    <a:lstStyle/>
                    <a:p>
                      <a:pPr algn="r" fontAlgn="t"/>
                      <a:r>
                        <a:rPr lang="en-GB" sz="1200" b="0" i="0" u="none" strike="noStrike" dirty="0">
                          <a:solidFill>
                            <a:srgbClr val="000000"/>
                          </a:solidFill>
                          <a:latin typeface="+mn-lt"/>
                        </a:rPr>
                        <a:t>12667</a:t>
                      </a:r>
                    </a:p>
                  </a:txBody>
                  <a:tcPr marL="0" marR="0" marT="0" marB="0"/>
                </a:tc>
                <a:tc>
                  <a:txBody>
                    <a:bodyPr/>
                    <a:lstStyle/>
                    <a:p>
                      <a:pPr algn="r" rtl="0" fontAlgn="b"/>
                      <a:r>
                        <a:rPr lang="en-GB" sz="1200" b="0" i="0" u="none" strike="noStrike" dirty="0">
                          <a:solidFill>
                            <a:srgbClr val="000000"/>
                          </a:solidFill>
                          <a:latin typeface="Verdana"/>
                        </a:rPr>
                        <a:t>100.0%</a:t>
                      </a:r>
                    </a:p>
                  </a:txBody>
                  <a:tcPr marL="9525" marR="9525" marT="9525" marB="0" anchor="b"/>
                </a:tc>
              </a:tr>
            </a:tbl>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Mild bilateral progression to advanced AMD</a:t>
            </a:r>
            <a:endParaRPr lang="en-GB" dirty="0"/>
          </a:p>
        </p:txBody>
      </p:sp>
      <p:sp>
        <p:nvSpPr>
          <p:cNvPr id="4" name="Date Placeholder 3"/>
          <p:cNvSpPr>
            <a:spLocks noGrp="1"/>
          </p:cNvSpPr>
          <p:nvPr>
            <p:ph type="dt" sz="half" idx="2"/>
          </p:nvPr>
        </p:nvSpPr>
        <p:spPr/>
        <p:txBody>
          <a:bodyPr/>
          <a:lstStyle/>
          <a:p>
            <a:fld id="{9AFEB77A-97B9-454A-81DF-89DD7448F8D4}" type="datetime1">
              <a:rPr lang="en-US" smtClean="0"/>
              <a:pPr/>
              <a:t>2/24/2015</a:t>
            </a:fld>
            <a:endParaRPr lang="en-GB"/>
          </a:p>
        </p:txBody>
      </p:sp>
      <p:sp>
        <p:nvSpPr>
          <p:cNvPr id="5" name="Footer Placeholder 4"/>
          <p:cNvSpPr>
            <a:spLocks noGrp="1"/>
          </p:cNvSpPr>
          <p:nvPr>
            <p:ph type="ftr" sz="quarter" idx="3"/>
          </p:nvPr>
        </p:nvSpPr>
        <p:spPr/>
        <p:txBody>
          <a:bodyPr/>
          <a:lstStyle/>
          <a:p>
            <a:r>
              <a:rPr lang="en-GB" smtClean="0"/>
              <a:t>Jassen Dry AMD predictive models</a:t>
            </a:r>
            <a:endParaRPr lang="en-GB"/>
          </a:p>
        </p:txBody>
      </p:sp>
      <p:sp>
        <p:nvSpPr>
          <p:cNvPr id="6" name="Slide Number Placeholder 5"/>
          <p:cNvSpPr>
            <a:spLocks noGrp="1"/>
          </p:cNvSpPr>
          <p:nvPr>
            <p:ph type="sldNum" sz="quarter" idx="4"/>
          </p:nvPr>
        </p:nvSpPr>
        <p:spPr/>
        <p:txBody>
          <a:bodyPr/>
          <a:lstStyle/>
          <a:p>
            <a:fld id="{078CA1E6-1B09-488D-A1FF-E8A47C315D27}" type="slidenum">
              <a:rPr lang="en-GB" smtClean="0"/>
              <a:pPr/>
              <a:t>18</a:t>
            </a:fld>
            <a:endParaRPr lang="en-GB"/>
          </a:p>
        </p:txBody>
      </p:sp>
      <p:sp>
        <p:nvSpPr>
          <p:cNvPr id="10" name="Text Placeholder 9"/>
          <p:cNvSpPr>
            <a:spLocks noGrp="1"/>
          </p:cNvSpPr>
          <p:nvPr>
            <p:ph type="body" sz="quarter" idx="10"/>
          </p:nvPr>
        </p:nvSpPr>
        <p:spPr/>
        <p:txBody>
          <a:bodyPr/>
          <a:lstStyle/>
          <a:p>
            <a:pPr lvl="0"/>
            <a:r>
              <a:rPr lang="en-GB" dirty="0" smtClean="0"/>
              <a:t>Final step-wise model with adjusted ORs </a:t>
            </a:r>
          </a:p>
          <a:p>
            <a:endParaRPr lang="en-GB" dirty="0"/>
          </a:p>
        </p:txBody>
      </p:sp>
      <p:graphicFrame>
        <p:nvGraphicFramePr>
          <p:cNvPr id="11" name="Table 10"/>
          <p:cNvGraphicFramePr>
            <a:graphicFrameLocks noGrp="1"/>
          </p:cNvGraphicFramePr>
          <p:nvPr/>
        </p:nvGraphicFramePr>
        <p:xfrm>
          <a:off x="481362" y="1397000"/>
          <a:ext cx="8205012" cy="2946589"/>
        </p:xfrm>
        <a:graphic>
          <a:graphicData uri="http://schemas.openxmlformats.org/drawingml/2006/table">
            <a:tbl>
              <a:tblPr firstRow="1" bandRow="1">
                <a:tableStyleId>{69012ECD-51FC-41F1-AA8D-1B2483CD663E}</a:tableStyleId>
              </a:tblPr>
              <a:tblGrid>
                <a:gridCol w="1620393"/>
                <a:gridCol w="1114611"/>
                <a:gridCol w="1367502"/>
                <a:gridCol w="1367502"/>
                <a:gridCol w="1367502"/>
                <a:gridCol w="1367502"/>
              </a:tblGrid>
              <a:tr h="268073">
                <a:tc>
                  <a:txBody>
                    <a:bodyPr/>
                    <a:lstStyle/>
                    <a:p>
                      <a:r>
                        <a:rPr lang="en-GB" sz="1400" dirty="0" smtClean="0">
                          <a:latin typeface="+mn-lt"/>
                        </a:rPr>
                        <a:t>Attributes</a:t>
                      </a:r>
                      <a:endParaRPr lang="en-GB" sz="1400" dirty="0">
                        <a:latin typeface="+mn-lt"/>
                      </a:endParaRPr>
                    </a:p>
                  </a:txBody>
                  <a:tcPr/>
                </a:tc>
                <a:tc>
                  <a:txBody>
                    <a:bodyPr/>
                    <a:lstStyle/>
                    <a:p>
                      <a:r>
                        <a:rPr lang="el-GR" sz="1400" dirty="0" smtClean="0">
                          <a:latin typeface="+mn-lt"/>
                        </a:rPr>
                        <a:t>β</a:t>
                      </a:r>
                      <a:endParaRPr lang="en-GB" sz="1400" dirty="0">
                        <a:latin typeface="+mn-lt"/>
                      </a:endParaRPr>
                    </a:p>
                  </a:txBody>
                  <a:tcPr/>
                </a:tc>
                <a:tc>
                  <a:txBody>
                    <a:bodyPr/>
                    <a:lstStyle/>
                    <a:p>
                      <a:r>
                        <a:rPr lang="en-GB" sz="1400" dirty="0" smtClean="0">
                          <a:latin typeface="+mn-lt"/>
                        </a:rPr>
                        <a:t>P value</a:t>
                      </a:r>
                      <a:endParaRPr lang="en-GB" sz="1400" dirty="0">
                        <a:latin typeface="+mn-lt"/>
                      </a:endParaRPr>
                    </a:p>
                  </a:txBody>
                  <a:tcPr/>
                </a:tc>
                <a:tc>
                  <a:txBody>
                    <a:bodyPr/>
                    <a:lstStyle/>
                    <a:p>
                      <a:r>
                        <a:rPr lang="en-GB" sz="1400" dirty="0" smtClean="0">
                          <a:latin typeface="+mn-lt"/>
                        </a:rPr>
                        <a:t>Odds</a:t>
                      </a:r>
                      <a:r>
                        <a:rPr lang="en-GB" sz="1400" baseline="0" dirty="0" smtClean="0">
                          <a:latin typeface="+mn-lt"/>
                        </a:rPr>
                        <a:t> ratios</a:t>
                      </a:r>
                      <a:endParaRPr lang="en-GB" sz="1400" dirty="0">
                        <a:latin typeface="+mn-lt"/>
                      </a:endParaRPr>
                    </a:p>
                  </a:txBody>
                  <a:tcPr/>
                </a:tc>
                <a:tc>
                  <a:txBody>
                    <a:bodyPr/>
                    <a:lstStyle/>
                    <a:p>
                      <a:r>
                        <a:rPr lang="en-GB" sz="1400" dirty="0" smtClean="0">
                          <a:latin typeface="+mn-lt"/>
                        </a:rPr>
                        <a:t>Lower 95% CI</a:t>
                      </a:r>
                      <a:endParaRPr lang="en-GB" sz="1400" dirty="0">
                        <a:latin typeface="+mn-lt"/>
                      </a:endParaRPr>
                    </a:p>
                  </a:txBody>
                  <a:tcPr/>
                </a:tc>
                <a:tc>
                  <a:txBody>
                    <a:bodyPr/>
                    <a:lstStyle/>
                    <a:p>
                      <a:r>
                        <a:rPr lang="en-GB" sz="1400" dirty="0" smtClean="0">
                          <a:latin typeface="+mn-lt"/>
                        </a:rPr>
                        <a:t>Upper 95%</a:t>
                      </a:r>
                      <a:r>
                        <a:rPr lang="en-GB" sz="1400" baseline="0" dirty="0" smtClean="0">
                          <a:latin typeface="+mn-lt"/>
                        </a:rPr>
                        <a:t> CI</a:t>
                      </a:r>
                      <a:endParaRPr lang="en-GB" sz="1400" dirty="0">
                        <a:latin typeface="+mn-lt"/>
                      </a:endParaRPr>
                    </a:p>
                  </a:txBody>
                  <a:tcPr/>
                </a:tc>
              </a:tr>
              <a:tr h="268073">
                <a:tc>
                  <a:txBody>
                    <a:bodyPr/>
                    <a:lstStyle/>
                    <a:p>
                      <a:pPr>
                        <a:lnSpc>
                          <a:spcPct val="115000"/>
                        </a:lnSpc>
                        <a:spcBef>
                          <a:spcPts val="300"/>
                        </a:spcBef>
                        <a:spcAft>
                          <a:spcPts val="300"/>
                        </a:spcAft>
                      </a:pPr>
                      <a:r>
                        <a:rPr lang="en-GB" sz="1400" b="1" dirty="0">
                          <a:solidFill>
                            <a:srgbClr val="000000"/>
                          </a:solidFill>
                          <a:latin typeface="+mn-lt"/>
                          <a:ea typeface="SimSun"/>
                        </a:rPr>
                        <a:t>Intercept</a:t>
                      </a:r>
                      <a:endParaRPr lang="en-GB" sz="1400" dirty="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-2.15</a:t>
                      </a:r>
                    </a:p>
                  </a:txBody>
                  <a:tcPr marL="9525" marR="9525" marT="9525" marB="0"/>
                </a:tc>
                <a:tc>
                  <a:txBody>
                    <a:bodyPr/>
                    <a:lstStyle/>
                    <a:p>
                      <a:pPr algn="r" rtl="0" fontAlgn="t"/>
                      <a:r>
                        <a:rPr lang="en-GB" sz="1400" b="0" i="0" u="none" strike="noStrike" dirty="0" smtClean="0">
                          <a:solidFill>
                            <a:srgbClr val="000000"/>
                          </a:solidFill>
                          <a:latin typeface="Verdana"/>
                        </a:rPr>
                        <a:t>&lt;0.001</a:t>
                      </a:r>
                      <a:r>
                        <a:rPr lang="en-GB" sz="1400" b="0" i="0" u="none" strike="noStrike" dirty="0" smtClean="0">
                          <a:solidFill>
                            <a:srgbClr val="002868"/>
                          </a:solidFill>
                          <a:latin typeface="Verdana"/>
                        </a:rPr>
                        <a:t> </a:t>
                      </a:r>
                      <a:endParaRPr lang="en-GB" sz="1400" b="0" i="0" u="none" strike="noStrike" dirty="0">
                        <a:solidFill>
                          <a:srgbClr val="000000"/>
                        </a:solidFill>
                        <a:latin typeface="Verdana"/>
                      </a:endParaRPr>
                    </a:p>
                  </a:txBody>
                  <a:tcPr marL="9525" marR="9525" marT="9525" marB="0"/>
                </a:tc>
                <a:tc>
                  <a:txBody>
                    <a:bodyPr/>
                    <a:lstStyle/>
                    <a:p>
                      <a:endParaRPr lang="en-GB"/>
                    </a:p>
                  </a:txBody>
                  <a:tcPr marL="9525" marR="9525" marT="9525" marB="0"/>
                </a:tc>
                <a:tc>
                  <a:txBody>
                    <a:bodyPr/>
                    <a:lstStyle/>
                    <a:p>
                      <a:endParaRPr lang="en-GB"/>
                    </a:p>
                  </a:txBody>
                  <a:tcPr marL="9525" marR="9525" marT="9525" marB="0"/>
                </a:tc>
                <a:tc>
                  <a:txBody>
                    <a:bodyPr/>
                    <a:lstStyle/>
                    <a:p>
                      <a:endParaRPr lang="en-GB"/>
                    </a:p>
                  </a:txBody>
                  <a:tcPr marL="9525" marR="9525" marT="9525" marB="0"/>
                </a:tc>
              </a:tr>
              <a:tr h="268073">
                <a:tc>
                  <a:txBody>
                    <a:bodyPr/>
                    <a:lstStyle/>
                    <a:p>
                      <a:pPr>
                        <a:lnSpc>
                          <a:spcPct val="115000"/>
                        </a:lnSpc>
                        <a:spcBef>
                          <a:spcPts val="300"/>
                        </a:spcBef>
                        <a:spcAft>
                          <a:spcPts val="300"/>
                        </a:spcAft>
                      </a:pPr>
                      <a:r>
                        <a:rPr lang="en-GB" sz="1400" b="1" dirty="0" smtClean="0">
                          <a:solidFill>
                            <a:srgbClr val="000000"/>
                          </a:solidFill>
                          <a:latin typeface="+mn-lt"/>
                          <a:ea typeface="SimSun"/>
                        </a:rPr>
                        <a:t>Age (+1)</a:t>
                      </a:r>
                      <a:endParaRPr lang="en-GB" sz="1400" dirty="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0.02</a:t>
                      </a:r>
                    </a:p>
                  </a:txBody>
                  <a:tcPr marL="9525" marR="9525" marT="9525" marB="0"/>
                </a:tc>
                <a:tc>
                  <a:txBody>
                    <a:bodyPr/>
                    <a:lstStyle/>
                    <a:p>
                      <a:pPr algn="r" rtl="0" fontAlgn="t"/>
                      <a:r>
                        <a:rPr lang="en-GB" sz="1400" b="0" i="0" u="none" strike="noStrike" dirty="0" smtClean="0">
                          <a:solidFill>
                            <a:srgbClr val="000000"/>
                          </a:solidFill>
                          <a:latin typeface="Verdana"/>
                        </a:rPr>
                        <a:t>&lt;0.001</a:t>
                      </a:r>
                      <a:r>
                        <a:rPr lang="en-GB" sz="1400" b="0" i="0" u="none" strike="noStrike" dirty="0" smtClean="0">
                          <a:solidFill>
                            <a:srgbClr val="002868"/>
                          </a:solidFill>
                          <a:latin typeface="Verdana"/>
                        </a:rPr>
                        <a:t> </a:t>
                      </a:r>
                      <a:endParaRPr lang="en-GB" sz="1400" b="0" i="0" u="none" strike="noStrike" dirty="0">
                        <a:solidFill>
                          <a:srgbClr val="000000"/>
                        </a:solidFill>
                        <a:latin typeface="Verdana"/>
                      </a:endParaRPr>
                    </a:p>
                  </a:txBody>
                  <a:tcPr marL="9525" marR="9525" marT="9525" marB="0"/>
                </a:tc>
                <a:tc>
                  <a:txBody>
                    <a:bodyPr/>
                    <a:lstStyle/>
                    <a:p>
                      <a:pPr algn="r" rtl="0" fontAlgn="t"/>
                      <a:r>
                        <a:rPr lang="en-GB" sz="1400" b="0" i="0" u="none" strike="noStrike" dirty="0">
                          <a:solidFill>
                            <a:srgbClr val="000000"/>
                          </a:solidFill>
                          <a:latin typeface="Verdana"/>
                        </a:rPr>
                        <a:t>1.02</a:t>
                      </a:r>
                    </a:p>
                  </a:txBody>
                  <a:tcPr marL="9525" marR="9525" marT="9525" marB="0"/>
                </a:tc>
                <a:tc>
                  <a:txBody>
                    <a:bodyPr/>
                    <a:lstStyle/>
                    <a:p>
                      <a:pPr algn="r" rtl="0" fontAlgn="t"/>
                      <a:r>
                        <a:rPr lang="en-GB" sz="1400" b="0" i="0" u="none" strike="noStrike">
                          <a:solidFill>
                            <a:srgbClr val="000000"/>
                          </a:solidFill>
                          <a:latin typeface="Verdana"/>
                        </a:rPr>
                        <a:t>1.01</a:t>
                      </a:r>
                    </a:p>
                  </a:txBody>
                  <a:tcPr marL="9525" marR="9525" marT="9525" marB="0"/>
                </a:tc>
                <a:tc>
                  <a:txBody>
                    <a:bodyPr/>
                    <a:lstStyle/>
                    <a:p>
                      <a:pPr algn="r" rtl="0" fontAlgn="t"/>
                      <a:r>
                        <a:rPr lang="en-GB" sz="1400" b="0" i="0" u="none" strike="noStrike">
                          <a:solidFill>
                            <a:srgbClr val="000000"/>
                          </a:solidFill>
                          <a:latin typeface="Verdana"/>
                        </a:rPr>
                        <a:t>1.03</a:t>
                      </a:r>
                    </a:p>
                  </a:txBody>
                  <a:tcPr marL="9525" marR="9525" marT="9525" marB="0"/>
                </a:tc>
              </a:tr>
              <a:tr h="268073">
                <a:tc>
                  <a:txBody>
                    <a:bodyPr/>
                    <a:lstStyle/>
                    <a:p>
                      <a:pPr>
                        <a:lnSpc>
                          <a:spcPct val="115000"/>
                        </a:lnSpc>
                        <a:spcBef>
                          <a:spcPts val="300"/>
                        </a:spcBef>
                        <a:spcAft>
                          <a:spcPts val="300"/>
                        </a:spcAft>
                      </a:pPr>
                      <a:r>
                        <a:rPr lang="en-GB" sz="1400" b="1" dirty="0" err="1" smtClean="0">
                          <a:solidFill>
                            <a:srgbClr val="000000"/>
                          </a:solidFill>
                          <a:latin typeface="+mn-lt"/>
                          <a:ea typeface="SimSun"/>
                        </a:rPr>
                        <a:t>bl_va</a:t>
                      </a:r>
                      <a:r>
                        <a:rPr lang="en-GB" sz="1400" b="1" dirty="0" smtClean="0">
                          <a:solidFill>
                            <a:srgbClr val="000000"/>
                          </a:solidFill>
                          <a:latin typeface="+mn-lt"/>
                          <a:ea typeface="SimSun"/>
                        </a:rPr>
                        <a:t> (+1)</a:t>
                      </a:r>
                      <a:endParaRPr lang="en-GB" sz="1400" dirty="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-0.02</a:t>
                      </a:r>
                    </a:p>
                  </a:txBody>
                  <a:tcPr marL="9525" marR="9525" marT="9525" marB="0"/>
                </a:tc>
                <a:tc>
                  <a:txBody>
                    <a:bodyPr/>
                    <a:lstStyle/>
                    <a:p>
                      <a:pPr algn="r" rtl="0" fontAlgn="t"/>
                      <a:r>
                        <a:rPr lang="en-GB" sz="1400" b="0" i="0" u="none" strike="noStrike" dirty="0" smtClean="0">
                          <a:solidFill>
                            <a:srgbClr val="000000"/>
                          </a:solidFill>
                          <a:latin typeface="Verdana"/>
                        </a:rPr>
                        <a:t>&lt;0.001</a:t>
                      </a:r>
                      <a:r>
                        <a:rPr lang="en-GB" sz="1400" b="0" i="0" u="none" strike="noStrike" dirty="0" smtClean="0">
                          <a:solidFill>
                            <a:srgbClr val="002868"/>
                          </a:solidFill>
                          <a:latin typeface="Verdana"/>
                        </a:rPr>
                        <a:t> </a:t>
                      </a:r>
                      <a:endParaRPr lang="en-GB" sz="1400" b="0" i="0" u="none" strike="noStrike" dirty="0">
                        <a:solidFill>
                          <a:srgbClr val="000000"/>
                        </a:solidFill>
                        <a:latin typeface="Verdana"/>
                      </a:endParaRPr>
                    </a:p>
                  </a:txBody>
                  <a:tcPr marL="9525" marR="9525" marT="9525" marB="0"/>
                </a:tc>
                <a:tc>
                  <a:txBody>
                    <a:bodyPr/>
                    <a:lstStyle/>
                    <a:p>
                      <a:pPr algn="r" rtl="0" fontAlgn="t"/>
                      <a:r>
                        <a:rPr lang="en-GB" sz="1400" b="0" i="0" u="none" strike="noStrike" dirty="0">
                          <a:solidFill>
                            <a:srgbClr val="000000"/>
                          </a:solidFill>
                          <a:latin typeface="Verdana"/>
                        </a:rPr>
                        <a:t>0.98</a:t>
                      </a:r>
                    </a:p>
                  </a:txBody>
                  <a:tcPr marL="9525" marR="9525" marT="9525" marB="0"/>
                </a:tc>
                <a:tc>
                  <a:txBody>
                    <a:bodyPr/>
                    <a:lstStyle/>
                    <a:p>
                      <a:pPr algn="r" rtl="0" fontAlgn="t"/>
                      <a:r>
                        <a:rPr lang="en-GB" sz="1400" b="0" i="0" u="none" strike="noStrike" dirty="0">
                          <a:solidFill>
                            <a:srgbClr val="000000"/>
                          </a:solidFill>
                          <a:latin typeface="Verdana"/>
                        </a:rPr>
                        <a:t>0.98</a:t>
                      </a:r>
                    </a:p>
                  </a:txBody>
                  <a:tcPr marL="9525" marR="9525" marT="9525" marB="0"/>
                </a:tc>
                <a:tc>
                  <a:txBody>
                    <a:bodyPr/>
                    <a:lstStyle/>
                    <a:p>
                      <a:pPr algn="r" rtl="0" fontAlgn="t"/>
                      <a:r>
                        <a:rPr lang="en-GB" sz="1400" b="0" i="0" u="none" strike="noStrike">
                          <a:solidFill>
                            <a:srgbClr val="000000"/>
                          </a:solidFill>
                          <a:latin typeface="Verdana"/>
                        </a:rPr>
                        <a:t>0.98</a:t>
                      </a:r>
                    </a:p>
                  </a:txBody>
                  <a:tcPr marL="9525" marR="9525" marT="9525" marB="0"/>
                </a:tc>
              </a:tr>
              <a:tr h="268073">
                <a:tc>
                  <a:txBody>
                    <a:bodyPr/>
                    <a:lstStyle/>
                    <a:p>
                      <a:pPr>
                        <a:lnSpc>
                          <a:spcPct val="115000"/>
                        </a:lnSpc>
                        <a:spcBef>
                          <a:spcPts val="300"/>
                        </a:spcBef>
                        <a:spcAft>
                          <a:spcPts val="300"/>
                        </a:spcAft>
                      </a:pPr>
                      <a:r>
                        <a:rPr lang="en-GB" sz="1400" b="1">
                          <a:solidFill>
                            <a:srgbClr val="000000"/>
                          </a:solidFill>
                          <a:latin typeface="+mn-lt"/>
                          <a:ea typeface="SimSun"/>
                        </a:rPr>
                        <a:t>comb_bl</a:t>
                      </a:r>
                      <a:endParaRPr lang="en-GB" sz="140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0.23</a:t>
                      </a:r>
                    </a:p>
                  </a:txBody>
                  <a:tcPr marL="9525" marR="9525" marT="9525" marB="0"/>
                </a:tc>
                <a:tc>
                  <a:txBody>
                    <a:bodyPr/>
                    <a:lstStyle/>
                    <a:p>
                      <a:pPr algn="r" rtl="0" fontAlgn="t"/>
                      <a:r>
                        <a:rPr lang="en-GB" sz="1400" b="0" i="0" u="none" strike="noStrike">
                          <a:solidFill>
                            <a:srgbClr val="000000"/>
                          </a:solidFill>
                          <a:latin typeface="Verdana"/>
                        </a:rPr>
                        <a:t>0.04</a:t>
                      </a:r>
                    </a:p>
                  </a:txBody>
                  <a:tcPr marL="9525" marR="9525" marT="9525" marB="0"/>
                </a:tc>
                <a:tc>
                  <a:txBody>
                    <a:bodyPr/>
                    <a:lstStyle/>
                    <a:p>
                      <a:pPr algn="r" rtl="0" fontAlgn="t"/>
                      <a:r>
                        <a:rPr lang="en-GB" sz="1400" b="0" i="0" u="none" strike="noStrike">
                          <a:solidFill>
                            <a:srgbClr val="000000"/>
                          </a:solidFill>
                          <a:latin typeface="Verdana"/>
                        </a:rPr>
                        <a:t>1.26</a:t>
                      </a:r>
                    </a:p>
                  </a:txBody>
                  <a:tcPr marL="9525" marR="9525" marT="9525" marB="0"/>
                </a:tc>
                <a:tc>
                  <a:txBody>
                    <a:bodyPr/>
                    <a:lstStyle/>
                    <a:p>
                      <a:pPr algn="r" rtl="0" fontAlgn="t"/>
                      <a:r>
                        <a:rPr lang="en-GB" sz="1400" b="0" i="0" u="none" strike="noStrike" dirty="0">
                          <a:solidFill>
                            <a:srgbClr val="000000"/>
                          </a:solidFill>
                          <a:latin typeface="Verdana"/>
                        </a:rPr>
                        <a:t>1.01</a:t>
                      </a:r>
                    </a:p>
                  </a:txBody>
                  <a:tcPr marL="9525" marR="9525" marT="9525" marB="0"/>
                </a:tc>
                <a:tc>
                  <a:txBody>
                    <a:bodyPr/>
                    <a:lstStyle/>
                    <a:p>
                      <a:pPr algn="r" rtl="0" fontAlgn="t"/>
                      <a:r>
                        <a:rPr lang="en-GB" sz="1400" b="0" i="0" u="none" strike="noStrike" dirty="0">
                          <a:solidFill>
                            <a:srgbClr val="000000"/>
                          </a:solidFill>
                          <a:latin typeface="Verdana"/>
                        </a:rPr>
                        <a:t>1.57</a:t>
                      </a:r>
                    </a:p>
                  </a:txBody>
                  <a:tcPr marL="9525" marR="9525" marT="9525" marB="0"/>
                </a:tc>
              </a:tr>
              <a:tr h="268073">
                <a:tc>
                  <a:txBody>
                    <a:bodyPr/>
                    <a:lstStyle/>
                    <a:p>
                      <a:pPr>
                        <a:lnSpc>
                          <a:spcPct val="115000"/>
                        </a:lnSpc>
                        <a:spcBef>
                          <a:spcPts val="300"/>
                        </a:spcBef>
                        <a:spcAft>
                          <a:spcPts val="300"/>
                        </a:spcAft>
                      </a:pPr>
                      <a:r>
                        <a:rPr lang="en-GB" sz="1400" b="1">
                          <a:solidFill>
                            <a:srgbClr val="000000"/>
                          </a:solidFill>
                          <a:latin typeface="+mn-lt"/>
                          <a:ea typeface="SimSun"/>
                        </a:rPr>
                        <a:t>ct_eyedx_post</a:t>
                      </a:r>
                      <a:endParaRPr lang="en-GB" sz="140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0.27</a:t>
                      </a:r>
                    </a:p>
                  </a:txBody>
                  <a:tcPr marL="9525" marR="9525" marT="9525" marB="0"/>
                </a:tc>
                <a:tc>
                  <a:txBody>
                    <a:bodyPr/>
                    <a:lstStyle/>
                    <a:p>
                      <a:pPr algn="r" rtl="0" fontAlgn="t"/>
                      <a:r>
                        <a:rPr lang="en-GB" sz="1400" b="0" i="0" u="none" strike="noStrike" dirty="0" smtClean="0">
                          <a:solidFill>
                            <a:srgbClr val="000000"/>
                          </a:solidFill>
                          <a:latin typeface="Verdana"/>
                        </a:rPr>
                        <a:t>&lt;0.001</a:t>
                      </a:r>
                      <a:r>
                        <a:rPr lang="en-GB" sz="1400" b="0" i="0" u="none" strike="noStrike" dirty="0" smtClean="0">
                          <a:solidFill>
                            <a:srgbClr val="002868"/>
                          </a:solidFill>
                          <a:latin typeface="Verdana"/>
                        </a:rPr>
                        <a:t> </a:t>
                      </a:r>
                      <a:endParaRPr lang="en-GB" sz="1400" b="0" i="0" u="none" strike="noStrike" dirty="0">
                        <a:solidFill>
                          <a:srgbClr val="000000"/>
                        </a:solidFill>
                        <a:latin typeface="Verdana"/>
                      </a:endParaRPr>
                    </a:p>
                  </a:txBody>
                  <a:tcPr marL="9525" marR="9525" marT="9525" marB="0"/>
                </a:tc>
                <a:tc>
                  <a:txBody>
                    <a:bodyPr/>
                    <a:lstStyle/>
                    <a:p>
                      <a:pPr algn="r" rtl="0" fontAlgn="t"/>
                      <a:r>
                        <a:rPr lang="en-GB" sz="1400" b="0" i="0" u="none" strike="noStrike">
                          <a:solidFill>
                            <a:srgbClr val="000000"/>
                          </a:solidFill>
                          <a:latin typeface="Verdana"/>
                        </a:rPr>
                        <a:t>1.31</a:t>
                      </a:r>
                    </a:p>
                  </a:txBody>
                  <a:tcPr marL="9525" marR="9525" marT="9525" marB="0"/>
                </a:tc>
                <a:tc>
                  <a:txBody>
                    <a:bodyPr/>
                    <a:lstStyle/>
                    <a:p>
                      <a:pPr algn="r" rtl="0" fontAlgn="t"/>
                      <a:r>
                        <a:rPr lang="en-GB" sz="1400" b="0" i="0" u="none" strike="noStrike" dirty="0">
                          <a:solidFill>
                            <a:srgbClr val="000000"/>
                          </a:solidFill>
                          <a:latin typeface="Verdana"/>
                        </a:rPr>
                        <a:t>1.28</a:t>
                      </a:r>
                    </a:p>
                  </a:txBody>
                  <a:tcPr marL="9525" marR="9525" marT="9525" marB="0"/>
                </a:tc>
                <a:tc>
                  <a:txBody>
                    <a:bodyPr/>
                    <a:lstStyle/>
                    <a:p>
                      <a:pPr algn="r" rtl="0" fontAlgn="t"/>
                      <a:r>
                        <a:rPr lang="en-GB" sz="1400" b="0" i="0" u="none" strike="noStrike" dirty="0">
                          <a:solidFill>
                            <a:srgbClr val="000000"/>
                          </a:solidFill>
                          <a:latin typeface="Verdana"/>
                        </a:rPr>
                        <a:t>1.34</a:t>
                      </a:r>
                    </a:p>
                  </a:txBody>
                  <a:tcPr marL="9525" marR="9525" marT="9525" marB="0"/>
                </a:tc>
              </a:tr>
              <a:tr h="268073">
                <a:tc>
                  <a:txBody>
                    <a:bodyPr/>
                    <a:lstStyle/>
                    <a:p>
                      <a:pPr>
                        <a:lnSpc>
                          <a:spcPct val="115000"/>
                        </a:lnSpc>
                        <a:spcBef>
                          <a:spcPts val="300"/>
                        </a:spcBef>
                        <a:spcAft>
                          <a:spcPts val="300"/>
                        </a:spcAft>
                      </a:pPr>
                      <a:r>
                        <a:rPr lang="en-GB" sz="1400" b="1">
                          <a:solidFill>
                            <a:srgbClr val="000000"/>
                          </a:solidFill>
                          <a:latin typeface="+mn-lt"/>
                          <a:ea typeface="SimSun"/>
                        </a:rPr>
                        <a:t>diab_bl</a:t>
                      </a:r>
                      <a:endParaRPr lang="en-GB" sz="140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-1.64</a:t>
                      </a:r>
                    </a:p>
                  </a:txBody>
                  <a:tcPr marL="9525" marR="9525" marT="9525" marB="0"/>
                </a:tc>
                <a:tc>
                  <a:txBody>
                    <a:bodyPr/>
                    <a:lstStyle/>
                    <a:p>
                      <a:pPr algn="r" rtl="0" fontAlgn="t"/>
                      <a:r>
                        <a:rPr lang="en-GB" sz="1400" b="0" i="0" u="none" strike="noStrike" dirty="0" smtClean="0">
                          <a:solidFill>
                            <a:srgbClr val="000000"/>
                          </a:solidFill>
                          <a:latin typeface="Verdana"/>
                        </a:rPr>
                        <a:t>&lt;0.001</a:t>
                      </a:r>
                      <a:r>
                        <a:rPr lang="en-GB" sz="1400" b="0" i="0" u="none" strike="noStrike" dirty="0" smtClean="0">
                          <a:solidFill>
                            <a:srgbClr val="002868"/>
                          </a:solidFill>
                          <a:latin typeface="Verdana"/>
                        </a:rPr>
                        <a:t> </a:t>
                      </a:r>
                      <a:endParaRPr lang="en-GB" sz="1400" b="0" i="0" u="none" strike="noStrike" dirty="0">
                        <a:solidFill>
                          <a:srgbClr val="000000"/>
                        </a:solidFill>
                        <a:latin typeface="Verdana"/>
                      </a:endParaRPr>
                    </a:p>
                  </a:txBody>
                  <a:tcPr marL="9525" marR="9525" marT="9525" marB="0"/>
                </a:tc>
                <a:tc>
                  <a:txBody>
                    <a:bodyPr/>
                    <a:lstStyle/>
                    <a:p>
                      <a:pPr algn="r" rtl="0" fontAlgn="t"/>
                      <a:r>
                        <a:rPr lang="en-GB" sz="1400" b="0" i="0" u="none" strike="noStrike">
                          <a:solidFill>
                            <a:srgbClr val="000000"/>
                          </a:solidFill>
                          <a:latin typeface="Verdana"/>
                        </a:rPr>
                        <a:t>0.19</a:t>
                      </a:r>
                    </a:p>
                  </a:txBody>
                  <a:tcPr marL="9525" marR="9525" marT="9525" marB="0"/>
                </a:tc>
                <a:tc>
                  <a:txBody>
                    <a:bodyPr/>
                    <a:lstStyle/>
                    <a:p>
                      <a:pPr algn="r" rtl="0" fontAlgn="t"/>
                      <a:r>
                        <a:rPr lang="en-GB" sz="1400" b="0" i="0" u="none" strike="noStrike" dirty="0">
                          <a:solidFill>
                            <a:srgbClr val="000000"/>
                          </a:solidFill>
                          <a:latin typeface="Verdana"/>
                        </a:rPr>
                        <a:t>0.16</a:t>
                      </a:r>
                    </a:p>
                  </a:txBody>
                  <a:tcPr marL="9525" marR="9525" marT="9525" marB="0"/>
                </a:tc>
                <a:tc>
                  <a:txBody>
                    <a:bodyPr/>
                    <a:lstStyle/>
                    <a:p>
                      <a:pPr algn="r" rtl="0" fontAlgn="t"/>
                      <a:r>
                        <a:rPr lang="en-GB" sz="1400" b="0" i="0" u="none" strike="noStrike" dirty="0">
                          <a:solidFill>
                            <a:srgbClr val="000000"/>
                          </a:solidFill>
                          <a:latin typeface="Verdana"/>
                        </a:rPr>
                        <a:t>0.24</a:t>
                      </a:r>
                    </a:p>
                  </a:txBody>
                  <a:tcPr marL="9525" marR="9525" marT="9525" marB="0"/>
                </a:tc>
              </a:tr>
              <a:tr h="268073">
                <a:tc>
                  <a:txBody>
                    <a:bodyPr/>
                    <a:lstStyle/>
                    <a:p>
                      <a:pPr>
                        <a:lnSpc>
                          <a:spcPct val="115000"/>
                        </a:lnSpc>
                        <a:spcBef>
                          <a:spcPts val="300"/>
                        </a:spcBef>
                        <a:spcAft>
                          <a:spcPts val="300"/>
                        </a:spcAft>
                      </a:pPr>
                      <a:r>
                        <a:rPr lang="en-GB" sz="1400" b="1">
                          <a:solidFill>
                            <a:srgbClr val="000000"/>
                          </a:solidFill>
                          <a:latin typeface="+mn-lt"/>
                          <a:ea typeface="SimSun"/>
                        </a:rPr>
                        <a:t>eyedx_bl</a:t>
                      </a:r>
                      <a:endParaRPr lang="en-GB" sz="140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-1.25</a:t>
                      </a:r>
                    </a:p>
                  </a:txBody>
                  <a:tcPr marL="9525" marR="9525" marT="9525" marB="0"/>
                </a:tc>
                <a:tc>
                  <a:txBody>
                    <a:bodyPr/>
                    <a:lstStyle/>
                    <a:p>
                      <a:pPr algn="r" rtl="0" fontAlgn="t"/>
                      <a:r>
                        <a:rPr lang="en-GB" sz="1400" b="0" i="0" u="none" strike="noStrike" dirty="0" smtClean="0">
                          <a:solidFill>
                            <a:srgbClr val="000000"/>
                          </a:solidFill>
                          <a:latin typeface="Verdana"/>
                        </a:rPr>
                        <a:t>&lt;0.001</a:t>
                      </a:r>
                      <a:r>
                        <a:rPr lang="en-GB" sz="1400" b="0" i="0" u="none" strike="noStrike" dirty="0" smtClean="0">
                          <a:solidFill>
                            <a:srgbClr val="002868"/>
                          </a:solidFill>
                          <a:latin typeface="Verdana"/>
                        </a:rPr>
                        <a:t> </a:t>
                      </a:r>
                      <a:endParaRPr lang="en-GB" sz="1400" b="0" i="0" u="none" strike="noStrike" dirty="0">
                        <a:solidFill>
                          <a:srgbClr val="000000"/>
                        </a:solidFill>
                        <a:latin typeface="Verdana"/>
                      </a:endParaRPr>
                    </a:p>
                  </a:txBody>
                  <a:tcPr marL="9525" marR="9525" marT="9525" marB="0"/>
                </a:tc>
                <a:tc>
                  <a:txBody>
                    <a:bodyPr/>
                    <a:lstStyle/>
                    <a:p>
                      <a:pPr algn="r" rtl="0" fontAlgn="t"/>
                      <a:r>
                        <a:rPr lang="en-GB" sz="1400" b="0" i="0" u="none" strike="noStrike">
                          <a:solidFill>
                            <a:srgbClr val="000000"/>
                          </a:solidFill>
                          <a:latin typeface="Verdana"/>
                        </a:rPr>
                        <a:t>0.29</a:t>
                      </a:r>
                    </a:p>
                  </a:txBody>
                  <a:tcPr marL="9525" marR="9525" marT="9525" marB="0"/>
                </a:tc>
                <a:tc>
                  <a:txBody>
                    <a:bodyPr/>
                    <a:lstStyle/>
                    <a:p>
                      <a:pPr algn="r" rtl="0" fontAlgn="t"/>
                      <a:r>
                        <a:rPr lang="en-GB" sz="1400" b="0" i="0" u="none" strike="noStrike" dirty="0">
                          <a:solidFill>
                            <a:srgbClr val="000000"/>
                          </a:solidFill>
                          <a:latin typeface="Verdana"/>
                        </a:rPr>
                        <a:t>0.24</a:t>
                      </a:r>
                    </a:p>
                  </a:txBody>
                  <a:tcPr marL="9525" marR="9525" marT="9525" marB="0"/>
                </a:tc>
                <a:tc>
                  <a:txBody>
                    <a:bodyPr/>
                    <a:lstStyle/>
                    <a:p>
                      <a:pPr algn="r" rtl="0" fontAlgn="t"/>
                      <a:r>
                        <a:rPr lang="en-GB" sz="1400" b="0" i="0" u="none" strike="noStrike" dirty="0">
                          <a:solidFill>
                            <a:srgbClr val="000000"/>
                          </a:solidFill>
                          <a:latin typeface="Verdana"/>
                        </a:rPr>
                        <a:t>0.34</a:t>
                      </a:r>
                    </a:p>
                  </a:txBody>
                  <a:tcPr marL="9525" marR="9525" marT="9525" marB="0"/>
                </a:tc>
              </a:tr>
              <a:tr h="268073">
                <a:tc>
                  <a:txBody>
                    <a:bodyPr/>
                    <a:lstStyle/>
                    <a:p>
                      <a:pPr>
                        <a:lnSpc>
                          <a:spcPct val="115000"/>
                        </a:lnSpc>
                        <a:spcBef>
                          <a:spcPts val="300"/>
                        </a:spcBef>
                        <a:spcAft>
                          <a:spcPts val="300"/>
                        </a:spcAft>
                      </a:pPr>
                      <a:r>
                        <a:rPr lang="en-GB" sz="1400" b="1">
                          <a:solidFill>
                            <a:srgbClr val="000000"/>
                          </a:solidFill>
                          <a:latin typeface="+mn-lt"/>
                          <a:ea typeface="SimSun"/>
                        </a:rPr>
                        <a:t>iop_bl</a:t>
                      </a:r>
                      <a:endParaRPr lang="en-GB" sz="140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-0.66</a:t>
                      </a:r>
                    </a:p>
                  </a:txBody>
                  <a:tcPr marL="9525" marR="9525" marT="9525" marB="0"/>
                </a:tc>
                <a:tc>
                  <a:txBody>
                    <a:bodyPr/>
                    <a:lstStyle/>
                    <a:p>
                      <a:pPr algn="r" rtl="0" fontAlgn="t"/>
                      <a:r>
                        <a:rPr lang="en-GB" sz="1400" b="0" i="0" u="none" strike="noStrike" dirty="0" smtClean="0">
                          <a:solidFill>
                            <a:srgbClr val="000000"/>
                          </a:solidFill>
                          <a:latin typeface="Verdana"/>
                        </a:rPr>
                        <a:t>&lt;0.001</a:t>
                      </a:r>
                      <a:r>
                        <a:rPr lang="en-GB" sz="1400" b="0" i="0" u="none" strike="noStrike" dirty="0" smtClean="0">
                          <a:solidFill>
                            <a:srgbClr val="002868"/>
                          </a:solidFill>
                          <a:latin typeface="Verdana"/>
                        </a:rPr>
                        <a:t> </a:t>
                      </a:r>
                      <a:endParaRPr lang="en-GB" sz="1400" b="0" i="0" u="none" strike="noStrike" dirty="0">
                        <a:solidFill>
                          <a:srgbClr val="000000"/>
                        </a:solidFill>
                        <a:latin typeface="Verdana"/>
                      </a:endParaRPr>
                    </a:p>
                  </a:txBody>
                  <a:tcPr marL="9525" marR="9525" marT="9525" marB="0"/>
                </a:tc>
                <a:tc>
                  <a:txBody>
                    <a:bodyPr/>
                    <a:lstStyle/>
                    <a:p>
                      <a:pPr algn="r" rtl="0" fontAlgn="t"/>
                      <a:r>
                        <a:rPr lang="en-GB" sz="1400" b="0" i="0" u="none" strike="noStrike">
                          <a:solidFill>
                            <a:srgbClr val="000000"/>
                          </a:solidFill>
                          <a:latin typeface="Verdana"/>
                        </a:rPr>
                        <a:t>0.52</a:t>
                      </a:r>
                    </a:p>
                  </a:txBody>
                  <a:tcPr marL="9525" marR="9525" marT="9525" marB="0"/>
                </a:tc>
                <a:tc>
                  <a:txBody>
                    <a:bodyPr/>
                    <a:lstStyle/>
                    <a:p>
                      <a:pPr algn="r" rtl="0" fontAlgn="t"/>
                      <a:r>
                        <a:rPr lang="en-GB" sz="1400" b="0" i="0" u="none" strike="noStrike">
                          <a:solidFill>
                            <a:srgbClr val="000000"/>
                          </a:solidFill>
                          <a:latin typeface="Verdana"/>
                        </a:rPr>
                        <a:t>0.44</a:t>
                      </a:r>
                    </a:p>
                  </a:txBody>
                  <a:tcPr marL="9525" marR="9525" marT="9525" marB="0"/>
                </a:tc>
                <a:tc>
                  <a:txBody>
                    <a:bodyPr/>
                    <a:lstStyle/>
                    <a:p>
                      <a:pPr algn="r" rtl="0" fontAlgn="t"/>
                      <a:r>
                        <a:rPr lang="en-GB" sz="1400" b="0" i="0" u="none" strike="noStrike" dirty="0">
                          <a:solidFill>
                            <a:srgbClr val="000000"/>
                          </a:solidFill>
                          <a:latin typeface="Verdana"/>
                        </a:rPr>
                        <a:t>0.60</a:t>
                      </a:r>
                    </a:p>
                  </a:txBody>
                  <a:tcPr marL="9525" marR="9525" marT="9525" marB="0"/>
                </a:tc>
              </a:tr>
              <a:tr h="268073">
                <a:tc>
                  <a:txBody>
                    <a:bodyPr/>
                    <a:lstStyle/>
                    <a:p>
                      <a:pPr>
                        <a:lnSpc>
                          <a:spcPct val="115000"/>
                        </a:lnSpc>
                        <a:spcBef>
                          <a:spcPts val="300"/>
                        </a:spcBef>
                        <a:spcAft>
                          <a:spcPts val="300"/>
                        </a:spcAft>
                      </a:pPr>
                      <a:r>
                        <a:rPr lang="en-GB" sz="1400" b="1" dirty="0" err="1">
                          <a:solidFill>
                            <a:srgbClr val="000000"/>
                          </a:solidFill>
                          <a:latin typeface="+mn-lt"/>
                          <a:ea typeface="SimSun"/>
                        </a:rPr>
                        <a:t>oct_bl</a:t>
                      </a:r>
                      <a:endParaRPr lang="en-GB" sz="1400" dirty="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1.85</a:t>
                      </a:r>
                    </a:p>
                  </a:txBody>
                  <a:tcPr marL="9525" marR="9525" marT="9525" marB="0"/>
                </a:tc>
                <a:tc>
                  <a:txBody>
                    <a:bodyPr/>
                    <a:lstStyle/>
                    <a:p>
                      <a:pPr algn="r" rtl="0" fontAlgn="t"/>
                      <a:r>
                        <a:rPr lang="en-GB" sz="1400" b="0" i="0" u="none" strike="noStrike" dirty="0" smtClean="0">
                          <a:solidFill>
                            <a:srgbClr val="000000"/>
                          </a:solidFill>
                          <a:latin typeface="Verdana"/>
                        </a:rPr>
                        <a:t>&lt;0.001</a:t>
                      </a:r>
                      <a:r>
                        <a:rPr lang="en-GB" sz="1400" b="0" i="0" u="none" strike="noStrike" dirty="0" smtClean="0">
                          <a:solidFill>
                            <a:srgbClr val="002868"/>
                          </a:solidFill>
                          <a:latin typeface="Verdana"/>
                        </a:rPr>
                        <a:t> </a:t>
                      </a:r>
                      <a:endParaRPr lang="en-GB" sz="1400" b="0" i="0" u="none" strike="noStrike" dirty="0">
                        <a:solidFill>
                          <a:srgbClr val="000000"/>
                        </a:solidFill>
                        <a:latin typeface="Verdana"/>
                      </a:endParaRPr>
                    </a:p>
                  </a:txBody>
                  <a:tcPr marL="9525" marR="9525" marT="9525" marB="0"/>
                </a:tc>
                <a:tc>
                  <a:txBody>
                    <a:bodyPr/>
                    <a:lstStyle/>
                    <a:p>
                      <a:pPr algn="r" rtl="0" fontAlgn="t"/>
                      <a:r>
                        <a:rPr lang="en-GB" sz="1400" b="0" i="0" u="none" strike="noStrike">
                          <a:solidFill>
                            <a:srgbClr val="000000"/>
                          </a:solidFill>
                          <a:latin typeface="Verdana"/>
                        </a:rPr>
                        <a:t>6.38</a:t>
                      </a:r>
                    </a:p>
                  </a:txBody>
                  <a:tcPr marL="9525" marR="9525" marT="9525" marB="0"/>
                </a:tc>
                <a:tc>
                  <a:txBody>
                    <a:bodyPr/>
                    <a:lstStyle/>
                    <a:p>
                      <a:pPr algn="r" rtl="0" fontAlgn="t"/>
                      <a:r>
                        <a:rPr lang="en-GB" sz="1400" b="0" i="0" u="none" strike="noStrike">
                          <a:solidFill>
                            <a:srgbClr val="000000"/>
                          </a:solidFill>
                          <a:latin typeface="Verdana"/>
                        </a:rPr>
                        <a:t>5.16</a:t>
                      </a:r>
                    </a:p>
                  </a:txBody>
                  <a:tcPr marL="9525" marR="9525" marT="9525" marB="0"/>
                </a:tc>
                <a:tc>
                  <a:txBody>
                    <a:bodyPr/>
                    <a:lstStyle/>
                    <a:p>
                      <a:pPr algn="r" rtl="0" fontAlgn="t"/>
                      <a:r>
                        <a:rPr lang="en-GB" sz="1400" b="0" i="0" u="none" strike="noStrike" dirty="0">
                          <a:solidFill>
                            <a:srgbClr val="000000"/>
                          </a:solidFill>
                          <a:latin typeface="Verdana"/>
                        </a:rPr>
                        <a:t>7.89</a:t>
                      </a:r>
                    </a:p>
                  </a:txBody>
                  <a:tcPr marL="9525" marR="9525" marT="9525" marB="0"/>
                </a:tc>
              </a:tr>
            </a:tbl>
          </a:graphicData>
        </a:graphic>
      </p:graphicFrame>
      <p:sp>
        <p:nvSpPr>
          <p:cNvPr id="12" name="Text Placeholder 6"/>
          <p:cNvSpPr txBox="1">
            <a:spLocks/>
          </p:cNvSpPr>
          <p:nvPr/>
        </p:nvSpPr>
        <p:spPr bwMode="gray">
          <a:xfrm>
            <a:off x="455613" y="5109210"/>
            <a:ext cx="8226000" cy="892302"/>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marL="0" marR="0" lvl="0" indent="0" algn="r" defTabSz="914400" rtl="0" eaLnBrk="1" fontAlgn="base" latinLnBrk="0" hangingPunct="1">
              <a:lnSpc>
                <a:spcPct val="100000"/>
              </a:lnSpc>
              <a:spcBef>
                <a:spcPct val="50000"/>
              </a:spcBef>
              <a:spcAft>
                <a:spcPct val="0"/>
              </a:spcAft>
              <a:buClr>
                <a:schemeClr val="accent1"/>
              </a:buClr>
              <a:buSzTx/>
              <a:buFont typeface="Verdana" pitchFamily="34" charset="0"/>
              <a:buNone/>
              <a:tabLst/>
              <a:defRPr/>
            </a:pPr>
            <a:r>
              <a:rPr kumimoji="0" lang="en-GB" sz="2000" b="0" i="0" u="none" strike="noStrike" kern="0" cap="none" spc="0" normalizeH="0" baseline="0" noProof="0" dirty="0" smtClean="0">
                <a:ln>
                  <a:noFill/>
                </a:ln>
                <a:solidFill>
                  <a:schemeClr val="accent1"/>
                </a:solidFill>
                <a:effectLst/>
                <a:uLnTx/>
                <a:uFillTx/>
                <a:latin typeface="+mn-lt"/>
                <a:ea typeface="+mn-ea"/>
                <a:cs typeface="+mn-cs"/>
              </a:rPr>
              <a:t>N of observation used N=12216</a:t>
            </a:r>
            <a:r>
              <a:rPr kumimoji="0" lang="en-GB" sz="2000" b="0" i="0" u="none" strike="noStrike" kern="0" cap="none" spc="0" normalizeH="0" noProof="0" dirty="0" smtClean="0">
                <a:ln>
                  <a:noFill/>
                </a:ln>
                <a:solidFill>
                  <a:schemeClr val="accent1"/>
                </a:solidFill>
                <a:effectLst/>
                <a:uLnTx/>
                <a:uFillTx/>
                <a:latin typeface="+mn-lt"/>
                <a:ea typeface="+mn-ea"/>
                <a:cs typeface="+mn-cs"/>
              </a:rPr>
              <a:t> (96%)</a:t>
            </a:r>
            <a:endParaRPr kumimoji="0" lang="en-GB" sz="2000" b="0" i="0" u="none" strike="noStrike" kern="0" cap="none" spc="0" normalizeH="0" baseline="0" noProof="0" dirty="0" smtClean="0">
              <a:ln>
                <a:noFill/>
              </a:ln>
              <a:solidFill>
                <a:schemeClr val="accent1"/>
              </a:solidFill>
              <a:effectLst/>
              <a:uLnTx/>
              <a:uFillTx/>
              <a:latin typeface="+mn-lt"/>
              <a:ea typeface="+mn-ea"/>
              <a:cs typeface="+mn-cs"/>
            </a:endParaRPr>
          </a:p>
          <a:p>
            <a:pPr algn="r" fontAlgn="base">
              <a:spcBef>
                <a:spcPct val="50000"/>
              </a:spcBef>
              <a:spcAft>
                <a:spcPct val="0"/>
              </a:spcAft>
              <a:buClr>
                <a:schemeClr val="accent1"/>
              </a:buClr>
            </a:pPr>
            <a:r>
              <a:rPr kumimoji="0" lang="en-GB" sz="2000" b="0" i="0" u="none" strike="noStrike" kern="0" cap="none" spc="0" normalizeH="0" baseline="0" noProof="0" dirty="0" smtClean="0">
                <a:ln>
                  <a:noFill/>
                </a:ln>
                <a:solidFill>
                  <a:schemeClr val="accent1"/>
                </a:solidFill>
                <a:effectLst/>
                <a:uLnTx/>
                <a:uFillTx/>
                <a:latin typeface="+mn-lt"/>
                <a:ea typeface="+mn-ea"/>
                <a:cs typeface="+mn-cs"/>
              </a:rPr>
              <a:t>Model fit statistics AIC=</a:t>
            </a:r>
            <a:r>
              <a:rPr lang="en-GB" sz="2000" dirty="0" smtClean="0"/>
              <a:t> 5858.331</a:t>
            </a:r>
          </a:p>
          <a:p>
            <a:pPr algn="r" fontAlgn="base">
              <a:spcBef>
                <a:spcPct val="50000"/>
              </a:spcBef>
              <a:spcAft>
                <a:spcPct val="0"/>
              </a:spcAft>
              <a:buClr>
                <a:schemeClr val="accent1"/>
              </a:buClr>
            </a:pPr>
            <a:endParaRPr lang="en-GB" sz="2000" dirty="0" smtClean="0"/>
          </a:p>
          <a:p>
            <a:pPr marL="0" marR="0" lvl="0" indent="0" algn="r" defTabSz="914400" rtl="0" eaLnBrk="1" fontAlgn="base" latinLnBrk="0" hangingPunct="1">
              <a:lnSpc>
                <a:spcPct val="100000"/>
              </a:lnSpc>
              <a:spcBef>
                <a:spcPct val="50000"/>
              </a:spcBef>
              <a:spcAft>
                <a:spcPct val="0"/>
              </a:spcAft>
              <a:buClr>
                <a:schemeClr val="accent1"/>
              </a:buClr>
              <a:buSzTx/>
              <a:buFont typeface="Verdana" pitchFamily="34" charset="0"/>
              <a:buNone/>
              <a:tabLst/>
              <a:defRPr/>
            </a:pPr>
            <a:endParaRPr kumimoji="0" lang="en-GB" sz="2000" b="0" i="0" u="none" strike="noStrike" kern="0" cap="none" spc="0" normalizeH="0" baseline="0" noProof="0" dirty="0">
              <a:ln>
                <a:noFill/>
              </a:ln>
              <a:solidFill>
                <a:schemeClr val="accent1"/>
              </a:solidFill>
              <a:effectLst/>
              <a:uLnTx/>
              <a:uFillTx/>
              <a:latin typeface="+mn-lt"/>
              <a:ea typeface="+mn-ea"/>
              <a:cs typeface="+mn-cs"/>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Mild bilateral progression to advanced AMD</a:t>
            </a:r>
            <a:endParaRPr lang="en-GB" dirty="0"/>
          </a:p>
        </p:txBody>
      </p:sp>
      <p:sp>
        <p:nvSpPr>
          <p:cNvPr id="4" name="Date Placeholder 3"/>
          <p:cNvSpPr>
            <a:spLocks noGrp="1"/>
          </p:cNvSpPr>
          <p:nvPr>
            <p:ph type="dt" sz="half" idx="2"/>
          </p:nvPr>
        </p:nvSpPr>
        <p:spPr/>
        <p:txBody>
          <a:bodyPr/>
          <a:lstStyle/>
          <a:p>
            <a:fld id="{9AFEB77A-97B9-454A-81DF-89DD7448F8D4}" type="datetime1">
              <a:rPr lang="en-US" smtClean="0"/>
              <a:pPr/>
              <a:t>2/24/2015</a:t>
            </a:fld>
            <a:endParaRPr lang="en-GB"/>
          </a:p>
        </p:txBody>
      </p:sp>
      <p:sp>
        <p:nvSpPr>
          <p:cNvPr id="5" name="Footer Placeholder 4"/>
          <p:cNvSpPr>
            <a:spLocks noGrp="1"/>
          </p:cNvSpPr>
          <p:nvPr>
            <p:ph type="ftr" sz="quarter" idx="3"/>
          </p:nvPr>
        </p:nvSpPr>
        <p:spPr/>
        <p:txBody>
          <a:bodyPr/>
          <a:lstStyle/>
          <a:p>
            <a:r>
              <a:rPr lang="en-GB" smtClean="0"/>
              <a:t>Jassen Dry AMD predictive models</a:t>
            </a:r>
            <a:endParaRPr lang="en-GB"/>
          </a:p>
        </p:txBody>
      </p:sp>
      <p:sp>
        <p:nvSpPr>
          <p:cNvPr id="6" name="Slide Number Placeholder 5"/>
          <p:cNvSpPr>
            <a:spLocks noGrp="1"/>
          </p:cNvSpPr>
          <p:nvPr>
            <p:ph type="sldNum" sz="quarter" idx="4"/>
          </p:nvPr>
        </p:nvSpPr>
        <p:spPr/>
        <p:txBody>
          <a:bodyPr/>
          <a:lstStyle/>
          <a:p>
            <a:fld id="{078CA1E6-1B09-488D-A1FF-E8A47C315D27}" type="slidenum">
              <a:rPr lang="en-GB" smtClean="0"/>
              <a:pPr/>
              <a:t>19</a:t>
            </a:fld>
            <a:endParaRPr lang="en-GB"/>
          </a:p>
        </p:txBody>
      </p:sp>
      <p:sp>
        <p:nvSpPr>
          <p:cNvPr id="10" name="Text Placeholder 9"/>
          <p:cNvSpPr>
            <a:spLocks noGrp="1"/>
          </p:cNvSpPr>
          <p:nvPr>
            <p:ph type="body" sz="quarter" idx="10"/>
          </p:nvPr>
        </p:nvSpPr>
        <p:spPr/>
        <p:txBody>
          <a:bodyPr/>
          <a:lstStyle/>
          <a:p>
            <a:pPr lvl="0"/>
            <a:r>
              <a:rPr lang="en-GB" dirty="0" smtClean="0"/>
              <a:t>2-year subgroup final step-wise model</a:t>
            </a:r>
            <a:endParaRPr lang="en-GB" dirty="0"/>
          </a:p>
        </p:txBody>
      </p:sp>
      <p:graphicFrame>
        <p:nvGraphicFramePr>
          <p:cNvPr id="11" name="Table 10"/>
          <p:cNvGraphicFramePr>
            <a:graphicFrameLocks noGrp="1"/>
          </p:cNvGraphicFramePr>
          <p:nvPr/>
        </p:nvGraphicFramePr>
        <p:xfrm>
          <a:off x="481362" y="1397000"/>
          <a:ext cx="8205012" cy="1322379"/>
        </p:xfrm>
        <a:graphic>
          <a:graphicData uri="http://schemas.openxmlformats.org/drawingml/2006/table">
            <a:tbl>
              <a:tblPr firstRow="1" bandRow="1">
                <a:tableStyleId>{69012ECD-51FC-41F1-AA8D-1B2483CD663E}</a:tableStyleId>
              </a:tblPr>
              <a:tblGrid>
                <a:gridCol w="1367502"/>
                <a:gridCol w="1367502"/>
                <a:gridCol w="1367502"/>
                <a:gridCol w="1367502"/>
                <a:gridCol w="1367502"/>
                <a:gridCol w="1367502"/>
              </a:tblGrid>
              <a:tr h="268073">
                <a:tc>
                  <a:txBody>
                    <a:bodyPr/>
                    <a:lstStyle/>
                    <a:p>
                      <a:r>
                        <a:rPr lang="en-GB" sz="1400" dirty="0" smtClean="0">
                          <a:latin typeface="+mn-lt"/>
                        </a:rPr>
                        <a:t>Attributes</a:t>
                      </a:r>
                      <a:endParaRPr lang="en-GB" sz="1400" dirty="0">
                        <a:latin typeface="+mn-lt"/>
                      </a:endParaRPr>
                    </a:p>
                  </a:txBody>
                  <a:tcPr/>
                </a:tc>
                <a:tc>
                  <a:txBody>
                    <a:bodyPr/>
                    <a:lstStyle/>
                    <a:p>
                      <a:r>
                        <a:rPr lang="el-GR" sz="1400" dirty="0" smtClean="0">
                          <a:latin typeface="+mn-lt"/>
                        </a:rPr>
                        <a:t>β</a:t>
                      </a:r>
                      <a:endParaRPr lang="en-GB" sz="1400" dirty="0">
                        <a:latin typeface="+mn-lt"/>
                      </a:endParaRPr>
                    </a:p>
                  </a:txBody>
                  <a:tcPr/>
                </a:tc>
                <a:tc>
                  <a:txBody>
                    <a:bodyPr/>
                    <a:lstStyle/>
                    <a:p>
                      <a:r>
                        <a:rPr lang="en-GB" sz="1400" dirty="0" smtClean="0">
                          <a:latin typeface="+mn-lt"/>
                        </a:rPr>
                        <a:t>P value</a:t>
                      </a:r>
                      <a:endParaRPr lang="en-GB" sz="1400" dirty="0">
                        <a:latin typeface="+mn-lt"/>
                      </a:endParaRPr>
                    </a:p>
                  </a:txBody>
                  <a:tcPr/>
                </a:tc>
                <a:tc>
                  <a:txBody>
                    <a:bodyPr/>
                    <a:lstStyle/>
                    <a:p>
                      <a:r>
                        <a:rPr lang="en-GB" sz="1400" dirty="0" smtClean="0">
                          <a:latin typeface="+mn-lt"/>
                        </a:rPr>
                        <a:t>Odds</a:t>
                      </a:r>
                      <a:r>
                        <a:rPr lang="en-GB" sz="1400" baseline="0" dirty="0" smtClean="0">
                          <a:latin typeface="+mn-lt"/>
                        </a:rPr>
                        <a:t> ratios</a:t>
                      </a:r>
                      <a:endParaRPr lang="en-GB" sz="1400" dirty="0">
                        <a:latin typeface="+mn-lt"/>
                      </a:endParaRPr>
                    </a:p>
                  </a:txBody>
                  <a:tcPr/>
                </a:tc>
                <a:tc>
                  <a:txBody>
                    <a:bodyPr/>
                    <a:lstStyle/>
                    <a:p>
                      <a:r>
                        <a:rPr lang="en-GB" sz="1400" dirty="0" smtClean="0">
                          <a:latin typeface="+mn-lt"/>
                        </a:rPr>
                        <a:t>Lower 95% CI</a:t>
                      </a:r>
                      <a:endParaRPr lang="en-GB" sz="1400" dirty="0">
                        <a:latin typeface="+mn-lt"/>
                      </a:endParaRPr>
                    </a:p>
                  </a:txBody>
                  <a:tcPr/>
                </a:tc>
                <a:tc>
                  <a:txBody>
                    <a:bodyPr/>
                    <a:lstStyle/>
                    <a:p>
                      <a:r>
                        <a:rPr lang="en-GB" sz="1400" dirty="0" smtClean="0">
                          <a:latin typeface="+mn-lt"/>
                        </a:rPr>
                        <a:t>Upper 95%</a:t>
                      </a:r>
                      <a:r>
                        <a:rPr lang="en-GB" sz="1400" baseline="0" dirty="0" smtClean="0">
                          <a:latin typeface="+mn-lt"/>
                        </a:rPr>
                        <a:t> CI</a:t>
                      </a:r>
                      <a:endParaRPr lang="en-GB" sz="1400" dirty="0">
                        <a:latin typeface="+mn-lt"/>
                      </a:endParaRPr>
                    </a:p>
                  </a:txBody>
                  <a:tcPr/>
                </a:tc>
              </a:tr>
              <a:tr h="268073">
                <a:tc>
                  <a:txBody>
                    <a:bodyPr/>
                    <a:lstStyle/>
                    <a:p>
                      <a:pPr>
                        <a:lnSpc>
                          <a:spcPct val="115000"/>
                        </a:lnSpc>
                        <a:spcBef>
                          <a:spcPts val="300"/>
                        </a:spcBef>
                        <a:spcAft>
                          <a:spcPts val="300"/>
                        </a:spcAft>
                      </a:pPr>
                      <a:r>
                        <a:rPr lang="en-GB" sz="1400" b="1" dirty="0">
                          <a:solidFill>
                            <a:srgbClr val="000000"/>
                          </a:solidFill>
                          <a:latin typeface="+mn-lt"/>
                          <a:ea typeface="SimSun"/>
                        </a:rPr>
                        <a:t>Intercept</a:t>
                      </a:r>
                      <a:endParaRPr lang="en-GB" sz="1400" dirty="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-3.92</a:t>
                      </a:r>
                    </a:p>
                  </a:txBody>
                  <a:tcPr marL="9525" marR="9525" marT="9525" marB="0"/>
                </a:tc>
                <a:tc>
                  <a:txBody>
                    <a:bodyPr/>
                    <a:lstStyle/>
                    <a:p>
                      <a:pPr algn="r" rtl="0" fontAlgn="t"/>
                      <a:r>
                        <a:rPr lang="en-GB" sz="1400" b="0" i="0" u="none" strike="noStrike" dirty="0" smtClean="0">
                          <a:solidFill>
                            <a:srgbClr val="000000"/>
                          </a:solidFill>
                          <a:latin typeface="Verdana"/>
                        </a:rPr>
                        <a:t>&lt;0.001</a:t>
                      </a:r>
                      <a:r>
                        <a:rPr lang="en-GB" sz="1400" b="0" i="0" u="none" strike="noStrike" dirty="0" smtClean="0">
                          <a:solidFill>
                            <a:srgbClr val="002868"/>
                          </a:solidFill>
                          <a:latin typeface="Verdana"/>
                        </a:rPr>
                        <a:t> </a:t>
                      </a:r>
                      <a:endParaRPr lang="en-GB" sz="1400" b="0" i="0" u="none" strike="noStrike" dirty="0">
                        <a:solidFill>
                          <a:srgbClr val="000000"/>
                        </a:solidFill>
                        <a:latin typeface="Verdana"/>
                      </a:endParaRPr>
                    </a:p>
                  </a:txBody>
                  <a:tcPr marL="9525" marR="9525" marT="9525" marB="0"/>
                </a:tc>
                <a:tc>
                  <a:txBody>
                    <a:bodyPr/>
                    <a:lstStyle/>
                    <a:p>
                      <a:pPr algn="r" fontAlgn="t"/>
                      <a:r>
                        <a:rPr lang="en-GB" sz="1400" b="0" i="0" u="none" strike="noStrike">
                          <a:solidFill>
                            <a:srgbClr val="002868"/>
                          </a:solidFill>
                          <a:latin typeface="Verdana"/>
                        </a:rPr>
                        <a:t> </a:t>
                      </a:r>
                    </a:p>
                  </a:txBody>
                  <a:tcPr marL="9525" marR="9525" marT="9525" marB="0"/>
                </a:tc>
                <a:tc>
                  <a:txBody>
                    <a:bodyPr/>
                    <a:lstStyle/>
                    <a:p>
                      <a:pPr algn="r" fontAlgn="t"/>
                      <a:r>
                        <a:rPr lang="en-GB" sz="1400" b="0" i="0" u="none" strike="noStrike">
                          <a:solidFill>
                            <a:srgbClr val="002868"/>
                          </a:solidFill>
                          <a:latin typeface="Verdana"/>
                        </a:rPr>
                        <a:t> </a:t>
                      </a:r>
                    </a:p>
                  </a:txBody>
                  <a:tcPr marL="9525" marR="9525" marT="9525" marB="0"/>
                </a:tc>
                <a:tc>
                  <a:txBody>
                    <a:bodyPr/>
                    <a:lstStyle/>
                    <a:p>
                      <a:pPr algn="r" fontAlgn="t"/>
                      <a:r>
                        <a:rPr lang="en-GB" sz="1400" b="0" i="0" u="none" strike="noStrike">
                          <a:solidFill>
                            <a:srgbClr val="002868"/>
                          </a:solidFill>
                          <a:latin typeface="Verdana"/>
                        </a:rPr>
                        <a:t> </a:t>
                      </a:r>
                    </a:p>
                  </a:txBody>
                  <a:tcPr marL="9525" marR="9525" marT="9525" marB="0"/>
                </a:tc>
              </a:tr>
              <a:tr h="268073">
                <a:tc>
                  <a:txBody>
                    <a:bodyPr/>
                    <a:lstStyle/>
                    <a:p>
                      <a:pPr>
                        <a:lnSpc>
                          <a:spcPct val="115000"/>
                        </a:lnSpc>
                        <a:spcBef>
                          <a:spcPts val="300"/>
                        </a:spcBef>
                        <a:spcAft>
                          <a:spcPts val="300"/>
                        </a:spcAft>
                      </a:pPr>
                      <a:r>
                        <a:rPr lang="en-GB" sz="1400" b="1">
                          <a:solidFill>
                            <a:srgbClr val="000000"/>
                          </a:solidFill>
                          <a:latin typeface="+mn-lt"/>
                          <a:ea typeface="SimSun"/>
                        </a:rPr>
                        <a:t>ct_eyedx_2y</a:t>
                      </a:r>
                      <a:endParaRPr lang="en-GB" sz="140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0.42</a:t>
                      </a:r>
                    </a:p>
                  </a:txBody>
                  <a:tcPr marL="9525" marR="9525" marT="9525" marB="0"/>
                </a:tc>
                <a:tc>
                  <a:txBody>
                    <a:bodyPr/>
                    <a:lstStyle/>
                    <a:p>
                      <a:pPr algn="r" rtl="0" fontAlgn="t"/>
                      <a:r>
                        <a:rPr lang="en-GB" sz="1400" b="0" i="0" u="none" strike="noStrike" dirty="0" smtClean="0">
                          <a:solidFill>
                            <a:srgbClr val="000000"/>
                          </a:solidFill>
                          <a:latin typeface="Verdana"/>
                        </a:rPr>
                        <a:t>&lt;0.001</a:t>
                      </a:r>
                      <a:r>
                        <a:rPr lang="en-GB" sz="1400" b="0" i="0" u="none" strike="noStrike" dirty="0" smtClean="0">
                          <a:solidFill>
                            <a:srgbClr val="002868"/>
                          </a:solidFill>
                          <a:latin typeface="Verdana"/>
                        </a:rPr>
                        <a:t> </a:t>
                      </a:r>
                      <a:endParaRPr lang="en-GB" sz="1400" b="0" i="0" u="none" strike="noStrike" dirty="0">
                        <a:solidFill>
                          <a:srgbClr val="000000"/>
                        </a:solidFill>
                        <a:latin typeface="Verdana"/>
                      </a:endParaRPr>
                    </a:p>
                  </a:txBody>
                  <a:tcPr marL="9525" marR="9525" marT="9525" marB="0"/>
                </a:tc>
                <a:tc>
                  <a:txBody>
                    <a:bodyPr/>
                    <a:lstStyle/>
                    <a:p>
                      <a:pPr algn="r" rtl="0" fontAlgn="t"/>
                      <a:r>
                        <a:rPr lang="en-GB" sz="1400" b="0" i="0" u="none" strike="noStrike">
                          <a:solidFill>
                            <a:srgbClr val="000000"/>
                          </a:solidFill>
                          <a:latin typeface="Verdana"/>
                        </a:rPr>
                        <a:t>1.53</a:t>
                      </a:r>
                    </a:p>
                  </a:txBody>
                  <a:tcPr marL="9525" marR="9525" marT="9525" marB="0"/>
                </a:tc>
                <a:tc>
                  <a:txBody>
                    <a:bodyPr/>
                    <a:lstStyle/>
                    <a:p>
                      <a:pPr algn="r" rtl="0" fontAlgn="t"/>
                      <a:r>
                        <a:rPr lang="en-GB" sz="1400" b="0" i="0" u="none" strike="noStrike">
                          <a:solidFill>
                            <a:srgbClr val="000000"/>
                          </a:solidFill>
                          <a:latin typeface="Verdana"/>
                        </a:rPr>
                        <a:t>1.44</a:t>
                      </a:r>
                    </a:p>
                  </a:txBody>
                  <a:tcPr marL="9525" marR="9525" marT="9525" marB="0"/>
                </a:tc>
                <a:tc>
                  <a:txBody>
                    <a:bodyPr/>
                    <a:lstStyle/>
                    <a:p>
                      <a:pPr algn="r" rtl="0" fontAlgn="t"/>
                      <a:r>
                        <a:rPr lang="en-GB" sz="1400" b="0" i="0" u="none" strike="noStrike">
                          <a:solidFill>
                            <a:srgbClr val="000000"/>
                          </a:solidFill>
                          <a:latin typeface="Verdana"/>
                        </a:rPr>
                        <a:t>1.62</a:t>
                      </a:r>
                    </a:p>
                  </a:txBody>
                  <a:tcPr marL="9525" marR="9525" marT="9525" marB="0"/>
                </a:tc>
              </a:tr>
              <a:tr h="268073">
                <a:tc>
                  <a:txBody>
                    <a:bodyPr/>
                    <a:lstStyle/>
                    <a:p>
                      <a:pPr>
                        <a:lnSpc>
                          <a:spcPct val="115000"/>
                        </a:lnSpc>
                        <a:spcBef>
                          <a:spcPts val="300"/>
                        </a:spcBef>
                        <a:spcAft>
                          <a:spcPts val="300"/>
                        </a:spcAft>
                      </a:pPr>
                      <a:r>
                        <a:rPr lang="en-GB" sz="1400" b="1" dirty="0">
                          <a:solidFill>
                            <a:srgbClr val="000000"/>
                          </a:solidFill>
                          <a:latin typeface="+mn-lt"/>
                          <a:ea typeface="SimSun"/>
                        </a:rPr>
                        <a:t>ct_oct_2y</a:t>
                      </a:r>
                      <a:endParaRPr lang="en-GB" sz="1400" dirty="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0.59</a:t>
                      </a:r>
                    </a:p>
                  </a:txBody>
                  <a:tcPr marL="9525" marR="9525" marT="9525" marB="0"/>
                </a:tc>
                <a:tc>
                  <a:txBody>
                    <a:bodyPr/>
                    <a:lstStyle/>
                    <a:p>
                      <a:pPr algn="r" rtl="0" fontAlgn="t"/>
                      <a:r>
                        <a:rPr lang="en-GB" sz="1400" b="0" i="0" u="none" strike="noStrike" dirty="0" smtClean="0">
                          <a:solidFill>
                            <a:srgbClr val="000000"/>
                          </a:solidFill>
                          <a:latin typeface="Verdana"/>
                        </a:rPr>
                        <a:t>&lt;0.001</a:t>
                      </a:r>
                      <a:r>
                        <a:rPr lang="en-GB" sz="1400" b="0" i="0" u="none" strike="noStrike" dirty="0" smtClean="0">
                          <a:solidFill>
                            <a:srgbClr val="002868"/>
                          </a:solidFill>
                          <a:latin typeface="Verdana"/>
                        </a:rPr>
                        <a:t> </a:t>
                      </a:r>
                      <a:endParaRPr lang="en-GB" sz="1400" b="0" i="0" u="none" strike="noStrike" dirty="0">
                        <a:solidFill>
                          <a:srgbClr val="000000"/>
                        </a:solidFill>
                        <a:latin typeface="Verdana"/>
                      </a:endParaRPr>
                    </a:p>
                  </a:txBody>
                  <a:tcPr marL="9525" marR="9525" marT="9525" marB="0"/>
                </a:tc>
                <a:tc>
                  <a:txBody>
                    <a:bodyPr/>
                    <a:lstStyle/>
                    <a:p>
                      <a:pPr algn="r" rtl="0" fontAlgn="t"/>
                      <a:r>
                        <a:rPr lang="en-GB" sz="1400" b="0" i="0" u="none" strike="noStrike">
                          <a:solidFill>
                            <a:srgbClr val="000000"/>
                          </a:solidFill>
                          <a:latin typeface="Verdana"/>
                        </a:rPr>
                        <a:t>1.80</a:t>
                      </a:r>
                    </a:p>
                  </a:txBody>
                  <a:tcPr marL="9525" marR="9525" marT="9525" marB="0"/>
                </a:tc>
                <a:tc>
                  <a:txBody>
                    <a:bodyPr/>
                    <a:lstStyle/>
                    <a:p>
                      <a:pPr algn="r" rtl="0" fontAlgn="t"/>
                      <a:r>
                        <a:rPr lang="en-GB" sz="1400" b="0" i="0" u="none" strike="noStrike">
                          <a:solidFill>
                            <a:srgbClr val="000000"/>
                          </a:solidFill>
                          <a:latin typeface="Verdana"/>
                        </a:rPr>
                        <a:t>1.69</a:t>
                      </a:r>
                    </a:p>
                  </a:txBody>
                  <a:tcPr marL="9525" marR="9525" marT="9525" marB="0"/>
                </a:tc>
                <a:tc>
                  <a:txBody>
                    <a:bodyPr/>
                    <a:lstStyle/>
                    <a:p>
                      <a:pPr algn="r" rtl="0" fontAlgn="t"/>
                      <a:r>
                        <a:rPr lang="en-GB" sz="1400" b="0" i="0" u="none" strike="noStrike" dirty="0">
                          <a:solidFill>
                            <a:srgbClr val="000000"/>
                          </a:solidFill>
                          <a:latin typeface="Verdana"/>
                        </a:rPr>
                        <a:t>1.90</a:t>
                      </a:r>
                    </a:p>
                  </a:txBody>
                  <a:tcPr marL="9525" marR="9525" marT="9525" marB="0"/>
                </a:tc>
              </a:tr>
            </a:tbl>
          </a:graphicData>
        </a:graphic>
      </p:graphicFrame>
      <p:sp>
        <p:nvSpPr>
          <p:cNvPr id="12" name="Text Placeholder 6"/>
          <p:cNvSpPr txBox="1">
            <a:spLocks/>
          </p:cNvSpPr>
          <p:nvPr/>
        </p:nvSpPr>
        <p:spPr bwMode="gray">
          <a:xfrm>
            <a:off x="455613" y="5109210"/>
            <a:ext cx="8226000" cy="892302"/>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marL="0" marR="0" lvl="0" indent="0" algn="r" defTabSz="914400" rtl="0" eaLnBrk="1" fontAlgn="base" latinLnBrk="0" hangingPunct="1">
              <a:lnSpc>
                <a:spcPct val="100000"/>
              </a:lnSpc>
              <a:spcBef>
                <a:spcPct val="50000"/>
              </a:spcBef>
              <a:spcAft>
                <a:spcPct val="0"/>
              </a:spcAft>
              <a:buClr>
                <a:schemeClr val="accent1"/>
              </a:buClr>
              <a:buSzTx/>
              <a:buFont typeface="Verdana" pitchFamily="34" charset="0"/>
              <a:buNone/>
              <a:tabLst/>
              <a:defRPr/>
            </a:pPr>
            <a:r>
              <a:rPr kumimoji="0" lang="en-GB" sz="2000" b="0" i="0" u="none" strike="noStrike" kern="0" cap="none" spc="0" normalizeH="0" baseline="0" noProof="0" dirty="0" smtClean="0">
                <a:ln>
                  <a:noFill/>
                </a:ln>
                <a:solidFill>
                  <a:schemeClr val="accent1"/>
                </a:solidFill>
                <a:effectLst/>
                <a:uLnTx/>
                <a:uFillTx/>
                <a:latin typeface="+mn-lt"/>
                <a:ea typeface="+mn-ea"/>
                <a:cs typeface="+mn-cs"/>
              </a:rPr>
              <a:t>N of observation used N=6302</a:t>
            </a:r>
            <a:r>
              <a:rPr kumimoji="0" lang="en-GB" sz="2000" b="0" i="0" u="none" strike="noStrike" kern="0" cap="none" spc="0" normalizeH="0" noProof="0" dirty="0" smtClean="0">
                <a:ln>
                  <a:noFill/>
                </a:ln>
                <a:solidFill>
                  <a:schemeClr val="accent1"/>
                </a:solidFill>
                <a:effectLst/>
                <a:uLnTx/>
                <a:uFillTx/>
                <a:latin typeface="+mn-lt"/>
                <a:ea typeface="+mn-ea"/>
                <a:cs typeface="+mn-cs"/>
              </a:rPr>
              <a:t> (50%)</a:t>
            </a:r>
            <a:endParaRPr kumimoji="0" lang="en-GB" sz="2000" b="0" i="0" u="none" strike="noStrike" kern="0" cap="none" spc="0" normalizeH="0" baseline="0" noProof="0" dirty="0" smtClean="0">
              <a:ln>
                <a:noFill/>
              </a:ln>
              <a:solidFill>
                <a:schemeClr val="accent1"/>
              </a:solidFill>
              <a:effectLst/>
              <a:uLnTx/>
              <a:uFillTx/>
              <a:latin typeface="+mn-lt"/>
              <a:ea typeface="+mn-ea"/>
              <a:cs typeface="+mn-cs"/>
            </a:endParaRPr>
          </a:p>
          <a:p>
            <a:pPr algn="r" fontAlgn="base">
              <a:spcBef>
                <a:spcPct val="50000"/>
              </a:spcBef>
              <a:spcAft>
                <a:spcPct val="0"/>
              </a:spcAft>
              <a:buClr>
                <a:schemeClr val="accent1"/>
              </a:buClr>
            </a:pPr>
            <a:r>
              <a:rPr kumimoji="0" lang="en-GB" sz="2000" b="0" i="0" u="none" strike="noStrike" kern="0" cap="none" spc="0" normalizeH="0" baseline="0" noProof="0" dirty="0" smtClean="0">
                <a:ln>
                  <a:noFill/>
                </a:ln>
                <a:solidFill>
                  <a:schemeClr val="accent1"/>
                </a:solidFill>
                <a:effectLst/>
                <a:uLnTx/>
                <a:uFillTx/>
                <a:latin typeface="+mn-lt"/>
                <a:ea typeface="+mn-ea"/>
                <a:cs typeface="+mn-cs"/>
              </a:rPr>
              <a:t>Model fit statistics AIC=</a:t>
            </a:r>
            <a:r>
              <a:rPr lang="en-GB" sz="2000" dirty="0" smtClean="0"/>
              <a:t> 1693.341</a:t>
            </a:r>
          </a:p>
          <a:p>
            <a:pPr algn="r" fontAlgn="base">
              <a:spcBef>
                <a:spcPct val="50000"/>
              </a:spcBef>
              <a:spcAft>
                <a:spcPct val="0"/>
              </a:spcAft>
              <a:buClr>
                <a:schemeClr val="accent1"/>
              </a:buClr>
            </a:pPr>
            <a:endParaRPr lang="en-GB" sz="2000" dirty="0" smtClean="0"/>
          </a:p>
          <a:p>
            <a:pPr marL="0" marR="0" lvl="0" indent="0" algn="r" defTabSz="914400" rtl="0" eaLnBrk="1" fontAlgn="base" latinLnBrk="0" hangingPunct="1">
              <a:lnSpc>
                <a:spcPct val="100000"/>
              </a:lnSpc>
              <a:spcBef>
                <a:spcPct val="50000"/>
              </a:spcBef>
              <a:spcAft>
                <a:spcPct val="0"/>
              </a:spcAft>
              <a:buClr>
                <a:schemeClr val="accent1"/>
              </a:buClr>
              <a:buSzTx/>
              <a:buFont typeface="Verdana" pitchFamily="34" charset="0"/>
              <a:buNone/>
              <a:tabLst/>
              <a:defRPr/>
            </a:pPr>
            <a:endParaRPr kumimoji="0" lang="en-GB" sz="2000" b="0" i="0" u="none" strike="noStrike" kern="0" cap="none" spc="0" normalizeH="0" baseline="0" noProof="0" dirty="0">
              <a:ln>
                <a:noFill/>
              </a:ln>
              <a:solidFill>
                <a:schemeClr val="accent1"/>
              </a:solidFill>
              <a:effectLst/>
              <a:uLnTx/>
              <a:uFillTx/>
              <a:latin typeface="+mn-lt"/>
              <a:ea typeface="+mn-ea"/>
              <a:cs typeface="+mn-cs"/>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Objectives of </a:t>
            </a:r>
            <a:r>
              <a:rPr lang="en-GB" dirty="0" err="1" smtClean="0"/>
              <a:t>DryAMD</a:t>
            </a:r>
            <a:r>
              <a:rPr lang="en-GB" dirty="0" smtClean="0"/>
              <a:t> Research</a:t>
            </a:r>
            <a:endParaRPr lang="en-GB" dirty="0"/>
          </a:p>
        </p:txBody>
      </p:sp>
      <p:sp>
        <p:nvSpPr>
          <p:cNvPr id="4" name="Date Placeholder 3"/>
          <p:cNvSpPr>
            <a:spLocks noGrp="1"/>
          </p:cNvSpPr>
          <p:nvPr>
            <p:ph type="dt" sz="half" idx="2"/>
          </p:nvPr>
        </p:nvSpPr>
        <p:spPr/>
        <p:txBody>
          <a:bodyPr/>
          <a:lstStyle/>
          <a:p>
            <a:fld id="{5074FF2E-2678-4372-98B1-875E470E06A7}" type="datetime1">
              <a:rPr lang="en-US" smtClean="0"/>
              <a:pPr/>
              <a:t>2/24/2015</a:t>
            </a:fld>
            <a:endParaRPr lang="en-GB" dirty="0"/>
          </a:p>
        </p:txBody>
      </p:sp>
      <p:sp>
        <p:nvSpPr>
          <p:cNvPr id="8" name="Rectangle 7"/>
          <p:cNvSpPr/>
          <p:nvPr/>
        </p:nvSpPr>
        <p:spPr>
          <a:xfrm>
            <a:off x="460375" y="5131558"/>
            <a:ext cx="8221663" cy="99628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i="1" dirty="0" smtClean="0">
                <a:solidFill>
                  <a:schemeClr val="tx2"/>
                </a:solidFill>
              </a:rPr>
              <a:t>Downstream these results could feed into the design of a tool or algorithm to help physicians identify patients of higher risk of disease progression </a:t>
            </a:r>
          </a:p>
        </p:txBody>
      </p:sp>
      <p:sp>
        <p:nvSpPr>
          <p:cNvPr id="9" name="TextBox 8"/>
          <p:cNvSpPr txBox="1"/>
          <p:nvPr/>
        </p:nvSpPr>
        <p:spPr>
          <a:xfrm>
            <a:off x="460375" y="1070727"/>
            <a:ext cx="8221663" cy="3870290"/>
          </a:xfrm>
          <a:prstGeom prst="rect">
            <a:avLst/>
          </a:prstGeom>
          <a:noFill/>
        </p:spPr>
        <p:txBody>
          <a:bodyPr wrap="square" rtlCol="0">
            <a:spAutoFit/>
          </a:bodyPr>
          <a:lstStyle/>
          <a:p>
            <a:r>
              <a:rPr lang="en-GB" sz="1400" b="1" dirty="0" smtClean="0"/>
              <a:t>Phase I: </a:t>
            </a:r>
            <a:r>
              <a:rPr lang="en-GB" sz="1400" dirty="0" smtClean="0"/>
              <a:t>real world progression rates and characteristics of early age-related macular degeneration (AMD) patients were examined and described across disease phases: early (</a:t>
            </a:r>
            <a:r>
              <a:rPr lang="en-GB" sz="1400" i="1" dirty="0" err="1" smtClean="0"/>
              <a:t>drusen</a:t>
            </a:r>
            <a:r>
              <a:rPr lang="en-GB" sz="1400" i="1" dirty="0" smtClean="0"/>
              <a:t>, RPE changes</a:t>
            </a:r>
            <a:r>
              <a:rPr lang="en-GB" sz="1400" dirty="0" smtClean="0"/>
              <a:t>) to advanced (</a:t>
            </a:r>
            <a:r>
              <a:rPr lang="en-GB" sz="1400" i="1" dirty="0" smtClean="0"/>
              <a:t>Geographic Atrophy, </a:t>
            </a:r>
            <a:r>
              <a:rPr lang="en-GB" sz="1400" i="1" dirty="0" err="1" smtClean="0"/>
              <a:t>nAMD</a:t>
            </a:r>
            <a:r>
              <a:rPr lang="en-GB" sz="1400" dirty="0" smtClean="0"/>
              <a:t>) AMD</a:t>
            </a:r>
          </a:p>
          <a:p>
            <a:r>
              <a:rPr lang="en-GB" sz="1400" dirty="0" smtClean="0"/>
              <a:t> </a:t>
            </a:r>
          </a:p>
          <a:p>
            <a:r>
              <a:rPr lang="en-GB" sz="1400" b="1" dirty="0" smtClean="0"/>
              <a:t>Phase II</a:t>
            </a:r>
            <a:r>
              <a:rPr lang="en-GB" sz="1400" dirty="0" smtClean="0"/>
              <a:t>: predictive models were built to identify disease, patient, and treatment variables predictive of disease progression from early (mild/intermediate) to advanced AMD (GA or </a:t>
            </a:r>
            <a:r>
              <a:rPr lang="en-GB" sz="1400" dirty="0" err="1" smtClean="0"/>
              <a:t>nAMD</a:t>
            </a:r>
            <a:r>
              <a:rPr lang="en-GB" sz="1400" dirty="0" smtClean="0"/>
              <a:t>) and from GA to </a:t>
            </a:r>
            <a:r>
              <a:rPr lang="en-GB" sz="1400" dirty="0" err="1" smtClean="0"/>
              <a:t>neovascular</a:t>
            </a:r>
            <a:r>
              <a:rPr lang="en-GB" sz="1400" dirty="0" smtClean="0"/>
              <a:t> AMD.  </a:t>
            </a:r>
            <a:r>
              <a:rPr lang="en-GB" sz="1400" u="sng" dirty="0" smtClean="0"/>
              <a:t>Early results of this modelling work is presented here</a:t>
            </a:r>
          </a:p>
          <a:p>
            <a:r>
              <a:rPr lang="en-GB" sz="1400" dirty="0" smtClean="0"/>
              <a:t> </a:t>
            </a:r>
          </a:p>
          <a:p>
            <a:r>
              <a:rPr lang="en-GB" sz="1400" dirty="0" smtClean="0"/>
              <a:t>For Janssen’s clinical development program in </a:t>
            </a:r>
            <a:r>
              <a:rPr lang="en-GB" sz="1400" dirty="0" err="1" smtClean="0"/>
              <a:t>DryAMD</a:t>
            </a:r>
            <a:r>
              <a:rPr lang="en-GB" sz="1400" dirty="0" smtClean="0"/>
              <a:t> – the results of these analyses can be informative on a number of levels:</a:t>
            </a:r>
          </a:p>
          <a:p>
            <a:pPr marL="531813" lvl="0" indent="-354013">
              <a:spcAft>
                <a:spcPts val="300"/>
              </a:spcAft>
              <a:buFont typeface="Wingdings" pitchFamily="2" charset="2"/>
              <a:buChar char="ü"/>
            </a:pPr>
            <a:r>
              <a:rPr lang="en-GB" sz="1200" dirty="0" smtClean="0"/>
              <a:t>Deeper understanding of patient profiles, management patterns (visits, monitoring), and progression patterns in </a:t>
            </a:r>
            <a:r>
              <a:rPr lang="en-GB" sz="1200" dirty="0" err="1" smtClean="0"/>
              <a:t>earlyAMD</a:t>
            </a:r>
            <a:r>
              <a:rPr lang="en-GB" sz="1200" dirty="0" smtClean="0"/>
              <a:t> patients in routine clinical practice in the UK</a:t>
            </a:r>
          </a:p>
          <a:p>
            <a:pPr marL="531813" lvl="0" indent="-354013">
              <a:spcAft>
                <a:spcPts val="300"/>
              </a:spcAft>
              <a:buFont typeface="Wingdings" pitchFamily="2" charset="2"/>
              <a:buChar char="ü"/>
            </a:pPr>
            <a:r>
              <a:rPr lang="en-GB" sz="1200" dirty="0" smtClean="0"/>
              <a:t>Real world comparison to the US AREDS clinical trial studies into progression rates &amp; risk factors in the US, where the UK real world study has a more representative population of true </a:t>
            </a:r>
            <a:r>
              <a:rPr lang="en-GB" sz="1200" dirty="0" err="1" smtClean="0"/>
              <a:t>earlyAMD</a:t>
            </a:r>
            <a:r>
              <a:rPr lang="en-GB" sz="1200" dirty="0" smtClean="0"/>
              <a:t> patients</a:t>
            </a:r>
          </a:p>
          <a:p>
            <a:pPr marL="531813" lvl="0" indent="-354013">
              <a:spcAft>
                <a:spcPts val="300"/>
              </a:spcAft>
              <a:buFont typeface="Wingdings" pitchFamily="2" charset="2"/>
              <a:buChar char="ü"/>
            </a:pPr>
            <a:r>
              <a:rPr lang="en-GB" sz="1200" dirty="0" smtClean="0"/>
              <a:t>Historical control for natural history of disease for use with clinical trial programs</a:t>
            </a:r>
          </a:p>
          <a:p>
            <a:pPr marL="531813" lvl="0" indent="-354013">
              <a:spcAft>
                <a:spcPts val="300"/>
              </a:spcAft>
              <a:buFont typeface="Wingdings" pitchFamily="2" charset="2"/>
              <a:buChar char="ü"/>
            </a:pPr>
            <a:r>
              <a:rPr lang="en-GB" sz="1200" dirty="0" smtClean="0"/>
              <a:t>Early insight into the predictive factors of disease progression across disease segments </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Mild bilateral progression to advanced AMD</a:t>
            </a:r>
            <a:endParaRPr lang="en-GB" dirty="0"/>
          </a:p>
        </p:txBody>
      </p:sp>
      <p:sp>
        <p:nvSpPr>
          <p:cNvPr id="4" name="Date Placeholder 3"/>
          <p:cNvSpPr>
            <a:spLocks noGrp="1"/>
          </p:cNvSpPr>
          <p:nvPr>
            <p:ph type="dt" sz="half" idx="2"/>
          </p:nvPr>
        </p:nvSpPr>
        <p:spPr/>
        <p:txBody>
          <a:bodyPr/>
          <a:lstStyle/>
          <a:p>
            <a:fld id="{9AFEB77A-97B9-454A-81DF-89DD7448F8D4}" type="datetime1">
              <a:rPr lang="en-US" smtClean="0"/>
              <a:pPr/>
              <a:t>2/24/2015</a:t>
            </a:fld>
            <a:endParaRPr lang="en-GB"/>
          </a:p>
        </p:txBody>
      </p:sp>
      <p:sp>
        <p:nvSpPr>
          <p:cNvPr id="5" name="Footer Placeholder 4"/>
          <p:cNvSpPr>
            <a:spLocks noGrp="1"/>
          </p:cNvSpPr>
          <p:nvPr>
            <p:ph type="ftr" sz="quarter" idx="3"/>
          </p:nvPr>
        </p:nvSpPr>
        <p:spPr/>
        <p:txBody>
          <a:bodyPr/>
          <a:lstStyle/>
          <a:p>
            <a:r>
              <a:rPr lang="en-GB" smtClean="0"/>
              <a:t>Jassen Dry AMD predictive models</a:t>
            </a:r>
            <a:endParaRPr lang="en-GB"/>
          </a:p>
        </p:txBody>
      </p:sp>
      <p:sp>
        <p:nvSpPr>
          <p:cNvPr id="6" name="Slide Number Placeholder 5"/>
          <p:cNvSpPr>
            <a:spLocks noGrp="1"/>
          </p:cNvSpPr>
          <p:nvPr>
            <p:ph type="sldNum" sz="quarter" idx="4"/>
          </p:nvPr>
        </p:nvSpPr>
        <p:spPr/>
        <p:txBody>
          <a:bodyPr/>
          <a:lstStyle/>
          <a:p>
            <a:fld id="{078CA1E6-1B09-488D-A1FF-E8A47C315D27}" type="slidenum">
              <a:rPr lang="en-GB" smtClean="0"/>
              <a:pPr/>
              <a:t>20</a:t>
            </a:fld>
            <a:endParaRPr lang="en-GB"/>
          </a:p>
        </p:txBody>
      </p:sp>
      <p:sp>
        <p:nvSpPr>
          <p:cNvPr id="7" name="Text Placeholder 6"/>
          <p:cNvSpPr>
            <a:spLocks noGrp="1"/>
          </p:cNvSpPr>
          <p:nvPr>
            <p:ph type="body" sz="quarter" idx="10"/>
          </p:nvPr>
        </p:nvSpPr>
        <p:spPr/>
        <p:txBody>
          <a:bodyPr/>
          <a:lstStyle/>
          <a:p>
            <a:r>
              <a:rPr lang="en-GB" dirty="0" smtClean="0"/>
              <a:t>Final Cox proportional hazards model with adjusted HRs</a:t>
            </a:r>
            <a:endParaRPr lang="en-GB" dirty="0"/>
          </a:p>
        </p:txBody>
      </p:sp>
      <p:graphicFrame>
        <p:nvGraphicFramePr>
          <p:cNvPr id="8" name="Table 7"/>
          <p:cNvGraphicFramePr>
            <a:graphicFrameLocks noGrp="1"/>
          </p:cNvGraphicFramePr>
          <p:nvPr/>
        </p:nvGraphicFramePr>
        <p:xfrm>
          <a:off x="481362" y="1397000"/>
          <a:ext cx="8205012" cy="2394671"/>
        </p:xfrm>
        <a:graphic>
          <a:graphicData uri="http://schemas.openxmlformats.org/drawingml/2006/table">
            <a:tbl>
              <a:tblPr firstRow="1" bandRow="1">
                <a:tableStyleId>{69012ECD-51FC-41F1-AA8D-1B2483CD663E}</a:tableStyleId>
              </a:tblPr>
              <a:tblGrid>
                <a:gridCol w="1593098"/>
                <a:gridCol w="1141906"/>
                <a:gridCol w="1367502"/>
                <a:gridCol w="1367502"/>
                <a:gridCol w="1367502"/>
                <a:gridCol w="1367502"/>
              </a:tblGrid>
              <a:tr h="268073">
                <a:tc>
                  <a:txBody>
                    <a:bodyPr/>
                    <a:lstStyle/>
                    <a:p>
                      <a:r>
                        <a:rPr lang="en-GB" sz="1400" dirty="0" smtClean="0">
                          <a:latin typeface="+mn-lt"/>
                        </a:rPr>
                        <a:t>Attributes</a:t>
                      </a:r>
                      <a:endParaRPr lang="en-GB" sz="1400" dirty="0">
                        <a:latin typeface="+mn-lt"/>
                      </a:endParaRPr>
                    </a:p>
                  </a:txBody>
                  <a:tcPr/>
                </a:tc>
                <a:tc>
                  <a:txBody>
                    <a:bodyPr/>
                    <a:lstStyle/>
                    <a:p>
                      <a:r>
                        <a:rPr lang="el-GR" sz="1400" dirty="0" smtClean="0">
                          <a:latin typeface="+mn-lt"/>
                        </a:rPr>
                        <a:t>β</a:t>
                      </a:r>
                      <a:endParaRPr lang="en-GB" sz="1400" dirty="0">
                        <a:latin typeface="+mn-lt"/>
                      </a:endParaRPr>
                    </a:p>
                  </a:txBody>
                  <a:tcPr/>
                </a:tc>
                <a:tc>
                  <a:txBody>
                    <a:bodyPr/>
                    <a:lstStyle/>
                    <a:p>
                      <a:r>
                        <a:rPr lang="en-GB" sz="1400" dirty="0" smtClean="0">
                          <a:latin typeface="+mn-lt"/>
                        </a:rPr>
                        <a:t>P value</a:t>
                      </a:r>
                      <a:endParaRPr lang="en-GB" sz="1400" dirty="0">
                        <a:latin typeface="+mn-lt"/>
                      </a:endParaRPr>
                    </a:p>
                  </a:txBody>
                  <a:tcPr/>
                </a:tc>
                <a:tc>
                  <a:txBody>
                    <a:bodyPr/>
                    <a:lstStyle/>
                    <a:p>
                      <a:r>
                        <a:rPr lang="en-GB" sz="1400" dirty="0" smtClean="0">
                          <a:latin typeface="+mn-lt"/>
                        </a:rPr>
                        <a:t>Hazard ratios</a:t>
                      </a:r>
                      <a:endParaRPr lang="en-GB" sz="1400" dirty="0">
                        <a:latin typeface="+mn-lt"/>
                      </a:endParaRPr>
                    </a:p>
                  </a:txBody>
                  <a:tcPr/>
                </a:tc>
                <a:tc>
                  <a:txBody>
                    <a:bodyPr/>
                    <a:lstStyle/>
                    <a:p>
                      <a:r>
                        <a:rPr lang="en-GB" sz="1400" dirty="0" smtClean="0">
                          <a:latin typeface="+mn-lt"/>
                        </a:rPr>
                        <a:t>Lower 95% CI</a:t>
                      </a:r>
                      <a:endParaRPr lang="en-GB" sz="1400" dirty="0">
                        <a:latin typeface="+mn-lt"/>
                      </a:endParaRPr>
                    </a:p>
                  </a:txBody>
                  <a:tcPr/>
                </a:tc>
                <a:tc>
                  <a:txBody>
                    <a:bodyPr/>
                    <a:lstStyle/>
                    <a:p>
                      <a:r>
                        <a:rPr lang="en-GB" sz="1400" dirty="0" smtClean="0">
                          <a:latin typeface="+mn-lt"/>
                        </a:rPr>
                        <a:t>Upper 95%</a:t>
                      </a:r>
                      <a:r>
                        <a:rPr lang="en-GB" sz="1400" baseline="0" dirty="0" smtClean="0">
                          <a:latin typeface="+mn-lt"/>
                        </a:rPr>
                        <a:t> CI</a:t>
                      </a:r>
                      <a:endParaRPr lang="en-GB" sz="1400" dirty="0">
                        <a:latin typeface="+mn-lt"/>
                      </a:endParaRPr>
                    </a:p>
                  </a:txBody>
                  <a:tcPr/>
                </a:tc>
              </a:tr>
              <a:tr h="268073">
                <a:tc>
                  <a:txBody>
                    <a:bodyPr/>
                    <a:lstStyle/>
                    <a:p>
                      <a:pPr>
                        <a:lnSpc>
                          <a:spcPct val="115000"/>
                        </a:lnSpc>
                        <a:spcBef>
                          <a:spcPts val="300"/>
                        </a:spcBef>
                        <a:spcAft>
                          <a:spcPts val="300"/>
                        </a:spcAft>
                      </a:pPr>
                      <a:r>
                        <a:rPr lang="en-GB" sz="1400" b="1" dirty="0" smtClean="0">
                          <a:solidFill>
                            <a:srgbClr val="000000"/>
                          </a:solidFill>
                          <a:latin typeface="+mn-lt"/>
                          <a:ea typeface="SimSun"/>
                        </a:rPr>
                        <a:t>Age (+1)</a:t>
                      </a:r>
                      <a:endParaRPr lang="en-GB" sz="1400" dirty="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0.04</a:t>
                      </a:r>
                    </a:p>
                  </a:txBody>
                  <a:tcPr marL="9525" marR="9525" marT="9525" marB="0"/>
                </a:tc>
                <a:tc>
                  <a:txBody>
                    <a:bodyPr/>
                    <a:lstStyle/>
                    <a:p>
                      <a:pPr algn="r" rtl="0" fontAlgn="t"/>
                      <a:r>
                        <a:rPr lang="en-GB" sz="1400" b="0" i="0" u="none" strike="noStrike" dirty="0" smtClean="0">
                          <a:solidFill>
                            <a:srgbClr val="000000"/>
                          </a:solidFill>
                          <a:latin typeface="Verdana"/>
                        </a:rPr>
                        <a:t>&lt;0.001</a:t>
                      </a:r>
                      <a:r>
                        <a:rPr lang="en-GB" sz="1400" b="0" i="0" u="none" strike="noStrike" dirty="0" smtClean="0">
                          <a:solidFill>
                            <a:srgbClr val="002868"/>
                          </a:solidFill>
                          <a:latin typeface="Verdana"/>
                        </a:rPr>
                        <a:t> </a:t>
                      </a:r>
                      <a:endParaRPr lang="en-GB" sz="1400" b="0" i="0" u="none" strike="noStrike" dirty="0">
                        <a:solidFill>
                          <a:srgbClr val="000000"/>
                        </a:solidFill>
                        <a:latin typeface="Verdana"/>
                      </a:endParaRPr>
                    </a:p>
                  </a:txBody>
                  <a:tcPr marL="9525" marR="9525" marT="9525" marB="0"/>
                </a:tc>
                <a:tc>
                  <a:txBody>
                    <a:bodyPr/>
                    <a:lstStyle/>
                    <a:p>
                      <a:pPr algn="r" rtl="0" fontAlgn="t"/>
                      <a:r>
                        <a:rPr lang="en-GB" sz="1400" b="0" i="0" u="none" strike="noStrike">
                          <a:solidFill>
                            <a:srgbClr val="000000"/>
                          </a:solidFill>
                          <a:latin typeface="Verdana"/>
                        </a:rPr>
                        <a:t>1.04</a:t>
                      </a:r>
                    </a:p>
                  </a:txBody>
                  <a:tcPr marL="9525" marR="9525" marT="9525" marB="0"/>
                </a:tc>
                <a:tc>
                  <a:txBody>
                    <a:bodyPr/>
                    <a:lstStyle/>
                    <a:p>
                      <a:pPr algn="r" rtl="0" fontAlgn="t"/>
                      <a:r>
                        <a:rPr lang="en-GB" sz="1400" b="0" i="0" u="none" strike="noStrike">
                          <a:solidFill>
                            <a:srgbClr val="000000"/>
                          </a:solidFill>
                          <a:latin typeface="Verdana"/>
                        </a:rPr>
                        <a:t>1.03</a:t>
                      </a:r>
                    </a:p>
                  </a:txBody>
                  <a:tcPr marL="9525" marR="9525" marT="9525" marB="0"/>
                </a:tc>
                <a:tc>
                  <a:txBody>
                    <a:bodyPr/>
                    <a:lstStyle/>
                    <a:p>
                      <a:pPr algn="r" rtl="0" fontAlgn="t"/>
                      <a:r>
                        <a:rPr lang="en-GB" sz="1400" b="0" i="0" u="none" strike="noStrike">
                          <a:solidFill>
                            <a:srgbClr val="000000"/>
                          </a:solidFill>
                          <a:latin typeface="Verdana"/>
                        </a:rPr>
                        <a:t>1.05</a:t>
                      </a:r>
                    </a:p>
                  </a:txBody>
                  <a:tcPr marL="9525" marR="9525" marT="9525" marB="0"/>
                </a:tc>
              </a:tr>
              <a:tr h="268073">
                <a:tc>
                  <a:txBody>
                    <a:bodyPr/>
                    <a:lstStyle/>
                    <a:p>
                      <a:pPr>
                        <a:lnSpc>
                          <a:spcPct val="115000"/>
                        </a:lnSpc>
                        <a:spcBef>
                          <a:spcPts val="300"/>
                        </a:spcBef>
                        <a:spcAft>
                          <a:spcPts val="300"/>
                        </a:spcAft>
                      </a:pPr>
                      <a:r>
                        <a:rPr lang="en-GB" sz="1400" b="1" dirty="0" smtClean="0">
                          <a:solidFill>
                            <a:srgbClr val="000000"/>
                          </a:solidFill>
                          <a:latin typeface="+mn-lt"/>
                          <a:ea typeface="SimSun"/>
                        </a:rPr>
                        <a:t>Female (</a:t>
                      </a:r>
                      <a:r>
                        <a:rPr lang="en-GB" sz="1400" b="1" dirty="0" err="1" smtClean="0">
                          <a:solidFill>
                            <a:srgbClr val="000000"/>
                          </a:solidFill>
                          <a:latin typeface="+mn-lt"/>
                          <a:ea typeface="SimSun"/>
                        </a:rPr>
                        <a:t>vs</a:t>
                      </a:r>
                      <a:r>
                        <a:rPr lang="en-GB" sz="1400" b="1" dirty="0" smtClean="0">
                          <a:solidFill>
                            <a:srgbClr val="000000"/>
                          </a:solidFill>
                          <a:latin typeface="+mn-lt"/>
                          <a:ea typeface="SimSun"/>
                        </a:rPr>
                        <a:t> M)</a:t>
                      </a:r>
                      <a:endParaRPr lang="en-GB" sz="1400" dirty="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0.10</a:t>
                      </a:r>
                    </a:p>
                  </a:txBody>
                  <a:tcPr marL="9525" marR="9525" marT="9525" marB="0"/>
                </a:tc>
                <a:tc>
                  <a:txBody>
                    <a:bodyPr/>
                    <a:lstStyle/>
                    <a:p>
                      <a:pPr algn="r" rtl="0" fontAlgn="t"/>
                      <a:r>
                        <a:rPr lang="en-GB" sz="1400" b="0" i="0" u="none" strike="noStrike">
                          <a:solidFill>
                            <a:srgbClr val="000000"/>
                          </a:solidFill>
                          <a:latin typeface="Verdana"/>
                        </a:rPr>
                        <a:t>0.09</a:t>
                      </a:r>
                    </a:p>
                  </a:txBody>
                  <a:tcPr marL="9525" marR="9525" marT="9525" marB="0"/>
                </a:tc>
                <a:tc>
                  <a:txBody>
                    <a:bodyPr/>
                    <a:lstStyle/>
                    <a:p>
                      <a:pPr algn="r" rtl="0" fontAlgn="t"/>
                      <a:r>
                        <a:rPr lang="en-GB" sz="1400" b="0" i="0" u="none" strike="noStrike">
                          <a:solidFill>
                            <a:srgbClr val="000000"/>
                          </a:solidFill>
                          <a:latin typeface="Verdana"/>
                        </a:rPr>
                        <a:t>1.11</a:t>
                      </a:r>
                    </a:p>
                  </a:txBody>
                  <a:tcPr marL="9525" marR="9525" marT="9525" marB="0"/>
                </a:tc>
                <a:tc>
                  <a:txBody>
                    <a:bodyPr/>
                    <a:lstStyle/>
                    <a:p>
                      <a:pPr algn="r" rtl="0" fontAlgn="t"/>
                      <a:r>
                        <a:rPr lang="en-GB" sz="1400" b="0" i="0" u="none" strike="noStrike">
                          <a:solidFill>
                            <a:srgbClr val="000000"/>
                          </a:solidFill>
                          <a:latin typeface="Verdana"/>
                        </a:rPr>
                        <a:t>0.98</a:t>
                      </a:r>
                    </a:p>
                  </a:txBody>
                  <a:tcPr marL="9525" marR="9525" marT="9525" marB="0"/>
                </a:tc>
                <a:tc>
                  <a:txBody>
                    <a:bodyPr/>
                    <a:lstStyle/>
                    <a:p>
                      <a:pPr algn="r" rtl="0" fontAlgn="t"/>
                      <a:r>
                        <a:rPr lang="en-GB" sz="1400" b="0" i="0" u="none" strike="noStrike">
                          <a:solidFill>
                            <a:srgbClr val="000000"/>
                          </a:solidFill>
                          <a:latin typeface="Verdana"/>
                        </a:rPr>
                        <a:t>1.25</a:t>
                      </a:r>
                    </a:p>
                  </a:txBody>
                  <a:tcPr marL="9525" marR="9525" marT="9525" marB="0"/>
                </a:tc>
              </a:tr>
              <a:tr h="268073">
                <a:tc>
                  <a:txBody>
                    <a:bodyPr/>
                    <a:lstStyle/>
                    <a:p>
                      <a:pPr>
                        <a:lnSpc>
                          <a:spcPct val="115000"/>
                        </a:lnSpc>
                        <a:spcBef>
                          <a:spcPts val="300"/>
                        </a:spcBef>
                        <a:spcAft>
                          <a:spcPts val="300"/>
                        </a:spcAft>
                      </a:pPr>
                      <a:r>
                        <a:rPr lang="en-GB" sz="1400" b="1" dirty="0" err="1" smtClean="0">
                          <a:solidFill>
                            <a:srgbClr val="000000"/>
                          </a:solidFill>
                          <a:latin typeface="+mn-lt"/>
                          <a:ea typeface="SimSun"/>
                        </a:rPr>
                        <a:t>bl_va</a:t>
                      </a:r>
                      <a:r>
                        <a:rPr lang="en-GB" sz="1400" b="1" dirty="0" smtClean="0">
                          <a:solidFill>
                            <a:srgbClr val="000000"/>
                          </a:solidFill>
                          <a:latin typeface="+mn-lt"/>
                          <a:ea typeface="SimSun"/>
                        </a:rPr>
                        <a:t> (+1)</a:t>
                      </a:r>
                      <a:endParaRPr lang="en-GB" sz="1400" dirty="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-0.02</a:t>
                      </a:r>
                    </a:p>
                  </a:txBody>
                  <a:tcPr marL="9525" marR="9525" marT="9525" marB="0"/>
                </a:tc>
                <a:tc>
                  <a:txBody>
                    <a:bodyPr/>
                    <a:lstStyle/>
                    <a:p>
                      <a:pPr algn="r" rtl="0" fontAlgn="t"/>
                      <a:r>
                        <a:rPr lang="en-GB" sz="1400" b="0" i="0" u="none" strike="noStrike" dirty="0" smtClean="0">
                          <a:solidFill>
                            <a:srgbClr val="000000"/>
                          </a:solidFill>
                          <a:latin typeface="Verdana"/>
                        </a:rPr>
                        <a:t>&lt;0.001</a:t>
                      </a:r>
                      <a:r>
                        <a:rPr lang="en-GB" sz="1400" b="0" i="0" u="none" strike="noStrike" dirty="0" smtClean="0">
                          <a:solidFill>
                            <a:srgbClr val="002868"/>
                          </a:solidFill>
                          <a:latin typeface="Verdana"/>
                        </a:rPr>
                        <a:t> </a:t>
                      </a:r>
                      <a:endParaRPr lang="en-GB" sz="1400" b="0" i="0" u="none" strike="noStrike" dirty="0">
                        <a:solidFill>
                          <a:srgbClr val="000000"/>
                        </a:solidFill>
                        <a:latin typeface="Verdana"/>
                      </a:endParaRPr>
                    </a:p>
                  </a:txBody>
                  <a:tcPr marL="9525" marR="9525" marT="9525" marB="0"/>
                </a:tc>
                <a:tc>
                  <a:txBody>
                    <a:bodyPr/>
                    <a:lstStyle/>
                    <a:p>
                      <a:pPr algn="r" rtl="0" fontAlgn="t"/>
                      <a:r>
                        <a:rPr lang="en-GB" sz="1400" b="0" i="0" u="none" strike="noStrike">
                          <a:solidFill>
                            <a:srgbClr val="000000"/>
                          </a:solidFill>
                          <a:latin typeface="Verdana"/>
                        </a:rPr>
                        <a:t>0.98</a:t>
                      </a:r>
                    </a:p>
                  </a:txBody>
                  <a:tcPr marL="9525" marR="9525" marT="9525" marB="0"/>
                </a:tc>
                <a:tc>
                  <a:txBody>
                    <a:bodyPr/>
                    <a:lstStyle/>
                    <a:p>
                      <a:pPr algn="r" rtl="0" fontAlgn="t"/>
                      <a:r>
                        <a:rPr lang="en-GB" sz="1400" b="0" i="0" u="none" strike="noStrike">
                          <a:solidFill>
                            <a:srgbClr val="000000"/>
                          </a:solidFill>
                          <a:latin typeface="Verdana"/>
                        </a:rPr>
                        <a:t>0.98</a:t>
                      </a:r>
                    </a:p>
                  </a:txBody>
                  <a:tcPr marL="9525" marR="9525" marT="9525" marB="0"/>
                </a:tc>
                <a:tc>
                  <a:txBody>
                    <a:bodyPr/>
                    <a:lstStyle/>
                    <a:p>
                      <a:pPr algn="r" rtl="0" fontAlgn="t"/>
                      <a:r>
                        <a:rPr lang="en-GB" sz="1400" b="0" i="0" u="none" strike="noStrike">
                          <a:solidFill>
                            <a:srgbClr val="000000"/>
                          </a:solidFill>
                          <a:latin typeface="Verdana"/>
                        </a:rPr>
                        <a:t>0.99</a:t>
                      </a:r>
                    </a:p>
                  </a:txBody>
                  <a:tcPr marL="9525" marR="9525" marT="9525" marB="0"/>
                </a:tc>
              </a:tr>
              <a:tr h="268073">
                <a:tc>
                  <a:txBody>
                    <a:bodyPr/>
                    <a:lstStyle/>
                    <a:p>
                      <a:pPr>
                        <a:lnSpc>
                          <a:spcPct val="115000"/>
                        </a:lnSpc>
                        <a:spcBef>
                          <a:spcPts val="300"/>
                        </a:spcBef>
                        <a:spcAft>
                          <a:spcPts val="300"/>
                        </a:spcAft>
                      </a:pPr>
                      <a:r>
                        <a:rPr lang="en-GB" sz="1400" b="1" dirty="0" err="1">
                          <a:solidFill>
                            <a:srgbClr val="000000"/>
                          </a:solidFill>
                          <a:latin typeface="+mn-lt"/>
                          <a:ea typeface="SimSun"/>
                        </a:rPr>
                        <a:t>comb_bl</a:t>
                      </a:r>
                      <a:endParaRPr lang="en-GB" sz="1400" dirty="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0.34</a:t>
                      </a:r>
                    </a:p>
                  </a:txBody>
                  <a:tcPr marL="9525" marR="9525" marT="9525" marB="0"/>
                </a:tc>
                <a:tc>
                  <a:txBody>
                    <a:bodyPr/>
                    <a:lstStyle/>
                    <a:p>
                      <a:pPr algn="r" rtl="0" fontAlgn="t"/>
                      <a:r>
                        <a:rPr lang="en-GB" sz="1400" b="0" i="0" u="none" strike="noStrike">
                          <a:solidFill>
                            <a:srgbClr val="000000"/>
                          </a:solidFill>
                          <a:latin typeface="Verdana"/>
                        </a:rPr>
                        <a:t>0.00</a:t>
                      </a:r>
                    </a:p>
                  </a:txBody>
                  <a:tcPr marL="9525" marR="9525" marT="9525" marB="0"/>
                </a:tc>
                <a:tc>
                  <a:txBody>
                    <a:bodyPr/>
                    <a:lstStyle/>
                    <a:p>
                      <a:pPr algn="r" rtl="0" fontAlgn="t"/>
                      <a:r>
                        <a:rPr lang="en-GB" sz="1400" b="0" i="0" u="none" strike="noStrike">
                          <a:solidFill>
                            <a:srgbClr val="000000"/>
                          </a:solidFill>
                          <a:latin typeface="Verdana"/>
                        </a:rPr>
                        <a:t>1.41</a:t>
                      </a:r>
                    </a:p>
                  </a:txBody>
                  <a:tcPr marL="9525" marR="9525" marT="9525" marB="0"/>
                </a:tc>
                <a:tc>
                  <a:txBody>
                    <a:bodyPr/>
                    <a:lstStyle/>
                    <a:p>
                      <a:pPr algn="r" rtl="0" fontAlgn="t"/>
                      <a:r>
                        <a:rPr lang="en-GB" sz="1400" b="0" i="0" u="none" strike="noStrike">
                          <a:solidFill>
                            <a:srgbClr val="000000"/>
                          </a:solidFill>
                          <a:latin typeface="Verdana"/>
                        </a:rPr>
                        <a:t>1.18</a:t>
                      </a:r>
                    </a:p>
                  </a:txBody>
                  <a:tcPr marL="9525" marR="9525" marT="9525" marB="0"/>
                </a:tc>
                <a:tc>
                  <a:txBody>
                    <a:bodyPr/>
                    <a:lstStyle/>
                    <a:p>
                      <a:pPr algn="r" rtl="0" fontAlgn="t"/>
                      <a:r>
                        <a:rPr lang="en-GB" sz="1400" b="0" i="0" u="none" strike="noStrike">
                          <a:solidFill>
                            <a:srgbClr val="000000"/>
                          </a:solidFill>
                          <a:latin typeface="Verdana"/>
                        </a:rPr>
                        <a:t>1.68</a:t>
                      </a:r>
                    </a:p>
                  </a:txBody>
                  <a:tcPr marL="9525" marR="9525" marT="9525" marB="0"/>
                </a:tc>
              </a:tr>
              <a:tr h="268073">
                <a:tc>
                  <a:txBody>
                    <a:bodyPr/>
                    <a:lstStyle/>
                    <a:p>
                      <a:pPr>
                        <a:lnSpc>
                          <a:spcPct val="115000"/>
                        </a:lnSpc>
                        <a:spcBef>
                          <a:spcPts val="300"/>
                        </a:spcBef>
                        <a:spcAft>
                          <a:spcPts val="300"/>
                        </a:spcAft>
                      </a:pPr>
                      <a:r>
                        <a:rPr lang="en-GB" sz="1400" b="1">
                          <a:solidFill>
                            <a:srgbClr val="000000"/>
                          </a:solidFill>
                          <a:latin typeface="+mn-lt"/>
                          <a:ea typeface="SimSun"/>
                        </a:rPr>
                        <a:t>diab_bl</a:t>
                      </a:r>
                      <a:endParaRPr lang="en-GB" sz="140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-1.64</a:t>
                      </a:r>
                    </a:p>
                  </a:txBody>
                  <a:tcPr marL="9525" marR="9525" marT="9525" marB="0"/>
                </a:tc>
                <a:tc>
                  <a:txBody>
                    <a:bodyPr/>
                    <a:lstStyle/>
                    <a:p>
                      <a:pPr algn="r" rtl="0" fontAlgn="t"/>
                      <a:r>
                        <a:rPr lang="en-GB" sz="1400" b="0" i="0" u="none" strike="noStrike" dirty="0" smtClean="0">
                          <a:solidFill>
                            <a:srgbClr val="000000"/>
                          </a:solidFill>
                          <a:latin typeface="Verdana"/>
                        </a:rPr>
                        <a:t>&lt;0.001</a:t>
                      </a:r>
                      <a:r>
                        <a:rPr lang="en-GB" sz="1400" b="0" i="0" u="none" strike="noStrike" dirty="0" smtClean="0">
                          <a:solidFill>
                            <a:srgbClr val="002868"/>
                          </a:solidFill>
                          <a:latin typeface="Verdana"/>
                        </a:rPr>
                        <a:t> </a:t>
                      </a:r>
                      <a:endParaRPr lang="en-GB" sz="1400" b="0" i="0" u="none" strike="noStrike" dirty="0">
                        <a:solidFill>
                          <a:srgbClr val="000000"/>
                        </a:solidFill>
                        <a:latin typeface="Verdana"/>
                      </a:endParaRPr>
                    </a:p>
                  </a:txBody>
                  <a:tcPr marL="9525" marR="9525" marT="9525" marB="0"/>
                </a:tc>
                <a:tc>
                  <a:txBody>
                    <a:bodyPr/>
                    <a:lstStyle/>
                    <a:p>
                      <a:pPr algn="r" rtl="0" fontAlgn="t"/>
                      <a:r>
                        <a:rPr lang="en-GB" sz="1400" b="0" i="0" u="none" strike="noStrike">
                          <a:solidFill>
                            <a:srgbClr val="000000"/>
                          </a:solidFill>
                          <a:latin typeface="Verdana"/>
                        </a:rPr>
                        <a:t>0.20</a:t>
                      </a:r>
                    </a:p>
                  </a:txBody>
                  <a:tcPr marL="9525" marR="9525" marT="9525" marB="0"/>
                </a:tc>
                <a:tc>
                  <a:txBody>
                    <a:bodyPr/>
                    <a:lstStyle/>
                    <a:p>
                      <a:pPr algn="r" rtl="0" fontAlgn="t"/>
                      <a:r>
                        <a:rPr lang="en-GB" sz="1400" b="0" i="0" u="none" strike="noStrike">
                          <a:solidFill>
                            <a:srgbClr val="000000"/>
                          </a:solidFill>
                          <a:latin typeface="Verdana"/>
                        </a:rPr>
                        <a:t>0.16</a:t>
                      </a:r>
                    </a:p>
                  </a:txBody>
                  <a:tcPr marL="9525" marR="9525" marT="9525" marB="0"/>
                </a:tc>
                <a:tc>
                  <a:txBody>
                    <a:bodyPr/>
                    <a:lstStyle/>
                    <a:p>
                      <a:pPr algn="r" rtl="0" fontAlgn="t"/>
                      <a:r>
                        <a:rPr lang="en-GB" sz="1400" b="0" i="0" u="none" strike="noStrike">
                          <a:solidFill>
                            <a:srgbClr val="000000"/>
                          </a:solidFill>
                          <a:latin typeface="Verdana"/>
                        </a:rPr>
                        <a:t>0.23</a:t>
                      </a:r>
                    </a:p>
                  </a:txBody>
                  <a:tcPr marL="9525" marR="9525" marT="9525" marB="0"/>
                </a:tc>
              </a:tr>
              <a:tr h="268073">
                <a:tc>
                  <a:txBody>
                    <a:bodyPr/>
                    <a:lstStyle/>
                    <a:p>
                      <a:pPr>
                        <a:lnSpc>
                          <a:spcPct val="115000"/>
                        </a:lnSpc>
                        <a:spcBef>
                          <a:spcPts val="300"/>
                        </a:spcBef>
                        <a:spcAft>
                          <a:spcPts val="300"/>
                        </a:spcAft>
                      </a:pPr>
                      <a:r>
                        <a:rPr lang="en-GB" sz="1400" b="1">
                          <a:solidFill>
                            <a:srgbClr val="000000"/>
                          </a:solidFill>
                          <a:latin typeface="+mn-lt"/>
                          <a:ea typeface="SimSun"/>
                        </a:rPr>
                        <a:t>iop_bl</a:t>
                      </a:r>
                      <a:endParaRPr lang="en-GB" sz="140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-0.34</a:t>
                      </a:r>
                    </a:p>
                  </a:txBody>
                  <a:tcPr marL="9525" marR="9525" marT="9525" marB="0"/>
                </a:tc>
                <a:tc>
                  <a:txBody>
                    <a:bodyPr/>
                    <a:lstStyle/>
                    <a:p>
                      <a:pPr algn="r" rtl="0" fontAlgn="t"/>
                      <a:r>
                        <a:rPr lang="en-GB" sz="1400" b="0" i="0" u="none" strike="noStrike" dirty="0" smtClean="0">
                          <a:solidFill>
                            <a:srgbClr val="000000"/>
                          </a:solidFill>
                          <a:latin typeface="Verdana"/>
                        </a:rPr>
                        <a:t>&lt;0.001</a:t>
                      </a:r>
                      <a:r>
                        <a:rPr lang="en-GB" sz="1400" b="0" i="0" u="none" strike="noStrike" dirty="0" smtClean="0">
                          <a:solidFill>
                            <a:srgbClr val="002868"/>
                          </a:solidFill>
                          <a:latin typeface="Verdana"/>
                        </a:rPr>
                        <a:t> </a:t>
                      </a:r>
                      <a:endParaRPr lang="en-GB" sz="1400" b="0" i="0" u="none" strike="noStrike" dirty="0">
                        <a:solidFill>
                          <a:srgbClr val="000000"/>
                        </a:solidFill>
                        <a:latin typeface="Verdana"/>
                      </a:endParaRPr>
                    </a:p>
                  </a:txBody>
                  <a:tcPr marL="9525" marR="9525" marT="9525" marB="0"/>
                </a:tc>
                <a:tc>
                  <a:txBody>
                    <a:bodyPr/>
                    <a:lstStyle/>
                    <a:p>
                      <a:pPr algn="r" rtl="0" fontAlgn="t"/>
                      <a:r>
                        <a:rPr lang="en-GB" sz="1400" b="0" i="0" u="none" strike="noStrike">
                          <a:solidFill>
                            <a:srgbClr val="000000"/>
                          </a:solidFill>
                          <a:latin typeface="Verdana"/>
                        </a:rPr>
                        <a:t>0.71</a:t>
                      </a:r>
                    </a:p>
                  </a:txBody>
                  <a:tcPr marL="9525" marR="9525" marT="9525" marB="0"/>
                </a:tc>
                <a:tc>
                  <a:txBody>
                    <a:bodyPr/>
                    <a:lstStyle/>
                    <a:p>
                      <a:pPr algn="r" rtl="0" fontAlgn="t"/>
                      <a:r>
                        <a:rPr lang="en-GB" sz="1400" b="0" i="0" u="none" strike="noStrike">
                          <a:solidFill>
                            <a:srgbClr val="000000"/>
                          </a:solidFill>
                          <a:latin typeface="Verdana"/>
                        </a:rPr>
                        <a:t>0.62</a:t>
                      </a:r>
                    </a:p>
                  </a:txBody>
                  <a:tcPr marL="9525" marR="9525" marT="9525" marB="0"/>
                </a:tc>
                <a:tc>
                  <a:txBody>
                    <a:bodyPr/>
                    <a:lstStyle/>
                    <a:p>
                      <a:pPr algn="r" rtl="0" fontAlgn="t"/>
                      <a:r>
                        <a:rPr lang="en-GB" sz="1400" b="0" i="0" u="none" strike="noStrike">
                          <a:solidFill>
                            <a:srgbClr val="000000"/>
                          </a:solidFill>
                          <a:latin typeface="Verdana"/>
                        </a:rPr>
                        <a:t>0.81</a:t>
                      </a:r>
                    </a:p>
                  </a:txBody>
                  <a:tcPr marL="9525" marR="9525" marT="9525" marB="0"/>
                </a:tc>
              </a:tr>
              <a:tr h="268073">
                <a:tc>
                  <a:txBody>
                    <a:bodyPr/>
                    <a:lstStyle/>
                    <a:p>
                      <a:pPr>
                        <a:lnSpc>
                          <a:spcPct val="115000"/>
                        </a:lnSpc>
                        <a:spcBef>
                          <a:spcPts val="300"/>
                        </a:spcBef>
                        <a:spcAft>
                          <a:spcPts val="300"/>
                        </a:spcAft>
                      </a:pPr>
                      <a:r>
                        <a:rPr lang="en-GB" sz="1400" b="1" dirty="0" err="1">
                          <a:solidFill>
                            <a:srgbClr val="000000"/>
                          </a:solidFill>
                          <a:latin typeface="+mn-lt"/>
                          <a:ea typeface="SimSun"/>
                        </a:rPr>
                        <a:t>oct_bl</a:t>
                      </a:r>
                      <a:endParaRPr lang="en-GB" sz="1400" dirty="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1.61</a:t>
                      </a:r>
                    </a:p>
                  </a:txBody>
                  <a:tcPr marL="9525" marR="9525" marT="9525" marB="0"/>
                </a:tc>
                <a:tc>
                  <a:txBody>
                    <a:bodyPr/>
                    <a:lstStyle/>
                    <a:p>
                      <a:pPr algn="r" rtl="0" fontAlgn="t"/>
                      <a:r>
                        <a:rPr lang="en-GB" sz="1400" b="0" i="0" u="none" strike="noStrike" dirty="0" smtClean="0">
                          <a:solidFill>
                            <a:srgbClr val="000000"/>
                          </a:solidFill>
                          <a:latin typeface="Verdana"/>
                        </a:rPr>
                        <a:t>&lt;0.001</a:t>
                      </a:r>
                      <a:r>
                        <a:rPr lang="en-GB" sz="1400" b="0" i="0" u="none" strike="noStrike" dirty="0" smtClean="0">
                          <a:solidFill>
                            <a:srgbClr val="002868"/>
                          </a:solidFill>
                          <a:latin typeface="Verdana"/>
                        </a:rPr>
                        <a:t> </a:t>
                      </a:r>
                      <a:endParaRPr lang="en-GB" sz="1400" b="0" i="0" u="none" strike="noStrike" dirty="0">
                        <a:solidFill>
                          <a:srgbClr val="000000"/>
                        </a:solidFill>
                        <a:latin typeface="Verdana"/>
                      </a:endParaRPr>
                    </a:p>
                  </a:txBody>
                  <a:tcPr marL="9525" marR="9525" marT="9525" marB="0"/>
                </a:tc>
                <a:tc>
                  <a:txBody>
                    <a:bodyPr/>
                    <a:lstStyle/>
                    <a:p>
                      <a:pPr algn="r" rtl="0" fontAlgn="t"/>
                      <a:r>
                        <a:rPr lang="en-GB" sz="1400" b="0" i="0" u="none" strike="noStrike">
                          <a:solidFill>
                            <a:srgbClr val="000000"/>
                          </a:solidFill>
                          <a:latin typeface="Verdana"/>
                        </a:rPr>
                        <a:t>4.99</a:t>
                      </a:r>
                    </a:p>
                  </a:txBody>
                  <a:tcPr marL="9525" marR="9525" marT="9525" marB="0"/>
                </a:tc>
                <a:tc>
                  <a:txBody>
                    <a:bodyPr/>
                    <a:lstStyle/>
                    <a:p>
                      <a:pPr algn="r" rtl="0" fontAlgn="t"/>
                      <a:r>
                        <a:rPr lang="en-GB" sz="1400" b="0" i="0" u="none" strike="noStrike">
                          <a:solidFill>
                            <a:srgbClr val="000000"/>
                          </a:solidFill>
                          <a:latin typeface="Verdana"/>
                        </a:rPr>
                        <a:t>4.26</a:t>
                      </a:r>
                    </a:p>
                  </a:txBody>
                  <a:tcPr marL="9525" marR="9525" marT="9525" marB="0"/>
                </a:tc>
                <a:tc>
                  <a:txBody>
                    <a:bodyPr/>
                    <a:lstStyle/>
                    <a:p>
                      <a:pPr algn="r" rtl="0" fontAlgn="t"/>
                      <a:r>
                        <a:rPr lang="en-GB" sz="1400" b="0" i="0" u="none" strike="noStrike" dirty="0">
                          <a:solidFill>
                            <a:srgbClr val="000000"/>
                          </a:solidFill>
                          <a:latin typeface="Verdana"/>
                        </a:rPr>
                        <a:t>5.84</a:t>
                      </a:r>
                    </a:p>
                  </a:txBody>
                  <a:tcPr marL="9525" marR="9525" marT="9525" marB="0"/>
                </a:tc>
              </a:tr>
            </a:tbl>
          </a:graphicData>
        </a:graphic>
      </p:graphicFrame>
      <p:sp>
        <p:nvSpPr>
          <p:cNvPr id="10" name="Text Placeholder 6"/>
          <p:cNvSpPr txBox="1">
            <a:spLocks/>
          </p:cNvSpPr>
          <p:nvPr/>
        </p:nvSpPr>
        <p:spPr bwMode="gray">
          <a:xfrm>
            <a:off x="455613" y="4514850"/>
            <a:ext cx="8226000" cy="1486662"/>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marL="0" marR="0" lvl="0" indent="0" algn="r" defTabSz="914400" rtl="0" eaLnBrk="1" fontAlgn="base" latinLnBrk="0" hangingPunct="1">
              <a:lnSpc>
                <a:spcPct val="100000"/>
              </a:lnSpc>
              <a:spcBef>
                <a:spcPct val="50000"/>
              </a:spcBef>
              <a:spcAft>
                <a:spcPct val="0"/>
              </a:spcAft>
              <a:buClr>
                <a:schemeClr val="accent1"/>
              </a:buClr>
              <a:buSzTx/>
              <a:buFont typeface="Verdana" pitchFamily="34" charset="0"/>
              <a:buNone/>
              <a:tabLst/>
              <a:defRPr/>
            </a:pPr>
            <a:r>
              <a:rPr kumimoji="0" lang="en-GB" sz="2000" b="0" i="0" u="none" strike="noStrike" kern="0" cap="none" spc="0" normalizeH="0" baseline="0" noProof="0" dirty="0" smtClean="0">
                <a:ln>
                  <a:noFill/>
                </a:ln>
                <a:solidFill>
                  <a:schemeClr val="accent1"/>
                </a:solidFill>
                <a:effectLst/>
                <a:uLnTx/>
                <a:uFillTx/>
                <a:latin typeface="+mn-lt"/>
                <a:ea typeface="+mn-ea"/>
                <a:cs typeface="+mn-cs"/>
              </a:rPr>
              <a:t>N of observation used N=12216</a:t>
            </a:r>
            <a:r>
              <a:rPr kumimoji="0" lang="en-GB" sz="2000" b="0" i="0" u="none" strike="noStrike" kern="0" cap="none" spc="0" normalizeH="0" noProof="0" dirty="0" smtClean="0">
                <a:ln>
                  <a:noFill/>
                </a:ln>
                <a:solidFill>
                  <a:schemeClr val="accent1"/>
                </a:solidFill>
                <a:effectLst/>
                <a:uLnTx/>
                <a:uFillTx/>
                <a:latin typeface="+mn-lt"/>
                <a:ea typeface="+mn-ea"/>
                <a:cs typeface="+mn-cs"/>
              </a:rPr>
              <a:t> (96%)</a:t>
            </a:r>
            <a:endParaRPr kumimoji="0" lang="en-GB" sz="2000" b="0" i="0" u="none" strike="noStrike" kern="0" cap="none" spc="0" normalizeH="0" baseline="0" noProof="0" dirty="0" smtClean="0">
              <a:ln>
                <a:noFill/>
              </a:ln>
              <a:solidFill>
                <a:schemeClr val="accent1"/>
              </a:solidFill>
              <a:effectLst/>
              <a:uLnTx/>
              <a:uFillTx/>
              <a:latin typeface="+mn-lt"/>
              <a:ea typeface="+mn-ea"/>
              <a:cs typeface="+mn-cs"/>
            </a:endParaRPr>
          </a:p>
          <a:p>
            <a:pPr lvl="0" algn="r" fontAlgn="base">
              <a:spcBef>
                <a:spcPct val="50000"/>
              </a:spcBef>
              <a:spcAft>
                <a:spcPct val="0"/>
              </a:spcAft>
              <a:buClr>
                <a:schemeClr val="accent1"/>
              </a:buClr>
            </a:pPr>
            <a:r>
              <a:rPr kumimoji="0" lang="en-GB" sz="2000" b="0" i="0" u="none" strike="noStrike" kern="0" cap="none" spc="0" normalizeH="0" baseline="0" noProof="0" dirty="0" smtClean="0">
                <a:ln>
                  <a:noFill/>
                </a:ln>
                <a:solidFill>
                  <a:schemeClr val="accent1"/>
                </a:solidFill>
                <a:effectLst/>
                <a:uLnTx/>
                <a:uFillTx/>
                <a:latin typeface="+mn-lt"/>
                <a:ea typeface="+mn-ea"/>
                <a:cs typeface="+mn-cs"/>
              </a:rPr>
              <a:t>Model fit statistics AIC=</a:t>
            </a:r>
            <a:r>
              <a:rPr lang="en-GB" sz="2000" dirty="0" smtClean="0"/>
              <a:t> 19105.03</a:t>
            </a:r>
          </a:p>
          <a:p>
            <a:pPr lvl="0" algn="r" fontAlgn="base">
              <a:spcBef>
                <a:spcPct val="50000"/>
              </a:spcBef>
              <a:spcAft>
                <a:spcPct val="0"/>
              </a:spcAft>
              <a:buClr>
                <a:schemeClr val="accent1"/>
              </a:buClr>
            </a:pPr>
            <a:r>
              <a:rPr kumimoji="0" lang="en-GB" sz="2000" b="0" i="0" u="none" strike="noStrike" kern="0" cap="none" spc="0" normalizeH="0" baseline="0" noProof="0" dirty="0" smtClean="0">
                <a:ln>
                  <a:noFill/>
                </a:ln>
                <a:solidFill>
                  <a:schemeClr val="accent1"/>
                </a:solidFill>
                <a:effectLst/>
                <a:uLnTx/>
                <a:uFillTx/>
                <a:latin typeface="+mn-lt"/>
                <a:ea typeface="+mn-ea"/>
                <a:cs typeface="+mn-cs"/>
              </a:rPr>
              <a:t>Note: only baseline variables were considered</a:t>
            </a:r>
            <a:endParaRPr kumimoji="0" lang="en-GB" sz="2000" b="0" i="0" u="none" strike="noStrike" kern="0" cap="none" spc="0" normalizeH="0" baseline="0" noProof="0" dirty="0">
              <a:ln>
                <a:noFill/>
              </a:ln>
              <a:solidFill>
                <a:schemeClr val="accent1"/>
              </a:solidFill>
              <a:effectLst/>
              <a:uLnTx/>
              <a:uFillTx/>
              <a:latin typeface="+mn-lt"/>
              <a:ea typeface="+mn-ea"/>
              <a:cs typeface="+mn-cs"/>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2617470"/>
            <a:ext cx="8226425" cy="818685"/>
          </a:xfrm>
        </p:spPr>
        <p:txBody>
          <a:bodyPr/>
          <a:lstStyle/>
          <a:p>
            <a:r>
              <a:rPr lang="en-GB" dirty="0" smtClean="0"/>
              <a:t>Mild unilateral progression to GA</a:t>
            </a:r>
            <a:endParaRPr lang="en-GB" b="1" dirty="0"/>
          </a:p>
        </p:txBody>
      </p:sp>
      <p:sp>
        <p:nvSpPr>
          <p:cNvPr id="4" name="Date Placeholder 3"/>
          <p:cNvSpPr>
            <a:spLocks noGrp="1"/>
          </p:cNvSpPr>
          <p:nvPr>
            <p:ph type="dt" sz="half" idx="2"/>
          </p:nvPr>
        </p:nvSpPr>
        <p:spPr/>
        <p:txBody>
          <a:bodyPr/>
          <a:lstStyle/>
          <a:p>
            <a:fld id="{9AFEB77A-97B9-454A-81DF-89DD7448F8D4}" type="datetime1">
              <a:rPr lang="en-US" smtClean="0"/>
              <a:pPr/>
              <a:t>2/24/2015</a:t>
            </a:fld>
            <a:endParaRPr lang="en-GB"/>
          </a:p>
        </p:txBody>
      </p:sp>
      <p:sp>
        <p:nvSpPr>
          <p:cNvPr id="5" name="Footer Placeholder 4"/>
          <p:cNvSpPr>
            <a:spLocks noGrp="1"/>
          </p:cNvSpPr>
          <p:nvPr>
            <p:ph type="ftr" sz="quarter" idx="3"/>
          </p:nvPr>
        </p:nvSpPr>
        <p:spPr/>
        <p:txBody>
          <a:bodyPr/>
          <a:lstStyle/>
          <a:p>
            <a:r>
              <a:rPr lang="en-GB" smtClean="0"/>
              <a:t>Jassen Dry AMD predictive models</a:t>
            </a:r>
            <a:endParaRPr lang="en-GB"/>
          </a:p>
        </p:txBody>
      </p:sp>
      <p:sp>
        <p:nvSpPr>
          <p:cNvPr id="6" name="Slide Number Placeholder 5"/>
          <p:cNvSpPr>
            <a:spLocks noGrp="1"/>
          </p:cNvSpPr>
          <p:nvPr>
            <p:ph type="sldNum" sz="quarter" idx="4"/>
          </p:nvPr>
        </p:nvSpPr>
        <p:spPr/>
        <p:txBody>
          <a:bodyPr/>
          <a:lstStyle/>
          <a:p>
            <a:fld id="{078CA1E6-1B09-488D-A1FF-E8A47C315D27}" type="slidenum">
              <a:rPr lang="en-GB" smtClean="0"/>
              <a:pPr/>
              <a:t>21</a:t>
            </a:fld>
            <a:endParaRPr lang="en-GB"/>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Mild unilateral progression to GA</a:t>
            </a:r>
            <a:endParaRPr lang="en-GB" dirty="0"/>
          </a:p>
        </p:txBody>
      </p:sp>
      <p:sp>
        <p:nvSpPr>
          <p:cNvPr id="4" name="Date Placeholder 3"/>
          <p:cNvSpPr>
            <a:spLocks noGrp="1"/>
          </p:cNvSpPr>
          <p:nvPr>
            <p:ph type="dt" sz="half" idx="2"/>
          </p:nvPr>
        </p:nvSpPr>
        <p:spPr/>
        <p:txBody>
          <a:bodyPr/>
          <a:lstStyle/>
          <a:p>
            <a:fld id="{9AFEB77A-97B9-454A-81DF-89DD7448F8D4}" type="datetime1">
              <a:rPr lang="en-US" smtClean="0"/>
              <a:pPr/>
              <a:t>2/24/2015</a:t>
            </a:fld>
            <a:endParaRPr lang="en-GB"/>
          </a:p>
        </p:txBody>
      </p:sp>
      <p:sp>
        <p:nvSpPr>
          <p:cNvPr id="5" name="Footer Placeholder 4"/>
          <p:cNvSpPr>
            <a:spLocks noGrp="1"/>
          </p:cNvSpPr>
          <p:nvPr>
            <p:ph type="ftr" sz="quarter" idx="3"/>
          </p:nvPr>
        </p:nvSpPr>
        <p:spPr/>
        <p:txBody>
          <a:bodyPr/>
          <a:lstStyle/>
          <a:p>
            <a:r>
              <a:rPr lang="en-GB" smtClean="0"/>
              <a:t>Jassen Dry AMD predictive models</a:t>
            </a:r>
            <a:endParaRPr lang="en-GB"/>
          </a:p>
        </p:txBody>
      </p:sp>
      <p:sp>
        <p:nvSpPr>
          <p:cNvPr id="6" name="Slide Number Placeholder 5"/>
          <p:cNvSpPr>
            <a:spLocks noGrp="1"/>
          </p:cNvSpPr>
          <p:nvPr>
            <p:ph type="sldNum" sz="quarter" idx="4"/>
          </p:nvPr>
        </p:nvSpPr>
        <p:spPr/>
        <p:txBody>
          <a:bodyPr/>
          <a:lstStyle/>
          <a:p>
            <a:fld id="{078CA1E6-1B09-488D-A1FF-E8A47C315D27}" type="slidenum">
              <a:rPr lang="en-GB" smtClean="0"/>
              <a:pPr/>
              <a:t>22</a:t>
            </a:fld>
            <a:endParaRPr lang="en-GB"/>
          </a:p>
        </p:txBody>
      </p:sp>
      <p:sp>
        <p:nvSpPr>
          <p:cNvPr id="7" name="Text Placeholder 6"/>
          <p:cNvSpPr>
            <a:spLocks noGrp="1"/>
          </p:cNvSpPr>
          <p:nvPr>
            <p:ph type="body" sz="quarter" idx="10"/>
          </p:nvPr>
        </p:nvSpPr>
        <p:spPr/>
        <p:txBody>
          <a:bodyPr/>
          <a:lstStyle/>
          <a:p>
            <a:r>
              <a:rPr lang="en-GB" dirty="0" err="1" smtClean="0"/>
              <a:t>Univariate</a:t>
            </a:r>
            <a:r>
              <a:rPr lang="en-GB" dirty="0" smtClean="0"/>
              <a:t> odds ratios (ORs)</a:t>
            </a:r>
            <a:endParaRPr lang="en-GB" dirty="0"/>
          </a:p>
        </p:txBody>
      </p:sp>
      <p:graphicFrame>
        <p:nvGraphicFramePr>
          <p:cNvPr id="8" name="Table 7"/>
          <p:cNvGraphicFramePr>
            <a:graphicFrameLocks noGrp="1"/>
          </p:cNvGraphicFramePr>
          <p:nvPr/>
        </p:nvGraphicFramePr>
        <p:xfrm>
          <a:off x="481362" y="1397000"/>
          <a:ext cx="8205012" cy="4746368"/>
        </p:xfrm>
        <a:graphic>
          <a:graphicData uri="http://schemas.openxmlformats.org/drawingml/2006/table">
            <a:tbl>
              <a:tblPr firstRow="1" bandRow="1">
                <a:tableStyleId>{69012ECD-51FC-41F1-AA8D-1B2483CD663E}</a:tableStyleId>
              </a:tblPr>
              <a:tblGrid>
                <a:gridCol w="1367502"/>
                <a:gridCol w="1367502"/>
                <a:gridCol w="1367502"/>
                <a:gridCol w="1367502"/>
                <a:gridCol w="1367502"/>
                <a:gridCol w="1367502"/>
              </a:tblGrid>
              <a:tr h="268073">
                <a:tc>
                  <a:txBody>
                    <a:bodyPr/>
                    <a:lstStyle/>
                    <a:p>
                      <a:r>
                        <a:rPr lang="en-GB" sz="1200" dirty="0" smtClean="0">
                          <a:latin typeface="+mn-lt"/>
                        </a:rPr>
                        <a:t>Attributes</a:t>
                      </a:r>
                      <a:endParaRPr lang="en-GB" sz="1200" dirty="0">
                        <a:latin typeface="+mn-lt"/>
                      </a:endParaRPr>
                    </a:p>
                  </a:txBody>
                  <a:tcPr/>
                </a:tc>
                <a:tc>
                  <a:txBody>
                    <a:bodyPr/>
                    <a:lstStyle/>
                    <a:p>
                      <a:r>
                        <a:rPr lang="en-GB" sz="1200" dirty="0" smtClean="0">
                          <a:latin typeface="+mn-lt"/>
                        </a:rPr>
                        <a:t>Odds</a:t>
                      </a:r>
                      <a:r>
                        <a:rPr lang="en-GB" sz="1200" baseline="0" dirty="0" smtClean="0">
                          <a:latin typeface="+mn-lt"/>
                        </a:rPr>
                        <a:t> ratios</a:t>
                      </a:r>
                      <a:endParaRPr lang="en-GB" sz="1200" dirty="0">
                        <a:latin typeface="+mn-lt"/>
                      </a:endParaRPr>
                    </a:p>
                  </a:txBody>
                  <a:tcPr/>
                </a:tc>
                <a:tc>
                  <a:txBody>
                    <a:bodyPr/>
                    <a:lstStyle/>
                    <a:p>
                      <a:r>
                        <a:rPr lang="en-GB" sz="1200" dirty="0" smtClean="0">
                          <a:latin typeface="+mn-lt"/>
                        </a:rPr>
                        <a:t>Lower 95% CI</a:t>
                      </a:r>
                      <a:endParaRPr lang="en-GB" sz="1200" dirty="0">
                        <a:latin typeface="+mn-lt"/>
                      </a:endParaRPr>
                    </a:p>
                  </a:txBody>
                  <a:tcPr/>
                </a:tc>
                <a:tc>
                  <a:txBody>
                    <a:bodyPr/>
                    <a:lstStyle/>
                    <a:p>
                      <a:r>
                        <a:rPr lang="en-GB" sz="1200" dirty="0" smtClean="0">
                          <a:latin typeface="+mn-lt"/>
                        </a:rPr>
                        <a:t>Upper 95%</a:t>
                      </a:r>
                      <a:r>
                        <a:rPr lang="en-GB" sz="1200" baseline="0" dirty="0" smtClean="0">
                          <a:latin typeface="+mn-lt"/>
                        </a:rPr>
                        <a:t> CI</a:t>
                      </a:r>
                      <a:endParaRPr lang="en-GB" sz="1200" dirty="0">
                        <a:latin typeface="+mn-lt"/>
                      </a:endParaRPr>
                    </a:p>
                  </a:txBody>
                  <a:tcPr/>
                </a:tc>
                <a:tc>
                  <a:txBody>
                    <a:bodyPr/>
                    <a:lstStyle/>
                    <a:p>
                      <a:r>
                        <a:rPr lang="en-GB" sz="1200" dirty="0" smtClean="0">
                          <a:latin typeface="+mn-lt"/>
                        </a:rPr>
                        <a:t>Total</a:t>
                      </a:r>
                      <a:r>
                        <a:rPr lang="en-GB" sz="1200" baseline="0" dirty="0" smtClean="0">
                          <a:latin typeface="+mn-lt"/>
                        </a:rPr>
                        <a:t> N</a:t>
                      </a:r>
                      <a:endParaRPr lang="en-GB" sz="1200" dirty="0">
                        <a:latin typeface="+mn-lt"/>
                      </a:endParaRPr>
                    </a:p>
                  </a:txBody>
                  <a:tcPr/>
                </a:tc>
                <a:tc>
                  <a:txBody>
                    <a:bodyPr/>
                    <a:lstStyle/>
                    <a:p>
                      <a:r>
                        <a:rPr lang="en-GB" sz="1200" dirty="0" smtClean="0">
                          <a:latin typeface="+mn-lt"/>
                        </a:rPr>
                        <a:t>% non-missing</a:t>
                      </a:r>
                      <a:endParaRPr lang="en-GB" sz="1200" dirty="0">
                        <a:latin typeface="+mn-lt"/>
                      </a:endParaRPr>
                    </a:p>
                  </a:txBody>
                  <a:tcPr/>
                </a:tc>
              </a:tr>
              <a:tr h="268073">
                <a:tc>
                  <a:txBody>
                    <a:bodyPr/>
                    <a:lstStyle/>
                    <a:p>
                      <a:pPr algn="l" fontAlgn="t"/>
                      <a:r>
                        <a:rPr lang="en-GB" sz="1200" b="1" i="0" u="none" strike="noStrike" dirty="0" smtClean="0">
                          <a:solidFill>
                            <a:srgbClr val="000000"/>
                          </a:solidFill>
                          <a:latin typeface="+mn-lt"/>
                        </a:rPr>
                        <a:t>Age (+1)</a:t>
                      </a:r>
                      <a:endParaRPr lang="en-GB" sz="1200" b="1" i="0" u="none" strike="noStrike" dirty="0">
                        <a:solidFill>
                          <a:srgbClr val="000000"/>
                        </a:solidFill>
                        <a:latin typeface="+mn-lt"/>
                      </a:endParaRPr>
                    </a:p>
                  </a:txBody>
                  <a:tcPr marL="0" marR="0" marT="0" marB="0"/>
                </a:tc>
                <a:tc>
                  <a:txBody>
                    <a:bodyPr/>
                    <a:lstStyle/>
                    <a:p>
                      <a:pPr algn="r" rtl="0" fontAlgn="t"/>
                      <a:r>
                        <a:rPr lang="en-GB" sz="1200" b="0" i="0" u="none" strike="noStrike">
                          <a:solidFill>
                            <a:srgbClr val="000000"/>
                          </a:solidFill>
                          <a:latin typeface="Verdana"/>
                        </a:rPr>
                        <a:t>1.07</a:t>
                      </a:r>
                    </a:p>
                  </a:txBody>
                  <a:tcPr marL="9525" marR="9525" marT="9525" marB="0"/>
                </a:tc>
                <a:tc>
                  <a:txBody>
                    <a:bodyPr/>
                    <a:lstStyle/>
                    <a:p>
                      <a:pPr algn="r" rtl="0" fontAlgn="t"/>
                      <a:r>
                        <a:rPr lang="en-GB" sz="1200" b="0" i="0" u="none" strike="noStrike">
                          <a:solidFill>
                            <a:srgbClr val="000000"/>
                          </a:solidFill>
                          <a:latin typeface="Verdana"/>
                        </a:rPr>
                        <a:t>1.05</a:t>
                      </a:r>
                    </a:p>
                  </a:txBody>
                  <a:tcPr marL="9525" marR="9525" marT="9525" marB="0"/>
                </a:tc>
                <a:tc>
                  <a:txBody>
                    <a:bodyPr/>
                    <a:lstStyle/>
                    <a:p>
                      <a:pPr algn="r" rtl="0" fontAlgn="t"/>
                      <a:r>
                        <a:rPr lang="en-GB" sz="1200" b="0" i="0" u="none" strike="noStrike">
                          <a:solidFill>
                            <a:srgbClr val="000000"/>
                          </a:solidFill>
                          <a:latin typeface="Verdana"/>
                        </a:rPr>
                        <a:t>1.09</a:t>
                      </a:r>
                    </a:p>
                  </a:txBody>
                  <a:tcPr marL="9525" marR="9525" marT="9525" marB="0"/>
                </a:tc>
                <a:tc>
                  <a:txBody>
                    <a:bodyPr/>
                    <a:lstStyle/>
                    <a:p>
                      <a:pPr algn="r" rtl="0" fontAlgn="t"/>
                      <a:r>
                        <a:rPr lang="en-GB" sz="1200" b="0" i="0" u="none" strike="noStrike">
                          <a:solidFill>
                            <a:srgbClr val="000000"/>
                          </a:solidFill>
                          <a:latin typeface="Verdana"/>
                        </a:rPr>
                        <a:t>12667</a:t>
                      </a:r>
                    </a:p>
                  </a:txBody>
                  <a:tcPr marL="9525" marR="9525" marT="9525" marB="0"/>
                </a:tc>
                <a:tc>
                  <a:txBody>
                    <a:bodyPr/>
                    <a:lstStyle/>
                    <a:p>
                      <a:pPr algn="r" rtl="0" fontAlgn="b"/>
                      <a:r>
                        <a:rPr lang="en-GB" sz="1200" b="0" i="0" u="none" strike="noStrike">
                          <a:solidFill>
                            <a:srgbClr val="000000"/>
                          </a:solidFill>
                          <a:latin typeface="Verdana"/>
                        </a:rPr>
                        <a:t>100.0%</a:t>
                      </a:r>
                    </a:p>
                  </a:txBody>
                  <a:tcPr marL="9525" marR="9525" marT="9525" marB="0" anchor="b"/>
                </a:tc>
              </a:tr>
              <a:tr h="268073">
                <a:tc>
                  <a:txBody>
                    <a:bodyPr/>
                    <a:lstStyle/>
                    <a:p>
                      <a:pPr algn="l" fontAlgn="t"/>
                      <a:r>
                        <a:rPr lang="en-GB" sz="1200" b="1" i="0" u="none" strike="noStrike" dirty="0" err="1" smtClean="0">
                          <a:solidFill>
                            <a:srgbClr val="000000"/>
                          </a:solidFill>
                          <a:latin typeface="+mn-lt"/>
                        </a:rPr>
                        <a:t>bl_va</a:t>
                      </a:r>
                      <a:r>
                        <a:rPr lang="en-GB" sz="1200" b="1" i="0" u="none" strike="noStrike" dirty="0" smtClean="0">
                          <a:solidFill>
                            <a:srgbClr val="000000"/>
                          </a:solidFill>
                          <a:latin typeface="+mn-lt"/>
                        </a:rPr>
                        <a:t> (+1)</a:t>
                      </a:r>
                      <a:endParaRPr lang="en-GB" sz="1200" b="1" i="0" u="none" strike="noStrike" dirty="0">
                        <a:solidFill>
                          <a:srgbClr val="000000"/>
                        </a:solidFill>
                        <a:latin typeface="+mn-lt"/>
                      </a:endParaRPr>
                    </a:p>
                  </a:txBody>
                  <a:tcPr marL="0" marR="0" marT="0" marB="0"/>
                </a:tc>
                <a:tc>
                  <a:txBody>
                    <a:bodyPr/>
                    <a:lstStyle/>
                    <a:p>
                      <a:pPr algn="r" rtl="0" fontAlgn="t"/>
                      <a:r>
                        <a:rPr lang="en-GB" sz="1200" b="0" i="0" u="none" strike="noStrike">
                          <a:solidFill>
                            <a:srgbClr val="000000"/>
                          </a:solidFill>
                          <a:latin typeface="Verdana"/>
                        </a:rPr>
                        <a:t>0.98</a:t>
                      </a:r>
                    </a:p>
                  </a:txBody>
                  <a:tcPr marL="9525" marR="9525" marT="9525" marB="0"/>
                </a:tc>
                <a:tc>
                  <a:txBody>
                    <a:bodyPr/>
                    <a:lstStyle/>
                    <a:p>
                      <a:pPr algn="r" rtl="0" fontAlgn="t"/>
                      <a:r>
                        <a:rPr lang="en-GB" sz="1200" b="0" i="0" u="none" strike="noStrike">
                          <a:solidFill>
                            <a:srgbClr val="000000"/>
                          </a:solidFill>
                          <a:latin typeface="Verdana"/>
                        </a:rPr>
                        <a:t>0.97</a:t>
                      </a:r>
                    </a:p>
                  </a:txBody>
                  <a:tcPr marL="9525" marR="9525" marT="9525" marB="0"/>
                </a:tc>
                <a:tc>
                  <a:txBody>
                    <a:bodyPr/>
                    <a:lstStyle/>
                    <a:p>
                      <a:pPr algn="r" rtl="0" fontAlgn="t"/>
                      <a:r>
                        <a:rPr lang="en-GB" sz="1200" b="0" i="0" u="none" strike="noStrike">
                          <a:solidFill>
                            <a:srgbClr val="000000"/>
                          </a:solidFill>
                          <a:latin typeface="Verdana"/>
                        </a:rPr>
                        <a:t>0.98</a:t>
                      </a:r>
                    </a:p>
                  </a:txBody>
                  <a:tcPr marL="9525" marR="9525" marT="9525" marB="0"/>
                </a:tc>
                <a:tc>
                  <a:txBody>
                    <a:bodyPr/>
                    <a:lstStyle/>
                    <a:p>
                      <a:pPr algn="r" rtl="0" fontAlgn="t"/>
                      <a:r>
                        <a:rPr lang="en-GB" sz="1200" b="0" i="0" u="none" strike="noStrike">
                          <a:solidFill>
                            <a:srgbClr val="000000"/>
                          </a:solidFill>
                          <a:latin typeface="Verdana"/>
                        </a:rPr>
                        <a:t>12667</a:t>
                      </a:r>
                    </a:p>
                  </a:txBody>
                  <a:tcPr marL="9525" marR="9525" marT="9525" marB="0"/>
                </a:tc>
                <a:tc>
                  <a:txBody>
                    <a:bodyPr/>
                    <a:lstStyle/>
                    <a:p>
                      <a:pPr algn="r" rtl="0" fontAlgn="b"/>
                      <a:r>
                        <a:rPr lang="en-GB" sz="1200" b="0" i="0" u="none" strike="noStrike">
                          <a:solidFill>
                            <a:srgbClr val="000000"/>
                          </a:solidFill>
                          <a:latin typeface="Verdana"/>
                        </a:rPr>
                        <a:t>96.4%</a:t>
                      </a:r>
                    </a:p>
                  </a:txBody>
                  <a:tcPr marL="9525" marR="9525" marT="9525" marB="0" anchor="b"/>
                </a:tc>
              </a:tr>
              <a:tr h="268073">
                <a:tc>
                  <a:txBody>
                    <a:bodyPr/>
                    <a:lstStyle/>
                    <a:p>
                      <a:pPr algn="l" fontAlgn="t"/>
                      <a:r>
                        <a:rPr lang="en-GB" sz="1200" b="1" i="0" u="none" strike="noStrike">
                          <a:solidFill>
                            <a:srgbClr val="000000"/>
                          </a:solidFill>
                          <a:latin typeface="+mn-lt"/>
                        </a:rPr>
                        <a:t>comb_bl</a:t>
                      </a:r>
                    </a:p>
                  </a:txBody>
                  <a:tcPr marL="0" marR="0" marT="0" marB="0"/>
                </a:tc>
                <a:tc>
                  <a:txBody>
                    <a:bodyPr/>
                    <a:lstStyle/>
                    <a:p>
                      <a:pPr algn="r" rtl="0" fontAlgn="t"/>
                      <a:r>
                        <a:rPr lang="en-GB" sz="1200" b="0" i="0" u="none" strike="noStrike">
                          <a:solidFill>
                            <a:srgbClr val="000000"/>
                          </a:solidFill>
                          <a:latin typeface="Verdana"/>
                        </a:rPr>
                        <a:t>2.18</a:t>
                      </a:r>
                    </a:p>
                  </a:txBody>
                  <a:tcPr marL="9525" marR="9525" marT="9525" marB="0"/>
                </a:tc>
                <a:tc>
                  <a:txBody>
                    <a:bodyPr/>
                    <a:lstStyle/>
                    <a:p>
                      <a:pPr algn="r" rtl="0" fontAlgn="t"/>
                      <a:r>
                        <a:rPr lang="en-GB" sz="1200" b="0" i="0" u="none" strike="noStrike">
                          <a:solidFill>
                            <a:srgbClr val="000000"/>
                          </a:solidFill>
                          <a:latin typeface="Verdana"/>
                        </a:rPr>
                        <a:t>1.41</a:t>
                      </a:r>
                    </a:p>
                  </a:txBody>
                  <a:tcPr marL="9525" marR="9525" marT="9525" marB="0"/>
                </a:tc>
                <a:tc>
                  <a:txBody>
                    <a:bodyPr/>
                    <a:lstStyle/>
                    <a:p>
                      <a:pPr algn="r" rtl="0" fontAlgn="t"/>
                      <a:r>
                        <a:rPr lang="en-GB" sz="1200" b="0" i="0" u="none" strike="noStrike">
                          <a:solidFill>
                            <a:srgbClr val="000000"/>
                          </a:solidFill>
                          <a:latin typeface="Verdana"/>
                        </a:rPr>
                        <a:t>3.36</a:t>
                      </a:r>
                    </a:p>
                  </a:txBody>
                  <a:tcPr marL="9525" marR="9525" marT="9525" marB="0"/>
                </a:tc>
                <a:tc>
                  <a:txBody>
                    <a:bodyPr/>
                    <a:lstStyle/>
                    <a:p>
                      <a:pPr algn="r" rtl="0" fontAlgn="t"/>
                      <a:r>
                        <a:rPr lang="en-GB" sz="1200" b="0" i="0" u="none" strike="noStrike">
                          <a:solidFill>
                            <a:srgbClr val="000000"/>
                          </a:solidFill>
                          <a:latin typeface="Verdana"/>
                        </a:rPr>
                        <a:t>12667</a:t>
                      </a:r>
                    </a:p>
                  </a:txBody>
                  <a:tcPr marL="9525" marR="9525" marT="9525" marB="0"/>
                </a:tc>
                <a:tc>
                  <a:txBody>
                    <a:bodyPr/>
                    <a:lstStyle/>
                    <a:p>
                      <a:pPr algn="r" rtl="0" fontAlgn="b"/>
                      <a:r>
                        <a:rPr lang="en-GB" sz="1200" b="0" i="0" u="none" strike="noStrike">
                          <a:solidFill>
                            <a:srgbClr val="000000"/>
                          </a:solidFill>
                          <a:latin typeface="Verdana"/>
                        </a:rPr>
                        <a:t>100.0%</a:t>
                      </a:r>
                    </a:p>
                  </a:txBody>
                  <a:tcPr marL="9525" marR="9525" marT="9525" marB="0" anchor="b"/>
                </a:tc>
              </a:tr>
              <a:tr h="268073">
                <a:tc>
                  <a:txBody>
                    <a:bodyPr/>
                    <a:lstStyle/>
                    <a:p>
                      <a:pPr algn="l" fontAlgn="t"/>
                      <a:r>
                        <a:rPr lang="en-GB" sz="1200" b="1" i="0" u="none" strike="noStrike">
                          <a:solidFill>
                            <a:srgbClr val="000000"/>
                          </a:solidFill>
                          <a:latin typeface="+mn-lt"/>
                        </a:rPr>
                        <a:t>ct_eyedx_all</a:t>
                      </a:r>
                    </a:p>
                  </a:txBody>
                  <a:tcPr marL="0" marR="0" marT="0" marB="0"/>
                </a:tc>
                <a:tc>
                  <a:txBody>
                    <a:bodyPr/>
                    <a:lstStyle/>
                    <a:p>
                      <a:pPr algn="r" rtl="0" fontAlgn="t"/>
                      <a:r>
                        <a:rPr lang="en-GB" sz="1200" b="0" i="0" u="none" strike="noStrike">
                          <a:solidFill>
                            <a:srgbClr val="000000"/>
                          </a:solidFill>
                          <a:latin typeface="Verdana"/>
                        </a:rPr>
                        <a:t>1.13</a:t>
                      </a:r>
                    </a:p>
                  </a:txBody>
                  <a:tcPr marL="9525" marR="9525" marT="9525" marB="0"/>
                </a:tc>
                <a:tc>
                  <a:txBody>
                    <a:bodyPr/>
                    <a:lstStyle/>
                    <a:p>
                      <a:pPr algn="r" rtl="0" fontAlgn="t"/>
                      <a:r>
                        <a:rPr lang="en-GB" sz="1200" b="0" i="0" u="none" strike="noStrike">
                          <a:solidFill>
                            <a:srgbClr val="000000"/>
                          </a:solidFill>
                          <a:latin typeface="Verdana"/>
                        </a:rPr>
                        <a:t>1.09</a:t>
                      </a:r>
                    </a:p>
                  </a:txBody>
                  <a:tcPr marL="9525" marR="9525" marT="9525" marB="0"/>
                </a:tc>
                <a:tc>
                  <a:txBody>
                    <a:bodyPr/>
                    <a:lstStyle/>
                    <a:p>
                      <a:pPr algn="r" rtl="0" fontAlgn="t"/>
                      <a:r>
                        <a:rPr lang="en-GB" sz="1200" b="0" i="0" u="none" strike="noStrike">
                          <a:solidFill>
                            <a:srgbClr val="000000"/>
                          </a:solidFill>
                          <a:latin typeface="Verdana"/>
                        </a:rPr>
                        <a:t>1.17</a:t>
                      </a:r>
                    </a:p>
                  </a:txBody>
                  <a:tcPr marL="9525" marR="9525" marT="9525" marB="0"/>
                </a:tc>
                <a:tc>
                  <a:txBody>
                    <a:bodyPr/>
                    <a:lstStyle/>
                    <a:p>
                      <a:pPr algn="r" rtl="0" fontAlgn="t"/>
                      <a:r>
                        <a:rPr lang="en-GB" sz="1200" b="0" i="0" u="none" strike="noStrike">
                          <a:solidFill>
                            <a:srgbClr val="000000"/>
                          </a:solidFill>
                          <a:latin typeface="Verdana"/>
                        </a:rPr>
                        <a:t>12667</a:t>
                      </a:r>
                    </a:p>
                  </a:txBody>
                  <a:tcPr marL="9525" marR="9525" marT="9525" marB="0"/>
                </a:tc>
                <a:tc>
                  <a:txBody>
                    <a:bodyPr/>
                    <a:lstStyle/>
                    <a:p>
                      <a:pPr algn="r" rtl="0" fontAlgn="b"/>
                      <a:r>
                        <a:rPr lang="en-GB" sz="1200" b="0" i="0" u="none" strike="noStrike">
                          <a:solidFill>
                            <a:srgbClr val="000000"/>
                          </a:solidFill>
                          <a:latin typeface="Verdana"/>
                        </a:rPr>
                        <a:t>100.0%</a:t>
                      </a:r>
                    </a:p>
                  </a:txBody>
                  <a:tcPr marL="9525" marR="9525" marT="9525" marB="0" anchor="b"/>
                </a:tc>
              </a:tr>
              <a:tr h="268073">
                <a:tc>
                  <a:txBody>
                    <a:bodyPr/>
                    <a:lstStyle/>
                    <a:p>
                      <a:pPr algn="l" fontAlgn="t"/>
                      <a:r>
                        <a:rPr lang="en-GB" sz="1200" b="1" i="0" u="none" strike="noStrike">
                          <a:solidFill>
                            <a:srgbClr val="000000"/>
                          </a:solidFill>
                          <a:latin typeface="+mn-lt"/>
                        </a:rPr>
                        <a:t>ct_eyedx_post</a:t>
                      </a:r>
                    </a:p>
                  </a:txBody>
                  <a:tcPr marL="0" marR="0" marT="0" marB="0"/>
                </a:tc>
                <a:tc>
                  <a:txBody>
                    <a:bodyPr/>
                    <a:lstStyle/>
                    <a:p>
                      <a:pPr algn="r" rtl="0" fontAlgn="t"/>
                      <a:r>
                        <a:rPr lang="en-GB" sz="1200" b="0" i="0" u="none" strike="noStrike">
                          <a:solidFill>
                            <a:srgbClr val="000000"/>
                          </a:solidFill>
                          <a:latin typeface="Verdana"/>
                        </a:rPr>
                        <a:t>1.16</a:t>
                      </a:r>
                    </a:p>
                  </a:txBody>
                  <a:tcPr marL="9525" marR="9525" marT="9525" marB="0"/>
                </a:tc>
                <a:tc>
                  <a:txBody>
                    <a:bodyPr/>
                    <a:lstStyle/>
                    <a:p>
                      <a:pPr algn="r" rtl="0" fontAlgn="t"/>
                      <a:r>
                        <a:rPr lang="en-GB" sz="1200" b="0" i="0" u="none" strike="noStrike">
                          <a:solidFill>
                            <a:srgbClr val="000000"/>
                          </a:solidFill>
                          <a:latin typeface="Verdana"/>
                        </a:rPr>
                        <a:t>1.12</a:t>
                      </a:r>
                    </a:p>
                  </a:txBody>
                  <a:tcPr marL="9525" marR="9525" marT="9525" marB="0"/>
                </a:tc>
                <a:tc>
                  <a:txBody>
                    <a:bodyPr/>
                    <a:lstStyle/>
                    <a:p>
                      <a:pPr algn="r" rtl="0" fontAlgn="t"/>
                      <a:r>
                        <a:rPr lang="en-GB" sz="1200" b="0" i="0" u="none" strike="noStrike">
                          <a:solidFill>
                            <a:srgbClr val="000000"/>
                          </a:solidFill>
                          <a:latin typeface="Verdana"/>
                        </a:rPr>
                        <a:t>1.20</a:t>
                      </a:r>
                    </a:p>
                  </a:txBody>
                  <a:tcPr marL="9525" marR="9525" marT="9525" marB="0"/>
                </a:tc>
                <a:tc>
                  <a:txBody>
                    <a:bodyPr/>
                    <a:lstStyle/>
                    <a:p>
                      <a:pPr algn="r" rtl="0" fontAlgn="t"/>
                      <a:r>
                        <a:rPr lang="en-GB" sz="1200" b="0" i="0" u="none" strike="noStrike">
                          <a:solidFill>
                            <a:srgbClr val="000000"/>
                          </a:solidFill>
                          <a:latin typeface="Verdana"/>
                        </a:rPr>
                        <a:t>12667</a:t>
                      </a:r>
                    </a:p>
                  </a:txBody>
                  <a:tcPr marL="9525" marR="9525" marT="9525" marB="0"/>
                </a:tc>
                <a:tc>
                  <a:txBody>
                    <a:bodyPr/>
                    <a:lstStyle/>
                    <a:p>
                      <a:pPr algn="r" rtl="0" fontAlgn="b"/>
                      <a:r>
                        <a:rPr lang="en-GB" sz="1200" b="0" i="0" u="none" strike="noStrike">
                          <a:solidFill>
                            <a:srgbClr val="000000"/>
                          </a:solidFill>
                          <a:latin typeface="Verdana"/>
                        </a:rPr>
                        <a:t>100.0%</a:t>
                      </a:r>
                    </a:p>
                  </a:txBody>
                  <a:tcPr marL="9525" marR="9525" marT="9525" marB="0" anchor="b"/>
                </a:tc>
              </a:tr>
              <a:tr h="268073">
                <a:tc>
                  <a:txBody>
                    <a:bodyPr/>
                    <a:lstStyle/>
                    <a:p>
                      <a:pPr algn="l" fontAlgn="t"/>
                      <a:r>
                        <a:rPr lang="en-GB" sz="1200" b="1" i="0" u="none" strike="noStrike">
                          <a:solidFill>
                            <a:srgbClr val="000000"/>
                          </a:solidFill>
                          <a:latin typeface="+mn-lt"/>
                        </a:rPr>
                        <a:t>ct_ivi_any</a:t>
                      </a:r>
                    </a:p>
                  </a:txBody>
                  <a:tcPr marL="0" marR="0" marT="0" marB="0"/>
                </a:tc>
                <a:tc>
                  <a:txBody>
                    <a:bodyPr/>
                    <a:lstStyle/>
                    <a:p>
                      <a:pPr algn="r" rtl="0" fontAlgn="t"/>
                      <a:r>
                        <a:rPr lang="en-GB" sz="1200" b="0" i="0" u="none" strike="noStrike">
                          <a:solidFill>
                            <a:srgbClr val="000000"/>
                          </a:solidFill>
                          <a:latin typeface="Verdana"/>
                        </a:rPr>
                        <a:t>1.05</a:t>
                      </a:r>
                    </a:p>
                  </a:txBody>
                  <a:tcPr marL="9525" marR="9525" marT="9525" marB="0"/>
                </a:tc>
                <a:tc>
                  <a:txBody>
                    <a:bodyPr/>
                    <a:lstStyle/>
                    <a:p>
                      <a:pPr algn="r" rtl="0" fontAlgn="t"/>
                      <a:r>
                        <a:rPr lang="en-GB" sz="1200" b="0" i="0" u="none" strike="noStrike">
                          <a:solidFill>
                            <a:srgbClr val="000000"/>
                          </a:solidFill>
                          <a:latin typeface="Verdana"/>
                        </a:rPr>
                        <a:t>1.03</a:t>
                      </a:r>
                    </a:p>
                  </a:txBody>
                  <a:tcPr marL="9525" marR="9525" marT="9525" marB="0"/>
                </a:tc>
                <a:tc>
                  <a:txBody>
                    <a:bodyPr/>
                    <a:lstStyle/>
                    <a:p>
                      <a:pPr algn="r" rtl="0" fontAlgn="t"/>
                      <a:r>
                        <a:rPr lang="en-GB" sz="1200" b="0" i="0" u="none" strike="noStrike">
                          <a:solidFill>
                            <a:srgbClr val="000000"/>
                          </a:solidFill>
                          <a:latin typeface="Verdana"/>
                        </a:rPr>
                        <a:t>1.07</a:t>
                      </a:r>
                    </a:p>
                  </a:txBody>
                  <a:tcPr marL="9525" marR="9525" marT="9525" marB="0"/>
                </a:tc>
                <a:tc>
                  <a:txBody>
                    <a:bodyPr/>
                    <a:lstStyle/>
                    <a:p>
                      <a:pPr algn="r" rtl="0" fontAlgn="t"/>
                      <a:r>
                        <a:rPr lang="en-GB" sz="1200" b="0" i="0" u="none" strike="noStrike">
                          <a:solidFill>
                            <a:srgbClr val="000000"/>
                          </a:solidFill>
                          <a:latin typeface="Verdana"/>
                        </a:rPr>
                        <a:t>12667</a:t>
                      </a:r>
                    </a:p>
                  </a:txBody>
                  <a:tcPr marL="9525" marR="9525" marT="9525" marB="0"/>
                </a:tc>
                <a:tc>
                  <a:txBody>
                    <a:bodyPr/>
                    <a:lstStyle/>
                    <a:p>
                      <a:pPr algn="r" rtl="0" fontAlgn="b"/>
                      <a:r>
                        <a:rPr lang="en-GB" sz="1200" b="0" i="0" u="none" strike="noStrike">
                          <a:solidFill>
                            <a:srgbClr val="000000"/>
                          </a:solidFill>
                          <a:latin typeface="Verdana"/>
                        </a:rPr>
                        <a:t>100.0%</a:t>
                      </a:r>
                    </a:p>
                  </a:txBody>
                  <a:tcPr marL="9525" marR="9525" marT="9525" marB="0" anchor="b"/>
                </a:tc>
              </a:tr>
              <a:tr h="268073">
                <a:tc>
                  <a:txBody>
                    <a:bodyPr/>
                    <a:lstStyle/>
                    <a:p>
                      <a:pPr algn="l" fontAlgn="t"/>
                      <a:r>
                        <a:rPr lang="en-GB" sz="1200" b="1" i="0" u="none" strike="noStrike">
                          <a:solidFill>
                            <a:srgbClr val="000000"/>
                          </a:solidFill>
                          <a:latin typeface="+mn-lt"/>
                        </a:rPr>
                        <a:t>ct_ivi_post</a:t>
                      </a:r>
                    </a:p>
                  </a:txBody>
                  <a:tcPr marL="0" marR="0" marT="0" marB="0"/>
                </a:tc>
                <a:tc>
                  <a:txBody>
                    <a:bodyPr/>
                    <a:lstStyle/>
                    <a:p>
                      <a:pPr algn="r" rtl="0" fontAlgn="t"/>
                      <a:r>
                        <a:rPr lang="en-GB" sz="1200" b="0" i="0" u="none" strike="noStrike">
                          <a:solidFill>
                            <a:srgbClr val="000000"/>
                          </a:solidFill>
                          <a:latin typeface="Verdana"/>
                        </a:rPr>
                        <a:t>1.05</a:t>
                      </a:r>
                    </a:p>
                  </a:txBody>
                  <a:tcPr marL="9525" marR="9525" marT="9525" marB="0"/>
                </a:tc>
                <a:tc>
                  <a:txBody>
                    <a:bodyPr/>
                    <a:lstStyle/>
                    <a:p>
                      <a:pPr algn="r" rtl="0" fontAlgn="t"/>
                      <a:r>
                        <a:rPr lang="en-GB" sz="1200" b="0" i="0" u="none" strike="noStrike">
                          <a:solidFill>
                            <a:srgbClr val="000000"/>
                          </a:solidFill>
                          <a:latin typeface="Verdana"/>
                        </a:rPr>
                        <a:t>1.03</a:t>
                      </a:r>
                    </a:p>
                  </a:txBody>
                  <a:tcPr marL="9525" marR="9525" marT="9525" marB="0"/>
                </a:tc>
                <a:tc>
                  <a:txBody>
                    <a:bodyPr/>
                    <a:lstStyle/>
                    <a:p>
                      <a:pPr algn="r" rtl="0" fontAlgn="t"/>
                      <a:r>
                        <a:rPr lang="en-GB" sz="1200" b="0" i="0" u="none" strike="noStrike">
                          <a:solidFill>
                            <a:srgbClr val="000000"/>
                          </a:solidFill>
                          <a:latin typeface="Verdana"/>
                        </a:rPr>
                        <a:t>1.07</a:t>
                      </a:r>
                    </a:p>
                  </a:txBody>
                  <a:tcPr marL="9525" marR="9525" marT="9525" marB="0"/>
                </a:tc>
                <a:tc>
                  <a:txBody>
                    <a:bodyPr/>
                    <a:lstStyle/>
                    <a:p>
                      <a:pPr algn="r" rtl="0" fontAlgn="t"/>
                      <a:r>
                        <a:rPr lang="en-GB" sz="1200" b="0" i="0" u="none" strike="noStrike">
                          <a:solidFill>
                            <a:srgbClr val="000000"/>
                          </a:solidFill>
                          <a:latin typeface="Verdana"/>
                        </a:rPr>
                        <a:t>12667</a:t>
                      </a:r>
                    </a:p>
                  </a:txBody>
                  <a:tcPr marL="9525" marR="9525" marT="9525" marB="0"/>
                </a:tc>
                <a:tc>
                  <a:txBody>
                    <a:bodyPr/>
                    <a:lstStyle/>
                    <a:p>
                      <a:pPr algn="r" rtl="0" fontAlgn="b"/>
                      <a:r>
                        <a:rPr lang="en-GB" sz="1200" b="0" i="0" u="none" strike="noStrike">
                          <a:solidFill>
                            <a:srgbClr val="000000"/>
                          </a:solidFill>
                          <a:latin typeface="Verdana"/>
                        </a:rPr>
                        <a:t>100.0%</a:t>
                      </a:r>
                    </a:p>
                  </a:txBody>
                  <a:tcPr marL="9525" marR="9525" marT="9525" marB="0" anchor="b"/>
                </a:tc>
              </a:tr>
              <a:tr h="268073">
                <a:tc>
                  <a:txBody>
                    <a:bodyPr/>
                    <a:lstStyle/>
                    <a:p>
                      <a:pPr algn="l" fontAlgn="t"/>
                      <a:r>
                        <a:rPr lang="en-GB" sz="1200" b="1" i="0" u="none" strike="noStrike">
                          <a:solidFill>
                            <a:srgbClr val="000000"/>
                          </a:solidFill>
                          <a:latin typeface="+mn-lt"/>
                        </a:rPr>
                        <a:t>diab_bl</a:t>
                      </a:r>
                    </a:p>
                  </a:txBody>
                  <a:tcPr marL="0" marR="0" marT="0" marB="0"/>
                </a:tc>
                <a:tc>
                  <a:txBody>
                    <a:bodyPr/>
                    <a:lstStyle/>
                    <a:p>
                      <a:pPr algn="r" rtl="0" fontAlgn="t"/>
                      <a:r>
                        <a:rPr lang="en-GB" sz="1200" b="0" i="0" u="none" strike="noStrike">
                          <a:solidFill>
                            <a:srgbClr val="000000"/>
                          </a:solidFill>
                          <a:latin typeface="Verdana"/>
                        </a:rPr>
                        <a:t>0.19</a:t>
                      </a:r>
                    </a:p>
                  </a:txBody>
                  <a:tcPr marL="9525" marR="9525" marT="9525" marB="0"/>
                </a:tc>
                <a:tc>
                  <a:txBody>
                    <a:bodyPr/>
                    <a:lstStyle/>
                    <a:p>
                      <a:pPr algn="r" rtl="0" fontAlgn="t"/>
                      <a:r>
                        <a:rPr lang="en-GB" sz="1200" b="0" i="0" u="none" strike="noStrike">
                          <a:solidFill>
                            <a:srgbClr val="000000"/>
                          </a:solidFill>
                          <a:latin typeface="Verdana"/>
                        </a:rPr>
                        <a:t>0.13</a:t>
                      </a:r>
                    </a:p>
                  </a:txBody>
                  <a:tcPr marL="9525" marR="9525" marT="9525" marB="0"/>
                </a:tc>
                <a:tc>
                  <a:txBody>
                    <a:bodyPr/>
                    <a:lstStyle/>
                    <a:p>
                      <a:pPr algn="r" rtl="0" fontAlgn="t"/>
                      <a:r>
                        <a:rPr lang="en-GB" sz="1200" b="0" i="0" u="none" strike="noStrike">
                          <a:solidFill>
                            <a:srgbClr val="000000"/>
                          </a:solidFill>
                          <a:latin typeface="Verdana"/>
                        </a:rPr>
                        <a:t>0.29</a:t>
                      </a:r>
                    </a:p>
                  </a:txBody>
                  <a:tcPr marL="9525" marR="9525" marT="9525" marB="0"/>
                </a:tc>
                <a:tc>
                  <a:txBody>
                    <a:bodyPr/>
                    <a:lstStyle/>
                    <a:p>
                      <a:pPr algn="r" rtl="0" fontAlgn="t"/>
                      <a:r>
                        <a:rPr lang="en-GB" sz="1200" b="0" i="0" u="none" strike="noStrike">
                          <a:solidFill>
                            <a:srgbClr val="000000"/>
                          </a:solidFill>
                          <a:latin typeface="Verdana"/>
                        </a:rPr>
                        <a:t>12667</a:t>
                      </a:r>
                    </a:p>
                  </a:txBody>
                  <a:tcPr marL="9525" marR="9525" marT="9525" marB="0"/>
                </a:tc>
                <a:tc>
                  <a:txBody>
                    <a:bodyPr/>
                    <a:lstStyle/>
                    <a:p>
                      <a:pPr algn="r" rtl="0" fontAlgn="b"/>
                      <a:r>
                        <a:rPr lang="en-GB" sz="1200" b="0" i="0" u="none" strike="noStrike">
                          <a:solidFill>
                            <a:srgbClr val="000000"/>
                          </a:solidFill>
                          <a:latin typeface="Verdana"/>
                        </a:rPr>
                        <a:t>100.0%</a:t>
                      </a:r>
                    </a:p>
                  </a:txBody>
                  <a:tcPr marL="9525" marR="9525" marT="9525" marB="0" anchor="b"/>
                </a:tc>
              </a:tr>
              <a:tr h="268073">
                <a:tc>
                  <a:txBody>
                    <a:bodyPr/>
                    <a:lstStyle/>
                    <a:p>
                      <a:pPr algn="l" fontAlgn="t"/>
                      <a:r>
                        <a:rPr lang="en-GB" sz="1200" b="1" i="0" u="none" strike="noStrike" dirty="0" err="1">
                          <a:solidFill>
                            <a:srgbClr val="000000"/>
                          </a:solidFill>
                          <a:latin typeface="+mn-lt"/>
                        </a:rPr>
                        <a:t>eyedx_bl</a:t>
                      </a:r>
                      <a:endParaRPr lang="en-GB" sz="1200" b="1" i="0" u="none" strike="noStrike" dirty="0">
                        <a:solidFill>
                          <a:srgbClr val="000000"/>
                        </a:solidFill>
                        <a:latin typeface="+mn-lt"/>
                      </a:endParaRPr>
                    </a:p>
                  </a:txBody>
                  <a:tcPr marL="0" marR="0" marT="0" marB="0"/>
                </a:tc>
                <a:tc>
                  <a:txBody>
                    <a:bodyPr/>
                    <a:lstStyle/>
                    <a:p>
                      <a:pPr algn="r" rtl="0" fontAlgn="t"/>
                      <a:r>
                        <a:rPr lang="en-GB" sz="1200" b="0" i="0" u="none" strike="noStrike">
                          <a:solidFill>
                            <a:srgbClr val="000000"/>
                          </a:solidFill>
                          <a:latin typeface="Verdana"/>
                        </a:rPr>
                        <a:t>0.40</a:t>
                      </a:r>
                    </a:p>
                  </a:txBody>
                  <a:tcPr marL="9525" marR="9525" marT="9525" marB="0"/>
                </a:tc>
                <a:tc>
                  <a:txBody>
                    <a:bodyPr/>
                    <a:lstStyle/>
                    <a:p>
                      <a:pPr algn="r" rtl="0" fontAlgn="t"/>
                      <a:r>
                        <a:rPr lang="en-GB" sz="1200" b="0" i="0" u="none" strike="noStrike">
                          <a:solidFill>
                            <a:srgbClr val="000000"/>
                          </a:solidFill>
                          <a:latin typeface="Verdana"/>
                        </a:rPr>
                        <a:t>0.28</a:t>
                      </a:r>
                    </a:p>
                  </a:txBody>
                  <a:tcPr marL="9525" marR="9525" marT="9525" marB="0"/>
                </a:tc>
                <a:tc>
                  <a:txBody>
                    <a:bodyPr/>
                    <a:lstStyle/>
                    <a:p>
                      <a:pPr algn="r" rtl="0" fontAlgn="t"/>
                      <a:r>
                        <a:rPr lang="en-GB" sz="1200" b="0" i="0" u="none" strike="noStrike">
                          <a:solidFill>
                            <a:srgbClr val="000000"/>
                          </a:solidFill>
                          <a:latin typeface="Verdana"/>
                        </a:rPr>
                        <a:t>0.57</a:t>
                      </a:r>
                    </a:p>
                  </a:txBody>
                  <a:tcPr marL="9525" marR="9525" marT="9525" marB="0"/>
                </a:tc>
                <a:tc>
                  <a:txBody>
                    <a:bodyPr/>
                    <a:lstStyle/>
                    <a:p>
                      <a:pPr algn="r" rtl="0" fontAlgn="t"/>
                      <a:r>
                        <a:rPr lang="en-GB" sz="1200" b="0" i="0" u="none" strike="noStrike">
                          <a:solidFill>
                            <a:srgbClr val="000000"/>
                          </a:solidFill>
                          <a:latin typeface="Verdana"/>
                        </a:rPr>
                        <a:t>12667</a:t>
                      </a:r>
                    </a:p>
                  </a:txBody>
                  <a:tcPr marL="9525" marR="9525" marT="9525" marB="0"/>
                </a:tc>
                <a:tc>
                  <a:txBody>
                    <a:bodyPr/>
                    <a:lstStyle/>
                    <a:p>
                      <a:pPr algn="r" rtl="0" fontAlgn="b"/>
                      <a:r>
                        <a:rPr lang="en-GB" sz="1200" b="0" i="0" u="none" strike="noStrike">
                          <a:solidFill>
                            <a:srgbClr val="000000"/>
                          </a:solidFill>
                          <a:latin typeface="Verdana"/>
                        </a:rPr>
                        <a:t>100.0%</a:t>
                      </a:r>
                    </a:p>
                  </a:txBody>
                  <a:tcPr marL="9525" marR="9525" marT="9525" marB="0" anchor="b"/>
                </a:tc>
              </a:tr>
              <a:tr h="268073">
                <a:tc>
                  <a:txBody>
                    <a:bodyPr/>
                    <a:lstStyle/>
                    <a:p>
                      <a:pPr algn="l" fontAlgn="t"/>
                      <a:r>
                        <a:rPr lang="en-GB" sz="1200" b="1" i="0" u="none" strike="noStrike" dirty="0" smtClean="0">
                          <a:solidFill>
                            <a:srgbClr val="000000"/>
                          </a:solidFill>
                          <a:latin typeface="+mn-lt"/>
                        </a:rPr>
                        <a:t>Female (vs.</a:t>
                      </a:r>
                      <a:r>
                        <a:rPr lang="en-GB" sz="1200" b="1" i="0" u="none" strike="noStrike" baseline="0" dirty="0" smtClean="0">
                          <a:solidFill>
                            <a:srgbClr val="000000"/>
                          </a:solidFill>
                          <a:latin typeface="+mn-lt"/>
                        </a:rPr>
                        <a:t> M)</a:t>
                      </a:r>
                      <a:endParaRPr lang="en-GB" sz="1200" b="1" i="0" u="none" strike="noStrike" dirty="0">
                        <a:solidFill>
                          <a:srgbClr val="000000"/>
                        </a:solidFill>
                        <a:latin typeface="+mn-lt"/>
                      </a:endParaRPr>
                    </a:p>
                  </a:txBody>
                  <a:tcPr marL="0" marR="0" marT="0" marB="0"/>
                </a:tc>
                <a:tc>
                  <a:txBody>
                    <a:bodyPr/>
                    <a:lstStyle/>
                    <a:p>
                      <a:pPr algn="r" rtl="0" fontAlgn="t"/>
                      <a:r>
                        <a:rPr lang="en-GB" sz="1200" b="0" i="0" u="none" strike="noStrike">
                          <a:solidFill>
                            <a:srgbClr val="000000"/>
                          </a:solidFill>
                          <a:latin typeface="Verdana"/>
                        </a:rPr>
                        <a:t>1.31</a:t>
                      </a:r>
                    </a:p>
                  </a:txBody>
                  <a:tcPr marL="9525" marR="9525" marT="9525" marB="0"/>
                </a:tc>
                <a:tc>
                  <a:txBody>
                    <a:bodyPr/>
                    <a:lstStyle/>
                    <a:p>
                      <a:pPr algn="r" rtl="0" fontAlgn="t"/>
                      <a:r>
                        <a:rPr lang="en-GB" sz="1200" b="0" i="0" u="none" strike="noStrike">
                          <a:solidFill>
                            <a:srgbClr val="000000"/>
                          </a:solidFill>
                          <a:latin typeface="Verdana"/>
                        </a:rPr>
                        <a:t>0.96</a:t>
                      </a:r>
                    </a:p>
                  </a:txBody>
                  <a:tcPr marL="9525" marR="9525" marT="9525" marB="0"/>
                </a:tc>
                <a:tc>
                  <a:txBody>
                    <a:bodyPr/>
                    <a:lstStyle/>
                    <a:p>
                      <a:pPr algn="r" rtl="0" fontAlgn="t"/>
                      <a:r>
                        <a:rPr lang="en-GB" sz="1200" b="0" i="0" u="none" strike="noStrike">
                          <a:solidFill>
                            <a:srgbClr val="000000"/>
                          </a:solidFill>
                          <a:latin typeface="Verdana"/>
                        </a:rPr>
                        <a:t>1.78</a:t>
                      </a:r>
                    </a:p>
                  </a:txBody>
                  <a:tcPr marL="9525" marR="9525" marT="9525" marB="0"/>
                </a:tc>
                <a:tc>
                  <a:txBody>
                    <a:bodyPr/>
                    <a:lstStyle/>
                    <a:p>
                      <a:pPr algn="r" rtl="0" fontAlgn="t"/>
                      <a:r>
                        <a:rPr lang="en-GB" sz="1200" b="0" i="0" u="none" strike="noStrike">
                          <a:solidFill>
                            <a:srgbClr val="000000"/>
                          </a:solidFill>
                          <a:latin typeface="Verdana"/>
                        </a:rPr>
                        <a:t>12667</a:t>
                      </a:r>
                    </a:p>
                  </a:txBody>
                  <a:tcPr marL="9525" marR="9525" marT="9525" marB="0"/>
                </a:tc>
                <a:tc>
                  <a:txBody>
                    <a:bodyPr/>
                    <a:lstStyle/>
                    <a:p>
                      <a:pPr algn="r" rtl="0" fontAlgn="b"/>
                      <a:r>
                        <a:rPr lang="en-GB" sz="1200" b="0" i="0" u="none" strike="noStrike">
                          <a:solidFill>
                            <a:srgbClr val="000000"/>
                          </a:solidFill>
                          <a:latin typeface="Verdana"/>
                        </a:rPr>
                        <a:t>100.0%</a:t>
                      </a:r>
                    </a:p>
                  </a:txBody>
                  <a:tcPr marL="9525" marR="9525" marT="9525" marB="0" anchor="b"/>
                </a:tc>
              </a:tr>
              <a:tr h="268073">
                <a:tc>
                  <a:txBody>
                    <a:bodyPr/>
                    <a:lstStyle/>
                    <a:p>
                      <a:pPr algn="l" fontAlgn="t"/>
                      <a:r>
                        <a:rPr lang="en-GB" sz="1200" b="1" i="0" u="none" strike="noStrike">
                          <a:solidFill>
                            <a:srgbClr val="000000"/>
                          </a:solidFill>
                          <a:latin typeface="+mn-lt"/>
                        </a:rPr>
                        <a:t>iop_bl</a:t>
                      </a:r>
                    </a:p>
                  </a:txBody>
                  <a:tcPr marL="0" marR="0" marT="0" marB="0"/>
                </a:tc>
                <a:tc>
                  <a:txBody>
                    <a:bodyPr/>
                    <a:lstStyle/>
                    <a:p>
                      <a:pPr algn="r" rtl="0" fontAlgn="t"/>
                      <a:r>
                        <a:rPr lang="en-GB" sz="1200" b="0" i="0" u="none" strike="noStrike">
                          <a:solidFill>
                            <a:srgbClr val="000000"/>
                          </a:solidFill>
                          <a:latin typeface="Verdana"/>
                        </a:rPr>
                        <a:t>1.50</a:t>
                      </a:r>
                    </a:p>
                  </a:txBody>
                  <a:tcPr marL="9525" marR="9525" marT="9525" marB="0"/>
                </a:tc>
                <a:tc>
                  <a:txBody>
                    <a:bodyPr/>
                    <a:lstStyle/>
                    <a:p>
                      <a:pPr algn="r" rtl="0" fontAlgn="t"/>
                      <a:r>
                        <a:rPr lang="en-GB" sz="1200" b="0" i="0" u="none" strike="noStrike">
                          <a:solidFill>
                            <a:srgbClr val="000000"/>
                          </a:solidFill>
                          <a:latin typeface="Verdana"/>
                        </a:rPr>
                        <a:t>1.11</a:t>
                      </a:r>
                    </a:p>
                  </a:txBody>
                  <a:tcPr marL="9525" marR="9525" marT="9525" marB="0"/>
                </a:tc>
                <a:tc>
                  <a:txBody>
                    <a:bodyPr/>
                    <a:lstStyle/>
                    <a:p>
                      <a:pPr algn="r" rtl="0" fontAlgn="t"/>
                      <a:r>
                        <a:rPr lang="en-GB" sz="1200" b="0" i="0" u="none" strike="noStrike">
                          <a:solidFill>
                            <a:srgbClr val="000000"/>
                          </a:solidFill>
                          <a:latin typeface="Verdana"/>
                        </a:rPr>
                        <a:t>2.01</a:t>
                      </a:r>
                    </a:p>
                  </a:txBody>
                  <a:tcPr marL="9525" marR="9525" marT="9525" marB="0"/>
                </a:tc>
                <a:tc>
                  <a:txBody>
                    <a:bodyPr/>
                    <a:lstStyle/>
                    <a:p>
                      <a:pPr algn="r" rtl="0" fontAlgn="t"/>
                      <a:r>
                        <a:rPr lang="en-GB" sz="1200" b="0" i="0" u="none" strike="noStrike">
                          <a:solidFill>
                            <a:srgbClr val="000000"/>
                          </a:solidFill>
                          <a:latin typeface="Verdana"/>
                        </a:rPr>
                        <a:t>12667</a:t>
                      </a:r>
                    </a:p>
                  </a:txBody>
                  <a:tcPr marL="9525" marR="9525" marT="9525" marB="0"/>
                </a:tc>
                <a:tc>
                  <a:txBody>
                    <a:bodyPr/>
                    <a:lstStyle/>
                    <a:p>
                      <a:pPr algn="r" rtl="0" fontAlgn="b"/>
                      <a:r>
                        <a:rPr lang="en-GB" sz="1200" b="0" i="0" u="none" strike="noStrike">
                          <a:solidFill>
                            <a:srgbClr val="000000"/>
                          </a:solidFill>
                          <a:latin typeface="Verdana"/>
                        </a:rPr>
                        <a:t>100.0%</a:t>
                      </a:r>
                    </a:p>
                  </a:txBody>
                  <a:tcPr marL="9525" marR="9525" marT="9525" marB="0" anchor="b"/>
                </a:tc>
              </a:tr>
              <a:tr h="268073">
                <a:tc>
                  <a:txBody>
                    <a:bodyPr/>
                    <a:lstStyle/>
                    <a:p>
                      <a:pPr algn="l" fontAlgn="t"/>
                      <a:r>
                        <a:rPr lang="en-GB" sz="1200" b="1" i="0" u="none" strike="noStrike">
                          <a:solidFill>
                            <a:srgbClr val="000000"/>
                          </a:solidFill>
                          <a:latin typeface="+mn-lt"/>
                        </a:rPr>
                        <a:t>ivi_post</a:t>
                      </a:r>
                    </a:p>
                  </a:txBody>
                  <a:tcPr marL="0" marR="0" marT="0" marB="0"/>
                </a:tc>
                <a:tc>
                  <a:txBody>
                    <a:bodyPr/>
                    <a:lstStyle/>
                    <a:p>
                      <a:pPr algn="r" rtl="0" fontAlgn="t"/>
                      <a:r>
                        <a:rPr lang="en-GB" sz="1200" b="0" i="0" u="none" strike="noStrike">
                          <a:solidFill>
                            <a:srgbClr val="000000"/>
                          </a:solidFill>
                          <a:latin typeface="Verdana"/>
                        </a:rPr>
                        <a:t>4.11</a:t>
                      </a:r>
                    </a:p>
                  </a:txBody>
                  <a:tcPr marL="9525" marR="9525" marT="9525" marB="0"/>
                </a:tc>
                <a:tc>
                  <a:txBody>
                    <a:bodyPr/>
                    <a:lstStyle/>
                    <a:p>
                      <a:pPr algn="r" rtl="0" fontAlgn="t"/>
                      <a:r>
                        <a:rPr lang="en-GB" sz="1200" b="0" i="0" u="none" strike="noStrike">
                          <a:solidFill>
                            <a:srgbClr val="000000"/>
                          </a:solidFill>
                          <a:latin typeface="Verdana"/>
                        </a:rPr>
                        <a:t>2.86</a:t>
                      </a:r>
                    </a:p>
                  </a:txBody>
                  <a:tcPr marL="9525" marR="9525" marT="9525" marB="0"/>
                </a:tc>
                <a:tc>
                  <a:txBody>
                    <a:bodyPr/>
                    <a:lstStyle/>
                    <a:p>
                      <a:pPr algn="r" rtl="0" fontAlgn="t"/>
                      <a:r>
                        <a:rPr lang="en-GB" sz="1200" b="0" i="0" u="none" strike="noStrike">
                          <a:solidFill>
                            <a:srgbClr val="000000"/>
                          </a:solidFill>
                          <a:latin typeface="Verdana"/>
                        </a:rPr>
                        <a:t>5.91</a:t>
                      </a:r>
                    </a:p>
                  </a:txBody>
                  <a:tcPr marL="9525" marR="9525" marT="9525" marB="0"/>
                </a:tc>
                <a:tc>
                  <a:txBody>
                    <a:bodyPr/>
                    <a:lstStyle/>
                    <a:p>
                      <a:pPr algn="r" rtl="0" fontAlgn="t"/>
                      <a:r>
                        <a:rPr lang="en-GB" sz="1200" b="0" i="0" u="none" strike="noStrike">
                          <a:solidFill>
                            <a:srgbClr val="000000"/>
                          </a:solidFill>
                          <a:latin typeface="Verdana"/>
                        </a:rPr>
                        <a:t>12667</a:t>
                      </a:r>
                    </a:p>
                  </a:txBody>
                  <a:tcPr marL="9525" marR="9525" marT="9525" marB="0"/>
                </a:tc>
                <a:tc>
                  <a:txBody>
                    <a:bodyPr/>
                    <a:lstStyle/>
                    <a:p>
                      <a:pPr algn="r" rtl="0" fontAlgn="b"/>
                      <a:r>
                        <a:rPr lang="en-GB" sz="1200" b="0" i="0" u="none" strike="noStrike">
                          <a:solidFill>
                            <a:srgbClr val="000000"/>
                          </a:solidFill>
                          <a:latin typeface="Verdana"/>
                        </a:rPr>
                        <a:t>100.0%</a:t>
                      </a:r>
                    </a:p>
                  </a:txBody>
                  <a:tcPr marL="9525" marR="9525" marT="9525" marB="0" anchor="b"/>
                </a:tc>
              </a:tr>
              <a:tr h="268073">
                <a:tc>
                  <a:txBody>
                    <a:bodyPr/>
                    <a:lstStyle/>
                    <a:p>
                      <a:pPr algn="l" fontAlgn="t"/>
                      <a:r>
                        <a:rPr lang="en-GB" sz="1200" b="1" i="0" u="none" strike="noStrike">
                          <a:solidFill>
                            <a:srgbClr val="000000"/>
                          </a:solidFill>
                          <a:latin typeface="+mn-lt"/>
                        </a:rPr>
                        <a:t>ivi_pre</a:t>
                      </a:r>
                    </a:p>
                  </a:txBody>
                  <a:tcPr marL="0" marR="0" marT="0" marB="0"/>
                </a:tc>
                <a:tc>
                  <a:txBody>
                    <a:bodyPr/>
                    <a:lstStyle/>
                    <a:p>
                      <a:pPr algn="r" rtl="0" fontAlgn="t"/>
                      <a:r>
                        <a:rPr lang="en-GB" sz="1200" b="0" i="0" u="none" strike="noStrike">
                          <a:solidFill>
                            <a:srgbClr val="000000"/>
                          </a:solidFill>
                          <a:latin typeface="Verdana"/>
                        </a:rPr>
                        <a:t>4.00</a:t>
                      </a:r>
                    </a:p>
                  </a:txBody>
                  <a:tcPr marL="9525" marR="9525" marT="9525" marB="0"/>
                </a:tc>
                <a:tc>
                  <a:txBody>
                    <a:bodyPr/>
                    <a:lstStyle/>
                    <a:p>
                      <a:pPr algn="r" rtl="0" fontAlgn="t"/>
                      <a:r>
                        <a:rPr lang="en-GB" sz="1200" b="0" i="0" u="none" strike="noStrike">
                          <a:solidFill>
                            <a:srgbClr val="000000"/>
                          </a:solidFill>
                          <a:latin typeface="Verdana"/>
                        </a:rPr>
                        <a:t>2.63</a:t>
                      </a:r>
                    </a:p>
                  </a:txBody>
                  <a:tcPr marL="9525" marR="9525" marT="9525" marB="0"/>
                </a:tc>
                <a:tc>
                  <a:txBody>
                    <a:bodyPr/>
                    <a:lstStyle/>
                    <a:p>
                      <a:pPr algn="r" rtl="0" fontAlgn="t"/>
                      <a:r>
                        <a:rPr lang="en-GB" sz="1200" b="0" i="0" u="none" strike="noStrike">
                          <a:solidFill>
                            <a:srgbClr val="000000"/>
                          </a:solidFill>
                          <a:latin typeface="Verdana"/>
                        </a:rPr>
                        <a:t>6.08</a:t>
                      </a:r>
                    </a:p>
                  </a:txBody>
                  <a:tcPr marL="9525" marR="9525" marT="9525" marB="0"/>
                </a:tc>
                <a:tc>
                  <a:txBody>
                    <a:bodyPr/>
                    <a:lstStyle/>
                    <a:p>
                      <a:pPr algn="r" rtl="0" fontAlgn="t"/>
                      <a:r>
                        <a:rPr lang="en-GB" sz="1200" b="0" i="0" u="none" strike="noStrike">
                          <a:solidFill>
                            <a:srgbClr val="000000"/>
                          </a:solidFill>
                          <a:latin typeface="Verdana"/>
                        </a:rPr>
                        <a:t>12667</a:t>
                      </a:r>
                    </a:p>
                  </a:txBody>
                  <a:tcPr marL="9525" marR="9525" marT="9525" marB="0"/>
                </a:tc>
                <a:tc>
                  <a:txBody>
                    <a:bodyPr/>
                    <a:lstStyle/>
                    <a:p>
                      <a:pPr algn="r" rtl="0" fontAlgn="b"/>
                      <a:r>
                        <a:rPr lang="en-GB" sz="1200" b="0" i="0" u="none" strike="noStrike">
                          <a:solidFill>
                            <a:srgbClr val="000000"/>
                          </a:solidFill>
                          <a:latin typeface="Verdana"/>
                        </a:rPr>
                        <a:t>100.0%</a:t>
                      </a:r>
                    </a:p>
                  </a:txBody>
                  <a:tcPr marL="9525" marR="9525" marT="9525" marB="0" anchor="b"/>
                </a:tc>
              </a:tr>
              <a:tr h="268073">
                <a:tc>
                  <a:txBody>
                    <a:bodyPr/>
                    <a:lstStyle/>
                    <a:p>
                      <a:pPr algn="l" fontAlgn="t"/>
                      <a:r>
                        <a:rPr lang="en-GB" sz="1200" b="1" i="0" u="none" strike="noStrike">
                          <a:solidFill>
                            <a:srgbClr val="000000"/>
                          </a:solidFill>
                          <a:latin typeface="+mn-lt"/>
                        </a:rPr>
                        <a:t>oct_bl</a:t>
                      </a:r>
                    </a:p>
                  </a:txBody>
                  <a:tcPr marL="0" marR="0" marT="0" marB="0"/>
                </a:tc>
                <a:tc>
                  <a:txBody>
                    <a:bodyPr/>
                    <a:lstStyle/>
                    <a:p>
                      <a:pPr algn="r" rtl="0" fontAlgn="t"/>
                      <a:r>
                        <a:rPr lang="en-GB" sz="1200" b="0" i="0" u="none" strike="noStrike">
                          <a:solidFill>
                            <a:srgbClr val="000000"/>
                          </a:solidFill>
                          <a:latin typeface="Verdana"/>
                        </a:rPr>
                        <a:t>4.00</a:t>
                      </a:r>
                    </a:p>
                  </a:txBody>
                  <a:tcPr marL="9525" marR="9525" marT="9525" marB="0"/>
                </a:tc>
                <a:tc>
                  <a:txBody>
                    <a:bodyPr/>
                    <a:lstStyle/>
                    <a:p>
                      <a:pPr algn="r" rtl="0" fontAlgn="t"/>
                      <a:r>
                        <a:rPr lang="en-GB" sz="1200" b="0" i="0" u="none" strike="noStrike">
                          <a:solidFill>
                            <a:srgbClr val="000000"/>
                          </a:solidFill>
                          <a:latin typeface="Verdana"/>
                        </a:rPr>
                        <a:t>2.63</a:t>
                      </a:r>
                    </a:p>
                  </a:txBody>
                  <a:tcPr marL="9525" marR="9525" marT="9525" marB="0"/>
                </a:tc>
                <a:tc>
                  <a:txBody>
                    <a:bodyPr/>
                    <a:lstStyle/>
                    <a:p>
                      <a:pPr algn="r" rtl="0" fontAlgn="t"/>
                      <a:r>
                        <a:rPr lang="en-GB" sz="1200" b="0" i="0" u="none" strike="noStrike">
                          <a:solidFill>
                            <a:srgbClr val="000000"/>
                          </a:solidFill>
                          <a:latin typeface="Verdana"/>
                        </a:rPr>
                        <a:t>6.08</a:t>
                      </a:r>
                    </a:p>
                  </a:txBody>
                  <a:tcPr marL="9525" marR="9525" marT="9525" marB="0"/>
                </a:tc>
                <a:tc>
                  <a:txBody>
                    <a:bodyPr/>
                    <a:lstStyle/>
                    <a:p>
                      <a:pPr algn="r" rtl="0" fontAlgn="t"/>
                      <a:r>
                        <a:rPr lang="en-GB" sz="1200" b="0" i="0" u="none" strike="noStrike">
                          <a:solidFill>
                            <a:srgbClr val="000000"/>
                          </a:solidFill>
                          <a:latin typeface="Verdana"/>
                        </a:rPr>
                        <a:t>12667</a:t>
                      </a:r>
                    </a:p>
                  </a:txBody>
                  <a:tcPr marL="9525" marR="9525" marT="9525" marB="0"/>
                </a:tc>
                <a:tc>
                  <a:txBody>
                    <a:bodyPr/>
                    <a:lstStyle/>
                    <a:p>
                      <a:pPr algn="r" rtl="0" fontAlgn="b"/>
                      <a:r>
                        <a:rPr lang="en-GB" sz="1200" b="0" i="0" u="none" strike="noStrike">
                          <a:solidFill>
                            <a:srgbClr val="000000"/>
                          </a:solidFill>
                          <a:latin typeface="Verdana"/>
                        </a:rPr>
                        <a:t>100.0%</a:t>
                      </a:r>
                    </a:p>
                  </a:txBody>
                  <a:tcPr marL="9525" marR="9525" marT="9525" marB="0" anchor="b"/>
                </a:tc>
              </a:tr>
              <a:tr h="268073">
                <a:tc>
                  <a:txBody>
                    <a:bodyPr/>
                    <a:lstStyle/>
                    <a:p>
                      <a:pPr algn="l" fontAlgn="t"/>
                      <a:r>
                        <a:rPr lang="en-GB" sz="1200" b="1" i="0" u="none" strike="noStrike">
                          <a:solidFill>
                            <a:srgbClr val="000000"/>
                          </a:solidFill>
                          <a:latin typeface="+mn-lt"/>
                        </a:rPr>
                        <a:t>tx_any</a:t>
                      </a:r>
                    </a:p>
                  </a:txBody>
                  <a:tcPr marL="0" marR="0" marT="0" marB="0"/>
                </a:tc>
                <a:tc>
                  <a:txBody>
                    <a:bodyPr/>
                    <a:lstStyle/>
                    <a:p>
                      <a:pPr algn="r" rtl="0" fontAlgn="t"/>
                      <a:r>
                        <a:rPr lang="en-GB" sz="1200" b="0" i="0" u="none" strike="noStrike">
                          <a:solidFill>
                            <a:srgbClr val="000000"/>
                          </a:solidFill>
                          <a:latin typeface="Verdana"/>
                        </a:rPr>
                        <a:t>4.05</a:t>
                      </a:r>
                    </a:p>
                  </a:txBody>
                  <a:tcPr marL="9525" marR="9525" marT="9525" marB="0"/>
                </a:tc>
                <a:tc>
                  <a:txBody>
                    <a:bodyPr/>
                    <a:lstStyle/>
                    <a:p>
                      <a:pPr algn="r" rtl="0" fontAlgn="t"/>
                      <a:r>
                        <a:rPr lang="en-GB" sz="1200" b="0" i="0" u="none" strike="noStrike">
                          <a:solidFill>
                            <a:srgbClr val="000000"/>
                          </a:solidFill>
                          <a:latin typeface="Verdana"/>
                        </a:rPr>
                        <a:t>2.82</a:t>
                      </a:r>
                    </a:p>
                  </a:txBody>
                  <a:tcPr marL="9525" marR="9525" marT="9525" marB="0"/>
                </a:tc>
                <a:tc>
                  <a:txBody>
                    <a:bodyPr/>
                    <a:lstStyle/>
                    <a:p>
                      <a:pPr algn="r" rtl="0" fontAlgn="t"/>
                      <a:r>
                        <a:rPr lang="en-GB" sz="1200" b="0" i="0" u="none" strike="noStrike">
                          <a:solidFill>
                            <a:srgbClr val="000000"/>
                          </a:solidFill>
                          <a:latin typeface="Verdana"/>
                        </a:rPr>
                        <a:t>5.82</a:t>
                      </a:r>
                    </a:p>
                  </a:txBody>
                  <a:tcPr marL="9525" marR="9525" marT="9525" marB="0"/>
                </a:tc>
                <a:tc>
                  <a:txBody>
                    <a:bodyPr/>
                    <a:lstStyle/>
                    <a:p>
                      <a:pPr algn="r" rtl="0" fontAlgn="t"/>
                      <a:r>
                        <a:rPr lang="en-GB" sz="1200" b="0" i="0" u="none" strike="noStrike">
                          <a:solidFill>
                            <a:srgbClr val="000000"/>
                          </a:solidFill>
                          <a:latin typeface="Verdana"/>
                        </a:rPr>
                        <a:t>12667</a:t>
                      </a:r>
                    </a:p>
                  </a:txBody>
                  <a:tcPr marL="9525" marR="9525" marT="9525" marB="0"/>
                </a:tc>
                <a:tc>
                  <a:txBody>
                    <a:bodyPr/>
                    <a:lstStyle/>
                    <a:p>
                      <a:pPr algn="r" rtl="0" fontAlgn="b"/>
                      <a:r>
                        <a:rPr lang="en-GB" sz="1200" b="0" i="0" u="none" strike="noStrike">
                          <a:solidFill>
                            <a:srgbClr val="000000"/>
                          </a:solidFill>
                          <a:latin typeface="Verdana"/>
                        </a:rPr>
                        <a:t>100.0%</a:t>
                      </a:r>
                    </a:p>
                  </a:txBody>
                  <a:tcPr marL="9525" marR="9525" marT="9525" marB="0" anchor="b"/>
                </a:tc>
              </a:tr>
              <a:tr h="268073">
                <a:tc>
                  <a:txBody>
                    <a:bodyPr/>
                    <a:lstStyle/>
                    <a:p>
                      <a:pPr algn="l" fontAlgn="t"/>
                      <a:r>
                        <a:rPr lang="en-GB" sz="1200" b="1" i="0" u="none" strike="noStrike" dirty="0" err="1">
                          <a:solidFill>
                            <a:srgbClr val="000000"/>
                          </a:solidFill>
                          <a:latin typeface="+mn-lt"/>
                        </a:rPr>
                        <a:t>va_bl</a:t>
                      </a:r>
                      <a:endParaRPr lang="en-GB" sz="1200" b="1" i="0" u="none" strike="noStrike" dirty="0">
                        <a:solidFill>
                          <a:srgbClr val="000000"/>
                        </a:solidFill>
                        <a:latin typeface="+mn-lt"/>
                      </a:endParaRPr>
                    </a:p>
                  </a:txBody>
                  <a:tcPr marL="0" marR="0" marT="0" marB="0"/>
                </a:tc>
                <a:tc>
                  <a:txBody>
                    <a:bodyPr/>
                    <a:lstStyle/>
                    <a:p>
                      <a:pPr algn="r" rtl="0" fontAlgn="t"/>
                      <a:r>
                        <a:rPr lang="en-GB" sz="1200" b="0" i="0" u="none" strike="noStrike">
                          <a:solidFill>
                            <a:srgbClr val="000000"/>
                          </a:solidFill>
                          <a:latin typeface="Verdana"/>
                        </a:rPr>
                        <a:t>0.61</a:t>
                      </a:r>
                    </a:p>
                  </a:txBody>
                  <a:tcPr marL="9525" marR="9525" marT="9525" marB="0"/>
                </a:tc>
                <a:tc>
                  <a:txBody>
                    <a:bodyPr/>
                    <a:lstStyle/>
                    <a:p>
                      <a:pPr algn="r" rtl="0" fontAlgn="t"/>
                      <a:r>
                        <a:rPr lang="en-GB" sz="1200" b="0" i="0" u="none" strike="noStrike">
                          <a:solidFill>
                            <a:srgbClr val="000000"/>
                          </a:solidFill>
                          <a:latin typeface="Verdana"/>
                        </a:rPr>
                        <a:t>0.32</a:t>
                      </a:r>
                    </a:p>
                  </a:txBody>
                  <a:tcPr marL="9525" marR="9525" marT="9525" marB="0"/>
                </a:tc>
                <a:tc>
                  <a:txBody>
                    <a:bodyPr/>
                    <a:lstStyle/>
                    <a:p>
                      <a:pPr algn="r" rtl="0" fontAlgn="t"/>
                      <a:r>
                        <a:rPr lang="en-GB" sz="1200" b="0" i="0" u="none" strike="noStrike">
                          <a:solidFill>
                            <a:srgbClr val="000000"/>
                          </a:solidFill>
                          <a:latin typeface="Verdana"/>
                        </a:rPr>
                        <a:t>1.17</a:t>
                      </a:r>
                    </a:p>
                  </a:txBody>
                  <a:tcPr marL="9525" marR="9525" marT="9525" marB="0"/>
                </a:tc>
                <a:tc>
                  <a:txBody>
                    <a:bodyPr/>
                    <a:lstStyle/>
                    <a:p>
                      <a:pPr algn="r" rtl="0" fontAlgn="t"/>
                      <a:r>
                        <a:rPr lang="en-GB" sz="1200" b="0" i="0" u="none" strike="noStrike">
                          <a:solidFill>
                            <a:srgbClr val="000000"/>
                          </a:solidFill>
                          <a:latin typeface="Verdana"/>
                        </a:rPr>
                        <a:t>12667</a:t>
                      </a:r>
                    </a:p>
                  </a:txBody>
                  <a:tcPr marL="9525" marR="9525" marT="9525" marB="0"/>
                </a:tc>
                <a:tc>
                  <a:txBody>
                    <a:bodyPr/>
                    <a:lstStyle/>
                    <a:p>
                      <a:pPr algn="r" rtl="0" fontAlgn="b"/>
                      <a:r>
                        <a:rPr lang="en-GB" sz="1200" b="0" i="0" u="none" strike="noStrike" dirty="0">
                          <a:solidFill>
                            <a:srgbClr val="000000"/>
                          </a:solidFill>
                          <a:latin typeface="Verdana"/>
                        </a:rPr>
                        <a:t>100.0%</a:t>
                      </a:r>
                    </a:p>
                  </a:txBody>
                  <a:tcPr marL="9525" marR="9525" marT="9525" marB="0" anchor="b"/>
                </a:tc>
              </a:tr>
            </a:tbl>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Mild unilateral progression to GA</a:t>
            </a:r>
            <a:endParaRPr lang="en-GB" dirty="0"/>
          </a:p>
        </p:txBody>
      </p:sp>
      <p:sp>
        <p:nvSpPr>
          <p:cNvPr id="4" name="Date Placeholder 3"/>
          <p:cNvSpPr>
            <a:spLocks noGrp="1"/>
          </p:cNvSpPr>
          <p:nvPr>
            <p:ph type="dt" sz="half" idx="2"/>
          </p:nvPr>
        </p:nvSpPr>
        <p:spPr/>
        <p:txBody>
          <a:bodyPr/>
          <a:lstStyle/>
          <a:p>
            <a:fld id="{9AFEB77A-97B9-454A-81DF-89DD7448F8D4}" type="datetime1">
              <a:rPr lang="en-US" smtClean="0"/>
              <a:pPr/>
              <a:t>2/24/2015</a:t>
            </a:fld>
            <a:endParaRPr lang="en-GB"/>
          </a:p>
        </p:txBody>
      </p:sp>
      <p:sp>
        <p:nvSpPr>
          <p:cNvPr id="5" name="Footer Placeholder 4"/>
          <p:cNvSpPr>
            <a:spLocks noGrp="1"/>
          </p:cNvSpPr>
          <p:nvPr>
            <p:ph type="ftr" sz="quarter" idx="3"/>
          </p:nvPr>
        </p:nvSpPr>
        <p:spPr/>
        <p:txBody>
          <a:bodyPr/>
          <a:lstStyle/>
          <a:p>
            <a:r>
              <a:rPr lang="en-GB" smtClean="0"/>
              <a:t>Jassen Dry AMD predictive models</a:t>
            </a:r>
            <a:endParaRPr lang="en-GB"/>
          </a:p>
        </p:txBody>
      </p:sp>
      <p:sp>
        <p:nvSpPr>
          <p:cNvPr id="6" name="Slide Number Placeholder 5"/>
          <p:cNvSpPr>
            <a:spLocks noGrp="1"/>
          </p:cNvSpPr>
          <p:nvPr>
            <p:ph type="sldNum" sz="quarter" idx="4"/>
          </p:nvPr>
        </p:nvSpPr>
        <p:spPr/>
        <p:txBody>
          <a:bodyPr/>
          <a:lstStyle/>
          <a:p>
            <a:fld id="{078CA1E6-1B09-488D-A1FF-E8A47C315D27}" type="slidenum">
              <a:rPr lang="en-GB" smtClean="0"/>
              <a:pPr/>
              <a:t>23</a:t>
            </a:fld>
            <a:endParaRPr lang="en-GB"/>
          </a:p>
        </p:txBody>
      </p:sp>
      <p:sp>
        <p:nvSpPr>
          <p:cNvPr id="7" name="Text Placeholder 6"/>
          <p:cNvSpPr>
            <a:spLocks noGrp="1"/>
          </p:cNvSpPr>
          <p:nvPr>
            <p:ph type="body" sz="quarter" idx="10"/>
          </p:nvPr>
        </p:nvSpPr>
        <p:spPr/>
        <p:txBody>
          <a:bodyPr/>
          <a:lstStyle/>
          <a:p>
            <a:r>
              <a:rPr lang="en-GB" dirty="0" smtClean="0"/>
              <a:t>Final step-wise model with adjusted ORs </a:t>
            </a:r>
            <a:endParaRPr lang="en-GB" dirty="0"/>
          </a:p>
        </p:txBody>
      </p:sp>
      <p:graphicFrame>
        <p:nvGraphicFramePr>
          <p:cNvPr id="8" name="Table 7"/>
          <p:cNvGraphicFramePr>
            <a:graphicFrameLocks noGrp="1"/>
          </p:cNvGraphicFramePr>
          <p:nvPr/>
        </p:nvGraphicFramePr>
        <p:xfrm>
          <a:off x="481362" y="1397000"/>
          <a:ext cx="8205012" cy="1858525"/>
        </p:xfrm>
        <a:graphic>
          <a:graphicData uri="http://schemas.openxmlformats.org/drawingml/2006/table">
            <a:tbl>
              <a:tblPr firstRow="1" bandRow="1">
                <a:tableStyleId>{69012ECD-51FC-41F1-AA8D-1B2483CD663E}</a:tableStyleId>
              </a:tblPr>
              <a:tblGrid>
                <a:gridCol w="1634041"/>
                <a:gridCol w="1100963"/>
                <a:gridCol w="1367502"/>
                <a:gridCol w="1367502"/>
                <a:gridCol w="1367502"/>
                <a:gridCol w="1367502"/>
              </a:tblGrid>
              <a:tr h="268073">
                <a:tc>
                  <a:txBody>
                    <a:bodyPr/>
                    <a:lstStyle/>
                    <a:p>
                      <a:r>
                        <a:rPr lang="en-GB" sz="1400" dirty="0" smtClean="0">
                          <a:latin typeface="+mn-lt"/>
                        </a:rPr>
                        <a:t>Attributes</a:t>
                      </a:r>
                      <a:endParaRPr lang="en-GB" sz="1400" dirty="0">
                        <a:latin typeface="+mn-lt"/>
                      </a:endParaRPr>
                    </a:p>
                  </a:txBody>
                  <a:tcPr/>
                </a:tc>
                <a:tc>
                  <a:txBody>
                    <a:bodyPr/>
                    <a:lstStyle/>
                    <a:p>
                      <a:r>
                        <a:rPr lang="el-GR" sz="1400" dirty="0" smtClean="0">
                          <a:latin typeface="+mn-lt"/>
                        </a:rPr>
                        <a:t>β</a:t>
                      </a:r>
                      <a:endParaRPr lang="en-GB" sz="1400" dirty="0">
                        <a:latin typeface="+mn-lt"/>
                      </a:endParaRPr>
                    </a:p>
                  </a:txBody>
                  <a:tcPr/>
                </a:tc>
                <a:tc>
                  <a:txBody>
                    <a:bodyPr/>
                    <a:lstStyle/>
                    <a:p>
                      <a:r>
                        <a:rPr lang="en-GB" sz="1400" dirty="0" smtClean="0">
                          <a:latin typeface="+mn-lt"/>
                        </a:rPr>
                        <a:t>P value</a:t>
                      </a:r>
                      <a:endParaRPr lang="en-GB" sz="1400" dirty="0">
                        <a:latin typeface="+mn-lt"/>
                      </a:endParaRPr>
                    </a:p>
                  </a:txBody>
                  <a:tcPr/>
                </a:tc>
                <a:tc>
                  <a:txBody>
                    <a:bodyPr/>
                    <a:lstStyle/>
                    <a:p>
                      <a:r>
                        <a:rPr lang="en-GB" sz="1400" dirty="0" smtClean="0">
                          <a:latin typeface="+mn-lt"/>
                        </a:rPr>
                        <a:t>Odds</a:t>
                      </a:r>
                      <a:r>
                        <a:rPr lang="en-GB" sz="1400" baseline="0" dirty="0" smtClean="0">
                          <a:latin typeface="+mn-lt"/>
                        </a:rPr>
                        <a:t> ratios</a:t>
                      </a:r>
                      <a:endParaRPr lang="en-GB" sz="1400" dirty="0">
                        <a:latin typeface="+mn-lt"/>
                      </a:endParaRPr>
                    </a:p>
                  </a:txBody>
                  <a:tcPr/>
                </a:tc>
                <a:tc>
                  <a:txBody>
                    <a:bodyPr/>
                    <a:lstStyle/>
                    <a:p>
                      <a:r>
                        <a:rPr lang="en-GB" sz="1400" dirty="0" smtClean="0">
                          <a:latin typeface="+mn-lt"/>
                        </a:rPr>
                        <a:t>Lower 95% CI</a:t>
                      </a:r>
                      <a:endParaRPr lang="en-GB" sz="1400" dirty="0">
                        <a:latin typeface="+mn-lt"/>
                      </a:endParaRPr>
                    </a:p>
                  </a:txBody>
                  <a:tcPr/>
                </a:tc>
                <a:tc>
                  <a:txBody>
                    <a:bodyPr/>
                    <a:lstStyle/>
                    <a:p>
                      <a:r>
                        <a:rPr lang="en-GB" sz="1400" dirty="0" smtClean="0">
                          <a:latin typeface="+mn-lt"/>
                        </a:rPr>
                        <a:t>Upper 95%</a:t>
                      </a:r>
                      <a:r>
                        <a:rPr lang="en-GB" sz="1400" baseline="0" dirty="0" smtClean="0">
                          <a:latin typeface="+mn-lt"/>
                        </a:rPr>
                        <a:t> CI</a:t>
                      </a:r>
                      <a:endParaRPr lang="en-GB" sz="1400" dirty="0">
                        <a:latin typeface="+mn-lt"/>
                      </a:endParaRPr>
                    </a:p>
                  </a:txBody>
                  <a:tcPr/>
                </a:tc>
              </a:tr>
              <a:tr h="268073">
                <a:tc>
                  <a:txBody>
                    <a:bodyPr/>
                    <a:lstStyle/>
                    <a:p>
                      <a:pPr>
                        <a:lnSpc>
                          <a:spcPct val="115000"/>
                        </a:lnSpc>
                        <a:spcBef>
                          <a:spcPts val="300"/>
                        </a:spcBef>
                        <a:spcAft>
                          <a:spcPts val="300"/>
                        </a:spcAft>
                      </a:pPr>
                      <a:r>
                        <a:rPr lang="en-GB" sz="1400" b="1" dirty="0">
                          <a:solidFill>
                            <a:srgbClr val="000000"/>
                          </a:solidFill>
                          <a:latin typeface="+mn-lt"/>
                          <a:ea typeface="SimSun"/>
                        </a:rPr>
                        <a:t>Intercept</a:t>
                      </a:r>
                      <a:endParaRPr lang="en-GB" sz="1400" dirty="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-3.48</a:t>
                      </a:r>
                    </a:p>
                  </a:txBody>
                  <a:tcPr marL="9525" marR="9525" marT="9525" marB="0"/>
                </a:tc>
                <a:tc>
                  <a:txBody>
                    <a:bodyPr/>
                    <a:lstStyle/>
                    <a:p>
                      <a:pPr algn="r" rtl="0" fontAlgn="t"/>
                      <a:r>
                        <a:rPr lang="en-GB" sz="1400" b="0" i="0" u="none" strike="noStrike" dirty="0" smtClean="0">
                          <a:solidFill>
                            <a:srgbClr val="000000"/>
                          </a:solidFill>
                          <a:latin typeface="Verdana"/>
                        </a:rPr>
                        <a:t>&lt;0.001</a:t>
                      </a:r>
                      <a:r>
                        <a:rPr lang="en-GB" sz="1400" b="0" i="0" u="none" strike="noStrike" dirty="0" smtClean="0">
                          <a:solidFill>
                            <a:srgbClr val="002868"/>
                          </a:solidFill>
                          <a:latin typeface="Verdana"/>
                        </a:rPr>
                        <a:t> </a:t>
                      </a:r>
                      <a:endParaRPr lang="en-GB" sz="1400" b="0" i="0" u="none" strike="noStrike" dirty="0">
                        <a:solidFill>
                          <a:srgbClr val="000000"/>
                        </a:solidFill>
                        <a:latin typeface="Verdana"/>
                      </a:endParaRPr>
                    </a:p>
                  </a:txBody>
                  <a:tcPr marL="9525" marR="9525" marT="9525" marB="0"/>
                </a:tc>
                <a:tc>
                  <a:txBody>
                    <a:bodyPr/>
                    <a:lstStyle/>
                    <a:p>
                      <a:pPr algn="r" fontAlgn="t"/>
                      <a:r>
                        <a:rPr lang="en-GB" sz="1400" b="0" i="0" u="none" strike="noStrike">
                          <a:solidFill>
                            <a:srgbClr val="000000"/>
                          </a:solidFill>
                          <a:latin typeface="Verdana"/>
                        </a:rPr>
                        <a:t> </a:t>
                      </a:r>
                    </a:p>
                  </a:txBody>
                  <a:tcPr marL="9525" marR="9525" marT="9525" marB="0"/>
                </a:tc>
                <a:tc>
                  <a:txBody>
                    <a:bodyPr/>
                    <a:lstStyle/>
                    <a:p>
                      <a:pPr algn="r" fontAlgn="t"/>
                      <a:r>
                        <a:rPr lang="en-GB" sz="1400" b="0" i="0" u="none" strike="noStrike">
                          <a:solidFill>
                            <a:srgbClr val="000000"/>
                          </a:solidFill>
                          <a:latin typeface="Verdana"/>
                        </a:rPr>
                        <a:t> </a:t>
                      </a:r>
                    </a:p>
                  </a:txBody>
                  <a:tcPr marL="9525" marR="9525" marT="9525" marB="0"/>
                </a:tc>
                <a:tc>
                  <a:txBody>
                    <a:bodyPr/>
                    <a:lstStyle/>
                    <a:p>
                      <a:pPr algn="r" fontAlgn="b"/>
                      <a:r>
                        <a:rPr lang="en-GB" sz="1400" b="0" i="0" u="none" strike="noStrike">
                          <a:solidFill>
                            <a:srgbClr val="000000"/>
                          </a:solidFill>
                          <a:latin typeface="Verdana"/>
                        </a:rPr>
                        <a:t> </a:t>
                      </a:r>
                    </a:p>
                  </a:txBody>
                  <a:tcPr marL="9525" marR="9525" marT="9525" marB="0" anchor="b"/>
                </a:tc>
              </a:tr>
              <a:tr h="268073">
                <a:tc>
                  <a:txBody>
                    <a:bodyPr/>
                    <a:lstStyle/>
                    <a:p>
                      <a:pPr>
                        <a:lnSpc>
                          <a:spcPct val="115000"/>
                        </a:lnSpc>
                        <a:spcBef>
                          <a:spcPts val="300"/>
                        </a:spcBef>
                        <a:spcAft>
                          <a:spcPts val="300"/>
                        </a:spcAft>
                      </a:pPr>
                      <a:r>
                        <a:rPr lang="en-GB" sz="1400" b="1">
                          <a:solidFill>
                            <a:srgbClr val="000000"/>
                          </a:solidFill>
                          <a:latin typeface="+mn-lt"/>
                          <a:ea typeface="SimSun"/>
                        </a:rPr>
                        <a:t>ct_eyedx_post</a:t>
                      </a:r>
                      <a:endParaRPr lang="en-GB" sz="140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0.26</a:t>
                      </a:r>
                    </a:p>
                  </a:txBody>
                  <a:tcPr marL="9525" marR="9525" marT="9525" marB="0"/>
                </a:tc>
                <a:tc>
                  <a:txBody>
                    <a:bodyPr/>
                    <a:lstStyle/>
                    <a:p>
                      <a:pPr algn="r" rtl="0" fontAlgn="t"/>
                      <a:r>
                        <a:rPr lang="en-GB" sz="1400" b="0" i="0" u="none" strike="noStrike">
                          <a:solidFill>
                            <a:srgbClr val="000000"/>
                          </a:solidFill>
                          <a:latin typeface="Verdana"/>
                        </a:rPr>
                        <a:t>0.00</a:t>
                      </a:r>
                    </a:p>
                  </a:txBody>
                  <a:tcPr marL="9525" marR="9525" marT="9525" marB="0"/>
                </a:tc>
                <a:tc>
                  <a:txBody>
                    <a:bodyPr/>
                    <a:lstStyle/>
                    <a:p>
                      <a:pPr algn="r" rtl="0" fontAlgn="t"/>
                      <a:r>
                        <a:rPr lang="en-GB" sz="1400" b="0" i="0" u="none" strike="noStrike">
                          <a:solidFill>
                            <a:srgbClr val="000000"/>
                          </a:solidFill>
                          <a:latin typeface="Verdana"/>
                        </a:rPr>
                        <a:t>1.30</a:t>
                      </a:r>
                    </a:p>
                  </a:txBody>
                  <a:tcPr marL="9525" marR="9525" marT="9525" marB="0"/>
                </a:tc>
                <a:tc>
                  <a:txBody>
                    <a:bodyPr/>
                    <a:lstStyle/>
                    <a:p>
                      <a:pPr algn="r" rtl="0" fontAlgn="t"/>
                      <a:r>
                        <a:rPr lang="en-GB" sz="1400" b="0" i="0" u="none" strike="noStrike">
                          <a:solidFill>
                            <a:srgbClr val="000000"/>
                          </a:solidFill>
                          <a:latin typeface="Verdana"/>
                        </a:rPr>
                        <a:t>1.11</a:t>
                      </a:r>
                    </a:p>
                  </a:txBody>
                  <a:tcPr marL="9525" marR="9525" marT="9525" marB="0"/>
                </a:tc>
                <a:tc>
                  <a:txBody>
                    <a:bodyPr/>
                    <a:lstStyle/>
                    <a:p>
                      <a:pPr algn="r" rtl="0" fontAlgn="t"/>
                      <a:r>
                        <a:rPr lang="en-GB" sz="1400" b="0" i="0" u="none" strike="noStrike">
                          <a:solidFill>
                            <a:srgbClr val="000000"/>
                          </a:solidFill>
                          <a:latin typeface="Verdana"/>
                        </a:rPr>
                        <a:t>1.51</a:t>
                      </a:r>
                    </a:p>
                  </a:txBody>
                  <a:tcPr marL="9525" marR="9525" marT="9525" marB="0"/>
                </a:tc>
              </a:tr>
              <a:tr h="268073">
                <a:tc>
                  <a:txBody>
                    <a:bodyPr/>
                    <a:lstStyle/>
                    <a:p>
                      <a:pPr>
                        <a:lnSpc>
                          <a:spcPct val="115000"/>
                        </a:lnSpc>
                        <a:spcBef>
                          <a:spcPts val="300"/>
                        </a:spcBef>
                        <a:spcAft>
                          <a:spcPts val="300"/>
                        </a:spcAft>
                      </a:pPr>
                      <a:r>
                        <a:rPr lang="en-GB" sz="1400" b="1">
                          <a:solidFill>
                            <a:srgbClr val="000000"/>
                          </a:solidFill>
                          <a:latin typeface="+mn-lt"/>
                          <a:ea typeface="SimSun"/>
                        </a:rPr>
                        <a:t>ct_ivi_post</a:t>
                      </a:r>
                      <a:endParaRPr lang="en-GB" sz="140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-0.10</a:t>
                      </a:r>
                    </a:p>
                  </a:txBody>
                  <a:tcPr marL="9525" marR="9525" marT="9525" marB="0"/>
                </a:tc>
                <a:tc>
                  <a:txBody>
                    <a:bodyPr/>
                    <a:lstStyle/>
                    <a:p>
                      <a:pPr algn="r" rtl="0" fontAlgn="t"/>
                      <a:r>
                        <a:rPr lang="en-GB" sz="1400" b="0" i="0" u="none" strike="noStrike">
                          <a:solidFill>
                            <a:srgbClr val="000000"/>
                          </a:solidFill>
                          <a:latin typeface="Verdana"/>
                        </a:rPr>
                        <a:t>0.02</a:t>
                      </a:r>
                    </a:p>
                  </a:txBody>
                  <a:tcPr marL="9525" marR="9525" marT="9525" marB="0"/>
                </a:tc>
                <a:tc>
                  <a:txBody>
                    <a:bodyPr/>
                    <a:lstStyle/>
                    <a:p>
                      <a:pPr algn="r" rtl="0" fontAlgn="t"/>
                      <a:r>
                        <a:rPr lang="en-GB" sz="1400" b="0" i="0" u="none" strike="noStrike">
                          <a:solidFill>
                            <a:srgbClr val="000000"/>
                          </a:solidFill>
                          <a:latin typeface="Verdana"/>
                        </a:rPr>
                        <a:t>0.91</a:t>
                      </a:r>
                    </a:p>
                  </a:txBody>
                  <a:tcPr marL="9525" marR="9525" marT="9525" marB="0"/>
                </a:tc>
                <a:tc>
                  <a:txBody>
                    <a:bodyPr/>
                    <a:lstStyle/>
                    <a:p>
                      <a:pPr algn="r" rtl="0" fontAlgn="t"/>
                      <a:r>
                        <a:rPr lang="en-GB" sz="1400" b="0" i="0" u="none" strike="noStrike">
                          <a:solidFill>
                            <a:srgbClr val="000000"/>
                          </a:solidFill>
                          <a:latin typeface="Verdana"/>
                        </a:rPr>
                        <a:t>0.83</a:t>
                      </a:r>
                    </a:p>
                  </a:txBody>
                  <a:tcPr marL="9525" marR="9525" marT="9525" marB="0"/>
                </a:tc>
                <a:tc>
                  <a:txBody>
                    <a:bodyPr/>
                    <a:lstStyle/>
                    <a:p>
                      <a:pPr algn="r" rtl="0" fontAlgn="t"/>
                      <a:r>
                        <a:rPr lang="en-GB" sz="1400" b="0" i="0" u="none" strike="noStrike">
                          <a:solidFill>
                            <a:srgbClr val="000000"/>
                          </a:solidFill>
                          <a:latin typeface="Verdana"/>
                        </a:rPr>
                        <a:t>0.99</a:t>
                      </a:r>
                    </a:p>
                  </a:txBody>
                  <a:tcPr marL="9525" marR="9525" marT="9525" marB="0"/>
                </a:tc>
              </a:tr>
              <a:tr h="268073">
                <a:tc>
                  <a:txBody>
                    <a:bodyPr/>
                    <a:lstStyle/>
                    <a:p>
                      <a:pPr>
                        <a:lnSpc>
                          <a:spcPct val="115000"/>
                        </a:lnSpc>
                        <a:spcBef>
                          <a:spcPts val="300"/>
                        </a:spcBef>
                        <a:spcAft>
                          <a:spcPts val="300"/>
                        </a:spcAft>
                      </a:pPr>
                      <a:r>
                        <a:rPr lang="en-GB" sz="1400" b="1">
                          <a:solidFill>
                            <a:srgbClr val="000000"/>
                          </a:solidFill>
                          <a:latin typeface="+mn-lt"/>
                          <a:ea typeface="SimSun"/>
                        </a:rPr>
                        <a:t>eyedx_bl</a:t>
                      </a:r>
                      <a:endParaRPr lang="en-GB" sz="140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-1.34</a:t>
                      </a:r>
                    </a:p>
                  </a:txBody>
                  <a:tcPr marL="9525" marR="9525" marT="9525" marB="0"/>
                </a:tc>
                <a:tc>
                  <a:txBody>
                    <a:bodyPr/>
                    <a:lstStyle/>
                    <a:p>
                      <a:pPr algn="r" rtl="0" fontAlgn="t"/>
                      <a:r>
                        <a:rPr lang="en-GB" sz="1400" b="0" i="0" u="none" strike="noStrike">
                          <a:solidFill>
                            <a:srgbClr val="000000"/>
                          </a:solidFill>
                          <a:latin typeface="Verdana"/>
                        </a:rPr>
                        <a:t>0.03</a:t>
                      </a:r>
                    </a:p>
                  </a:txBody>
                  <a:tcPr marL="9525" marR="9525" marT="9525" marB="0"/>
                </a:tc>
                <a:tc>
                  <a:txBody>
                    <a:bodyPr/>
                    <a:lstStyle/>
                    <a:p>
                      <a:pPr algn="r" rtl="0" fontAlgn="t"/>
                      <a:r>
                        <a:rPr lang="en-GB" sz="1400" b="0" i="0" u="none" strike="noStrike">
                          <a:solidFill>
                            <a:srgbClr val="000000"/>
                          </a:solidFill>
                          <a:latin typeface="Verdana"/>
                        </a:rPr>
                        <a:t>0.26</a:t>
                      </a:r>
                    </a:p>
                  </a:txBody>
                  <a:tcPr marL="9525" marR="9525" marT="9525" marB="0"/>
                </a:tc>
                <a:tc>
                  <a:txBody>
                    <a:bodyPr/>
                    <a:lstStyle/>
                    <a:p>
                      <a:pPr algn="r" rtl="0" fontAlgn="t"/>
                      <a:r>
                        <a:rPr lang="en-GB" sz="1400" b="0" i="0" u="none" strike="noStrike">
                          <a:solidFill>
                            <a:srgbClr val="000000"/>
                          </a:solidFill>
                          <a:latin typeface="Verdana"/>
                        </a:rPr>
                        <a:t>0.08</a:t>
                      </a:r>
                    </a:p>
                  </a:txBody>
                  <a:tcPr marL="9525" marR="9525" marT="9525" marB="0"/>
                </a:tc>
                <a:tc>
                  <a:txBody>
                    <a:bodyPr/>
                    <a:lstStyle/>
                    <a:p>
                      <a:pPr algn="r" rtl="0" fontAlgn="t"/>
                      <a:r>
                        <a:rPr lang="en-GB" sz="1400" b="0" i="0" u="none" strike="noStrike">
                          <a:solidFill>
                            <a:srgbClr val="000000"/>
                          </a:solidFill>
                          <a:latin typeface="Verdana"/>
                        </a:rPr>
                        <a:t>0.88</a:t>
                      </a:r>
                    </a:p>
                  </a:txBody>
                  <a:tcPr marL="9525" marR="9525" marT="9525" marB="0"/>
                </a:tc>
              </a:tr>
              <a:tr h="268073">
                <a:tc>
                  <a:txBody>
                    <a:bodyPr/>
                    <a:lstStyle/>
                    <a:p>
                      <a:pPr>
                        <a:lnSpc>
                          <a:spcPct val="115000"/>
                        </a:lnSpc>
                        <a:spcBef>
                          <a:spcPts val="300"/>
                        </a:spcBef>
                        <a:spcAft>
                          <a:spcPts val="300"/>
                        </a:spcAft>
                      </a:pPr>
                      <a:r>
                        <a:rPr lang="en-GB" sz="1400" b="1" dirty="0" err="1">
                          <a:solidFill>
                            <a:srgbClr val="000000"/>
                          </a:solidFill>
                          <a:latin typeface="+mn-lt"/>
                          <a:ea typeface="SimSun"/>
                        </a:rPr>
                        <a:t>ivi_pre</a:t>
                      </a:r>
                      <a:endParaRPr lang="en-GB" sz="1400" dirty="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0.89</a:t>
                      </a:r>
                    </a:p>
                  </a:txBody>
                  <a:tcPr marL="9525" marR="9525" marT="9525" marB="0"/>
                </a:tc>
                <a:tc>
                  <a:txBody>
                    <a:bodyPr/>
                    <a:lstStyle/>
                    <a:p>
                      <a:pPr algn="r" rtl="0" fontAlgn="t"/>
                      <a:r>
                        <a:rPr lang="en-GB" sz="1400" b="0" i="0" u="none" strike="noStrike">
                          <a:solidFill>
                            <a:srgbClr val="000000"/>
                          </a:solidFill>
                          <a:latin typeface="Verdana"/>
                        </a:rPr>
                        <a:t>0.11</a:t>
                      </a:r>
                    </a:p>
                  </a:txBody>
                  <a:tcPr marL="9525" marR="9525" marT="9525" marB="0"/>
                </a:tc>
                <a:tc>
                  <a:txBody>
                    <a:bodyPr/>
                    <a:lstStyle/>
                    <a:p>
                      <a:pPr algn="r" rtl="0" fontAlgn="t"/>
                      <a:r>
                        <a:rPr lang="en-GB" sz="1400" b="0" i="0" u="none" strike="noStrike">
                          <a:solidFill>
                            <a:srgbClr val="000000"/>
                          </a:solidFill>
                          <a:latin typeface="Verdana"/>
                        </a:rPr>
                        <a:t>2.43</a:t>
                      </a:r>
                    </a:p>
                  </a:txBody>
                  <a:tcPr marL="9525" marR="9525" marT="9525" marB="0"/>
                </a:tc>
                <a:tc>
                  <a:txBody>
                    <a:bodyPr/>
                    <a:lstStyle/>
                    <a:p>
                      <a:pPr algn="r" rtl="0" fontAlgn="t"/>
                      <a:r>
                        <a:rPr lang="en-GB" sz="1400" b="0" i="0" u="none" strike="noStrike">
                          <a:solidFill>
                            <a:srgbClr val="000000"/>
                          </a:solidFill>
                          <a:latin typeface="Verdana"/>
                        </a:rPr>
                        <a:t>0.81</a:t>
                      </a:r>
                    </a:p>
                  </a:txBody>
                  <a:tcPr marL="9525" marR="9525" marT="9525" marB="0"/>
                </a:tc>
                <a:tc>
                  <a:txBody>
                    <a:bodyPr/>
                    <a:lstStyle/>
                    <a:p>
                      <a:pPr algn="r" rtl="0" fontAlgn="t"/>
                      <a:r>
                        <a:rPr lang="en-GB" sz="1400" b="0" i="0" u="none" strike="noStrike" dirty="0">
                          <a:solidFill>
                            <a:srgbClr val="000000"/>
                          </a:solidFill>
                          <a:latin typeface="Verdana"/>
                        </a:rPr>
                        <a:t>7.34</a:t>
                      </a:r>
                    </a:p>
                  </a:txBody>
                  <a:tcPr marL="9525" marR="9525" marT="9525" marB="0"/>
                </a:tc>
              </a:tr>
            </a:tbl>
          </a:graphicData>
        </a:graphic>
      </p:graphicFrame>
      <p:sp>
        <p:nvSpPr>
          <p:cNvPr id="9" name="Text Placeholder 6"/>
          <p:cNvSpPr txBox="1">
            <a:spLocks/>
          </p:cNvSpPr>
          <p:nvPr/>
        </p:nvSpPr>
        <p:spPr bwMode="gray">
          <a:xfrm>
            <a:off x="455613" y="5109210"/>
            <a:ext cx="8226000" cy="892302"/>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lgn="r" fontAlgn="base">
              <a:spcBef>
                <a:spcPct val="50000"/>
              </a:spcBef>
              <a:spcAft>
                <a:spcPct val="0"/>
              </a:spcAft>
              <a:buClr>
                <a:schemeClr val="accent1"/>
              </a:buClr>
            </a:pPr>
            <a:r>
              <a:rPr kumimoji="0" lang="en-GB" sz="2000" b="0" i="0" u="none" strike="noStrike" kern="0" cap="none" spc="0" normalizeH="0" baseline="0" noProof="0" dirty="0" smtClean="0">
                <a:ln>
                  <a:noFill/>
                </a:ln>
                <a:solidFill>
                  <a:schemeClr val="accent1"/>
                </a:solidFill>
                <a:effectLst/>
                <a:uLnTx/>
                <a:uFillTx/>
                <a:latin typeface="+mn-lt"/>
                <a:ea typeface="+mn-ea"/>
                <a:cs typeface="+mn-cs"/>
              </a:rPr>
              <a:t>N of observation used N=</a:t>
            </a:r>
            <a:r>
              <a:rPr lang="en-GB" sz="2000" dirty="0" smtClean="0"/>
              <a:t>885</a:t>
            </a:r>
            <a:r>
              <a:rPr kumimoji="0" lang="en-GB" sz="2000" b="0" i="0" u="none" strike="noStrike" kern="0" cap="none" spc="0" normalizeH="0" noProof="0" dirty="0" smtClean="0">
                <a:ln>
                  <a:noFill/>
                </a:ln>
                <a:solidFill>
                  <a:schemeClr val="accent1"/>
                </a:solidFill>
                <a:effectLst/>
                <a:uLnTx/>
                <a:uFillTx/>
                <a:latin typeface="+mn-lt"/>
                <a:ea typeface="+mn-ea"/>
                <a:cs typeface="+mn-cs"/>
              </a:rPr>
              <a:t>(99%)</a:t>
            </a:r>
            <a:endParaRPr kumimoji="0" lang="en-GB" sz="2000" b="0" i="0" u="none" strike="noStrike" kern="0" cap="none" spc="0" normalizeH="0" baseline="0" noProof="0" dirty="0" smtClean="0">
              <a:ln>
                <a:noFill/>
              </a:ln>
              <a:solidFill>
                <a:schemeClr val="accent1"/>
              </a:solidFill>
              <a:effectLst/>
              <a:uLnTx/>
              <a:uFillTx/>
              <a:latin typeface="+mn-lt"/>
              <a:ea typeface="+mn-ea"/>
              <a:cs typeface="+mn-cs"/>
            </a:endParaRPr>
          </a:p>
          <a:p>
            <a:pPr algn="r" fontAlgn="base">
              <a:spcBef>
                <a:spcPct val="50000"/>
              </a:spcBef>
              <a:spcAft>
                <a:spcPct val="0"/>
              </a:spcAft>
              <a:buClr>
                <a:schemeClr val="accent1"/>
              </a:buClr>
            </a:pPr>
            <a:r>
              <a:rPr kumimoji="0" lang="en-GB" sz="2000" b="0" i="0" u="none" strike="noStrike" kern="0" cap="none" spc="0" normalizeH="0" baseline="0" noProof="0" dirty="0" smtClean="0">
                <a:ln>
                  <a:noFill/>
                </a:ln>
                <a:solidFill>
                  <a:schemeClr val="accent1"/>
                </a:solidFill>
                <a:effectLst/>
                <a:uLnTx/>
                <a:uFillTx/>
                <a:latin typeface="+mn-lt"/>
                <a:ea typeface="+mn-ea"/>
                <a:cs typeface="+mn-cs"/>
              </a:rPr>
              <a:t>Model fit statistics AIC=</a:t>
            </a:r>
            <a:r>
              <a:rPr lang="en-GB" sz="2000" dirty="0" smtClean="0"/>
              <a:t> 184.965</a:t>
            </a:r>
          </a:p>
          <a:p>
            <a:pPr algn="r" fontAlgn="base">
              <a:spcBef>
                <a:spcPct val="50000"/>
              </a:spcBef>
              <a:spcAft>
                <a:spcPct val="0"/>
              </a:spcAft>
              <a:buClr>
                <a:schemeClr val="accent1"/>
              </a:buClr>
            </a:pPr>
            <a:endParaRPr lang="en-GB" sz="2000" dirty="0" smtClean="0"/>
          </a:p>
          <a:p>
            <a:pPr algn="r" fontAlgn="base">
              <a:spcBef>
                <a:spcPct val="50000"/>
              </a:spcBef>
              <a:spcAft>
                <a:spcPct val="0"/>
              </a:spcAft>
              <a:buClr>
                <a:schemeClr val="accent1"/>
              </a:buClr>
            </a:pPr>
            <a:endParaRPr lang="en-GB" sz="2000" dirty="0" smtClean="0"/>
          </a:p>
          <a:p>
            <a:pPr marL="0" marR="0" lvl="0" indent="0" algn="r" defTabSz="914400" rtl="0" eaLnBrk="1" fontAlgn="base" latinLnBrk="0" hangingPunct="1">
              <a:lnSpc>
                <a:spcPct val="100000"/>
              </a:lnSpc>
              <a:spcBef>
                <a:spcPct val="50000"/>
              </a:spcBef>
              <a:spcAft>
                <a:spcPct val="0"/>
              </a:spcAft>
              <a:buClr>
                <a:schemeClr val="accent1"/>
              </a:buClr>
              <a:buSzTx/>
              <a:buFont typeface="Verdana" pitchFamily="34" charset="0"/>
              <a:buNone/>
              <a:tabLst/>
              <a:defRPr/>
            </a:pPr>
            <a:endParaRPr kumimoji="0" lang="en-GB" sz="2000" b="0" i="0" u="none" strike="noStrike" kern="0" cap="none" spc="0" normalizeH="0" baseline="0" noProof="0" dirty="0">
              <a:ln>
                <a:noFill/>
              </a:ln>
              <a:solidFill>
                <a:schemeClr val="accent1"/>
              </a:solidFill>
              <a:effectLst/>
              <a:uLnTx/>
              <a:uFillTx/>
              <a:latin typeface="+mn-lt"/>
              <a:ea typeface="+mn-ea"/>
              <a:cs typeface="+mn-cs"/>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Mild unilateral progression to GA</a:t>
            </a:r>
            <a:endParaRPr lang="en-GB" dirty="0"/>
          </a:p>
        </p:txBody>
      </p:sp>
      <p:sp>
        <p:nvSpPr>
          <p:cNvPr id="4" name="Date Placeholder 3"/>
          <p:cNvSpPr>
            <a:spLocks noGrp="1"/>
          </p:cNvSpPr>
          <p:nvPr>
            <p:ph type="dt" sz="half" idx="2"/>
          </p:nvPr>
        </p:nvSpPr>
        <p:spPr/>
        <p:txBody>
          <a:bodyPr/>
          <a:lstStyle/>
          <a:p>
            <a:fld id="{9AFEB77A-97B9-454A-81DF-89DD7448F8D4}" type="datetime1">
              <a:rPr lang="en-US" smtClean="0"/>
              <a:pPr/>
              <a:t>2/24/2015</a:t>
            </a:fld>
            <a:endParaRPr lang="en-GB"/>
          </a:p>
        </p:txBody>
      </p:sp>
      <p:sp>
        <p:nvSpPr>
          <p:cNvPr id="5" name="Footer Placeholder 4"/>
          <p:cNvSpPr>
            <a:spLocks noGrp="1"/>
          </p:cNvSpPr>
          <p:nvPr>
            <p:ph type="ftr" sz="quarter" idx="3"/>
          </p:nvPr>
        </p:nvSpPr>
        <p:spPr/>
        <p:txBody>
          <a:bodyPr/>
          <a:lstStyle/>
          <a:p>
            <a:r>
              <a:rPr lang="en-GB" smtClean="0"/>
              <a:t>Jassen Dry AMD predictive models</a:t>
            </a:r>
            <a:endParaRPr lang="en-GB"/>
          </a:p>
        </p:txBody>
      </p:sp>
      <p:sp>
        <p:nvSpPr>
          <p:cNvPr id="6" name="Slide Number Placeholder 5"/>
          <p:cNvSpPr>
            <a:spLocks noGrp="1"/>
          </p:cNvSpPr>
          <p:nvPr>
            <p:ph type="sldNum" sz="quarter" idx="4"/>
          </p:nvPr>
        </p:nvSpPr>
        <p:spPr/>
        <p:txBody>
          <a:bodyPr/>
          <a:lstStyle/>
          <a:p>
            <a:fld id="{078CA1E6-1B09-488D-A1FF-E8A47C315D27}" type="slidenum">
              <a:rPr lang="en-GB" smtClean="0"/>
              <a:pPr/>
              <a:t>24</a:t>
            </a:fld>
            <a:endParaRPr lang="en-GB"/>
          </a:p>
        </p:txBody>
      </p:sp>
      <p:sp>
        <p:nvSpPr>
          <p:cNvPr id="7" name="Text Placeholder 6"/>
          <p:cNvSpPr>
            <a:spLocks noGrp="1"/>
          </p:cNvSpPr>
          <p:nvPr>
            <p:ph type="body" sz="quarter" idx="10"/>
          </p:nvPr>
        </p:nvSpPr>
        <p:spPr/>
        <p:txBody>
          <a:bodyPr/>
          <a:lstStyle/>
          <a:p>
            <a:r>
              <a:rPr lang="en-GB" dirty="0" smtClean="0"/>
              <a:t>2-year subgroup final step-wise model</a:t>
            </a:r>
            <a:endParaRPr lang="en-GB" dirty="0"/>
          </a:p>
        </p:txBody>
      </p:sp>
      <p:graphicFrame>
        <p:nvGraphicFramePr>
          <p:cNvPr id="8" name="Table 7"/>
          <p:cNvGraphicFramePr>
            <a:graphicFrameLocks noGrp="1"/>
          </p:cNvGraphicFramePr>
          <p:nvPr/>
        </p:nvGraphicFramePr>
        <p:xfrm>
          <a:off x="481362" y="1397000"/>
          <a:ext cx="8205012" cy="1054306"/>
        </p:xfrm>
        <a:graphic>
          <a:graphicData uri="http://schemas.openxmlformats.org/drawingml/2006/table">
            <a:tbl>
              <a:tblPr firstRow="1" bandRow="1">
                <a:tableStyleId>{69012ECD-51FC-41F1-AA8D-1B2483CD663E}</a:tableStyleId>
              </a:tblPr>
              <a:tblGrid>
                <a:gridCol w="1367502"/>
                <a:gridCol w="1367502"/>
                <a:gridCol w="1367502"/>
                <a:gridCol w="1367502"/>
                <a:gridCol w="1367502"/>
                <a:gridCol w="1367502"/>
              </a:tblGrid>
              <a:tr h="268073">
                <a:tc>
                  <a:txBody>
                    <a:bodyPr/>
                    <a:lstStyle/>
                    <a:p>
                      <a:r>
                        <a:rPr lang="en-GB" sz="1400" dirty="0" smtClean="0">
                          <a:latin typeface="+mj-lt"/>
                        </a:rPr>
                        <a:t>Attributes</a:t>
                      </a:r>
                      <a:endParaRPr lang="en-GB" sz="1400" dirty="0">
                        <a:latin typeface="+mj-lt"/>
                      </a:endParaRPr>
                    </a:p>
                  </a:txBody>
                  <a:tcPr/>
                </a:tc>
                <a:tc>
                  <a:txBody>
                    <a:bodyPr/>
                    <a:lstStyle/>
                    <a:p>
                      <a:r>
                        <a:rPr lang="el-GR" sz="1400" dirty="0" smtClean="0">
                          <a:latin typeface="+mj-lt"/>
                        </a:rPr>
                        <a:t>β</a:t>
                      </a:r>
                      <a:endParaRPr lang="en-GB" sz="1400" dirty="0">
                        <a:latin typeface="+mj-lt"/>
                      </a:endParaRPr>
                    </a:p>
                  </a:txBody>
                  <a:tcPr/>
                </a:tc>
                <a:tc>
                  <a:txBody>
                    <a:bodyPr/>
                    <a:lstStyle/>
                    <a:p>
                      <a:r>
                        <a:rPr lang="en-GB" sz="1400" dirty="0" smtClean="0">
                          <a:latin typeface="+mj-lt"/>
                        </a:rPr>
                        <a:t>P value</a:t>
                      </a:r>
                      <a:endParaRPr lang="en-GB" sz="1400" dirty="0">
                        <a:latin typeface="+mj-lt"/>
                      </a:endParaRPr>
                    </a:p>
                  </a:txBody>
                  <a:tcPr/>
                </a:tc>
                <a:tc>
                  <a:txBody>
                    <a:bodyPr/>
                    <a:lstStyle/>
                    <a:p>
                      <a:r>
                        <a:rPr lang="en-GB" sz="1400" dirty="0" smtClean="0">
                          <a:latin typeface="+mj-lt"/>
                        </a:rPr>
                        <a:t>Odds</a:t>
                      </a:r>
                      <a:r>
                        <a:rPr lang="en-GB" sz="1400" baseline="0" dirty="0" smtClean="0">
                          <a:latin typeface="+mj-lt"/>
                        </a:rPr>
                        <a:t> ratios</a:t>
                      </a:r>
                      <a:endParaRPr lang="en-GB" sz="1400" dirty="0">
                        <a:latin typeface="+mj-lt"/>
                      </a:endParaRPr>
                    </a:p>
                  </a:txBody>
                  <a:tcPr/>
                </a:tc>
                <a:tc>
                  <a:txBody>
                    <a:bodyPr/>
                    <a:lstStyle/>
                    <a:p>
                      <a:r>
                        <a:rPr lang="en-GB" sz="1400" dirty="0" smtClean="0">
                          <a:latin typeface="+mj-lt"/>
                        </a:rPr>
                        <a:t>Lower 95% CI</a:t>
                      </a:r>
                      <a:endParaRPr lang="en-GB" sz="1400" dirty="0">
                        <a:latin typeface="+mj-lt"/>
                      </a:endParaRPr>
                    </a:p>
                  </a:txBody>
                  <a:tcPr/>
                </a:tc>
                <a:tc>
                  <a:txBody>
                    <a:bodyPr/>
                    <a:lstStyle/>
                    <a:p>
                      <a:r>
                        <a:rPr lang="en-GB" sz="1400" dirty="0" smtClean="0">
                          <a:latin typeface="+mj-lt"/>
                        </a:rPr>
                        <a:t>Upper 95%</a:t>
                      </a:r>
                      <a:r>
                        <a:rPr lang="en-GB" sz="1400" baseline="0" dirty="0" smtClean="0">
                          <a:latin typeface="+mj-lt"/>
                        </a:rPr>
                        <a:t> CI</a:t>
                      </a:r>
                      <a:endParaRPr lang="en-GB" sz="1400" dirty="0">
                        <a:latin typeface="+mj-lt"/>
                      </a:endParaRPr>
                    </a:p>
                  </a:txBody>
                  <a:tcPr/>
                </a:tc>
              </a:tr>
              <a:tr h="268073">
                <a:tc>
                  <a:txBody>
                    <a:bodyPr/>
                    <a:lstStyle/>
                    <a:p>
                      <a:pPr>
                        <a:lnSpc>
                          <a:spcPct val="115000"/>
                        </a:lnSpc>
                        <a:spcBef>
                          <a:spcPts val="300"/>
                        </a:spcBef>
                        <a:spcAft>
                          <a:spcPts val="300"/>
                        </a:spcAft>
                      </a:pPr>
                      <a:r>
                        <a:rPr lang="en-GB" sz="1400" b="1" dirty="0">
                          <a:solidFill>
                            <a:srgbClr val="000000"/>
                          </a:solidFill>
                          <a:latin typeface="+mj-lt"/>
                          <a:ea typeface="SimSun"/>
                        </a:rPr>
                        <a:t>Intercept</a:t>
                      </a:r>
                      <a:endParaRPr lang="en-GB" sz="1400" dirty="0">
                        <a:latin typeface="+mj-lt"/>
                        <a:ea typeface="SimSun"/>
                      </a:endParaRPr>
                    </a:p>
                  </a:txBody>
                  <a:tcPr marL="38100" marR="38100" marT="0" marB="0"/>
                </a:tc>
                <a:tc>
                  <a:txBody>
                    <a:bodyPr/>
                    <a:lstStyle/>
                    <a:p>
                      <a:pPr algn="r" rtl="0" fontAlgn="t"/>
                      <a:r>
                        <a:rPr lang="en-GB" sz="1400" b="0" i="0" u="none" strike="noStrike">
                          <a:solidFill>
                            <a:srgbClr val="000000"/>
                          </a:solidFill>
                          <a:latin typeface="Verdana"/>
                        </a:rPr>
                        <a:t>2.81</a:t>
                      </a:r>
                    </a:p>
                  </a:txBody>
                  <a:tcPr marL="9525" marR="9525" marT="9525" marB="0"/>
                </a:tc>
                <a:tc>
                  <a:txBody>
                    <a:bodyPr/>
                    <a:lstStyle/>
                    <a:p>
                      <a:pPr algn="r" rtl="0" fontAlgn="t"/>
                      <a:r>
                        <a:rPr lang="en-GB" sz="1400" b="0" i="0" u="none" strike="noStrike">
                          <a:solidFill>
                            <a:srgbClr val="000000"/>
                          </a:solidFill>
                          <a:latin typeface="Verdana"/>
                        </a:rPr>
                        <a:t>0.38</a:t>
                      </a:r>
                    </a:p>
                  </a:txBody>
                  <a:tcPr marL="9525" marR="9525" marT="9525" marB="0"/>
                </a:tc>
                <a:tc>
                  <a:txBody>
                    <a:bodyPr/>
                    <a:lstStyle/>
                    <a:p>
                      <a:pPr algn="r" fontAlgn="t"/>
                      <a:r>
                        <a:rPr lang="en-GB" sz="1400" b="0" i="0" u="none" strike="noStrike">
                          <a:solidFill>
                            <a:srgbClr val="000000"/>
                          </a:solidFill>
                          <a:latin typeface="Verdana"/>
                        </a:rPr>
                        <a:t> </a:t>
                      </a:r>
                    </a:p>
                  </a:txBody>
                  <a:tcPr marL="9525" marR="9525" marT="9525" marB="0"/>
                </a:tc>
                <a:tc>
                  <a:txBody>
                    <a:bodyPr/>
                    <a:lstStyle/>
                    <a:p>
                      <a:pPr algn="r" fontAlgn="t"/>
                      <a:r>
                        <a:rPr lang="en-GB" sz="1400" b="0" i="0" u="none" strike="noStrike">
                          <a:solidFill>
                            <a:srgbClr val="000000"/>
                          </a:solidFill>
                          <a:latin typeface="Verdana"/>
                        </a:rPr>
                        <a:t> </a:t>
                      </a:r>
                    </a:p>
                  </a:txBody>
                  <a:tcPr marL="9525" marR="9525" marT="9525" marB="0"/>
                </a:tc>
                <a:tc>
                  <a:txBody>
                    <a:bodyPr/>
                    <a:lstStyle/>
                    <a:p>
                      <a:pPr algn="r" fontAlgn="b"/>
                      <a:r>
                        <a:rPr lang="en-GB" sz="1400" b="0" i="0" u="none" strike="noStrike">
                          <a:solidFill>
                            <a:srgbClr val="000000"/>
                          </a:solidFill>
                          <a:latin typeface="Verdana"/>
                        </a:rPr>
                        <a:t> </a:t>
                      </a:r>
                    </a:p>
                  </a:txBody>
                  <a:tcPr marL="9525" marR="9525" marT="9525" marB="0" anchor="b"/>
                </a:tc>
              </a:tr>
              <a:tr h="268073">
                <a:tc>
                  <a:txBody>
                    <a:bodyPr/>
                    <a:lstStyle/>
                    <a:p>
                      <a:pPr>
                        <a:lnSpc>
                          <a:spcPct val="115000"/>
                        </a:lnSpc>
                        <a:spcBef>
                          <a:spcPts val="300"/>
                        </a:spcBef>
                        <a:spcAft>
                          <a:spcPts val="300"/>
                        </a:spcAft>
                      </a:pPr>
                      <a:r>
                        <a:rPr lang="en-GB" sz="1400" b="1" dirty="0" smtClean="0">
                          <a:solidFill>
                            <a:srgbClr val="000000"/>
                          </a:solidFill>
                          <a:latin typeface="+mj-lt"/>
                          <a:ea typeface="SimSun"/>
                        </a:rPr>
                        <a:t>Age (+1)</a:t>
                      </a:r>
                      <a:endParaRPr lang="en-GB" sz="1400" dirty="0">
                        <a:latin typeface="+mj-lt"/>
                        <a:ea typeface="SimSun"/>
                      </a:endParaRPr>
                    </a:p>
                  </a:txBody>
                  <a:tcPr marL="38100" marR="38100" marT="0" marB="0"/>
                </a:tc>
                <a:tc>
                  <a:txBody>
                    <a:bodyPr/>
                    <a:lstStyle/>
                    <a:p>
                      <a:pPr algn="r" rtl="0" fontAlgn="t"/>
                      <a:r>
                        <a:rPr lang="en-GB" sz="1400" b="0" i="0" u="none" strike="noStrike">
                          <a:solidFill>
                            <a:srgbClr val="000000"/>
                          </a:solidFill>
                          <a:latin typeface="Verdana"/>
                        </a:rPr>
                        <a:t>-0.10</a:t>
                      </a:r>
                    </a:p>
                  </a:txBody>
                  <a:tcPr marL="9525" marR="9525" marT="9525" marB="0"/>
                </a:tc>
                <a:tc>
                  <a:txBody>
                    <a:bodyPr/>
                    <a:lstStyle/>
                    <a:p>
                      <a:pPr algn="r" rtl="0" fontAlgn="t"/>
                      <a:r>
                        <a:rPr lang="en-GB" sz="1400" b="0" i="0" u="none" strike="noStrike">
                          <a:solidFill>
                            <a:srgbClr val="000000"/>
                          </a:solidFill>
                          <a:latin typeface="Verdana"/>
                        </a:rPr>
                        <a:t>0.03</a:t>
                      </a:r>
                    </a:p>
                  </a:txBody>
                  <a:tcPr marL="9525" marR="9525" marT="9525" marB="0"/>
                </a:tc>
                <a:tc>
                  <a:txBody>
                    <a:bodyPr/>
                    <a:lstStyle/>
                    <a:p>
                      <a:pPr algn="r" rtl="0" fontAlgn="t"/>
                      <a:r>
                        <a:rPr lang="en-GB" sz="1400" b="0" i="0" u="none" strike="noStrike">
                          <a:solidFill>
                            <a:srgbClr val="000000"/>
                          </a:solidFill>
                          <a:latin typeface="Verdana"/>
                        </a:rPr>
                        <a:t>0.91</a:t>
                      </a:r>
                    </a:p>
                  </a:txBody>
                  <a:tcPr marL="9525" marR="9525" marT="9525" marB="0"/>
                </a:tc>
                <a:tc>
                  <a:txBody>
                    <a:bodyPr/>
                    <a:lstStyle/>
                    <a:p>
                      <a:pPr algn="r" rtl="0" fontAlgn="t"/>
                      <a:r>
                        <a:rPr lang="en-GB" sz="1400" b="0" i="0" u="none" strike="noStrike">
                          <a:solidFill>
                            <a:srgbClr val="000000"/>
                          </a:solidFill>
                          <a:latin typeface="Verdana"/>
                        </a:rPr>
                        <a:t>0.83</a:t>
                      </a:r>
                    </a:p>
                  </a:txBody>
                  <a:tcPr marL="9525" marR="9525" marT="9525" marB="0"/>
                </a:tc>
                <a:tc>
                  <a:txBody>
                    <a:bodyPr/>
                    <a:lstStyle/>
                    <a:p>
                      <a:pPr algn="r" rtl="0" fontAlgn="t"/>
                      <a:r>
                        <a:rPr lang="en-GB" sz="1400" b="0" i="0" u="none" strike="noStrike" dirty="0">
                          <a:solidFill>
                            <a:srgbClr val="000000"/>
                          </a:solidFill>
                          <a:latin typeface="Verdana"/>
                        </a:rPr>
                        <a:t>0.99</a:t>
                      </a:r>
                    </a:p>
                  </a:txBody>
                  <a:tcPr marL="9525" marR="9525" marT="9525" marB="0"/>
                </a:tc>
              </a:tr>
            </a:tbl>
          </a:graphicData>
        </a:graphic>
      </p:graphicFrame>
      <p:sp>
        <p:nvSpPr>
          <p:cNvPr id="9" name="Text Placeholder 6"/>
          <p:cNvSpPr txBox="1">
            <a:spLocks/>
          </p:cNvSpPr>
          <p:nvPr/>
        </p:nvSpPr>
        <p:spPr bwMode="gray">
          <a:xfrm>
            <a:off x="455613" y="5109210"/>
            <a:ext cx="8226000" cy="892302"/>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lgn="r" fontAlgn="base">
              <a:spcBef>
                <a:spcPct val="50000"/>
              </a:spcBef>
              <a:spcAft>
                <a:spcPct val="0"/>
              </a:spcAft>
              <a:buClr>
                <a:schemeClr val="accent1"/>
              </a:buClr>
            </a:pPr>
            <a:r>
              <a:rPr kumimoji="0" lang="en-GB" sz="2000" b="0" i="0" u="none" strike="noStrike" kern="0" cap="none" spc="0" normalizeH="0" baseline="0" noProof="0" dirty="0" smtClean="0">
                <a:ln>
                  <a:noFill/>
                </a:ln>
                <a:solidFill>
                  <a:schemeClr val="accent1"/>
                </a:solidFill>
                <a:effectLst/>
                <a:uLnTx/>
                <a:uFillTx/>
                <a:latin typeface="+mn-lt"/>
                <a:ea typeface="+mn-ea"/>
                <a:cs typeface="+mn-cs"/>
              </a:rPr>
              <a:t>N of observation used N=399</a:t>
            </a:r>
            <a:r>
              <a:rPr kumimoji="0" lang="en-GB" sz="2000" b="0" i="0" u="none" strike="noStrike" kern="0" cap="none" spc="0" normalizeH="0" noProof="0" dirty="0" smtClean="0">
                <a:ln>
                  <a:noFill/>
                </a:ln>
                <a:solidFill>
                  <a:schemeClr val="accent1"/>
                </a:solidFill>
                <a:effectLst/>
                <a:uLnTx/>
                <a:uFillTx/>
                <a:latin typeface="+mn-lt"/>
                <a:ea typeface="+mn-ea"/>
                <a:cs typeface="+mn-cs"/>
              </a:rPr>
              <a:t> (44%)</a:t>
            </a:r>
            <a:endParaRPr kumimoji="0" lang="en-GB" sz="2000" b="0" i="0" u="none" strike="noStrike" kern="0" cap="none" spc="0" normalizeH="0" baseline="0" noProof="0" dirty="0" smtClean="0">
              <a:ln>
                <a:noFill/>
              </a:ln>
              <a:solidFill>
                <a:schemeClr val="accent1"/>
              </a:solidFill>
              <a:effectLst/>
              <a:uLnTx/>
              <a:uFillTx/>
              <a:latin typeface="+mn-lt"/>
              <a:ea typeface="+mn-ea"/>
              <a:cs typeface="+mn-cs"/>
            </a:endParaRPr>
          </a:p>
          <a:p>
            <a:pPr algn="r" fontAlgn="base">
              <a:spcBef>
                <a:spcPct val="50000"/>
              </a:spcBef>
              <a:spcAft>
                <a:spcPct val="0"/>
              </a:spcAft>
              <a:buClr>
                <a:schemeClr val="accent1"/>
              </a:buClr>
            </a:pPr>
            <a:r>
              <a:rPr kumimoji="0" lang="en-GB" sz="2000" b="0" i="0" u="none" strike="noStrike" kern="0" cap="none" spc="0" normalizeH="0" baseline="0" noProof="0" dirty="0" smtClean="0">
                <a:ln>
                  <a:noFill/>
                </a:ln>
                <a:solidFill>
                  <a:schemeClr val="accent1"/>
                </a:solidFill>
                <a:effectLst/>
                <a:uLnTx/>
                <a:uFillTx/>
                <a:latin typeface="+mn-lt"/>
                <a:ea typeface="+mn-ea"/>
                <a:cs typeface="+mn-cs"/>
              </a:rPr>
              <a:t>Model fit statistics AIC=</a:t>
            </a:r>
            <a:r>
              <a:rPr lang="en-GB" sz="2000" dirty="0" smtClean="0"/>
              <a:t> 53.887</a:t>
            </a:r>
          </a:p>
          <a:p>
            <a:pPr algn="r" fontAlgn="base">
              <a:spcBef>
                <a:spcPct val="50000"/>
              </a:spcBef>
              <a:spcAft>
                <a:spcPct val="0"/>
              </a:spcAft>
              <a:buClr>
                <a:schemeClr val="accent1"/>
              </a:buClr>
            </a:pPr>
            <a:endParaRPr lang="en-GB" sz="2000" dirty="0" smtClean="0"/>
          </a:p>
          <a:p>
            <a:pPr algn="r" fontAlgn="base">
              <a:spcBef>
                <a:spcPct val="50000"/>
              </a:spcBef>
              <a:spcAft>
                <a:spcPct val="0"/>
              </a:spcAft>
              <a:buClr>
                <a:schemeClr val="accent1"/>
              </a:buClr>
            </a:pPr>
            <a:endParaRPr lang="en-GB" sz="2000" dirty="0" smtClean="0"/>
          </a:p>
          <a:p>
            <a:pPr marL="0" marR="0" lvl="0" indent="0" algn="r" defTabSz="914400" rtl="0" eaLnBrk="1" fontAlgn="base" latinLnBrk="0" hangingPunct="1">
              <a:lnSpc>
                <a:spcPct val="100000"/>
              </a:lnSpc>
              <a:spcBef>
                <a:spcPct val="50000"/>
              </a:spcBef>
              <a:spcAft>
                <a:spcPct val="0"/>
              </a:spcAft>
              <a:buClr>
                <a:schemeClr val="accent1"/>
              </a:buClr>
              <a:buSzTx/>
              <a:buFont typeface="Verdana" pitchFamily="34" charset="0"/>
              <a:buNone/>
              <a:tabLst/>
              <a:defRPr/>
            </a:pPr>
            <a:endParaRPr kumimoji="0" lang="en-GB" sz="2000" b="0" i="0" u="none" strike="noStrike" kern="0" cap="none" spc="0" normalizeH="0" baseline="0" noProof="0" dirty="0">
              <a:ln>
                <a:noFill/>
              </a:ln>
              <a:solidFill>
                <a:schemeClr val="accent1"/>
              </a:solidFill>
              <a:effectLst/>
              <a:uLnTx/>
              <a:uFillTx/>
              <a:latin typeface="+mn-lt"/>
              <a:ea typeface="+mn-ea"/>
              <a:cs typeface="+mn-cs"/>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Mild unilateral progression to GA</a:t>
            </a:r>
            <a:endParaRPr lang="en-GB" dirty="0"/>
          </a:p>
        </p:txBody>
      </p:sp>
      <p:sp>
        <p:nvSpPr>
          <p:cNvPr id="4" name="Date Placeholder 3"/>
          <p:cNvSpPr>
            <a:spLocks noGrp="1"/>
          </p:cNvSpPr>
          <p:nvPr>
            <p:ph type="dt" sz="half" idx="2"/>
          </p:nvPr>
        </p:nvSpPr>
        <p:spPr/>
        <p:txBody>
          <a:bodyPr/>
          <a:lstStyle/>
          <a:p>
            <a:fld id="{9AFEB77A-97B9-454A-81DF-89DD7448F8D4}" type="datetime1">
              <a:rPr lang="en-US" smtClean="0"/>
              <a:pPr/>
              <a:t>2/24/2015</a:t>
            </a:fld>
            <a:endParaRPr lang="en-GB"/>
          </a:p>
        </p:txBody>
      </p:sp>
      <p:sp>
        <p:nvSpPr>
          <p:cNvPr id="5" name="Footer Placeholder 4"/>
          <p:cNvSpPr>
            <a:spLocks noGrp="1"/>
          </p:cNvSpPr>
          <p:nvPr>
            <p:ph type="ftr" sz="quarter" idx="3"/>
          </p:nvPr>
        </p:nvSpPr>
        <p:spPr/>
        <p:txBody>
          <a:bodyPr/>
          <a:lstStyle/>
          <a:p>
            <a:r>
              <a:rPr lang="en-GB" smtClean="0"/>
              <a:t>Jassen Dry AMD predictive models</a:t>
            </a:r>
            <a:endParaRPr lang="en-GB"/>
          </a:p>
        </p:txBody>
      </p:sp>
      <p:sp>
        <p:nvSpPr>
          <p:cNvPr id="6" name="Slide Number Placeholder 5"/>
          <p:cNvSpPr>
            <a:spLocks noGrp="1"/>
          </p:cNvSpPr>
          <p:nvPr>
            <p:ph type="sldNum" sz="quarter" idx="4"/>
          </p:nvPr>
        </p:nvSpPr>
        <p:spPr/>
        <p:txBody>
          <a:bodyPr/>
          <a:lstStyle/>
          <a:p>
            <a:fld id="{078CA1E6-1B09-488D-A1FF-E8A47C315D27}" type="slidenum">
              <a:rPr lang="en-GB" smtClean="0"/>
              <a:pPr/>
              <a:t>25</a:t>
            </a:fld>
            <a:endParaRPr lang="en-GB"/>
          </a:p>
        </p:txBody>
      </p:sp>
      <p:sp>
        <p:nvSpPr>
          <p:cNvPr id="7" name="Text Placeholder 6"/>
          <p:cNvSpPr>
            <a:spLocks noGrp="1"/>
          </p:cNvSpPr>
          <p:nvPr>
            <p:ph type="body" sz="quarter" idx="10"/>
          </p:nvPr>
        </p:nvSpPr>
        <p:spPr/>
        <p:txBody>
          <a:bodyPr/>
          <a:lstStyle/>
          <a:p>
            <a:r>
              <a:rPr lang="en-GB" dirty="0" smtClean="0"/>
              <a:t>Final Cox proportional hazards model with adjusted HRs</a:t>
            </a:r>
            <a:endParaRPr lang="en-GB" dirty="0"/>
          </a:p>
        </p:txBody>
      </p:sp>
      <p:graphicFrame>
        <p:nvGraphicFramePr>
          <p:cNvPr id="8" name="Table 7"/>
          <p:cNvGraphicFramePr>
            <a:graphicFrameLocks noGrp="1"/>
          </p:cNvGraphicFramePr>
          <p:nvPr/>
        </p:nvGraphicFramePr>
        <p:xfrm>
          <a:off x="481362" y="1397000"/>
          <a:ext cx="8205012" cy="786233"/>
        </p:xfrm>
        <a:graphic>
          <a:graphicData uri="http://schemas.openxmlformats.org/drawingml/2006/table">
            <a:tbl>
              <a:tblPr firstRow="1" bandRow="1">
                <a:tableStyleId>{69012ECD-51FC-41F1-AA8D-1B2483CD663E}</a:tableStyleId>
              </a:tblPr>
              <a:tblGrid>
                <a:gridCol w="1367502"/>
                <a:gridCol w="1367502"/>
                <a:gridCol w="1367502"/>
                <a:gridCol w="1367502"/>
                <a:gridCol w="1367502"/>
                <a:gridCol w="1367502"/>
              </a:tblGrid>
              <a:tr h="268073">
                <a:tc>
                  <a:txBody>
                    <a:bodyPr/>
                    <a:lstStyle/>
                    <a:p>
                      <a:r>
                        <a:rPr lang="en-GB" sz="1400" dirty="0" smtClean="0">
                          <a:latin typeface="+mn-lt"/>
                        </a:rPr>
                        <a:t>Attributes</a:t>
                      </a:r>
                      <a:endParaRPr lang="en-GB" sz="1400" dirty="0">
                        <a:latin typeface="+mn-lt"/>
                      </a:endParaRPr>
                    </a:p>
                  </a:txBody>
                  <a:tcPr/>
                </a:tc>
                <a:tc>
                  <a:txBody>
                    <a:bodyPr/>
                    <a:lstStyle/>
                    <a:p>
                      <a:r>
                        <a:rPr lang="el-GR" sz="1400" dirty="0" smtClean="0">
                          <a:latin typeface="+mn-lt"/>
                        </a:rPr>
                        <a:t>β</a:t>
                      </a:r>
                      <a:endParaRPr lang="en-GB" sz="1400" dirty="0">
                        <a:latin typeface="+mn-lt"/>
                      </a:endParaRPr>
                    </a:p>
                  </a:txBody>
                  <a:tcPr/>
                </a:tc>
                <a:tc>
                  <a:txBody>
                    <a:bodyPr/>
                    <a:lstStyle/>
                    <a:p>
                      <a:r>
                        <a:rPr lang="en-GB" sz="1400" dirty="0" smtClean="0">
                          <a:latin typeface="+mn-lt"/>
                        </a:rPr>
                        <a:t>P value</a:t>
                      </a:r>
                      <a:endParaRPr lang="en-GB" sz="1400" dirty="0">
                        <a:latin typeface="+mn-lt"/>
                      </a:endParaRPr>
                    </a:p>
                  </a:txBody>
                  <a:tcPr/>
                </a:tc>
                <a:tc>
                  <a:txBody>
                    <a:bodyPr/>
                    <a:lstStyle/>
                    <a:p>
                      <a:r>
                        <a:rPr lang="en-GB" sz="1400" dirty="0" smtClean="0">
                          <a:latin typeface="+mn-lt"/>
                        </a:rPr>
                        <a:t>Hazard ratios</a:t>
                      </a:r>
                      <a:endParaRPr lang="en-GB" sz="1400" dirty="0">
                        <a:latin typeface="+mn-lt"/>
                      </a:endParaRPr>
                    </a:p>
                  </a:txBody>
                  <a:tcPr/>
                </a:tc>
                <a:tc>
                  <a:txBody>
                    <a:bodyPr/>
                    <a:lstStyle/>
                    <a:p>
                      <a:r>
                        <a:rPr lang="en-GB" sz="1400" dirty="0" smtClean="0">
                          <a:latin typeface="+mn-lt"/>
                        </a:rPr>
                        <a:t>Lower 95% CI</a:t>
                      </a:r>
                      <a:endParaRPr lang="en-GB" sz="1400" dirty="0">
                        <a:latin typeface="+mn-lt"/>
                      </a:endParaRPr>
                    </a:p>
                  </a:txBody>
                  <a:tcPr/>
                </a:tc>
                <a:tc>
                  <a:txBody>
                    <a:bodyPr/>
                    <a:lstStyle/>
                    <a:p>
                      <a:r>
                        <a:rPr lang="en-GB" sz="1400" dirty="0" smtClean="0">
                          <a:latin typeface="+mn-lt"/>
                        </a:rPr>
                        <a:t>Upper 95%</a:t>
                      </a:r>
                      <a:r>
                        <a:rPr lang="en-GB" sz="1400" baseline="0" dirty="0" smtClean="0">
                          <a:latin typeface="+mn-lt"/>
                        </a:rPr>
                        <a:t> CI</a:t>
                      </a:r>
                      <a:endParaRPr lang="en-GB" sz="1400" dirty="0">
                        <a:latin typeface="+mn-lt"/>
                      </a:endParaRPr>
                    </a:p>
                  </a:txBody>
                  <a:tcPr/>
                </a:tc>
              </a:tr>
              <a:tr h="268073">
                <a:tc>
                  <a:txBody>
                    <a:bodyPr/>
                    <a:lstStyle/>
                    <a:p>
                      <a:pPr>
                        <a:lnSpc>
                          <a:spcPct val="115000"/>
                        </a:lnSpc>
                        <a:spcBef>
                          <a:spcPts val="300"/>
                        </a:spcBef>
                        <a:spcAft>
                          <a:spcPts val="300"/>
                        </a:spcAft>
                      </a:pPr>
                      <a:r>
                        <a:rPr lang="en-GB" sz="1400" b="1" dirty="0" err="1" smtClean="0">
                          <a:solidFill>
                            <a:srgbClr val="000000"/>
                          </a:solidFill>
                          <a:latin typeface="+mn-lt"/>
                          <a:ea typeface="SimSun"/>
                        </a:rPr>
                        <a:t>bl_va</a:t>
                      </a:r>
                      <a:r>
                        <a:rPr lang="en-GB" sz="1400" b="1" dirty="0" smtClean="0">
                          <a:solidFill>
                            <a:srgbClr val="000000"/>
                          </a:solidFill>
                          <a:latin typeface="+mn-lt"/>
                          <a:ea typeface="SimSun"/>
                        </a:rPr>
                        <a:t> (+1)</a:t>
                      </a:r>
                      <a:endParaRPr lang="en-GB" sz="1400" dirty="0">
                        <a:latin typeface="+mn-lt"/>
                        <a:ea typeface="SimSun"/>
                      </a:endParaRPr>
                    </a:p>
                  </a:txBody>
                  <a:tcPr marL="38100" marR="38100" marT="0" marB="0"/>
                </a:tc>
                <a:tc>
                  <a:txBody>
                    <a:bodyPr/>
                    <a:lstStyle/>
                    <a:p>
                      <a:pPr algn="r">
                        <a:lnSpc>
                          <a:spcPct val="115000"/>
                        </a:lnSpc>
                        <a:spcBef>
                          <a:spcPts val="300"/>
                        </a:spcBef>
                        <a:spcAft>
                          <a:spcPts val="300"/>
                        </a:spcAft>
                      </a:pPr>
                      <a:r>
                        <a:rPr lang="en-GB" sz="1400" dirty="0">
                          <a:solidFill>
                            <a:srgbClr val="000000"/>
                          </a:solidFill>
                          <a:latin typeface="+mn-lt"/>
                          <a:ea typeface="SimSun"/>
                        </a:rPr>
                        <a:t>-0.01925</a:t>
                      </a:r>
                      <a:endParaRPr lang="en-GB" sz="1400" dirty="0">
                        <a:latin typeface="+mn-lt"/>
                        <a:ea typeface="SimSun"/>
                      </a:endParaRPr>
                    </a:p>
                  </a:txBody>
                  <a:tcPr marL="38100" marR="38100" marT="0" marB="0"/>
                </a:tc>
                <a:tc>
                  <a:txBody>
                    <a:bodyPr/>
                    <a:lstStyle/>
                    <a:p>
                      <a:pPr algn="r">
                        <a:lnSpc>
                          <a:spcPct val="115000"/>
                        </a:lnSpc>
                        <a:spcBef>
                          <a:spcPts val="300"/>
                        </a:spcBef>
                        <a:spcAft>
                          <a:spcPts val="300"/>
                        </a:spcAft>
                      </a:pPr>
                      <a:r>
                        <a:rPr lang="en-GB" sz="1400" dirty="0">
                          <a:solidFill>
                            <a:srgbClr val="000000"/>
                          </a:solidFill>
                          <a:latin typeface="+mn-lt"/>
                          <a:ea typeface="SimSun"/>
                        </a:rPr>
                        <a:t>0.0322</a:t>
                      </a:r>
                      <a:endParaRPr lang="en-GB" sz="1400" dirty="0">
                        <a:latin typeface="+mn-lt"/>
                        <a:ea typeface="SimSun"/>
                      </a:endParaRPr>
                    </a:p>
                  </a:txBody>
                  <a:tcPr marL="38100" marR="38100" marT="0" marB="0"/>
                </a:tc>
                <a:tc>
                  <a:txBody>
                    <a:bodyPr/>
                    <a:lstStyle/>
                    <a:p>
                      <a:pPr algn="r">
                        <a:lnSpc>
                          <a:spcPct val="115000"/>
                        </a:lnSpc>
                        <a:spcBef>
                          <a:spcPts val="300"/>
                        </a:spcBef>
                        <a:spcAft>
                          <a:spcPts val="300"/>
                        </a:spcAft>
                      </a:pPr>
                      <a:r>
                        <a:rPr lang="en-GB" sz="1400">
                          <a:solidFill>
                            <a:srgbClr val="000000"/>
                          </a:solidFill>
                          <a:latin typeface="+mn-lt"/>
                          <a:ea typeface="SimSun"/>
                        </a:rPr>
                        <a:t>0.981</a:t>
                      </a:r>
                      <a:endParaRPr lang="en-GB" sz="1400">
                        <a:latin typeface="+mn-lt"/>
                        <a:ea typeface="SimSun"/>
                      </a:endParaRPr>
                    </a:p>
                  </a:txBody>
                  <a:tcPr marL="38100" marR="38100" marT="0" marB="0"/>
                </a:tc>
                <a:tc>
                  <a:txBody>
                    <a:bodyPr/>
                    <a:lstStyle/>
                    <a:p>
                      <a:pPr algn="r">
                        <a:lnSpc>
                          <a:spcPct val="115000"/>
                        </a:lnSpc>
                        <a:spcBef>
                          <a:spcPts val="300"/>
                        </a:spcBef>
                        <a:spcAft>
                          <a:spcPts val="300"/>
                        </a:spcAft>
                      </a:pPr>
                      <a:r>
                        <a:rPr lang="en-GB" sz="1400">
                          <a:solidFill>
                            <a:srgbClr val="000000"/>
                          </a:solidFill>
                          <a:latin typeface="+mn-lt"/>
                          <a:ea typeface="SimSun"/>
                        </a:rPr>
                        <a:t>0.964</a:t>
                      </a:r>
                      <a:endParaRPr lang="en-GB" sz="1400">
                        <a:latin typeface="+mn-lt"/>
                        <a:ea typeface="SimSun"/>
                      </a:endParaRPr>
                    </a:p>
                  </a:txBody>
                  <a:tcPr marL="38100" marR="38100" marT="0" marB="0"/>
                </a:tc>
                <a:tc>
                  <a:txBody>
                    <a:bodyPr/>
                    <a:lstStyle/>
                    <a:p>
                      <a:pPr algn="r">
                        <a:lnSpc>
                          <a:spcPct val="115000"/>
                        </a:lnSpc>
                        <a:spcBef>
                          <a:spcPts val="300"/>
                        </a:spcBef>
                        <a:spcAft>
                          <a:spcPts val="300"/>
                        </a:spcAft>
                      </a:pPr>
                      <a:r>
                        <a:rPr lang="en-GB" sz="1400" dirty="0">
                          <a:solidFill>
                            <a:srgbClr val="000000"/>
                          </a:solidFill>
                          <a:latin typeface="+mn-lt"/>
                          <a:ea typeface="SimSun"/>
                        </a:rPr>
                        <a:t>0.998</a:t>
                      </a:r>
                      <a:endParaRPr lang="en-GB" sz="1400" dirty="0">
                        <a:latin typeface="+mn-lt"/>
                        <a:ea typeface="SimSun"/>
                      </a:endParaRPr>
                    </a:p>
                  </a:txBody>
                  <a:tcPr marL="38100" marR="38100" marT="0" marB="0"/>
                </a:tc>
              </a:tr>
            </a:tbl>
          </a:graphicData>
        </a:graphic>
      </p:graphicFrame>
      <p:sp>
        <p:nvSpPr>
          <p:cNvPr id="10" name="Text Placeholder 6"/>
          <p:cNvSpPr txBox="1">
            <a:spLocks/>
          </p:cNvSpPr>
          <p:nvPr/>
        </p:nvSpPr>
        <p:spPr bwMode="gray">
          <a:xfrm>
            <a:off x="455613" y="4514850"/>
            <a:ext cx="8226000" cy="1486662"/>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lgn="r" fontAlgn="base">
              <a:spcBef>
                <a:spcPct val="50000"/>
              </a:spcBef>
              <a:spcAft>
                <a:spcPct val="0"/>
              </a:spcAft>
              <a:buClr>
                <a:schemeClr val="accent1"/>
              </a:buClr>
            </a:pPr>
            <a:r>
              <a:rPr kumimoji="0" lang="en-GB" sz="2000" b="0" i="0" u="none" strike="noStrike" kern="0" cap="none" spc="0" normalizeH="0" baseline="0" noProof="0" dirty="0" smtClean="0">
                <a:ln>
                  <a:noFill/>
                </a:ln>
                <a:solidFill>
                  <a:schemeClr val="accent1"/>
                </a:solidFill>
                <a:effectLst/>
                <a:uLnTx/>
                <a:uFillTx/>
                <a:latin typeface="+mn-lt"/>
                <a:ea typeface="+mn-ea"/>
                <a:cs typeface="+mn-cs"/>
              </a:rPr>
              <a:t>N of observation </a:t>
            </a:r>
            <a:r>
              <a:rPr lang="en-GB" sz="2000" kern="0" dirty="0" smtClean="0">
                <a:solidFill>
                  <a:schemeClr val="accent1"/>
                </a:solidFill>
              </a:rPr>
              <a:t>used N=</a:t>
            </a:r>
            <a:r>
              <a:rPr lang="en-GB" sz="2000" dirty="0" smtClean="0"/>
              <a:t>885</a:t>
            </a:r>
            <a:r>
              <a:rPr lang="en-GB" sz="2000" kern="0" dirty="0" smtClean="0">
                <a:solidFill>
                  <a:schemeClr val="accent1"/>
                </a:solidFill>
              </a:rPr>
              <a:t>(99%)</a:t>
            </a:r>
            <a:endParaRPr kumimoji="0" lang="en-GB" sz="2000" b="0" i="0" u="none" strike="noStrike" kern="0" cap="none" spc="0" normalizeH="0" baseline="0" noProof="0" dirty="0" smtClean="0">
              <a:ln>
                <a:noFill/>
              </a:ln>
              <a:solidFill>
                <a:schemeClr val="accent1"/>
              </a:solidFill>
              <a:effectLst/>
              <a:uLnTx/>
              <a:uFillTx/>
              <a:latin typeface="+mn-lt"/>
              <a:ea typeface="+mn-ea"/>
              <a:cs typeface="+mn-cs"/>
            </a:endParaRPr>
          </a:p>
          <a:p>
            <a:pPr lvl="0" algn="r" fontAlgn="base">
              <a:spcBef>
                <a:spcPct val="50000"/>
              </a:spcBef>
              <a:spcAft>
                <a:spcPct val="0"/>
              </a:spcAft>
              <a:buClr>
                <a:schemeClr val="accent1"/>
              </a:buClr>
            </a:pPr>
            <a:r>
              <a:rPr kumimoji="0" lang="en-GB" sz="2000" b="0" i="0" u="none" strike="noStrike" kern="0" cap="none" spc="0" normalizeH="0" baseline="0" noProof="0" dirty="0" smtClean="0">
                <a:ln>
                  <a:noFill/>
                </a:ln>
                <a:solidFill>
                  <a:schemeClr val="accent1"/>
                </a:solidFill>
                <a:effectLst/>
                <a:uLnTx/>
                <a:uFillTx/>
                <a:latin typeface="+mn-lt"/>
                <a:ea typeface="+mn-ea"/>
                <a:cs typeface="+mn-cs"/>
              </a:rPr>
              <a:t>Model fit statistics AIC=</a:t>
            </a:r>
            <a:r>
              <a:rPr lang="en-GB" sz="2000" dirty="0" smtClean="0"/>
              <a:t> 242.753</a:t>
            </a:r>
          </a:p>
          <a:p>
            <a:pPr lvl="0" algn="r" fontAlgn="base">
              <a:spcBef>
                <a:spcPct val="50000"/>
              </a:spcBef>
              <a:spcAft>
                <a:spcPct val="0"/>
              </a:spcAft>
              <a:buClr>
                <a:schemeClr val="accent1"/>
              </a:buClr>
            </a:pPr>
            <a:r>
              <a:rPr kumimoji="0" lang="en-GB" sz="2000" b="0" i="0" u="none" strike="noStrike" kern="0" cap="none" spc="0" normalizeH="0" baseline="0" noProof="0" dirty="0" smtClean="0">
                <a:ln>
                  <a:noFill/>
                </a:ln>
                <a:solidFill>
                  <a:schemeClr val="accent1"/>
                </a:solidFill>
                <a:effectLst/>
                <a:uLnTx/>
                <a:uFillTx/>
                <a:latin typeface="+mn-lt"/>
                <a:ea typeface="+mn-ea"/>
                <a:cs typeface="+mn-cs"/>
              </a:rPr>
              <a:t>Note: only baseline variables were considered</a:t>
            </a:r>
            <a:endParaRPr kumimoji="0" lang="en-GB" sz="2000" b="0" i="0" u="none" strike="noStrike" kern="0" cap="none" spc="0" normalizeH="0" baseline="0" noProof="0" dirty="0">
              <a:ln>
                <a:noFill/>
              </a:ln>
              <a:solidFill>
                <a:schemeClr val="accent1"/>
              </a:solidFill>
              <a:effectLst/>
              <a:uLnTx/>
              <a:uFillTx/>
              <a:latin typeface="+mn-lt"/>
              <a:ea typeface="+mn-ea"/>
              <a:cs typeface="+mn-cs"/>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2617470"/>
            <a:ext cx="8226425" cy="818685"/>
          </a:xfrm>
        </p:spPr>
        <p:txBody>
          <a:bodyPr/>
          <a:lstStyle/>
          <a:p>
            <a:r>
              <a:rPr lang="en-GB" dirty="0" smtClean="0"/>
              <a:t>Mild unilateral progression to advanced AMD</a:t>
            </a:r>
            <a:endParaRPr lang="en-GB" b="1" dirty="0"/>
          </a:p>
        </p:txBody>
      </p:sp>
      <p:sp>
        <p:nvSpPr>
          <p:cNvPr id="4" name="Date Placeholder 3"/>
          <p:cNvSpPr>
            <a:spLocks noGrp="1"/>
          </p:cNvSpPr>
          <p:nvPr>
            <p:ph type="dt" sz="half" idx="2"/>
          </p:nvPr>
        </p:nvSpPr>
        <p:spPr/>
        <p:txBody>
          <a:bodyPr/>
          <a:lstStyle/>
          <a:p>
            <a:fld id="{9AFEB77A-97B9-454A-81DF-89DD7448F8D4}" type="datetime1">
              <a:rPr lang="en-US" smtClean="0"/>
              <a:pPr/>
              <a:t>2/24/2015</a:t>
            </a:fld>
            <a:endParaRPr lang="en-GB"/>
          </a:p>
        </p:txBody>
      </p:sp>
      <p:sp>
        <p:nvSpPr>
          <p:cNvPr id="5" name="Footer Placeholder 4"/>
          <p:cNvSpPr>
            <a:spLocks noGrp="1"/>
          </p:cNvSpPr>
          <p:nvPr>
            <p:ph type="ftr" sz="quarter" idx="3"/>
          </p:nvPr>
        </p:nvSpPr>
        <p:spPr/>
        <p:txBody>
          <a:bodyPr/>
          <a:lstStyle/>
          <a:p>
            <a:r>
              <a:rPr lang="en-GB" smtClean="0"/>
              <a:t>Jassen Dry AMD predictive models</a:t>
            </a:r>
            <a:endParaRPr lang="en-GB"/>
          </a:p>
        </p:txBody>
      </p:sp>
      <p:sp>
        <p:nvSpPr>
          <p:cNvPr id="6" name="Slide Number Placeholder 5"/>
          <p:cNvSpPr>
            <a:spLocks noGrp="1"/>
          </p:cNvSpPr>
          <p:nvPr>
            <p:ph type="sldNum" sz="quarter" idx="4"/>
          </p:nvPr>
        </p:nvSpPr>
        <p:spPr/>
        <p:txBody>
          <a:bodyPr/>
          <a:lstStyle/>
          <a:p>
            <a:fld id="{078CA1E6-1B09-488D-A1FF-E8A47C315D27}" type="slidenum">
              <a:rPr lang="en-GB" smtClean="0"/>
              <a:pPr/>
              <a:t>26</a:t>
            </a:fld>
            <a:endParaRPr lang="en-GB"/>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Mild unilateral progression to advanced AMD</a:t>
            </a:r>
            <a:endParaRPr lang="en-GB" dirty="0"/>
          </a:p>
        </p:txBody>
      </p:sp>
      <p:sp>
        <p:nvSpPr>
          <p:cNvPr id="4" name="Date Placeholder 3"/>
          <p:cNvSpPr>
            <a:spLocks noGrp="1"/>
          </p:cNvSpPr>
          <p:nvPr>
            <p:ph type="dt" sz="half" idx="2"/>
          </p:nvPr>
        </p:nvSpPr>
        <p:spPr/>
        <p:txBody>
          <a:bodyPr/>
          <a:lstStyle/>
          <a:p>
            <a:fld id="{9AFEB77A-97B9-454A-81DF-89DD7448F8D4}" type="datetime1">
              <a:rPr lang="en-US" smtClean="0"/>
              <a:pPr/>
              <a:t>2/24/2015</a:t>
            </a:fld>
            <a:endParaRPr lang="en-GB"/>
          </a:p>
        </p:txBody>
      </p:sp>
      <p:sp>
        <p:nvSpPr>
          <p:cNvPr id="5" name="Footer Placeholder 4"/>
          <p:cNvSpPr>
            <a:spLocks noGrp="1"/>
          </p:cNvSpPr>
          <p:nvPr>
            <p:ph type="ftr" sz="quarter" idx="3"/>
          </p:nvPr>
        </p:nvSpPr>
        <p:spPr/>
        <p:txBody>
          <a:bodyPr/>
          <a:lstStyle/>
          <a:p>
            <a:r>
              <a:rPr lang="en-GB" smtClean="0"/>
              <a:t>Jassen Dry AMD predictive models</a:t>
            </a:r>
            <a:endParaRPr lang="en-GB"/>
          </a:p>
        </p:txBody>
      </p:sp>
      <p:sp>
        <p:nvSpPr>
          <p:cNvPr id="6" name="Slide Number Placeholder 5"/>
          <p:cNvSpPr>
            <a:spLocks noGrp="1"/>
          </p:cNvSpPr>
          <p:nvPr>
            <p:ph type="sldNum" sz="quarter" idx="4"/>
          </p:nvPr>
        </p:nvSpPr>
        <p:spPr/>
        <p:txBody>
          <a:bodyPr/>
          <a:lstStyle/>
          <a:p>
            <a:fld id="{078CA1E6-1B09-488D-A1FF-E8A47C315D27}" type="slidenum">
              <a:rPr lang="en-GB" smtClean="0"/>
              <a:pPr/>
              <a:t>27</a:t>
            </a:fld>
            <a:endParaRPr lang="en-GB"/>
          </a:p>
        </p:txBody>
      </p:sp>
      <p:sp>
        <p:nvSpPr>
          <p:cNvPr id="8" name="Text Placeholder 6"/>
          <p:cNvSpPr>
            <a:spLocks noGrp="1"/>
          </p:cNvSpPr>
          <p:nvPr>
            <p:ph type="body" sz="quarter" idx="10"/>
          </p:nvPr>
        </p:nvSpPr>
        <p:spPr/>
        <p:txBody>
          <a:bodyPr/>
          <a:lstStyle/>
          <a:p>
            <a:r>
              <a:rPr lang="en-GB" dirty="0" err="1" smtClean="0"/>
              <a:t>Univariate</a:t>
            </a:r>
            <a:r>
              <a:rPr lang="en-GB" dirty="0" smtClean="0"/>
              <a:t> odds ratios (ORs)</a:t>
            </a:r>
            <a:endParaRPr lang="en-GB" dirty="0"/>
          </a:p>
        </p:txBody>
      </p:sp>
      <p:graphicFrame>
        <p:nvGraphicFramePr>
          <p:cNvPr id="9" name="Table 8"/>
          <p:cNvGraphicFramePr>
            <a:graphicFrameLocks noGrp="1"/>
          </p:cNvGraphicFramePr>
          <p:nvPr/>
        </p:nvGraphicFramePr>
        <p:xfrm>
          <a:off x="481362" y="1397000"/>
          <a:ext cx="8205012" cy="4807328"/>
        </p:xfrm>
        <a:graphic>
          <a:graphicData uri="http://schemas.openxmlformats.org/drawingml/2006/table">
            <a:tbl>
              <a:tblPr firstRow="1" bandRow="1">
                <a:tableStyleId>{69012ECD-51FC-41F1-AA8D-1B2483CD663E}</a:tableStyleId>
              </a:tblPr>
              <a:tblGrid>
                <a:gridCol w="1367502"/>
                <a:gridCol w="1367502"/>
                <a:gridCol w="1367502"/>
                <a:gridCol w="1367502"/>
                <a:gridCol w="1367502"/>
                <a:gridCol w="1367502"/>
              </a:tblGrid>
              <a:tr h="268073">
                <a:tc>
                  <a:txBody>
                    <a:bodyPr/>
                    <a:lstStyle/>
                    <a:p>
                      <a:r>
                        <a:rPr lang="en-GB" sz="1400" dirty="0" smtClean="0">
                          <a:latin typeface="+mn-lt"/>
                        </a:rPr>
                        <a:t>Attributes</a:t>
                      </a:r>
                      <a:endParaRPr lang="en-GB" sz="1400" dirty="0">
                        <a:latin typeface="+mn-lt"/>
                      </a:endParaRPr>
                    </a:p>
                  </a:txBody>
                  <a:tcPr/>
                </a:tc>
                <a:tc>
                  <a:txBody>
                    <a:bodyPr/>
                    <a:lstStyle/>
                    <a:p>
                      <a:r>
                        <a:rPr lang="en-GB" sz="1400" dirty="0" smtClean="0">
                          <a:latin typeface="+mn-lt"/>
                        </a:rPr>
                        <a:t>Odds</a:t>
                      </a:r>
                      <a:r>
                        <a:rPr lang="en-GB" sz="1400" baseline="0" dirty="0" smtClean="0">
                          <a:latin typeface="+mn-lt"/>
                        </a:rPr>
                        <a:t> ratios</a:t>
                      </a:r>
                      <a:endParaRPr lang="en-GB" sz="1400" dirty="0">
                        <a:latin typeface="+mn-lt"/>
                      </a:endParaRPr>
                    </a:p>
                  </a:txBody>
                  <a:tcPr/>
                </a:tc>
                <a:tc>
                  <a:txBody>
                    <a:bodyPr/>
                    <a:lstStyle/>
                    <a:p>
                      <a:r>
                        <a:rPr lang="en-GB" sz="1400" dirty="0" smtClean="0">
                          <a:latin typeface="+mn-lt"/>
                        </a:rPr>
                        <a:t>Lower 95% CI</a:t>
                      </a:r>
                      <a:endParaRPr lang="en-GB" sz="1400" dirty="0">
                        <a:latin typeface="+mn-lt"/>
                      </a:endParaRPr>
                    </a:p>
                  </a:txBody>
                  <a:tcPr/>
                </a:tc>
                <a:tc>
                  <a:txBody>
                    <a:bodyPr/>
                    <a:lstStyle/>
                    <a:p>
                      <a:r>
                        <a:rPr lang="en-GB" sz="1400" dirty="0" smtClean="0">
                          <a:latin typeface="+mn-lt"/>
                        </a:rPr>
                        <a:t>Upper 95%</a:t>
                      </a:r>
                      <a:r>
                        <a:rPr lang="en-GB" sz="1400" baseline="0" dirty="0" smtClean="0">
                          <a:latin typeface="+mn-lt"/>
                        </a:rPr>
                        <a:t> CI</a:t>
                      </a:r>
                      <a:endParaRPr lang="en-GB" sz="1400" dirty="0">
                        <a:latin typeface="+mn-lt"/>
                      </a:endParaRPr>
                    </a:p>
                  </a:txBody>
                  <a:tcPr/>
                </a:tc>
                <a:tc>
                  <a:txBody>
                    <a:bodyPr/>
                    <a:lstStyle/>
                    <a:p>
                      <a:r>
                        <a:rPr lang="en-GB" sz="1400" dirty="0" smtClean="0">
                          <a:latin typeface="+mn-lt"/>
                        </a:rPr>
                        <a:t>Total</a:t>
                      </a:r>
                      <a:r>
                        <a:rPr lang="en-GB" sz="1400" baseline="0" dirty="0" smtClean="0">
                          <a:latin typeface="+mn-lt"/>
                        </a:rPr>
                        <a:t> N</a:t>
                      </a:r>
                      <a:endParaRPr lang="en-GB" sz="1400" dirty="0">
                        <a:latin typeface="+mn-lt"/>
                      </a:endParaRPr>
                    </a:p>
                  </a:txBody>
                  <a:tcPr/>
                </a:tc>
                <a:tc>
                  <a:txBody>
                    <a:bodyPr/>
                    <a:lstStyle/>
                    <a:p>
                      <a:r>
                        <a:rPr lang="en-GB" sz="1400" dirty="0" smtClean="0">
                          <a:latin typeface="+mn-lt"/>
                        </a:rPr>
                        <a:t>% non-missing</a:t>
                      </a:r>
                      <a:endParaRPr lang="en-GB" sz="1400" dirty="0">
                        <a:latin typeface="+mn-lt"/>
                      </a:endParaRPr>
                    </a:p>
                  </a:txBody>
                  <a:tcPr/>
                </a:tc>
              </a:tr>
              <a:tr h="268073">
                <a:tc>
                  <a:txBody>
                    <a:bodyPr/>
                    <a:lstStyle/>
                    <a:p>
                      <a:pPr algn="l" fontAlgn="t"/>
                      <a:r>
                        <a:rPr lang="en-GB" sz="1400" b="0" i="0" u="none" strike="noStrike" dirty="0" smtClean="0">
                          <a:solidFill>
                            <a:srgbClr val="000000"/>
                          </a:solidFill>
                          <a:latin typeface="+mn-lt"/>
                        </a:rPr>
                        <a:t>Age (+1)</a:t>
                      </a:r>
                      <a:endParaRPr lang="en-GB" sz="1400" b="0" i="0" u="none" strike="noStrike" dirty="0">
                        <a:solidFill>
                          <a:srgbClr val="000000"/>
                        </a:solidFill>
                        <a:latin typeface="+mn-lt"/>
                      </a:endParaRPr>
                    </a:p>
                  </a:txBody>
                  <a:tcPr marL="0" marR="0" marT="0" marB="0"/>
                </a:tc>
                <a:tc>
                  <a:txBody>
                    <a:bodyPr/>
                    <a:lstStyle/>
                    <a:p>
                      <a:pPr algn="r" rtl="0" fontAlgn="t"/>
                      <a:r>
                        <a:rPr lang="en-GB" sz="1400" b="0" i="0" u="none" strike="noStrike">
                          <a:solidFill>
                            <a:srgbClr val="000000"/>
                          </a:solidFill>
                          <a:latin typeface="Verdana"/>
                        </a:rPr>
                        <a:t>1.00</a:t>
                      </a:r>
                    </a:p>
                  </a:txBody>
                  <a:tcPr marL="9525" marR="9525" marT="9525" marB="0"/>
                </a:tc>
                <a:tc>
                  <a:txBody>
                    <a:bodyPr/>
                    <a:lstStyle/>
                    <a:p>
                      <a:pPr algn="r" rtl="0" fontAlgn="t"/>
                      <a:r>
                        <a:rPr lang="en-GB" sz="1400" b="0" i="0" u="none" strike="noStrike">
                          <a:solidFill>
                            <a:srgbClr val="000000"/>
                          </a:solidFill>
                          <a:latin typeface="Verdana"/>
                        </a:rPr>
                        <a:t>0.98</a:t>
                      </a:r>
                    </a:p>
                  </a:txBody>
                  <a:tcPr marL="9525" marR="9525" marT="9525" marB="0"/>
                </a:tc>
                <a:tc>
                  <a:txBody>
                    <a:bodyPr/>
                    <a:lstStyle/>
                    <a:p>
                      <a:pPr algn="r" rtl="0" fontAlgn="t"/>
                      <a:r>
                        <a:rPr lang="en-GB" sz="1400" b="0" i="0" u="none" strike="noStrike">
                          <a:solidFill>
                            <a:srgbClr val="000000"/>
                          </a:solidFill>
                          <a:latin typeface="Verdana"/>
                        </a:rPr>
                        <a:t>1.02</a:t>
                      </a:r>
                    </a:p>
                  </a:txBody>
                  <a:tcPr marL="9525" marR="9525" marT="9525" marB="0"/>
                </a:tc>
                <a:tc>
                  <a:txBody>
                    <a:bodyPr/>
                    <a:lstStyle/>
                    <a:p>
                      <a:pPr algn="r" rtl="0" fontAlgn="t"/>
                      <a:r>
                        <a:rPr lang="en-GB" sz="1400" b="0" i="0" u="none" strike="noStrike">
                          <a:solidFill>
                            <a:srgbClr val="000000"/>
                          </a:solidFill>
                          <a:latin typeface="Verdana"/>
                        </a:rPr>
                        <a:t>896</a:t>
                      </a:r>
                    </a:p>
                  </a:txBody>
                  <a:tcPr marL="9525" marR="9525" marT="9525" marB="0"/>
                </a:tc>
                <a:tc>
                  <a:txBody>
                    <a:bodyPr/>
                    <a:lstStyle/>
                    <a:p>
                      <a:pPr algn="r" rtl="0" fontAlgn="b"/>
                      <a:r>
                        <a:rPr lang="en-GB" sz="1400" b="0" i="0" u="none" strike="noStrike">
                          <a:solidFill>
                            <a:srgbClr val="000000"/>
                          </a:solidFill>
                          <a:latin typeface="Verdana"/>
                        </a:rPr>
                        <a:t>100.0%</a:t>
                      </a:r>
                    </a:p>
                  </a:txBody>
                  <a:tcPr marL="9525" marR="9525" marT="9525" marB="0" anchor="b"/>
                </a:tc>
              </a:tr>
              <a:tr h="268073">
                <a:tc>
                  <a:txBody>
                    <a:bodyPr/>
                    <a:lstStyle/>
                    <a:p>
                      <a:pPr algn="l" fontAlgn="t"/>
                      <a:r>
                        <a:rPr lang="en-GB" sz="1400" b="0" i="0" u="none" strike="noStrike" dirty="0" err="1" smtClean="0">
                          <a:solidFill>
                            <a:srgbClr val="000000"/>
                          </a:solidFill>
                          <a:latin typeface="+mn-lt"/>
                        </a:rPr>
                        <a:t>bl_va</a:t>
                      </a:r>
                      <a:r>
                        <a:rPr lang="en-GB" sz="1400" b="0" i="0" u="none" strike="noStrike" dirty="0" smtClean="0">
                          <a:solidFill>
                            <a:srgbClr val="000000"/>
                          </a:solidFill>
                          <a:latin typeface="+mn-lt"/>
                        </a:rPr>
                        <a:t> (+1)</a:t>
                      </a:r>
                      <a:endParaRPr lang="en-GB" sz="1400" b="0" i="0" u="none" strike="noStrike" dirty="0">
                        <a:solidFill>
                          <a:srgbClr val="000000"/>
                        </a:solidFill>
                        <a:latin typeface="+mn-lt"/>
                      </a:endParaRPr>
                    </a:p>
                  </a:txBody>
                  <a:tcPr marL="0" marR="0" marT="0" marB="0"/>
                </a:tc>
                <a:tc>
                  <a:txBody>
                    <a:bodyPr/>
                    <a:lstStyle/>
                    <a:p>
                      <a:pPr algn="r" rtl="0" fontAlgn="t"/>
                      <a:r>
                        <a:rPr lang="en-GB" sz="1400" b="0" i="0" u="none" strike="noStrike">
                          <a:solidFill>
                            <a:srgbClr val="000000"/>
                          </a:solidFill>
                          <a:latin typeface="Verdana"/>
                        </a:rPr>
                        <a:t>1.00</a:t>
                      </a:r>
                    </a:p>
                  </a:txBody>
                  <a:tcPr marL="9525" marR="9525" marT="9525" marB="0"/>
                </a:tc>
                <a:tc>
                  <a:txBody>
                    <a:bodyPr/>
                    <a:lstStyle/>
                    <a:p>
                      <a:pPr algn="r" rtl="0" fontAlgn="t"/>
                      <a:r>
                        <a:rPr lang="en-GB" sz="1400" b="0" i="0" u="none" strike="noStrike">
                          <a:solidFill>
                            <a:srgbClr val="000000"/>
                          </a:solidFill>
                          <a:latin typeface="Verdana"/>
                        </a:rPr>
                        <a:t>0.99</a:t>
                      </a:r>
                    </a:p>
                  </a:txBody>
                  <a:tcPr marL="9525" marR="9525" marT="9525" marB="0"/>
                </a:tc>
                <a:tc>
                  <a:txBody>
                    <a:bodyPr/>
                    <a:lstStyle/>
                    <a:p>
                      <a:pPr algn="r" rtl="0" fontAlgn="t"/>
                      <a:r>
                        <a:rPr lang="en-GB" sz="1400" b="0" i="0" u="none" strike="noStrike">
                          <a:solidFill>
                            <a:srgbClr val="000000"/>
                          </a:solidFill>
                          <a:latin typeface="Verdana"/>
                        </a:rPr>
                        <a:t>1.00</a:t>
                      </a:r>
                    </a:p>
                  </a:txBody>
                  <a:tcPr marL="9525" marR="9525" marT="9525" marB="0"/>
                </a:tc>
                <a:tc>
                  <a:txBody>
                    <a:bodyPr/>
                    <a:lstStyle/>
                    <a:p>
                      <a:pPr algn="r" rtl="0" fontAlgn="t"/>
                      <a:r>
                        <a:rPr lang="en-GB" sz="1400" b="0" i="0" u="none" strike="noStrike">
                          <a:solidFill>
                            <a:srgbClr val="000000"/>
                          </a:solidFill>
                          <a:latin typeface="Verdana"/>
                        </a:rPr>
                        <a:t>896</a:t>
                      </a:r>
                    </a:p>
                  </a:txBody>
                  <a:tcPr marL="9525" marR="9525" marT="9525" marB="0"/>
                </a:tc>
                <a:tc>
                  <a:txBody>
                    <a:bodyPr/>
                    <a:lstStyle/>
                    <a:p>
                      <a:pPr algn="r" rtl="0" fontAlgn="b"/>
                      <a:r>
                        <a:rPr lang="en-GB" sz="1400" b="0" i="0" u="none" strike="noStrike">
                          <a:solidFill>
                            <a:srgbClr val="000000"/>
                          </a:solidFill>
                          <a:latin typeface="Verdana"/>
                        </a:rPr>
                        <a:t>98.8%</a:t>
                      </a:r>
                    </a:p>
                  </a:txBody>
                  <a:tcPr marL="9525" marR="9525" marT="9525" marB="0" anchor="b"/>
                </a:tc>
              </a:tr>
              <a:tr h="268073">
                <a:tc>
                  <a:txBody>
                    <a:bodyPr/>
                    <a:lstStyle/>
                    <a:p>
                      <a:pPr algn="l" fontAlgn="t"/>
                      <a:r>
                        <a:rPr lang="en-GB" sz="1400" b="0" i="0" u="none" strike="noStrike" dirty="0" err="1">
                          <a:solidFill>
                            <a:srgbClr val="000000"/>
                          </a:solidFill>
                          <a:latin typeface="+mn-lt"/>
                        </a:rPr>
                        <a:t>comb_bl</a:t>
                      </a:r>
                      <a:endParaRPr lang="en-GB" sz="1400" b="0" i="0" u="none" strike="noStrike" dirty="0">
                        <a:solidFill>
                          <a:srgbClr val="000000"/>
                        </a:solidFill>
                        <a:latin typeface="+mn-lt"/>
                      </a:endParaRPr>
                    </a:p>
                  </a:txBody>
                  <a:tcPr marL="0" marR="0" marT="0" marB="0"/>
                </a:tc>
                <a:tc>
                  <a:txBody>
                    <a:bodyPr/>
                    <a:lstStyle/>
                    <a:p>
                      <a:pPr algn="r" rtl="0" fontAlgn="t"/>
                      <a:r>
                        <a:rPr lang="en-GB" sz="1400" b="0" i="0" u="none" strike="noStrike">
                          <a:solidFill>
                            <a:srgbClr val="000000"/>
                          </a:solidFill>
                          <a:latin typeface="Verdana"/>
                        </a:rPr>
                        <a:t>1.33</a:t>
                      </a:r>
                    </a:p>
                  </a:txBody>
                  <a:tcPr marL="9525" marR="9525" marT="9525" marB="0"/>
                </a:tc>
                <a:tc>
                  <a:txBody>
                    <a:bodyPr/>
                    <a:lstStyle/>
                    <a:p>
                      <a:pPr algn="r" rtl="0" fontAlgn="t"/>
                      <a:r>
                        <a:rPr lang="en-GB" sz="1400" b="0" i="0" u="none" strike="noStrike">
                          <a:solidFill>
                            <a:srgbClr val="000000"/>
                          </a:solidFill>
                          <a:latin typeface="Verdana"/>
                        </a:rPr>
                        <a:t>0.97</a:t>
                      </a:r>
                    </a:p>
                  </a:txBody>
                  <a:tcPr marL="9525" marR="9525" marT="9525" marB="0"/>
                </a:tc>
                <a:tc>
                  <a:txBody>
                    <a:bodyPr/>
                    <a:lstStyle/>
                    <a:p>
                      <a:pPr algn="r" rtl="0" fontAlgn="t"/>
                      <a:r>
                        <a:rPr lang="en-GB" sz="1400" b="0" i="0" u="none" strike="noStrike">
                          <a:solidFill>
                            <a:srgbClr val="000000"/>
                          </a:solidFill>
                          <a:latin typeface="Verdana"/>
                        </a:rPr>
                        <a:t>1.81</a:t>
                      </a:r>
                    </a:p>
                  </a:txBody>
                  <a:tcPr marL="9525" marR="9525" marT="9525" marB="0"/>
                </a:tc>
                <a:tc>
                  <a:txBody>
                    <a:bodyPr/>
                    <a:lstStyle/>
                    <a:p>
                      <a:pPr algn="r" rtl="0" fontAlgn="t"/>
                      <a:r>
                        <a:rPr lang="en-GB" sz="1400" b="0" i="0" u="none" strike="noStrike">
                          <a:solidFill>
                            <a:srgbClr val="000000"/>
                          </a:solidFill>
                          <a:latin typeface="Verdana"/>
                        </a:rPr>
                        <a:t>896</a:t>
                      </a:r>
                    </a:p>
                  </a:txBody>
                  <a:tcPr marL="9525" marR="9525" marT="9525" marB="0"/>
                </a:tc>
                <a:tc>
                  <a:txBody>
                    <a:bodyPr/>
                    <a:lstStyle/>
                    <a:p>
                      <a:pPr algn="r" rtl="0" fontAlgn="b"/>
                      <a:r>
                        <a:rPr lang="en-GB" sz="1400" b="0" i="0" u="none" strike="noStrike">
                          <a:solidFill>
                            <a:srgbClr val="000000"/>
                          </a:solidFill>
                          <a:latin typeface="Verdana"/>
                        </a:rPr>
                        <a:t>100.0%</a:t>
                      </a:r>
                    </a:p>
                  </a:txBody>
                  <a:tcPr marL="9525" marR="9525" marT="9525" marB="0" anchor="b"/>
                </a:tc>
              </a:tr>
              <a:tr h="268073">
                <a:tc>
                  <a:txBody>
                    <a:bodyPr/>
                    <a:lstStyle/>
                    <a:p>
                      <a:pPr algn="l" fontAlgn="t"/>
                      <a:r>
                        <a:rPr lang="en-GB" sz="1400" b="0" i="0" u="none" strike="noStrike" dirty="0" err="1">
                          <a:solidFill>
                            <a:srgbClr val="000000"/>
                          </a:solidFill>
                          <a:latin typeface="+mn-lt"/>
                        </a:rPr>
                        <a:t>ct_eyedx_all</a:t>
                      </a:r>
                      <a:endParaRPr lang="en-GB" sz="1400" b="0" i="0" u="none" strike="noStrike" dirty="0">
                        <a:solidFill>
                          <a:srgbClr val="000000"/>
                        </a:solidFill>
                        <a:latin typeface="+mn-lt"/>
                      </a:endParaRPr>
                    </a:p>
                  </a:txBody>
                  <a:tcPr marL="0" marR="0" marT="0" marB="0"/>
                </a:tc>
                <a:tc>
                  <a:txBody>
                    <a:bodyPr/>
                    <a:lstStyle/>
                    <a:p>
                      <a:pPr algn="r" rtl="0" fontAlgn="t"/>
                      <a:r>
                        <a:rPr lang="en-GB" sz="1400" b="0" i="0" u="none" strike="noStrike">
                          <a:solidFill>
                            <a:srgbClr val="000000"/>
                          </a:solidFill>
                          <a:latin typeface="Verdana"/>
                        </a:rPr>
                        <a:t>1.13</a:t>
                      </a:r>
                    </a:p>
                  </a:txBody>
                  <a:tcPr marL="9525" marR="9525" marT="9525" marB="0"/>
                </a:tc>
                <a:tc>
                  <a:txBody>
                    <a:bodyPr/>
                    <a:lstStyle/>
                    <a:p>
                      <a:pPr algn="r" rtl="0" fontAlgn="t"/>
                      <a:r>
                        <a:rPr lang="en-GB" sz="1400" b="0" i="0" u="none" strike="noStrike">
                          <a:solidFill>
                            <a:srgbClr val="000000"/>
                          </a:solidFill>
                          <a:latin typeface="Verdana"/>
                        </a:rPr>
                        <a:t>1.07</a:t>
                      </a:r>
                    </a:p>
                  </a:txBody>
                  <a:tcPr marL="9525" marR="9525" marT="9525" marB="0"/>
                </a:tc>
                <a:tc>
                  <a:txBody>
                    <a:bodyPr/>
                    <a:lstStyle/>
                    <a:p>
                      <a:pPr algn="r" rtl="0" fontAlgn="t"/>
                      <a:r>
                        <a:rPr lang="en-GB" sz="1400" b="0" i="0" u="none" strike="noStrike">
                          <a:solidFill>
                            <a:srgbClr val="000000"/>
                          </a:solidFill>
                          <a:latin typeface="Verdana"/>
                        </a:rPr>
                        <a:t>1.18</a:t>
                      </a:r>
                    </a:p>
                  </a:txBody>
                  <a:tcPr marL="9525" marR="9525" marT="9525" marB="0"/>
                </a:tc>
                <a:tc>
                  <a:txBody>
                    <a:bodyPr/>
                    <a:lstStyle/>
                    <a:p>
                      <a:pPr algn="r" rtl="0" fontAlgn="t"/>
                      <a:r>
                        <a:rPr lang="en-GB" sz="1400" b="0" i="0" u="none" strike="noStrike">
                          <a:solidFill>
                            <a:srgbClr val="000000"/>
                          </a:solidFill>
                          <a:latin typeface="Verdana"/>
                        </a:rPr>
                        <a:t>896</a:t>
                      </a:r>
                    </a:p>
                  </a:txBody>
                  <a:tcPr marL="9525" marR="9525" marT="9525" marB="0"/>
                </a:tc>
                <a:tc>
                  <a:txBody>
                    <a:bodyPr/>
                    <a:lstStyle/>
                    <a:p>
                      <a:pPr algn="r" rtl="0" fontAlgn="b"/>
                      <a:r>
                        <a:rPr lang="en-GB" sz="1400" b="0" i="0" u="none" strike="noStrike">
                          <a:solidFill>
                            <a:srgbClr val="000000"/>
                          </a:solidFill>
                          <a:latin typeface="Verdana"/>
                        </a:rPr>
                        <a:t>100.0%</a:t>
                      </a:r>
                    </a:p>
                  </a:txBody>
                  <a:tcPr marL="9525" marR="9525" marT="9525" marB="0" anchor="b"/>
                </a:tc>
              </a:tr>
              <a:tr h="268073">
                <a:tc>
                  <a:txBody>
                    <a:bodyPr/>
                    <a:lstStyle/>
                    <a:p>
                      <a:pPr algn="l" fontAlgn="t"/>
                      <a:r>
                        <a:rPr lang="en-GB" sz="1400" b="0" i="0" u="none" strike="noStrike" dirty="0" err="1">
                          <a:solidFill>
                            <a:srgbClr val="000000"/>
                          </a:solidFill>
                          <a:latin typeface="+mn-lt"/>
                        </a:rPr>
                        <a:t>ct_eyedx_post</a:t>
                      </a:r>
                      <a:endParaRPr lang="en-GB" sz="1400" b="0" i="0" u="none" strike="noStrike" dirty="0">
                        <a:solidFill>
                          <a:srgbClr val="000000"/>
                        </a:solidFill>
                        <a:latin typeface="+mn-lt"/>
                      </a:endParaRPr>
                    </a:p>
                  </a:txBody>
                  <a:tcPr marL="0" marR="0" marT="0" marB="0"/>
                </a:tc>
                <a:tc>
                  <a:txBody>
                    <a:bodyPr/>
                    <a:lstStyle/>
                    <a:p>
                      <a:pPr algn="r" rtl="0" fontAlgn="t"/>
                      <a:r>
                        <a:rPr lang="en-GB" sz="1400" b="0" i="0" u="none" strike="noStrike">
                          <a:solidFill>
                            <a:srgbClr val="000000"/>
                          </a:solidFill>
                          <a:latin typeface="Verdana"/>
                        </a:rPr>
                        <a:t>1.19</a:t>
                      </a:r>
                    </a:p>
                  </a:txBody>
                  <a:tcPr marL="9525" marR="9525" marT="9525" marB="0"/>
                </a:tc>
                <a:tc>
                  <a:txBody>
                    <a:bodyPr/>
                    <a:lstStyle/>
                    <a:p>
                      <a:pPr algn="r" rtl="0" fontAlgn="t"/>
                      <a:r>
                        <a:rPr lang="en-GB" sz="1400" b="0" i="0" u="none" strike="noStrike">
                          <a:solidFill>
                            <a:srgbClr val="000000"/>
                          </a:solidFill>
                          <a:latin typeface="Verdana"/>
                        </a:rPr>
                        <a:t>1.13</a:t>
                      </a:r>
                    </a:p>
                  </a:txBody>
                  <a:tcPr marL="9525" marR="9525" marT="9525" marB="0"/>
                </a:tc>
                <a:tc>
                  <a:txBody>
                    <a:bodyPr/>
                    <a:lstStyle/>
                    <a:p>
                      <a:pPr algn="r" rtl="0" fontAlgn="t"/>
                      <a:r>
                        <a:rPr lang="en-GB" sz="1400" b="0" i="0" u="none" strike="noStrike">
                          <a:solidFill>
                            <a:srgbClr val="000000"/>
                          </a:solidFill>
                          <a:latin typeface="Verdana"/>
                        </a:rPr>
                        <a:t>1.26</a:t>
                      </a:r>
                    </a:p>
                  </a:txBody>
                  <a:tcPr marL="9525" marR="9525" marT="9525" marB="0"/>
                </a:tc>
                <a:tc>
                  <a:txBody>
                    <a:bodyPr/>
                    <a:lstStyle/>
                    <a:p>
                      <a:pPr algn="r" rtl="0" fontAlgn="t"/>
                      <a:r>
                        <a:rPr lang="en-GB" sz="1400" b="0" i="0" u="none" strike="noStrike">
                          <a:solidFill>
                            <a:srgbClr val="000000"/>
                          </a:solidFill>
                          <a:latin typeface="Verdana"/>
                        </a:rPr>
                        <a:t>896</a:t>
                      </a:r>
                    </a:p>
                  </a:txBody>
                  <a:tcPr marL="9525" marR="9525" marT="9525" marB="0"/>
                </a:tc>
                <a:tc>
                  <a:txBody>
                    <a:bodyPr/>
                    <a:lstStyle/>
                    <a:p>
                      <a:pPr algn="r" rtl="0" fontAlgn="b"/>
                      <a:r>
                        <a:rPr lang="en-GB" sz="1400" b="0" i="0" u="none" strike="noStrike">
                          <a:solidFill>
                            <a:srgbClr val="000000"/>
                          </a:solidFill>
                          <a:latin typeface="Verdana"/>
                        </a:rPr>
                        <a:t>100.0%</a:t>
                      </a:r>
                    </a:p>
                  </a:txBody>
                  <a:tcPr marL="9525" marR="9525" marT="9525" marB="0" anchor="b"/>
                </a:tc>
              </a:tr>
              <a:tr h="268073">
                <a:tc>
                  <a:txBody>
                    <a:bodyPr/>
                    <a:lstStyle/>
                    <a:p>
                      <a:pPr algn="l" fontAlgn="t"/>
                      <a:r>
                        <a:rPr lang="en-GB" sz="1400" b="0" i="0" u="none" strike="noStrike" dirty="0" err="1">
                          <a:solidFill>
                            <a:srgbClr val="000000"/>
                          </a:solidFill>
                          <a:latin typeface="+mn-lt"/>
                        </a:rPr>
                        <a:t>ct_ivi_any</a:t>
                      </a:r>
                      <a:endParaRPr lang="en-GB" sz="1400" b="0" i="0" u="none" strike="noStrike" dirty="0">
                        <a:solidFill>
                          <a:srgbClr val="000000"/>
                        </a:solidFill>
                        <a:latin typeface="+mn-lt"/>
                      </a:endParaRPr>
                    </a:p>
                  </a:txBody>
                  <a:tcPr marL="0" marR="0" marT="0" marB="0"/>
                </a:tc>
                <a:tc>
                  <a:txBody>
                    <a:bodyPr/>
                    <a:lstStyle/>
                    <a:p>
                      <a:pPr algn="r" rtl="0" fontAlgn="t"/>
                      <a:r>
                        <a:rPr lang="en-GB" sz="1400" b="0" i="0" u="none" strike="noStrike">
                          <a:solidFill>
                            <a:srgbClr val="000000"/>
                          </a:solidFill>
                          <a:latin typeface="Verdana"/>
                        </a:rPr>
                        <a:t>1.08</a:t>
                      </a:r>
                    </a:p>
                  </a:txBody>
                  <a:tcPr marL="9525" marR="9525" marT="9525" marB="0"/>
                </a:tc>
                <a:tc>
                  <a:txBody>
                    <a:bodyPr/>
                    <a:lstStyle/>
                    <a:p>
                      <a:pPr algn="r" rtl="0" fontAlgn="t"/>
                      <a:r>
                        <a:rPr lang="en-GB" sz="1400" b="0" i="0" u="none" strike="noStrike">
                          <a:solidFill>
                            <a:srgbClr val="000000"/>
                          </a:solidFill>
                          <a:latin typeface="Verdana"/>
                        </a:rPr>
                        <a:t>1.06</a:t>
                      </a:r>
                    </a:p>
                  </a:txBody>
                  <a:tcPr marL="9525" marR="9525" marT="9525" marB="0"/>
                </a:tc>
                <a:tc>
                  <a:txBody>
                    <a:bodyPr/>
                    <a:lstStyle/>
                    <a:p>
                      <a:pPr algn="r" rtl="0" fontAlgn="t"/>
                      <a:r>
                        <a:rPr lang="en-GB" sz="1400" b="0" i="0" u="none" strike="noStrike">
                          <a:solidFill>
                            <a:srgbClr val="000000"/>
                          </a:solidFill>
                          <a:latin typeface="Verdana"/>
                        </a:rPr>
                        <a:t>1.09</a:t>
                      </a:r>
                    </a:p>
                  </a:txBody>
                  <a:tcPr marL="9525" marR="9525" marT="9525" marB="0"/>
                </a:tc>
                <a:tc>
                  <a:txBody>
                    <a:bodyPr/>
                    <a:lstStyle/>
                    <a:p>
                      <a:pPr algn="r" rtl="0" fontAlgn="t"/>
                      <a:r>
                        <a:rPr lang="en-GB" sz="1400" b="0" i="0" u="none" strike="noStrike">
                          <a:solidFill>
                            <a:srgbClr val="000000"/>
                          </a:solidFill>
                          <a:latin typeface="Verdana"/>
                        </a:rPr>
                        <a:t>896</a:t>
                      </a:r>
                    </a:p>
                  </a:txBody>
                  <a:tcPr marL="9525" marR="9525" marT="9525" marB="0"/>
                </a:tc>
                <a:tc>
                  <a:txBody>
                    <a:bodyPr/>
                    <a:lstStyle/>
                    <a:p>
                      <a:pPr algn="r" rtl="0" fontAlgn="b"/>
                      <a:r>
                        <a:rPr lang="en-GB" sz="1400" b="0" i="0" u="none" strike="noStrike">
                          <a:solidFill>
                            <a:srgbClr val="000000"/>
                          </a:solidFill>
                          <a:latin typeface="Verdana"/>
                        </a:rPr>
                        <a:t>100.0%</a:t>
                      </a:r>
                    </a:p>
                  </a:txBody>
                  <a:tcPr marL="9525" marR="9525" marT="9525" marB="0" anchor="b"/>
                </a:tc>
              </a:tr>
              <a:tr h="268073">
                <a:tc>
                  <a:txBody>
                    <a:bodyPr/>
                    <a:lstStyle/>
                    <a:p>
                      <a:pPr algn="l" fontAlgn="t"/>
                      <a:r>
                        <a:rPr lang="en-GB" sz="1400" b="0" i="0" u="none" strike="noStrike" dirty="0" err="1">
                          <a:solidFill>
                            <a:srgbClr val="000000"/>
                          </a:solidFill>
                          <a:latin typeface="+mn-lt"/>
                        </a:rPr>
                        <a:t>ct_ivi_post</a:t>
                      </a:r>
                      <a:endParaRPr lang="en-GB" sz="1400" b="0" i="0" u="none" strike="noStrike" dirty="0">
                        <a:solidFill>
                          <a:srgbClr val="000000"/>
                        </a:solidFill>
                        <a:latin typeface="+mn-lt"/>
                      </a:endParaRPr>
                    </a:p>
                  </a:txBody>
                  <a:tcPr marL="0" marR="0" marT="0" marB="0"/>
                </a:tc>
                <a:tc>
                  <a:txBody>
                    <a:bodyPr/>
                    <a:lstStyle/>
                    <a:p>
                      <a:pPr algn="r" rtl="0" fontAlgn="t"/>
                      <a:r>
                        <a:rPr lang="en-GB" sz="1400" b="0" i="0" u="none" strike="noStrike">
                          <a:solidFill>
                            <a:srgbClr val="000000"/>
                          </a:solidFill>
                          <a:latin typeface="Verdana"/>
                        </a:rPr>
                        <a:t>1.10</a:t>
                      </a:r>
                    </a:p>
                  </a:txBody>
                  <a:tcPr marL="9525" marR="9525" marT="9525" marB="0"/>
                </a:tc>
                <a:tc>
                  <a:txBody>
                    <a:bodyPr/>
                    <a:lstStyle/>
                    <a:p>
                      <a:pPr algn="r" rtl="0" fontAlgn="t"/>
                      <a:r>
                        <a:rPr lang="en-GB" sz="1400" b="0" i="0" u="none" strike="noStrike">
                          <a:solidFill>
                            <a:srgbClr val="000000"/>
                          </a:solidFill>
                          <a:latin typeface="Verdana"/>
                        </a:rPr>
                        <a:t>1.08</a:t>
                      </a:r>
                    </a:p>
                  </a:txBody>
                  <a:tcPr marL="9525" marR="9525" marT="9525" marB="0"/>
                </a:tc>
                <a:tc>
                  <a:txBody>
                    <a:bodyPr/>
                    <a:lstStyle/>
                    <a:p>
                      <a:pPr algn="r" rtl="0" fontAlgn="t"/>
                      <a:r>
                        <a:rPr lang="en-GB" sz="1400" b="0" i="0" u="none" strike="noStrike">
                          <a:solidFill>
                            <a:srgbClr val="000000"/>
                          </a:solidFill>
                          <a:latin typeface="Verdana"/>
                        </a:rPr>
                        <a:t>1.12</a:t>
                      </a:r>
                    </a:p>
                  </a:txBody>
                  <a:tcPr marL="9525" marR="9525" marT="9525" marB="0"/>
                </a:tc>
                <a:tc>
                  <a:txBody>
                    <a:bodyPr/>
                    <a:lstStyle/>
                    <a:p>
                      <a:pPr algn="r" rtl="0" fontAlgn="t"/>
                      <a:r>
                        <a:rPr lang="en-GB" sz="1400" b="0" i="0" u="none" strike="noStrike">
                          <a:solidFill>
                            <a:srgbClr val="000000"/>
                          </a:solidFill>
                          <a:latin typeface="Verdana"/>
                        </a:rPr>
                        <a:t>896</a:t>
                      </a:r>
                    </a:p>
                  </a:txBody>
                  <a:tcPr marL="9525" marR="9525" marT="9525" marB="0"/>
                </a:tc>
                <a:tc>
                  <a:txBody>
                    <a:bodyPr/>
                    <a:lstStyle/>
                    <a:p>
                      <a:pPr algn="r" rtl="0" fontAlgn="b"/>
                      <a:r>
                        <a:rPr lang="en-GB" sz="1400" b="0" i="0" u="none" strike="noStrike">
                          <a:solidFill>
                            <a:srgbClr val="000000"/>
                          </a:solidFill>
                          <a:latin typeface="Verdana"/>
                        </a:rPr>
                        <a:t>100.0%</a:t>
                      </a:r>
                    </a:p>
                  </a:txBody>
                  <a:tcPr marL="9525" marR="9525" marT="9525" marB="0" anchor="b"/>
                </a:tc>
              </a:tr>
              <a:tr h="268073">
                <a:tc>
                  <a:txBody>
                    <a:bodyPr/>
                    <a:lstStyle/>
                    <a:p>
                      <a:pPr algn="l" fontAlgn="t"/>
                      <a:r>
                        <a:rPr lang="en-GB" sz="1400" b="0" i="0" u="none" strike="noStrike" dirty="0" err="1">
                          <a:solidFill>
                            <a:srgbClr val="000000"/>
                          </a:solidFill>
                          <a:latin typeface="+mn-lt"/>
                        </a:rPr>
                        <a:t>diab_bl</a:t>
                      </a:r>
                      <a:endParaRPr lang="en-GB" sz="1400" b="0" i="0" u="none" strike="noStrike" dirty="0">
                        <a:solidFill>
                          <a:srgbClr val="000000"/>
                        </a:solidFill>
                        <a:latin typeface="+mn-lt"/>
                      </a:endParaRPr>
                    </a:p>
                  </a:txBody>
                  <a:tcPr marL="0" marR="0" marT="0" marB="0"/>
                </a:tc>
                <a:tc>
                  <a:txBody>
                    <a:bodyPr/>
                    <a:lstStyle/>
                    <a:p>
                      <a:pPr algn="r" rtl="0" fontAlgn="t"/>
                      <a:r>
                        <a:rPr lang="en-GB" sz="1400" b="0" i="0" u="none" strike="noStrike">
                          <a:solidFill>
                            <a:srgbClr val="000000"/>
                          </a:solidFill>
                          <a:latin typeface="Verdana"/>
                        </a:rPr>
                        <a:t>1.00</a:t>
                      </a:r>
                    </a:p>
                  </a:txBody>
                  <a:tcPr marL="9525" marR="9525" marT="9525" marB="0"/>
                </a:tc>
                <a:tc>
                  <a:txBody>
                    <a:bodyPr/>
                    <a:lstStyle/>
                    <a:p>
                      <a:pPr algn="r" rtl="0" fontAlgn="t"/>
                      <a:r>
                        <a:rPr lang="en-GB" sz="1400" b="0" i="0" u="none" strike="noStrike">
                          <a:solidFill>
                            <a:srgbClr val="000000"/>
                          </a:solidFill>
                          <a:latin typeface="Verdana"/>
                        </a:rPr>
                        <a:t>0.62</a:t>
                      </a:r>
                    </a:p>
                  </a:txBody>
                  <a:tcPr marL="9525" marR="9525" marT="9525" marB="0"/>
                </a:tc>
                <a:tc>
                  <a:txBody>
                    <a:bodyPr/>
                    <a:lstStyle/>
                    <a:p>
                      <a:pPr algn="r" rtl="0" fontAlgn="t"/>
                      <a:r>
                        <a:rPr lang="en-GB" sz="1400" b="0" i="0" u="none" strike="noStrike">
                          <a:solidFill>
                            <a:srgbClr val="000000"/>
                          </a:solidFill>
                          <a:latin typeface="Verdana"/>
                        </a:rPr>
                        <a:t>1.63</a:t>
                      </a:r>
                    </a:p>
                  </a:txBody>
                  <a:tcPr marL="9525" marR="9525" marT="9525" marB="0"/>
                </a:tc>
                <a:tc>
                  <a:txBody>
                    <a:bodyPr/>
                    <a:lstStyle/>
                    <a:p>
                      <a:pPr algn="r" rtl="0" fontAlgn="t"/>
                      <a:r>
                        <a:rPr lang="en-GB" sz="1400" b="0" i="0" u="none" strike="noStrike">
                          <a:solidFill>
                            <a:srgbClr val="000000"/>
                          </a:solidFill>
                          <a:latin typeface="Verdana"/>
                        </a:rPr>
                        <a:t>896</a:t>
                      </a:r>
                    </a:p>
                  </a:txBody>
                  <a:tcPr marL="9525" marR="9525" marT="9525" marB="0"/>
                </a:tc>
                <a:tc>
                  <a:txBody>
                    <a:bodyPr/>
                    <a:lstStyle/>
                    <a:p>
                      <a:pPr algn="r" rtl="0" fontAlgn="b"/>
                      <a:r>
                        <a:rPr lang="en-GB" sz="1400" b="0" i="0" u="none" strike="noStrike">
                          <a:solidFill>
                            <a:srgbClr val="000000"/>
                          </a:solidFill>
                          <a:latin typeface="Verdana"/>
                        </a:rPr>
                        <a:t>100.0%</a:t>
                      </a:r>
                    </a:p>
                  </a:txBody>
                  <a:tcPr marL="9525" marR="9525" marT="9525" marB="0" anchor="b"/>
                </a:tc>
              </a:tr>
              <a:tr h="268073">
                <a:tc>
                  <a:txBody>
                    <a:bodyPr/>
                    <a:lstStyle/>
                    <a:p>
                      <a:pPr algn="l" fontAlgn="t"/>
                      <a:r>
                        <a:rPr lang="en-GB" sz="1400" b="0" i="0" u="none" strike="noStrike" dirty="0" err="1">
                          <a:solidFill>
                            <a:srgbClr val="000000"/>
                          </a:solidFill>
                          <a:latin typeface="+mn-lt"/>
                        </a:rPr>
                        <a:t>eyedx_bl</a:t>
                      </a:r>
                      <a:endParaRPr lang="en-GB" sz="1400" b="0" i="0" u="none" strike="noStrike" dirty="0">
                        <a:solidFill>
                          <a:srgbClr val="000000"/>
                        </a:solidFill>
                        <a:latin typeface="+mn-lt"/>
                      </a:endParaRPr>
                    </a:p>
                  </a:txBody>
                  <a:tcPr marL="0" marR="0" marT="0" marB="0"/>
                </a:tc>
                <a:tc>
                  <a:txBody>
                    <a:bodyPr/>
                    <a:lstStyle/>
                    <a:p>
                      <a:pPr algn="r" rtl="0" fontAlgn="t"/>
                      <a:r>
                        <a:rPr lang="en-GB" sz="1400" b="0" i="0" u="none" strike="noStrike">
                          <a:solidFill>
                            <a:srgbClr val="000000"/>
                          </a:solidFill>
                          <a:latin typeface="Verdana"/>
                        </a:rPr>
                        <a:t>0.57</a:t>
                      </a:r>
                    </a:p>
                  </a:txBody>
                  <a:tcPr marL="9525" marR="9525" marT="9525" marB="0"/>
                </a:tc>
                <a:tc>
                  <a:txBody>
                    <a:bodyPr/>
                    <a:lstStyle/>
                    <a:p>
                      <a:pPr algn="r" rtl="0" fontAlgn="t"/>
                      <a:r>
                        <a:rPr lang="en-GB" sz="1400" b="0" i="0" u="none" strike="noStrike">
                          <a:solidFill>
                            <a:srgbClr val="000000"/>
                          </a:solidFill>
                          <a:latin typeface="Verdana"/>
                        </a:rPr>
                        <a:t>0.39</a:t>
                      </a:r>
                    </a:p>
                  </a:txBody>
                  <a:tcPr marL="9525" marR="9525" marT="9525" marB="0"/>
                </a:tc>
                <a:tc>
                  <a:txBody>
                    <a:bodyPr/>
                    <a:lstStyle/>
                    <a:p>
                      <a:pPr algn="r" rtl="0" fontAlgn="t"/>
                      <a:r>
                        <a:rPr lang="en-GB" sz="1400" b="0" i="0" u="none" strike="noStrike">
                          <a:solidFill>
                            <a:srgbClr val="000000"/>
                          </a:solidFill>
                          <a:latin typeface="Verdana"/>
                        </a:rPr>
                        <a:t>0.82</a:t>
                      </a:r>
                    </a:p>
                  </a:txBody>
                  <a:tcPr marL="9525" marR="9525" marT="9525" marB="0"/>
                </a:tc>
                <a:tc>
                  <a:txBody>
                    <a:bodyPr/>
                    <a:lstStyle/>
                    <a:p>
                      <a:pPr algn="r" rtl="0" fontAlgn="t"/>
                      <a:r>
                        <a:rPr lang="en-GB" sz="1400" b="0" i="0" u="none" strike="noStrike">
                          <a:solidFill>
                            <a:srgbClr val="000000"/>
                          </a:solidFill>
                          <a:latin typeface="Verdana"/>
                        </a:rPr>
                        <a:t>896</a:t>
                      </a:r>
                    </a:p>
                  </a:txBody>
                  <a:tcPr marL="9525" marR="9525" marT="9525" marB="0"/>
                </a:tc>
                <a:tc>
                  <a:txBody>
                    <a:bodyPr/>
                    <a:lstStyle/>
                    <a:p>
                      <a:pPr algn="r" rtl="0" fontAlgn="b"/>
                      <a:r>
                        <a:rPr lang="en-GB" sz="1400" b="0" i="0" u="none" strike="noStrike">
                          <a:solidFill>
                            <a:srgbClr val="000000"/>
                          </a:solidFill>
                          <a:latin typeface="Verdana"/>
                        </a:rPr>
                        <a:t>100.0%</a:t>
                      </a:r>
                    </a:p>
                  </a:txBody>
                  <a:tcPr marL="9525" marR="9525" marT="9525" marB="0" anchor="b"/>
                </a:tc>
              </a:tr>
              <a:tr h="268073">
                <a:tc>
                  <a:txBody>
                    <a:bodyPr/>
                    <a:lstStyle/>
                    <a:p>
                      <a:pPr algn="l" fontAlgn="t"/>
                      <a:r>
                        <a:rPr lang="en-GB" sz="1400" b="0" i="0" u="none" strike="noStrike" dirty="0" smtClean="0">
                          <a:solidFill>
                            <a:srgbClr val="000000"/>
                          </a:solidFill>
                          <a:latin typeface="+mn-lt"/>
                        </a:rPr>
                        <a:t>Female (</a:t>
                      </a:r>
                      <a:r>
                        <a:rPr lang="en-GB" sz="1400" b="0" i="0" u="none" strike="noStrike" dirty="0" err="1" smtClean="0">
                          <a:solidFill>
                            <a:srgbClr val="000000"/>
                          </a:solidFill>
                          <a:latin typeface="+mn-lt"/>
                        </a:rPr>
                        <a:t>vs</a:t>
                      </a:r>
                      <a:r>
                        <a:rPr lang="en-GB" sz="1400" b="0" i="0" u="none" strike="noStrike" dirty="0" smtClean="0">
                          <a:solidFill>
                            <a:srgbClr val="000000"/>
                          </a:solidFill>
                          <a:latin typeface="+mn-lt"/>
                        </a:rPr>
                        <a:t> M)</a:t>
                      </a:r>
                      <a:endParaRPr lang="en-GB" sz="1400" b="0" i="0" u="none" strike="noStrike" dirty="0">
                        <a:solidFill>
                          <a:srgbClr val="000000"/>
                        </a:solidFill>
                        <a:latin typeface="+mn-lt"/>
                      </a:endParaRPr>
                    </a:p>
                  </a:txBody>
                  <a:tcPr marL="0" marR="0" marT="0" marB="0"/>
                </a:tc>
                <a:tc>
                  <a:txBody>
                    <a:bodyPr/>
                    <a:lstStyle/>
                    <a:p>
                      <a:pPr algn="r" rtl="0" fontAlgn="t"/>
                      <a:r>
                        <a:rPr lang="en-GB" sz="1400" b="0" i="0" u="none" strike="noStrike">
                          <a:solidFill>
                            <a:srgbClr val="000000"/>
                          </a:solidFill>
                          <a:latin typeface="Verdana"/>
                        </a:rPr>
                        <a:t>0.99</a:t>
                      </a:r>
                    </a:p>
                  </a:txBody>
                  <a:tcPr marL="9525" marR="9525" marT="9525" marB="0"/>
                </a:tc>
                <a:tc>
                  <a:txBody>
                    <a:bodyPr/>
                    <a:lstStyle/>
                    <a:p>
                      <a:pPr algn="r" rtl="0" fontAlgn="t"/>
                      <a:r>
                        <a:rPr lang="en-GB" sz="1400" b="0" i="0" u="none" strike="noStrike">
                          <a:solidFill>
                            <a:srgbClr val="000000"/>
                          </a:solidFill>
                          <a:latin typeface="Verdana"/>
                        </a:rPr>
                        <a:t>0.73</a:t>
                      </a:r>
                    </a:p>
                  </a:txBody>
                  <a:tcPr marL="9525" marR="9525" marT="9525" marB="0"/>
                </a:tc>
                <a:tc>
                  <a:txBody>
                    <a:bodyPr/>
                    <a:lstStyle/>
                    <a:p>
                      <a:pPr algn="r" rtl="0" fontAlgn="t"/>
                      <a:r>
                        <a:rPr lang="en-GB" sz="1400" b="0" i="0" u="none" strike="noStrike">
                          <a:solidFill>
                            <a:srgbClr val="000000"/>
                          </a:solidFill>
                          <a:latin typeface="Verdana"/>
                        </a:rPr>
                        <a:t>1.35</a:t>
                      </a:r>
                    </a:p>
                  </a:txBody>
                  <a:tcPr marL="9525" marR="9525" marT="9525" marB="0"/>
                </a:tc>
                <a:tc>
                  <a:txBody>
                    <a:bodyPr/>
                    <a:lstStyle/>
                    <a:p>
                      <a:pPr algn="r" rtl="0" fontAlgn="t"/>
                      <a:r>
                        <a:rPr lang="en-GB" sz="1400" b="0" i="0" u="none" strike="noStrike">
                          <a:solidFill>
                            <a:srgbClr val="000000"/>
                          </a:solidFill>
                          <a:latin typeface="Verdana"/>
                        </a:rPr>
                        <a:t>896</a:t>
                      </a:r>
                    </a:p>
                  </a:txBody>
                  <a:tcPr marL="9525" marR="9525" marT="9525" marB="0"/>
                </a:tc>
                <a:tc>
                  <a:txBody>
                    <a:bodyPr/>
                    <a:lstStyle/>
                    <a:p>
                      <a:pPr algn="r" rtl="0" fontAlgn="b"/>
                      <a:r>
                        <a:rPr lang="en-GB" sz="1400" b="0" i="0" u="none" strike="noStrike">
                          <a:solidFill>
                            <a:srgbClr val="000000"/>
                          </a:solidFill>
                          <a:latin typeface="Verdana"/>
                        </a:rPr>
                        <a:t>100.0%</a:t>
                      </a:r>
                    </a:p>
                  </a:txBody>
                  <a:tcPr marL="9525" marR="9525" marT="9525" marB="0" anchor="b"/>
                </a:tc>
              </a:tr>
              <a:tr h="268073">
                <a:tc>
                  <a:txBody>
                    <a:bodyPr/>
                    <a:lstStyle/>
                    <a:p>
                      <a:pPr algn="l" fontAlgn="t"/>
                      <a:r>
                        <a:rPr lang="en-GB" sz="1400" b="0" i="0" u="none" strike="noStrike">
                          <a:solidFill>
                            <a:srgbClr val="000000"/>
                          </a:solidFill>
                          <a:latin typeface="+mn-lt"/>
                        </a:rPr>
                        <a:t>iop_bl</a:t>
                      </a:r>
                    </a:p>
                  </a:txBody>
                  <a:tcPr marL="0" marR="0" marT="0" marB="0"/>
                </a:tc>
                <a:tc>
                  <a:txBody>
                    <a:bodyPr/>
                    <a:lstStyle/>
                    <a:p>
                      <a:pPr algn="r" rtl="0" fontAlgn="t"/>
                      <a:r>
                        <a:rPr lang="en-GB" sz="1400" b="0" i="0" u="none" strike="noStrike">
                          <a:solidFill>
                            <a:srgbClr val="000000"/>
                          </a:solidFill>
                          <a:latin typeface="Verdana"/>
                        </a:rPr>
                        <a:t>0.87</a:t>
                      </a:r>
                    </a:p>
                  </a:txBody>
                  <a:tcPr marL="9525" marR="9525" marT="9525" marB="0"/>
                </a:tc>
                <a:tc>
                  <a:txBody>
                    <a:bodyPr/>
                    <a:lstStyle/>
                    <a:p>
                      <a:pPr algn="r" rtl="0" fontAlgn="t"/>
                      <a:r>
                        <a:rPr lang="en-GB" sz="1400" b="0" i="0" u="none" strike="noStrike">
                          <a:solidFill>
                            <a:srgbClr val="000000"/>
                          </a:solidFill>
                          <a:latin typeface="Verdana"/>
                        </a:rPr>
                        <a:t>0.65</a:t>
                      </a:r>
                    </a:p>
                  </a:txBody>
                  <a:tcPr marL="9525" marR="9525" marT="9525" marB="0"/>
                </a:tc>
                <a:tc>
                  <a:txBody>
                    <a:bodyPr/>
                    <a:lstStyle/>
                    <a:p>
                      <a:pPr algn="r" rtl="0" fontAlgn="t"/>
                      <a:r>
                        <a:rPr lang="en-GB" sz="1400" b="0" i="0" u="none" strike="noStrike">
                          <a:solidFill>
                            <a:srgbClr val="000000"/>
                          </a:solidFill>
                          <a:latin typeface="Verdana"/>
                        </a:rPr>
                        <a:t>1.17</a:t>
                      </a:r>
                    </a:p>
                  </a:txBody>
                  <a:tcPr marL="9525" marR="9525" marT="9525" marB="0"/>
                </a:tc>
                <a:tc>
                  <a:txBody>
                    <a:bodyPr/>
                    <a:lstStyle/>
                    <a:p>
                      <a:pPr algn="r" rtl="0" fontAlgn="t"/>
                      <a:r>
                        <a:rPr lang="en-GB" sz="1400" b="0" i="0" u="none" strike="noStrike">
                          <a:solidFill>
                            <a:srgbClr val="000000"/>
                          </a:solidFill>
                          <a:latin typeface="Verdana"/>
                        </a:rPr>
                        <a:t>896</a:t>
                      </a:r>
                    </a:p>
                  </a:txBody>
                  <a:tcPr marL="9525" marR="9525" marT="9525" marB="0"/>
                </a:tc>
                <a:tc>
                  <a:txBody>
                    <a:bodyPr/>
                    <a:lstStyle/>
                    <a:p>
                      <a:pPr algn="r" rtl="0" fontAlgn="b"/>
                      <a:r>
                        <a:rPr lang="en-GB" sz="1400" b="0" i="0" u="none" strike="noStrike">
                          <a:solidFill>
                            <a:srgbClr val="000000"/>
                          </a:solidFill>
                          <a:latin typeface="Verdana"/>
                        </a:rPr>
                        <a:t>100.0%</a:t>
                      </a:r>
                    </a:p>
                  </a:txBody>
                  <a:tcPr marL="9525" marR="9525" marT="9525" marB="0" anchor="b"/>
                </a:tc>
              </a:tr>
              <a:tr h="268073">
                <a:tc>
                  <a:txBody>
                    <a:bodyPr/>
                    <a:lstStyle/>
                    <a:p>
                      <a:pPr algn="l" fontAlgn="t"/>
                      <a:r>
                        <a:rPr lang="en-GB" sz="1400" b="0" i="0" u="none" strike="noStrike">
                          <a:solidFill>
                            <a:srgbClr val="000000"/>
                          </a:solidFill>
                          <a:latin typeface="+mn-lt"/>
                        </a:rPr>
                        <a:t>ivi_post</a:t>
                      </a:r>
                    </a:p>
                  </a:txBody>
                  <a:tcPr marL="0" marR="0" marT="0" marB="0"/>
                </a:tc>
                <a:tc>
                  <a:txBody>
                    <a:bodyPr/>
                    <a:lstStyle/>
                    <a:p>
                      <a:pPr algn="r" rtl="0" fontAlgn="t"/>
                      <a:r>
                        <a:rPr lang="en-GB" sz="1400" b="0" i="0" u="none" strike="noStrike">
                          <a:solidFill>
                            <a:srgbClr val="000000"/>
                          </a:solidFill>
                          <a:latin typeface="Verdana"/>
                        </a:rPr>
                        <a:t>6.61</a:t>
                      </a:r>
                    </a:p>
                  </a:txBody>
                  <a:tcPr marL="9525" marR="9525" marT="9525" marB="0"/>
                </a:tc>
                <a:tc>
                  <a:txBody>
                    <a:bodyPr/>
                    <a:lstStyle/>
                    <a:p>
                      <a:pPr algn="r" rtl="0" fontAlgn="t"/>
                      <a:r>
                        <a:rPr lang="en-GB" sz="1400" b="0" i="0" u="none" strike="noStrike">
                          <a:solidFill>
                            <a:srgbClr val="000000"/>
                          </a:solidFill>
                          <a:latin typeface="Verdana"/>
                        </a:rPr>
                        <a:t>4.22</a:t>
                      </a:r>
                    </a:p>
                  </a:txBody>
                  <a:tcPr marL="9525" marR="9525" marT="9525" marB="0"/>
                </a:tc>
                <a:tc>
                  <a:txBody>
                    <a:bodyPr/>
                    <a:lstStyle/>
                    <a:p>
                      <a:pPr algn="r" rtl="0" fontAlgn="t"/>
                      <a:r>
                        <a:rPr lang="en-GB" sz="1400" b="0" i="0" u="none" strike="noStrike">
                          <a:solidFill>
                            <a:srgbClr val="000000"/>
                          </a:solidFill>
                          <a:latin typeface="Verdana"/>
                        </a:rPr>
                        <a:t>10.36</a:t>
                      </a:r>
                    </a:p>
                  </a:txBody>
                  <a:tcPr marL="9525" marR="9525" marT="9525" marB="0"/>
                </a:tc>
                <a:tc>
                  <a:txBody>
                    <a:bodyPr/>
                    <a:lstStyle/>
                    <a:p>
                      <a:pPr algn="r" rtl="0" fontAlgn="t"/>
                      <a:r>
                        <a:rPr lang="en-GB" sz="1400" b="0" i="0" u="none" strike="noStrike">
                          <a:solidFill>
                            <a:srgbClr val="000000"/>
                          </a:solidFill>
                          <a:latin typeface="Verdana"/>
                        </a:rPr>
                        <a:t>896</a:t>
                      </a:r>
                    </a:p>
                  </a:txBody>
                  <a:tcPr marL="9525" marR="9525" marT="9525" marB="0"/>
                </a:tc>
                <a:tc>
                  <a:txBody>
                    <a:bodyPr/>
                    <a:lstStyle/>
                    <a:p>
                      <a:pPr algn="r" rtl="0" fontAlgn="b"/>
                      <a:r>
                        <a:rPr lang="en-GB" sz="1400" b="0" i="0" u="none" strike="noStrike">
                          <a:solidFill>
                            <a:srgbClr val="000000"/>
                          </a:solidFill>
                          <a:latin typeface="Verdana"/>
                        </a:rPr>
                        <a:t>100.0%</a:t>
                      </a:r>
                    </a:p>
                  </a:txBody>
                  <a:tcPr marL="9525" marR="9525" marT="9525" marB="0" anchor="b"/>
                </a:tc>
              </a:tr>
              <a:tr h="268073">
                <a:tc>
                  <a:txBody>
                    <a:bodyPr/>
                    <a:lstStyle/>
                    <a:p>
                      <a:pPr algn="l" fontAlgn="t"/>
                      <a:r>
                        <a:rPr lang="en-GB" sz="1400" b="0" i="0" u="none" strike="noStrike">
                          <a:solidFill>
                            <a:srgbClr val="000000"/>
                          </a:solidFill>
                          <a:latin typeface="+mn-lt"/>
                        </a:rPr>
                        <a:t>ivi_pre</a:t>
                      </a:r>
                    </a:p>
                  </a:txBody>
                  <a:tcPr marL="0" marR="0" marT="0" marB="0"/>
                </a:tc>
                <a:tc>
                  <a:txBody>
                    <a:bodyPr/>
                    <a:lstStyle/>
                    <a:p>
                      <a:pPr algn="r" rtl="0" fontAlgn="t"/>
                      <a:r>
                        <a:rPr lang="en-GB" sz="1400" b="0" i="0" u="none" strike="noStrike">
                          <a:solidFill>
                            <a:srgbClr val="000000"/>
                          </a:solidFill>
                          <a:latin typeface="Verdana"/>
                        </a:rPr>
                        <a:t>0.90</a:t>
                      </a:r>
                    </a:p>
                  </a:txBody>
                  <a:tcPr marL="9525" marR="9525" marT="9525" marB="0"/>
                </a:tc>
                <a:tc>
                  <a:txBody>
                    <a:bodyPr/>
                    <a:lstStyle/>
                    <a:p>
                      <a:pPr algn="r" rtl="0" fontAlgn="t"/>
                      <a:r>
                        <a:rPr lang="en-GB" sz="1400" b="0" i="0" u="none" strike="noStrike">
                          <a:solidFill>
                            <a:srgbClr val="000000"/>
                          </a:solidFill>
                          <a:latin typeface="Verdana"/>
                        </a:rPr>
                        <a:t>0.67</a:t>
                      </a:r>
                    </a:p>
                  </a:txBody>
                  <a:tcPr marL="9525" marR="9525" marT="9525" marB="0"/>
                </a:tc>
                <a:tc>
                  <a:txBody>
                    <a:bodyPr/>
                    <a:lstStyle/>
                    <a:p>
                      <a:pPr algn="r" rtl="0" fontAlgn="t"/>
                      <a:r>
                        <a:rPr lang="en-GB" sz="1400" b="0" i="0" u="none" strike="noStrike">
                          <a:solidFill>
                            <a:srgbClr val="000000"/>
                          </a:solidFill>
                          <a:latin typeface="Verdana"/>
                        </a:rPr>
                        <a:t>1.22</a:t>
                      </a:r>
                    </a:p>
                  </a:txBody>
                  <a:tcPr marL="9525" marR="9525" marT="9525" marB="0"/>
                </a:tc>
                <a:tc>
                  <a:txBody>
                    <a:bodyPr/>
                    <a:lstStyle/>
                    <a:p>
                      <a:pPr algn="r" rtl="0" fontAlgn="t"/>
                      <a:r>
                        <a:rPr lang="en-GB" sz="1400" b="0" i="0" u="none" strike="noStrike">
                          <a:solidFill>
                            <a:srgbClr val="000000"/>
                          </a:solidFill>
                          <a:latin typeface="Verdana"/>
                        </a:rPr>
                        <a:t>896</a:t>
                      </a:r>
                    </a:p>
                  </a:txBody>
                  <a:tcPr marL="9525" marR="9525" marT="9525" marB="0"/>
                </a:tc>
                <a:tc>
                  <a:txBody>
                    <a:bodyPr/>
                    <a:lstStyle/>
                    <a:p>
                      <a:pPr algn="r" rtl="0" fontAlgn="b"/>
                      <a:r>
                        <a:rPr lang="en-GB" sz="1400" b="0" i="0" u="none" strike="noStrike">
                          <a:solidFill>
                            <a:srgbClr val="000000"/>
                          </a:solidFill>
                          <a:latin typeface="Verdana"/>
                        </a:rPr>
                        <a:t>100.0%</a:t>
                      </a:r>
                    </a:p>
                  </a:txBody>
                  <a:tcPr marL="9525" marR="9525" marT="9525" marB="0" anchor="b"/>
                </a:tc>
              </a:tr>
              <a:tr h="268073">
                <a:tc>
                  <a:txBody>
                    <a:bodyPr/>
                    <a:lstStyle/>
                    <a:p>
                      <a:pPr algn="l" fontAlgn="t"/>
                      <a:r>
                        <a:rPr lang="en-GB" sz="1400" b="0" i="0" u="none" strike="noStrike">
                          <a:solidFill>
                            <a:srgbClr val="000000"/>
                          </a:solidFill>
                          <a:latin typeface="+mn-lt"/>
                        </a:rPr>
                        <a:t>oct_bl</a:t>
                      </a:r>
                    </a:p>
                  </a:txBody>
                  <a:tcPr marL="0" marR="0" marT="0" marB="0"/>
                </a:tc>
                <a:tc>
                  <a:txBody>
                    <a:bodyPr/>
                    <a:lstStyle/>
                    <a:p>
                      <a:pPr algn="r" rtl="0" fontAlgn="t"/>
                      <a:r>
                        <a:rPr lang="en-GB" sz="1400" b="0" i="0" u="none" strike="noStrike">
                          <a:solidFill>
                            <a:srgbClr val="000000"/>
                          </a:solidFill>
                          <a:latin typeface="Verdana"/>
                        </a:rPr>
                        <a:t>1.48</a:t>
                      </a:r>
                    </a:p>
                  </a:txBody>
                  <a:tcPr marL="9525" marR="9525" marT="9525" marB="0"/>
                </a:tc>
                <a:tc>
                  <a:txBody>
                    <a:bodyPr/>
                    <a:lstStyle/>
                    <a:p>
                      <a:pPr algn="r" rtl="0" fontAlgn="t"/>
                      <a:r>
                        <a:rPr lang="en-GB" sz="1400" b="0" i="0" u="none" strike="noStrike">
                          <a:solidFill>
                            <a:srgbClr val="000000"/>
                          </a:solidFill>
                          <a:latin typeface="Verdana"/>
                        </a:rPr>
                        <a:t>1.10</a:t>
                      </a:r>
                    </a:p>
                  </a:txBody>
                  <a:tcPr marL="9525" marR="9525" marT="9525" marB="0"/>
                </a:tc>
                <a:tc>
                  <a:txBody>
                    <a:bodyPr/>
                    <a:lstStyle/>
                    <a:p>
                      <a:pPr algn="r" rtl="0" fontAlgn="t"/>
                      <a:r>
                        <a:rPr lang="en-GB" sz="1400" b="0" i="0" u="none" strike="noStrike">
                          <a:solidFill>
                            <a:srgbClr val="000000"/>
                          </a:solidFill>
                          <a:latin typeface="Verdana"/>
                        </a:rPr>
                        <a:t>1.98</a:t>
                      </a:r>
                    </a:p>
                  </a:txBody>
                  <a:tcPr marL="9525" marR="9525" marT="9525" marB="0"/>
                </a:tc>
                <a:tc>
                  <a:txBody>
                    <a:bodyPr/>
                    <a:lstStyle/>
                    <a:p>
                      <a:pPr algn="r" rtl="0" fontAlgn="t"/>
                      <a:r>
                        <a:rPr lang="en-GB" sz="1400" b="0" i="0" u="none" strike="noStrike">
                          <a:solidFill>
                            <a:srgbClr val="000000"/>
                          </a:solidFill>
                          <a:latin typeface="Verdana"/>
                        </a:rPr>
                        <a:t>896</a:t>
                      </a:r>
                    </a:p>
                  </a:txBody>
                  <a:tcPr marL="9525" marR="9525" marT="9525" marB="0"/>
                </a:tc>
                <a:tc>
                  <a:txBody>
                    <a:bodyPr/>
                    <a:lstStyle/>
                    <a:p>
                      <a:pPr algn="r" rtl="0" fontAlgn="b"/>
                      <a:r>
                        <a:rPr lang="en-GB" sz="1400" b="0" i="0" u="none" strike="noStrike">
                          <a:solidFill>
                            <a:srgbClr val="000000"/>
                          </a:solidFill>
                          <a:latin typeface="Verdana"/>
                        </a:rPr>
                        <a:t>100.0%</a:t>
                      </a:r>
                    </a:p>
                  </a:txBody>
                  <a:tcPr marL="9525" marR="9525" marT="9525" marB="0" anchor="b"/>
                </a:tc>
              </a:tr>
              <a:tr h="268073">
                <a:tc>
                  <a:txBody>
                    <a:bodyPr/>
                    <a:lstStyle/>
                    <a:p>
                      <a:pPr algn="l" fontAlgn="t"/>
                      <a:r>
                        <a:rPr lang="en-GB" sz="1400" b="0" i="0" u="none" strike="noStrike">
                          <a:solidFill>
                            <a:srgbClr val="000000"/>
                          </a:solidFill>
                          <a:latin typeface="+mn-lt"/>
                        </a:rPr>
                        <a:t>tx_any</a:t>
                      </a:r>
                    </a:p>
                  </a:txBody>
                  <a:tcPr marL="0" marR="0" marT="0" marB="0"/>
                </a:tc>
                <a:tc>
                  <a:txBody>
                    <a:bodyPr/>
                    <a:lstStyle/>
                    <a:p>
                      <a:pPr algn="r" rtl="0" fontAlgn="t"/>
                      <a:r>
                        <a:rPr lang="en-GB" sz="1400" b="0" i="0" u="none" strike="noStrike">
                          <a:solidFill>
                            <a:srgbClr val="000000"/>
                          </a:solidFill>
                          <a:latin typeface="Verdana"/>
                        </a:rPr>
                        <a:t>5.28</a:t>
                      </a:r>
                    </a:p>
                  </a:txBody>
                  <a:tcPr marL="9525" marR="9525" marT="9525" marB="0"/>
                </a:tc>
                <a:tc>
                  <a:txBody>
                    <a:bodyPr/>
                    <a:lstStyle/>
                    <a:p>
                      <a:pPr algn="r" rtl="0" fontAlgn="t"/>
                      <a:r>
                        <a:rPr lang="en-GB" sz="1400" b="0" i="0" u="none" strike="noStrike">
                          <a:solidFill>
                            <a:srgbClr val="000000"/>
                          </a:solidFill>
                          <a:latin typeface="Verdana"/>
                        </a:rPr>
                        <a:t>3.31</a:t>
                      </a:r>
                    </a:p>
                  </a:txBody>
                  <a:tcPr marL="9525" marR="9525" marT="9525" marB="0"/>
                </a:tc>
                <a:tc>
                  <a:txBody>
                    <a:bodyPr/>
                    <a:lstStyle/>
                    <a:p>
                      <a:pPr algn="r" rtl="0" fontAlgn="t"/>
                      <a:r>
                        <a:rPr lang="en-GB" sz="1400" b="0" i="0" u="none" strike="noStrike">
                          <a:solidFill>
                            <a:srgbClr val="000000"/>
                          </a:solidFill>
                          <a:latin typeface="Verdana"/>
                        </a:rPr>
                        <a:t>8.42</a:t>
                      </a:r>
                    </a:p>
                  </a:txBody>
                  <a:tcPr marL="9525" marR="9525" marT="9525" marB="0"/>
                </a:tc>
                <a:tc>
                  <a:txBody>
                    <a:bodyPr/>
                    <a:lstStyle/>
                    <a:p>
                      <a:pPr algn="r" rtl="0" fontAlgn="t"/>
                      <a:r>
                        <a:rPr lang="en-GB" sz="1400" b="0" i="0" u="none" strike="noStrike">
                          <a:solidFill>
                            <a:srgbClr val="000000"/>
                          </a:solidFill>
                          <a:latin typeface="Verdana"/>
                        </a:rPr>
                        <a:t>896</a:t>
                      </a:r>
                    </a:p>
                  </a:txBody>
                  <a:tcPr marL="9525" marR="9525" marT="9525" marB="0"/>
                </a:tc>
                <a:tc>
                  <a:txBody>
                    <a:bodyPr/>
                    <a:lstStyle/>
                    <a:p>
                      <a:pPr algn="r" rtl="0" fontAlgn="b"/>
                      <a:r>
                        <a:rPr lang="en-GB" sz="1400" b="0" i="0" u="none" strike="noStrike">
                          <a:solidFill>
                            <a:srgbClr val="000000"/>
                          </a:solidFill>
                          <a:latin typeface="Verdana"/>
                        </a:rPr>
                        <a:t>100.0%</a:t>
                      </a:r>
                    </a:p>
                  </a:txBody>
                  <a:tcPr marL="9525" marR="9525" marT="9525" marB="0" anchor="b"/>
                </a:tc>
              </a:tr>
              <a:tr h="268073">
                <a:tc>
                  <a:txBody>
                    <a:bodyPr/>
                    <a:lstStyle/>
                    <a:p>
                      <a:pPr algn="l" fontAlgn="t"/>
                      <a:r>
                        <a:rPr lang="en-GB" sz="1400" b="0" i="0" u="none" strike="noStrike">
                          <a:solidFill>
                            <a:srgbClr val="000000"/>
                          </a:solidFill>
                          <a:latin typeface="+mn-lt"/>
                        </a:rPr>
                        <a:t>va_bl</a:t>
                      </a:r>
                    </a:p>
                  </a:txBody>
                  <a:tcPr marL="0" marR="0" marT="0" marB="0"/>
                </a:tc>
                <a:tc>
                  <a:txBody>
                    <a:bodyPr/>
                    <a:lstStyle/>
                    <a:p>
                      <a:pPr algn="r" rtl="0" fontAlgn="t"/>
                      <a:r>
                        <a:rPr lang="en-GB" sz="1400" b="0" i="0" u="none" strike="noStrike">
                          <a:solidFill>
                            <a:srgbClr val="000000"/>
                          </a:solidFill>
                          <a:latin typeface="Verdana"/>
                        </a:rPr>
                        <a:t>1.01</a:t>
                      </a:r>
                    </a:p>
                  </a:txBody>
                  <a:tcPr marL="9525" marR="9525" marT="9525" marB="0"/>
                </a:tc>
                <a:tc>
                  <a:txBody>
                    <a:bodyPr/>
                    <a:lstStyle/>
                    <a:p>
                      <a:pPr algn="r" rtl="0" fontAlgn="t"/>
                      <a:r>
                        <a:rPr lang="en-GB" sz="1400" b="0" i="0" u="none" strike="noStrike">
                          <a:solidFill>
                            <a:srgbClr val="000000"/>
                          </a:solidFill>
                          <a:latin typeface="Verdana"/>
                        </a:rPr>
                        <a:t>0.27</a:t>
                      </a:r>
                    </a:p>
                  </a:txBody>
                  <a:tcPr marL="9525" marR="9525" marT="9525" marB="0"/>
                </a:tc>
                <a:tc>
                  <a:txBody>
                    <a:bodyPr/>
                    <a:lstStyle/>
                    <a:p>
                      <a:pPr algn="r" rtl="0" fontAlgn="t"/>
                      <a:r>
                        <a:rPr lang="en-GB" sz="1400" b="0" i="0" u="none" strike="noStrike">
                          <a:solidFill>
                            <a:srgbClr val="000000"/>
                          </a:solidFill>
                          <a:latin typeface="Verdana"/>
                        </a:rPr>
                        <a:t>3.84</a:t>
                      </a:r>
                    </a:p>
                  </a:txBody>
                  <a:tcPr marL="9525" marR="9525" marT="9525" marB="0"/>
                </a:tc>
                <a:tc>
                  <a:txBody>
                    <a:bodyPr/>
                    <a:lstStyle/>
                    <a:p>
                      <a:pPr algn="r" rtl="0" fontAlgn="t"/>
                      <a:r>
                        <a:rPr lang="en-GB" sz="1400" b="0" i="0" u="none" strike="noStrike">
                          <a:solidFill>
                            <a:srgbClr val="000000"/>
                          </a:solidFill>
                          <a:latin typeface="Verdana"/>
                        </a:rPr>
                        <a:t>896</a:t>
                      </a:r>
                    </a:p>
                  </a:txBody>
                  <a:tcPr marL="9525" marR="9525" marT="9525" marB="0"/>
                </a:tc>
                <a:tc>
                  <a:txBody>
                    <a:bodyPr/>
                    <a:lstStyle/>
                    <a:p>
                      <a:pPr algn="r" rtl="0" fontAlgn="b"/>
                      <a:r>
                        <a:rPr lang="en-GB" sz="1400" b="0" i="0" u="none" strike="noStrike" dirty="0">
                          <a:solidFill>
                            <a:srgbClr val="000000"/>
                          </a:solidFill>
                          <a:latin typeface="Verdana"/>
                        </a:rPr>
                        <a:t>100.0%</a:t>
                      </a:r>
                    </a:p>
                  </a:txBody>
                  <a:tcPr marL="9525" marR="9525" marT="9525" marB="0" anchor="b"/>
                </a:tc>
              </a:tr>
            </a:tbl>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Mild unilateral progression to advanced AMD</a:t>
            </a:r>
            <a:endParaRPr lang="en-GB" dirty="0"/>
          </a:p>
        </p:txBody>
      </p:sp>
      <p:sp>
        <p:nvSpPr>
          <p:cNvPr id="4" name="Date Placeholder 3"/>
          <p:cNvSpPr>
            <a:spLocks noGrp="1"/>
          </p:cNvSpPr>
          <p:nvPr>
            <p:ph type="dt" sz="half" idx="2"/>
          </p:nvPr>
        </p:nvSpPr>
        <p:spPr/>
        <p:txBody>
          <a:bodyPr/>
          <a:lstStyle/>
          <a:p>
            <a:fld id="{9AFEB77A-97B9-454A-81DF-89DD7448F8D4}" type="datetime1">
              <a:rPr lang="en-US" smtClean="0"/>
              <a:pPr/>
              <a:t>2/24/2015</a:t>
            </a:fld>
            <a:endParaRPr lang="en-GB"/>
          </a:p>
        </p:txBody>
      </p:sp>
      <p:sp>
        <p:nvSpPr>
          <p:cNvPr id="5" name="Footer Placeholder 4"/>
          <p:cNvSpPr>
            <a:spLocks noGrp="1"/>
          </p:cNvSpPr>
          <p:nvPr>
            <p:ph type="ftr" sz="quarter" idx="3"/>
          </p:nvPr>
        </p:nvSpPr>
        <p:spPr/>
        <p:txBody>
          <a:bodyPr/>
          <a:lstStyle/>
          <a:p>
            <a:r>
              <a:rPr lang="en-GB" smtClean="0"/>
              <a:t>Jassen Dry AMD predictive models</a:t>
            </a:r>
            <a:endParaRPr lang="en-GB"/>
          </a:p>
        </p:txBody>
      </p:sp>
      <p:sp>
        <p:nvSpPr>
          <p:cNvPr id="6" name="Slide Number Placeholder 5"/>
          <p:cNvSpPr>
            <a:spLocks noGrp="1"/>
          </p:cNvSpPr>
          <p:nvPr>
            <p:ph type="sldNum" sz="quarter" idx="4"/>
          </p:nvPr>
        </p:nvSpPr>
        <p:spPr/>
        <p:txBody>
          <a:bodyPr/>
          <a:lstStyle/>
          <a:p>
            <a:fld id="{078CA1E6-1B09-488D-A1FF-E8A47C315D27}" type="slidenum">
              <a:rPr lang="en-GB" smtClean="0"/>
              <a:pPr/>
              <a:t>28</a:t>
            </a:fld>
            <a:endParaRPr lang="en-GB"/>
          </a:p>
        </p:txBody>
      </p:sp>
      <p:sp>
        <p:nvSpPr>
          <p:cNvPr id="10" name="Text Placeholder 9"/>
          <p:cNvSpPr>
            <a:spLocks noGrp="1"/>
          </p:cNvSpPr>
          <p:nvPr>
            <p:ph type="body" sz="quarter" idx="10"/>
          </p:nvPr>
        </p:nvSpPr>
        <p:spPr/>
        <p:txBody>
          <a:bodyPr/>
          <a:lstStyle/>
          <a:p>
            <a:pPr lvl="0"/>
            <a:r>
              <a:rPr lang="en-GB" dirty="0" smtClean="0"/>
              <a:t>Final step-wise model with adjusted ORs </a:t>
            </a:r>
          </a:p>
          <a:p>
            <a:endParaRPr lang="en-GB" dirty="0"/>
          </a:p>
        </p:txBody>
      </p:sp>
      <p:graphicFrame>
        <p:nvGraphicFramePr>
          <p:cNvPr id="9" name="Table 8"/>
          <p:cNvGraphicFramePr>
            <a:graphicFrameLocks noGrp="1"/>
          </p:cNvGraphicFramePr>
          <p:nvPr/>
        </p:nvGraphicFramePr>
        <p:xfrm>
          <a:off x="481362" y="1397000"/>
          <a:ext cx="8205012" cy="2410443"/>
        </p:xfrm>
        <a:graphic>
          <a:graphicData uri="http://schemas.openxmlformats.org/drawingml/2006/table">
            <a:tbl>
              <a:tblPr firstRow="1" bandRow="1">
                <a:tableStyleId>{69012ECD-51FC-41F1-AA8D-1B2483CD663E}</a:tableStyleId>
              </a:tblPr>
              <a:tblGrid>
                <a:gridCol w="1674984"/>
                <a:gridCol w="1060020"/>
                <a:gridCol w="1367502"/>
                <a:gridCol w="1367502"/>
                <a:gridCol w="1367502"/>
                <a:gridCol w="1367502"/>
              </a:tblGrid>
              <a:tr h="268073">
                <a:tc>
                  <a:txBody>
                    <a:bodyPr/>
                    <a:lstStyle/>
                    <a:p>
                      <a:r>
                        <a:rPr lang="en-GB" sz="1400" dirty="0" smtClean="0">
                          <a:latin typeface="+mj-lt"/>
                        </a:rPr>
                        <a:t>Attributes</a:t>
                      </a:r>
                      <a:endParaRPr lang="en-GB" sz="1400" dirty="0">
                        <a:latin typeface="+mj-lt"/>
                      </a:endParaRPr>
                    </a:p>
                  </a:txBody>
                  <a:tcPr/>
                </a:tc>
                <a:tc>
                  <a:txBody>
                    <a:bodyPr/>
                    <a:lstStyle/>
                    <a:p>
                      <a:r>
                        <a:rPr lang="el-GR" sz="1400" dirty="0" smtClean="0">
                          <a:latin typeface="+mj-lt"/>
                        </a:rPr>
                        <a:t>β</a:t>
                      </a:r>
                      <a:endParaRPr lang="en-GB" sz="1400" dirty="0">
                        <a:latin typeface="+mj-lt"/>
                      </a:endParaRPr>
                    </a:p>
                  </a:txBody>
                  <a:tcPr/>
                </a:tc>
                <a:tc>
                  <a:txBody>
                    <a:bodyPr/>
                    <a:lstStyle/>
                    <a:p>
                      <a:r>
                        <a:rPr lang="en-GB" sz="1400" dirty="0" smtClean="0">
                          <a:latin typeface="+mj-lt"/>
                        </a:rPr>
                        <a:t>P value</a:t>
                      </a:r>
                      <a:endParaRPr lang="en-GB" sz="1400" dirty="0">
                        <a:latin typeface="+mj-lt"/>
                      </a:endParaRPr>
                    </a:p>
                  </a:txBody>
                  <a:tcPr/>
                </a:tc>
                <a:tc>
                  <a:txBody>
                    <a:bodyPr/>
                    <a:lstStyle/>
                    <a:p>
                      <a:r>
                        <a:rPr lang="en-GB" sz="1400" dirty="0" smtClean="0">
                          <a:latin typeface="+mj-lt"/>
                        </a:rPr>
                        <a:t>Odds</a:t>
                      </a:r>
                      <a:r>
                        <a:rPr lang="en-GB" sz="1400" baseline="0" dirty="0" smtClean="0">
                          <a:latin typeface="+mj-lt"/>
                        </a:rPr>
                        <a:t> ratios</a:t>
                      </a:r>
                      <a:endParaRPr lang="en-GB" sz="1400" dirty="0">
                        <a:latin typeface="+mj-lt"/>
                      </a:endParaRPr>
                    </a:p>
                  </a:txBody>
                  <a:tcPr/>
                </a:tc>
                <a:tc>
                  <a:txBody>
                    <a:bodyPr/>
                    <a:lstStyle/>
                    <a:p>
                      <a:r>
                        <a:rPr lang="en-GB" sz="1400" dirty="0" smtClean="0">
                          <a:latin typeface="+mj-lt"/>
                        </a:rPr>
                        <a:t>Lower 95% CI</a:t>
                      </a:r>
                      <a:endParaRPr lang="en-GB" sz="1400" dirty="0">
                        <a:latin typeface="+mj-lt"/>
                      </a:endParaRPr>
                    </a:p>
                  </a:txBody>
                  <a:tcPr/>
                </a:tc>
                <a:tc>
                  <a:txBody>
                    <a:bodyPr/>
                    <a:lstStyle/>
                    <a:p>
                      <a:r>
                        <a:rPr lang="en-GB" sz="1400" dirty="0" smtClean="0">
                          <a:latin typeface="+mj-lt"/>
                        </a:rPr>
                        <a:t>Upper 95%</a:t>
                      </a:r>
                      <a:r>
                        <a:rPr lang="en-GB" sz="1400" baseline="0" dirty="0" smtClean="0">
                          <a:latin typeface="+mj-lt"/>
                        </a:rPr>
                        <a:t> CI</a:t>
                      </a:r>
                      <a:endParaRPr lang="en-GB" sz="1400" dirty="0">
                        <a:latin typeface="+mj-lt"/>
                      </a:endParaRPr>
                    </a:p>
                  </a:txBody>
                  <a:tcPr/>
                </a:tc>
              </a:tr>
              <a:tr h="268073">
                <a:tc>
                  <a:txBody>
                    <a:bodyPr/>
                    <a:lstStyle/>
                    <a:p>
                      <a:pPr>
                        <a:lnSpc>
                          <a:spcPct val="115000"/>
                        </a:lnSpc>
                        <a:spcBef>
                          <a:spcPts val="300"/>
                        </a:spcBef>
                        <a:spcAft>
                          <a:spcPts val="300"/>
                        </a:spcAft>
                      </a:pPr>
                      <a:r>
                        <a:rPr lang="en-GB" sz="1400" b="1" dirty="0">
                          <a:solidFill>
                            <a:srgbClr val="000000"/>
                          </a:solidFill>
                          <a:latin typeface="+mj-lt"/>
                          <a:ea typeface="SimSun"/>
                        </a:rPr>
                        <a:t>Intercept</a:t>
                      </a:r>
                      <a:endParaRPr lang="en-GB" sz="1400" dirty="0">
                        <a:latin typeface="+mj-lt"/>
                        <a:ea typeface="SimSun"/>
                      </a:endParaRPr>
                    </a:p>
                  </a:txBody>
                  <a:tcPr marL="38100" marR="38100" marT="0" marB="0"/>
                </a:tc>
                <a:tc>
                  <a:txBody>
                    <a:bodyPr/>
                    <a:lstStyle/>
                    <a:p>
                      <a:pPr algn="r" rtl="0" fontAlgn="t"/>
                      <a:r>
                        <a:rPr lang="en-GB" sz="1400" b="0" i="0" u="none" strike="noStrike">
                          <a:solidFill>
                            <a:srgbClr val="000000"/>
                          </a:solidFill>
                          <a:latin typeface="Verdana"/>
                        </a:rPr>
                        <a:t>-2.11</a:t>
                      </a:r>
                    </a:p>
                  </a:txBody>
                  <a:tcPr marL="9525" marR="9525" marT="9525" marB="0"/>
                </a:tc>
                <a:tc>
                  <a:txBody>
                    <a:bodyPr/>
                    <a:lstStyle/>
                    <a:p>
                      <a:pPr algn="r" rtl="0" fontAlgn="t"/>
                      <a:r>
                        <a:rPr lang="en-GB" sz="1400" b="0" i="0" u="none" strike="noStrike" dirty="0" smtClean="0">
                          <a:solidFill>
                            <a:srgbClr val="000000"/>
                          </a:solidFill>
                          <a:latin typeface="Verdana"/>
                        </a:rPr>
                        <a:t>&lt;0.001</a:t>
                      </a:r>
                      <a:r>
                        <a:rPr lang="en-GB" sz="1400" b="0" i="0" u="none" strike="noStrike" dirty="0" smtClean="0">
                          <a:solidFill>
                            <a:srgbClr val="002868"/>
                          </a:solidFill>
                          <a:latin typeface="Verdana"/>
                        </a:rPr>
                        <a:t> </a:t>
                      </a:r>
                      <a:endParaRPr lang="en-GB" sz="1400" b="0" i="0" u="none" strike="noStrike" dirty="0">
                        <a:solidFill>
                          <a:srgbClr val="000000"/>
                        </a:solidFill>
                        <a:latin typeface="Verdana"/>
                      </a:endParaRPr>
                    </a:p>
                  </a:txBody>
                  <a:tcPr marL="9525" marR="9525" marT="9525" marB="0"/>
                </a:tc>
                <a:tc>
                  <a:txBody>
                    <a:bodyPr/>
                    <a:lstStyle/>
                    <a:p>
                      <a:endParaRPr lang="en-GB"/>
                    </a:p>
                  </a:txBody>
                  <a:tcPr marL="9525" marR="9525" marT="9525" marB="0"/>
                </a:tc>
                <a:tc>
                  <a:txBody>
                    <a:bodyPr/>
                    <a:lstStyle/>
                    <a:p>
                      <a:endParaRPr lang="en-GB"/>
                    </a:p>
                  </a:txBody>
                  <a:tcPr marL="9525" marR="9525" marT="9525" marB="0"/>
                </a:tc>
                <a:tc>
                  <a:txBody>
                    <a:bodyPr/>
                    <a:lstStyle/>
                    <a:p>
                      <a:endParaRPr lang="en-GB"/>
                    </a:p>
                  </a:txBody>
                  <a:tcPr marL="9525" marR="9525" marT="9525" marB="0"/>
                </a:tc>
              </a:tr>
              <a:tr h="268073">
                <a:tc>
                  <a:txBody>
                    <a:bodyPr/>
                    <a:lstStyle/>
                    <a:p>
                      <a:pPr>
                        <a:lnSpc>
                          <a:spcPct val="115000"/>
                        </a:lnSpc>
                        <a:spcBef>
                          <a:spcPts val="300"/>
                        </a:spcBef>
                        <a:spcAft>
                          <a:spcPts val="300"/>
                        </a:spcAft>
                      </a:pPr>
                      <a:r>
                        <a:rPr lang="en-GB" sz="1400" b="1" dirty="0" err="1" smtClean="0">
                          <a:solidFill>
                            <a:srgbClr val="000000"/>
                          </a:solidFill>
                          <a:latin typeface="+mj-lt"/>
                          <a:ea typeface="SimSun"/>
                        </a:rPr>
                        <a:t>bl_va</a:t>
                      </a:r>
                      <a:r>
                        <a:rPr lang="en-GB" sz="1400" b="1" dirty="0" smtClean="0">
                          <a:solidFill>
                            <a:srgbClr val="000000"/>
                          </a:solidFill>
                          <a:latin typeface="+mj-lt"/>
                          <a:ea typeface="SimSun"/>
                        </a:rPr>
                        <a:t> (+1)</a:t>
                      </a:r>
                      <a:endParaRPr lang="en-GB" sz="1400" dirty="0">
                        <a:latin typeface="+mj-lt"/>
                        <a:ea typeface="SimSun"/>
                      </a:endParaRPr>
                    </a:p>
                  </a:txBody>
                  <a:tcPr marL="38100" marR="38100" marT="0" marB="0"/>
                </a:tc>
                <a:tc>
                  <a:txBody>
                    <a:bodyPr/>
                    <a:lstStyle/>
                    <a:p>
                      <a:pPr algn="r" rtl="0" fontAlgn="t"/>
                      <a:r>
                        <a:rPr lang="en-GB" sz="1400" b="0" i="0" u="none" strike="noStrike">
                          <a:solidFill>
                            <a:srgbClr val="000000"/>
                          </a:solidFill>
                          <a:latin typeface="Verdana"/>
                        </a:rPr>
                        <a:t>-0.03</a:t>
                      </a:r>
                    </a:p>
                  </a:txBody>
                  <a:tcPr marL="9525" marR="9525" marT="9525" marB="0"/>
                </a:tc>
                <a:tc>
                  <a:txBody>
                    <a:bodyPr/>
                    <a:lstStyle/>
                    <a:p>
                      <a:pPr algn="r" rtl="0" fontAlgn="t"/>
                      <a:r>
                        <a:rPr lang="en-GB" sz="1400" b="0" i="0" u="none" strike="noStrike" dirty="0" smtClean="0">
                          <a:solidFill>
                            <a:srgbClr val="000000"/>
                          </a:solidFill>
                          <a:latin typeface="Verdana"/>
                        </a:rPr>
                        <a:t>&lt;0.001</a:t>
                      </a:r>
                      <a:r>
                        <a:rPr lang="en-GB" sz="1400" b="0" i="0" u="none" strike="noStrike" dirty="0" smtClean="0">
                          <a:solidFill>
                            <a:srgbClr val="002868"/>
                          </a:solidFill>
                          <a:latin typeface="Verdana"/>
                        </a:rPr>
                        <a:t> </a:t>
                      </a:r>
                      <a:endParaRPr lang="en-GB" sz="1400" b="0" i="0" u="none" strike="noStrike" dirty="0">
                        <a:solidFill>
                          <a:srgbClr val="000000"/>
                        </a:solidFill>
                        <a:latin typeface="Verdana"/>
                      </a:endParaRPr>
                    </a:p>
                  </a:txBody>
                  <a:tcPr marL="9525" marR="9525" marT="9525" marB="0"/>
                </a:tc>
                <a:tc>
                  <a:txBody>
                    <a:bodyPr/>
                    <a:lstStyle/>
                    <a:p>
                      <a:pPr algn="r" rtl="0" fontAlgn="t"/>
                      <a:r>
                        <a:rPr lang="en-GB" sz="1400" b="0" i="0" u="none" strike="noStrike" dirty="0">
                          <a:solidFill>
                            <a:srgbClr val="000000"/>
                          </a:solidFill>
                          <a:latin typeface="Verdana"/>
                        </a:rPr>
                        <a:t>0.97</a:t>
                      </a:r>
                    </a:p>
                  </a:txBody>
                  <a:tcPr marL="9525" marR="9525" marT="9525" marB="0"/>
                </a:tc>
                <a:tc>
                  <a:txBody>
                    <a:bodyPr/>
                    <a:lstStyle/>
                    <a:p>
                      <a:pPr algn="r" rtl="0" fontAlgn="t"/>
                      <a:r>
                        <a:rPr lang="en-GB" sz="1400" b="0" i="0" u="none" strike="noStrike">
                          <a:solidFill>
                            <a:srgbClr val="000000"/>
                          </a:solidFill>
                          <a:latin typeface="Verdana"/>
                        </a:rPr>
                        <a:t>0.97</a:t>
                      </a:r>
                    </a:p>
                  </a:txBody>
                  <a:tcPr marL="9525" marR="9525" marT="9525" marB="0"/>
                </a:tc>
                <a:tc>
                  <a:txBody>
                    <a:bodyPr/>
                    <a:lstStyle/>
                    <a:p>
                      <a:pPr algn="r" rtl="0" fontAlgn="t"/>
                      <a:r>
                        <a:rPr lang="en-GB" sz="1400" b="0" i="0" u="none" strike="noStrike">
                          <a:solidFill>
                            <a:srgbClr val="000000"/>
                          </a:solidFill>
                          <a:latin typeface="Verdana"/>
                        </a:rPr>
                        <a:t>0.98</a:t>
                      </a:r>
                    </a:p>
                  </a:txBody>
                  <a:tcPr marL="9525" marR="9525" marT="9525" marB="0"/>
                </a:tc>
              </a:tr>
              <a:tr h="268073">
                <a:tc>
                  <a:txBody>
                    <a:bodyPr/>
                    <a:lstStyle/>
                    <a:p>
                      <a:pPr>
                        <a:lnSpc>
                          <a:spcPct val="115000"/>
                        </a:lnSpc>
                        <a:spcBef>
                          <a:spcPts val="300"/>
                        </a:spcBef>
                        <a:spcAft>
                          <a:spcPts val="300"/>
                        </a:spcAft>
                      </a:pPr>
                      <a:r>
                        <a:rPr lang="en-GB" sz="1400" b="1">
                          <a:solidFill>
                            <a:srgbClr val="000000"/>
                          </a:solidFill>
                          <a:latin typeface="+mj-lt"/>
                          <a:ea typeface="SimSun"/>
                        </a:rPr>
                        <a:t>comb_bl</a:t>
                      </a:r>
                      <a:endParaRPr lang="en-GB" sz="1400">
                        <a:latin typeface="+mj-lt"/>
                        <a:ea typeface="SimSun"/>
                      </a:endParaRPr>
                    </a:p>
                  </a:txBody>
                  <a:tcPr marL="38100" marR="38100" marT="0" marB="0"/>
                </a:tc>
                <a:tc>
                  <a:txBody>
                    <a:bodyPr/>
                    <a:lstStyle/>
                    <a:p>
                      <a:pPr algn="r" rtl="0" fontAlgn="t"/>
                      <a:r>
                        <a:rPr lang="en-GB" sz="1400" b="0" i="0" u="none" strike="noStrike">
                          <a:solidFill>
                            <a:srgbClr val="000000"/>
                          </a:solidFill>
                          <a:latin typeface="Verdana"/>
                        </a:rPr>
                        <a:t>0.45</a:t>
                      </a:r>
                    </a:p>
                  </a:txBody>
                  <a:tcPr marL="9525" marR="9525" marT="9525" marB="0"/>
                </a:tc>
                <a:tc>
                  <a:txBody>
                    <a:bodyPr/>
                    <a:lstStyle/>
                    <a:p>
                      <a:pPr algn="r" rtl="0" fontAlgn="t"/>
                      <a:r>
                        <a:rPr lang="en-GB" sz="1400" b="0" i="0" u="none" strike="noStrike">
                          <a:solidFill>
                            <a:srgbClr val="000000"/>
                          </a:solidFill>
                          <a:latin typeface="Verdana"/>
                        </a:rPr>
                        <a:t>0.02</a:t>
                      </a:r>
                    </a:p>
                  </a:txBody>
                  <a:tcPr marL="9525" marR="9525" marT="9525" marB="0"/>
                </a:tc>
                <a:tc>
                  <a:txBody>
                    <a:bodyPr/>
                    <a:lstStyle/>
                    <a:p>
                      <a:pPr algn="r" rtl="0" fontAlgn="t"/>
                      <a:r>
                        <a:rPr lang="en-GB" sz="1400" b="0" i="0" u="none" strike="noStrike" dirty="0">
                          <a:solidFill>
                            <a:srgbClr val="000000"/>
                          </a:solidFill>
                          <a:latin typeface="Verdana"/>
                        </a:rPr>
                        <a:t>1.56</a:t>
                      </a:r>
                    </a:p>
                  </a:txBody>
                  <a:tcPr marL="9525" marR="9525" marT="9525" marB="0"/>
                </a:tc>
                <a:tc>
                  <a:txBody>
                    <a:bodyPr/>
                    <a:lstStyle/>
                    <a:p>
                      <a:pPr algn="r" rtl="0" fontAlgn="t"/>
                      <a:r>
                        <a:rPr lang="en-GB" sz="1400" b="0" i="0" u="none" strike="noStrike" dirty="0">
                          <a:solidFill>
                            <a:srgbClr val="000000"/>
                          </a:solidFill>
                          <a:latin typeface="Verdana"/>
                        </a:rPr>
                        <a:t>1.06</a:t>
                      </a:r>
                    </a:p>
                  </a:txBody>
                  <a:tcPr marL="9525" marR="9525" marT="9525" marB="0"/>
                </a:tc>
                <a:tc>
                  <a:txBody>
                    <a:bodyPr/>
                    <a:lstStyle/>
                    <a:p>
                      <a:pPr algn="r" rtl="0" fontAlgn="t"/>
                      <a:r>
                        <a:rPr lang="en-GB" sz="1400" b="0" i="0" u="none" strike="noStrike">
                          <a:solidFill>
                            <a:srgbClr val="000000"/>
                          </a:solidFill>
                          <a:latin typeface="Verdana"/>
                        </a:rPr>
                        <a:t>2.30</a:t>
                      </a:r>
                    </a:p>
                  </a:txBody>
                  <a:tcPr marL="9525" marR="9525" marT="9525" marB="0"/>
                </a:tc>
              </a:tr>
              <a:tr h="268073">
                <a:tc>
                  <a:txBody>
                    <a:bodyPr/>
                    <a:lstStyle/>
                    <a:p>
                      <a:pPr>
                        <a:lnSpc>
                          <a:spcPct val="115000"/>
                        </a:lnSpc>
                        <a:spcBef>
                          <a:spcPts val="300"/>
                        </a:spcBef>
                        <a:spcAft>
                          <a:spcPts val="300"/>
                        </a:spcAft>
                      </a:pPr>
                      <a:r>
                        <a:rPr lang="en-GB" sz="1400" b="1">
                          <a:solidFill>
                            <a:srgbClr val="000000"/>
                          </a:solidFill>
                          <a:latin typeface="+mj-lt"/>
                          <a:ea typeface="SimSun"/>
                        </a:rPr>
                        <a:t>ct_eyedx_post</a:t>
                      </a:r>
                      <a:endParaRPr lang="en-GB" sz="1400">
                        <a:latin typeface="+mj-lt"/>
                        <a:ea typeface="SimSun"/>
                      </a:endParaRPr>
                    </a:p>
                  </a:txBody>
                  <a:tcPr marL="38100" marR="38100" marT="0" marB="0"/>
                </a:tc>
                <a:tc>
                  <a:txBody>
                    <a:bodyPr/>
                    <a:lstStyle/>
                    <a:p>
                      <a:pPr algn="r" rtl="0" fontAlgn="t"/>
                      <a:r>
                        <a:rPr lang="en-GB" sz="1400" b="0" i="0" u="none" strike="noStrike">
                          <a:solidFill>
                            <a:srgbClr val="000000"/>
                          </a:solidFill>
                          <a:latin typeface="Verdana"/>
                        </a:rPr>
                        <a:t>0.22</a:t>
                      </a:r>
                    </a:p>
                  </a:txBody>
                  <a:tcPr marL="9525" marR="9525" marT="9525" marB="0"/>
                </a:tc>
                <a:tc>
                  <a:txBody>
                    <a:bodyPr/>
                    <a:lstStyle/>
                    <a:p>
                      <a:pPr algn="r" rtl="0" fontAlgn="t"/>
                      <a:r>
                        <a:rPr lang="en-GB" sz="1400" b="0" i="0" u="none" strike="noStrike" dirty="0" smtClean="0">
                          <a:solidFill>
                            <a:srgbClr val="000000"/>
                          </a:solidFill>
                          <a:latin typeface="Verdana"/>
                        </a:rPr>
                        <a:t>&lt;0.001</a:t>
                      </a:r>
                      <a:r>
                        <a:rPr lang="en-GB" sz="1400" b="0" i="0" u="none" strike="noStrike" dirty="0" smtClean="0">
                          <a:solidFill>
                            <a:srgbClr val="002868"/>
                          </a:solidFill>
                          <a:latin typeface="Verdana"/>
                        </a:rPr>
                        <a:t> </a:t>
                      </a:r>
                      <a:endParaRPr lang="en-GB" sz="1400" b="0" i="0" u="none" strike="noStrike" dirty="0">
                        <a:solidFill>
                          <a:srgbClr val="000000"/>
                        </a:solidFill>
                        <a:latin typeface="Verdana"/>
                      </a:endParaRPr>
                    </a:p>
                  </a:txBody>
                  <a:tcPr marL="9525" marR="9525" marT="9525" marB="0"/>
                </a:tc>
                <a:tc>
                  <a:txBody>
                    <a:bodyPr/>
                    <a:lstStyle/>
                    <a:p>
                      <a:pPr algn="r" rtl="0" fontAlgn="t"/>
                      <a:r>
                        <a:rPr lang="en-GB" sz="1400" b="0" i="0" u="none" strike="noStrike">
                          <a:solidFill>
                            <a:srgbClr val="000000"/>
                          </a:solidFill>
                          <a:latin typeface="Verdana"/>
                        </a:rPr>
                        <a:t>1.25</a:t>
                      </a:r>
                    </a:p>
                  </a:txBody>
                  <a:tcPr marL="9525" marR="9525" marT="9525" marB="0"/>
                </a:tc>
                <a:tc>
                  <a:txBody>
                    <a:bodyPr/>
                    <a:lstStyle/>
                    <a:p>
                      <a:pPr algn="r" rtl="0" fontAlgn="t"/>
                      <a:r>
                        <a:rPr lang="en-GB" sz="1400" b="0" i="0" u="none" strike="noStrike" dirty="0">
                          <a:solidFill>
                            <a:srgbClr val="000000"/>
                          </a:solidFill>
                          <a:latin typeface="Verdana"/>
                        </a:rPr>
                        <a:t>1.16</a:t>
                      </a:r>
                    </a:p>
                  </a:txBody>
                  <a:tcPr marL="9525" marR="9525" marT="9525" marB="0"/>
                </a:tc>
                <a:tc>
                  <a:txBody>
                    <a:bodyPr/>
                    <a:lstStyle/>
                    <a:p>
                      <a:pPr algn="r" rtl="0" fontAlgn="t"/>
                      <a:r>
                        <a:rPr lang="en-GB" sz="1400" b="0" i="0" u="none" strike="noStrike">
                          <a:solidFill>
                            <a:srgbClr val="000000"/>
                          </a:solidFill>
                          <a:latin typeface="Verdana"/>
                        </a:rPr>
                        <a:t>1.34</a:t>
                      </a:r>
                    </a:p>
                  </a:txBody>
                  <a:tcPr marL="9525" marR="9525" marT="9525" marB="0"/>
                </a:tc>
              </a:tr>
              <a:tr h="268073">
                <a:tc>
                  <a:txBody>
                    <a:bodyPr/>
                    <a:lstStyle/>
                    <a:p>
                      <a:pPr>
                        <a:lnSpc>
                          <a:spcPct val="115000"/>
                        </a:lnSpc>
                        <a:spcBef>
                          <a:spcPts val="300"/>
                        </a:spcBef>
                        <a:spcAft>
                          <a:spcPts val="300"/>
                        </a:spcAft>
                      </a:pPr>
                      <a:r>
                        <a:rPr lang="en-GB" sz="1400" b="1">
                          <a:solidFill>
                            <a:srgbClr val="000000"/>
                          </a:solidFill>
                          <a:latin typeface="+mj-lt"/>
                          <a:ea typeface="SimSun"/>
                        </a:rPr>
                        <a:t>ct_ivi_post</a:t>
                      </a:r>
                      <a:endParaRPr lang="en-GB" sz="1400">
                        <a:latin typeface="+mj-lt"/>
                        <a:ea typeface="SimSun"/>
                      </a:endParaRPr>
                    </a:p>
                  </a:txBody>
                  <a:tcPr marL="38100" marR="38100" marT="0" marB="0"/>
                </a:tc>
                <a:tc>
                  <a:txBody>
                    <a:bodyPr/>
                    <a:lstStyle/>
                    <a:p>
                      <a:pPr algn="r" rtl="0" fontAlgn="t"/>
                      <a:r>
                        <a:rPr lang="en-GB" sz="1400" b="0" i="0" u="none" strike="noStrike">
                          <a:solidFill>
                            <a:srgbClr val="000000"/>
                          </a:solidFill>
                          <a:latin typeface="Verdana"/>
                        </a:rPr>
                        <a:t>0.09</a:t>
                      </a:r>
                    </a:p>
                  </a:txBody>
                  <a:tcPr marL="9525" marR="9525" marT="9525" marB="0"/>
                </a:tc>
                <a:tc>
                  <a:txBody>
                    <a:bodyPr/>
                    <a:lstStyle/>
                    <a:p>
                      <a:pPr algn="r" rtl="0" fontAlgn="t"/>
                      <a:r>
                        <a:rPr lang="en-GB" sz="1400" b="0" i="0" u="none" strike="noStrike" dirty="0" smtClean="0">
                          <a:solidFill>
                            <a:srgbClr val="000000"/>
                          </a:solidFill>
                          <a:latin typeface="Verdana"/>
                        </a:rPr>
                        <a:t>&lt;0.001</a:t>
                      </a:r>
                      <a:r>
                        <a:rPr lang="en-GB" sz="1400" b="0" i="0" u="none" strike="noStrike" dirty="0" smtClean="0">
                          <a:solidFill>
                            <a:srgbClr val="002868"/>
                          </a:solidFill>
                          <a:latin typeface="Verdana"/>
                        </a:rPr>
                        <a:t> </a:t>
                      </a:r>
                      <a:endParaRPr lang="en-GB" sz="1400" b="0" i="0" u="none" strike="noStrike" dirty="0">
                        <a:solidFill>
                          <a:srgbClr val="000000"/>
                        </a:solidFill>
                        <a:latin typeface="Verdana"/>
                      </a:endParaRPr>
                    </a:p>
                  </a:txBody>
                  <a:tcPr marL="9525" marR="9525" marT="9525" marB="0"/>
                </a:tc>
                <a:tc>
                  <a:txBody>
                    <a:bodyPr/>
                    <a:lstStyle/>
                    <a:p>
                      <a:pPr algn="r" rtl="0" fontAlgn="t"/>
                      <a:r>
                        <a:rPr lang="en-GB" sz="1400" b="0" i="0" u="none" strike="noStrike">
                          <a:solidFill>
                            <a:srgbClr val="000000"/>
                          </a:solidFill>
                          <a:latin typeface="Verdana"/>
                        </a:rPr>
                        <a:t>1.09</a:t>
                      </a:r>
                    </a:p>
                  </a:txBody>
                  <a:tcPr marL="9525" marR="9525" marT="9525" marB="0"/>
                </a:tc>
                <a:tc>
                  <a:txBody>
                    <a:bodyPr/>
                    <a:lstStyle/>
                    <a:p>
                      <a:pPr algn="r" rtl="0" fontAlgn="t"/>
                      <a:r>
                        <a:rPr lang="en-GB" sz="1400" b="0" i="0" u="none" strike="noStrike" dirty="0">
                          <a:solidFill>
                            <a:srgbClr val="000000"/>
                          </a:solidFill>
                          <a:latin typeface="Verdana"/>
                        </a:rPr>
                        <a:t>1.07</a:t>
                      </a:r>
                    </a:p>
                  </a:txBody>
                  <a:tcPr marL="9525" marR="9525" marT="9525" marB="0"/>
                </a:tc>
                <a:tc>
                  <a:txBody>
                    <a:bodyPr/>
                    <a:lstStyle/>
                    <a:p>
                      <a:pPr algn="r" rtl="0" fontAlgn="t"/>
                      <a:r>
                        <a:rPr lang="en-GB" sz="1400" b="0" i="0" u="none" strike="noStrike">
                          <a:solidFill>
                            <a:srgbClr val="000000"/>
                          </a:solidFill>
                          <a:latin typeface="Verdana"/>
                        </a:rPr>
                        <a:t>1.12</a:t>
                      </a:r>
                    </a:p>
                  </a:txBody>
                  <a:tcPr marL="9525" marR="9525" marT="9525" marB="0"/>
                </a:tc>
              </a:tr>
              <a:tr h="268073">
                <a:tc>
                  <a:txBody>
                    <a:bodyPr/>
                    <a:lstStyle/>
                    <a:p>
                      <a:pPr>
                        <a:lnSpc>
                          <a:spcPct val="115000"/>
                        </a:lnSpc>
                        <a:spcBef>
                          <a:spcPts val="300"/>
                        </a:spcBef>
                        <a:spcAft>
                          <a:spcPts val="300"/>
                        </a:spcAft>
                      </a:pPr>
                      <a:r>
                        <a:rPr lang="en-GB" sz="1400" b="1">
                          <a:solidFill>
                            <a:srgbClr val="000000"/>
                          </a:solidFill>
                          <a:latin typeface="+mj-lt"/>
                          <a:ea typeface="SimSun"/>
                        </a:rPr>
                        <a:t>eyedx_bl</a:t>
                      </a:r>
                      <a:endParaRPr lang="en-GB" sz="1400">
                        <a:latin typeface="+mj-lt"/>
                        <a:ea typeface="SimSun"/>
                      </a:endParaRPr>
                    </a:p>
                  </a:txBody>
                  <a:tcPr marL="38100" marR="38100" marT="0" marB="0"/>
                </a:tc>
                <a:tc>
                  <a:txBody>
                    <a:bodyPr/>
                    <a:lstStyle/>
                    <a:p>
                      <a:pPr algn="r" rtl="0" fontAlgn="t"/>
                      <a:r>
                        <a:rPr lang="en-GB" sz="1400" b="0" i="0" u="none" strike="noStrike">
                          <a:solidFill>
                            <a:srgbClr val="000000"/>
                          </a:solidFill>
                          <a:latin typeface="Verdana"/>
                        </a:rPr>
                        <a:t>-1.11</a:t>
                      </a:r>
                    </a:p>
                  </a:txBody>
                  <a:tcPr marL="9525" marR="9525" marT="9525" marB="0"/>
                </a:tc>
                <a:tc>
                  <a:txBody>
                    <a:bodyPr/>
                    <a:lstStyle/>
                    <a:p>
                      <a:pPr algn="r" rtl="0" fontAlgn="t"/>
                      <a:r>
                        <a:rPr lang="en-GB" sz="1400" b="0" i="0" u="none" strike="noStrike" dirty="0" smtClean="0">
                          <a:solidFill>
                            <a:srgbClr val="000000"/>
                          </a:solidFill>
                          <a:latin typeface="Verdana"/>
                        </a:rPr>
                        <a:t>&lt;0.001</a:t>
                      </a:r>
                      <a:r>
                        <a:rPr lang="en-GB" sz="1400" b="0" i="0" u="none" strike="noStrike" dirty="0" smtClean="0">
                          <a:solidFill>
                            <a:srgbClr val="002868"/>
                          </a:solidFill>
                          <a:latin typeface="Verdana"/>
                        </a:rPr>
                        <a:t> </a:t>
                      </a:r>
                      <a:endParaRPr lang="en-GB" sz="1400" b="0" i="0" u="none" strike="noStrike" dirty="0">
                        <a:solidFill>
                          <a:srgbClr val="000000"/>
                        </a:solidFill>
                        <a:latin typeface="Verdana"/>
                      </a:endParaRPr>
                    </a:p>
                  </a:txBody>
                  <a:tcPr marL="9525" marR="9525" marT="9525" marB="0"/>
                </a:tc>
                <a:tc>
                  <a:txBody>
                    <a:bodyPr/>
                    <a:lstStyle/>
                    <a:p>
                      <a:pPr algn="r" rtl="0" fontAlgn="t"/>
                      <a:r>
                        <a:rPr lang="en-GB" sz="1400" b="0" i="0" u="none" strike="noStrike">
                          <a:solidFill>
                            <a:srgbClr val="000000"/>
                          </a:solidFill>
                          <a:latin typeface="Verdana"/>
                        </a:rPr>
                        <a:t>0.33</a:t>
                      </a:r>
                    </a:p>
                  </a:txBody>
                  <a:tcPr marL="9525" marR="9525" marT="9525" marB="0"/>
                </a:tc>
                <a:tc>
                  <a:txBody>
                    <a:bodyPr/>
                    <a:lstStyle/>
                    <a:p>
                      <a:pPr algn="r" rtl="0" fontAlgn="t"/>
                      <a:r>
                        <a:rPr lang="en-GB" sz="1400" b="0" i="0" u="none" strike="noStrike" dirty="0">
                          <a:solidFill>
                            <a:srgbClr val="000000"/>
                          </a:solidFill>
                          <a:latin typeface="Verdana"/>
                        </a:rPr>
                        <a:t>0.20</a:t>
                      </a:r>
                    </a:p>
                  </a:txBody>
                  <a:tcPr marL="9525" marR="9525" marT="9525" marB="0"/>
                </a:tc>
                <a:tc>
                  <a:txBody>
                    <a:bodyPr/>
                    <a:lstStyle/>
                    <a:p>
                      <a:pPr algn="r" rtl="0" fontAlgn="t"/>
                      <a:r>
                        <a:rPr lang="en-GB" sz="1400" b="0" i="0" u="none" strike="noStrike">
                          <a:solidFill>
                            <a:srgbClr val="000000"/>
                          </a:solidFill>
                          <a:latin typeface="Verdana"/>
                        </a:rPr>
                        <a:t>0.54</a:t>
                      </a:r>
                    </a:p>
                  </a:txBody>
                  <a:tcPr marL="9525" marR="9525" marT="9525" marB="0"/>
                </a:tc>
              </a:tr>
              <a:tr h="268073">
                <a:tc>
                  <a:txBody>
                    <a:bodyPr/>
                    <a:lstStyle/>
                    <a:p>
                      <a:pPr>
                        <a:lnSpc>
                          <a:spcPct val="115000"/>
                        </a:lnSpc>
                        <a:spcBef>
                          <a:spcPts val="300"/>
                        </a:spcBef>
                        <a:spcAft>
                          <a:spcPts val="300"/>
                        </a:spcAft>
                      </a:pPr>
                      <a:r>
                        <a:rPr lang="en-GB" sz="1400" b="1" dirty="0" err="1">
                          <a:solidFill>
                            <a:srgbClr val="000000"/>
                          </a:solidFill>
                          <a:latin typeface="+mj-lt"/>
                          <a:ea typeface="SimSun"/>
                        </a:rPr>
                        <a:t>ivi_post</a:t>
                      </a:r>
                      <a:endParaRPr lang="en-GB" sz="1400" dirty="0">
                        <a:latin typeface="+mj-lt"/>
                        <a:ea typeface="SimSun"/>
                      </a:endParaRPr>
                    </a:p>
                  </a:txBody>
                  <a:tcPr marL="38100" marR="38100" marT="0" marB="0"/>
                </a:tc>
                <a:tc>
                  <a:txBody>
                    <a:bodyPr/>
                    <a:lstStyle/>
                    <a:p>
                      <a:pPr algn="r" rtl="0" fontAlgn="t"/>
                      <a:r>
                        <a:rPr lang="en-GB" sz="1400" b="0" i="0" u="none" strike="noStrike">
                          <a:solidFill>
                            <a:srgbClr val="000000"/>
                          </a:solidFill>
                          <a:latin typeface="Verdana"/>
                        </a:rPr>
                        <a:t>1.80</a:t>
                      </a:r>
                    </a:p>
                  </a:txBody>
                  <a:tcPr marL="9525" marR="9525" marT="9525" marB="0"/>
                </a:tc>
                <a:tc>
                  <a:txBody>
                    <a:bodyPr/>
                    <a:lstStyle/>
                    <a:p>
                      <a:pPr algn="r" rtl="0" fontAlgn="t"/>
                      <a:r>
                        <a:rPr lang="en-GB" sz="1400" b="0" i="0" u="none" strike="noStrike" dirty="0" smtClean="0">
                          <a:solidFill>
                            <a:srgbClr val="000000"/>
                          </a:solidFill>
                          <a:latin typeface="Verdana"/>
                        </a:rPr>
                        <a:t>&lt;0.001</a:t>
                      </a:r>
                      <a:r>
                        <a:rPr lang="en-GB" sz="1400" b="0" i="0" u="none" strike="noStrike" dirty="0" smtClean="0">
                          <a:solidFill>
                            <a:srgbClr val="002868"/>
                          </a:solidFill>
                          <a:latin typeface="Verdana"/>
                        </a:rPr>
                        <a:t> </a:t>
                      </a:r>
                      <a:endParaRPr lang="en-GB" sz="1400" b="0" i="0" u="none" strike="noStrike" dirty="0">
                        <a:solidFill>
                          <a:srgbClr val="000000"/>
                        </a:solidFill>
                        <a:latin typeface="Verdana"/>
                      </a:endParaRPr>
                    </a:p>
                  </a:txBody>
                  <a:tcPr marL="9525" marR="9525" marT="9525" marB="0"/>
                </a:tc>
                <a:tc>
                  <a:txBody>
                    <a:bodyPr/>
                    <a:lstStyle/>
                    <a:p>
                      <a:pPr algn="r" rtl="0" fontAlgn="t"/>
                      <a:r>
                        <a:rPr lang="en-GB" sz="1400" b="0" i="0" u="none" strike="noStrike">
                          <a:solidFill>
                            <a:srgbClr val="000000"/>
                          </a:solidFill>
                          <a:latin typeface="Verdana"/>
                        </a:rPr>
                        <a:t>6.05</a:t>
                      </a:r>
                    </a:p>
                  </a:txBody>
                  <a:tcPr marL="9525" marR="9525" marT="9525" marB="0"/>
                </a:tc>
                <a:tc>
                  <a:txBody>
                    <a:bodyPr/>
                    <a:lstStyle/>
                    <a:p>
                      <a:pPr algn="r" rtl="0" fontAlgn="t"/>
                      <a:r>
                        <a:rPr lang="en-GB" sz="1400" b="0" i="0" u="none" strike="noStrike" dirty="0">
                          <a:solidFill>
                            <a:srgbClr val="000000"/>
                          </a:solidFill>
                          <a:latin typeface="Verdana"/>
                        </a:rPr>
                        <a:t>3.34</a:t>
                      </a:r>
                    </a:p>
                  </a:txBody>
                  <a:tcPr marL="9525" marR="9525" marT="9525" marB="0"/>
                </a:tc>
                <a:tc>
                  <a:txBody>
                    <a:bodyPr/>
                    <a:lstStyle/>
                    <a:p>
                      <a:pPr algn="r" rtl="0" fontAlgn="t"/>
                      <a:r>
                        <a:rPr lang="en-GB" sz="1400" b="0" i="0" u="none" strike="noStrike" dirty="0">
                          <a:solidFill>
                            <a:srgbClr val="000000"/>
                          </a:solidFill>
                          <a:latin typeface="Verdana"/>
                        </a:rPr>
                        <a:t>10.96</a:t>
                      </a:r>
                    </a:p>
                  </a:txBody>
                  <a:tcPr marL="9525" marR="9525" marT="9525" marB="0"/>
                </a:tc>
              </a:tr>
            </a:tbl>
          </a:graphicData>
        </a:graphic>
      </p:graphicFrame>
      <p:sp>
        <p:nvSpPr>
          <p:cNvPr id="11" name="Text Placeholder 6"/>
          <p:cNvSpPr txBox="1">
            <a:spLocks/>
          </p:cNvSpPr>
          <p:nvPr/>
        </p:nvSpPr>
        <p:spPr bwMode="gray">
          <a:xfrm>
            <a:off x="455613" y="5109210"/>
            <a:ext cx="8226000" cy="892302"/>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lgn="r" fontAlgn="base">
              <a:spcBef>
                <a:spcPct val="50000"/>
              </a:spcBef>
              <a:spcAft>
                <a:spcPct val="0"/>
              </a:spcAft>
              <a:buClr>
                <a:schemeClr val="accent1"/>
              </a:buClr>
            </a:pPr>
            <a:r>
              <a:rPr kumimoji="0" lang="en-GB" sz="2000" b="0" i="0" u="none" strike="noStrike" kern="0" cap="none" spc="0" normalizeH="0" baseline="0" noProof="0" dirty="0" smtClean="0">
                <a:ln>
                  <a:noFill/>
                </a:ln>
                <a:solidFill>
                  <a:schemeClr val="accent1"/>
                </a:solidFill>
                <a:effectLst/>
                <a:uLnTx/>
                <a:uFillTx/>
                <a:latin typeface="+mn-lt"/>
                <a:ea typeface="+mn-ea"/>
                <a:cs typeface="+mn-cs"/>
              </a:rPr>
              <a:t>N of observation used </a:t>
            </a:r>
            <a:r>
              <a:rPr lang="en-GB" sz="2000" kern="0" dirty="0" smtClean="0">
                <a:solidFill>
                  <a:schemeClr val="accent1"/>
                </a:solidFill>
              </a:rPr>
              <a:t>N=</a:t>
            </a:r>
            <a:r>
              <a:rPr lang="en-GB" sz="2000" dirty="0" smtClean="0"/>
              <a:t>885</a:t>
            </a:r>
            <a:r>
              <a:rPr lang="en-GB" sz="2000" kern="0" dirty="0" smtClean="0">
                <a:solidFill>
                  <a:schemeClr val="accent1"/>
                </a:solidFill>
              </a:rPr>
              <a:t>(99%)</a:t>
            </a:r>
            <a:endParaRPr kumimoji="0" lang="en-GB" sz="2000" b="0" i="0" u="none" strike="noStrike" kern="0" cap="none" spc="0" normalizeH="0" baseline="0" noProof="0" dirty="0" smtClean="0">
              <a:ln>
                <a:noFill/>
              </a:ln>
              <a:solidFill>
                <a:schemeClr val="accent1"/>
              </a:solidFill>
              <a:effectLst/>
              <a:uLnTx/>
              <a:uFillTx/>
              <a:latin typeface="+mn-lt"/>
              <a:ea typeface="+mn-ea"/>
              <a:cs typeface="+mn-cs"/>
            </a:endParaRPr>
          </a:p>
          <a:p>
            <a:pPr algn="r" fontAlgn="base">
              <a:spcBef>
                <a:spcPct val="50000"/>
              </a:spcBef>
              <a:spcAft>
                <a:spcPct val="0"/>
              </a:spcAft>
              <a:buClr>
                <a:schemeClr val="accent1"/>
              </a:buClr>
            </a:pPr>
            <a:r>
              <a:rPr kumimoji="0" lang="en-GB" sz="2000" b="0" i="0" u="none" strike="noStrike" kern="0" cap="none" spc="0" normalizeH="0" baseline="0" noProof="0" dirty="0" smtClean="0">
                <a:ln>
                  <a:noFill/>
                </a:ln>
                <a:solidFill>
                  <a:schemeClr val="accent1"/>
                </a:solidFill>
                <a:effectLst/>
                <a:uLnTx/>
                <a:uFillTx/>
                <a:latin typeface="+mn-lt"/>
                <a:ea typeface="+mn-ea"/>
                <a:cs typeface="+mn-cs"/>
              </a:rPr>
              <a:t>Model fit statistics AIC=</a:t>
            </a:r>
            <a:r>
              <a:rPr lang="en-GB" sz="2000" dirty="0" smtClean="0"/>
              <a:t> 788.018</a:t>
            </a:r>
          </a:p>
          <a:p>
            <a:pPr algn="r" fontAlgn="base">
              <a:spcBef>
                <a:spcPct val="50000"/>
              </a:spcBef>
              <a:spcAft>
                <a:spcPct val="0"/>
              </a:spcAft>
              <a:buClr>
                <a:schemeClr val="accent1"/>
              </a:buClr>
            </a:pPr>
            <a:endParaRPr lang="en-GB" sz="2000" dirty="0" smtClean="0"/>
          </a:p>
          <a:p>
            <a:pPr marL="0" marR="0" lvl="0" indent="0" algn="r" defTabSz="914400" rtl="0" eaLnBrk="1" fontAlgn="base" latinLnBrk="0" hangingPunct="1">
              <a:lnSpc>
                <a:spcPct val="100000"/>
              </a:lnSpc>
              <a:spcBef>
                <a:spcPct val="50000"/>
              </a:spcBef>
              <a:spcAft>
                <a:spcPct val="0"/>
              </a:spcAft>
              <a:buClr>
                <a:schemeClr val="accent1"/>
              </a:buClr>
              <a:buSzTx/>
              <a:buFont typeface="Verdana" pitchFamily="34" charset="0"/>
              <a:buNone/>
              <a:tabLst/>
              <a:defRPr/>
            </a:pPr>
            <a:endParaRPr kumimoji="0" lang="en-GB" sz="2000" b="0" i="0" u="none" strike="noStrike" kern="0" cap="none" spc="0" normalizeH="0" baseline="0" noProof="0" dirty="0">
              <a:ln>
                <a:noFill/>
              </a:ln>
              <a:solidFill>
                <a:schemeClr val="accent1"/>
              </a:solidFill>
              <a:effectLst/>
              <a:uLnTx/>
              <a:uFillTx/>
              <a:latin typeface="+mn-lt"/>
              <a:ea typeface="+mn-ea"/>
              <a:cs typeface="+mn-cs"/>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Mild unilateral progression to advanced AMD</a:t>
            </a:r>
            <a:endParaRPr lang="en-GB" dirty="0"/>
          </a:p>
        </p:txBody>
      </p:sp>
      <p:sp>
        <p:nvSpPr>
          <p:cNvPr id="4" name="Date Placeholder 3"/>
          <p:cNvSpPr>
            <a:spLocks noGrp="1"/>
          </p:cNvSpPr>
          <p:nvPr>
            <p:ph type="dt" sz="half" idx="2"/>
          </p:nvPr>
        </p:nvSpPr>
        <p:spPr/>
        <p:txBody>
          <a:bodyPr/>
          <a:lstStyle/>
          <a:p>
            <a:fld id="{9AFEB77A-97B9-454A-81DF-89DD7448F8D4}" type="datetime1">
              <a:rPr lang="en-US" smtClean="0"/>
              <a:pPr/>
              <a:t>2/24/2015</a:t>
            </a:fld>
            <a:endParaRPr lang="en-GB"/>
          </a:p>
        </p:txBody>
      </p:sp>
      <p:sp>
        <p:nvSpPr>
          <p:cNvPr id="5" name="Footer Placeholder 4"/>
          <p:cNvSpPr>
            <a:spLocks noGrp="1"/>
          </p:cNvSpPr>
          <p:nvPr>
            <p:ph type="ftr" sz="quarter" idx="3"/>
          </p:nvPr>
        </p:nvSpPr>
        <p:spPr/>
        <p:txBody>
          <a:bodyPr/>
          <a:lstStyle/>
          <a:p>
            <a:r>
              <a:rPr lang="en-GB" smtClean="0"/>
              <a:t>Jassen Dry AMD predictive models</a:t>
            </a:r>
            <a:endParaRPr lang="en-GB"/>
          </a:p>
        </p:txBody>
      </p:sp>
      <p:sp>
        <p:nvSpPr>
          <p:cNvPr id="6" name="Slide Number Placeholder 5"/>
          <p:cNvSpPr>
            <a:spLocks noGrp="1"/>
          </p:cNvSpPr>
          <p:nvPr>
            <p:ph type="sldNum" sz="quarter" idx="4"/>
          </p:nvPr>
        </p:nvSpPr>
        <p:spPr/>
        <p:txBody>
          <a:bodyPr/>
          <a:lstStyle/>
          <a:p>
            <a:fld id="{078CA1E6-1B09-488D-A1FF-E8A47C315D27}" type="slidenum">
              <a:rPr lang="en-GB" smtClean="0"/>
              <a:pPr/>
              <a:t>29</a:t>
            </a:fld>
            <a:endParaRPr lang="en-GB"/>
          </a:p>
        </p:txBody>
      </p:sp>
      <p:sp>
        <p:nvSpPr>
          <p:cNvPr id="10" name="Text Placeholder 9"/>
          <p:cNvSpPr>
            <a:spLocks noGrp="1"/>
          </p:cNvSpPr>
          <p:nvPr>
            <p:ph type="body" sz="quarter" idx="10"/>
          </p:nvPr>
        </p:nvSpPr>
        <p:spPr/>
        <p:txBody>
          <a:bodyPr/>
          <a:lstStyle/>
          <a:p>
            <a:pPr lvl="0"/>
            <a:r>
              <a:rPr lang="en-GB" dirty="0" smtClean="0"/>
              <a:t>2-year subgroup final step-wise model</a:t>
            </a:r>
            <a:endParaRPr lang="en-GB" dirty="0"/>
          </a:p>
        </p:txBody>
      </p:sp>
      <p:graphicFrame>
        <p:nvGraphicFramePr>
          <p:cNvPr id="9" name="Table 8"/>
          <p:cNvGraphicFramePr>
            <a:graphicFrameLocks noGrp="1"/>
          </p:cNvGraphicFramePr>
          <p:nvPr/>
        </p:nvGraphicFramePr>
        <p:xfrm>
          <a:off x="481362" y="1397000"/>
          <a:ext cx="8205012" cy="2394671"/>
        </p:xfrm>
        <a:graphic>
          <a:graphicData uri="http://schemas.openxmlformats.org/drawingml/2006/table">
            <a:tbl>
              <a:tblPr firstRow="1" bandRow="1">
                <a:tableStyleId>{69012ECD-51FC-41F1-AA8D-1B2483CD663E}</a:tableStyleId>
              </a:tblPr>
              <a:tblGrid>
                <a:gridCol w="1367502"/>
                <a:gridCol w="1367502"/>
                <a:gridCol w="1367502"/>
                <a:gridCol w="1367502"/>
                <a:gridCol w="1367502"/>
                <a:gridCol w="1367502"/>
              </a:tblGrid>
              <a:tr h="268073">
                <a:tc>
                  <a:txBody>
                    <a:bodyPr/>
                    <a:lstStyle/>
                    <a:p>
                      <a:r>
                        <a:rPr lang="en-GB" sz="1400" dirty="0" err="1" smtClean="0">
                          <a:latin typeface="+mn-lt"/>
                        </a:rPr>
                        <a:t>Attributesv</a:t>
                      </a:r>
                      <a:endParaRPr lang="en-GB" sz="1400" dirty="0">
                        <a:latin typeface="+mn-lt"/>
                      </a:endParaRPr>
                    </a:p>
                  </a:txBody>
                  <a:tcPr/>
                </a:tc>
                <a:tc>
                  <a:txBody>
                    <a:bodyPr/>
                    <a:lstStyle/>
                    <a:p>
                      <a:r>
                        <a:rPr lang="el-GR" sz="1400" dirty="0" smtClean="0">
                          <a:latin typeface="+mn-lt"/>
                        </a:rPr>
                        <a:t>β</a:t>
                      </a:r>
                      <a:endParaRPr lang="en-GB" sz="1400" dirty="0">
                        <a:latin typeface="+mn-lt"/>
                      </a:endParaRPr>
                    </a:p>
                  </a:txBody>
                  <a:tcPr/>
                </a:tc>
                <a:tc>
                  <a:txBody>
                    <a:bodyPr/>
                    <a:lstStyle/>
                    <a:p>
                      <a:r>
                        <a:rPr lang="en-GB" sz="1400" dirty="0" smtClean="0">
                          <a:latin typeface="+mn-lt"/>
                        </a:rPr>
                        <a:t>P value</a:t>
                      </a:r>
                      <a:endParaRPr lang="en-GB" sz="1400" dirty="0">
                        <a:latin typeface="+mn-lt"/>
                      </a:endParaRPr>
                    </a:p>
                  </a:txBody>
                  <a:tcPr/>
                </a:tc>
                <a:tc>
                  <a:txBody>
                    <a:bodyPr/>
                    <a:lstStyle/>
                    <a:p>
                      <a:r>
                        <a:rPr lang="en-GB" sz="1400" dirty="0" smtClean="0">
                          <a:latin typeface="+mn-lt"/>
                        </a:rPr>
                        <a:t>Odds</a:t>
                      </a:r>
                      <a:r>
                        <a:rPr lang="en-GB" sz="1400" baseline="0" dirty="0" smtClean="0">
                          <a:latin typeface="+mn-lt"/>
                        </a:rPr>
                        <a:t> ratios</a:t>
                      </a:r>
                      <a:endParaRPr lang="en-GB" sz="1400" dirty="0">
                        <a:latin typeface="+mn-lt"/>
                      </a:endParaRPr>
                    </a:p>
                  </a:txBody>
                  <a:tcPr/>
                </a:tc>
                <a:tc>
                  <a:txBody>
                    <a:bodyPr/>
                    <a:lstStyle/>
                    <a:p>
                      <a:r>
                        <a:rPr lang="en-GB" sz="1400" dirty="0" smtClean="0">
                          <a:latin typeface="+mn-lt"/>
                        </a:rPr>
                        <a:t>Lower 95% CI</a:t>
                      </a:r>
                      <a:endParaRPr lang="en-GB" sz="1400" dirty="0">
                        <a:latin typeface="+mn-lt"/>
                      </a:endParaRPr>
                    </a:p>
                  </a:txBody>
                  <a:tcPr/>
                </a:tc>
                <a:tc>
                  <a:txBody>
                    <a:bodyPr/>
                    <a:lstStyle/>
                    <a:p>
                      <a:r>
                        <a:rPr lang="en-GB" sz="1400" dirty="0" smtClean="0">
                          <a:latin typeface="+mn-lt"/>
                        </a:rPr>
                        <a:t>Upper 95%</a:t>
                      </a:r>
                      <a:r>
                        <a:rPr lang="en-GB" sz="1400" baseline="0" dirty="0" smtClean="0">
                          <a:latin typeface="+mn-lt"/>
                        </a:rPr>
                        <a:t> CI</a:t>
                      </a:r>
                      <a:endParaRPr lang="en-GB" sz="1400" dirty="0">
                        <a:latin typeface="+mn-lt"/>
                      </a:endParaRPr>
                    </a:p>
                  </a:txBody>
                  <a:tcPr/>
                </a:tc>
              </a:tr>
              <a:tr h="268073">
                <a:tc>
                  <a:txBody>
                    <a:bodyPr/>
                    <a:lstStyle/>
                    <a:p>
                      <a:pPr>
                        <a:lnSpc>
                          <a:spcPct val="115000"/>
                        </a:lnSpc>
                        <a:spcBef>
                          <a:spcPts val="300"/>
                        </a:spcBef>
                        <a:spcAft>
                          <a:spcPts val="300"/>
                        </a:spcAft>
                      </a:pPr>
                      <a:r>
                        <a:rPr lang="en-GB" sz="1400" b="1" dirty="0">
                          <a:solidFill>
                            <a:srgbClr val="000000"/>
                          </a:solidFill>
                          <a:latin typeface="+mn-lt"/>
                          <a:ea typeface="SimSun"/>
                        </a:rPr>
                        <a:t>Intercept</a:t>
                      </a:r>
                      <a:endParaRPr lang="en-GB" sz="1400" dirty="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-3.72</a:t>
                      </a:r>
                    </a:p>
                  </a:txBody>
                  <a:tcPr marL="9525" marR="9525" marT="9525" marB="0"/>
                </a:tc>
                <a:tc>
                  <a:txBody>
                    <a:bodyPr/>
                    <a:lstStyle/>
                    <a:p>
                      <a:pPr algn="r" rtl="0" fontAlgn="t"/>
                      <a:r>
                        <a:rPr lang="en-GB" sz="1400" b="0" i="0" u="none" strike="noStrike" dirty="0" smtClean="0">
                          <a:solidFill>
                            <a:srgbClr val="000000"/>
                          </a:solidFill>
                          <a:latin typeface="Verdana"/>
                        </a:rPr>
                        <a:t>&lt;0.001</a:t>
                      </a:r>
                      <a:r>
                        <a:rPr lang="en-GB" sz="1400" b="0" i="0" u="none" strike="noStrike" dirty="0" smtClean="0">
                          <a:solidFill>
                            <a:srgbClr val="002868"/>
                          </a:solidFill>
                          <a:latin typeface="Verdana"/>
                        </a:rPr>
                        <a:t> </a:t>
                      </a:r>
                      <a:endParaRPr lang="en-GB" sz="1400" b="0" i="0" u="none" strike="noStrike" dirty="0">
                        <a:solidFill>
                          <a:srgbClr val="000000"/>
                        </a:solidFill>
                        <a:latin typeface="Verdana"/>
                      </a:endParaRPr>
                    </a:p>
                  </a:txBody>
                  <a:tcPr marL="9525" marR="9525" marT="9525" marB="0"/>
                </a:tc>
                <a:tc>
                  <a:txBody>
                    <a:bodyPr/>
                    <a:lstStyle/>
                    <a:p>
                      <a:pPr algn="r" fontAlgn="t"/>
                      <a:r>
                        <a:rPr lang="en-GB" sz="1400" b="0" i="0" u="none" strike="noStrike">
                          <a:solidFill>
                            <a:srgbClr val="002868"/>
                          </a:solidFill>
                          <a:latin typeface="Verdana"/>
                        </a:rPr>
                        <a:t> </a:t>
                      </a:r>
                    </a:p>
                  </a:txBody>
                  <a:tcPr marL="9525" marR="9525" marT="9525" marB="0"/>
                </a:tc>
                <a:tc>
                  <a:txBody>
                    <a:bodyPr/>
                    <a:lstStyle/>
                    <a:p>
                      <a:pPr algn="r" fontAlgn="t"/>
                      <a:r>
                        <a:rPr lang="en-GB" sz="1400" b="0" i="0" u="none" strike="noStrike">
                          <a:solidFill>
                            <a:srgbClr val="002868"/>
                          </a:solidFill>
                          <a:latin typeface="Verdana"/>
                        </a:rPr>
                        <a:t> </a:t>
                      </a:r>
                    </a:p>
                  </a:txBody>
                  <a:tcPr marL="9525" marR="9525" marT="9525" marB="0"/>
                </a:tc>
                <a:tc>
                  <a:txBody>
                    <a:bodyPr/>
                    <a:lstStyle/>
                    <a:p>
                      <a:pPr algn="r" fontAlgn="t"/>
                      <a:r>
                        <a:rPr lang="en-GB" sz="1400" b="0" i="0" u="none" strike="noStrike">
                          <a:solidFill>
                            <a:srgbClr val="002868"/>
                          </a:solidFill>
                          <a:latin typeface="Verdana"/>
                        </a:rPr>
                        <a:t> </a:t>
                      </a:r>
                    </a:p>
                  </a:txBody>
                  <a:tcPr marL="9525" marR="9525" marT="9525" marB="0"/>
                </a:tc>
              </a:tr>
              <a:tr h="268073">
                <a:tc>
                  <a:txBody>
                    <a:bodyPr/>
                    <a:lstStyle/>
                    <a:p>
                      <a:pPr>
                        <a:lnSpc>
                          <a:spcPct val="115000"/>
                        </a:lnSpc>
                        <a:spcBef>
                          <a:spcPts val="300"/>
                        </a:spcBef>
                        <a:spcAft>
                          <a:spcPts val="300"/>
                        </a:spcAft>
                      </a:pPr>
                      <a:r>
                        <a:rPr lang="en-GB" sz="1400" b="1" dirty="0" err="1" smtClean="0">
                          <a:solidFill>
                            <a:srgbClr val="000000"/>
                          </a:solidFill>
                          <a:latin typeface="+mn-lt"/>
                          <a:ea typeface="SimSun"/>
                        </a:rPr>
                        <a:t>bl_va</a:t>
                      </a:r>
                      <a:r>
                        <a:rPr lang="en-GB" sz="1400" b="1" dirty="0" smtClean="0">
                          <a:solidFill>
                            <a:srgbClr val="000000"/>
                          </a:solidFill>
                          <a:latin typeface="+mn-lt"/>
                          <a:ea typeface="SimSun"/>
                        </a:rPr>
                        <a:t> (+1)</a:t>
                      </a:r>
                      <a:endParaRPr lang="en-GB" sz="1400" dirty="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-0.02</a:t>
                      </a:r>
                    </a:p>
                  </a:txBody>
                  <a:tcPr marL="9525" marR="9525" marT="9525" marB="0"/>
                </a:tc>
                <a:tc>
                  <a:txBody>
                    <a:bodyPr/>
                    <a:lstStyle/>
                    <a:p>
                      <a:pPr algn="r" rtl="0" fontAlgn="t"/>
                      <a:r>
                        <a:rPr lang="en-GB" sz="1400" b="0" i="0" u="none" strike="noStrike">
                          <a:solidFill>
                            <a:srgbClr val="000000"/>
                          </a:solidFill>
                          <a:latin typeface="Verdana"/>
                        </a:rPr>
                        <a:t>0.00</a:t>
                      </a:r>
                    </a:p>
                  </a:txBody>
                  <a:tcPr marL="9525" marR="9525" marT="9525" marB="0"/>
                </a:tc>
                <a:tc>
                  <a:txBody>
                    <a:bodyPr/>
                    <a:lstStyle/>
                    <a:p>
                      <a:pPr algn="r" rtl="0" fontAlgn="t"/>
                      <a:r>
                        <a:rPr lang="en-GB" sz="1400" b="0" i="0" u="none" strike="noStrike">
                          <a:solidFill>
                            <a:srgbClr val="000000"/>
                          </a:solidFill>
                          <a:latin typeface="Verdana"/>
                        </a:rPr>
                        <a:t>0.98</a:t>
                      </a:r>
                    </a:p>
                  </a:txBody>
                  <a:tcPr marL="9525" marR="9525" marT="9525" marB="0"/>
                </a:tc>
                <a:tc>
                  <a:txBody>
                    <a:bodyPr/>
                    <a:lstStyle/>
                    <a:p>
                      <a:pPr algn="r" rtl="0" fontAlgn="t"/>
                      <a:r>
                        <a:rPr lang="en-GB" sz="1400" b="0" i="0" u="none" strike="noStrike">
                          <a:solidFill>
                            <a:srgbClr val="000000"/>
                          </a:solidFill>
                          <a:latin typeface="Verdana"/>
                        </a:rPr>
                        <a:t>0.97</a:t>
                      </a:r>
                    </a:p>
                  </a:txBody>
                  <a:tcPr marL="9525" marR="9525" marT="9525" marB="0"/>
                </a:tc>
                <a:tc>
                  <a:txBody>
                    <a:bodyPr/>
                    <a:lstStyle/>
                    <a:p>
                      <a:pPr algn="r" rtl="0" fontAlgn="t"/>
                      <a:r>
                        <a:rPr lang="en-GB" sz="1400" b="0" i="0" u="none" strike="noStrike">
                          <a:solidFill>
                            <a:srgbClr val="000000"/>
                          </a:solidFill>
                          <a:latin typeface="Verdana"/>
                        </a:rPr>
                        <a:t>0.99</a:t>
                      </a:r>
                    </a:p>
                  </a:txBody>
                  <a:tcPr marL="9525" marR="9525" marT="9525" marB="0"/>
                </a:tc>
              </a:tr>
              <a:tr h="268073">
                <a:tc>
                  <a:txBody>
                    <a:bodyPr/>
                    <a:lstStyle/>
                    <a:p>
                      <a:pPr>
                        <a:lnSpc>
                          <a:spcPct val="115000"/>
                        </a:lnSpc>
                        <a:spcBef>
                          <a:spcPts val="300"/>
                        </a:spcBef>
                        <a:spcAft>
                          <a:spcPts val="300"/>
                        </a:spcAft>
                      </a:pPr>
                      <a:r>
                        <a:rPr lang="en-GB" sz="1400" b="1">
                          <a:solidFill>
                            <a:srgbClr val="000000"/>
                          </a:solidFill>
                          <a:latin typeface="+mn-lt"/>
                          <a:ea typeface="SimSun"/>
                        </a:rPr>
                        <a:t>comb_2y</a:t>
                      </a:r>
                      <a:endParaRPr lang="en-GB" sz="140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2.93</a:t>
                      </a:r>
                    </a:p>
                  </a:txBody>
                  <a:tcPr marL="9525" marR="9525" marT="9525" marB="0"/>
                </a:tc>
                <a:tc>
                  <a:txBody>
                    <a:bodyPr/>
                    <a:lstStyle/>
                    <a:p>
                      <a:pPr algn="r" rtl="0" fontAlgn="t"/>
                      <a:r>
                        <a:rPr lang="en-GB" sz="1400" b="0" i="0" u="none" strike="noStrike">
                          <a:solidFill>
                            <a:srgbClr val="000000"/>
                          </a:solidFill>
                          <a:latin typeface="Verdana"/>
                        </a:rPr>
                        <a:t>0.04</a:t>
                      </a:r>
                    </a:p>
                  </a:txBody>
                  <a:tcPr marL="9525" marR="9525" marT="9525" marB="0"/>
                </a:tc>
                <a:tc>
                  <a:txBody>
                    <a:bodyPr/>
                    <a:lstStyle/>
                    <a:p>
                      <a:pPr algn="r" rtl="0" fontAlgn="t"/>
                      <a:r>
                        <a:rPr lang="en-GB" sz="1400" b="0" i="0" u="none" strike="noStrike">
                          <a:solidFill>
                            <a:srgbClr val="000000"/>
                          </a:solidFill>
                          <a:latin typeface="Verdana"/>
                        </a:rPr>
                        <a:t>18.81</a:t>
                      </a:r>
                    </a:p>
                  </a:txBody>
                  <a:tcPr marL="9525" marR="9525" marT="9525" marB="0"/>
                </a:tc>
                <a:tc>
                  <a:txBody>
                    <a:bodyPr/>
                    <a:lstStyle/>
                    <a:p>
                      <a:pPr algn="r" rtl="0" fontAlgn="t"/>
                      <a:r>
                        <a:rPr lang="en-GB" sz="1400" b="0" i="0" u="none" strike="noStrike">
                          <a:solidFill>
                            <a:srgbClr val="000000"/>
                          </a:solidFill>
                          <a:latin typeface="Verdana"/>
                        </a:rPr>
                        <a:t>1.13</a:t>
                      </a:r>
                    </a:p>
                  </a:txBody>
                  <a:tcPr marL="9525" marR="9525" marT="9525" marB="0"/>
                </a:tc>
                <a:tc>
                  <a:txBody>
                    <a:bodyPr/>
                    <a:lstStyle/>
                    <a:p>
                      <a:pPr algn="r" rtl="0" fontAlgn="t"/>
                      <a:r>
                        <a:rPr lang="en-GB" sz="1400" b="0" i="0" u="none" strike="noStrike">
                          <a:solidFill>
                            <a:srgbClr val="000000"/>
                          </a:solidFill>
                          <a:latin typeface="Verdana"/>
                        </a:rPr>
                        <a:t>312.74</a:t>
                      </a:r>
                    </a:p>
                  </a:txBody>
                  <a:tcPr marL="9525" marR="9525" marT="9525" marB="0"/>
                </a:tc>
              </a:tr>
              <a:tr h="268073">
                <a:tc>
                  <a:txBody>
                    <a:bodyPr/>
                    <a:lstStyle/>
                    <a:p>
                      <a:pPr>
                        <a:lnSpc>
                          <a:spcPct val="115000"/>
                        </a:lnSpc>
                        <a:spcBef>
                          <a:spcPts val="300"/>
                        </a:spcBef>
                        <a:spcAft>
                          <a:spcPts val="300"/>
                        </a:spcAft>
                      </a:pPr>
                      <a:r>
                        <a:rPr lang="en-GB" sz="1400" b="1">
                          <a:solidFill>
                            <a:srgbClr val="000000"/>
                          </a:solidFill>
                          <a:latin typeface="+mn-lt"/>
                          <a:ea typeface="SimSun"/>
                        </a:rPr>
                        <a:t>comb_bl</a:t>
                      </a:r>
                      <a:endParaRPr lang="en-GB" sz="140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-2.35</a:t>
                      </a:r>
                    </a:p>
                  </a:txBody>
                  <a:tcPr marL="9525" marR="9525" marT="9525" marB="0"/>
                </a:tc>
                <a:tc>
                  <a:txBody>
                    <a:bodyPr/>
                    <a:lstStyle/>
                    <a:p>
                      <a:pPr algn="r" rtl="0" fontAlgn="t"/>
                      <a:r>
                        <a:rPr lang="en-GB" sz="1400" b="0" i="0" u="none" strike="noStrike">
                          <a:solidFill>
                            <a:srgbClr val="000000"/>
                          </a:solidFill>
                          <a:latin typeface="Verdana"/>
                        </a:rPr>
                        <a:t>0.10</a:t>
                      </a:r>
                    </a:p>
                  </a:txBody>
                  <a:tcPr marL="9525" marR="9525" marT="9525" marB="0"/>
                </a:tc>
                <a:tc>
                  <a:txBody>
                    <a:bodyPr/>
                    <a:lstStyle/>
                    <a:p>
                      <a:pPr algn="r" rtl="0" fontAlgn="t"/>
                      <a:r>
                        <a:rPr lang="en-GB" sz="1400" b="0" i="0" u="none" strike="noStrike">
                          <a:solidFill>
                            <a:srgbClr val="000000"/>
                          </a:solidFill>
                          <a:latin typeface="Verdana"/>
                        </a:rPr>
                        <a:t>0.10</a:t>
                      </a:r>
                    </a:p>
                  </a:txBody>
                  <a:tcPr marL="9525" marR="9525" marT="9525" marB="0"/>
                </a:tc>
                <a:tc>
                  <a:txBody>
                    <a:bodyPr/>
                    <a:lstStyle/>
                    <a:p>
                      <a:pPr algn="r" rtl="0" fontAlgn="t"/>
                      <a:r>
                        <a:rPr lang="en-GB" sz="1400" b="0" i="0" u="none" strike="noStrike">
                          <a:solidFill>
                            <a:srgbClr val="000000"/>
                          </a:solidFill>
                          <a:latin typeface="Verdana"/>
                        </a:rPr>
                        <a:t>0.01</a:t>
                      </a:r>
                    </a:p>
                  </a:txBody>
                  <a:tcPr marL="9525" marR="9525" marT="9525" marB="0"/>
                </a:tc>
                <a:tc>
                  <a:txBody>
                    <a:bodyPr/>
                    <a:lstStyle/>
                    <a:p>
                      <a:pPr algn="r" rtl="0" fontAlgn="t"/>
                      <a:r>
                        <a:rPr lang="en-GB" sz="1400" b="0" i="0" u="none" strike="noStrike">
                          <a:solidFill>
                            <a:srgbClr val="000000"/>
                          </a:solidFill>
                          <a:latin typeface="Verdana"/>
                        </a:rPr>
                        <a:t>1.60</a:t>
                      </a:r>
                    </a:p>
                  </a:txBody>
                  <a:tcPr marL="9525" marR="9525" marT="9525" marB="0"/>
                </a:tc>
              </a:tr>
              <a:tr h="268073">
                <a:tc>
                  <a:txBody>
                    <a:bodyPr/>
                    <a:lstStyle/>
                    <a:p>
                      <a:pPr>
                        <a:lnSpc>
                          <a:spcPct val="115000"/>
                        </a:lnSpc>
                        <a:spcBef>
                          <a:spcPts val="300"/>
                        </a:spcBef>
                        <a:spcAft>
                          <a:spcPts val="300"/>
                        </a:spcAft>
                      </a:pPr>
                      <a:r>
                        <a:rPr lang="en-GB" sz="1400" b="1">
                          <a:solidFill>
                            <a:srgbClr val="000000"/>
                          </a:solidFill>
                          <a:latin typeface="+mn-lt"/>
                          <a:ea typeface="SimSun"/>
                        </a:rPr>
                        <a:t>ct_eyedx_2y</a:t>
                      </a:r>
                      <a:endParaRPr lang="en-GB" sz="140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0.47</a:t>
                      </a:r>
                    </a:p>
                  </a:txBody>
                  <a:tcPr marL="9525" marR="9525" marT="9525" marB="0"/>
                </a:tc>
                <a:tc>
                  <a:txBody>
                    <a:bodyPr/>
                    <a:lstStyle/>
                    <a:p>
                      <a:pPr algn="r" rtl="0" fontAlgn="t"/>
                      <a:r>
                        <a:rPr lang="en-GB" sz="1400" b="0" i="0" u="none" strike="noStrike" dirty="0" smtClean="0">
                          <a:solidFill>
                            <a:srgbClr val="000000"/>
                          </a:solidFill>
                          <a:latin typeface="Verdana"/>
                        </a:rPr>
                        <a:t>&lt;0.001</a:t>
                      </a:r>
                      <a:r>
                        <a:rPr lang="en-GB" sz="1400" b="0" i="0" u="none" strike="noStrike" dirty="0" smtClean="0">
                          <a:solidFill>
                            <a:srgbClr val="002868"/>
                          </a:solidFill>
                          <a:latin typeface="Verdana"/>
                        </a:rPr>
                        <a:t> </a:t>
                      </a:r>
                      <a:endParaRPr lang="en-GB" sz="1400" b="0" i="0" u="none" strike="noStrike" dirty="0">
                        <a:solidFill>
                          <a:srgbClr val="000000"/>
                        </a:solidFill>
                        <a:latin typeface="Verdana"/>
                      </a:endParaRPr>
                    </a:p>
                  </a:txBody>
                  <a:tcPr marL="9525" marR="9525" marT="9525" marB="0"/>
                </a:tc>
                <a:tc>
                  <a:txBody>
                    <a:bodyPr/>
                    <a:lstStyle/>
                    <a:p>
                      <a:pPr algn="r" rtl="0" fontAlgn="t"/>
                      <a:r>
                        <a:rPr lang="en-GB" sz="1400" b="0" i="0" u="none" strike="noStrike">
                          <a:solidFill>
                            <a:srgbClr val="000000"/>
                          </a:solidFill>
                          <a:latin typeface="Verdana"/>
                        </a:rPr>
                        <a:t>1.59</a:t>
                      </a:r>
                    </a:p>
                  </a:txBody>
                  <a:tcPr marL="9525" marR="9525" marT="9525" marB="0"/>
                </a:tc>
                <a:tc>
                  <a:txBody>
                    <a:bodyPr/>
                    <a:lstStyle/>
                    <a:p>
                      <a:pPr algn="r" rtl="0" fontAlgn="t"/>
                      <a:r>
                        <a:rPr lang="en-GB" sz="1400" b="0" i="0" u="none" strike="noStrike">
                          <a:solidFill>
                            <a:srgbClr val="000000"/>
                          </a:solidFill>
                          <a:latin typeface="Verdana"/>
                        </a:rPr>
                        <a:t>1.30</a:t>
                      </a:r>
                    </a:p>
                  </a:txBody>
                  <a:tcPr marL="9525" marR="9525" marT="9525" marB="0"/>
                </a:tc>
                <a:tc>
                  <a:txBody>
                    <a:bodyPr/>
                    <a:lstStyle/>
                    <a:p>
                      <a:pPr algn="r" rtl="0" fontAlgn="t"/>
                      <a:r>
                        <a:rPr lang="en-GB" sz="1400" b="0" i="0" u="none" strike="noStrike">
                          <a:solidFill>
                            <a:srgbClr val="000000"/>
                          </a:solidFill>
                          <a:latin typeface="Verdana"/>
                        </a:rPr>
                        <a:t>1.96</a:t>
                      </a:r>
                    </a:p>
                  </a:txBody>
                  <a:tcPr marL="9525" marR="9525" marT="9525" marB="0"/>
                </a:tc>
              </a:tr>
              <a:tr h="268073">
                <a:tc>
                  <a:txBody>
                    <a:bodyPr/>
                    <a:lstStyle/>
                    <a:p>
                      <a:pPr>
                        <a:lnSpc>
                          <a:spcPct val="115000"/>
                        </a:lnSpc>
                        <a:spcBef>
                          <a:spcPts val="300"/>
                        </a:spcBef>
                        <a:spcAft>
                          <a:spcPts val="300"/>
                        </a:spcAft>
                      </a:pPr>
                      <a:r>
                        <a:rPr lang="en-GB" sz="1400" b="1">
                          <a:solidFill>
                            <a:srgbClr val="000000"/>
                          </a:solidFill>
                          <a:latin typeface="+mn-lt"/>
                          <a:ea typeface="SimSun"/>
                        </a:rPr>
                        <a:t>ivi_post</a:t>
                      </a:r>
                      <a:endParaRPr lang="en-GB" sz="140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2.44</a:t>
                      </a:r>
                    </a:p>
                  </a:txBody>
                  <a:tcPr marL="9525" marR="9525" marT="9525" marB="0"/>
                </a:tc>
                <a:tc>
                  <a:txBody>
                    <a:bodyPr/>
                    <a:lstStyle/>
                    <a:p>
                      <a:pPr algn="r" rtl="0" fontAlgn="t"/>
                      <a:r>
                        <a:rPr lang="en-GB" sz="1400" b="0" i="0" u="none" strike="noStrike">
                          <a:solidFill>
                            <a:srgbClr val="000000"/>
                          </a:solidFill>
                          <a:latin typeface="Verdana"/>
                        </a:rPr>
                        <a:t>0.00</a:t>
                      </a:r>
                    </a:p>
                  </a:txBody>
                  <a:tcPr marL="9525" marR="9525" marT="9525" marB="0"/>
                </a:tc>
                <a:tc>
                  <a:txBody>
                    <a:bodyPr/>
                    <a:lstStyle/>
                    <a:p>
                      <a:pPr algn="r" rtl="0" fontAlgn="t"/>
                      <a:r>
                        <a:rPr lang="en-GB" sz="1400" b="0" i="0" u="none" strike="noStrike">
                          <a:solidFill>
                            <a:srgbClr val="000000"/>
                          </a:solidFill>
                          <a:latin typeface="Verdana"/>
                        </a:rPr>
                        <a:t>11.51</a:t>
                      </a:r>
                    </a:p>
                  </a:txBody>
                  <a:tcPr marL="9525" marR="9525" marT="9525" marB="0"/>
                </a:tc>
                <a:tc>
                  <a:txBody>
                    <a:bodyPr/>
                    <a:lstStyle/>
                    <a:p>
                      <a:pPr algn="r" rtl="0" fontAlgn="t"/>
                      <a:r>
                        <a:rPr lang="en-GB" sz="1400" b="0" i="0" u="none" strike="noStrike">
                          <a:solidFill>
                            <a:srgbClr val="000000"/>
                          </a:solidFill>
                          <a:latin typeface="Verdana"/>
                        </a:rPr>
                        <a:t>3.00</a:t>
                      </a:r>
                    </a:p>
                  </a:txBody>
                  <a:tcPr marL="9525" marR="9525" marT="9525" marB="0"/>
                </a:tc>
                <a:tc>
                  <a:txBody>
                    <a:bodyPr/>
                    <a:lstStyle/>
                    <a:p>
                      <a:pPr algn="r" rtl="0" fontAlgn="t"/>
                      <a:r>
                        <a:rPr lang="en-GB" sz="1400" b="0" i="0" u="none" strike="noStrike">
                          <a:solidFill>
                            <a:srgbClr val="000000"/>
                          </a:solidFill>
                          <a:latin typeface="Verdana"/>
                        </a:rPr>
                        <a:t>44.14</a:t>
                      </a:r>
                    </a:p>
                  </a:txBody>
                  <a:tcPr marL="9525" marR="9525" marT="9525" marB="0"/>
                </a:tc>
              </a:tr>
              <a:tr h="268073">
                <a:tc>
                  <a:txBody>
                    <a:bodyPr/>
                    <a:lstStyle/>
                    <a:p>
                      <a:pPr>
                        <a:lnSpc>
                          <a:spcPct val="115000"/>
                        </a:lnSpc>
                        <a:spcBef>
                          <a:spcPts val="300"/>
                        </a:spcBef>
                        <a:spcAft>
                          <a:spcPts val="300"/>
                        </a:spcAft>
                      </a:pPr>
                      <a:r>
                        <a:rPr lang="en-GB" sz="1400" b="1" dirty="0" err="1">
                          <a:solidFill>
                            <a:srgbClr val="000000"/>
                          </a:solidFill>
                          <a:latin typeface="+mn-lt"/>
                          <a:ea typeface="SimSun"/>
                        </a:rPr>
                        <a:t>ct_ivi_post</a:t>
                      </a:r>
                      <a:endParaRPr lang="en-GB" sz="1400" dirty="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0.06</a:t>
                      </a:r>
                    </a:p>
                  </a:txBody>
                  <a:tcPr marL="9525" marR="9525" marT="9525" marB="0"/>
                </a:tc>
                <a:tc>
                  <a:txBody>
                    <a:bodyPr/>
                    <a:lstStyle/>
                    <a:p>
                      <a:pPr algn="r" rtl="0" fontAlgn="t"/>
                      <a:r>
                        <a:rPr lang="en-GB" sz="1400" b="0" i="0" u="none" strike="noStrike" dirty="0" smtClean="0">
                          <a:solidFill>
                            <a:srgbClr val="000000"/>
                          </a:solidFill>
                          <a:latin typeface="Verdana"/>
                        </a:rPr>
                        <a:t>&lt;0.001</a:t>
                      </a:r>
                      <a:r>
                        <a:rPr lang="en-GB" sz="1400" b="0" i="0" u="none" strike="noStrike" dirty="0" smtClean="0">
                          <a:solidFill>
                            <a:srgbClr val="002868"/>
                          </a:solidFill>
                          <a:latin typeface="Verdana"/>
                        </a:rPr>
                        <a:t> </a:t>
                      </a:r>
                      <a:endParaRPr lang="en-GB" sz="1400" b="0" i="0" u="none" strike="noStrike" dirty="0">
                        <a:solidFill>
                          <a:srgbClr val="000000"/>
                        </a:solidFill>
                        <a:latin typeface="Verdana"/>
                      </a:endParaRPr>
                    </a:p>
                  </a:txBody>
                  <a:tcPr marL="9525" marR="9525" marT="9525" marB="0"/>
                </a:tc>
                <a:tc>
                  <a:txBody>
                    <a:bodyPr/>
                    <a:lstStyle/>
                    <a:p>
                      <a:pPr algn="r" rtl="0" fontAlgn="t"/>
                      <a:r>
                        <a:rPr lang="en-GB" sz="1400" b="0" i="0" u="none" strike="noStrike">
                          <a:solidFill>
                            <a:srgbClr val="000000"/>
                          </a:solidFill>
                          <a:latin typeface="Verdana"/>
                        </a:rPr>
                        <a:t>1.06</a:t>
                      </a:r>
                    </a:p>
                  </a:txBody>
                  <a:tcPr marL="9525" marR="9525" marT="9525" marB="0"/>
                </a:tc>
                <a:tc>
                  <a:txBody>
                    <a:bodyPr/>
                    <a:lstStyle/>
                    <a:p>
                      <a:pPr algn="r" rtl="0" fontAlgn="t"/>
                      <a:r>
                        <a:rPr lang="en-GB" sz="1400" b="0" i="0" u="none" strike="noStrike">
                          <a:solidFill>
                            <a:srgbClr val="000000"/>
                          </a:solidFill>
                          <a:latin typeface="Verdana"/>
                        </a:rPr>
                        <a:t>1.03</a:t>
                      </a:r>
                    </a:p>
                  </a:txBody>
                  <a:tcPr marL="9525" marR="9525" marT="9525" marB="0"/>
                </a:tc>
                <a:tc>
                  <a:txBody>
                    <a:bodyPr/>
                    <a:lstStyle/>
                    <a:p>
                      <a:pPr algn="r" rtl="0" fontAlgn="t"/>
                      <a:r>
                        <a:rPr lang="en-GB" sz="1400" b="0" i="0" u="none" strike="noStrike" dirty="0">
                          <a:solidFill>
                            <a:srgbClr val="000000"/>
                          </a:solidFill>
                          <a:latin typeface="Verdana"/>
                        </a:rPr>
                        <a:t>1.09</a:t>
                      </a:r>
                    </a:p>
                  </a:txBody>
                  <a:tcPr marL="9525" marR="9525" marT="9525" marB="0"/>
                </a:tc>
              </a:tr>
            </a:tbl>
          </a:graphicData>
        </a:graphic>
      </p:graphicFrame>
      <p:sp>
        <p:nvSpPr>
          <p:cNvPr id="11" name="Text Placeholder 6"/>
          <p:cNvSpPr txBox="1">
            <a:spLocks/>
          </p:cNvSpPr>
          <p:nvPr/>
        </p:nvSpPr>
        <p:spPr bwMode="gray">
          <a:xfrm>
            <a:off x="455613" y="5109210"/>
            <a:ext cx="8226000" cy="892302"/>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lgn="r" fontAlgn="base">
              <a:spcBef>
                <a:spcPct val="50000"/>
              </a:spcBef>
              <a:spcAft>
                <a:spcPct val="0"/>
              </a:spcAft>
              <a:buClr>
                <a:schemeClr val="accent1"/>
              </a:buClr>
            </a:pPr>
            <a:r>
              <a:rPr kumimoji="0" lang="en-GB" sz="2000" b="0" i="0" u="none" strike="noStrike" kern="0" cap="none" spc="0" normalizeH="0" baseline="0" noProof="0" dirty="0" smtClean="0">
                <a:ln>
                  <a:noFill/>
                </a:ln>
                <a:solidFill>
                  <a:schemeClr val="accent1"/>
                </a:solidFill>
                <a:effectLst/>
                <a:uLnTx/>
                <a:uFillTx/>
                <a:latin typeface="+mn-lt"/>
                <a:ea typeface="+mn-ea"/>
                <a:cs typeface="+mn-cs"/>
              </a:rPr>
              <a:t>N of observation used  N=399</a:t>
            </a:r>
            <a:r>
              <a:rPr kumimoji="0" lang="en-GB" sz="2000" b="0" i="0" u="none" strike="noStrike" kern="0" cap="none" spc="0" normalizeH="0" noProof="0" dirty="0" smtClean="0">
                <a:ln>
                  <a:noFill/>
                </a:ln>
                <a:solidFill>
                  <a:schemeClr val="accent1"/>
                </a:solidFill>
                <a:effectLst/>
                <a:uLnTx/>
                <a:uFillTx/>
                <a:latin typeface="+mn-lt"/>
                <a:ea typeface="+mn-ea"/>
                <a:cs typeface="+mn-cs"/>
              </a:rPr>
              <a:t> (45</a:t>
            </a:r>
            <a:r>
              <a:rPr lang="en-GB" sz="2000" kern="0" dirty="0" smtClean="0">
                <a:solidFill>
                  <a:schemeClr val="accent1"/>
                </a:solidFill>
              </a:rPr>
              <a:t>%)</a:t>
            </a:r>
            <a:endParaRPr kumimoji="0" lang="en-GB" sz="2000" b="0" i="0" u="none" strike="noStrike" kern="0" cap="none" spc="0" normalizeH="0" baseline="0" noProof="0" dirty="0" smtClean="0">
              <a:ln>
                <a:noFill/>
              </a:ln>
              <a:solidFill>
                <a:schemeClr val="accent1"/>
              </a:solidFill>
              <a:effectLst/>
              <a:uLnTx/>
              <a:uFillTx/>
              <a:latin typeface="+mn-lt"/>
              <a:ea typeface="+mn-ea"/>
              <a:cs typeface="+mn-cs"/>
            </a:endParaRPr>
          </a:p>
          <a:p>
            <a:pPr algn="r" fontAlgn="base">
              <a:spcBef>
                <a:spcPct val="50000"/>
              </a:spcBef>
              <a:spcAft>
                <a:spcPct val="0"/>
              </a:spcAft>
              <a:buClr>
                <a:schemeClr val="accent1"/>
              </a:buClr>
            </a:pPr>
            <a:r>
              <a:rPr kumimoji="0" lang="en-GB" sz="2000" b="0" i="0" u="none" strike="noStrike" kern="0" cap="none" spc="0" normalizeH="0" baseline="0" noProof="0" dirty="0" smtClean="0">
                <a:ln>
                  <a:noFill/>
                </a:ln>
                <a:solidFill>
                  <a:schemeClr val="accent1"/>
                </a:solidFill>
                <a:effectLst/>
                <a:uLnTx/>
                <a:uFillTx/>
                <a:latin typeface="+mn-lt"/>
                <a:ea typeface="+mn-ea"/>
                <a:cs typeface="+mn-cs"/>
              </a:rPr>
              <a:t>Model fit statistics AIC=</a:t>
            </a:r>
            <a:r>
              <a:rPr lang="en-GB" sz="2000" dirty="0" smtClean="0"/>
              <a:t> 380.025</a:t>
            </a:r>
          </a:p>
          <a:p>
            <a:pPr algn="r" fontAlgn="base">
              <a:spcBef>
                <a:spcPct val="50000"/>
              </a:spcBef>
              <a:spcAft>
                <a:spcPct val="0"/>
              </a:spcAft>
              <a:buClr>
                <a:schemeClr val="accent1"/>
              </a:buClr>
            </a:pPr>
            <a:endParaRPr lang="en-GB" sz="2000" dirty="0" smtClean="0"/>
          </a:p>
          <a:p>
            <a:pPr marL="0" marR="0" lvl="0" indent="0" algn="r" defTabSz="914400" rtl="0" eaLnBrk="1" fontAlgn="base" latinLnBrk="0" hangingPunct="1">
              <a:lnSpc>
                <a:spcPct val="100000"/>
              </a:lnSpc>
              <a:spcBef>
                <a:spcPct val="50000"/>
              </a:spcBef>
              <a:spcAft>
                <a:spcPct val="0"/>
              </a:spcAft>
              <a:buClr>
                <a:schemeClr val="accent1"/>
              </a:buClr>
              <a:buSzTx/>
              <a:buFont typeface="Verdana" pitchFamily="34" charset="0"/>
              <a:buNone/>
              <a:tabLst/>
              <a:defRPr/>
            </a:pPr>
            <a:endParaRPr kumimoji="0" lang="en-GB" sz="2000" b="0" i="0" u="none" strike="noStrike" kern="0" cap="none" spc="0" normalizeH="0" baseline="0" noProof="0" dirty="0">
              <a:ln>
                <a:noFill/>
              </a:ln>
              <a:solidFill>
                <a:schemeClr val="accent1"/>
              </a:solidFill>
              <a:effectLst/>
              <a:uLnTx/>
              <a:uFillTx/>
              <a:latin typeface="+mn-lt"/>
              <a:ea typeface="+mn-ea"/>
              <a:cs typeface="+mn-cs"/>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Methodology</a:t>
            </a:r>
            <a:endParaRPr lang="en-GB" dirty="0"/>
          </a:p>
        </p:txBody>
      </p:sp>
      <p:sp>
        <p:nvSpPr>
          <p:cNvPr id="4" name="Date Placeholder 3"/>
          <p:cNvSpPr>
            <a:spLocks noGrp="1"/>
          </p:cNvSpPr>
          <p:nvPr>
            <p:ph type="dt" sz="half" idx="2"/>
          </p:nvPr>
        </p:nvSpPr>
        <p:spPr/>
        <p:txBody>
          <a:bodyPr/>
          <a:lstStyle/>
          <a:p>
            <a:fld id="{18BDE13B-821C-43DB-97BB-47D344BD957A}" type="datetime1">
              <a:rPr lang="en-US" smtClean="0"/>
              <a:pPr/>
              <a:t>2/24/2015</a:t>
            </a:fld>
            <a:endParaRPr lang="en-GB"/>
          </a:p>
        </p:txBody>
      </p:sp>
      <p:sp>
        <p:nvSpPr>
          <p:cNvPr id="5" name="Footer Placeholder 4"/>
          <p:cNvSpPr>
            <a:spLocks noGrp="1"/>
          </p:cNvSpPr>
          <p:nvPr>
            <p:ph type="ftr" sz="quarter" idx="3"/>
          </p:nvPr>
        </p:nvSpPr>
        <p:spPr/>
        <p:txBody>
          <a:bodyPr/>
          <a:lstStyle/>
          <a:p>
            <a:r>
              <a:rPr lang="en-GB" smtClean="0"/>
              <a:t>Jassen Dry AMD predictive models</a:t>
            </a:r>
            <a:endParaRPr lang="en-GB"/>
          </a:p>
        </p:txBody>
      </p:sp>
      <p:sp>
        <p:nvSpPr>
          <p:cNvPr id="6" name="Slide Number Placeholder 5"/>
          <p:cNvSpPr>
            <a:spLocks noGrp="1"/>
          </p:cNvSpPr>
          <p:nvPr>
            <p:ph type="sldNum" sz="quarter" idx="4"/>
          </p:nvPr>
        </p:nvSpPr>
        <p:spPr/>
        <p:txBody>
          <a:bodyPr/>
          <a:lstStyle/>
          <a:p>
            <a:fld id="{078CA1E6-1B09-488D-A1FF-E8A47C315D27}" type="slidenum">
              <a:rPr lang="en-GB" smtClean="0"/>
              <a:pPr/>
              <a:t>3</a:t>
            </a:fld>
            <a:endParaRPr lang="en-GB"/>
          </a:p>
        </p:txBody>
      </p:sp>
      <p:sp>
        <p:nvSpPr>
          <p:cNvPr id="3073" name="Rectangle 1"/>
          <p:cNvSpPr>
            <a:spLocks noChangeArrowheads="1"/>
          </p:cNvSpPr>
          <p:nvPr/>
        </p:nvSpPr>
        <p:spPr bwMode="auto">
          <a:xfrm>
            <a:off x="481361" y="1159157"/>
            <a:ext cx="8200677" cy="453970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600"/>
              </a:spcAft>
              <a:buClrTx/>
              <a:buSzTx/>
              <a:buFontTx/>
              <a:buNone/>
              <a:tabLst/>
            </a:pPr>
            <a:r>
              <a:rPr kumimoji="0" lang="en-GB" sz="1400" b="1" i="0" u="none" strike="noStrike" cap="none" normalizeH="0" baseline="0" dirty="0" smtClean="0">
                <a:ln>
                  <a:noFill/>
                </a:ln>
                <a:solidFill>
                  <a:schemeClr val="tx1"/>
                </a:solidFill>
                <a:effectLst/>
                <a:ea typeface="Calibri" pitchFamily="34" charset="0"/>
                <a:cs typeface="Times New Roman" pitchFamily="18" charset="0"/>
              </a:rPr>
              <a:t>Outcomes of interest:</a:t>
            </a:r>
            <a:r>
              <a:rPr kumimoji="0" lang="en-GB" sz="1400" b="0" i="0" u="none" strike="noStrike" cap="none" normalizeH="0" baseline="0" dirty="0" smtClean="0">
                <a:ln>
                  <a:noFill/>
                </a:ln>
                <a:solidFill>
                  <a:schemeClr val="tx1"/>
                </a:solidFill>
                <a:effectLst/>
                <a:ea typeface="Calibri" pitchFamily="34" charset="0"/>
                <a:cs typeface="Times New Roman" pitchFamily="18" charset="0"/>
              </a:rPr>
              <a:t> Progression</a:t>
            </a:r>
            <a:r>
              <a:rPr kumimoji="0" lang="en-GB" sz="1400" b="0" i="0" u="none" strike="noStrike" cap="none" normalizeH="0" dirty="0" smtClean="0">
                <a:ln>
                  <a:noFill/>
                </a:ln>
                <a:solidFill>
                  <a:schemeClr val="tx1"/>
                </a:solidFill>
                <a:effectLst/>
                <a:ea typeface="Calibri" pitchFamily="34" charset="0"/>
                <a:cs typeface="Times New Roman" pitchFamily="18" charset="0"/>
              </a:rPr>
              <a:t> (1) </a:t>
            </a:r>
            <a:r>
              <a:rPr kumimoji="0" lang="en-GB" sz="1400" b="0" i="0" u="none" strike="noStrike" cap="none" normalizeH="0" baseline="0" dirty="0" smtClean="0">
                <a:ln>
                  <a:noFill/>
                </a:ln>
                <a:solidFill>
                  <a:schemeClr val="tx1"/>
                </a:solidFill>
                <a:effectLst/>
                <a:ea typeface="Calibri" pitchFamily="34" charset="0"/>
                <a:cs typeface="Times New Roman" pitchFamily="18" charset="0"/>
              </a:rPr>
              <a:t>mild / intermediate AMD to GA or </a:t>
            </a:r>
            <a:r>
              <a:rPr kumimoji="0" lang="en-GB" sz="1400" b="0" i="0" u="none" strike="noStrike" cap="none" normalizeH="0" baseline="0" dirty="0" err="1" smtClean="0">
                <a:ln>
                  <a:noFill/>
                </a:ln>
                <a:solidFill>
                  <a:schemeClr val="tx1"/>
                </a:solidFill>
                <a:effectLst/>
                <a:ea typeface="Calibri" pitchFamily="34" charset="0"/>
                <a:cs typeface="Times New Roman" pitchFamily="18" charset="0"/>
              </a:rPr>
              <a:t>nAMD</a:t>
            </a:r>
            <a:r>
              <a:rPr lang="en-GB" sz="1400" dirty="0" smtClean="0">
                <a:ea typeface="Calibri" pitchFamily="34" charset="0"/>
                <a:cs typeface="Times New Roman" pitchFamily="18" charset="0"/>
              </a:rPr>
              <a:t>, (2) </a:t>
            </a:r>
            <a:r>
              <a:rPr kumimoji="0" lang="en-GB" sz="1400" b="0" i="0" u="none" strike="noStrike" cap="none" normalizeH="0" dirty="0" smtClean="0">
                <a:ln>
                  <a:noFill/>
                </a:ln>
                <a:solidFill>
                  <a:schemeClr val="tx1"/>
                </a:solidFill>
                <a:effectLst/>
                <a:ea typeface="Calibri" pitchFamily="34" charset="0"/>
                <a:cs typeface="Times New Roman" pitchFamily="18" charset="0"/>
              </a:rPr>
              <a:t>GA to </a:t>
            </a:r>
            <a:r>
              <a:rPr kumimoji="0" lang="en-GB" sz="1400" b="0" i="0" u="none" strike="noStrike" cap="none" normalizeH="0" dirty="0" err="1" smtClean="0">
                <a:ln>
                  <a:noFill/>
                </a:ln>
                <a:solidFill>
                  <a:schemeClr val="tx1"/>
                </a:solidFill>
                <a:effectLst/>
                <a:ea typeface="Calibri" pitchFamily="34" charset="0"/>
                <a:cs typeface="Times New Roman" pitchFamily="18" charset="0"/>
              </a:rPr>
              <a:t>n</a:t>
            </a:r>
            <a:r>
              <a:rPr kumimoji="0" lang="en-GB" sz="1400" b="0" i="0" u="none" strike="noStrike" cap="none" normalizeH="0" baseline="0" dirty="0" err="1" smtClean="0">
                <a:ln>
                  <a:noFill/>
                </a:ln>
                <a:solidFill>
                  <a:schemeClr val="tx1"/>
                </a:solidFill>
                <a:effectLst/>
                <a:ea typeface="Calibri" pitchFamily="34" charset="0"/>
                <a:cs typeface="Times New Roman" pitchFamily="18" charset="0"/>
              </a:rPr>
              <a:t>AMD</a:t>
            </a:r>
            <a:r>
              <a:rPr kumimoji="0" lang="en-GB" sz="1400" b="0" i="0" u="none" strike="noStrike" cap="none" normalizeH="0" baseline="0" dirty="0" smtClean="0">
                <a:ln>
                  <a:noFill/>
                </a:ln>
                <a:solidFill>
                  <a:schemeClr val="tx1"/>
                </a:solidFill>
                <a:effectLst/>
                <a:ea typeface="Calibri" pitchFamily="34" charset="0"/>
                <a:cs typeface="Times New Roman" pitchFamily="18" charset="0"/>
              </a:rPr>
              <a:t>)</a:t>
            </a:r>
            <a:endParaRPr kumimoji="0" lang="en-GB" sz="1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ts val="600"/>
              </a:spcAft>
              <a:buClrTx/>
              <a:buSzTx/>
              <a:buFontTx/>
              <a:buNone/>
              <a:tabLst/>
            </a:pPr>
            <a:r>
              <a:rPr kumimoji="0" lang="en-GB" sz="1400" b="1" i="0" u="none" strike="noStrike" cap="none" normalizeH="0" baseline="0" dirty="0" smtClean="0">
                <a:ln>
                  <a:noFill/>
                </a:ln>
                <a:solidFill>
                  <a:schemeClr val="tx1"/>
                </a:solidFill>
                <a:effectLst/>
                <a:ea typeface="Calibri" pitchFamily="34" charset="0"/>
                <a:cs typeface="Times New Roman" pitchFamily="18" charset="0"/>
              </a:rPr>
              <a:t>Models considered to date </a:t>
            </a:r>
            <a:r>
              <a:rPr kumimoji="0" lang="en-GB" sz="1400" b="0" i="0" u="none" strike="noStrike" cap="none" normalizeH="0" baseline="0" dirty="0" smtClean="0">
                <a:ln>
                  <a:noFill/>
                </a:ln>
                <a:solidFill>
                  <a:schemeClr val="tx1"/>
                </a:solidFill>
                <a:effectLst/>
                <a:ea typeface="Calibri" pitchFamily="34" charset="0"/>
                <a:cs typeface="Times New Roman" pitchFamily="18" charset="0"/>
              </a:rPr>
              <a:t>[results of which are presented here]:   </a:t>
            </a:r>
            <a:endParaRPr kumimoji="0" lang="en-GB" sz="1400" b="0" i="0" u="none" strike="noStrike" cap="none" normalizeH="0" baseline="0" dirty="0" smtClean="0">
              <a:ln>
                <a:noFill/>
              </a:ln>
              <a:solidFill>
                <a:schemeClr val="tx1"/>
              </a:solidFill>
              <a:effectLst/>
              <a:cs typeface="Arial" pitchFamily="34" charset="0"/>
            </a:endParaRPr>
          </a:p>
          <a:p>
            <a:pPr marL="342900" marR="0" lvl="0" indent="-342900" algn="l" defTabSz="914400" rtl="0" eaLnBrk="0" fontAlgn="base" latinLnBrk="0" hangingPunct="0">
              <a:lnSpc>
                <a:spcPct val="100000"/>
              </a:lnSpc>
              <a:spcBef>
                <a:spcPct val="0"/>
              </a:spcBef>
              <a:spcAft>
                <a:spcPts val="600"/>
              </a:spcAft>
              <a:buClrTx/>
              <a:buSzTx/>
              <a:buFont typeface="+mj-lt"/>
              <a:buAutoNum type="arabicPeriod"/>
              <a:tabLst/>
            </a:pPr>
            <a:r>
              <a:rPr kumimoji="0" lang="en-GB" sz="1400" b="0" i="0" u="none" strike="noStrike" cap="none" normalizeH="0" baseline="0" dirty="0" smtClean="0">
                <a:ln>
                  <a:noFill/>
                </a:ln>
                <a:solidFill>
                  <a:schemeClr val="tx1"/>
                </a:solidFill>
                <a:effectLst/>
                <a:ea typeface="Calibri" pitchFamily="34" charset="0"/>
                <a:cs typeface="Times New Roman" pitchFamily="18" charset="0"/>
              </a:rPr>
              <a:t>Step-wise logistic regression based on the study cohorts created for previous reports</a:t>
            </a:r>
            <a:endParaRPr lang="en-GB" sz="1400" dirty="0" smtClean="0">
              <a:cs typeface="Arial" pitchFamily="34" charset="0"/>
            </a:endParaRPr>
          </a:p>
          <a:p>
            <a:pPr marL="342900" marR="0" lvl="0" indent="-342900" algn="l" defTabSz="914400" rtl="0" eaLnBrk="0" fontAlgn="base" latinLnBrk="0" hangingPunct="0">
              <a:lnSpc>
                <a:spcPct val="100000"/>
              </a:lnSpc>
              <a:spcBef>
                <a:spcPct val="0"/>
              </a:spcBef>
              <a:spcAft>
                <a:spcPts val="600"/>
              </a:spcAft>
              <a:buClrTx/>
              <a:buSzTx/>
              <a:buFont typeface="+mj-lt"/>
              <a:buAutoNum type="arabicPeriod"/>
              <a:tabLst/>
            </a:pPr>
            <a:r>
              <a:rPr kumimoji="0" lang="en-GB" sz="1400" b="0" i="0" u="none" strike="noStrike" cap="none" normalizeH="0" baseline="0" dirty="0" smtClean="0">
                <a:ln>
                  <a:noFill/>
                </a:ln>
                <a:solidFill>
                  <a:schemeClr val="tx1"/>
                </a:solidFill>
                <a:effectLst/>
                <a:ea typeface="Calibri" pitchFamily="34" charset="0"/>
                <a:cs typeface="Times New Roman" pitchFamily="18" charset="0"/>
              </a:rPr>
              <a:t>Survival analysis based on the study cohorts created for previous reports</a:t>
            </a:r>
            <a:endParaRPr lang="en-GB" sz="1400" dirty="0" smtClean="0">
              <a:cs typeface="Arial" pitchFamily="34" charset="0"/>
            </a:endParaRPr>
          </a:p>
          <a:p>
            <a:pPr marL="342900" marR="0" lvl="0" indent="-342900" algn="l" defTabSz="914400" rtl="0" eaLnBrk="0" fontAlgn="base" latinLnBrk="0" hangingPunct="0">
              <a:lnSpc>
                <a:spcPct val="100000"/>
              </a:lnSpc>
              <a:spcBef>
                <a:spcPct val="0"/>
              </a:spcBef>
              <a:spcAft>
                <a:spcPts val="600"/>
              </a:spcAft>
              <a:buClrTx/>
              <a:buSzTx/>
              <a:buFont typeface="+mj-lt"/>
              <a:buAutoNum type="arabicPeriod"/>
              <a:tabLst/>
            </a:pPr>
            <a:r>
              <a:rPr kumimoji="0" lang="en-GB" sz="1400" b="0" i="0" u="none" strike="noStrike" cap="none" normalizeH="0" baseline="0" dirty="0" smtClean="0">
                <a:ln>
                  <a:noFill/>
                </a:ln>
                <a:solidFill>
                  <a:schemeClr val="tx1"/>
                </a:solidFill>
                <a:effectLst/>
                <a:ea typeface="Calibri" pitchFamily="34" charset="0"/>
                <a:cs typeface="Times New Roman" pitchFamily="18" charset="0"/>
              </a:rPr>
              <a:t>Step-wise logistic regression using a subgroup of patients with at least 2-year follow up</a:t>
            </a:r>
            <a:endParaRPr kumimoji="0" lang="en-GB" sz="1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ts val="600"/>
              </a:spcAft>
              <a:buClrTx/>
              <a:buSzTx/>
              <a:buFontTx/>
              <a:buNone/>
              <a:tabLst/>
            </a:pPr>
            <a:r>
              <a:rPr kumimoji="0" lang="en-GB" sz="1400" b="1" i="0" u="none" strike="noStrike" cap="none" normalizeH="0" baseline="0" dirty="0" smtClean="0">
                <a:ln>
                  <a:noFill/>
                </a:ln>
                <a:solidFill>
                  <a:schemeClr val="tx1"/>
                </a:solidFill>
                <a:effectLst/>
                <a:ea typeface="Calibri" pitchFamily="34" charset="0"/>
                <a:cs typeface="Times New Roman" pitchFamily="18" charset="0"/>
              </a:rPr>
              <a:t>Patient Populations considered</a:t>
            </a:r>
            <a:r>
              <a:rPr kumimoji="0" lang="en-GB" sz="1400" b="0" i="0" u="none" strike="noStrike" cap="none" normalizeH="0" baseline="0" dirty="0" smtClean="0">
                <a:ln>
                  <a:noFill/>
                </a:ln>
                <a:solidFill>
                  <a:schemeClr val="tx1"/>
                </a:solidFill>
                <a:effectLst/>
                <a:ea typeface="Calibri" pitchFamily="34" charset="0"/>
                <a:cs typeface="Times New Roman" pitchFamily="18" charset="0"/>
              </a:rPr>
              <a:t>:</a:t>
            </a:r>
            <a:endParaRPr kumimoji="0" lang="en-GB" sz="1400" b="0" i="0" u="none" strike="noStrike" cap="none" normalizeH="0" baseline="0" dirty="0" smtClean="0">
              <a:ln>
                <a:noFill/>
              </a:ln>
              <a:solidFill>
                <a:schemeClr val="tx1"/>
              </a:solidFill>
              <a:effectLst/>
              <a:cs typeface="Arial" pitchFamily="34" charset="0"/>
            </a:endParaRPr>
          </a:p>
          <a:p>
            <a:pPr marL="355600" marR="0" lvl="0" indent="-177800" algn="l" defTabSz="914400" rtl="0" eaLnBrk="0" fontAlgn="base" latinLnBrk="0" hangingPunct="0">
              <a:lnSpc>
                <a:spcPct val="100000"/>
              </a:lnSpc>
              <a:spcBef>
                <a:spcPct val="0"/>
              </a:spcBef>
              <a:spcAft>
                <a:spcPts val="600"/>
              </a:spcAft>
              <a:buClrTx/>
              <a:buSzTx/>
              <a:buFont typeface="Arial" pitchFamily="34" charset="0"/>
              <a:buChar char="•"/>
              <a:tabLst>
                <a:tab pos="355600" algn="l"/>
              </a:tabLst>
            </a:pPr>
            <a:r>
              <a:rPr kumimoji="0" lang="en-GB" sz="1400" b="0" i="0" u="none" strike="noStrike" cap="none" normalizeH="0" baseline="0" dirty="0" smtClean="0">
                <a:ln>
                  <a:noFill/>
                </a:ln>
                <a:solidFill>
                  <a:schemeClr val="tx1"/>
                </a:solidFill>
                <a:effectLst/>
                <a:ea typeface="Calibri" pitchFamily="34" charset="0"/>
                <a:cs typeface="Times New Roman" pitchFamily="18" charset="0"/>
              </a:rPr>
              <a:t>Mild bilateral progression to GA</a:t>
            </a:r>
            <a:endParaRPr kumimoji="0" lang="en-GB" sz="1400" b="0" i="0" u="none" strike="noStrike" cap="none" normalizeH="0" baseline="0" dirty="0" smtClean="0">
              <a:ln>
                <a:noFill/>
              </a:ln>
              <a:solidFill>
                <a:schemeClr val="tx1"/>
              </a:solidFill>
              <a:effectLst/>
              <a:cs typeface="Arial" pitchFamily="34" charset="0"/>
            </a:endParaRPr>
          </a:p>
          <a:p>
            <a:pPr marL="355600" marR="0" lvl="0" indent="-177800" algn="l" defTabSz="914400" rtl="0" eaLnBrk="0" fontAlgn="base" latinLnBrk="0" hangingPunct="0">
              <a:lnSpc>
                <a:spcPct val="100000"/>
              </a:lnSpc>
              <a:spcBef>
                <a:spcPct val="0"/>
              </a:spcBef>
              <a:spcAft>
                <a:spcPts val="600"/>
              </a:spcAft>
              <a:buClrTx/>
              <a:buSzTx/>
              <a:buFont typeface="Arial" pitchFamily="34" charset="0"/>
              <a:buChar char="•"/>
              <a:tabLst>
                <a:tab pos="355600" algn="l"/>
              </a:tabLst>
            </a:pPr>
            <a:r>
              <a:rPr kumimoji="0" lang="en-GB" sz="1400" b="0" i="0" u="none" strike="noStrike" cap="none" normalizeH="0" baseline="0" dirty="0" smtClean="0">
                <a:ln>
                  <a:noFill/>
                </a:ln>
                <a:solidFill>
                  <a:schemeClr val="tx1"/>
                </a:solidFill>
                <a:effectLst/>
                <a:ea typeface="Calibri" pitchFamily="34" charset="0"/>
                <a:cs typeface="Times New Roman" pitchFamily="18" charset="0"/>
              </a:rPr>
              <a:t>Mild bilateral progression to </a:t>
            </a:r>
            <a:r>
              <a:rPr kumimoji="0" lang="en-GB" sz="1400" b="0" i="0" u="none" strike="noStrike" cap="none" normalizeH="0" baseline="0" dirty="0" err="1" smtClean="0">
                <a:ln>
                  <a:noFill/>
                </a:ln>
                <a:solidFill>
                  <a:schemeClr val="tx1"/>
                </a:solidFill>
                <a:effectLst/>
                <a:ea typeface="Calibri" pitchFamily="34" charset="0"/>
                <a:cs typeface="Times New Roman" pitchFamily="18" charset="0"/>
              </a:rPr>
              <a:t>nAMD</a:t>
            </a:r>
            <a:endParaRPr kumimoji="0" lang="en-GB" sz="1400" b="0" i="0" u="none" strike="noStrike" cap="none" normalizeH="0" baseline="0" dirty="0" smtClean="0">
              <a:ln>
                <a:noFill/>
              </a:ln>
              <a:solidFill>
                <a:schemeClr val="tx1"/>
              </a:solidFill>
              <a:effectLst/>
              <a:cs typeface="Arial" pitchFamily="34" charset="0"/>
            </a:endParaRPr>
          </a:p>
          <a:p>
            <a:pPr marL="355600" marR="0" lvl="0" indent="-177800" algn="l" defTabSz="914400" rtl="0" eaLnBrk="0" fontAlgn="base" latinLnBrk="0" hangingPunct="0">
              <a:lnSpc>
                <a:spcPct val="100000"/>
              </a:lnSpc>
              <a:spcBef>
                <a:spcPct val="0"/>
              </a:spcBef>
              <a:spcAft>
                <a:spcPts val="600"/>
              </a:spcAft>
              <a:buClrTx/>
              <a:buSzTx/>
              <a:buFont typeface="Arial" pitchFamily="34" charset="0"/>
              <a:buChar char="•"/>
              <a:tabLst>
                <a:tab pos="355600" algn="l"/>
              </a:tabLst>
            </a:pPr>
            <a:r>
              <a:rPr kumimoji="0" lang="en-GB" sz="1400" b="0" i="0" u="none" strike="noStrike" cap="none" normalizeH="0" baseline="0" dirty="0" smtClean="0">
                <a:ln>
                  <a:noFill/>
                </a:ln>
                <a:solidFill>
                  <a:schemeClr val="tx1"/>
                </a:solidFill>
                <a:effectLst/>
                <a:ea typeface="Calibri" pitchFamily="34" charset="0"/>
                <a:cs typeface="Times New Roman" pitchFamily="18" charset="0"/>
              </a:rPr>
              <a:t>Mild bilateral progression to advanced AMD</a:t>
            </a:r>
            <a:endParaRPr kumimoji="0" lang="en-GB" sz="1400" b="0" i="0" u="none" strike="noStrike" cap="none" normalizeH="0" baseline="0" dirty="0" smtClean="0">
              <a:ln>
                <a:noFill/>
              </a:ln>
              <a:solidFill>
                <a:schemeClr val="tx1"/>
              </a:solidFill>
              <a:effectLst/>
              <a:cs typeface="Arial" pitchFamily="34" charset="0"/>
            </a:endParaRPr>
          </a:p>
          <a:p>
            <a:pPr marL="355600" marR="0" lvl="0" indent="-177800" algn="l" defTabSz="914400" rtl="0" eaLnBrk="0" fontAlgn="base" latinLnBrk="0" hangingPunct="0">
              <a:lnSpc>
                <a:spcPct val="100000"/>
              </a:lnSpc>
              <a:spcBef>
                <a:spcPct val="0"/>
              </a:spcBef>
              <a:spcAft>
                <a:spcPts val="600"/>
              </a:spcAft>
              <a:buClrTx/>
              <a:buSzTx/>
              <a:buFont typeface="Arial" pitchFamily="34" charset="0"/>
              <a:buChar char="•"/>
              <a:tabLst>
                <a:tab pos="355600" algn="l"/>
              </a:tabLst>
            </a:pPr>
            <a:r>
              <a:rPr kumimoji="0" lang="en-GB" sz="1400" b="0" i="0" u="none" strike="noStrike" cap="none" normalizeH="0" baseline="0" dirty="0" smtClean="0">
                <a:ln>
                  <a:noFill/>
                </a:ln>
                <a:solidFill>
                  <a:schemeClr val="tx1"/>
                </a:solidFill>
                <a:effectLst/>
                <a:ea typeface="Calibri" pitchFamily="34" charset="0"/>
                <a:cs typeface="Times New Roman" pitchFamily="18" charset="0"/>
              </a:rPr>
              <a:t>Mild unilateral progression to GA</a:t>
            </a:r>
            <a:endParaRPr kumimoji="0" lang="en-GB" sz="1400" b="0" i="0" u="none" strike="noStrike" cap="none" normalizeH="0" baseline="0" dirty="0" smtClean="0">
              <a:ln>
                <a:noFill/>
              </a:ln>
              <a:solidFill>
                <a:schemeClr val="tx1"/>
              </a:solidFill>
              <a:effectLst/>
              <a:cs typeface="Arial" pitchFamily="34" charset="0"/>
            </a:endParaRPr>
          </a:p>
          <a:p>
            <a:pPr marL="355600" marR="0" lvl="0" indent="-177800" algn="l" defTabSz="914400" rtl="0" eaLnBrk="0" fontAlgn="base" latinLnBrk="0" hangingPunct="0">
              <a:lnSpc>
                <a:spcPct val="100000"/>
              </a:lnSpc>
              <a:spcBef>
                <a:spcPct val="0"/>
              </a:spcBef>
              <a:spcAft>
                <a:spcPts val="600"/>
              </a:spcAft>
              <a:buClrTx/>
              <a:buSzTx/>
              <a:buFont typeface="Arial" pitchFamily="34" charset="0"/>
              <a:buChar char="•"/>
              <a:tabLst>
                <a:tab pos="355600" algn="l"/>
              </a:tabLst>
            </a:pPr>
            <a:r>
              <a:rPr kumimoji="0" lang="en-GB" sz="1400" b="0" i="0" u="none" strike="noStrike" cap="none" normalizeH="0" baseline="0" dirty="0" smtClean="0">
                <a:ln>
                  <a:noFill/>
                </a:ln>
                <a:solidFill>
                  <a:schemeClr val="tx1"/>
                </a:solidFill>
                <a:effectLst/>
                <a:ea typeface="Calibri" pitchFamily="34" charset="0"/>
                <a:cs typeface="Times New Roman" pitchFamily="18" charset="0"/>
              </a:rPr>
              <a:t>Mild unilateral progression to </a:t>
            </a:r>
            <a:r>
              <a:rPr kumimoji="0" lang="en-GB" sz="1400" b="0" i="0" u="none" strike="noStrike" cap="none" normalizeH="0" baseline="0" dirty="0" err="1" smtClean="0">
                <a:ln>
                  <a:noFill/>
                </a:ln>
                <a:solidFill>
                  <a:schemeClr val="tx1"/>
                </a:solidFill>
                <a:effectLst/>
                <a:ea typeface="Calibri" pitchFamily="34" charset="0"/>
                <a:cs typeface="Times New Roman" pitchFamily="18" charset="0"/>
              </a:rPr>
              <a:t>nAMD</a:t>
            </a:r>
            <a:endParaRPr kumimoji="0" lang="en-GB" sz="1400" b="0" i="0" u="none" strike="noStrike" cap="none" normalizeH="0" baseline="0" dirty="0" smtClean="0">
              <a:ln>
                <a:noFill/>
              </a:ln>
              <a:solidFill>
                <a:schemeClr val="tx1"/>
              </a:solidFill>
              <a:effectLst/>
              <a:cs typeface="Arial" pitchFamily="34" charset="0"/>
            </a:endParaRPr>
          </a:p>
          <a:p>
            <a:pPr marL="355600" marR="0" lvl="0" indent="-177800" algn="l" defTabSz="914400" rtl="0" eaLnBrk="0" fontAlgn="base" latinLnBrk="0" hangingPunct="0">
              <a:lnSpc>
                <a:spcPct val="100000"/>
              </a:lnSpc>
              <a:spcBef>
                <a:spcPct val="0"/>
              </a:spcBef>
              <a:spcAft>
                <a:spcPts val="600"/>
              </a:spcAft>
              <a:buClrTx/>
              <a:buSzTx/>
              <a:buFont typeface="Arial" pitchFamily="34" charset="0"/>
              <a:buChar char="•"/>
              <a:tabLst>
                <a:tab pos="355600" algn="l"/>
              </a:tabLst>
            </a:pPr>
            <a:r>
              <a:rPr kumimoji="0" lang="en-GB" sz="1400" b="0" i="0" u="none" strike="noStrike" cap="none" normalizeH="0" baseline="0" dirty="0" smtClean="0">
                <a:ln>
                  <a:noFill/>
                </a:ln>
                <a:solidFill>
                  <a:schemeClr val="tx1"/>
                </a:solidFill>
                <a:effectLst/>
                <a:ea typeface="Calibri" pitchFamily="34" charset="0"/>
                <a:cs typeface="Times New Roman" pitchFamily="18" charset="0"/>
              </a:rPr>
              <a:t>Mild unilateral progression to advanced AMD</a:t>
            </a:r>
            <a:endParaRPr kumimoji="0" lang="en-GB" sz="1400" b="0" i="0" u="none" strike="noStrike" cap="none" normalizeH="0" baseline="0" dirty="0" smtClean="0">
              <a:ln>
                <a:noFill/>
              </a:ln>
              <a:solidFill>
                <a:schemeClr val="tx1"/>
              </a:solidFill>
              <a:effectLst/>
              <a:cs typeface="Arial" pitchFamily="34" charset="0"/>
            </a:endParaRPr>
          </a:p>
          <a:p>
            <a:pPr marL="355600" marR="0" lvl="0" indent="-177800" algn="l" defTabSz="914400" rtl="0" eaLnBrk="0" fontAlgn="base" latinLnBrk="0" hangingPunct="0">
              <a:lnSpc>
                <a:spcPct val="100000"/>
              </a:lnSpc>
              <a:spcBef>
                <a:spcPct val="0"/>
              </a:spcBef>
              <a:spcAft>
                <a:spcPts val="600"/>
              </a:spcAft>
              <a:buClrTx/>
              <a:buSzTx/>
              <a:buFont typeface="Arial" pitchFamily="34" charset="0"/>
              <a:buChar char="•"/>
              <a:tabLst>
                <a:tab pos="355600" algn="l"/>
              </a:tabLst>
            </a:pPr>
            <a:r>
              <a:rPr kumimoji="0" lang="en-GB" sz="1400" b="0" i="0" u="none" strike="noStrike" cap="none" normalizeH="0" baseline="0" dirty="0" smtClean="0">
                <a:ln>
                  <a:noFill/>
                </a:ln>
                <a:solidFill>
                  <a:schemeClr val="tx1"/>
                </a:solidFill>
                <a:effectLst/>
                <a:ea typeface="Calibri" pitchFamily="34" charset="0"/>
                <a:cs typeface="Times New Roman" pitchFamily="18" charset="0"/>
              </a:rPr>
              <a:t>GA bilateral progression to </a:t>
            </a:r>
            <a:r>
              <a:rPr kumimoji="0" lang="en-GB" sz="1400" b="0" i="0" u="none" strike="noStrike" cap="none" normalizeH="0" baseline="0" dirty="0" err="1" smtClean="0">
                <a:ln>
                  <a:noFill/>
                </a:ln>
                <a:solidFill>
                  <a:schemeClr val="tx1"/>
                </a:solidFill>
                <a:effectLst/>
                <a:ea typeface="Calibri" pitchFamily="34" charset="0"/>
                <a:cs typeface="Times New Roman" pitchFamily="18" charset="0"/>
              </a:rPr>
              <a:t>nAMD</a:t>
            </a:r>
            <a:endParaRPr kumimoji="0" lang="en-GB" sz="1400" b="0" i="0" u="none" strike="noStrike" cap="none" normalizeH="0" baseline="0" dirty="0" smtClean="0">
              <a:ln>
                <a:noFill/>
              </a:ln>
              <a:solidFill>
                <a:schemeClr val="tx1"/>
              </a:solidFill>
              <a:effectLst/>
              <a:cs typeface="Arial" pitchFamily="34" charset="0"/>
            </a:endParaRPr>
          </a:p>
          <a:p>
            <a:pPr marL="355600" marR="0" lvl="0" indent="-177800" algn="l" defTabSz="914400" rtl="0" eaLnBrk="0" fontAlgn="base" latinLnBrk="0" hangingPunct="0">
              <a:lnSpc>
                <a:spcPct val="100000"/>
              </a:lnSpc>
              <a:spcBef>
                <a:spcPct val="0"/>
              </a:spcBef>
              <a:spcAft>
                <a:spcPts val="600"/>
              </a:spcAft>
              <a:buClrTx/>
              <a:buSzTx/>
              <a:buFont typeface="Arial" pitchFamily="34" charset="0"/>
              <a:buChar char="•"/>
              <a:tabLst>
                <a:tab pos="355600" algn="l"/>
              </a:tabLst>
            </a:pPr>
            <a:r>
              <a:rPr kumimoji="0" lang="en-GB" sz="1400" b="0" i="0" u="none" strike="noStrike" cap="none" normalizeH="0" baseline="0" dirty="0" smtClean="0">
                <a:ln>
                  <a:noFill/>
                </a:ln>
                <a:solidFill>
                  <a:schemeClr val="tx1"/>
                </a:solidFill>
                <a:effectLst/>
                <a:ea typeface="Calibri" pitchFamily="34" charset="0"/>
                <a:cs typeface="Times New Roman" pitchFamily="18" charset="0"/>
              </a:rPr>
              <a:t>GA total progression to </a:t>
            </a:r>
            <a:r>
              <a:rPr kumimoji="0" lang="en-GB" sz="1400" b="0" i="0" u="none" strike="noStrike" cap="none" normalizeH="0" baseline="0" dirty="0" err="1" smtClean="0">
                <a:ln>
                  <a:noFill/>
                </a:ln>
                <a:solidFill>
                  <a:schemeClr val="tx1"/>
                </a:solidFill>
                <a:effectLst/>
                <a:ea typeface="Calibri" pitchFamily="34" charset="0"/>
                <a:cs typeface="Times New Roman" pitchFamily="18" charset="0"/>
              </a:rPr>
              <a:t>nAMD</a:t>
            </a:r>
            <a:endParaRPr kumimoji="0" lang="en-GB" sz="1400" b="0" i="0" u="none" strike="noStrike" cap="none" normalizeH="0" baseline="0" dirty="0" smtClean="0">
              <a:ln>
                <a:noFill/>
              </a:ln>
              <a:solidFill>
                <a:schemeClr val="tx1"/>
              </a:solidFill>
              <a:effectLst/>
              <a:cs typeface="Arial" pitchFamily="34"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Mild bilateral progression to advanced AMD</a:t>
            </a:r>
            <a:endParaRPr lang="en-GB" dirty="0"/>
          </a:p>
        </p:txBody>
      </p:sp>
      <p:sp>
        <p:nvSpPr>
          <p:cNvPr id="4" name="Date Placeholder 3"/>
          <p:cNvSpPr>
            <a:spLocks noGrp="1"/>
          </p:cNvSpPr>
          <p:nvPr>
            <p:ph type="dt" sz="half" idx="2"/>
          </p:nvPr>
        </p:nvSpPr>
        <p:spPr/>
        <p:txBody>
          <a:bodyPr/>
          <a:lstStyle/>
          <a:p>
            <a:fld id="{9AFEB77A-97B9-454A-81DF-89DD7448F8D4}" type="datetime1">
              <a:rPr lang="en-US" smtClean="0"/>
              <a:pPr/>
              <a:t>2/24/2015</a:t>
            </a:fld>
            <a:endParaRPr lang="en-GB"/>
          </a:p>
        </p:txBody>
      </p:sp>
      <p:sp>
        <p:nvSpPr>
          <p:cNvPr id="5" name="Footer Placeholder 4"/>
          <p:cNvSpPr>
            <a:spLocks noGrp="1"/>
          </p:cNvSpPr>
          <p:nvPr>
            <p:ph type="ftr" sz="quarter" idx="3"/>
          </p:nvPr>
        </p:nvSpPr>
        <p:spPr/>
        <p:txBody>
          <a:bodyPr/>
          <a:lstStyle/>
          <a:p>
            <a:r>
              <a:rPr lang="en-GB" smtClean="0"/>
              <a:t>Jassen Dry AMD predictive models</a:t>
            </a:r>
            <a:endParaRPr lang="en-GB"/>
          </a:p>
        </p:txBody>
      </p:sp>
      <p:sp>
        <p:nvSpPr>
          <p:cNvPr id="6" name="Slide Number Placeholder 5"/>
          <p:cNvSpPr>
            <a:spLocks noGrp="1"/>
          </p:cNvSpPr>
          <p:nvPr>
            <p:ph type="sldNum" sz="quarter" idx="4"/>
          </p:nvPr>
        </p:nvSpPr>
        <p:spPr/>
        <p:txBody>
          <a:bodyPr/>
          <a:lstStyle/>
          <a:p>
            <a:fld id="{078CA1E6-1B09-488D-A1FF-E8A47C315D27}" type="slidenum">
              <a:rPr lang="en-GB" smtClean="0"/>
              <a:pPr/>
              <a:t>30</a:t>
            </a:fld>
            <a:endParaRPr lang="en-GB"/>
          </a:p>
        </p:txBody>
      </p:sp>
      <p:sp>
        <p:nvSpPr>
          <p:cNvPr id="7" name="Text Placeholder 6"/>
          <p:cNvSpPr>
            <a:spLocks noGrp="1"/>
          </p:cNvSpPr>
          <p:nvPr>
            <p:ph type="body" sz="quarter" idx="10"/>
          </p:nvPr>
        </p:nvSpPr>
        <p:spPr/>
        <p:txBody>
          <a:bodyPr/>
          <a:lstStyle/>
          <a:p>
            <a:r>
              <a:rPr lang="en-GB" dirty="0" smtClean="0"/>
              <a:t>Final Cox proportional hazards model with adjusted HRs</a:t>
            </a:r>
            <a:endParaRPr lang="en-GB" dirty="0"/>
          </a:p>
        </p:txBody>
      </p:sp>
      <p:graphicFrame>
        <p:nvGraphicFramePr>
          <p:cNvPr id="8" name="Table 7"/>
          <p:cNvGraphicFramePr>
            <a:graphicFrameLocks noGrp="1"/>
          </p:cNvGraphicFramePr>
          <p:nvPr/>
        </p:nvGraphicFramePr>
        <p:xfrm>
          <a:off x="481362" y="1397000"/>
          <a:ext cx="8205012" cy="1590452"/>
        </p:xfrm>
        <a:graphic>
          <a:graphicData uri="http://schemas.openxmlformats.org/drawingml/2006/table">
            <a:tbl>
              <a:tblPr firstRow="1" bandRow="1">
                <a:tableStyleId>{69012ECD-51FC-41F1-AA8D-1B2483CD663E}</a:tableStyleId>
              </a:tblPr>
              <a:tblGrid>
                <a:gridCol w="1367502"/>
                <a:gridCol w="1367502"/>
                <a:gridCol w="1367502"/>
                <a:gridCol w="1367502"/>
                <a:gridCol w="1367502"/>
                <a:gridCol w="1367502"/>
              </a:tblGrid>
              <a:tr h="268073">
                <a:tc>
                  <a:txBody>
                    <a:bodyPr/>
                    <a:lstStyle/>
                    <a:p>
                      <a:r>
                        <a:rPr lang="en-GB" sz="1400" kern="1200" dirty="0" smtClean="0">
                          <a:solidFill>
                            <a:srgbClr val="000000"/>
                          </a:solidFill>
                          <a:latin typeface="+mj-lt"/>
                          <a:ea typeface="SimSun"/>
                          <a:cs typeface="+mn-cs"/>
                        </a:rPr>
                        <a:t>Attributes</a:t>
                      </a:r>
                      <a:endParaRPr lang="en-GB" sz="1400" kern="1200" dirty="0">
                        <a:solidFill>
                          <a:srgbClr val="000000"/>
                        </a:solidFill>
                        <a:latin typeface="+mj-lt"/>
                        <a:ea typeface="SimSun"/>
                        <a:cs typeface="+mn-cs"/>
                      </a:endParaRPr>
                    </a:p>
                  </a:txBody>
                  <a:tcPr/>
                </a:tc>
                <a:tc>
                  <a:txBody>
                    <a:bodyPr/>
                    <a:lstStyle/>
                    <a:p>
                      <a:r>
                        <a:rPr lang="el-GR" sz="1400" dirty="0" smtClean="0">
                          <a:latin typeface="+mj-lt"/>
                        </a:rPr>
                        <a:t>β</a:t>
                      </a:r>
                      <a:endParaRPr lang="en-GB" sz="1400" dirty="0">
                        <a:latin typeface="+mj-lt"/>
                      </a:endParaRPr>
                    </a:p>
                  </a:txBody>
                  <a:tcPr/>
                </a:tc>
                <a:tc>
                  <a:txBody>
                    <a:bodyPr/>
                    <a:lstStyle/>
                    <a:p>
                      <a:r>
                        <a:rPr lang="en-GB" sz="1400" dirty="0" smtClean="0">
                          <a:latin typeface="+mj-lt"/>
                        </a:rPr>
                        <a:t>P value</a:t>
                      </a:r>
                      <a:endParaRPr lang="en-GB" sz="1400" dirty="0">
                        <a:latin typeface="+mj-lt"/>
                      </a:endParaRPr>
                    </a:p>
                  </a:txBody>
                  <a:tcPr/>
                </a:tc>
                <a:tc>
                  <a:txBody>
                    <a:bodyPr/>
                    <a:lstStyle/>
                    <a:p>
                      <a:r>
                        <a:rPr lang="en-GB" sz="1400" dirty="0" smtClean="0">
                          <a:latin typeface="+mj-lt"/>
                        </a:rPr>
                        <a:t>Hazard ratios</a:t>
                      </a:r>
                      <a:endParaRPr lang="en-GB" sz="1400" dirty="0">
                        <a:latin typeface="+mj-lt"/>
                      </a:endParaRPr>
                    </a:p>
                  </a:txBody>
                  <a:tcPr/>
                </a:tc>
                <a:tc>
                  <a:txBody>
                    <a:bodyPr/>
                    <a:lstStyle/>
                    <a:p>
                      <a:r>
                        <a:rPr lang="en-GB" sz="1400" dirty="0" smtClean="0">
                          <a:latin typeface="+mj-lt"/>
                        </a:rPr>
                        <a:t>Lower 95% CI</a:t>
                      </a:r>
                      <a:endParaRPr lang="en-GB" sz="1400" dirty="0">
                        <a:latin typeface="+mj-lt"/>
                      </a:endParaRPr>
                    </a:p>
                  </a:txBody>
                  <a:tcPr/>
                </a:tc>
                <a:tc>
                  <a:txBody>
                    <a:bodyPr/>
                    <a:lstStyle/>
                    <a:p>
                      <a:r>
                        <a:rPr lang="en-GB" sz="1400" dirty="0" smtClean="0">
                          <a:latin typeface="+mj-lt"/>
                        </a:rPr>
                        <a:t>Upper 95%</a:t>
                      </a:r>
                      <a:r>
                        <a:rPr lang="en-GB" sz="1400" baseline="0" dirty="0" smtClean="0">
                          <a:latin typeface="+mj-lt"/>
                        </a:rPr>
                        <a:t> CI</a:t>
                      </a:r>
                      <a:endParaRPr lang="en-GB" sz="1400" dirty="0">
                        <a:latin typeface="+mj-lt"/>
                      </a:endParaRPr>
                    </a:p>
                  </a:txBody>
                  <a:tcPr/>
                </a:tc>
              </a:tr>
              <a:tr h="268073">
                <a:tc>
                  <a:txBody>
                    <a:bodyPr/>
                    <a:lstStyle/>
                    <a:p>
                      <a:pPr>
                        <a:lnSpc>
                          <a:spcPct val="115000"/>
                        </a:lnSpc>
                        <a:spcBef>
                          <a:spcPts val="300"/>
                        </a:spcBef>
                        <a:spcAft>
                          <a:spcPts val="300"/>
                        </a:spcAft>
                      </a:pPr>
                      <a:r>
                        <a:rPr lang="en-GB" sz="1400" b="1" dirty="0" smtClean="0">
                          <a:solidFill>
                            <a:srgbClr val="000000"/>
                          </a:solidFill>
                          <a:latin typeface="+mj-lt"/>
                          <a:ea typeface="SimSun"/>
                        </a:rPr>
                        <a:t>Age (+1)</a:t>
                      </a:r>
                      <a:endParaRPr lang="en-GB" sz="1400" dirty="0">
                        <a:latin typeface="+mj-lt"/>
                        <a:ea typeface="SimSun"/>
                      </a:endParaRPr>
                    </a:p>
                  </a:txBody>
                  <a:tcPr marL="38100" marR="38100" marT="0" marB="0"/>
                </a:tc>
                <a:tc>
                  <a:txBody>
                    <a:bodyPr/>
                    <a:lstStyle/>
                    <a:p>
                      <a:pPr algn="r" rtl="0" fontAlgn="t"/>
                      <a:r>
                        <a:rPr lang="en-GB" sz="1400" b="0" i="0" u="none" strike="noStrike">
                          <a:solidFill>
                            <a:srgbClr val="000000"/>
                          </a:solidFill>
                          <a:latin typeface="Verdana"/>
                        </a:rPr>
                        <a:t>0.02</a:t>
                      </a:r>
                    </a:p>
                  </a:txBody>
                  <a:tcPr marL="9525" marR="9525" marT="9525" marB="0"/>
                </a:tc>
                <a:tc>
                  <a:txBody>
                    <a:bodyPr/>
                    <a:lstStyle/>
                    <a:p>
                      <a:pPr algn="r" rtl="0" fontAlgn="t"/>
                      <a:r>
                        <a:rPr lang="en-GB" sz="1400" b="0" i="0" u="none" strike="noStrike">
                          <a:solidFill>
                            <a:srgbClr val="000000"/>
                          </a:solidFill>
                          <a:latin typeface="Verdana"/>
                        </a:rPr>
                        <a:t>0.09</a:t>
                      </a:r>
                    </a:p>
                  </a:txBody>
                  <a:tcPr marL="9525" marR="9525" marT="9525" marB="0"/>
                </a:tc>
                <a:tc>
                  <a:txBody>
                    <a:bodyPr/>
                    <a:lstStyle/>
                    <a:p>
                      <a:pPr algn="r" rtl="0" fontAlgn="t"/>
                      <a:r>
                        <a:rPr lang="en-GB" sz="1400" b="0" i="0" u="none" strike="noStrike">
                          <a:solidFill>
                            <a:srgbClr val="000000"/>
                          </a:solidFill>
                          <a:latin typeface="Verdana"/>
                        </a:rPr>
                        <a:t>1.02</a:t>
                      </a:r>
                    </a:p>
                  </a:txBody>
                  <a:tcPr marL="9525" marR="9525" marT="9525" marB="0"/>
                </a:tc>
                <a:tc>
                  <a:txBody>
                    <a:bodyPr/>
                    <a:lstStyle/>
                    <a:p>
                      <a:pPr algn="r" rtl="0" fontAlgn="t"/>
                      <a:r>
                        <a:rPr lang="en-GB" sz="1400" b="0" i="0" u="none" strike="noStrike">
                          <a:solidFill>
                            <a:srgbClr val="000000"/>
                          </a:solidFill>
                          <a:latin typeface="Verdana"/>
                        </a:rPr>
                        <a:t>1.00</a:t>
                      </a:r>
                    </a:p>
                  </a:txBody>
                  <a:tcPr marL="9525" marR="9525" marT="9525" marB="0"/>
                </a:tc>
                <a:tc>
                  <a:txBody>
                    <a:bodyPr/>
                    <a:lstStyle/>
                    <a:p>
                      <a:pPr algn="r" rtl="0" fontAlgn="t"/>
                      <a:r>
                        <a:rPr lang="en-GB" sz="1400" b="0" i="0" u="none" strike="noStrike">
                          <a:solidFill>
                            <a:srgbClr val="000000"/>
                          </a:solidFill>
                          <a:latin typeface="Verdana"/>
                        </a:rPr>
                        <a:t>1.04</a:t>
                      </a:r>
                    </a:p>
                  </a:txBody>
                  <a:tcPr marL="9525" marR="9525" marT="9525" marB="0"/>
                </a:tc>
              </a:tr>
              <a:tr h="268073">
                <a:tc>
                  <a:txBody>
                    <a:bodyPr/>
                    <a:lstStyle/>
                    <a:p>
                      <a:pPr>
                        <a:lnSpc>
                          <a:spcPct val="115000"/>
                        </a:lnSpc>
                        <a:spcBef>
                          <a:spcPts val="300"/>
                        </a:spcBef>
                        <a:spcAft>
                          <a:spcPts val="300"/>
                        </a:spcAft>
                      </a:pPr>
                      <a:r>
                        <a:rPr lang="en-GB" sz="1400" b="1" dirty="0" err="1" smtClean="0">
                          <a:solidFill>
                            <a:srgbClr val="000000"/>
                          </a:solidFill>
                          <a:latin typeface="+mj-lt"/>
                          <a:ea typeface="SimSun"/>
                        </a:rPr>
                        <a:t>bl_va</a:t>
                      </a:r>
                      <a:r>
                        <a:rPr lang="en-GB" sz="1400" b="1" dirty="0" smtClean="0">
                          <a:solidFill>
                            <a:srgbClr val="000000"/>
                          </a:solidFill>
                          <a:latin typeface="+mj-lt"/>
                          <a:ea typeface="SimSun"/>
                        </a:rPr>
                        <a:t> (+1)</a:t>
                      </a:r>
                      <a:endParaRPr lang="en-GB" sz="1400" dirty="0">
                        <a:latin typeface="+mj-lt"/>
                        <a:ea typeface="SimSun"/>
                      </a:endParaRPr>
                    </a:p>
                  </a:txBody>
                  <a:tcPr marL="38100" marR="38100" marT="0" marB="0"/>
                </a:tc>
                <a:tc>
                  <a:txBody>
                    <a:bodyPr/>
                    <a:lstStyle/>
                    <a:p>
                      <a:pPr algn="r" rtl="0" fontAlgn="t"/>
                      <a:r>
                        <a:rPr lang="en-GB" sz="1400" b="0" i="0" u="none" strike="noStrike">
                          <a:solidFill>
                            <a:srgbClr val="000000"/>
                          </a:solidFill>
                          <a:latin typeface="Verdana"/>
                        </a:rPr>
                        <a:t>-0.01</a:t>
                      </a:r>
                    </a:p>
                  </a:txBody>
                  <a:tcPr marL="9525" marR="9525" marT="9525" marB="0"/>
                </a:tc>
                <a:tc>
                  <a:txBody>
                    <a:bodyPr/>
                    <a:lstStyle/>
                    <a:p>
                      <a:pPr algn="r" rtl="0" fontAlgn="t"/>
                      <a:r>
                        <a:rPr lang="en-GB" sz="1400" b="0" i="0" u="none" strike="noStrike">
                          <a:solidFill>
                            <a:srgbClr val="000000"/>
                          </a:solidFill>
                          <a:latin typeface="Verdana"/>
                        </a:rPr>
                        <a:t>0.02</a:t>
                      </a:r>
                    </a:p>
                  </a:txBody>
                  <a:tcPr marL="9525" marR="9525" marT="9525" marB="0"/>
                </a:tc>
                <a:tc>
                  <a:txBody>
                    <a:bodyPr/>
                    <a:lstStyle/>
                    <a:p>
                      <a:pPr algn="r" rtl="0" fontAlgn="t"/>
                      <a:r>
                        <a:rPr lang="en-GB" sz="1400" b="0" i="0" u="none" strike="noStrike">
                          <a:solidFill>
                            <a:srgbClr val="000000"/>
                          </a:solidFill>
                          <a:latin typeface="Verdana"/>
                        </a:rPr>
                        <a:t>0.99</a:t>
                      </a:r>
                    </a:p>
                  </a:txBody>
                  <a:tcPr marL="9525" marR="9525" marT="9525" marB="0"/>
                </a:tc>
                <a:tc>
                  <a:txBody>
                    <a:bodyPr/>
                    <a:lstStyle/>
                    <a:p>
                      <a:pPr algn="r" rtl="0" fontAlgn="t"/>
                      <a:r>
                        <a:rPr lang="en-GB" sz="1400" b="0" i="0" u="none" strike="noStrike">
                          <a:solidFill>
                            <a:srgbClr val="000000"/>
                          </a:solidFill>
                          <a:latin typeface="Verdana"/>
                        </a:rPr>
                        <a:t>0.99</a:t>
                      </a:r>
                    </a:p>
                  </a:txBody>
                  <a:tcPr marL="9525" marR="9525" marT="9525" marB="0"/>
                </a:tc>
                <a:tc>
                  <a:txBody>
                    <a:bodyPr/>
                    <a:lstStyle/>
                    <a:p>
                      <a:pPr algn="r" rtl="0" fontAlgn="t"/>
                      <a:r>
                        <a:rPr lang="en-GB" sz="1400" b="0" i="0" u="none" strike="noStrike">
                          <a:solidFill>
                            <a:srgbClr val="000000"/>
                          </a:solidFill>
                          <a:latin typeface="Verdana"/>
                        </a:rPr>
                        <a:t>1.00</a:t>
                      </a:r>
                    </a:p>
                  </a:txBody>
                  <a:tcPr marL="9525" marR="9525" marT="9525" marB="0"/>
                </a:tc>
              </a:tr>
              <a:tr h="268073">
                <a:tc>
                  <a:txBody>
                    <a:bodyPr/>
                    <a:lstStyle/>
                    <a:p>
                      <a:pPr>
                        <a:lnSpc>
                          <a:spcPct val="115000"/>
                        </a:lnSpc>
                        <a:spcBef>
                          <a:spcPts val="300"/>
                        </a:spcBef>
                        <a:spcAft>
                          <a:spcPts val="300"/>
                        </a:spcAft>
                      </a:pPr>
                      <a:r>
                        <a:rPr lang="en-GB" sz="1400" b="1">
                          <a:solidFill>
                            <a:srgbClr val="000000"/>
                          </a:solidFill>
                          <a:latin typeface="+mj-lt"/>
                          <a:ea typeface="SimSun"/>
                        </a:rPr>
                        <a:t>comb_bl</a:t>
                      </a:r>
                      <a:endParaRPr lang="en-GB" sz="1400">
                        <a:latin typeface="+mj-lt"/>
                        <a:ea typeface="SimSun"/>
                      </a:endParaRPr>
                    </a:p>
                  </a:txBody>
                  <a:tcPr marL="38100" marR="38100" marT="0" marB="0"/>
                </a:tc>
                <a:tc>
                  <a:txBody>
                    <a:bodyPr/>
                    <a:lstStyle/>
                    <a:p>
                      <a:pPr algn="r" rtl="0" fontAlgn="t"/>
                      <a:r>
                        <a:rPr lang="en-GB" sz="1400" b="0" i="0" u="none" strike="noStrike">
                          <a:solidFill>
                            <a:srgbClr val="000000"/>
                          </a:solidFill>
                          <a:latin typeface="Verdana"/>
                        </a:rPr>
                        <a:t>0.31</a:t>
                      </a:r>
                    </a:p>
                  </a:txBody>
                  <a:tcPr marL="9525" marR="9525" marT="9525" marB="0"/>
                </a:tc>
                <a:tc>
                  <a:txBody>
                    <a:bodyPr/>
                    <a:lstStyle/>
                    <a:p>
                      <a:pPr algn="r" rtl="0" fontAlgn="t"/>
                      <a:r>
                        <a:rPr lang="en-GB" sz="1400" b="0" i="0" u="none" strike="noStrike">
                          <a:solidFill>
                            <a:srgbClr val="000000"/>
                          </a:solidFill>
                          <a:latin typeface="Verdana"/>
                        </a:rPr>
                        <a:t>0.03</a:t>
                      </a:r>
                    </a:p>
                  </a:txBody>
                  <a:tcPr marL="9525" marR="9525" marT="9525" marB="0"/>
                </a:tc>
                <a:tc>
                  <a:txBody>
                    <a:bodyPr/>
                    <a:lstStyle/>
                    <a:p>
                      <a:pPr algn="r" rtl="0" fontAlgn="t"/>
                      <a:r>
                        <a:rPr lang="en-GB" sz="1400" b="0" i="0" u="none" strike="noStrike">
                          <a:solidFill>
                            <a:srgbClr val="000000"/>
                          </a:solidFill>
                          <a:latin typeface="Verdana"/>
                        </a:rPr>
                        <a:t>1.36</a:t>
                      </a:r>
                    </a:p>
                  </a:txBody>
                  <a:tcPr marL="9525" marR="9525" marT="9525" marB="0"/>
                </a:tc>
                <a:tc>
                  <a:txBody>
                    <a:bodyPr/>
                    <a:lstStyle/>
                    <a:p>
                      <a:pPr algn="r" rtl="0" fontAlgn="t"/>
                      <a:r>
                        <a:rPr lang="en-GB" sz="1400" b="0" i="0" u="none" strike="noStrike">
                          <a:solidFill>
                            <a:srgbClr val="000000"/>
                          </a:solidFill>
                          <a:latin typeface="Verdana"/>
                        </a:rPr>
                        <a:t>1.04</a:t>
                      </a:r>
                    </a:p>
                  </a:txBody>
                  <a:tcPr marL="9525" marR="9525" marT="9525" marB="0"/>
                </a:tc>
                <a:tc>
                  <a:txBody>
                    <a:bodyPr/>
                    <a:lstStyle/>
                    <a:p>
                      <a:pPr algn="r" rtl="0" fontAlgn="t"/>
                      <a:r>
                        <a:rPr lang="en-GB" sz="1400" b="0" i="0" u="none" strike="noStrike">
                          <a:solidFill>
                            <a:srgbClr val="000000"/>
                          </a:solidFill>
                          <a:latin typeface="Verdana"/>
                        </a:rPr>
                        <a:t>1.77</a:t>
                      </a:r>
                    </a:p>
                  </a:txBody>
                  <a:tcPr marL="9525" marR="9525" marT="9525" marB="0"/>
                </a:tc>
              </a:tr>
              <a:tr h="268073">
                <a:tc>
                  <a:txBody>
                    <a:bodyPr/>
                    <a:lstStyle/>
                    <a:p>
                      <a:pPr>
                        <a:lnSpc>
                          <a:spcPct val="115000"/>
                        </a:lnSpc>
                        <a:spcBef>
                          <a:spcPts val="300"/>
                        </a:spcBef>
                        <a:spcAft>
                          <a:spcPts val="300"/>
                        </a:spcAft>
                      </a:pPr>
                      <a:r>
                        <a:rPr lang="en-GB" sz="1400" b="1" dirty="0" err="1">
                          <a:solidFill>
                            <a:srgbClr val="000000"/>
                          </a:solidFill>
                          <a:latin typeface="+mj-lt"/>
                          <a:ea typeface="SimSun"/>
                        </a:rPr>
                        <a:t>oct_bl</a:t>
                      </a:r>
                      <a:endParaRPr lang="en-GB" sz="1400" dirty="0">
                        <a:latin typeface="+mj-lt"/>
                        <a:ea typeface="SimSun"/>
                      </a:endParaRPr>
                    </a:p>
                  </a:txBody>
                  <a:tcPr marL="38100" marR="38100" marT="0" marB="0"/>
                </a:tc>
                <a:tc>
                  <a:txBody>
                    <a:bodyPr/>
                    <a:lstStyle/>
                    <a:p>
                      <a:pPr algn="r" rtl="0" fontAlgn="t"/>
                      <a:r>
                        <a:rPr lang="en-GB" sz="1400" b="0" i="0" u="none" strike="noStrike">
                          <a:solidFill>
                            <a:srgbClr val="000000"/>
                          </a:solidFill>
                          <a:latin typeface="Verdana"/>
                        </a:rPr>
                        <a:t>0.28</a:t>
                      </a:r>
                    </a:p>
                  </a:txBody>
                  <a:tcPr marL="9525" marR="9525" marT="9525" marB="0"/>
                </a:tc>
                <a:tc>
                  <a:txBody>
                    <a:bodyPr/>
                    <a:lstStyle/>
                    <a:p>
                      <a:pPr algn="r" rtl="0" fontAlgn="t"/>
                      <a:r>
                        <a:rPr lang="en-GB" sz="1400" b="0" i="0" u="none" strike="noStrike">
                          <a:solidFill>
                            <a:srgbClr val="000000"/>
                          </a:solidFill>
                          <a:latin typeface="Verdana"/>
                        </a:rPr>
                        <a:t>0.04</a:t>
                      </a:r>
                    </a:p>
                  </a:txBody>
                  <a:tcPr marL="9525" marR="9525" marT="9525" marB="0"/>
                </a:tc>
                <a:tc>
                  <a:txBody>
                    <a:bodyPr/>
                    <a:lstStyle/>
                    <a:p>
                      <a:pPr algn="r" rtl="0" fontAlgn="t"/>
                      <a:r>
                        <a:rPr lang="en-GB" sz="1400" b="0" i="0" u="none" strike="noStrike">
                          <a:solidFill>
                            <a:srgbClr val="000000"/>
                          </a:solidFill>
                          <a:latin typeface="Verdana"/>
                        </a:rPr>
                        <a:t>1.33</a:t>
                      </a:r>
                    </a:p>
                  </a:txBody>
                  <a:tcPr marL="9525" marR="9525" marT="9525" marB="0"/>
                </a:tc>
                <a:tc>
                  <a:txBody>
                    <a:bodyPr/>
                    <a:lstStyle/>
                    <a:p>
                      <a:pPr algn="r" rtl="0" fontAlgn="t"/>
                      <a:r>
                        <a:rPr lang="en-GB" sz="1400" b="0" i="0" u="none" strike="noStrike">
                          <a:solidFill>
                            <a:srgbClr val="000000"/>
                          </a:solidFill>
                          <a:latin typeface="Verdana"/>
                        </a:rPr>
                        <a:t>1.01</a:t>
                      </a:r>
                    </a:p>
                  </a:txBody>
                  <a:tcPr marL="9525" marR="9525" marT="9525" marB="0"/>
                </a:tc>
                <a:tc>
                  <a:txBody>
                    <a:bodyPr/>
                    <a:lstStyle/>
                    <a:p>
                      <a:pPr algn="r" rtl="0" fontAlgn="t"/>
                      <a:r>
                        <a:rPr lang="en-GB" sz="1400" b="0" i="0" u="none" strike="noStrike" dirty="0">
                          <a:solidFill>
                            <a:srgbClr val="000000"/>
                          </a:solidFill>
                          <a:latin typeface="Verdana"/>
                        </a:rPr>
                        <a:t>1.74</a:t>
                      </a:r>
                    </a:p>
                  </a:txBody>
                  <a:tcPr marL="9525" marR="9525" marT="9525" marB="0"/>
                </a:tc>
              </a:tr>
            </a:tbl>
          </a:graphicData>
        </a:graphic>
      </p:graphicFrame>
      <p:sp>
        <p:nvSpPr>
          <p:cNvPr id="10" name="Text Placeholder 6"/>
          <p:cNvSpPr txBox="1">
            <a:spLocks/>
          </p:cNvSpPr>
          <p:nvPr/>
        </p:nvSpPr>
        <p:spPr bwMode="gray">
          <a:xfrm>
            <a:off x="455613" y="4514850"/>
            <a:ext cx="8226000" cy="1486662"/>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lgn="r" fontAlgn="base">
              <a:spcBef>
                <a:spcPct val="50000"/>
              </a:spcBef>
              <a:spcAft>
                <a:spcPct val="0"/>
              </a:spcAft>
              <a:buClr>
                <a:schemeClr val="accent1"/>
              </a:buClr>
            </a:pPr>
            <a:r>
              <a:rPr kumimoji="0" lang="en-GB" sz="2000" b="0" i="0" u="none" strike="noStrike" kern="0" cap="none" spc="0" normalizeH="0" baseline="0" noProof="0" dirty="0" smtClean="0">
                <a:ln>
                  <a:noFill/>
                </a:ln>
                <a:solidFill>
                  <a:schemeClr val="accent1"/>
                </a:solidFill>
                <a:effectLst/>
                <a:uLnTx/>
                <a:uFillTx/>
                <a:latin typeface="+mn-lt"/>
                <a:ea typeface="+mn-ea"/>
                <a:cs typeface="+mn-cs"/>
              </a:rPr>
              <a:t>N of observation used </a:t>
            </a:r>
            <a:r>
              <a:rPr lang="en-GB" sz="2000" kern="0" dirty="0" smtClean="0">
                <a:solidFill>
                  <a:schemeClr val="accent1"/>
                </a:solidFill>
              </a:rPr>
              <a:t>N=</a:t>
            </a:r>
            <a:r>
              <a:rPr lang="en-GB" sz="2000" dirty="0" smtClean="0"/>
              <a:t>885</a:t>
            </a:r>
            <a:r>
              <a:rPr lang="en-GB" sz="2000" kern="0" dirty="0" smtClean="0">
                <a:solidFill>
                  <a:schemeClr val="accent1"/>
                </a:solidFill>
              </a:rPr>
              <a:t>(99%)</a:t>
            </a:r>
            <a:endParaRPr kumimoji="0" lang="en-GB" sz="2000" b="0" i="0" u="none" strike="noStrike" kern="0" cap="none" spc="0" normalizeH="0" baseline="0" noProof="0" dirty="0" smtClean="0">
              <a:ln>
                <a:noFill/>
              </a:ln>
              <a:solidFill>
                <a:schemeClr val="accent1"/>
              </a:solidFill>
              <a:effectLst/>
              <a:uLnTx/>
              <a:uFillTx/>
              <a:latin typeface="+mn-lt"/>
              <a:ea typeface="+mn-ea"/>
              <a:cs typeface="+mn-cs"/>
            </a:endParaRPr>
          </a:p>
          <a:p>
            <a:pPr lvl="0" algn="r" fontAlgn="base">
              <a:spcBef>
                <a:spcPct val="50000"/>
              </a:spcBef>
              <a:spcAft>
                <a:spcPct val="0"/>
              </a:spcAft>
              <a:buClr>
                <a:schemeClr val="accent1"/>
              </a:buClr>
            </a:pPr>
            <a:r>
              <a:rPr kumimoji="0" lang="en-GB" sz="2000" b="0" i="0" u="none" strike="noStrike" kern="0" cap="none" spc="0" normalizeH="0" baseline="0" noProof="0" dirty="0" smtClean="0">
                <a:ln>
                  <a:noFill/>
                </a:ln>
                <a:solidFill>
                  <a:schemeClr val="accent1"/>
                </a:solidFill>
                <a:effectLst/>
                <a:uLnTx/>
                <a:uFillTx/>
                <a:latin typeface="+mn-lt"/>
                <a:ea typeface="+mn-ea"/>
                <a:cs typeface="+mn-cs"/>
              </a:rPr>
              <a:t>Model fit statistics AIC=</a:t>
            </a:r>
            <a:r>
              <a:rPr lang="en-GB" sz="2000" dirty="0" smtClean="0"/>
              <a:t> 2901.080</a:t>
            </a:r>
          </a:p>
          <a:p>
            <a:pPr lvl="0" algn="r" fontAlgn="base">
              <a:spcBef>
                <a:spcPct val="50000"/>
              </a:spcBef>
              <a:spcAft>
                <a:spcPct val="0"/>
              </a:spcAft>
              <a:buClr>
                <a:schemeClr val="accent1"/>
              </a:buClr>
            </a:pPr>
            <a:r>
              <a:rPr kumimoji="0" lang="en-GB" sz="2000" b="0" i="0" u="none" strike="noStrike" kern="0" cap="none" spc="0" normalizeH="0" baseline="0" noProof="0" dirty="0" smtClean="0">
                <a:ln>
                  <a:noFill/>
                </a:ln>
                <a:solidFill>
                  <a:schemeClr val="accent1"/>
                </a:solidFill>
                <a:effectLst/>
                <a:uLnTx/>
                <a:uFillTx/>
                <a:latin typeface="+mn-lt"/>
                <a:ea typeface="+mn-ea"/>
                <a:cs typeface="+mn-cs"/>
              </a:rPr>
              <a:t>Note: only baseline variables were considered</a:t>
            </a:r>
            <a:endParaRPr kumimoji="0" lang="en-GB" sz="2000" b="0" i="0" u="none" strike="noStrike" kern="0" cap="none" spc="0" normalizeH="0" baseline="0" noProof="0" dirty="0">
              <a:ln>
                <a:noFill/>
              </a:ln>
              <a:solidFill>
                <a:schemeClr val="accent1"/>
              </a:solidFill>
              <a:effectLst/>
              <a:uLnTx/>
              <a:uFillTx/>
              <a:latin typeface="+mn-lt"/>
              <a:ea typeface="+mn-ea"/>
              <a:cs typeface="+mn-cs"/>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GA bilateral</a:t>
            </a:r>
            <a:endParaRPr lang="en-GB" dirty="0"/>
          </a:p>
        </p:txBody>
      </p:sp>
      <p:sp>
        <p:nvSpPr>
          <p:cNvPr id="3" name="Content Placeholder 2"/>
          <p:cNvSpPr>
            <a:spLocks noGrp="1"/>
          </p:cNvSpPr>
          <p:nvPr>
            <p:ph idx="1"/>
          </p:nvPr>
        </p:nvSpPr>
        <p:spPr/>
        <p:txBody>
          <a:bodyPr/>
          <a:lstStyle/>
          <a:p>
            <a:r>
              <a:rPr lang="en-GB" dirty="0" smtClean="0"/>
              <a:t>Cohort definition</a:t>
            </a:r>
          </a:p>
          <a:p>
            <a:pPr lvl="1"/>
            <a:r>
              <a:rPr lang="en-GB" dirty="0" smtClean="0"/>
              <a:t>Both eyes are GA at index</a:t>
            </a:r>
          </a:p>
          <a:p>
            <a:r>
              <a:rPr lang="en-GB" dirty="0" smtClean="0"/>
              <a:t>Cohort size</a:t>
            </a:r>
          </a:p>
          <a:p>
            <a:pPr lvl="1"/>
            <a:r>
              <a:rPr lang="en-GB" dirty="0" smtClean="0"/>
              <a:t>N=236</a:t>
            </a:r>
          </a:p>
          <a:p>
            <a:r>
              <a:rPr lang="en-GB" dirty="0" smtClean="0"/>
              <a:t>Cohort description</a:t>
            </a:r>
          </a:p>
          <a:p>
            <a:pPr lvl="1"/>
            <a:r>
              <a:rPr lang="en-GB" dirty="0" smtClean="0"/>
              <a:t>Index at the first evidence of GA</a:t>
            </a:r>
          </a:p>
          <a:p>
            <a:pPr lvl="1"/>
            <a:r>
              <a:rPr lang="en-GB" dirty="0" smtClean="0"/>
              <a:t>Fellow eye is also GA</a:t>
            </a:r>
          </a:p>
          <a:p>
            <a:r>
              <a:rPr lang="en-GB" dirty="0" smtClean="0"/>
              <a:t>Progression rate (N, %)</a:t>
            </a:r>
          </a:p>
          <a:p>
            <a:pPr lvl="1"/>
            <a:r>
              <a:rPr lang="en-GB" dirty="0" smtClean="0"/>
              <a:t>Progression to </a:t>
            </a:r>
            <a:r>
              <a:rPr lang="en-GB" dirty="0" err="1" smtClean="0"/>
              <a:t>wetAMD</a:t>
            </a:r>
            <a:r>
              <a:rPr lang="en-GB" dirty="0" smtClean="0"/>
              <a:t> N=27 (11.4%)</a:t>
            </a:r>
          </a:p>
          <a:p>
            <a:endParaRPr lang="en-GB" dirty="0" smtClean="0"/>
          </a:p>
          <a:p>
            <a:endParaRPr lang="en-GB" dirty="0"/>
          </a:p>
        </p:txBody>
      </p:sp>
      <p:sp>
        <p:nvSpPr>
          <p:cNvPr id="4" name="Date Placeholder 3"/>
          <p:cNvSpPr>
            <a:spLocks noGrp="1"/>
          </p:cNvSpPr>
          <p:nvPr>
            <p:ph type="dt" sz="half" idx="2"/>
          </p:nvPr>
        </p:nvSpPr>
        <p:spPr/>
        <p:txBody>
          <a:bodyPr/>
          <a:lstStyle/>
          <a:p>
            <a:fld id="{9AFEB77A-97B9-454A-81DF-89DD7448F8D4}" type="datetime1">
              <a:rPr lang="en-US" smtClean="0"/>
              <a:pPr/>
              <a:t>2/24/2015</a:t>
            </a:fld>
            <a:endParaRPr lang="en-GB"/>
          </a:p>
        </p:txBody>
      </p:sp>
      <p:sp>
        <p:nvSpPr>
          <p:cNvPr id="5" name="Footer Placeholder 4"/>
          <p:cNvSpPr>
            <a:spLocks noGrp="1"/>
          </p:cNvSpPr>
          <p:nvPr>
            <p:ph type="ftr" sz="quarter" idx="3"/>
          </p:nvPr>
        </p:nvSpPr>
        <p:spPr/>
        <p:txBody>
          <a:bodyPr/>
          <a:lstStyle/>
          <a:p>
            <a:r>
              <a:rPr lang="en-GB" smtClean="0"/>
              <a:t>Jassen Dry AMD predictive models</a:t>
            </a:r>
            <a:endParaRPr lang="en-GB"/>
          </a:p>
        </p:txBody>
      </p:sp>
      <p:sp>
        <p:nvSpPr>
          <p:cNvPr id="6" name="Slide Number Placeholder 5"/>
          <p:cNvSpPr>
            <a:spLocks noGrp="1"/>
          </p:cNvSpPr>
          <p:nvPr>
            <p:ph type="sldNum" sz="quarter" idx="4"/>
          </p:nvPr>
        </p:nvSpPr>
        <p:spPr/>
        <p:txBody>
          <a:bodyPr/>
          <a:lstStyle/>
          <a:p>
            <a:fld id="{078CA1E6-1B09-488D-A1FF-E8A47C315D27}" type="slidenum">
              <a:rPr lang="en-GB" smtClean="0"/>
              <a:pPr/>
              <a:t>31</a:t>
            </a:fld>
            <a:endParaRPr lang="en-GB"/>
          </a:p>
        </p:txBody>
      </p:sp>
      <p:sp>
        <p:nvSpPr>
          <p:cNvPr id="7" name="Text Placeholder 6"/>
          <p:cNvSpPr>
            <a:spLocks noGrp="1"/>
          </p:cNvSpPr>
          <p:nvPr>
            <p:ph type="body" sz="quarter" idx="10"/>
          </p:nvPr>
        </p:nvSpPr>
        <p:spPr/>
        <p:txBody>
          <a:bodyPr/>
          <a:lstStyle/>
          <a:p>
            <a:r>
              <a:rPr lang="en-GB" dirty="0" smtClean="0"/>
              <a:t>Cohort summary</a:t>
            </a:r>
            <a:endParaRPr lang="en-GB"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GA all</a:t>
            </a:r>
            <a:endParaRPr lang="en-GB" dirty="0"/>
          </a:p>
        </p:txBody>
      </p:sp>
      <p:sp>
        <p:nvSpPr>
          <p:cNvPr id="3" name="Content Placeholder 2"/>
          <p:cNvSpPr>
            <a:spLocks noGrp="1"/>
          </p:cNvSpPr>
          <p:nvPr>
            <p:ph idx="1"/>
          </p:nvPr>
        </p:nvSpPr>
        <p:spPr/>
        <p:txBody>
          <a:bodyPr/>
          <a:lstStyle/>
          <a:p>
            <a:r>
              <a:rPr lang="en-GB" dirty="0" smtClean="0"/>
              <a:t>Cohort definition</a:t>
            </a:r>
          </a:p>
          <a:p>
            <a:pPr lvl="1"/>
            <a:r>
              <a:rPr lang="en-GB" dirty="0" smtClean="0"/>
              <a:t>Patients with at least one eye being GA and at risk of progression</a:t>
            </a:r>
          </a:p>
          <a:p>
            <a:r>
              <a:rPr lang="en-GB" dirty="0" smtClean="0"/>
              <a:t>Cohort size</a:t>
            </a:r>
          </a:p>
          <a:p>
            <a:pPr lvl="1"/>
            <a:r>
              <a:rPr lang="en-GB" dirty="0" smtClean="0"/>
              <a:t>N=493</a:t>
            </a:r>
          </a:p>
          <a:p>
            <a:r>
              <a:rPr lang="en-GB" dirty="0" smtClean="0"/>
              <a:t>Cohort description</a:t>
            </a:r>
          </a:p>
          <a:p>
            <a:pPr lvl="1"/>
            <a:r>
              <a:rPr lang="en-GB" dirty="0" smtClean="0"/>
              <a:t>Index at the first date meeting mild/intermediate criteria</a:t>
            </a:r>
          </a:p>
          <a:p>
            <a:r>
              <a:rPr lang="en-GB" dirty="0" smtClean="0"/>
              <a:t>Progression rate (N, %)</a:t>
            </a:r>
          </a:p>
          <a:p>
            <a:pPr lvl="1"/>
            <a:r>
              <a:rPr lang="en-GB" dirty="0" smtClean="0"/>
              <a:t>Progression to </a:t>
            </a:r>
            <a:r>
              <a:rPr lang="en-GB" dirty="0" err="1" smtClean="0"/>
              <a:t>wetAMD</a:t>
            </a:r>
            <a:r>
              <a:rPr lang="en-GB" dirty="0" smtClean="0"/>
              <a:t> N=81 (16.4%)</a:t>
            </a:r>
          </a:p>
          <a:p>
            <a:endParaRPr lang="en-GB" dirty="0" smtClean="0"/>
          </a:p>
          <a:p>
            <a:endParaRPr lang="en-GB" dirty="0"/>
          </a:p>
        </p:txBody>
      </p:sp>
      <p:sp>
        <p:nvSpPr>
          <p:cNvPr id="4" name="Date Placeholder 3"/>
          <p:cNvSpPr>
            <a:spLocks noGrp="1"/>
          </p:cNvSpPr>
          <p:nvPr>
            <p:ph type="dt" sz="half" idx="2"/>
          </p:nvPr>
        </p:nvSpPr>
        <p:spPr/>
        <p:txBody>
          <a:bodyPr/>
          <a:lstStyle/>
          <a:p>
            <a:fld id="{9AFEB77A-97B9-454A-81DF-89DD7448F8D4}" type="datetime1">
              <a:rPr lang="en-US" smtClean="0"/>
              <a:pPr/>
              <a:t>2/24/2015</a:t>
            </a:fld>
            <a:endParaRPr lang="en-GB"/>
          </a:p>
        </p:txBody>
      </p:sp>
      <p:sp>
        <p:nvSpPr>
          <p:cNvPr id="5" name="Footer Placeholder 4"/>
          <p:cNvSpPr>
            <a:spLocks noGrp="1"/>
          </p:cNvSpPr>
          <p:nvPr>
            <p:ph type="ftr" sz="quarter" idx="3"/>
          </p:nvPr>
        </p:nvSpPr>
        <p:spPr/>
        <p:txBody>
          <a:bodyPr/>
          <a:lstStyle/>
          <a:p>
            <a:r>
              <a:rPr lang="en-GB" smtClean="0"/>
              <a:t>Jassen Dry AMD predictive models</a:t>
            </a:r>
            <a:endParaRPr lang="en-GB"/>
          </a:p>
        </p:txBody>
      </p:sp>
      <p:sp>
        <p:nvSpPr>
          <p:cNvPr id="6" name="Slide Number Placeholder 5"/>
          <p:cNvSpPr>
            <a:spLocks noGrp="1"/>
          </p:cNvSpPr>
          <p:nvPr>
            <p:ph type="sldNum" sz="quarter" idx="4"/>
          </p:nvPr>
        </p:nvSpPr>
        <p:spPr/>
        <p:txBody>
          <a:bodyPr/>
          <a:lstStyle/>
          <a:p>
            <a:fld id="{078CA1E6-1B09-488D-A1FF-E8A47C315D27}" type="slidenum">
              <a:rPr lang="en-GB" smtClean="0"/>
              <a:pPr/>
              <a:t>32</a:t>
            </a:fld>
            <a:endParaRPr lang="en-GB"/>
          </a:p>
        </p:txBody>
      </p:sp>
      <p:sp>
        <p:nvSpPr>
          <p:cNvPr id="7" name="Text Placeholder 6"/>
          <p:cNvSpPr>
            <a:spLocks noGrp="1"/>
          </p:cNvSpPr>
          <p:nvPr>
            <p:ph type="body" sz="quarter" idx="10"/>
          </p:nvPr>
        </p:nvSpPr>
        <p:spPr/>
        <p:txBody>
          <a:bodyPr/>
          <a:lstStyle/>
          <a:p>
            <a:r>
              <a:rPr lang="en-GB" dirty="0" smtClean="0"/>
              <a:t>Cohort summary</a:t>
            </a:r>
            <a:endParaRPr lang="en-GB"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2617470"/>
            <a:ext cx="8226425" cy="818685"/>
          </a:xfrm>
        </p:spPr>
        <p:txBody>
          <a:bodyPr/>
          <a:lstStyle/>
          <a:p>
            <a:r>
              <a:rPr lang="en-GB" dirty="0" smtClean="0"/>
              <a:t>GA all progression to </a:t>
            </a:r>
            <a:r>
              <a:rPr lang="en-GB" dirty="0" err="1" smtClean="0"/>
              <a:t>wetAMD</a:t>
            </a:r>
            <a:endParaRPr lang="en-GB" b="1" dirty="0"/>
          </a:p>
        </p:txBody>
      </p:sp>
      <p:sp>
        <p:nvSpPr>
          <p:cNvPr id="4" name="Date Placeholder 3"/>
          <p:cNvSpPr>
            <a:spLocks noGrp="1"/>
          </p:cNvSpPr>
          <p:nvPr>
            <p:ph type="dt" sz="half" idx="2"/>
          </p:nvPr>
        </p:nvSpPr>
        <p:spPr/>
        <p:txBody>
          <a:bodyPr/>
          <a:lstStyle/>
          <a:p>
            <a:fld id="{9AFEB77A-97B9-454A-81DF-89DD7448F8D4}" type="datetime1">
              <a:rPr lang="en-US" smtClean="0"/>
              <a:pPr/>
              <a:t>2/24/2015</a:t>
            </a:fld>
            <a:endParaRPr lang="en-GB"/>
          </a:p>
        </p:txBody>
      </p:sp>
      <p:sp>
        <p:nvSpPr>
          <p:cNvPr id="5" name="Footer Placeholder 4"/>
          <p:cNvSpPr>
            <a:spLocks noGrp="1"/>
          </p:cNvSpPr>
          <p:nvPr>
            <p:ph type="ftr" sz="quarter" idx="3"/>
          </p:nvPr>
        </p:nvSpPr>
        <p:spPr/>
        <p:txBody>
          <a:bodyPr/>
          <a:lstStyle/>
          <a:p>
            <a:r>
              <a:rPr lang="en-GB" smtClean="0"/>
              <a:t>Jassen Dry AMD predictive models</a:t>
            </a:r>
            <a:endParaRPr lang="en-GB"/>
          </a:p>
        </p:txBody>
      </p:sp>
      <p:sp>
        <p:nvSpPr>
          <p:cNvPr id="6" name="Slide Number Placeholder 5"/>
          <p:cNvSpPr>
            <a:spLocks noGrp="1"/>
          </p:cNvSpPr>
          <p:nvPr>
            <p:ph type="sldNum" sz="quarter" idx="4"/>
          </p:nvPr>
        </p:nvSpPr>
        <p:spPr/>
        <p:txBody>
          <a:bodyPr/>
          <a:lstStyle/>
          <a:p>
            <a:fld id="{078CA1E6-1B09-488D-A1FF-E8A47C315D27}" type="slidenum">
              <a:rPr lang="en-GB" smtClean="0"/>
              <a:pPr/>
              <a:t>33</a:t>
            </a:fld>
            <a:endParaRPr lang="en-GB"/>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GA all progression to </a:t>
            </a:r>
            <a:r>
              <a:rPr lang="en-GB" dirty="0" err="1" smtClean="0"/>
              <a:t>wetAMD</a:t>
            </a:r>
            <a:endParaRPr lang="en-GB" dirty="0"/>
          </a:p>
        </p:txBody>
      </p:sp>
      <p:sp>
        <p:nvSpPr>
          <p:cNvPr id="4" name="Date Placeholder 3"/>
          <p:cNvSpPr>
            <a:spLocks noGrp="1"/>
          </p:cNvSpPr>
          <p:nvPr>
            <p:ph type="dt" sz="half" idx="2"/>
          </p:nvPr>
        </p:nvSpPr>
        <p:spPr/>
        <p:txBody>
          <a:bodyPr/>
          <a:lstStyle/>
          <a:p>
            <a:fld id="{9AFEB77A-97B9-454A-81DF-89DD7448F8D4}" type="datetime1">
              <a:rPr lang="en-US" smtClean="0"/>
              <a:pPr/>
              <a:t>2/24/2015</a:t>
            </a:fld>
            <a:endParaRPr lang="en-GB"/>
          </a:p>
        </p:txBody>
      </p:sp>
      <p:sp>
        <p:nvSpPr>
          <p:cNvPr id="5" name="Footer Placeholder 4"/>
          <p:cNvSpPr>
            <a:spLocks noGrp="1"/>
          </p:cNvSpPr>
          <p:nvPr>
            <p:ph type="ftr" sz="quarter" idx="3"/>
          </p:nvPr>
        </p:nvSpPr>
        <p:spPr/>
        <p:txBody>
          <a:bodyPr/>
          <a:lstStyle/>
          <a:p>
            <a:r>
              <a:rPr lang="en-GB" smtClean="0"/>
              <a:t>Jassen Dry AMD predictive models</a:t>
            </a:r>
            <a:endParaRPr lang="en-GB"/>
          </a:p>
        </p:txBody>
      </p:sp>
      <p:sp>
        <p:nvSpPr>
          <p:cNvPr id="6" name="Slide Number Placeholder 5"/>
          <p:cNvSpPr>
            <a:spLocks noGrp="1"/>
          </p:cNvSpPr>
          <p:nvPr>
            <p:ph type="sldNum" sz="quarter" idx="4"/>
          </p:nvPr>
        </p:nvSpPr>
        <p:spPr/>
        <p:txBody>
          <a:bodyPr/>
          <a:lstStyle/>
          <a:p>
            <a:fld id="{078CA1E6-1B09-488D-A1FF-E8A47C315D27}" type="slidenum">
              <a:rPr lang="en-GB" smtClean="0"/>
              <a:pPr/>
              <a:t>34</a:t>
            </a:fld>
            <a:endParaRPr lang="en-GB"/>
          </a:p>
        </p:txBody>
      </p:sp>
      <p:sp>
        <p:nvSpPr>
          <p:cNvPr id="7" name="Text Placeholder 6"/>
          <p:cNvSpPr>
            <a:spLocks noGrp="1"/>
          </p:cNvSpPr>
          <p:nvPr>
            <p:ph type="body" sz="quarter" idx="10"/>
          </p:nvPr>
        </p:nvSpPr>
        <p:spPr/>
        <p:txBody>
          <a:bodyPr/>
          <a:lstStyle/>
          <a:p>
            <a:r>
              <a:rPr lang="en-GB" dirty="0" err="1" smtClean="0"/>
              <a:t>Univariate</a:t>
            </a:r>
            <a:r>
              <a:rPr lang="en-GB" dirty="0" smtClean="0"/>
              <a:t> odds ratios (ORs)</a:t>
            </a:r>
          </a:p>
        </p:txBody>
      </p:sp>
      <p:graphicFrame>
        <p:nvGraphicFramePr>
          <p:cNvPr id="8" name="Table 7"/>
          <p:cNvGraphicFramePr>
            <a:graphicFrameLocks noGrp="1"/>
          </p:cNvGraphicFramePr>
          <p:nvPr/>
        </p:nvGraphicFramePr>
        <p:xfrm>
          <a:off x="481363" y="1397000"/>
          <a:ext cx="8205012" cy="4746368"/>
        </p:xfrm>
        <a:graphic>
          <a:graphicData uri="http://schemas.openxmlformats.org/drawingml/2006/table">
            <a:tbl>
              <a:tblPr firstRow="1" bandRow="1">
                <a:tableStyleId>{69012ECD-51FC-41F1-AA8D-1B2483CD663E}</a:tableStyleId>
              </a:tblPr>
              <a:tblGrid>
                <a:gridCol w="1367502"/>
                <a:gridCol w="1367502"/>
                <a:gridCol w="1367502"/>
                <a:gridCol w="1367502"/>
                <a:gridCol w="1367502"/>
                <a:gridCol w="1367502"/>
              </a:tblGrid>
              <a:tr h="268073">
                <a:tc>
                  <a:txBody>
                    <a:bodyPr/>
                    <a:lstStyle/>
                    <a:p>
                      <a:r>
                        <a:rPr lang="en-GB" sz="1200" dirty="0" smtClean="0">
                          <a:latin typeface="+mj-lt"/>
                        </a:rPr>
                        <a:t>Attributes</a:t>
                      </a:r>
                      <a:endParaRPr lang="en-GB" sz="1200" dirty="0">
                        <a:latin typeface="+mj-lt"/>
                      </a:endParaRPr>
                    </a:p>
                  </a:txBody>
                  <a:tcPr/>
                </a:tc>
                <a:tc>
                  <a:txBody>
                    <a:bodyPr/>
                    <a:lstStyle/>
                    <a:p>
                      <a:r>
                        <a:rPr lang="en-GB" sz="1200" dirty="0" smtClean="0">
                          <a:latin typeface="+mj-lt"/>
                        </a:rPr>
                        <a:t>Odds</a:t>
                      </a:r>
                      <a:r>
                        <a:rPr lang="en-GB" sz="1200" baseline="0" dirty="0" smtClean="0">
                          <a:latin typeface="+mj-lt"/>
                        </a:rPr>
                        <a:t> ratios</a:t>
                      </a:r>
                      <a:endParaRPr lang="en-GB" sz="1200" dirty="0">
                        <a:latin typeface="+mj-lt"/>
                      </a:endParaRPr>
                    </a:p>
                  </a:txBody>
                  <a:tcPr/>
                </a:tc>
                <a:tc>
                  <a:txBody>
                    <a:bodyPr/>
                    <a:lstStyle/>
                    <a:p>
                      <a:r>
                        <a:rPr lang="en-GB" sz="1200" dirty="0" smtClean="0">
                          <a:latin typeface="+mj-lt"/>
                        </a:rPr>
                        <a:t>Lower 95% CI</a:t>
                      </a:r>
                      <a:endParaRPr lang="en-GB" sz="1200" dirty="0">
                        <a:latin typeface="+mj-lt"/>
                      </a:endParaRPr>
                    </a:p>
                  </a:txBody>
                  <a:tcPr/>
                </a:tc>
                <a:tc>
                  <a:txBody>
                    <a:bodyPr/>
                    <a:lstStyle/>
                    <a:p>
                      <a:r>
                        <a:rPr lang="en-GB" sz="1200" dirty="0" smtClean="0">
                          <a:latin typeface="+mj-lt"/>
                        </a:rPr>
                        <a:t>Upper 95%</a:t>
                      </a:r>
                      <a:r>
                        <a:rPr lang="en-GB" sz="1200" baseline="0" dirty="0" smtClean="0">
                          <a:latin typeface="+mj-lt"/>
                        </a:rPr>
                        <a:t> CI</a:t>
                      </a:r>
                      <a:endParaRPr lang="en-GB" sz="1200" dirty="0">
                        <a:latin typeface="+mj-lt"/>
                      </a:endParaRPr>
                    </a:p>
                  </a:txBody>
                  <a:tcPr/>
                </a:tc>
                <a:tc>
                  <a:txBody>
                    <a:bodyPr/>
                    <a:lstStyle/>
                    <a:p>
                      <a:r>
                        <a:rPr lang="en-GB" sz="1200" dirty="0" smtClean="0">
                          <a:latin typeface="+mj-lt"/>
                        </a:rPr>
                        <a:t>Total</a:t>
                      </a:r>
                      <a:r>
                        <a:rPr lang="en-GB" sz="1200" baseline="0" dirty="0" smtClean="0">
                          <a:latin typeface="+mj-lt"/>
                        </a:rPr>
                        <a:t> N</a:t>
                      </a:r>
                      <a:endParaRPr lang="en-GB" sz="1200" dirty="0">
                        <a:latin typeface="+mj-lt"/>
                      </a:endParaRPr>
                    </a:p>
                  </a:txBody>
                  <a:tcPr/>
                </a:tc>
                <a:tc>
                  <a:txBody>
                    <a:bodyPr/>
                    <a:lstStyle/>
                    <a:p>
                      <a:r>
                        <a:rPr lang="en-GB" sz="1200" dirty="0" smtClean="0">
                          <a:latin typeface="+mj-lt"/>
                        </a:rPr>
                        <a:t>% non-missing</a:t>
                      </a:r>
                      <a:endParaRPr lang="en-GB" sz="1200" dirty="0">
                        <a:latin typeface="+mj-lt"/>
                      </a:endParaRPr>
                    </a:p>
                  </a:txBody>
                  <a:tcPr/>
                </a:tc>
              </a:tr>
              <a:tr h="268073">
                <a:tc>
                  <a:txBody>
                    <a:bodyPr/>
                    <a:lstStyle/>
                    <a:p>
                      <a:pPr algn="l" fontAlgn="t"/>
                      <a:r>
                        <a:rPr lang="en-GB" sz="1200" b="1" i="0" u="none" strike="noStrike" dirty="0" smtClean="0">
                          <a:solidFill>
                            <a:srgbClr val="000000"/>
                          </a:solidFill>
                          <a:latin typeface="+mj-lt"/>
                        </a:rPr>
                        <a:t>Age (+1)</a:t>
                      </a:r>
                      <a:endParaRPr lang="en-GB" sz="1200" b="1" i="0" u="none" strike="noStrike" dirty="0">
                        <a:solidFill>
                          <a:srgbClr val="000000"/>
                        </a:solidFill>
                        <a:latin typeface="+mj-lt"/>
                      </a:endParaRPr>
                    </a:p>
                  </a:txBody>
                  <a:tcPr marL="0" marR="0" marT="0" marB="0"/>
                </a:tc>
                <a:tc>
                  <a:txBody>
                    <a:bodyPr/>
                    <a:lstStyle/>
                    <a:p>
                      <a:pPr algn="r" rtl="0" fontAlgn="t"/>
                      <a:r>
                        <a:rPr lang="en-GB" sz="1200" b="0" i="0" u="none" strike="noStrike">
                          <a:solidFill>
                            <a:srgbClr val="000000"/>
                          </a:solidFill>
                          <a:latin typeface="Verdana"/>
                        </a:rPr>
                        <a:t>0.98</a:t>
                      </a:r>
                    </a:p>
                  </a:txBody>
                  <a:tcPr marL="9525" marR="9525" marT="9525" marB="0"/>
                </a:tc>
                <a:tc>
                  <a:txBody>
                    <a:bodyPr/>
                    <a:lstStyle/>
                    <a:p>
                      <a:pPr algn="r" rtl="0" fontAlgn="t"/>
                      <a:r>
                        <a:rPr lang="en-GB" sz="1200" b="0" i="0" u="none" strike="noStrike">
                          <a:solidFill>
                            <a:srgbClr val="000000"/>
                          </a:solidFill>
                          <a:latin typeface="Verdana"/>
                        </a:rPr>
                        <a:t>0.94</a:t>
                      </a:r>
                    </a:p>
                  </a:txBody>
                  <a:tcPr marL="9525" marR="9525" marT="9525" marB="0"/>
                </a:tc>
                <a:tc>
                  <a:txBody>
                    <a:bodyPr/>
                    <a:lstStyle/>
                    <a:p>
                      <a:pPr algn="r" rtl="0" fontAlgn="t"/>
                      <a:r>
                        <a:rPr lang="en-GB" sz="1200" b="0" i="0" u="none" strike="noStrike">
                          <a:solidFill>
                            <a:srgbClr val="000000"/>
                          </a:solidFill>
                          <a:latin typeface="Verdana"/>
                        </a:rPr>
                        <a:t>1.01</a:t>
                      </a:r>
                    </a:p>
                  </a:txBody>
                  <a:tcPr marL="9525" marR="9525" marT="9525" marB="0"/>
                </a:tc>
                <a:tc>
                  <a:txBody>
                    <a:bodyPr/>
                    <a:lstStyle/>
                    <a:p>
                      <a:pPr algn="r" fontAlgn="t"/>
                      <a:r>
                        <a:rPr lang="en-GB" sz="1200" b="0" i="0" u="none" strike="noStrike">
                          <a:solidFill>
                            <a:srgbClr val="000000"/>
                          </a:solidFill>
                          <a:latin typeface="+mj-lt"/>
                        </a:rPr>
                        <a:t>493</a:t>
                      </a:r>
                    </a:p>
                  </a:txBody>
                  <a:tcPr marL="0" marR="0" marT="0" marB="0"/>
                </a:tc>
                <a:tc>
                  <a:txBody>
                    <a:bodyPr/>
                    <a:lstStyle/>
                    <a:p>
                      <a:pPr algn="r" fontAlgn="b"/>
                      <a:r>
                        <a:rPr lang="en-GB" sz="1200" b="0" i="0" u="none" strike="noStrike" dirty="0">
                          <a:solidFill>
                            <a:srgbClr val="000000"/>
                          </a:solidFill>
                          <a:latin typeface="+mj-lt"/>
                        </a:rPr>
                        <a:t>100.0%</a:t>
                      </a:r>
                    </a:p>
                  </a:txBody>
                  <a:tcPr marL="0" marR="0" marT="0" marB="0" anchor="b"/>
                </a:tc>
              </a:tr>
              <a:tr h="268073">
                <a:tc>
                  <a:txBody>
                    <a:bodyPr/>
                    <a:lstStyle/>
                    <a:p>
                      <a:pPr algn="l" fontAlgn="t"/>
                      <a:r>
                        <a:rPr lang="en-GB" sz="1200" b="1" i="0" u="none" strike="noStrike" dirty="0" err="1" smtClean="0">
                          <a:solidFill>
                            <a:srgbClr val="000000"/>
                          </a:solidFill>
                          <a:latin typeface="+mj-lt"/>
                        </a:rPr>
                        <a:t>bl_va</a:t>
                      </a:r>
                      <a:r>
                        <a:rPr lang="en-GB" sz="1200" b="1" i="0" u="none" strike="noStrike" dirty="0" smtClean="0">
                          <a:solidFill>
                            <a:srgbClr val="000000"/>
                          </a:solidFill>
                          <a:latin typeface="+mj-lt"/>
                        </a:rPr>
                        <a:t> (+1)</a:t>
                      </a:r>
                      <a:endParaRPr lang="en-GB" sz="1200" b="1" i="0" u="none" strike="noStrike" dirty="0">
                        <a:solidFill>
                          <a:srgbClr val="000000"/>
                        </a:solidFill>
                        <a:latin typeface="+mj-lt"/>
                      </a:endParaRPr>
                    </a:p>
                  </a:txBody>
                  <a:tcPr marL="0" marR="0" marT="0" marB="0"/>
                </a:tc>
                <a:tc>
                  <a:txBody>
                    <a:bodyPr/>
                    <a:lstStyle/>
                    <a:p>
                      <a:pPr algn="r" rtl="0" fontAlgn="t"/>
                      <a:r>
                        <a:rPr lang="en-GB" sz="1200" b="0" i="0" u="none" strike="noStrike">
                          <a:solidFill>
                            <a:srgbClr val="000000"/>
                          </a:solidFill>
                          <a:latin typeface="Verdana"/>
                        </a:rPr>
                        <a:t>1.01</a:t>
                      </a:r>
                    </a:p>
                  </a:txBody>
                  <a:tcPr marL="9525" marR="9525" marT="9525" marB="0"/>
                </a:tc>
                <a:tc>
                  <a:txBody>
                    <a:bodyPr/>
                    <a:lstStyle/>
                    <a:p>
                      <a:pPr algn="r" rtl="0" fontAlgn="t"/>
                      <a:r>
                        <a:rPr lang="en-GB" sz="1200" b="0" i="0" u="none" strike="noStrike">
                          <a:solidFill>
                            <a:srgbClr val="000000"/>
                          </a:solidFill>
                          <a:latin typeface="Verdana"/>
                        </a:rPr>
                        <a:t>1.00</a:t>
                      </a:r>
                    </a:p>
                  </a:txBody>
                  <a:tcPr marL="9525" marR="9525" marT="9525" marB="0"/>
                </a:tc>
                <a:tc>
                  <a:txBody>
                    <a:bodyPr/>
                    <a:lstStyle/>
                    <a:p>
                      <a:pPr algn="r" rtl="0" fontAlgn="t"/>
                      <a:r>
                        <a:rPr lang="en-GB" sz="1200" b="0" i="0" u="none" strike="noStrike">
                          <a:solidFill>
                            <a:srgbClr val="000000"/>
                          </a:solidFill>
                          <a:latin typeface="Verdana"/>
                        </a:rPr>
                        <a:t>1.02</a:t>
                      </a:r>
                    </a:p>
                  </a:txBody>
                  <a:tcPr marL="9525" marR="9525" marT="9525" marB="0"/>
                </a:tc>
                <a:tc>
                  <a:txBody>
                    <a:bodyPr/>
                    <a:lstStyle/>
                    <a:p>
                      <a:pPr algn="r" fontAlgn="t"/>
                      <a:r>
                        <a:rPr lang="en-GB" sz="1200" b="0" i="0" u="none" strike="noStrike">
                          <a:solidFill>
                            <a:srgbClr val="000000"/>
                          </a:solidFill>
                          <a:latin typeface="+mj-lt"/>
                        </a:rPr>
                        <a:t>493</a:t>
                      </a:r>
                    </a:p>
                  </a:txBody>
                  <a:tcPr marL="0" marR="0" marT="0" marB="0"/>
                </a:tc>
                <a:tc>
                  <a:txBody>
                    <a:bodyPr/>
                    <a:lstStyle/>
                    <a:p>
                      <a:pPr algn="r" fontAlgn="b"/>
                      <a:r>
                        <a:rPr lang="en-GB" sz="1200" b="0" i="0" u="none" strike="noStrike">
                          <a:solidFill>
                            <a:srgbClr val="000000"/>
                          </a:solidFill>
                          <a:latin typeface="+mj-lt"/>
                        </a:rPr>
                        <a:t>97.6%</a:t>
                      </a:r>
                    </a:p>
                  </a:txBody>
                  <a:tcPr marL="0" marR="0" marT="0" marB="0" anchor="b"/>
                </a:tc>
              </a:tr>
              <a:tr h="268073">
                <a:tc>
                  <a:txBody>
                    <a:bodyPr/>
                    <a:lstStyle/>
                    <a:p>
                      <a:pPr algn="l" fontAlgn="t"/>
                      <a:r>
                        <a:rPr lang="en-GB" sz="1200" b="1" i="0" u="none" strike="noStrike" dirty="0" err="1">
                          <a:solidFill>
                            <a:srgbClr val="000000"/>
                          </a:solidFill>
                          <a:latin typeface="+mj-lt"/>
                        </a:rPr>
                        <a:t>comb_bl</a:t>
                      </a:r>
                      <a:endParaRPr lang="en-GB" sz="1200" b="1" i="0" u="none" strike="noStrike" dirty="0">
                        <a:solidFill>
                          <a:srgbClr val="000000"/>
                        </a:solidFill>
                        <a:latin typeface="+mj-lt"/>
                      </a:endParaRPr>
                    </a:p>
                  </a:txBody>
                  <a:tcPr marL="0" marR="0" marT="0" marB="0"/>
                </a:tc>
                <a:tc>
                  <a:txBody>
                    <a:bodyPr/>
                    <a:lstStyle/>
                    <a:p>
                      <a:pPr algn="r" rtl="0" fontAlgn="t"/>
                      <a:r>
                        <a:rPr lang="en-GB" sz="1200" b="0" i="0" u="none" strike="noStrike">
                          <a:solidFill>
                            <a:srgbClr val="000000"/>
                          </a:solidFill>
                          <a:latin typeface="Verdana"/>
                        </a:rPr>
                        <a:t>2.04</a:t>
                      </a:r>
                    </a:p>
                  </a:txBody>
                  <a:tcPr marL="9525" marR="9525" marT="9525" marB="0"/>
                </a:tc>
                <a:tc>
                  <a:txBody>
                    <a:bodyPr/>
                    <a:lstStyle/>
                    <a:p>
                      <a:pPr algn="r" rtl="0" fontAlgn="t"/>
                      <a:r>
                        <a:rPr lang="en-GB" sz="1200" b="0" i="0" u="none" strike="noStrike">
                          <a:solidFill>
                            <a:srgbClr val="000000"/>
                          </a:solidFill>
                          <a:latin typeface="Verdana"/>
                        </a:rPr>
                        <a:t>1.21</a:t>
                      </a:r>
                    </a:p>
                  </a:txBody>
                  <a:tcPr marL="9525" marR="9525" marT="9525" marB="0"/>
                </a:tc>
                <a:tc>
                  <a:txBody>
                    <a:bodyPr/>
                    <a:lstStyle/>
                    <a:p>
                      <a:pPr algn="r" rtl="0" fontAlgn="t"/>
                      <a:r>
                        <a:rPr lang="en-GB" sz="1200" b="0" i="0" u="none" strike="noStrike">
                          <a:solidFill>
                            <a:srgbClr val="000000"/>
                          </a:solidFill>
                          <a:latin typeface="Verdana"/>
                        </a:rPr>
                        <a:t>3.44</a:t>
                      </a:r>
                    </a:p>
                  </a:txBody>
                  <a:tcPr marL="9525" marR="9525" marT="9525" marB="0"/>
                </a:tc>
                <a:tc>
                  <a:txBody>
                    <a:bodyPr/>
                    <a:lstStyle/>
                    <a:p>
                      <a:pPr algn="r" fontAlgn="t"/>
                      <a:r>
                        <a:rPr lang="en-GB" sz="1200" b="0" i="0" u="none" strike="noStrike">
                          <a:solidFill>
                            <a:srgbClr val="000000"/>
                          </a:solidFill>
                          <a:latin typeface="+mj-lt"/>
                        </a:rPr>
                        <a:t>493</a:t>
                      </a:r>
                    </a:p>
                  </a:txBody>
                  <a:tcPr marL="0" marR="0" marT="0" marB="0"/>
                </a:tc>
                <a:tc>
                  <a:txBody>
                    <a:bodyPr/>
                    <a:lstStyle/>
                    <a:p>
                      <a:pPr algn="r" fontAlgn="b"/>
                      <a:r>
                        <a:rPr lang="en-GB" sz="1200" b="0" i="0" u="none" strike="noStrike">
                          <a:solidFill>
                            <a:srgbClr val="000000"/>
                          </a:solidFill>
                          <a:latin typeface="+mj-lt"/>
                        </a:rPr>
                        <a:t>100.0%</a:t>
                      </a:r>
                    </a:p>
                  </a:txBody>
                  <a:tcPr marL="0" marR="0" marT="0" marB="0" anchor="b"/>
                </a:tc>
              </a:tr>
              <a:tr h="268073">
                <a:tc>
                  <a:txBody>
                    <a:bodyPr/>
                    <a:lstStyle/>
                    <a:p>
                      <a:pPr algn="l" fontAlgn="t"/>
                      <a:r>
                        <a:rPr lang="en-GB" sz="1200" b="1" i="0" u="none" strike="noStrike" dirty="0" err="1">
                          <a:solidFill>
                            <a:srgbClr val="000000"/>
                          </a:solidFill>
                          <a:latin typeface="+mj-lt"/>
                        </a:rPr>
                        <a:t>ct_eyedx_all</a:t>
                      </a:r>
                      <a:endParaRPr lang="en-GB" sz="1200" b="1" i="0" u="none" strike="noStrike" dirty="0">
                        <a:solidFill>
                          <a:srgbClr val="000000"/>
                        </a:solidFill>
                        <a:latin typeface="+mj-lt"/>
                      </a:endParaRPr>
                    </a:p>
                  </a:txBody>
                  <a:tcPr marL="0" marR="0" marT="0" marB="0"/>
                </a:tc>
                <a:tc>
                  <a:txBody>
                    <a:bodyPr/>
                    <a:lstStyle/>
                    <a:p>
                      <a:pPr algn="r" rtl="0" fontAlgn="t"/>
                      <a:r>
                        <a:rPr lang="en-GB" sz="1200" b="0" i="0" u="none" strike="noStrike">
                          <a:solidFill>
                            <a:srgbClr val="000000"/>
                          </a:solidFill>
                          <a:latin typeface="Verdana"/>
                        </a:rPr>
                        <a:t>1.03</a:t>
                      </a:r>
                    </a:p>
                  </a:txBody>
                  <a:tcPr marL="9525" marR="9525" marT="9525" marB="0"/>
                </a:tc>
                <a:tc>
                  <a:txBody>
                    <a:bodyPr/>
                    <a:lstStyle/>
                    <a:p>
                      <a:pPr algn="r" rtl="0" fontAlgn="t"/>
                      <a:r>
                        <a:rPr lang="en-GB" sz="1200" b="0" i="0" u="none" strike="noStrike">
                          <a:solidFill>
                            <a:srgbClr val="000000"/>
                          </a:solidFill>
                          <a:latin typeface="Verdana"/>
                        </a:rPr>
                        <a:t>0.95</a:t>
                      </a:r>
                    </a:p>
                  </a:txBody>
                  <a:tcPr marL="9525" marR="9525" marT="9525" marB="0"/>
                </a:tc>
                <a:tc>
                  <a:txBody>
                    <a:bodyPr/>
                    <a:lstStyle/>
                    <a:p>
                      <a:pPr algn="r" rtl="0" fontAlgn="t"/>
                      <a:r>
                        <a:rPr lang="en-GB" sz="1200" b="0" i="0" u="none" strike="noStrike">
                          <a:solidFill>
                            <a:srgbClr val="000000"/>
                          </a:solidFill>
                          <a:latin typeface="Verdana"/>
                        </a:rPr>
                        <a:t>1.11</a:t>
                      </a:r>
                    </a:p>
                  </a:txBody>
                  <a:tcPr marL="9525" marR="9525" marT="9525" marB="0"/>
                </a:tc>
                <a:tc>
                  <a:txBody>
                    <a:bodyPr/>
                    <a:lstStyle/>
                    <a:p>
                      <a:pPr algn="r" fontAlgn="t"/>
                      <a:r>
                        <a:rPr lang="en-GB" sz="1200" b="0" i="0" u="none" strike="noStrike">
                          <a:solidFill>
                            <a:srgbClr val="000000"/>
                          </a:solidFill>
                          <a:latin typeface="+mj-lt"/>
                        </a:rPr>
                        <a:t>493</a:t>
                      </a:r>
                    </a:p>
                  </a:txBody>
                  <a:tcPr marL="0" marR="0" marT="0" marB="0"/>
                </a:tc>
                <a:tc>
                  <a:txBody>
                    <a:bodyPr/>
                    <a:lstStyle/>
                    <a:p>
                      <a:pPr algn="r" fontAlgn="b"/>
                      <a:r>
                        <a:rPr lang="en-GB" sz="1200" b="0" i="0" u="none" strike="noStrike">
                          <a:solidFill>
                            <a:srgbClr val="000000"/>
                          </a:solidFill>
                          <a:latin typeface="+mj-lt"/>
                        </a:rPr>
                        <a:t>100.0%</a:t>
                      </a:r>
                    </a:p>
                  </a:txBody>
                  <a:tcPr marL="0" marR="0" marT="0" marB="0" anchor="b"/>
                </a:tc>
              </a:tr>
              <a:tr h="268073">
                <a:tc>
                  <a:txBody>
                    <a:bodyPr/>
                    <a:lstStyle/>
                    <a:p>
                      <a:pPr algn="l" fontAlgn="t"/>
                      <a:r>
                        <a:rPr lang="en-GB" sz="1200" b="1" i="0" u="none" strike="noStrike" dirty="0" err="1">
                          <a:solidFill>
                            <a:srgbClr val="000000"/>
                          </a:solidFill>
                          <a:latin typeface="+mj-lt"/>
                        </a:rPr>
                        <a:t>ct_eyedx_post</a:t>
                      </a:r>
                      <a:endParaRPr lang="en-GB" sz="1200" b="1" i="0" u="none" strike="noStrike" dirty="0">
                        <a:solidFill>
                          <a:srgbClr val="000000"/>
                        </a:solidFill>
                        <a:latin typeface="+mj-lt"/>
                      </a:endParaRPr>
                    </a:p>
                  </a:txBody>
                  <a:tcPr marL="0" marR="0" marT="0" marB="0"/>
                </a:tc>
                <a:tc>
                  <a:txBody>
                    <a:bodyPr/>
                    <a:lstStyle/>
                    <a:p>
                      <a:pPr algn="r" rtl="0" fontAlgn="t"/>
                      <a:r>
                        <a:rPr lang="en-GB" sz="1200" b="0" i="0" u="none" strike="noStrike">
                          <a:solidFill>
                            <a:srgbClr val="000000"/>
                          </a:solidFill>
                          <a:latin typeface="Verdana"/>
                        </a:rPr>
                        <a:t>1.05</a:t>
                      </a:r>
                    </a:p>
                  </a:txBody>
                  <a:tcPr marL="9525" marR="9525" marT="9525" marB="0"/>
                </a:tc>
                <a:tc>
                  <a:txBody>
                    <a:bodyPr/>
                    <a:lstStyle/>
                    <a:p>
                      <a:pPr algn="r" rtl="0" fontAlgn="t"/>
                      <a:r>
                        <a:rPr lang="en-GB" sz="1200" b="0" i="0" u="none" strike="noStrike">
                          <a:solidFill>
                            <a:srgbClr val="000000"/>
                          </a:solidFill>
                          <a:latin typeface="Verdana"/>
                        </a:rPr>
                        <a:t>0.97</a:t>
                      </a:r>
                    </a:p>
                  </a:txBody>
                  <a:tcPr marL="9525" marR="9525" marT="9525" marB="0"/>
                </a:tc>
                <a:tc>
                  <a:txBody>
                    <a:bodyPr/>
                    <a:lstStyle/>
                    <a:p>
                      <a:pPr algn="r" rtl="0" fontAlgn="t"/>
                      <a:r>
                        <a:rPr lang="en-GB" sz="1200" b="0" i="0" u="none" strike="noStrike">
                          <a:solidFill>
                            <a:srgbClr val="000000"/>
                          </a:solidFill>
                          <a:latin typeface="Verdana"/>
                        </a:rPr>
                        <a:t>1.14</a:t>
                      </a:r>
                    </a:p>
                  </a:txBody>
                  <a:tcPr marL="9525" marR="9525" marT="9525" marB="0"/>
                </a:tc>
                <a:tc>
                  <a:txBody>
                    <a:bodyPr/>
                    <a:lstStyle/>
                    <a:p>
                      <a:pPr algn="r" fontAlgn="t"/>
                      <a:r>
                        <a:rPr lang="en-GB" sz="1200" b="0" i="0" u="none" strike="noStrike">
                          <a:solidFill>
                            <a:srgbClr val="000000"/>
                          </a:solidFill>
                          <a:latin typeface="+mj-lt"/>
                        </a:rPr>
                        <a:t>493</a:t>
                      </a:r>
                    </a:p>
                  </a:txBody>
                  <a:tcPr marL="0" marR="0" marT="0" marB="0"/>
                </a:tc>
                <a:tc>
                  <a:txBody>
                    <a:bodyPr/>
                    <a:lstStyle/>
                    <a:p>
                      <a:pPr algn="r" fontAlgn="b"/>
                      <a:r>
                        <a:rPr lang="en-GB" sz="1200" b="0" i="0" u="none" strike="noStrike">
                          <a:solidFill>
                            <a:srgbClr val="000000"/>
                          </a:solidFill>
                          <a:latin typeface="+mj-lt"/>
                        </a:rPr>
                        <a:t>100.0%</a:t>
                      </a:r>
                    </a:p>
                  </a:txBody>
                  <a:tcPr marL="0" marR="0" marT="0" marB="0" anchor="b"/>
                </a:tc>
              </a:tr>
              <a:tr h="268073">
                <a:tc>
                  <a:txBody>
                    <a:bodyPr/>
                    <a:lstStyle/>
                    <a:p>
                      <a:pPr algn="l" fontAlgn="t"/>
                      <a:r>
                        <a:rPr lang="en-GB" sz="1200" b="1" i="0" u="none" strike="noStrike" dirty="0" err="1">
                          <a:solidFill>
                            <a:srgbClr val="000000"/>
                          </a:solidFill>
                          <a:latin typeface="+mj-lt"/>
                        </a:rPr>
                        <a:t>ct_ivi_any</a:t>
                      </a:r>
                      <a:endParaRPr lang="en-GB" sz="1200" b="1" i="0" u="none" strike="noStrike" dirty="0">
                        <a:solidFill>
                          <a:srgbClr val="000000"/>
                        </a:solidFill>
                        <a:latin typeface="+mj-lt"/>
                      </a:endParaRPr>
                    </a:p>
                  </a:txBody>
                  <a:tcPr marL="0" marR="0" marT="0" marB="0"/>
                </a:tc>
                <a:tc>
                  <a:txBody>
                    <a:bodyPr/>
                    <a:lstStyle/>
                    <a:p>
                      <a:pPr algn="r" rtl="0" fontAlgn="t"/>
                      <a:r>
                        <a:rPr lang="en-GB" sz="1200" b="0" i="0" u="none" strike="noStrike">
                          <a:solidFill>
                            <a:srgbClr val="000000"/>
                          </a:solidFill>
                          <a:latin typeface="Verdana"/>
                        </a:rPr>
                        <a:t>1.10</a:t>
                      </a:r>
                    </a:p>
                  </a:txBody>
                  <a:tcPr marL="9525" marR="9525" marT="9525" marB="0"/>
                </a:tc>
                <a:tc>
                  <a:txBody>
                    <a:bodyPr/>
                    <a:lstStyle/>
                    <a:p>
                      <a:pPr algn="r" rtl="0" fontAlgn="t"/>
                      <a:r>
                        <a:rPr lang="en-GB" sz="1200" b="0" i="0" u="none" strike="noStrike">
                          <a:solidFill>
                            <a:srgbClr val="000000"/>
                          </a:solidFill>
                          <a:latin typeface="Verdana"/>
                        </a:rPr>
                        <a:t>1.06</a:t>
                      </a:r>
                    </a:p>
                  </a:txBody>
                  <a:tcPr marL="9525" marR="9525" marT="9525" marB="0"/>
                </a:tc>
                <a:tc>
                  <a:txBody>
                    <a:bodyPr/>
                    <a:lstStyle/>
                    <a:p>
                      <a:pPr algn="r" rtl="0" fontAlgn="t"/>
                      <a:r>
                        <a:rPr lang="en-GB" sz="1200" b="0" i="0" u="none" strike="noStrike">
                          <a:solidFill>
                            <a:srgbClr val="000000"/>
                          </a:solidFill>
                          <a:latin typeface="Verdana"/>
                        </a:rPr>
                        <a:t>1.14</a:t>
                      </a:r>
                    </a:p>
                  </a:txBody>
                  <a:tcPr marL="9525" marR="9525" marT="9525" marB="0"/>
                </a:tc>
                <a:tc>
                  <a:txBody>
                    <a:bodyPr/>
                    <a:lstStyle/>
                    <a:p>
                      <a:pPr algn="r" fontAlgn="t"/>
                      <a:r>
                        <a:rPr lang="en-GB" sz="1200" b="0" i="0" u="none" strike="noStrike">
                          <a:solidFill>
                            <a:srgbClr val="000000"/>
                          </a:solidFill>
                          <a:latin typeface="+mj-lt"/>
                        </a:rPr>
                        <a:t>493</a:t>
                      </a:r>
                    </a:p>
                  </a:txBody>
                  <a:tcPr marL="0" marR="0" marT="0" marB="0"/>
                </a:tc>
                <a:tc>
                  <a:txBody>
                    <a:bodyPr/>
                    <a:lstStyle/>
                    <a:p>
                      <a:pPr algn="r" fontAlgn="b"/>
                      <a:r>
                        <a:rPr lang="en-GB" sz="1200" b="0" i="0" u="none" strike="noStrike">
                          <a:solidFill>
                            <a:srgbClr val="000000"/>
                          </a:solidFill>
                          <a:latin typeface="+mj-lt"/>
                        </a:rPr>
                        <a:t>100.0%</a:t>
                      </a:r>
                    </a:p>
                  </a:txBody>
                  <a:tcPr marL="0" marR="0" marT="0" marB="0" anchor="b"/>
                </a:tc>
              </a:tr>
              <a:tr h="268073">
                <a:tc>
                  <a:txBody>
                    <a:bodyPr/>
                    <a:lstStyle/>
                    <a:p>
                      <a:pPr algn="l" fontAlgn="t"/>
                      <a:r>
                        <a:rPr lang="en-GB" sz="1200" b="1" i="0" u="none" strike="noStrike" dirty="0" err="1">
                          <a:solidFill>
                            <a:srgbClr val="000000"/>
                          </a:solidFill>
                          <a:latin typeface="+mj-lt"/>
                        </a:rPr>
                        <a:t>ct_ivi_post</a:t>
                      </a:r>
                      <a:endParaRPr lang="en-GB" sz="1200" b="1" i="0" u="none" strike="noStrike" dirty="0">
                        <a:solidFill>
                          <a:srgbClr val="000000"/>
                        </a:solidFill>
                        <a:latin typeface="+mj-lt"/>
                      </a:endParaRPr>
                    </a:p>
                  </a:txBody>
                  <a:tcPr marL="0" marR="0" marT="0" marB="0"/>
                </a:tc>
                <a:tc>
                  <a:txBody>
                    <a:bodyPr/>
                    <a:lstStyle/>
                    <a:p>
                      <a:pPr algn="r" rtl="0" fontAlgn="t"/>
                      <a:r>
                        <a:rPr lang="en-GB" sz="1200" b="0" i="0" u="none" strike="noStrike">
                          <a:solidFill>
                            <a:srgbClr val="000000"/>
                          </a:solidFill>
                          <a:latin typeface="Verdana"/>
                        </a:rPr>
                        <a:t>1.14</a:t>
                      </a:r>
                    </a:p>
                  </a:txBody>
                  <a:tcPr marL="9525" marR="9525" marT="9525" marB="0"/>
                </a:tc>
                <a:tc>
                  <a:txBody>
                    <a:bodyPr/>
                    <a:lstStyle/>
                    <a:p>
                      <a:pPr algn="r" rtl="0" fontAlgn="t"/>
                      <a:r>
                        <a:rPr lang="en-GB" sz="1200" b="0" i="0" u="none" strike="noStrike">
                          <a:solidFill>
                            <a:srgbClr val="000000"/>
                          </a:solidFill>
                          <a:latin typeface="Verdana"/>
                        </a:rPr>
                        <a:t>1.09</a:t>
                      </a:r>
                    </a:p>
                  </a:txBody>
                  <a:tcPr marL="9525" marR="9525" marT="9525" marB="0"/>
                </a:tc>
                <a:tc>
                  <a:txBody>
                    <a:bodyPr/>
                    <a:lstStyle/>
                    <a:p>
                      <a:pPr algn="r" rtl="0" fontAlgn="t"/>
                      <a:r>
                        <a:rPr lang="en-GB" sz="1200" b="0" i="0" u="none" strike="noStrike">
                          <a:solidFill>
                            <a:srgbClr val="000000"/>
                          </a:solidFill>
                          <a:latin typeface="Verdana"/>
                        </a:rPr>
                        <a:t>1.19</a:t>
                      </a:r>
                    </a:p>
                  </a:txBody>
                  <a:tcPr marL="9525" marR="9525" marT="9525" marB="0"/>
                </a:tc>
                <a:tc>
                  <a:txBody>
                    <a:bodyPr/>
                    <a:lstStyle/>
                    <a:p>
                      <a:pPr algn="r" fontAlgn="t"/>
                      <a:r>
                        <a:rPr lang="en-GB" sz="1200" b="0" i="0" u="none" strike="noStrike">
                          <a:solidFill>
                            <a:srgbClr val="000000"/>
                          </a:solidFill>
                          <a:latin typeface="+mj-lt"/>
                        </a:rPr>
                        <a:t>493</a:t>
                      </a:r>
                    </a:p>
                  </a:txBody>
                  <a:tcPr marL="0" marR="0" marT="0" marB="0"/>
                </a:tc>
                <a:tc>
                  <a:txBody>
                    <a:bodyPr/>
                    <a:lstStyle/>
                    <a:p>
                      <a:pPr algn="r" fontAlgn="b"/>
                      <a:r>
                        <a:rPr lang="en-GB" sz="1200" b="0" i="0" u="none" strike="noStrike">
                          <a:solidFill>
                            <a:srgbClr val="000000"/>
                          </a:solidFill>
                          <a:latin typeface="+mj-lt"/>
                        </a:rPr>
                        <a:t>100.0%</a:t>
                      </a:r>
                    </a:p>
                  </a:txBody>
                  <a:tcPr marL="0" marR="0" marT="0" marB="0" anchor="b"/>
                </a:tc>
              </a:tr>
              <a:tr h="268073">
                <a:tc>
                  <a:txBody>
                    <a:bodyPr/>
                    <a:lstStyle/>
                    <a:p>
                      <a:pPr algn="l" fontAlgn="t"/>
                      <a:r>
                        <a:rPr lang="en-GB" sz="1200" b="1" i="0" u="none" strike="noStrike" dirty="0" err="1">
                          <a:solidFill>
                            <a:srgbClr val="000000"/>
                          </a:solidFill>
                          <a:latin typeface="+mj-lt"/>
                        </a:rPr>
                        <a:t>diab_bl</a:t>
                      </a:r>
                      <a:endParaRPr lang="en-GB" sz="1200" b="1" i="0" u="none" strike="noStrike" dirty="0">
                        <a:solidFill>
                          <a:srgbClr val="000000"/>
                        </a:solidFill>
                        <a:latin typeface="+mj-lt"/>
                      </a:endParaRPr>
                    </a:p>
                  </a:txBody>
                  <a:tcPr marL="0" marR="0" marT="0" marB="0"/>
                </a:tc>
                <a:tc>
                  <a:txBody>
                    <a:bodyPr/>
                    <a:lstStyle/>
                    <a:p>
                      <a:pPr algn="r" rtl="0" fontAlgn="t"/>
                      <a:r>
                        <a:rPr lang="en-GB" sz="1200" b="0" i="0" u="none" strike="noStrike">
                          <a:solidFill>
                            <a:srgbClr val="000000"/>
                          </a:solidFill>
                          <a:latin typeface="Verdana"/>
                        </a:rPr>
                        <a:t>0.31</a:t>
                      </a:r>
                    </a:p>
                  </a:txBody>
                  <a:tcPr marL="9525" marR="9525" marT="9525" marB="0"/>
                </a:tc>
                <a:tc>
                  <a:txBody>
                    <a:bodyPr/>
                    <a:lstStyle/>
                    <a:p>
                      <a:pPr algn="r" rtl="0" fontAlgn="t"/>
                      <a:r>
                        <a:rPr lang="en-GB" sz="1200" b="0" i="0" u="none" strike="noStrike">
                          <a:solidFill>
                            <a:srgbClr val="000000"/>
                          </a:solidFill>
                          <a:latin typeface="Verdana"/>
                        </a:rPr>
                        <a:t>0.12</a:t>
                      </a:r>
                    </a:p>
                  </a:txBody>
                  <a:tcPr marL="9525" marR="9525" marT="9525" marB="0"/>
                </a:tc>
                <a:tc>
                  <a:txBody>
                    <a:bodyPr/>
                    <a:lstStyle/>
                    <a:p>
                      <a:pPr algn="r" rtl="0" fontAlgn="t"/>
                      <a:r>
                        <a:rPr lang="en-GB" sz="1200" b="0" i="0" u="none" strike="noStrike">
                          <a:solidFill>
                            <a:srgbClr val="000000"/>
                          </a:solidFill>
                          <a:latin typeface="Verdana"/>
                        </a:rPr>
                        <a:t>0.80</a:t>
                      </a:r>
                    </a:p>
                  </a:txBody>
                  <a:tcPr marL="9525" marR="9525" marT="9525" marB="0"/>
                </a:tc>
                <a:tc>
                  <a:txBody>
                    <a:bodyPr/>
                    <a:lstStyle/>
                    <a:p>
                      <a:pPr algn="r" fontAlgn="t"/>
                      <a:r>
                        <a:rPr lang="en-GB" sz="1200" b="0" i="0" u="none" strike="noStrike">
                          <a:solidFill>
                            <a:srgbClr val="000000"/>
                          </a:solidFill>
                          <a:latin typeface="+mj-lt"/>
                        </a:rPr>
                        <a:t>493</a:t>
                      </a:r>
                    </a:p>
                  </a:txBody>
                  <a:tcPr marL="0" marR="0" marT="0" marB="0"/>
                </a:tc>
                <a:tc>
                  <a:txBody>
                    <a:bodyPr/>
                    <a:lstStyle/>
                    <a:p>
                      <a:pPr algn="r" fontAlgn="b"/>
                      <a:r>
                        <a:rPr lang="en-GB" sz="1200" b="0" i="0" u="none" strike="noStrike">
                          <a:solidFill>
                            <a:srgbClr val="000000"/>
                          </a:solidFill>
                          <a:latin typeface="+mj-lt"/>
                        </a:rPr>
                        <a:t>100.0%</a:t>
                      </a:r>
                    </a:p>
                  </a:txBody>
                  <a:tcPr marL="0" marR="0" marT="0" marB="0" anchor="b"/>
                </a:tc>
              </a:tr>
              <a:tr h="268073">
                <a:tc>
                  <a:txBody>
                    <a:bodyPr/>
                    <a:lstStyle/>
                    <a:p>
                      <a:pPr algn="l" fontAlgn="t"/>
                      <a:r>
                        <a:rPr lang="en-GB" sz="1200" b="1" i="0" u="none" strike="noStrike" dirty="0" err="1">
                          <a:solidFill>
                            <a:srgbClr val="000000"/>
                          </a:solidFill>
                          <a:latin typeface="+mj-lt"/>
                        </a:rPr>
                        <a:t>eyedx_bl</a:t>
                      </a:r>
                      <a:endParaRPr lang="en-GB" sz="1200" b="1" i="0" u="none" strike="noStrike" dirty="0">
                        <a:solidFill>
                          <a:srgbClr val="000000"/>
                        </a:solidFill>
                        <a:latin typeface="+mj-lt"/>
                      </a:endParaRPr>
                    </a:p>
                  </a:txBody>
                  <a:tcPr marL="0" marR="0" marT="0" marB="0"/>
                </a:tc>
                <a:tc>
                  <a:txBody>
                    <a:bodyPr/>
                    <a:lstStyle/>
                    <a:p>
                      <a:pPr algn="r" rtl="0" fontAlgn="t"/>
                      <a:r>
                        <a:rPr lang="en-GB" sz="1200" b="0" i="0" u="none" strike="noStrike">
                          <a:solidFill>
                            <a:srgbClr val="000000"/>
                          </a:solidFill>
                          <a:latin typeface="Verdana"/>
                        </a:rPr>
                        <a:t>0.63</a:t>
                      </a:r>
                    </a:p>
                  </a:txBody>
                  <a:tcPr marL="9525" marR="9525" marT="9525" marB="0"/>
                </a:tc>
                <a:tc>
                  <a:txBody>
                    <a:bodyPr/>
                    <a:lstStyle/>
                    <a:p>
                      <a:pPr algn="r" rtl="0" fontAlgn="t"/>
                      <a:r>
                        <a:rPr lang="en-GB" sz="1200" b="0" i="0" u="none" strike="noStrike">
                          <a:solidFill>
                            <a:srgbClr val="000000"/>
                          </a:solidFill>
                          <a:latin typeface="Verdana"/>
                        </a:rPr>
                        <a:t>0.37</a:t>
                      </a:r>
                    </a:p>
                  </a:txBody>
                  <a:tcPr marL="9525" marR="9525" marT="9525" marB="0"/>
                </a:tc>
                <a:tc>
                  <a:txBody>
                    <a:bodyPr/>
                    <a:lstStyle/>
                    <a:p>
                      <a:pPr algn="r" rtl="0" fontAlgn="t"/>
                      <a:r>
                        <a:rPr lang="en-GB" sz="1200" b="0" i="0" u="none" strike="noStrike">
                          <a:solidFill>
                            <a:srgbClr val="000000"/>
                          </a:solidFill>
                          <a:latin typeface="Verdana"/>
                        </a:rPr>
                        <a:t>1.06</a:t>
                      </a:r>
                    </a:p>
                  </a:txBody>
                  <a:tcPr marL="9525" marR="9525" marT="9525" marB="0"/>
                </a:tc>
                <a:tc>
                  <a:txBody>
                    <a:bodyPr/>
                    <a:lstStyle/>
                    <a:p>
                      <a:pPr algn="r" fontAlgn="t"/>
                      <a:r>
                        <a:rPr lang="en-GB" sz="1200" b="0" i="0" u="none" strike="noStrike">
                          <a:solidFill>
                            <a:srgbClr val="000000"/>
                          </a:solidFill>
                          <a:latin typeface="+mj-lt"/>
                        </a:rPr>
                        <a:t>493</a:t>
                      </a:r>
                    </a:p>
                  </a:txBody>
                  <a:tcPr marL="0" marR="0" marT="0" marB="0"/>
                </a:tc>
                <a:tc>
                  <a:txBody>
                    <a:bodyPr/>
                    <a:lstStyle/>
                    <a:p>
                      <a:pPr algn="r" fontAlgn="b"/>
                      <a:r>
                        <a:rPr lang="en-GB" sz="1200" b="0" i="0" u="none" strike="noStrike">
                          <a:solidFill>
                            <a:srgbClr val="000000"/>
                          </a:solidFill>
                          <a:latin typeface="+mj-lt"/>
                        </a:rPr>
                        <a:t>100.0%</a:t>
                      </a:r>
                    </a:p>
                  </a:txBody>
                  <a:tcPr marL="0" marR="0" marT="0" marB="0" anchor="b"/>
                </a:tc>
              </a:tr>
              <a:tr h="268073">
                <a:tc>
                  <a:txBody>
                    <a:bodyPr/>
                    <a:lstStyle/>
                    <a:p>
                      <a:pPr algn="l" fontAlgn="t"/>
                      <a:r>
                        <a:rPr lang="en-GB" sz="1200" b="1" i="0" u="none" strike="noStrike" dirty="0" smtClean="0">
                          <a:solidFill>
                            <a:srgbClr val="000000"/>
                          </a:solidFill>
                          <a:latin typeface="+mj-lt"/>
                        </a:rPr>
                        <a:t>Female (</a:t>
                      </a:r>
                      <a:r>
                        <a:rPr lang="en-GB" sz="1200" b="1" i="0" u="none" strike="noStrike" dirty="0" err="1" smtClean="0">
                          <a:solidFill>
                            <a:srgbClr val="000000"/>
                          </a:solidFill>
                          <a:latin typeface="+mj-lt"/>
                        </a:rPr>
                        <a:t>vs</a:t>
                      </a:r>
                      <a:r>
                        <a:rPr lang="en-GB" sz="1200" b="1" i="0" u="none" strike="noStrike" baseline="0" dirty="0" smtClean="0">
                          <a:solidFill>
                            <a:srgbClr val="000000"/>
                          </a:solidFill>
                          <a:latin typeface="+mj-lt"/>
                        </a:rPr>
                        <a:t> M)</a:t>
                      </a:r>
                      <a:endParaRPr lang="en-GB" sz="1200" b="1" i="0" u="none" strike="noStrike" dirty="0">
                        <a:solidFill>
                          <a:srgbClr val="000000"/>
                        </a:solidFill>
                        <a:latin typeface="+mj-lt"/>
                      </a:endParaRPr>
                    </a:p>
                  </a:txBody>
                  <a:tcPr marL="0" marR="0" marT="0" marB="0"/>
                </a:tc>
                <a:tc>
                  <a:txBody>
                    <a:bodyPr/>
                    <a:lstStyle/>
                    <a:p>
                      <a:pPr algn="r" rtl="0" fontAlgn="t"/>
                      <a:r>
                        <a:rPr lang="en-GB" sz="1200" b="0" i="0" u="none" strike="noStrike">
                          <a:solidFill>
                            <a:srgbClr val="000000"/>
                          </a:solidFill>
                          <a:latin typeface="Verdana"/>
                        </a:rPr>
                        <a:t>0.76</a:t>
                      </a:r>
                    </a:p>
                  </a:txBody>
                  <a:tcPr marL="9525" marR="9525" marT="9525" marB="0"/>
                </a:tc>
                <a:tc>
                  <a:txBody>
                    <a:bodyPr/>
                    <a:lstStyle/>
                    <a:p>
                      <a:pPr algn="r" rtl="0" fontAlgn="t"/>
                      <a:r>
                        <a:rPr lang="en-GB" sz="1200" b="0" i="0" u="none" strike="noStrike">
                          <a:solidFill>
                            <a:srgbClr val="000000"/>
                          </a:solidFill>
                          <a:latin typeface="Verdana"/>
                        </a:rPr>
                        <a:t>0.47</a:t>
                      </a:r>
                    </a:p>
                  </a:txBody>
                  <a:tcPr marL="9525" marR="9525" marT="9525" marB="0"/>
                </a:tc>
                <a:tc>
                  <a:txBody>
                    <a:bodyPr/>
                    <a:lstStyle/>
                    <a:p>
                      <a:pPr algn="r" rtl="0" fontAlgn="t"/>
                      <a:r>
                        <a:rPr lang="en-GB" sz="1200" b="0" i="0" u="none" strike="noStrike">
                          <a:solidFill>
                            <a:srgbClr val="000000"/>
                          </a:solidFill>
                          <a:latin typeface="Verdana"/>
                        </a:rPr>
                        <a:t>1.22</a:t>
                      </a:r>
                    </a:p>
                  </a:txBody>
                  <a:tcPr marL="9525" marR="9525" marT="9525" marB="0"/>
                </a:tc>
                <a:tc>
                  <a:txBody>
                    <a:bodyPr/>
                    <a:lstStyle/>
                    <a:p>
                      <a:pPr algn="r" fontAlgn="t"/>
                      <a:r>
                        <a:rPr lang="en-GB" sz="1200" b="0" i="0" u="none" strike="noStrike">
                          <a:solidFill>
                            <a:srgbClr val="000000"/>
                          </a:solidFill>
                          <a:latin typeface="+mj-lt"/>
                        </a:rPr>
                        <a:t>493</a:t>
                      </a:r>
                    </a:p>
                  </a:txBody>
                  <a:tcPr marL="0" marR="0" marT="0" marB="0"/>
                </a:tc>
                <a:tc>
                  <a:txBody>
                    <a:bodyPr/>
                    <a:lstStyle/>
                    <a:p>
                      <a:pPr algn="r" fontAlgn="b"/>
                      <a:r>
                        <a:rPr lang="en-GB" sz="1200" b="0" i="0" u="none" strike="noStrike">
                          <a:solidFill>
                            <a:srgbClr val="000000"/>
                          </a:solidFill>
                          <a:latin typeface="+mj-lt"/>
                        </a:rPr>
                        <a:t>100.0%</a:t>
                      </a:r>
                    </a:p>
                  </a:txBody>
                  <a:tcPr marL="0" marR="0" marT="0" marB="0" anchor="b"/>
                </a:tc>
              </a:tr>
              <a:tr h="268073">
                <a:tc>
                  <a:txBody>
                    <a:bodyPr/>
                    <a:lstStyle/>
                    <a:p>
                      <a:pPr algn="l" fontAlgn="t"/>
                      <a:r>
                        <a:rPr lang="en-GB" sz="1200" b="1" i="0" u="none" strike="noStrike" dirty="0" err="1">
                          <a:solidFill>
                            <a:srgbClr val="000000"/>
                          </a:solidFill>
                          <a:latin typeface="+mj-lt"/>
                        </a:rPr>
                        <a:t>iop_bl</a:t>
                      </a:r>
                      <a:endParaRPr lang="en-GB" sz="1200" b="1" i="0" u="none" strike="noStrike" dirty="0">
                        <a:solidFill>
                          <a:srgbClr val="000000"/>
                        </a:solidFill>
                        <a:latin typeface="+mj-lt"/>
                      </a:endParaRPr>
                    </a:p>
                  </a:txBody>
                  <a:tcPr marL="0" marR="0" marT="0" marB="0"/>
                </a:tc>
                <a:tc>
                  <a:txBody>
                    <a:bodyPr/>
                    <a:lstStyle/>
                    <a:p>
                      <a:pPr algn="r" rtl="0" fontAlgn="t"/>
                      <a:r>
                        <a:rPr lang="en-GB" sz="1200" b="0" i="0" u="none" strike="noStrike">
                          <a:solidFill>
                            <a:srgbClr val="000000"/>
                          </a:solidFill>
                          <a:latin typeface="Verdana"/>
                        </a:rPr>
                        <a:t>0.65</a:t>
                      </a:r>
                    </a:p>
                  </a:txBody>
                  <a:tcPr marL="9525" marR="9525" marT="9525" marB="0"/>
                </a:tc>
                <a:tc>
                  <a:txBody>
                    <a:bodyPr/>
                    <a:lstStyle/>
                    <a:p>
                      <a:pPr algn="r" rtl="0" fontAlgn="t"/>
                      <a:r>
                        <a:rPr lang="en-GB" sz="1200" b="0" i="0" u="none" strike="noStrike">
                          <a:solidFill>
                            <a:srgbClr val="000000"/>
                          </a:solidFill>
                          <a:latin typeface="Verdana"/>
                        </a:rPr>
                        <a:t>0.40</a:t>
                      </a:r>
                    </a:p>
                  </a:txBody>
                  <a:tcPr marL="9525" marR="9525" marT="9525" marB="0"/>
                </a:tc>
                <a:tc>
                  <a:txBody>
                    <a:bodyPr/>
                    <a:lstStyle/>
                    <a:p>
                      <a:pPr algn="r" rtl="0" fontAlgn="t"/>
                      <a:r>
                        <a:rPr lang="en-GB" sz="1200" b="0" i="0" u="none" strike="noStrike">
                          <a:solidFill>
                            <a:srgbClr val="000000"/>
                          </a:solidFill>
                          <a:latin typeface="Verdana"/>
                        </a:rPr>
                        <a:t>1.05</a:t>
                      </a:r>
                    </a:p>
                  </a:txBody>
                  <a:tcPr marL="9525" marR="9525" marT="9525" marB="0"/>
                </a:tc>
                <a:tc>
                  <a:txBody>
                    <a:bodyPr/>
                    <a:lstStyle/>
                    <a:p>
                      <a:pPr algn="r" fontAlgn="t"/>
                      <a:r>
                        <a:rPr lang="en-GB" sz="1200" b="0" i="0" u="none" strike="noStrike">
                          <a:solidFill>
                            <a:srgbClr val="000000"/>
                          </a:solidFill>
                          <a:latin typeface="+mj-lt"/>
                        </a:rPr>
                        <a:t>493</a:t>
                      </a:r>
                    </a:p>
                  </a:txBody>
                  <a:tcPr marL="0" marR="0" marT="0" marB="0"/>
                </a:tc>
                <a:tc>
                  <a:txBody>
                    <a:bodyPr/>
                    <a:lstStyle/>
                    <a:p>
                      <a:pPr algn="r" fontAlgn="b"/>
                      <a:r>
                        <a:rPr lang="en-GB" sz="1200" b="0" i="0" u="none" strike="noStrike">
                          <a:solidFill>
                            <a:srgbClr val="000000"/>
                          </a:solidFill>
                          <a:latin typeface="+mj-lt"/>
                        </a:rPr>
                        <a:t>100.0%</a:t>
                      </a:r>
                    </a:p>
                  </a:txBody>
                  <a:tcPr marL="0" marR="0" marT="0" marB="0" anchor="b"/>
                </a:tc>
              </a:tr>
              <a:tr h="268073">
                <a:tc>
                  <a:txBody>
                    <a:bodyPr/>
                    <a:lstStyle/>
                    <a:p>
                      <a:pPr algn="l" fontAlgn="t"/>
                      <a:r>
                        <a:rPr lang="en-GB" sz="1200" b="1" i="0" u="none" strike="noStrike" dirty="0" err="1">
                          <a:solidFill>
                            <a:srgbClr val="000000"/>
                          </a:solidFill>
                          <a:latin typeface="+mj-lt"/>
                        </a:rPr>
                        <a:t>ivi_post</a:t>
                      </a:r>
                      <a:endParaRPr lang="en-GB" sz="1200" b="1" i="0" u="none" strike="noStrike" dirty="0">
                        <a:solidFill>
                          <a:srgbClr val="000000"/>
                        </a:solidFill>
                        <a:latin typeface="+mj-lt"/>
                      </a:endParaRPr>
                    </a:p>
                  </a:txBody>
                  <a:tcPr marL="0" marR="0" marT="0" marB="0"/>
                </a:tc>
                <a:tc>
                  <a:txBody>
                    <a:bodyPr/>
                    <a:lstStyle/>
                    <a:p>
                      <a:pPr algn="r" rtl="0" fontAlgn="t"/>
                      <a:r>
                        <a:rPr lang="en-GB" sz="1200" b="0" i="0" u="none" strike="noStrike">
                          <a:solidFill>
                            <a:srgbClr val="000000"/>
                          </a:solidFill>
                          <a:latin typeface="Verdana"/>
                        </a:rPr>
                        <a:t>13.28</a:t>
                      </a:r>
                    </a:p>
                  </a:txBody>
                  <a:tcPr marL="9525" marR="9525" marT="9525" marB="0"/>
                </a:tc>
                <a:tc>
                  <a:txBody>
                    <a:bodyPr/>
                    <a:lstStyle/>
                    <a:p>
                      <a:pPr algn="r" rtl="0" fontAlgn="t"/>
                      <a:r>
                        <a:rPr lang="en-GB" sz="1200" b="0" i="0" u="none" strike="noStrike">
                          <a:solidFill>
                            <a:srgbClr val="000000"/>
                          </a:solidFill>
                          <a:latin typeface="Verdana"/>
                        </a:rPr>
                        <a:t>7.71</a:t>
                      </a:r>
                    </a:p>
                  </a:txBody>
                  <a:tcPr marL="9525" marR="9525" marT="9525" marB="0"/>
                </a:tc>
                <a:tc>
                  <a:txBody>
                    <a:bodyPr/>
                    <a:lstStyle/>
                    <a:p>
                      <a:pPr algn="r" rtl="0" fontAlgn="t"/>
                      <a:r>
                        <a:rPr lang="en-GB" sz="1200" b="0" i="0" u="none" strike="noStrike">
                          <a:solidFill>
                            <a:srgbClr val="000000"/>
                          </a:solidFill>
                          <a:latin typeface="Verdana"/>
                        </a:rPr>
                        <a:t>22.87</a:t>
                      </a:r>
                    </a:p>
                  </a:txBody>
                  <a:tcPr marL="9525" marR="9525" marT="9525" marB="0"/>
                </a:tc>
                <a:tc>
                  <a:txBody>
                    <a:bodyPr/>
                    <a:lstStyle/>
                    <a:p>
                      <a:pPr algn="r" fontAlgn="t"/>
                      <a:r>
                        <a:rPr lang="en-GB" sz="1200" b="0" i="0" u="none" strike="noStrike">
                          <a:solidFill>
                            <a:srgbClr val="000000"/>
                          </a:solidFill>
                          <a:latin typeface="+mj-lt"/>
                        </a:rPr>
                        <a:t>493</a:t>
                      </a:r>
                    </a:p>
                  </a:txBody>
                  <a:tcPr marL="0" marR="0" marT="0" marB="0"/>
                </a:tc>
                <a:tc>
                  <a:txBody>
                    <a:bodyPr/>
                    <a:lstStyle/>
                    <a:p>
                      <a:pPr algn="r" fontAlgn="b"/>
                      <a:r>
                        <a:rPr lang="en-GB" sz="1200" b="0" i="0" u="none" strike="noStrike">
                          <a:solidFill>
                            <a:srgbClr val="000000"/>
                          </a:solidFill>
                          <a:latin typeface="+mj-lt"/>
                        </a:rPr>
                        <a:t>100.0%</a:t>
                      </a:r>
                    </a:p>
                  </a:txBody>
                  <a:tcPr marL="0" marR="0" marT="0" marB="0" anchor="b"/>
                </a:tc>
              </a:tr>
              <a:tr h="268073">
                <a:tc>
                  <a:txBody>
                    <a:bodyPr/>
                    <a:lstStyle/>
                    <a:p>
                      <a:pPr algn="l" fontAlgn="t"/>
                      <a:r>
                        <a:rPr lang="en-GB" sz="1200" b="1" i="0" u="none" strike="noStrike" dirty="0" err="1">
                          <a:solidFill>
                            <a:srgbClr val="000000"/>
                          </a:solidFill>
                          <a:latin typeface="+mj-lt"/>
                        </a:rPr>
                        <a:t>ivi_pre</a:t>
                      </a:r>
                      <a:endParaRPr lang="en-GB" sz="1200" b="1" i="0" u="none" strike="noStrike" dirty="0">
                        <a:solidFill>
                          <a:srgbClr val="000000"/>
                        </a:solidFill>
                        <a:latin typeface="+mj-lt"/>
                      </a:endParaRPr>
                    </a:p>
                  </a:txBody>
                  <a:tcPr marL="0" marR="0" marT="0" marB="0"/>
                </a:tc>
                <a:tc>
                  <a:txBody>
                    <a:bodyPr/>
                    <a:lstStyle/>
                    <a:p>
                      <a:pPr algn="r" rtl="0" fontAlgn="t"/>
                      <a:r>
                        <a:rPr lang="en-GB" sz="1200" b="0" i="0" u="none" strike="noStrike">
                          <a:solidFill>
                            <a:srgbClr val="000000"/>
                          </a:solidFill>
                          <a:latin typeface="Verdana"/>
                        </a:rPr>
                        <a:t>0.48</a:t>
                      </a:r>
                    </a:p>
                  </a:txBody>
                  <a:tcPr marL="9525" marR="9525" marT="9525" marB="0"/>
                </a:tc>
                <a:tc>
                  <a:txBody>
                    <a:bodyPr/>
                    <a:lstStyle/>
                    <a:p>
                      <a:pPr algn="r" rtl="0" fontAlgn="t"/>
                      <a:r>
                        <a:rPr lang="en-GB" sz="1200" b="0" i="0" u="none" strike="noStrike">
                          <a:solidFill>
                            <a:srgbClr val="000000"/>
                          </a:solidFill>
                          <a:latin typeface="Verdana"/>
                        </a:rPr>
                        <a:t>0.17</a:t>
                      </a:r>
                    </a:p>
                  </a:txBody>
                  <a:tcPr marL="9525" marR="9525" marT="9525" marB="0"/>
                </a:tc>
                <a:tc>
                  <a:txBody>
                    <a:bodyPr/>
                    <a:lstStyle/>
                    <a:p>
                      <a:pPr algn="r" rtl="0" fontAlgn="t"/>
                      <a:r>
                        <a:rPr lang="en-GB" sz="1200" b="0" i="0" u="none" strike="noStrike">
                          <a:solidFill>
                            <a:srgbClr val="000000"/>
                          </a:solidFill>
                          <a:latin typeface="Verdana"/>
                        </a:rPr>
                        <a:t>1.39</a:t>
                      </a:r>
                    </a:p>
                  </a:txBody>
                  <a:tcPr marL="9525" marR="9525" marT="9525" marB="0"/>
                </a:tc>
                <a:tc>
                  <a:txBody>
                    <a:bodyPr/>
                    <a:lstStyle/>
                    <a:p>
                      <a:pPr algn="r" fontAlgn="t"/>
                      <a:r>
                        <a:rPr lang="en-GB" sz="1200" b="0" i="0" u="none" strike="noStrike">
                          <a:solidFill>
                            <a:srgbClr val="000000"/>
                          </a:solidFill>
                          <a:latin typeface="+mj-lt"/>
                        </a:rPr>
                        <a:t>493</a:t>
                      </a:r>
                    </a:p>
                  </a:txBody>
                  <a:tcPr marL="0" marR="0" marT="0" marB="0"/>
                </a:tc>
                <a:tc>
                  <a:txBody>
                    <a:bodyPr/>
                    <a:lstStyle/>
                    <a:p>
                      <a:pPr algn="r" fontAlgn="b"/>
                      <a:r>
                        <a:rPr lang="en-GB" sz="1200" b="0" i="0" u="none" strike="noStrike">
                          <a:solidFill>
                            <a:srgbClr val="000000"/>
                          </a:solidFill>
                          <a:latin typeface="+mj-lt"/>
                        </a:rPr>
                        <a:t>100.0%</a:t>
                      </a:r>
                    </a:p>
                  </a:txBody>
                  <a:tcPr marL="0" marR="0" marT="0" marB="0" anchor="b"/>
                </a:tc>
              </a:tr>
              <a:tr h="268073">
                <a:tc>
                  <a:txBody>
                    <a:bodyPr/>
                    <a:lstStyle/>
                    <a:p>
                      <a:pPr algn="l" fontAlgn="t"/>
                      <a:r>
                        <a:rPr lang="en-GB" sz="1200" b="1" i="0" u="none" strike="noStrike" dirty="0" err="1">
                          <a:solidFill>
                            <a:srgbClr val="000000"/>
                          </a:solidFill>
                          <a:latin typeface="+mj-lt"/>
                        </a:rPr>
                        <a:t>oct_bl</a:t>
                      </a:r>
                      <a:endParaRPr lang="en-GB" sz="1200" b="1" i="0" u="none" strike="noStrike" dirty="0">
                        <a:solidFill>
                          <a:srgbClr val="000000"/>
                        </a:solidFill>
                        <a:latin typeface="+mj-lt"/>
                      </a:endParaRPr>
                    </a:p>
                  </a:txBody>
                  <a:tcPr marL="0" marR="0" marT="0" marB="0"/>
                </a:tc>
                <a:tc>
                  <a:txBody>
                    <a:bodyPr/>
                    <a:lstStyle/>
                    <a:p>
                      <a:pPr algn="r" rtl="0" fontAlgn="t"/>
                      <a:r>
                        <a:rPr lang="en-GB" sz="1200" b="0" i="0" u="none" strike="noStrike">
                          <a:solidFill>
                            <a:srgbClr val="000000"/>
                          </a:solidFill>
                          <a:latin typeface="Verdana"/>
                        </a:rPr>
                        <a:t>3.53</a:t>
                      </a:r>
                    </a:p>
                  </a:txBody>
                  <a:tcPr marL="9525" marR="9525" marT="9525" marB="0"/>
                </a:tc>
                <a:tc>
                  <a:txBody>
                    <a:bodyPr/>
                    <a:lstStyle/>
                    <a:p>
                      <a:pPr algn="r" rtl="0" fontAlgn="t"/>
                      <a:r>
                        <a:rPr lang="en-GB" sz="1200" b="0" i="0" u="none" strike="noStrike">
                          <a:solidFill>
                            <a:srgbClr val="000000"/>
                          </a:solidFill>
                          <a:latin typeface="Verdana"/>
                        </a:rPr>
                        <a:t>2.12</a:t>
                      </a:r>
                    </a:p>
                  </a:txBody>
                  <a:tcPr marL="9525" marR="9525" marT="9525" marB="0"/>
                </a:tc>
                <a:tc>
                  <a:txBody>
                    <a:bodyPr/>
                    <a:lstStyle/>
                    <a:p>
                      <a:pPr algn="r" rtl="0" fontAlgn="t"/>
                      <a:r>
                        <a:rPr lang="en-GB" sz="1200" b="0" i="0" u="none" strike="noStrike">
                          <a:solidFill>
                            <a:srgbClr val="000000"/>
                          </a:solidFill>
                          <a:latin typeface="Verdana"/>
                        </a:rPr>
                        <a:t>5.89</a:t>
                      </a:r>
                    </a:p>
                  </a:txBody>
                  <a:tcPr marL="9525" marR="9525" marT="9525" marB="0"/>
                </a:tc>
                <a:tc>
                  <a:txBody>
                    <a:bodyPr/>
                    <a:lstStyle/>
                    <a:p>
                      <a:pPr algn="r" fontAlgn="t"/>
                      <a:r>
                        <a:rPr lang="en-GB" sz="1200" b="0" i="0" u="none" strike="noStrike">
                          <a:solidFill>
                            <a:srgbClr val="000000"/>
                          </a:solidFill>
                          <a:latin typeface="+mj-lt"/>
                        </a:rPr>
                        <a:t>493</a:t>
                      </a:r>
                    </a:p>
                  </a:txBody>
                  <a:tcPr marL="0" marR="0" marT="0" marB="0"/>
                </a:tc>
                <a:tc>
                  <a:txBody>
                    <a:bodyPr/>
                    <a:lstStyle/>
                    <a:p>
                      <a:pPr algn="r" fontAlgn="b"/>
                      <a:r>
                        <a:rPr lang="en-GB" sz="1200" b="0" i="0" u="none" strike="noStrike">
                          <a:solidFill>
                            <a:srgbClr val="000000"/>
                          </a:solidFill>
                          <a:latin typeface="+mj-lt"/>
                        </a:rPr>
                        <a:t>100.0%</a:t>
                      </a:r>
                    </a:p>
                  </a:txBody>
                  <a:tcPr marL="0" marR="0" marT="0" marB="0" anchor="b"/>
                </a:tc>
              </a:tr>
              <a:tr h="268073">
                <a:tc>
                  <a:txBody>
                    <a:bodyPr/>
                    <a:lstStyle/>
                    <a:p>
                      <a:pPr algn="l" fontAlgn="t"/>
                      <a:r>
                        <a:rPr lang="en-GB" sz="1200" b="1" i="0" u="none" strike="noStrike" dirty="0" err="1">
                          <a:solidFill>
                            <a:srgbClr val="000000"/>
                          </a:solidFill>
                          <a:latin typeface="+mj-lt"/>
                        </a:rPr>
                        <a:t>tx_any</a:t>
                      </a:r>
                      <a:endParaRPr lang="en-GB" sz="1200" b="1" i="0" u="none" strike="noStrike" dirty="0">
                        <a:solidFill>
                          <a:srgbClr val="000000"/>
                        </a:solidFill>
                        <a:latin typeface="+mj-lt"/>
                      </a:endParaRPr>
                    </a:p>
                  </a:txBody>
                  <a:tcPr marL="0" marR="0" marT="0" marB="0"/>
                </a:tc>
                <a:tc>
                  <a:txBody>
                    <a:bodyPr/>
                    <a:lstStyle/>
                    <a:p>
                      <a:pPr algn="r" rtl="0" fontAlgn="t"/>
                      <a:r>
                        <a:rPr lang="en-GB" sz="1200" b="0" i="0" u="none" strike="noStrike">
                          <a:solidFill>
                            <a:srgbClr val="000000"/>
                          </a:solidFill>
                          <a:latin typeface="Verdana"/>
                        </a:rPr>
                        <a:t>11.33</a:t>
                      </a:r>
                    </a:p>
                  </a:txBody>
                  <a:tcPr marL="9525" marR="9525" marT="9525" marB="0"/>
                </a:tc>
                <a:tc>
                  <a:txBody>
                    <a:bodyPr/>
                    <a:lstStyle/>
                    <a:p>
                      <a:pPr algn="r" rtl="0" fontAlgn="t"/>
                      <a:r>
                        <a:rPr lang="en-GB" sz="1200" b="0" i="0" u="none" strike="noStrike">
                          <a:solidFill>
                            <a:srgbClr val="000000"/>
                          </a:solidFill>
                          <a:latin typeface="Verdana"/>
                        </a:rPr>
                        <a:t>6.64</a:t>
                      </a:r>
                    </a:p>
                  </a:txBody>
                  <a:tcPr marL="9525" marR="9525" marT="9525" marB="0"/>
                </a:tc>
                <a:tc>
                  <a:txBody>
                    <a:bodyPr/>
                    <a:lstStyle/>
                    <a:p>
                      <a:pPr algn="r" rtl="0" fontAlgn="t"/>
                      <a:r>
                        <a:rPr lang="en-GB" sz="1200" b="0" i="0" u="none" strike="noStrike">
                          <a:solidFill>
                            <a:srgbClr val="000000"/>
                          </a:solidFill>
                          <a:latin typeface="Verdana"/>
                        </a:rPr>
                        <a:t>19.33</a:t>
                      </a:r>
                    </a:p>
                  </a:txBody>
                  <a:tcPr marL="9525" marR="9525" marT="9525" marB="0"/>
                </a:tc>
                <a:tc>
                  <a:txBody>
                    <a:bodyPr/>
                    <a:lstStyle/>
                    <a:p>
                      <a:pPr algn="r" fontAlgn="t"/>
                      <a:r>
                        <a:rPr lang="en-GB" sz="1200" b="0" i="0" u="none" strike="noStrike">
                          <a:solidFill>
                            <a:srgbClr val="000000"/>
                          </a:solidFill>
                          <a:latin typeface="+mj-lt"/>
                        </a:rPr>
                        <a:t>493</a:t>
                      </a:r>
                    </a:p>
                  </a:txBody>
                  <a:tcPr marL="0" marR="0" marT="0" marB="0"/>
                </a:tc>
                <a:tc>
                  <a:txBody>
                    <a:bodyPr/>
                    <a:lstStyle/>
                    <a:p>
                      <a:pPr algn="r" fontAlgn="b"/>
                      <a:r>
                        <a:rPr lang="en-GB" sz="1200" b="0" i="0" u="none" strike="noStrike">
                          <a:solidFill>
                            <a:srgbClr val="000000"/>
                          </a:solidFill>
                          <a:latin typeface="+mj-lt"/>
                        </a:rPr>
                        <a:t>100.0%</a:t>
                      </a:r>
                    </a:p>
                  </a:txBody>
                  <a:tcPr marL="0" marR="0" marT="0" marB="0" anchor="b"/>
                </a:tc>
              </a:tr>
              <a:tr h="268073">
                <a:tc>
                  <a:txBody>
                    <a:bodyPr/>
                    <a:lstStyle/>
                    <a:p>
                      <a:pPr algn="l" fontAlgn="t"/>
                      <a:r>
                        <a:rPr lang="en-GB" sz="1200" b="1" i="0" u="none" strike="noStrike" dirty="0" err="1">
                          <a:solidFill>
                            <a:srgbClr val="000000"/>
                          </a:solidFill>
                          <a:latin typeface="+mj-lt"/>
                        </a:rPr>
                        <a:t>va_bl</a:t>
                      </a:r>
                      <a:endParaRPr lang="en-GB" sz="1200" b="1" i="0" u="none" strike="noStrike" dirty="0">
                        <a:solidFill>
                          <a:srgbClr val="000000"/>
                        </a:solidFill>
                        <a:latin typeface="+mj-lt"/>
                      </a:endParaRPr>
                    </a:p>
                  </a:txBody>
                  <a:tcPr marL="0" marR="0" marT="0" marB="0"/>
                </a:tc>
                <a:tc>
                  <a:txBody>
                    <a:bodyPr/>
                    <a:lstStyle/>
                    <a:p>
                      <a:pPr algn="r" rtl="0" fontAlgn="t"/>
                      <a:r>
                        <a:rPr lang="en-GB" sz="1200" b="0" i="0" u="none" strike="noStrike">
                          <a:solidFill>
                            <a:srgbClr val="000000"/>
                          </a:solidFill>
                          <a:latin typeface="Verdana"/>
                        </a:rPr>
                        <a:t>0.58</a:t>
                      </a:r>
                    </a:p>
                  </a:txBody>
                  <a:tcPr marL="9525" marR="9525" marT="9525" marB="0"/>
                </a:tc>
                <a:tc>
                  <a:txBody>
                    <a:bodyPr/>
                    <a:lstStyle/>
                    <a:p>
                      <a:pPr algn="r" rtl="0" fontAlgn="t"/>
                      <a:r>
                        <a:rPr lang="en-GB" sz="1200" b="0" i="0" u="none" strike="noStrike">
                          <a:solidFill>
                            <a:srgbClr val="000000"/>
                          </a:solidFill>
                          <a:latin typeface="Verdana"/>
                        </a:rPr>
                        <a:t>0.15</a:t>
                      </a:r>
                    </a:p>
                  </a:txBody>
                  <a:tcPr marL="9525" marR="9525" marT="9525" marB="0"/>
                </a:tc>
                <a:tc>
                  <a:txBody>
                    <a:bodyPr/>
                    <a:lstStyle/>
                    <a:p>
                      <a:pPr algn="r" rtl="0" fontAlgn="t"/>
                      <a:r>
                        <a:rPr lang="en-GB" sz="1200" b="0" i="0" u="none" strike="noStrike" dirty="0">
                          <a:solidFill>
                            <a:srgbClr val="000000"/>
                          </a:solidFill>
                          <a:latin typeface="Verdana"/>
                        </a:rPr>
                        <a:t>2.19</a:t>
                      </a:r>
                    </a:p>
                  </a:txBody>
                  <a:tcPr marL="9525" marR="9525" marT="9525" marB="0"/>
                </a:tc>
                <a:tc>
                  <a:txBody>
                    <a:bodyPr/>
                    <a:lstStyle/>
                    <a:p>
                      <a:pPr algn="r" fontAlgn="t"/>
                      <a:r>
                        <a:rPr lang="en-GB" sz="1200" b="0" i="0" u="none" strike="noStrike" dirty="0">
                          <a:solidFill>
                            <a:srgbClr val="000000"/>
                          </a:solidFill>
                          <a:latin typeface="+mj-lt"/>
                        </a:rPr>
                        <a:t>493</a:t>
                      </a:r>
                    </a:p>
                  </a:txBody>
                  <a:tcPr marL="0" marR="0" marT="0" marB="0"/>
                </a:tc>
                <a:tc>
                  <a:txBody>
                    <a:bodyPr/>
                    <a:lstStyle/>
                    <a:p>
                      <a:pPr algn="r" fontAlgn="b"/>
                      <a:r>
                        <a:rPr lang="en-GB" sz="1200" b="0" i="0" u="none" strike="noStrike" dirty="0">
                          <a:solidFill>
                            <a:srgbClr val="000000"/>
                          </a:solidFill>
                          <a:latin typeface="+mj-lt"/>
                        </a:rPr>
                        <a:t>100.0%</a:t>
                      </a:r>
                    </a:p>
                  </a:txBody>
                  <a:tcPr marL="0" marR="0" marT="0" marB="0" anchor="b"/>
                </a:tc>
              </a:tr>
            </a:tbl>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GA all progression to </a:t>
            </a:r>
            <a:r>
              <a:rPr lang="en-GB" dirty="0" err="1" smtClean="0"/>
              <a:t>wetAMD</a:t>
            </a:r>
            <a:endParaRPr lang="en-GB" dirty="0"/>
          </a:p>
        </p:txBody>
      </p:sp>
      <p:sp>
        <p:nvSpPr>
          <p:cNvPr id="4" name="Date Placeholder 3"/>
          <p:cNvSpPr>
            <a:spLocks noGrp="1"/>
          </p:cNvSpPr>
          <p:nvPr>
            <p:ph type="dt" sz="half" idx="2"/>
          </p:nvPr>
        </p:nvSpPr>
        <p:spPr/>
        <p:txBody>
          <a:bodyPr/>
          <a:lstStyle/>
          <a:p>
            <a:fld id="{9AFEB77A-97B9-454A-81DF-89DD7448F8D4}" type="datetime1">
              <a:rPr lang="en-US" smtClean="0"/>
              <a:pPr/>
              <a:t>2/24/2015</a:t>
            </a:fld>
            <a:endParaRPr lang="en-GB"/>
          </a:p>
        </p:txBody>
      </p:sp>
      <p:sp>
        <p:nvSpPr>
          <p:cNvPr id="5" name="Footer Placeholder 4"/>
          <p:cNvSpPr>
            <a:spLocks noGrp="1"/>
          </p:cNvSpPr>
          <p:nvPr>
            <p:ph type="ftr" sz="quarter" idx="3"/>
          </p:nvPr>
        </p:nvSpPr>
        <p:spPr/>
        <p:txBody>
          <a:bodyPr/>
          <a:lstStyle/>
          <a:p>
            <a:r>
              <a:rPr lang="en-GB" smtClean="0"/>
              <a:t>Jassen Dry AMD predictive models</a:t>
            </a:r>
            <a:endParaRPr lang="en-GB"/>
          </a:p>
        </p:txBody>
      </p:sp>
      <p:sp>
        <p:nvSpPr>
          <p:cNvPr id="6" name="Slide Number Placeholder 5"/>
          <p:cNvSpPr>
            <a:spLocks noGrp="1"/>
          </p:cNvSpPr>
          <p:nvPr>
            <p:ph type="sldNum" sz="quarter" idx="4"/>
          </p:nvPr>
        </p:nvSpPr>
        <p:spPr/>
        <p:txBody>
          <a:bodyPr/>
          <a:lstStyle/>
          <a:p>
            <a:fld id="{078CA1E6-1B09-488D-A1FF-E8A47C315D27}" type="slidenum">
              <a:rPr lang="en-GB" smtClean="0"/>
              <a:pPr/>
              <a:t>35</a:t>
            </a:fld>
            <a:endParaRPr lang="en-GB"/>
          </a:p>
        </p:txBody>
      </p:sp>
      <p:sp>
        <p:nvSpPr>
          <p:cNvPr id="7" name="Text Placeholder 6"/>
          <p:cNvSpPr>
            <a:spLocks noGrp="1"/>
          </p:cNvSpPr>
          <p:nvPr>
            <p:ph type="body" sz="quarter" idx="10"/>
          </p:nvPr>
        </p:nvSpPr>
        <p:spPr/>
        <p:txBody>
          <a:bodyPr/>
          <a:lstStyle/>
          <a:p>
            <a:pPr lvl="0"/>
            <a:r>
              <a:rPr lang="en-GB" dirty="0" smtClean="0"/>
              <a:t>Final step-wise model with adjusted ORs </a:t>
            </a:r>
          </a:p>
          <a:p>
            <a:endParaRPr lang="en-GB" dirty="0"/>
          </a:p>
        </p:txBody>
      </p:sp>
      <p:graphicFrame>
        <p:nvGraphicFramePr>
          <p:cNvPr id="8" name="Table 7"/>
          <p:cNvGraphicFramePr>
            <a:graphicFrameLocks noGrp="1"/>
          </p:cNvGraphicFramePr>
          <p:nvPr/>
        </p:nvGraphicFramePr>
        <p:xfrm>
          <a:off x="481362" y="1397000"/>
          <a:ext cx="8205012" cy="2394671"/>
        </p:xfrm>
        <a:graphic>
          <a:graphicData uri="http://schemas.openxmlformats.org/drawingml/2006/table">
            <a:tbl>
              <a:tblPr firstRow="1" bandRow="1">
                <a:tableStyleId>{69012ECD-51FC-41F1-AA8D-1B2483CD663E}</a:tableStyleId>
              </a:tblPr>
              <a:tblGrid>
                <a:gridCol w="1367502"/>
                <a:gridCol w="1367502"/>
                <a:gridCol w="1367502"/>
                <a:gridCol w="1367502"/>
                <a:gridCol w="1367502"/>
                <a:gridCol w="1367502"/>
              </a:tblGrid>
              <a:tr h="268073">
                <a:tc>
                  <a:txBody>
                    <a:bodyPr/>
                    <a:lstStyle/>
                    <a:p>
                      <a:r>
                        <a:rPr lang="en-GB" sz="1400" dirty="0" smtClean="0">
                          <a:latin typeface="+mn-lt"/>
                        </a:rPr>
                        <a:t>Attributes</a:t>
                      </a:r>
                      <a:endParaRPr lang="en-GB" sz="1400" dirty="0">
                        <a:latin typeface="+mn-lt"/>
                      </a:endParaRPr>
                    </a:p>
                  </a:txBody>
                  <a:tcPr/>
                </a:tc>
                <a:tc>
                  <a:txBody>
                    <a:bodyPr/>
                    <a:lstStyle/>
                    <a:p>
                      <a:r>
                        <a:rPr lang="el-GR" sz="1400" dirty="0" smtClean="0">
                          <a:latin typeface="+mn-lt"/>
                        </a:rPr>
                        <a:t>β</a:t>
                      </a:r>
                      <a:endParaRPr lang="en-GB" sz="1400" dirty="0">
                        <a:latin typeface="+mn-lt"/>
                      </a:endParaRPr>
                    </a:p>
                  </a:txBody>
                  <a:tcPr/>
                </a:tc>
                <a:tc>
                  <a:txBody>
                    <a:bodyPr/>
                    <a:lstStyle/>
                    <a:p>
                      <a:r>
                        <a:rPr lang="en-GB" sz="1400" dirty="0" smtClean="0">
                          <a:latin typeface="+mn-lt"/>
                        </a:rPr>
                        <a:t>P value</a:t>
                      </a:r>
                      <a:endParaRPr lang="en-GB" sz="1400" dirty="0">
                        <a:latin typeface="+mn-lt"/>
                      </a:endParaRPr>
                    </a:p>
                  </a:txBody>
                  <a:tcPr/>
                </a:tc>
                <a:tc>
                  <a:txBody>
                    <a:bodyPr/>
                    <a:lstStyle/>
                    <a:p>
                      <a:r>
                        <a:rPr lang="en-GB" sz="1400" dirty="0" smtClean="0">
                          <a:latin typeface="+mn-lt"/>
                        </a:rPr>
                        <a:t>Odds</a:t>
                      </a:r>
                      <a:r>
                        <a:rPr lang="en-GB" sz="1400" baseline="0" dirty="0" smtClean="0">
                          <a:latin typeface="+mn-lt"/>
                        </a:rPr>
                        <a:t> ratios</a:t>
                      </a:r>
                      <a:endParaRPr lang="en-GB" sz="1400" dirty="0">
                        <a:latin typeface="+mn-lt"/>
                      </a:endParaRPr>
                    </a:p>
                  </a:txBody>
                  <a:tcPr/>
                </a:tc>
                <a:tc>
                  <a:txBody>
                    <a:bodyPr/>
                    <a:lstStyle/>
                    <a:p>
                      <a:r>
                        <a:rPr lang="en-GB" sz="1400" dirty="0" smtClean="0">
                          <a:latin typeface="+mn-lt"/>
                        </a:rPr>
                        <a:t>Lower 95% CI</a:t>
                      </a:r>
                      <a:endParaRPr lang="en-GB" sz="1400" dirty="0">
                        <a:latin typeface="+mn-lt"/>
                      </a:endParaRPr>
                    </a:p>
                  </a:txBody>
                  <a:tcPr/>
                </a:tc>
                <a:tc>
                  <a:txBody>
                    <a:bodyPr/>
                    <a:lstStyle/>
                    <a:p>
                      <a:r>
                        <a:rPr lang="en-GB" sz="1400" dirty="0" smtClean="0">
                          <a:latin typeface="+mn-lt"/>
                        </a:rPr>
                        <a:t>Upper 95%</a:t>
                      </a:r>
                      <a:r>
                        <a:rPr lang="en-GB" sz="1400" baseline="0" dirty="0" smtClean="0">
                          <a:latin typeface="+mn-lt"/>
                        </a:rPr>
                        <a:t> CI</a:t>
                      </a:r>
                      <a:endParaRPr lang="en-GB" sz="1400" dirty="0">
                        <a:latin typeface="+mn-lt"/>
                      </a:endParaRPr>
                    </a:p>
                  </a:txBody>
                  <a:tcPr/>
                </a:tc>
              </a:tr>
              <a:tr h="268073">
                <a:tc>
                  <a:txBody>
                    <a:bodyPr/>
                    <a:lstStyle/>
                    <a:p>
                      <a:pPr>
                        <a:lnSpc>
                          <a:spcPct val="115000"/>
                        </a:lnSpc>
                        <a:spcBef>
                          <a:spcPts val="300"/>
                        </a:spcBef>
                        <a:spcAft>
                          <a:spcPts val="300"/>
                        </a:spcAft>
                      </a:pPr>
                      <a:r>
                        <a:rPr lang="en-GB" sz="1400" b="1" dirty="0">
                          <a:solidFill>
                            <a:srgbClr val="000000"/>
                          </a:solidFill>
                          <a:latin typeface="+mn-lt"/>
                          <a:ea typeface="SimSun"/>
                        </a:rPr>
                        <a:t>Intercept</a:t>
                      </a:r>
                      <a:endParaRPr lang="en-GB" sz="1400" dirty="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-2.63</a:t>
                      </a:r>
                    </a:p>
                  </a:txBody>
                  <a:tcPr marL="9525" marR="9525" marT="9525" marB="0"/>
                </a:tc>
                <a:tc>
                  <a:txBody>
                    <a:bodyPr/>
                    <a:lstStyle/>
                    <a:p>
                      <a:pPr algn="r" rtl="0" fontAlgn="t"/>
                      <a:r>
                        <a:rPr lang="en-GB" sz="1400" b="0" i="0" u="none" strike="noStrike" dirty="0" smtClean="0">
                          <a:solidFill>
                            <a:srgbClr val="000000"/>
                          </a:solidFill>
                          <a:latin typeface="Verdana"/>
                        </a:rPr>
                        <a:t>&lt;0.001</a:t>
                      </a:r>
                      <a:r>
                        <a:rPr lang="en-GB" sz="1400" b="0" i="0" u="none" strike="noStrike" dirty="0" smtClean="0">
                          <a:solidFill>
                            <a:srgbClr val="002868"/>
                          </a:solidFill>
                          <a:latin typeface="Verdana"/>
                        </a:rPr>
                        <a:t> </a:t>
                      </a:r>
                      <a:endParaRPr lang="en-GB" sz="1400" b="0" i="0" u="none" strike="noStrike" dirty="0">
                        <a:solidFill>
                          <a:srgbClr val="000000"/>
                        </a:solidFill>
                        <a:latin typeface="Verdana"/>
                      </a:endParaRPr>
                    </a:p>
                  </a:txBody>
                  <a:tcPr marL="9525" marR="9525" marT="9525" marB="0"/>
                </a:tc>
                <a:tc>
                  <a:txBody>
                    <a:bodyPr/>
                    <a:lstStyle/>
                    <a:p>
                      <a:pPr algn="r" fontAlgn="t"/>
                      <a:r>
                        <a:rPr lang="en-GB" sz="1400" b="0" i="0" u="none" strike="noStrike">
                          <a:solidFill>
                            <a:srgbClr val="002868"/>
                          </a:solidFill>
                          <a:latin typeface="Verdana"/>
                        </a:rPr>
                        <a:t> </a:t>
                      </a:r>
                    </a:p>
                  </a:txBody>
                  <a:tcPr marL="9525" marR="9525" marT="9525" marB="0"/>
                </a:tc>
                <a:tc>
                  <a:txBody>
                    <a:bodyPr/>
                    <a:lstStyle/>
                    <a:p>
                      <a:pPr algn="r" fontAlgn="t"/>
                      <a:r>
                        <a:rPr lang="en-GB" sz="1400" b="0" i="0" u="none" strike="noStrike">
                          <a:solidFill>
                            <a:srgbClr val="002868"/>
                          </a:solidFill>
                          <a:latin typeface="Verdana"/>
                        </a:rPr>
                        <a:t> </a:t>
                      </a:r>
                    </a:p>
                  </a:txBody>
                  <a:tcPr marL="9525" marR="9525" marT="9525" marB="0"/>
                </a:tc>
                <a:tc>
                  <a:txBody>
                    <a:bodyPr/>
                    <a:lstStyle/>
                    <a:p>
                      <a:pPr algn="r" fontAlgn="t"/>
                      <a:r>
                        <a:rPr lang="en-GB" sz="1400" b="0" i="0" u="none" strike="noStrike">
                          <a:solidFill>
                            <a:srgbClr val="002868"/>
                          </a:solidFill>
                          <a:latin typeface="Verdana"/>
                        </a:rPr>
                        <a:t> </a:t>
                      </a:r>
                    </a:p>
                  </a:txBody>
                  <a:tcPr marL="9525" marR="9525" marT="9525" marB="0"/>
                </a:tc>
              </a:tr>
              <a:tr h="268073">
                <a:tc>
                  <a:txBody>
                    <a:bodyPr/>
                    <a:lstStyle/>
                    <a:p>
                      <a:pPr>
                        <a:lnSpc>
                          <a:spcPct val="115000"/>
                        </a:lnSpc>
                        <a:spcBef>
                          <a:spcPts val="300"/>
                        </a:spcBef>
                        <a:spcAft>
                          <a:spcPts val="300"/>
                        </a:spcAft>
                      </a:pPr>
                      <a:r>
                        <a:rPr lang="en-GB" sz="1400" b="1">
                          <a:solidFill>
                            <a:srgbClr val="000000"/>
                          </a:solidFill>
                          <a:latin typeface="+mn-lt"/>
                          <a:ea typeface="SimSun"/>
                        </a:rPr>
                        <a:t>comb_bl</a:t>
                      </a:r>
                      <a:endParaRPr lang="en-GB" sz="140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0.81</a:t>
                      </a:r>
                    </a:p>
                  </a:txBody>
                  <a:tcPr marL="9525" marR="9525" marT="9525" marB="0"/>
                </a:tc>
                <a:tc>
                  <a:txBody>
                    <a:bodyPr/>
                    <a:lstStyle/>
                    <a:p>
                      <a:pPr algn="r" rtl="0" fontAlgn="t"/>
                      <a:r>
                        <a:rPr lang="en-GB" sz="1400" b="0" i="0" u="none" strike="noStrike">
                          <a:solidFill>
                            <a:srgbClr val="000000"/>
                          </a:solidFill>
                          <a:latin typeface="Verdana"/>
                        </a:rPr>
                        <a:t>0.03</a:t>
                      </a:r>
                    </a:p>
                  </a:txBody>
                  <a:tcPr marL="9525" marR="9525" marT="9525" marB="0"/>
                </a:tc>
                <a:tc>
                  <a:txBody>
                    <a:bodyPr/>
                    <a:lstStyle/>
                    <a:p>
                      <a:pPr algn="r" rtl="0" fontAlgn="t"/>
                      <a:r>
                        <a:rPr lang="en-GB" sz="1400" b="0" i="0" u="none" strike="noStrike">
                          <a:solidFill>
                            <a:srgbClr val="000000"/>
                          </a:solidFill>
                          <a:latin typeface="Verdana"/>
                        </a:rPr>
                        <a:t>2.24</a:t>
                      </a:r>
                    </a:p>
                  </a:txBody>
                  <a:tcPr marL="9525" marR="9525" marT="9525" marB="0"/>
                </a:tc>
                <a:tc>
                  <a:txBody>
                    <a:bodyPr/>
                    <a:lstStyle/>
                    <a:p>
                      <a:pPr algn="r" rtl="0" fontAlgn="t"/>
                      <a:r>
                        <a:rPr lang="en-GB" sz="1400" b="0" i="0" u="none" strike="noStrike">
                          <a:solidFill>
                            <a:srgbClr val="000000"/>
                          </a:solidFill>
                          <a:latin typeface="Verdana"/>
                        </a:rPr>
                        <a:t>1.08</a:t>
                      </a:r>
                    </a:p>
                  </a:txBody>
                  <a:tcPr marL="9525" marR="9525" marT="9525" marB="0"/>
                </a:tc>
                <a:tc>
                  <a:txBody>
                    <a:bodyPr/>
                    <a:lstStyle/>
                    <a:p>
                      <a:pPr algn="r" rtl="0" fontAlgn="t"/>
                      <a:r>
                        <a:rPr lang="en-GB" sz="1400" b="0" i="0" u="none" strike="noStrike">
                          <a:solidFill>
                            <a:srgbClr val="000000"/>
                          </a:solidFill>
                          <a:latin typeface="Verdana"/>
                        </a:rPr>
                        <a:t>4.64</a:t>
                      </a:r>
                    </a:p>
                  </a:txBody>
                  <a:tcPr marL="9525" marR="9525" marT="9525" marB="0"/>
                </a:tc>
              </a:tr>
              <a:tr h="268073">
                <a:tc>
                  <a:txBody>
                    <a:bodyPr/>
                    <a:lstStyle/>
                    <a:p>
                      <a:pPr>
                        <a:lnSpc>
                          <a:spcPct val="115000"/>
                        </a:lnSpc>
                        <a:spcBef>
                          <a:spcPts val="300"/>
                        </a:spcBef>
                        <a:spcAft>
                          <a:spcPts val="300"/>
                        </a:spcAft>
                      </a:pPr>
                      <a:r>
                        <a:rPr lang="en-GB" sz="1400" b="1">
                          <a:solidFill>
                            <a:srgbClr val="000000"/>
                          </a:solidFill>
                          <a:latin typeface="+mn-lt"/>
                          <a:ea typeface="SimSun"/>
                        </a:rPr>
                        <a:t>ct_eyedx_all</a:t>
                      </a:r>
                      <a:endParaRPr lang="en-GB" sz="140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0.15</a:t>
                      </a:r>
                    </a:p>
                  </a:txBody>
                  <a:tcPr marL="9525" marR="9525" marT="9525" marB="0"/>
                </a:tc>
                <a:tc>
                  <a:txBody>
                    <a:bodyPr/>
                    <a:lstStyle/>
                    <a:p>
                      <a:pPr algn="r" rtl="0" fontAlgn="t"/>
                      <a:r>
                        <a:rPr lang="en-GB" sz="1400" b="0" i="0" u="none" strike="noStrike">
                          <a:solidFill>
                            <a:srgbClr val="000000"/>
                          </a:solidFill>
                          <a:latin typeface="Verdana"/>
                        </a:rPr>
                        <a:t>0.02</a:t>
                      </a:r>
                    </a:p>
                  </a:txBody>
                  <a:tcPr marL="9525" marR="9525" marT="9525" marB="0"/>
                </a:tc>
                <a:tc>
                  <a:txBody>
                    <a:bodyPr/>
                    <a:lstStyle/>
                    <a:p>
                      <a:pPr algn="r" rtl="0" fontAlgn="t"/>
                      <a:r>
                        <a:rPr lang="en-GB" sz="1400" b="0" i="0" u="none" strike="noStrike">
                          <a:solidFill>
                            <a:srgbClr val="000000"/>
                          </a:solidFill>
                          <a:latin typeface="Verdana"/>
                        </a:rPr>
                        <a:t>1.16</a:t>
                      </a:r>
                    </a:p>
                  </a:txBody>
                  <a:tcPr marL="9525" marR="9525" marT="9525" marB="0"/>
                </a:tc>
                <a:tc>
                  <a:txBody>
                    <a:bodyPr/>
                    <a:lstStyle/>
                    <a:p>
                      <a:pPr algn="r" rtl="0" fontAlgn="t"/>
                      <a:r>
                        <a:rPr lang="en-GB" sz="1400" b="0" i="0" u="none" strike="noStrike">
                          <a:solidFill>
                            <a:srgbClr val="000000"/>
                          </a:solidFill>
                          <a:latin typeface="Verdana"/>
                        </a:rPr>
                        <a:t>1.03</a:t>
                      </a:r>
                    </a:p>
                  </a:txBody>
                  <a:tcPr marL="9525" marR="9525" marT="9525" marB="0"/>
                </a:tc>
                <a:tc>
                  <a:txBody>
                    <a:bodyPr/>
                    <a:lstStyle/>
                    <a:p>
                      <a:pPr algn="r" rtl="0" fontAlgn="t"/>
                      <a:r>
                        <a:rPr lang="en-GB" sz="1400" b="0" i="0" u="none" strike="noStrike">
                          <a:solidFill>
                            <a:srgbClr val="000000"/>
                          </a:solidFill>
                          <a:latin typeface="Verdana"/>
                        </a:rPr>
                        <a:t>1.31</a:t>
                      </a:r>
                    </a:p>
                  </a:txBody>
                  <a:tcPr marL="9525" marR="9525" marT="9525" marB="0"/>
                </a:tc>
              </a:tr>
              <a:tr h="268073">
                <a:tc>
                  <a:txBody>
                    <a:bodyPr/>
                    <a:lstStyle/>
                    <a:p>
                      <a:pPr>
                        <a:lnSpc>
                          <a:spcPct val="115000"/>
                        </a:lnSpc>
                        <a:spcBef>
                          <a:spcPts val="300"/>
                        </a:spcBef>
                        <a:spcAft>
                          <a:spcPts val="300"/>
                        </a:spcAft>
                      </a:pPr>
                      <a:r>
                        <a:rPr lang="en-GB" sz="1400" b="1">
                          <a:solidFill>
                            <a:srgbClr val="000000"/>
                          </a:solidFill>
                          <a:latin typeface="+mn-lt"/>
                          <a:ea typeface="SimSun"/>
                        </a:rPr>
                        <a:t>diab_bl</a:t>
                      </a:r>
                      <a:endParaRPr lang="en-GB" sz="140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-1.36</a:t>
                      </a:r>
                    </a:p>
                  </a:txBody>
                  <a:tcPr marL="9525" marR="9525" marT="9525" marB="0"/>
                </a:tc>
                <a:tc>
                  <a:txBody>
                    <a:bodyPr/>
                    <a:lstStyle/>
                    <a:p>
                      <a:pPr algn="r" rtl="0" fontAlgn="t"/>
                      <a:r>
                        <a:rPr lang="en-GB" sz="1400" b="0" i="0" u="none" strike="noStrike">
                          <a:solidFill>
                            <a:srgbClr val="000000"/>
                          </a:solidFill>
                          <a:latin typeface="Verdana"/>
                        </a:rPr>
                        <a:t>0.03</a:t>
                      </a:r>
                    </a:p>
                  </a:txBody>
                  <a:tcPr marL="9525" marR="9525" marT="9525" marB="0"/>
                </a:tc>
                <a:tc>
                  <a:txBody>
                    <a:bodyPr/>
                    <a:lstStyle/>
                    <a:p>
                      <a:pPr algn="r" rtl="0" fontAlgn="t"/>
                      <a:r>
                        <a:rPr lang="en-GB" sz="1400" b="0" i="0" u="none" strike="noStrike">
                          <a:solidFill>
                            <a:srgbClr val="000000"/>
                          </a:solidFill>
                          <a:latin typeface="Verdana"/>
                        </a:rPr>
                        <a:t>0.26</a:t>
                      </a:r>
                    </a:p>
                  </a:txBody>
                  <a:tcPr marL="9525" marR="9525" marT="9525" marB="0"/>
                </a:tc>
                <a:tc>
                  <a:txBody>
                    <a:bodyPr/>
                    <a:lstStyle/>
                    <a:p>
                      <a:pPr algn="r" rtl="0" fontAlgn="t"/>
                      <a:r>
                        <a:rPr lang="en-GB" sz="1400" b="0" i="0" u="none" strike="noStrike">
                          <a:solidFill>
                            <a:srgbClr val="000000"/>
                          </a:solidFill>
                          <a:latin typeface="Verdana"/>
                        </a:rPr>
                        <a:t>0.08</a:t>
                      </a:r>
                    </a:p>
                  </a:txBody>
                  <a:tcPr marL="9525" marR="9525" marT="9525" marB="0"/>
                </a:tc>
                <a:tc>
                  <a:txBody>
                    <a:bodyPr/>
                    <a:lstStyle/>
                    <a:p>
                      <a:pPr algn="r" rtl="0" fontAlgn="t"/>
                      <a:r>
                        <a:rPr lang="en-GB" sz="1400" b="0" i="0" u="none" strike="noStrike">
                          <a:solidFill>
                            <a:srgbClr val="000000"/>
                          </a:solidFill>
                          <a:latin typeface="Verdana"/>
                        </a:rPr>
                        <a:t>0.89</a:t>
                      </a:r>
                    </a:p>
                  </a:txBody>
                  <a:tcPr marL="9525" marR="9525" marT="9525" marB="0"/>
                </a:tc>
              </a:tr>
              <a:tr h="268073">
                <a:tc>
                  <a:txBody>
                    <a:bodyPr/>
                    <a:lstStyle/>
                    <a:p>
                      <a:pPr>
                        <a:lnSpc>
                          <a:spcPct val="115000"/>
                        </a:lnSpc>
                        <a:spcBef>
                          <a:spcPts val="300"/>
                        </a:spcBef>
                        <a:spcAft>
                          <a:spcPts val="300"/>
                        </a:spcAft>
                      </a:pPr>
                      <a:r>
                        <a:rPr lang="en-GB" sz="1400" b="1">
                          <a:solidFill>
                            <a:srgbClr val="000000"/>
                          </a:solidFill>
                          <a:latin typeface="+mn-lt"/>
                          <a:ea typeface="SimSun"/>
                        </a:rPr>
                        <a:t>eyedx_bl</a:t>
                      </a:r>
                      <a:endParaRPr lang="en-GB" sz="140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-0.83</a:t>
                      </a:r>
                    </a:p>
                  </a:txBody>
                  <a:tcPr marL="9525" marR="9525" marT="9525" marB="0"/>
                </a:tc>
                <a:tc>
                  <a:txBody>
                    <a:bodyPr/>
                    <a:lstStyle/>
                    <a:p>
                      <a:pPr algn="r" rtl="0" fontAlgn="t"/>
                      <a:r>
                        <a:rPr lang="en-GB" sz="1400" b="0" i="0" u="none" strike="noStrike">
                          <a:solidFill>
                            <a:srgbClr val="000000"/>
                          </a:solidFill>
                          <a:latin typeface="Verdana"/>
                        </a:rPr>
                        <a:t>0.05</a:t>
                      </a:r>
                    </a:p>
                  </a:txBody>
                  <a:tcPr marL="9525" marR="9525" marT="9525" marB="0"/>
                </a:tc>
                <a:tc>
                  <a:txBody>
                    <a:bodyPr/>
                    <a:lstStyle/>
                    <a:p>
                      <a:pPr algn="r" rtl="0" fontAlgn="t"/>
                      <a:r>
                        <a:rPr lang="en-GB" sz="1400" b="0" i="0" u="none" strike="noStrike">
                          <a:solidFill>
                            <a:srgbClr val="000000"/>
                          </a:solidFill>
                          <a:latin typeface="Verdana"/>
                        </a:rPr>
                        <a:t>0.44</a:t>
                      </a:r>
                    </a:p>
                  </a:txBody>
                  <a:tcPr marL="9525" marR="9525" marT="9525" marB="0"/>
                </a:tc>
                <a:tc>
                  <a:txBody>
                    <a:bodyPr/>
                    <a:lstStyle/>
                    <a:p>
                      <a:pPr algn="r" rtl="0" fontAlgn="t"/>
                      <a:r>
                        <a:rPr lang="en-GB" sz="1400" b="0" i="0" u="none" strike="noStrike">
                          <a:solidFill>
                            <a:srgbClr val="000000"/>
                          </a:solidFill>
                          <a:latin typeface="Verdana"/>
                        </a:rPr>
                        <a:t>0.19</a:t>
                      </a:r>
                    </a:p>
                  </a:txBody>
                  <a:tcPr marL="9525" marR="9525" marT="9525" marB="0"/>
                </a:tc>
                <a:tc>
                  <a:txBody>
                    <a:bodyPr/>
                    <a:lstStyle/>
                    <a:p>
                      <a:pPr algn="r" rtl="0" fontAlgn="t"/>
                      <a:r>
                        <a:rPr lang="en-GB" sz="1400" b="0" i="0" u="none" strike="noStrike">
                          <a:solidFill>
                            <a:srgbClr val="000000"/>
                          </a:solidFill>
                          <a:latin typeface="Verdana"/>
                        </a:rPr>
                        <a:t>1.01</a:t>
                      </a:r>
                    </a:p>
                  </a:txBody>
                  <a:tcPr marL="9525" marR="9525" marT="9525" marB="0"/>
                </a:tc>
              </a:tr>
              <a:tr h="268073">
                <a:tc>
                  <a:txBody>
                    <a:bodyPr/>
                    <a:lstStyle/>
                    <a:p>
                      <a:pPr>
                        <a:lnSpc>
                          <a:spcPct val="115000"/>
                        </a:lnSpc>
                        <a:spcBef>
                          <a:spcPts val="300"/>
                        </a:spcBef>
                        <a:spcAft>
                          <a:spcPts val="300"/>
                        </a:spcAft>
                      </a:pPr>
                      <a:r>
                        <a:rPr lang="en-GB" sz="1400" b="1">
                          <a:solidFill>
                            <a:srgbClr val="000000"/>
                          </a:solidFill>
                          <a:latin typeface="+mn-lt"/>
                          <a:ea typeface="SimSun"/>
                        </a:rPr>
                        <a:t>ivi_pre</a:t>
                      </a:r>
                      <a:endParaRPr lang="en-GB" sz="140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-3.07</a:t>
                      </a:r>
                    </a:p>
                  </a:txBody>
                  <a:tcPr marL="9525" marR="9525" marT="9525" marB="0"/>
                </a:tc>
                <a:tc>
                  <a:txBody>
                    <a:bodyPr/>
                    <a:lstStyle/>
                    <a:p>
                      <a:pPr algn="r" rtl="0" fontAlgn="t"/>
                      <a:r>
                        <a:rPr lang="en-GB" sz="1400" b="0" i="0" u="none" strike="noStrike" dirty="0" smtClean="0">
                          <a:solidFill>
                            <a:srgbClr val="000000"/>
                          </a:solidFill>
                          <a:latin typeface="Verdana"/>
                        </a:rPr>
                        <a:t>&lt;0.001</a:t>
                      </a:r>
                      <a:r>
                        <a:rPr lang="en-GB" sz="1400" b="0" i="0" u="none" strike="noStrike" dirty="0" smtClean="0">
                          <a:solidFill>
                            <a:srgbClr val="002868"/>
                          </a:solidFill>
                          <a:latin typeface="Verdana"/>
                        </a:rPr>
                        <a:t> </a:t>
                      </a:r>
                      <a:endParaRPr lang="en-GB" sz="1400" b="0" i="0" u="none" strike="noStrike" dirty="0">
                        <a:solidFill>
                          <a:srgbClr val="000000"/>
                        </a:solidFill>
                        <a:latin typeface="Verdana"/>
                      </a:endParaRPr>
                    </a:p>
                  </a:txBody>
                  <a:tcPr marL="9525" marR="9525" marT="9525" marB="0"/>
                </a:tc>
                <a:tc>
                  <a:txBody>
                    <a:bodyPr/>
                    <a:lstStyle/>
                    <a:p>
                      <a:pPr algn="r" rtl="0" fontAlgn="t"/>
                      <a:r>
                        <a:rPr lang="en-GB" sz="1400" b="0" i="0" u="none" strike="noStrike">
                          <a:solidFill>
                            <a:srgbClr val="000000"/>
                          </a:solidFill>
                          <a:latin typeface="Verdana"/>
                        </a:rPr>
                        <a:t>0.05</a:t>
                      </a:r>
                    </a:p>
                  </a:txBody>
                  <a:tcPr marL="9525" marR="9525" marT="9525" marB="0"/>
                </a:tc>
                <a:tc>
                  <a:txBody>
                    <a:bodyPr/>
                    <a:lstStyle/>
                    <a:p>
                      <a:pPr algn="r" rtl="0" fontAlgn="t"/>
                      <a:r>
                        <a:rPr lang="en-GB" sz="1400" b="0" i="0" u="none" strike="noStrike">
                          <a:solidFill>
                            <a:srgbClr val="000000"/>
                          </a:solidFill>
                          <a:latin typeface="Verdana"/>
                        </a:rPr>
                        <a:t>0.01</a:t>
                      </a:r>
                    </a:p>
                  </a:txBody>
                  <a:tcPr marL="9525" marR="9525" marT="9525" marB="0"/>
                </a:tc>
                <a:tc>
                  <a:txBody>
                    <a:bodyPr/>
                    <a:lstStyle/>
                    <a:p>
                      <a:pPr algn="r" rtl="0" fontAlgn="t"/>
                      <a:r>
                        <a:rPr lang="en-GB" sz="1400" b="0" i="0" u="none" strike="noStrike">
                          <a:solidFill>
                            <a:srgbClr val="000000"/>
                          </a:solidFill>
                          <a:latin typeface="Verdana"/>
                        </a:rPr>
                        <a:t>0.16</a:t>
                      </a:r>
                    </a:p>
                  </a:txBody>
                  <a:tcPr marL="9525" marR="9525" marT="9525" marB="0"/>
                </a:tc>
              </a:tr>
              <a:tr h="268073">
                <a:tc>
                  <a:txBody>
                    <a:bodyPr/>
                    <a:lstStyle/>
                    <a:p>
                      <a:pPr>
                        <a:lnSpc>
                          <a:spcPct val="115000"/>
                        </a:lnSpc>
                        <a:spcBef>
                          <a:spcPts val="300"/>
                        </a:spcBef>
                        <a:spcAft>
                          <a:spcPts val="300"/>
                        </a:spcAft>
                      </a:pPr>
                      <a:r>
                        <a:rPr lang="en-GB" sz="1400" b="1" dirty="0" err="1">
                          <a:solidFill>
                            <a:srgbClr val="000000"/>
                          </a:solidFill>
                          <a:latin typeface="+mn-lt"/>
                          <a:ea typeface="SimSun"/>
                        </a:rPr>
                        <a:t>tx_any</a:t>
                      </a:r>
                      <a:endParaRPr lang="en-GB" sz="1400" dirty="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3.37</a:t>
                      </a:r>
                    </a:p>
                  </a:txBody>
                  <a:tcPr marL="9525" marR="9525" marT="9525" marB="0"/>
                </a:tc>
                <a:tc>
                  <a:txBody>
                    <a:bodyPr/>
                    <a:lstStyle/>
                    <a:p>
                      <a:pPr algn="r" rtl="0" fontAlgn="t"/>
                      <a:r>
                        <a:rPr lang="en-GB" sz="1400" b="0" i="0" u="none" strike="noStrike" dirty="0" smtClean="0">
                          <a:solidFill>
                            <a:srgbClr val="000000"/>
                          </a:solidFill>
                          <a:latin typeface="Verdana"/>
                        </a:rPr>
                        <a:t>&lt;0.001</a:t>
                      </a:r>
                      <a:r>
                        <a:rPr lang="en-GB" sz="1400" b="0" i="0" u="none" strike="noStrike" dirty="0" smtClean="0">
                          <a:solidFill>
                            <a:srgbClr val="002868"/>
                          </a:solidFill>
                          <a:latin typeface="Verdana"/>
                        </a:rPr>
                        <a:t> </a:t>
                      </a:r>
                      <a:endParaRPr lang="en-GB" sz="1400" b="0" i="0" u="none" strike="noStrike" dirty="0">
                        <a:solidFill>
                          <a:srgbClr val="000000"/>
                        </a:solidFill>
                        <a:latin typeface="Verdana"/>
                      </a:endParaRPr>
                    </a:p>
                  </a:txBody>
                  <a:tcPr marL="9525" marR="9525" marT="9525" marB="0"/>
                </a:tc>
                <a:tc>
                  <a:txBody>
                    <a:bodyPr/>
                    <a:lstStyle/>
                    <a:p>
                      <a:pPr algn="r" rtl="0" fontAlgn="t"/>
                      <a:r>
                        <a:rPr lang="en-GB" sz="1400" b="0" i="0" u="none" strike="noStrike">
                          <a:solidFill>
                            <a:srgbClr val="000000"/>
                          </a:solidFill>
                          <a:latin typeface="Verdana"/>
                        </a:rPr>
                        <a:t>28.98</a:t>
                      </a:r>
                    </a:p>
                  </a:txBody>
                  <a:tcPr marL="9525" marR="9525" marT="9525" marB="0"/>
                </a:tc>
                <a:tc>
                  <a:txBody>
                    <a:bodyPr/>
                    <a:lstStyle/>
                    <a:p>
                      <a:pPr algn="r" rtl="0" fontAlgn="t"/>
                      <a:r>
                        <a:rPr lang="en-GB" sz="1400" b="0" i="0" u="none" strike="noStrike">
                          <a:solidFill>
                            <a:srgbClr val="000000"/>
                          </a:solidFill>
                          <a:latin typeface="Verdana"/>
                        </a:rPr>
                        <a:t>14.68</a:t>
                      </a:r>
                    </a:p>
                  </a:txBody>
                  <a:tcPr marL="9525" marR="9525" marT="9525" marB="0"/>
                </a:tc>
                <a:tc>
                  <a:txBody>
                    <a:bodyPr/>
                    <a:lstStyle/>
                    <a:p>
                      <a:pPr algn="r" rtl="0" fontAlgn="t"/>
                      <a:r>
                        <a:rPr lang="en-GB" sz="1400" b="0" i="0" u="none" strike="noStrike" dirty="0">
                          <a:solidFill>
                            <a:srgbClr val="000000"/>
                          </a:solidFill>
                          <a:latin typeface="Verdana"/>
                        </a:rPr>
                        <a:t>57.21</a:t>
                      </a:r>
                    </a:p>
                  </a:txBody>
                  <a:tcPr marL="9525" marR="9525" marT="9525" marB="0"/>
                </a:tc>
              </a:tr>
            </a:tbl>
          </a:graphicData>
        </a:graphic>
      </p:graphicFrame>
      <p:sp>
        <p:nvSpPr>
          <p:cNvPr id="9" name="Text Placeholder 6"/>
          <p:cNvSpPr txBox="1">
            <a:spLocks/>
          </p:cNvSpPr>
          <p:nvPr/>
        </p:nvSpPr>
        <p:spPr bwMode="gray">
          <a:xfrm>
            <a:off x="455613" y="5109210"/>
            <a:ext cx="8226000" cy="892302"/>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lgn="r" fontAlgn="base">
              <a:spcBef>
                <a:spcPct val="50000"/>
              </a:spcBef>
              <a:spcAft>
                <a:spcPct val="0"/>
              </a:spcAft>
              <a:buClr>
                <a:schemeClr val="accent1"/>
              </a:buClr>
            </a:pPr>
            <a:r>
              <a:rPr kumimoji="0" lang="en-GB" sz="2000" b="0" i="0" u="none" strike="noStrike" kern="0" cap="none" spc="0" normalizeH="0" baseline="0" noProof="0" dirty="0" smtClean="0">
                <a:ln>
                  <a:noFill/>
                </a:ln>
                <a:solidFill>
                  <a:schemeClr val="accent1"/>
                </a:solidFill>
                <a:effectLst/>
                <a:uLnTx/>
                <a:uFillTx/>
                <a:latin typeface="+mn-lt"/>
                <a:ea typeface="+mn-ea"/>
                <a:cs typeface="+mn-cs"/>
              </a:rPr>
              <a:t>N of observation used N=</a:t>
            </a:r>
            <a:r>
              <a:rPr lang="en-GB" sz="2000" dirty="0" smtClean="0"/>
              <a:t>481</a:t>
            </a:r>
            <a:r>
              <a:rPr lang="en-GB" sz="2000" kern="0" dirty="0" smtClean="0">
                <a:solidFill>
                  <a:schemeClr val="accent1"/>
                </a:solidFill>
              </a:rPr>
              <a:t>(98%) </a:t>
            </a:r>
            <a:endParaRPr kumimoji="0" lang="en-GB" sz="2000" b="0" i="0" u="none" strike="noStrike" kern="0" cap="none" spc="0" normalizeH="0" baseline="0" noProof="0" dirty="0" smtClean="0">
              <a:ln>
                <a:noFill/>
              </a:ln>
              <a:solidFill>
                <a:schemeClr val="accent1"/>
              </a:solidFill>
              <a:effectLst/>
              <a:uLnTx/>
              <a:uFillTx/>
              <a:latin typeface="+mn-lt"/>
              <a:ea typeface="+mn-ea"/>
              <a:cs typeface="+mn-cs"/>
            </a:endParaRPr>
          </a:p>
          <a:p>
            <a:pPr algn="r" fontAlgn="base">
              <a:spcBef>
                <a:spcPct val="50000"/>
              </a:spcBef>
              <a:spcAft>
                <a:spcPct val="0"/>
              </a:spcAft>
              <a:buClr>
                <a:schemeClr val="accent1"/>
              </a:buClr>
            </a:pPr>
            <a:r>
              <a:rPr kumimoji="0" lang="en-GB" sz="2000" b="0" i="0" u="none" strike="noStrike" kern="0" cap="none" spc="0" normalizeH="0" baseline="0" noProof="0" dirty="0" smtClean="0">
                <a:ln>
                  <a:noFill/>
                </a:ln>
                <a:solidFill>
                  <a:schemeClr val="accent1"/>
                </a:solidFill>
                <a:effectLst/>
                <a:uLnTx/>
                <a:uFillTx/>
                <a:latin typeface="+mn-lt"/>
                <a:ea typeface="+mn-ea"/>
                <a:cs typeface="+mn-cs"/>
              </a:rPr>
              <a:t>Model fit statistics AIC=</a:t>
            </a:r>
            <a:r>
              <a:rPr lang="en-GB" sz="2000" dirty="0" smtClean="0"/>
              <a:t> 296.792</a:t>
            </a:r>
          </a:p>
          <a:p>
            <a:pPr algn="r" fontAlgn="base">
              <a:spcBef>
                <a:spcPct val="50000"/>
              </a:spcBef>
              <a:spcAft>
                <a:spcPct val="0"/>
              </a:spcAft>
              <a:buClr>
                <a:schemeClr val="accent1"/>
              </a:buClr>
            </a:pPr>
            <a:endParaRPr lang="en-GB" sz="2000" dirty="0" smtClean="0"/>
          </a:p>
          <a:p>
            <a:pPr marL="0" marR="0" lvl="0" indent="0" algn="r" defTabSz="914400" rtl="0" eaLnBrk="1" fontAlgn="base" latinLnBrk="0" hangingPunct="1">
              <a:lnSpc>
                <a:spcPct val="100000"/>
              </a:lnSpc>
              <a:spcBef>
                <a:spcPct val="50000"/>
              </a:spcBef>
              <a:spcAft>
                <a:spcPct val="0"/>
              </a:spcAft>
              <a:buClr>
                <a:schemeClr val="accent1"/>
              </a:buClr>
              <a:buSzTx/>
              <a:buFont typeface="Verdana" pitchFamily="34" charset="0"/>
              <a:buNone/>
              <a:tabLst/>
              <a:defRPr/>
            </a:pPr>
            <a:endParaRPr kumimoji="0" lang="en-GB" sz="2000" b="0" i="0" u="none" strike="noStrike" kern="0" cap="none" spc="0" normalizeH="0" baseline="0" noProof="0" dirty="0">
              <a:ln>
                <a:noFill/>
              </a:ln>
              <a:solidFill>
                <a:schemeClr val="accent1"/>
              </a:solidFill>
              <a:effectLst/>
              <a:uLnTx/>
              <a:uFillTx/>
              <a:latin typeface="+mn-lt"/>
              <a:ea typeface="+mn-ea"/>
              <a:cs typeface="+mn-cs"/>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GA all progression to </a:t>
            </a:r>
            <a:r>
              <a:rPr lang="en-GB" dirty="0" err="1" smtClean="0"/>
              <a:t>wetAMD</a:t>
            </a:r>
            <a:endParaRPr lang="en-GB" dirty="0"/>
          </a:p>
        </p:txBody>
      </p:sp>
      <p:sp>
        <p:nvSpPr>
          <p:cNvPr id="4" name="Date Placeholder 3"/>
          <p:cNvSpPr>
            <a:spLocks noGrp="1"/>
          </p:cNvSpPr>
          <p:nvPr>
            <p:ph type="dt" sz="half" idx="2"/>
          </p:nvPr>
        </p:nvSpPr>
        <p:spPr/>
        <p:txBody>
          <a:bodyPr/>
          <a:lstStyle/>
          <a:p>
            <a:fld id="{9AFEB77A-97B9-454A-81DF-89DD7448F8D4}" type="datetime1">
              <a:rPr lang="en-US" smtClean="0"/>
              <a:pPr/>
              <a:t>2/24/2015</a:t>
            </a:fld>
            <a:endParaRPr lang="en-GB"/>
          </a:p>
        </p:txBody>
      </p:sp>
      <p:sp>
        <p:nvSpPr>
          <p:cNvPr id="5" name="Footer Placeholder 4"/>
          <p:cNvSpPr>
            <a:spLocks noGrp="1"/>
          </p:cNvSpPr>
          <p:nvPr>
            <p:ph type="ftr" sz="quarter" idx="3"/>
          </p:nvPr>
        </p:nvSpPr>
        <p:spPr/>
        <p:txBody>
          <a:bodyPr/>
          <a:lstStyle/>
          <a:p>
            <a:r>
              <a:rPr lang="en-GB" smtClean="0"/>
              <a:t>Jassen Dry AMD predictive models</a:t>
            </a:r>
            <a:endParaRPr lang="en-GB"/>
          </a:p>
        </p:txBody>
      </p:sp>
      <p:sp>
        <p:nvSpPr>
          <p:cNvPr id="6" name="Slide Number Placeholder 5"/>
          <p:cNvSpPr>
            <a:spLocks noGrp="1"/>
          </p:cNvSpPr>
          <p:nvPr>
            <p:ph type="sldNum" sz="quarter" idx="4"/>
          </p:nvPr>
        </p:nvSpPr>
        <p:spPr/>
        <p:txBody>
          <a:bodyPr/>
          <a:lstStyle/>
          <a:p>
            <a:fld id="{078CA1E6-1B09-488D-A1FF-E8A47C315D27}" type="slidenum">
              <a:rPr lang="en-GB" smtClean="0"/>
              <a:pPr/>
              <a:t>36</a:t>
            </a:fld>
            <a:endParaRPr lang="en-GB"/>
          </a:p>
        </p:txBody>
      </p:sp>
      <p:sp>
        <p:nvSpPr>
          <p:cNvPr id="7" name="Text Placeholder 6"/>
          <p:cNvSpPr>
            <a:spLocks noGrp="1"/>
          </p:cNvSpPr>
          <p:nvPr>
            <p:ph type="body" sz="quarter" idx="10"/>
          </p:nvPr>
        </p:nvSpPr>
        <p:spPr/>
        <p:txBody>
          <a:bodyPr/>
          <a:lstStyle/>
          <a:p>
            <a:pPr lvl="0"/>
            <a:r>
              <a:rPr lang="en-GB" dirty="0" smtClean="0"/>
              <a:t>2-year subgroup final step-wise model</a:t>
            </a:r>
          </a:p>
          <a:p>
            <a:endParaRPr lang="en-GB" dirty="0"/>
          </a:p>
        </p:txBody>
      </p:sp>
      <p:graphicFrame>
        <p:nvGraphicFramePr>
          <p:cNvPr id="8" name="Table 7"/>
          <p:cNvGraphicFramePr>
            <a:graphicFrameLocks noGrp="1"/>
          </p:cNvGraphicFramePr>
          <p:nvPr/>
        </p:nvGraphicFramePr>
        <p:xfrm>
          <a:off x="481362" y="1397000"/>
          <a:ext cx="8205012" cy="2394671"/>
        </p:xfrm>
        <a:graphic>
          <a:graphicData uri="http://schemas.openxmlformats.org/drawingml/2006/table">
            <a:tbl>
              <a:tblPr firstRow="1" bandRow="1">
                <a:tableStyleId>{69012ECD-51FC-41F1-AA8D-1B2483CD663E}</a:tableStyleId>
              </a:tblPr>
              <a:tblGrid>
                <a:gridCol w="1367502"/>
                <a:gridCol w="1367502"/>
                <a:gridCol w="1367502"/>
                <a:gridCol w="1367502"/>
                <a:gridCol w="1367502"/>
                <a:gridCol w="1367502"/>
              </a:tblGrid>
              <a:tr h="268073">
                <a:tc>
                  <a:txBody>
                    <a:bodyPr/>
                    <a:lstStyle/>
                    <a:p>
                      <a:r>
                        <a:rPr lang="en-GB" sz="1400" dirty="0" smtClean="0">
                          <a:latin typeface="+mn-lt"/>
                        </a:rPr>
                        <a:t>Attributes</a:t>
                      </a:r>
                      <a:endParaRPr lang="en-GB" sz="1400" dirty="0">
                        <a:latin typeface="+mn-lt"/>
                      </a:endParaRPr>
                    </a:p>
                  </a:txBody>
                  <a:tcPr/>
                </a:tc>
                <a:tc>
                  <a:txBody>
                    <a:bodyPr/>
                    <a:lstStyle/>
                    <a:p>
                      <a:r>
                        <a:rPr lang="el-GR" sz="1400" dirty="0" smtClean="0">
                          <a:latin typeface="+mn-lt"/>
                        </a:rPr>
                        <a:t>β</a:t>
                      </a:r>
                      <a:endParaRPr lang="en-GB" sz="1400" dirty="0">
                        <a:latin typeface="+mn-lt"/>
                      </a:endParaRPr>
                    </a:p>
                  </a:txBody>
                  <a:tcPr/>
                </a:tc>
                <a:tc>
                  <a:txBody>
                    <a:bodyPr/>
                    <a:lstStyle/>
                    <a:p>
                      <a:r>
                        <a:rPr lang="en-GB" sz="1400" dirty="0" smtClean="0">
                          <a:latin typeface="+mn-lt"/>
                        </a:rPr>
                        <a:t>P value</a:t>
                      </a:r>
                      <a:endParaRPr lang="en-GB" sz="1400" dirty="0">
                        <a:latin typeface="+mn-lt"/>
                      </a:endParaRPr>
                    </a:p>
                  </a:txBody>
                  <a:tcPr/>
                </a:tc>
                <a:tc>
                  <a:txBody>
                    <a:bodyPr/>
                    <a:lstStyle/>
                    <a:p>
                      <a:r>
                        <a:rPr lang="en-GB" sz="1400" dirty="0" smtClean="0">
                          <a:latin typeface="+mn-lt"/>
                        </a:rPr>
                        <a:t>Odds</a:t>
                      </a:r>
                      <a:r>
                        <a:rPr lang="en-GB" sz="1400" baseline="0" dirty="0" smtClean="0">
                          <a:latin typeface="+mn-lt"/>
                        </a:rPr>
                        <a:t> ratios</a:t>
                      </a:r>
                      <a:endParaRPr lang="en-GB" sz="1400" dirty="0">
                        <a:latin typeface="+mn-lt"/>
                      </a:endParaRPr>
                    </a:p>
                  </a:txBody>
                  <a:tcPr/>
                </a:tc>
                <a:tc>
                  <a:txBody>
                    <a:bodyPr/>
                    <a:lstStyle/>
                    <a:p>
                      <a:r>
                        <a:rPr lang="en-GB" sz="1400" dirty="0" smtClean="0">
                          <a:latin typeface="+mn-lt"/>
                        </a:rPr>
                        <a:t>Lower 95% CI</a:t>
                      </a:r>
                      <a:endParaRPr lang="en-GB" sz="1400" dirty="0">
                        <a:latin typeface="+mn-lt"/>
                      </a:endParaRPr>
                    </a:p>
                  </a:txBody>
                  <a:tcPr/>
                </a:tc>
                <a:tc>
                  <a:txBody>
                    <a:bodyPr/>
                    <a:lstStyle/>
                    <a:p>
                      <a:r>
                        <a:rPr lang="en-GB" sz="1400" dirty="0" smtClean="0">
                          <a:latin typeface="+mn-lt"/>
                        </a:rPr>
                        <a:t>Upper 95%</a:t>
                      </a:r>
                      <a:r>
                        <a:rPr lang="en-GB" sz="1400" baseline="0" dirty="0" smtClean="0">
                          <a:latin typeface="+mn-lt"/>
                        </a:rPr>
                        <a:t> CI</a:t>
                      </a:r>
                      <a:endParaRPr lang="en-GB" sz="1400" dirty="0">
                        <a:latin typeface="+mn-lt"/>
                      </a:endParaRPr>
                    </a:p>
                  </a:txBody>
                  <a:tcPr/>
                </a:tc>
              </a:tr>
              <a:tr h="268073">
                <a:tc>
                  <a:txBody>
                    <a:bodyPr/>
                    <a:lstStyle/>
                    <a:p>
                      <a:pPr>
                        <a:lnSpc>
                          <a:spcPct val="115000"/>
                        </a:lnSpc>
                        <a:spcBef>
                          <a:spcPts val="300"/>
                        </a:spcBef>
                        <a:spcAft>
                          <a:spcPts val="300"/>
                        </a:spcAft>
                      </a:pPr>
                      <a:r>
                        <a:rPr lang="en-GB" sz="1400" b="1" dirty="0">
                          <a:solidFill>
                            <a:srgbClr val="000000"/>
                          </a:solidFill>
                          <a:latin typeface="+mn-lt"/>
                          <a:ea typeface="SimSun"/>
                        </a:rPr>
                        <a:t>Intercept</a:t>
                      </a:r>
                      <a:endParaRPr lang="en-GB" sz="1400" dirty="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-2.41</a:t>
                      </a:r>
                    </a:p>
                  </a:txBody>
                  <a:tcPr marL="9525" marR="9525" marT="9525" marB="0"/>
                </a:tc>
                <a:tc>
                  <a:txBody>
                    <a:bodyPr/>
                    <a:lstStyle/>
                    <a:p>
                      <a:pPr algn="r" rtl="0" fontAlgn="t"/>
                      <a:r>
                        <a:rPr lang="en-GB" sz="1400" b="0" i="0" u="none" strike="noStrike">
                          <a:solidFill>
                            <a:srgbClr val="000000"/>
                          </a:solidFill>
                          <a:latin typeface="Verdana"/>
                        </a:rPr>
                        <a:t>0.00</a:t>
                      </a:r>
                    </a:p>
                  </a:txBody>
                  <a:tcPr marL="9525" marR="9525" marT="9525" marB="0"/>
                </a:tc>
                <a:tc>
                  <a:txBody>
                    <a:bodyPr/>
                    <a:lstStyle/>
                    <a:p>
                      <a:pPr algn="r" fontAlgn="t"/>
                      <a:r>
                        <a:rPr lang="en-GB" sz="1400" b="0" i="0" u="none" strike="noStrike">
                          <a:solidFill>
                            <a:srgbClr val="002868"/>
                          </a:solidFill>
                          <a:latin typeface="Verdana"/>
                        </a:rPr>
                        <a:t> </a:t>
                      </a:r>
                    </a:p>
                  </a:txBody>
                  <a:tcPr marL="9525" marR="9525" marT="9525" marB="0"/>
                </a:tc>
                <a:tc>
                  <a:txBody>
                    <a:bodyPr/>
                    <a:lstStyle/>
                    <a:p>
                      <a:pPr algn="r" fontAlgn="t"/>
                      <a:r>
                        <a:rPr lang="en-GB" sz="1400" b="0" i="0" u="none" strike="noStrike">
                          <a:solidFill>
                            <a:srgbClr val="002868"/>
                          </a:solidFill>
                          <a:latin typeface="Verdana"/>
                        </a:rPr>
                        <a:t> </a:t>
                      </a:r>
                    </a:p>
                  </a:txBody>
                  <a:tcPr marL="9525" marR="9525" marT="9525" marB="0"/>
                </a:tc>
                <a:tc>
                  <a:txBody>
                    <a:bodyPr/>
                    <a:lstStyle/>
                    <a:p>
                      <a:pPr algn="r" fontAlgn="t"/>
                      <a:r>
                        <a:rPr lang="en-GB" sz="1400" b="0" i="0" u="none" strike="noStrike">
                          <a:solidFill>
                            <a:srgbClr val="002868"/>
                          </a:solidFill>
                          <a:latin typeface="Verdana"/>
                        </a:rPr>
                        <a:t> </a:t>
                      </a:r>
                    </a:p>
                  </a:txBody>
                  <a:tcPr marL="9525" marR="9525" marT="9525" marB="0"/>
                </a:tc>
              </a:tr>
              <a:tr h="268073">
                <a:tc>
                  <a:txBody>
                    <a:bodyPr/>
                    <a:lstStyle/>
                    <a:p>
                      <a:pPr>
                        <a:lnSpc>
                          <a:spcPct val="115000"/>
                        </a:lnSpc>
                        <a:spcBef>
                          <a:spcPts val="300"/>
                        </a:spcBef>
                        <a:spcAft>
                          <a:spcPts val="300"/>
                        </a:spcAft>
                      </a:pPr>
                      <a:r>
                        <a:rPr lang="en-GB" sz="1400" b="1" dirty="0" err="1" smtClean="0">
                          <a:solidFill>
                            <a:srgbClr val="000000"/>
                          </a:solidFill>
                          <a:latin typeface="+mn-lt"/>
                          <a:ea typeface="SimSun"/>
                        </a:rPr>
                        <a:t>bl_va</a:t>
                      </a:r>
                      <a:r>
                        <a:rPr lang="en-GB" sz="1400" b="1" dirty="0" smtClean="0">
                          <a:solidFill>
                            <a:srgbClr val="000000"/>
                          </a:solidFill>
                          <a:latin typeface="+mn-lt"/>
                          <a:ea typeface="SimSun"/>
                        </a:rPr>
                        <a:t> (+1)</a:t>
                      </a:r>
                      <a:endParaRPr lang="en-GB" sz="1400" dirty="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-0.02</a:t>
                      </a:r>
                    </a:p>
                  </a:txBody>
                  <a:tcPr marL="9525" marR="9525" marT="9525" marB="0"/>
                </a:tc>
                <a:tc>
                  <a:txBody>
                    <a:bodyPr/>
                    <a:lstStyle/>
                    <a:p>
                      <a:pPr algn="r" rtl="0" fontAlgn="t"/>
                      <a:r>
                        <a:rPr lang="en-GB" sz="1400" b="0" i="0" u="none" strike="noStrike">
                          <a:solidFill>
                            <a:srgbClr val="000000"/>
                          </a:solidFill>
                          <a:latin typeface="Verdana"/>
                        </a:rPr>
                        <a:t>0.11</a:t>
                      </a:r>
                    </a:p>
                  </a:txBody>
                  <a:tcPr marL="9525" marR="9525" marT="9525" marB="0"/>
                </a:tc>
                <a:tc>
                  <a:txBody>
                    <a:bodyPr/>
                    <a:lstStyle/>
                    <a:p>
                      <a:pPr algn="r" rtl="0" fontAlgn="t"/>
                      <a:r>
                        <a:rPr lang="en-GB" sz="1400" b="0" i="0" u="none" strike="noStrike">
                          <a:solidFill>
                            <a:srgbClr val="000000"/>
                          </a:solidFill>
                          <a:latin typeface="Verdana"/>
                        </a:rPr>
                        <a:t>0.98</a:t>
                      </a:r>
                    </a:p>
                  </a:txBody>
                  <a:tcPr marL="9525" marR="9525" marT="9525" marB="0"/>
                </a:tc>
                <a:tc>
                  <a:txBody>
                    <a:bodyPr/>
                    <a:lstStyle/>
                    <a:p>
                      <a:pPr algn="r" rtl="0" fontAlgn="t"/>
                      <a:r>
                        <a:rPr lang="en-GB" sz="1400" b="0" i="0" u="none" strike="noStrike">
                          <a:solidFill>
                            <a:srgbClr val="000000"/>
                          </a:solidFill>
                          <a:latin typeface="Verdana"/>
                        </a:rPr>
                        <a:t>0.96</a:t>
                      </a:r>
                    </a:p>
                  </a:txBody>
                  <a:tcPr marL="9525" marR="9525" marT="9525" marB="0"/>
                </a:tc>
                <a:tc>
                  <a:txBody>
                    <a:bodyPr/>
                    <a:lstStyle/>
                    <a:p>
                      <a:pPr algn="r" rtl="0" fontAlgn="t"/>
                      <a:r>
                        <a:rPr lang="en-GB" sz="1400" b="0" i="0" u="none" strike="noStrike">
                          <a:solidFill>
                            <a:srgbClr val="000000"/>
                          </a:solidFill>
                          <a:latin typeface="Verdana"/>
                        </a:rPr>
                        <a:t>1.00</a:t>
                      </a:r>
                    </a:p>
                  </a:txBody>
                  <a:tcPr marL="9525" marR="9525" marT="9525" marB="0"/>
                </a:tc>
              </a:tr>
              <a:tr h="268073">
                <a:tc>
                  <a:txBody>
                    <a:bodyPr/>
                    <a:lstStyle/>
                    <a:p>
                      <a:pPr>
                        <a:lnSpc>
                          <a:spcPct val="115000"/>
                        </a:lnSpc>
                        <a:spcBef>
                          <a:spcPts val="300"/>
                        </a:spcBef>
                        <a:spcAft>
                          <a:spcPts val="300"/>
                        </a:spcAft>
                      </a:pPr>
                      <a:r>
                        <a:rPr lang="en-GB" sz="1400" b="1">
                          <a:solidFill>
                            <a:srgbClr val="000000"/>
                          </a:solidFill>
                          <a:latin typeface="+mn-lt"/>
                          <a:ea typeface="SimSun"/>
                        </a:rPr>
                        <a:t>ct_eyedx_2y</a:t>
                      </a:r>
                      <a:endParaRPr lang="en-GB" sz="140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0.32</a:t>
                      </a:r>
                    </a:p>
                  </a:txBody>
                  <a:tcPr marL="9525" marR="9525" marT="9525" marB="0"/>
                </a:tc>
                <a:tc>
                  <a:txBody>
                    <a:bodyPr/>
                    <a:lstStyle/>
                    <a:p>
                      <a:pPr algn="r" rtl="0" fontAlgn="t"/>
                      <a:r>
                        <a:rPr lang="en-GB" sz="1400" b="0" i="0" u="none" strike="noStrike">
                          <a:solidFill>
                            <a:srgbClr val="000000"/>
                          </a:solidFill>
                          <a:latin typeface="Verdana"/>
                        </a:rPr>
                        <a:t>0.07</a:t>
                      </a:r>
                    </a:p>
                  </a:txBody>
                  <a:tcPr marL="9525" marR="9525" marT="9525" marB="0"/>
                </a:tc>
                <a:tc>
                  <a:txBody>
                    <a:bodyPr/>
                    <a:lstStyle/>
                    <a:p>
                      <a:pPr algn="r" rtl="0" fontAlgn="t"/>
                      <a:r>
                        <a:rPr lang="en-GB" sz="1400" b="0" i="0" u="none" strike="noStrike">
                          <a:solidFill>
                            <a:srgbClr val="000000"/>
                          </a:solidFill>
                          <a:latin typeface="Verdana"/>
                        </a:rPr>
                        <a:t>1.38</a:t>
                      </a:r>
                    </a:p>
                  </a:txBody>
                  <a:tcPr marL="9525" marR="9525" marT="9525" marB="0"/>
                </a:tc>
                <a:tc>
                  <a:txBody>
                    <a:bodyPr/>
                    <a:lstStyle/>
                    <a:p>
                      <a:pPr algn="r" rtl="0" fontAlgn="t"/>
                      <a:r>
                        <a:rPr lang="en-GB" sz="1400" b="0" i="0" u="none" strike="noStrike">
                          <a:solidFill>
                            <a:srgbClr val="000000"/>
                          </a:solidFill>
                          <a:latin typeface="Verdana"/>
                        </a:rPr>
                        <a:t>0.97</a:t>
                      </a:r>
                    </a:p>
                  </a:txBody>
                  <a:tcPr marL="9525" marR="9525" marT="9525" marB="0"/>
                </a:tc>
                <a:tc>
                  <a:txBody>
                    <a:bodyPr/>
                    <a:lstStyle/>
                    <a:p>
                      <a:pPr algn="r" rtl="0" fontAlgn="t"/>
                      <a:r>
                        <a:rPr lang="en-GB" sz="1400" b="0" i="0" u="none" strike="noStrike">
                          <a:solidFill>
                            <a:srgbClr val="000000"/>
                          </a:solidFill>
                          <a:latin typeface="Verdana"/>
                        </a:rPr>
                        <a:t>1.96</a:t>
                      </a:r>
                    </a:p>
                  </a:txBody>
                  <a:tcPr marL="9525" marR="9525" marT="9525" marB="0"/>
                </a:tc>
              </a:tr>
              <a:tr h="268073">
                <a:tc>
                  <a:txBody>
                    <a:bodyPr/>
                    <a:lstStyle/>
                    <a:p>
                      <a:pPr>
                        <a:lnSpc>
                          <a:spcPct val="115000"/>
                        </a:lnSpc>
                        <a:spcBef>
                          <a:spcPts val="300"/>
                        </a:spcBef>
                        <a:spcAft>
                          <a:spcPts val="300"/>
                        </a:spcAft>
                      </a:pPr>
                      <a:r>
                        <a:rPr lang="en-GB" sz="1400" b="1" dirty="0">
                          <a:solidFill>
                            <a:srgbClr val="000000"/>
                          </a:solidFill>
                          <a:latin typeface="+mn-lt"/>
                          <a:ea typeface="SimSun"/>
                        </a:rPr>
                        <a:t>ct_iop_2y</a:t>
                      </a:r>
                      <a:endParaRPr lang="en-GB" sz="1400" dirty="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0.12</a:t>
                      </a:r>
                    </a:p>
                  </a:txBody>
                  <a:tcPr marL="9525" marR="9525" marT="9525" marB="0"/>
                </a:tc>
                <a:tc>
                  <a:txBody>
                    <a:bodyPr/>
                    <a:lstStyle/>
                    <a:p>
                      <a:pPr algn="r" rtl="0" fontAlgn="t"/>
                      <a:r>
                        <a:rPr lang="en-GB" sz="1400" b="0" i="0" u="none" strike="noStrike">
                          <a:solidFill>
                            <a:srgbClr val="000000"/>
                          </a:solidFill>
                          <a:latin typeface="Verdana"/>
                        </a:rPr>
                        <a:t>0.08</a:t>
                      </a:r>
                    </a:p>
                  </a:txBody>
                  <a:tcPr marL="9525" marR="9525" marT="9525" marB="0"/>
                </a:tc>
                <a:tc>
                  <a:txBody>
                    <a:bodyPr/>
                    <a:lstStyle/>
                    <a:p>
                      <a:pPr algn="r" rtl="0" fontAlgn="t"/>
                      <a:r>
                        <a:rPr lang="en-GB" sz="1400" b="0" i="0" u="none" strike="noStrike">
                          <a:solidFill>
                            <a:srgbClr val="000000"/>
                          </a:solidFill>
                          <a:latin typeface="Verdana"/>
                        </a:rPr>
                        <a:t>1.13</a:t>
                      </a:r>
                    </a:p>
                  </a:txBody>
                  <a:tcPr marL="9525" marR="9525" marT="9525" marB="0"/>
                </a:tc>
                <a:tc>
                  <a:txBody>
                    <a:bodyPr/>
                    <a:lstStyle/>
                    <a:p>
                      <a:pPr algn="r" rtl="0" fontAlgn="t"/>
                      <a:r>
                        <a:rPr lang="en-GB" sz="1400" b="0" i="0" u="none" strike="noStrike">
                          <a:solidFill>
                            <a:srgbClr val="000000"/>
                          </a:solidFill>
                          <a:latin typeface="Verdana"/>
                        </a:rPr>
                        <a:t>0.98</a:t>
                      </a:r>
                    </a:p>
                  </a:txBody>
                  <a:tcPr marL="9525" marR="9525" marT="9525" marB="0"/>
                </a:tc>
                <a:tc>
                  <a:txBody>
                    <a:bodyPr/>
                    <a:lstStyle/>
                    <a:p>
                      <a:pPr algn="r" rtl="0" fontAlgn="t"/>
                      <a:r>
                        <a:rPr lang="en-GB" sz="1400" b="0" i="0" u="none" strike="noStrike">
                          <a:solidFill>
                            <a:srgbClr val="000000"/>
                          </a:solidFill>
                          <a:latin typeface="Verdana"/>
                        </a:rPr>
                        <a:t>1.30</a:t>
                      </a:r>
                    </a:p>
                  </a:txBody>
                  <a:tcPr marL="9525" marR="9525" marT="9525" marB="0"/>
                </a:tc>
              </a:tr>
              <a:tr h="268073">
                <a:tc>
                  <a:txBody>
                    <a:bodyPr/>
                    <a:lstStyle/>
                    <a:p>
                      <a:pPr>
                        <a:lnSpc>
                          <a:spcPct val="115000"/>
                        </a:lnSpc>
                        <a:spcBef>
                          <a:spcPts val="300"/>
                        </a:spcBef>
                        <a:spcAft>
                          <a:spcPts val="300"/>
                        </a:spcAft>
                      </a:pPr>
                      <a:r>
                        <a:rPr lang="en-GB" sz="1400" b="1">
                          <a:solidFill>
                            <a:srgbClr val="000000"/>
                          </a:solidFill>
                          <a:latin typeface="+mn-lt"/>
                          <a:ea typeface="SimSun"/>
                        </a:rPr>
                        <a:t>eyedx_bl</a:t>
                      </a:r>
                      <a:endParaRPr lang="en-GB" sz="140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-1.33</a:t>
                      </a:r>
                    </a:p>
                  </a:txBody>
                  <a:tcPr marL="9525" marR="9525" marT="9525" marB="0"/>
                </a:tc>
                <a:tc>
                  <a:txBody>
                    <a:bodyPr/>
                    <a:lstStyle/>
                    <a:p>
                      <a:pPr algn="r" rtl="0" fontAlgn="t"/>
                      <a:r>
                        <a:rPr lang="en-GB" sz="1400" b="0" i="0" u="none" strike="noStrike">
                          <a:solidFill>
                            <a:srgbClr val="000000"/>
                          </a:solidFill>
                          <a:latin typeface="Verdana"/>
                        </a:rPr>
                        <a:t>0.05</a:t>
                      </a:r>
                    </a:p>
                  </a:txBody>
                  <a:tcPr marL="9525" marR="9525" marT="9525" marB="0"/>
                </a:tc>
                <a:tc>
                  <a:txBody>
                    <a:bodyPr/>
                    <a:lstStyle/>
                    <a:p>
                      <a:pPr algn="r" rtl="0" fontAlgn="t"/>
                      <a:r>
                        <a:rPr lang="en-GB" sz="1400" b="0" i="0" u="none" strike="noStrike">
                          <a:solidFill>
                            <a:srgbClr val="000000"/>
                          </a:solidFill>
                          <a:latin typeface="Verdana"/>
                        </a:rPr>
                        <a:t>0.26</a:t>
                      </a:r>
                    </a:p>
                  </a:txBody>
                  <a:tcPr marL="9525" marR="9525" marT="9525" marB="0"/>
                </a:tc>
                <a:tc>
                  <a:txBody>
                    <a:bodyPr/>
                    <a:lstStyle/>
                    <a:p>
                      <a:pPr algn="r" rtl="0" fontAlgn="t"/>
                      <a:r>
                        <a:rPr lang="en-GB" sz="1400" b="0" i="0" u="none" strike="noStrike">
                          <a:solidFill>
                            <a:srgbClr val="000000"/>
                          </a:solidFill>
                          <a:latin typeface="Verdana"/>
                        </a:rPr>
                        <a:t>0.07</a:t>
                      </a:r>
                    </a:p>
                  </a:txBody>
                  <a:tcPr marL="9525" marR="9525" marT="9525" marB="0"/>
                </a:tc>
                <a:tc>
                  <a:txBody>
                    <a:bodyPr/>
                    <a:lstStyle/>
                    <a:p>
                      <a:pPr algn="r" rtl="0" fontAlgn="t"/>
                      <a:r>
                        <a:rPr lang="en-GB" sz="1400" b="0" i="0" u="none" strike="noStrike">
                          <a:solidFill>
                            <a:srgbClr val="000000"/>
                          </a:solidFill>
                          <a:latin typeface="Verdana"/>
                        </a:rPr>
                        <a:t>0.99</a:t>
                      </a:r>
                    </a:p>
                  </a:txBody>
                  <a:tcPr marL="9525" marR="9525" marT="9525" marB="0"/>
                </a:tc>
              </a:tr>
              <a:tr h="268073">
                <a:tc>
                  <a:txBody>
                    <a:bodyPr/>
                    <a:lstStyle/>
                    <a:p>
                      <a:pPr>
                        <a:lnSpc>
                          <a:spcPct val="115000"/>
                        </a:lnSpc>
                        <a:spcBef>
                          <a:spcPts val="300"/>
                        </a:spcBef>
                        <a:spcAft>
                          <a:spcPts val="300"/>
                        </a:spcAft>
                      </a:pPr>
                      <a:r>
                        <a:rPr lang="en-GB" sz="1400" b="1">
                          <a:solidFill>
                            <a:srgbClr val="000000"/>
                          </a:solidFill>
                          <a:latin typeface="+mn-lt"/>
                          <a:ea typeface="SimSun"/>
                        </a:rPr>
                        <a:t>ivi_post</a:t>
                      </a:r>
                      <a:endParaRPr lang="en-GB" sz="140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3.81</a:t>
                      </a:r>
                    </a:p>
                  </a:txBody>
                  <a:tcPr marL="9525" marR="9525" marT="9525" marB="0"/>
                </a:tc>
                <a:tc>
                  <a:txBody>
                    <a:bodyPr/>
                    <a:lstStyle/>
                    <a:p>
                      <a:pPr algn="r" rtl="0" fontAlgn="t"/>
                      <a:r>
                        <a:rPr lang="en-GB" sz="1400" b="0" i="0" u="none" strike="noStrike" dirty="0" smtClean="0">
                          <a:solidFill>
                            <a:srgbClr val="000000"/>
                          </a:solidFill>
                          <a:latin typeface="Verdana"/>
                        </a:rPr>
                        <a:t>&lt;0.001</a:t>
                      </a:r>
                      <a:r>
                        <a:rPr lang="en-GB" sz="1400" b="0" i="0" u="none" strike="noStrike" dirty="0" smtClean="0">
                          <a:solidFill>
                            <a:srgbClr val="002868"/>
                          </a:solidFill>
                          <a:latin typeface="Verdana"/>
                        </a:rPr>
                        <a:t> </a:t>
                      </a:r>
                      <a:endParaRPr lang="en-GB" sz="1400" b="0" i="0" u="none" strike="noStrike" dirty="0">
                        <a:solidFill>
                          <a:srgbClr val="000000"/>
                        </a:solidFill>
                        <a:latin typeface="Verdana"/>
                      </a:endParaRPr>
                    </a:p>
                  </a:txBody>
                  <a:tcPr marL="9525" marR="9525" marT="9525" marB="0"/>
                </a:tc>
                <a:tc>
                  <a:txBody>
                    <a:bodyPr/>
                    <a:lstStyle/>
                    <a:p>
                      <a:pPr algn="r" rtl="0" fontAlgn="t"/>
                      <a:r>
                        <a:rPr lang="en-GB" sz="1400" b="0" i="0" u="none" strike="noStrike">
                          <a:solidFill>
                            <a:srgbClr val="000000"/>
                          </a:solidFill>
                          <a:latin typeface="Verdana"/>
                        </a:rPr>
                        <a:t>45.24</a:t>
                      </a:r>
                    </a:p>
                  </a:txBody>
                  <a:tcPr marL="9525" marR="9525" marT="9525" marB="0"/>
                </a:tc>
                <a:tc>
                  <a:txBody>
                    <a:bodyPr/>
                    <a:lstStyle/>
                    <a:p>
                      <a:pPr algn="r" rtl="0" fontAlgn="t"/>
                      <a:r>
                        <a:rPr lang="en-GB" sz="1400" b="0" i="0" u="none" strike="noStrike">
                          <a:solidFill>
                            <a:srgbClr val="000000"/>
                          </a:solidFill>
                          <a:latin typeface="Verdana"/>
                        </a:rPr>
                        <a:t>12.39</a:t>
                      </a:r>
                    </a:p>
                  </a:txBody>
                  <a:tcPr marL="9525" marR="9525" marT="9525" marB="0"/>
                </a:tc>
                <a:tc>
                  <a:txBody>
                    <a:bodyPr/>
                    <a:lstStyle/>
                    <a:p>
                      <a:pPr algn="r" rtl="0" fontAlgn="t"/>
                      <a:r>
                        <a:rPr lang="en-GB" sz="1400" b="0" i="0" u="none" strike="noStrike">
                          <a:solidFill>
                            <a:srgbClr val="000000"/>
                          </a:solidFill>
                          <a:latin typeface="Verdana"/>
                        </a:rPr>
                        <a:t>165.22</a:t>
                      </a:r>
                    </a:p>
                  </a:txBody>
                  <a:tcPr marL="9525" marR="9525" marT="9525" marB="0"/>
                </a:tc>
              </a:tr>
              <a:tr h="268073">
                <a:tc>
                  <a:txBody>
                    <a:bodyPr/>
                    <a:lstStyle/>
                    <a:p>
                      <a:pPr>
                        <a:lnSpc>
                          <a:spcPct val="115000"/>
                        </a:lnSpc>
                        <a:spcBef>
                          <a:spcPts val="300"/>
                        </a:spcBef>
                        <a:spcAft>
                          <a:spcPts val="300"/>
                        </a:spcAft>
                      </a:pPr>
                      <a:r>
                        <a:rPr lang="en-GB" sz="1400" b="1" dirty="0" err="1">
                          <a:solidFill>
                            <a:srgbClr val="000000"/>
                          </a:solidFill>
                          <a:latin typeface="+mn-lt"/>
                          <a:ea typeface="SimSun"/>
                        </a:rPr>
                        <a:t>ivi_pre</a:t>
                      </a:r>
                      <a:endParaRPr lang="en-GB" sz="1400" dirty="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-1.89</a:t>
                      </a:r>
                    </a:p>
                  </a:txBody>
                  <a:tcPr marL="9525" marR="9525" marT="9525" marB="0"/>
                </a:tc>
                <a:tc>
                  <a:txBody>
                    <a:bodyPr/>
                    <a:lstStyle/>
                    <a:p>
                      <a:pPr algn="r" rtl="0" fontAlgn="t"/>
                      <a:r>
                        <a:rPr lang="en-GB" sz="1400" b="0" i="0" u="none" strike="noStrike">
                          <a:solidFill>
                            <a:srgbClr val="000000"/>
                          </a:solidFill>
                          <a:latin typeface="Verdana"/>
                        </a:rPr>
                        <a:t>0.03</a:t>
                      </a:r>
                    </a:p>
                  </a:txBody>
                  <a:tcPr marL="9525" marR="9525" marT="9525" marB="0"/>
                </a:tc>
                <a:tc>
                  <a:txBody>
                    <a:bodyPr/>
                    <a:lstStyle/>
                    <a:p>
                      <a:pPr algn="r" rtl="0" fontAlgn="t"/>
                      <a:r>
                        <a:rPr lang="en-GB" sz="1400" b="0" i="0" u="none" strike="noStrike">
                          <a:solidFill>
                            <a:srgbClr val="000000"/>
                          </a:solidFill>
                          <a:latin typeface="Verdana"/>
                        </a:rPr>
                        <a:t>0.15</a:t>
                      </a:r>
                    </a:p>
                  </a:txBody>
                  <a:tcPr marL="9525" marR="9525" marT="9525" marB="0"/>
                </a:tc>
                <a:tc>
                  <a:txBody>
                    <a:bodyPr/>
                    <a:lstStyle/>
                    <a:p>
                      <a:pPr algn="r" rtl="0" fontAlgn="t"/>
                      <a:r>
                        <a:rPr lang="en-GB" sz="1400" b="0" i="0" u="none" strike="noStrike">
                          <a:solidFill>
                            <a:srgbClr val="000000"/>
                          </a:solidFill>
                          <a:latin typeface="Verdana"/>
                        </a:rPr>
                        <a:t>0.03</a:t>
                      </a:r>
                    </a:p>
                  </a:txBody>
                  <a:tcPr marL="9525" marR="9525" marT="9525" marB="0"/>
                </a:tc>
                <a:tc>
                  <a:txBody>
                    <a:bodyPr/>
                    <a:lstStyle/>
                    <a:p>
                      <a:pPr algn="r" rtl="0" fontAlgn="t"/>
                      <a:r>
                        <a:rPr lang="en-GB" sz="1400" b="0" i="0" u="none" strike="noStrike" dirty="0">
                          <a:solidFill>
                            <a:srgbClr val="000000"/>
                          </a:solidFill>
                          <a:latin typeface="Verdana"/>
                        </a:rPr>
                        <a:t>0.84</a:t>
                      </a:r>
                    </a:p>
                  </a:txBody>
                  <a:tcPr marL="9525" marR="9525" marT="9525" marB="0"/>
                </a:tc>
              </a:tr>
            </a:tbl>
          </a:graphicData>
        </a:graphic>
      </p:graphicFrame>
      <p:sp>
        <p:nvSpPr>
          <p:cNvPr id="9" name="Text Placeholder 6"/>
          <p:cNvSpPr txBox="1">
            <a:spLocks/>
          </p:cNvSpPr>
          <p:nvPr/>
        </p:nvSpPr>
        <p:spPr bwMode="gray">
          <a:xfrm>
            <a:off x="455613" y="5109210"/>
            <a:ext cx="8226000" cy="892302"/>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lgn="r" fontAlgn="base">
              <a:spcBef>
                <a:spcPct val="50000"/>
              </a:spcBef>
              <a:spcAft>
                <a:spcPct val="0"/>
              </a:spcAft>
              <a:buClr>
                <a:schemeClr val="accent1"/>
              </a:buClr>
            </a:pPr>
            <a:r>
              <a:rPr kumimoji="0" lang="en-GB" sz="2000" b="0" i="0" u="none" strike="noStrike" kern="0" cap="none" spc="0" normalizeH="0" baseline="0" noProof="0" dirty="0" smtClean="0">
                <a:ln>
                  <a:noFill/>
                </a:ln>
                <a:solidFill>
                  <a:schemeClr val="accent1"/>
                </a:solidFill>
                <a:effectLst/>
                <a:uLnTx/>
                <a:uFillTx/>
                <a:latin typeface="+mn-lt"/>
                <a:ea typeface="+mn-ea"/>
                <a:cs typeface="+mn-cs"/>
              </a:rPr>
              <a:t>N of observation used N=165</a:t>
            </a:r>
            <a:r>
              <a:rPr kumimoji="0" lang="en-GB" sz="2000" b="0" i="0" u="none" strike="noStrike" kern="0" cap="none" spc="0" normalizeH="0" noProof="0" dirty="0" smtClean="0">
                <a:ln>
                  <a:noFill/>
                </a:ln>
                <a:solidFill>
                  <a:schemeClr val="accent1"/>
                </a:solidFill>
                <a:effectLst/>
                <a:uLnTx/>
                <a:uFillTx/>
                <a:latin typeface="+mn-lt"/>
                <a:ea typeface="+mn-ea"/>
                <a:cs typeface="+mn-cs"/>
              </a:rPr>
              <a:t> (33</a:t>
            </a:r>
            <a:r>
              <a:rPr lang="en-GB" sz="2000" kern="0" dirty="0" smtClean="0">
                <a:solidFill>
                  <a:schemeClr val="accent1"/>
                </a:solidFill>
              </a:rPr>
              <a:t>%) </a:t>
            </a:r>
            <a:endParaRPr kumimoji="0" lang="en-GB" sz="2000" b="0" i="0" u="none" strike="noStrike" kern="0" cap="none" spc="0" normalizeH="0" baseline="0" noProof="0" dirty="0" smtClean="0">
              <a:ln>
                <a:noFill/>
              </a:ln>
              <a:solidFill>
                <a:schemeClr val="accent1"/>
              </a:solidFill>
              <a:effectLst/>
              <a:uLnTx/>
              <a:uFillTx/>
              <a:latin typeface="+mn-lt"/>
              <a:ea typeface="+mn-ea"/>
              <a:cs typeface="+mn-cs"/>
            </a:endParaRPr>
          </a:p>
          <a:p>
            <a:pPr algn="r" fontAlgn="base">
              <a:spcBef>
                <a:spcPct val="50000"/>
              </a:spcBef>
              <a:spcAft>
                <a:spcPct val="0"/>
              </a:spcAft>
              <a:buClr>
                <a:schemeClr val="accent1"/>
              </a:buClr>
            </a:pPr>
            <a:r>
              <a:rPr kumimoji="0" lang="en-GB" sz="2000" b="0" i="0" u="none" strike="noStrike" kern="0" cap="none" spc="0" normalizeH="0" baseline="0" noProof="0" dirty="0" smtClean="0">
                <a:ln>
                  <a:noFill/>
                </a:ln>
                <a:solidFill>
                  <a:schemeClr val="accent1"/>
                </a:solidFill>
                <a:effectLst/>
                <a:uLnTx/>
                <a:uFillTx/>
                <a:latin typeface="+mn-lt"/>
                <a:ea typeface="+mn-ea"/>
                <a:cs typeface="+mn-cs"/>
              </a:rPr>
              <a:t>Model fit statistics AIC=</a:t>
            </a:r>
            <a:r>
              <a:rPr lang="en-GB" sz="2000" dirty="0" smtClean="0"/>
              <a:t>115.779</a:t>
            </a:r>
          </a:p>
          <a:p>
            <a:pPr algn="r" fontAlgn="base">
              <a:spcBef>
                <a:spcPct val="50000"/>
              </a:spcBef>
              <a:spcAft>
                <a:spcPct val="0"/>
              </a:spcAft>
              <a:buClr>
                <a:schemeClr val="accent1"/>
              </a:buClr>
            </a:pPr>
            <a:endParaRPr lang="en-GB" sz="2000" dirty="0" smtClean="0"/>
          </a:p>
          <a:p>
            <a:pPr marL="0" marR="0" lvl="0" indent="0" algn="r" defTabSz="914400" rtl="0" eaLnBrk="1" fontAlgn="base" latinLnBrk="0" hangingPunct="1">
              <a:lnSpc>
                <a:spcPct val="100000"/>
              </a:lnSpc>
              <a:spcBef>
                <a:spcPct val="50000"/>
              </a:spcBef>
              <a:spcAft>
                <a:spcPct val="0"/>
              </a:spcAft>
              <a:buClr>
                <a:schemeClr val="accent1"/>
              </a:buClr>
              <a:buSzTx/>
              <a:buFont typeface="Verdana" pitchFamily="34" charset="0"/>
              <a:buNone/>
              <a:tabLst/>
              <a:defRPr/>
            </a:pPr>
            <a:endParaRPr kumimoji="0" lang="en-GB" sz="2000" b="0" i="0" u="none" strike="noStrike" kern="0" cap="none" spc="0" normalizeH="0" baseline="0" noProof="0" dirty="0">
              <a:ln>
                <a:noFill/>
              </a:ln>
              <a:solidFill>
                <a:schemeClr val="accent1"/>
              </a:solidFill>
              <a:effectLst/>
              <a:uLnTx/>
              <a:uFillTx/>
              <a:latin typeface="+mn-lt"/>
              <a:ea typeface="+mn-ea"/>
              <a:cs typeface="+mn-cs"/>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GA all progression to </a:t>
            </a:r>
            <a:r>
              <a:rPr lang="en-GB" dirty="0" err="1" smtClean="0"/>
              <a:t>wetAMD</a:t>
            </a:r>
            <a:endParaRPr lang="en-GB" dirty="0"/>
          </a:p>
        </p:txBody>
      </p:sp>
      <p:sp>
        <p:nvSpPr>
          <p:cNvPr id="4" name="Date Placeholder 3"/>
          <p:cNvSpPr>
            <a:spLocks noGrp="1"/>
          </p:cNvSpPr>
          <p:nvPr>
            <p:ph type="dt" sz="half" idx="2"/>
          </p:nvPr>
        </p:nvSpPr>
        <p:spPr/>
        <p:txBody>
          <a:bodyPr/>
          <a:lstStyle/>
          <a:p>
            <a:fld id="{9AFEB77A-97B9-454A-81DF-89DD7448F8D4}" type="datetime1">
              <a:rPr lang="en-US" smtClean="0"/>
              <a:pPr/>
              <a:t>2/24/2015</a:t>
            </a:fld>
            <a:endParaRPr lang="en-GB"/>
          </a:p>
        </p:txBody>
      </p:sp>
      <p:sp>
        <p:nvSpPr>
          <p:cNvPr id="5" name="Footer Placeholder 4"/>
          <p:cNvSpPr>
            <a:spLocks noGrp="1"/>
          </p:cNvSpPr>
          <p:nvPr>
            <p:ph type="ftr" sz="quarter" idx="3"/>
          </p:nvPr>
        </p:nvSpPr>
        <p:spPr/>
        <p:txBody>
          <a:bodyPr/>
          <a:lstStyle/>
          <a:p>
            <a:r>
              <a:rPr lang="en-GB" smtClean="0"/>
              <a:t>Jassen Dry AMD predictive models</a:t>
            </a:r>
            <a:endParaRPr lang="en-GB"/>
          </a:p>
        </p:txBody>
      </p:sp>
      <p:sp>
        <p:nvSpPr>
          <p:cNvPr id="6" name="Slide Number Placeholder 5"/>
          <p:cNvSpPr>
            <a:spLocks noGrp="1"/>
          </p:cNvSpPr>
          <p:nvPr>
            <p:ph type="sldNum" sz="quarter" idx="4"/>
          </p:nvPr>
        </p:nvSpPr>
        <p:spPr/>
        <p:txBody>
          <a:bodyPr/>
          <a:lstStyle/>
          <a:p>
            <a:fld id="{078CA1E6-1B09-488D-A1FF-E8A47C315D27}" type="slidenum">
              <a:rPr lang="en-GB" smtClean="0"/>
              <a:pPr/>
              <a:t>37</a:t>
            </a:fld>
            <a:endParaRPr lang="en-GB"/>
          </a:p>
        </p:txBody>
      </p:sp>
      <p:sp>
        <p:nvSpPr>
          <p:cNvPr id="7" name="Text Placeholder 6"/>
          <p:cNvSpPr>
            <a:spLocks noGrp="1"/>
          </p:cNvSpPr>
          <p:nvPr>
            <p:ph type="body" sz="quarter" idx="10"/>
          </p:nvPr>
        </p:nvSpPr>
        <p:spPr/>
        <p:txBody>
          <a:bodyPr/>
          <a:lstStyle/>
          <a:p>
            <a:r>
              <a:rPr lang="en-GB" dirty="0" smtClean="0"/>
              <a:t>Final Cox proportional hazards model with adjusted HRs</a:t>
            </a:r>
            <a:endParaRPr lang="en-GB" dirty="0"/>
          </a:p>
        </p:txBody>
      </p:sp>
      <p:graphicFrame>
        <p:nvGraphicFramePr>
          <p:cNvPr id="8" name="Table 7"/>
          <p:cNvGraphicFramePr>
            <a:graphicFrameLocks noGrp="1"/>
          </p:cNvGraphicFramePr>
          <p:nvPr/>
        </p:nvGraphicFramePr>
        <p:xfrm>
          <a:off x="481362" y="1397000"/>
          <a:ext cx="8205012" cy="1322379"/>
        </p:xfrm>
        <a:graphic>
          <a:graphicData uri="http://schemas.openxmlformats.org/drawingml/2006/table">
            <a:tbl>
              <a:tblPr firstRow="1" bandRow="1">
                <a:tableStyleId>{69012ECD-51FC-41F1-AA8D-1B2483CD663E}</a:tableStyleId>
              </a:tblPr>
              <a:tblGrid>
                <a:gridCol w="1367502"/>
                <a:gridCol w="1367502"/>
                <a:gridCol w="1367502"/>
                <a:gridCol w="1367502"/>
                <a:gridCol w="1367502"/>
                <a:gridCol w="1367502"/>
              </a:tblGrid>
              <a:tr h="268073">
                <a:tc>
                  <a:txBody>
                    <a:bodyPr/>
                    <a:lstStyle/>
                    <a:p>
                      <a:r>
                        <a:rPr lang="en-GB" sz="1400" dirty="0" smtClean="0">
                          <a:latin typeface="+mn-lt"/>
                        </a:rPr>
                        <a:t>Attributes</a:t>
                      </a:r>
                      <a:endParaRPr lang="en-GB" sz="1400" dirty="0">
                        <a:latin typeface="+mn-lt"/>
                      </a:endParaRPr>
                    </a:p>
                  </a:txBody>
                  <a:tcPr/>
                </a:tc>
                <a:tc>
                  <a:txBody>
                    <a:bodyPr/>
                    <a:lstStyle/>
                    <a:p>
                      <a:r>
                        <a:rPr lang="el-GR" sz="1400" dirty="0" smtClean="0">
                          <a:latin typeface="+mn-lt"/>
                        </a:rPr>
                        <a:t>β</a:t>
                      </a:r>
                      <a:endParaRPr lang="en-GB" sz="1400" dirty="0">
                        <a:latin typeface="+mn-lt"/>
                      </a:endParaRPr>
                    </a:p>
                  </a:txBody>
                  <a:tcPr/>
                </a:tc>
                <a:tc>
                  <a:txBody>
                    <a:bodyPr/>
                    <a:lstStyle/>
                    <a:p>
                      <a:r>
                        <a:rPr lang="en-GB" sz="1400" dirty="0" smtClean="0">
                          <a:latin typeface="+mn-lt"/>
                        </a:rPr>
                        <a:t>P value</a:t>
                      </a:r>
                      <a:endParaRPr lang="en-GB" sz="1400" dirty="0">
                        <a:latin typeface="+mn-lt"/>
                      </a:endParaRPr>
                    </a:p>
                  </a:txBody>
                  <a:tcPr/>
                </a:tc>
                <a:tc>
                  <a:txBody>
                    <a:bodyPr/>
                    <a:lstStyle/>
                    <a:p>
                      <a:r>
                        <a:rPr lang="en-GB" sz="1400" dirty="0" smtClean="0">
                          <a:latin typeface="+mn-lt"/>
                        </a:rPr>
                        <a:t>Hazard ratios</a:t>
                      </a:r>
                      <a:endParaRPr lang="en-GB" sz="1400" dirty="0">
                        <a:latin typeface="+mn-lt"/>
                      </a:endParaRPr>
                    </a:p>
                  </a:txBody>
                  <a:tcPr/>
                </a:tc>
                <a:tc>
                  <a:txBody>
                    <a:bodyPr/>
                    <a:lstStyle/>
                    <a:p>
                      <a:r>
                        <a:rPr lang="en-GB" sz="1400" dirty="0" smtClean="0">
                          <a:latin typeface="+mn-lt"/>
                        </a:rPr>
                        <a:t>Lower 95% CI</a:t>
                      </a:r>
                      <a:endParaRPr lang="en-GB" sz="1400" dirty="0">
                        <a:latin typeface="+mn-lt"/>
                      </a:endParaRPr>
                    </a:p>
                  </a:txBody>
                  <a:tcPr/>
                </a:tc>
                <a:tc>
                  <a:txBody>
                    <a:bodyPr/>
                    <a:lstStyle/>
                    <a:p>
                      <a:r>
                        <a:rPr lang="en-GB" sz="1400" dirty="0" smtClean="0">
                          <a:latin typeface="+mn-lt"/>
                        </a:rPr>
                        <a:t>Upper 95%</a:t>
                      </a:r>
                      <a:r>
                        <a:rPr lang="en-GB" sz="1400" baseline="0" dirty="0" smtClean="0">
                          <a:latin typeface="+mn-lt"/>
                        </a:rPr>
                        <a:t> CI</a:t>
                      </a:r>
                      <a:endParaRPr lang="en-GB" sz="1400" dirty="0">
                        <a:latin typeface="+mn-lt"/>
                      </a:endParaRPr>
                    </a:p>
                  </a:txBody>
                  <a:tcPr/>
                </a:tc>
              </a:tr>
              <a:tr h="268073">
                <a:tc>
                  <a:txBody>
                    <a:bodyPr/>
                    <a:lstStyle/>
                    <a:p>
                      <a:pPr>
                        <a:lnSpc>
                          <a:spcPct val="115000"/>
                        </a:lnSpc>
                        <a:spcBef>
                          <a:spcPts val="300"/>
                        </a:spcBef>
                        <a:spcAft>
                          <a:spcPts val="300"/>
                        </a:spcAft>
                      </a:pPr>
                      <a:r>
                        <a:rPr lang="en-GB" sz="1400" b="1" dirty="0" err="1">
                          <a:solidFill>
                            <a:srgbClr val="000000"/>
                          </a:solidFill>
                          <a:latin typeface="+mn-lt"/>
                          <a:ea typeface="SimSun"/>
                        </a:rPr>
                        <a:t>comb_bl</a:t>
                      </a:r>
                      <a:endParaRPr lang="en-GB" sz="1400" dirty="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0.41</a:t>
                      </a:r>
                    </a:p>
                  </a:txBody>
                  <a:tcPr marL="9525" marR="9525" marT="9525" marB="0"/>
                </a:tc>
                <a:tc>
                  <a:txBody>
                    <a:bodyPr/>
                    <a:lstStyle/>
                    <a:p>
                      <a:pPr algn="r" rtl="0" fontAlgn="t"/>
                      <a:r>
                        <a:rPr lang="en-GB" sz="1400" b="0" i="0" u="none" strike="noStrike">
                          <a:solidFill>
                            <a:srgbClr val="000000"/>
                          </a:solidFill>
                          <a:latin typeface="Verdana"/>
                        </a:rPr>
                        <a:t>0.12</a:t>
                      </a:r>
                    </a:p>
                  </a:txBody>
                  <a:tcPr marL="9525" marR="9525" marT="9525" marB="0"/>
                </a:tc>
                <a:tc>
                  <a:txBody>
                    <a:bodyPr/>
                    <a:lstStyle/>
                    <a:p>
                      <a:pPr algn="r" rtl="0" fontAlgn="t"/>
                      <a:r>
                        <a:rPr lang="en-GB" sz="1400" b="0" i="0" u="none" strike="noStrike">
                          <a:solidFill>
                            <a:srgbClr val="000000"/>
                          </a:solidFill>
                          <a:latin typeface="Verdana"/>
                        </a:rPr>
                        <a:t>1.50</a:t>
                      </a:r>
                    </a:p>
                  </a:txBody>
                  <a:tcPr marL="9525" marR="9525" marT="9525" marB="0"/>
                </a:tc>
                <a:tc>
                  <a:txBody>
                    <a:bodyPr/>
                    <a:lstStyle/>
                    <a:p>
                      <a:pPr algn="r" rtl="0" fontAlgn="t"/>
                      <a:r>
                        <a:rPr lang="en-GB" sz="1400" b="0" i="0" u="none" strike="noStrike">
                          <a:solidFill>
                            <a:srgbClr val="000000"/>
                          </a:solidFill>
                          <a:latin typeface="Verdana"/>
                        </a:rPr>
                        <a:t>0.90</a:t>
                      </a:r>
                    </a:p>
                  </a:txBody>
                  <a:tcPr marL="9525" marR="9525" marT="9525" marB="0"/>
                </a:tc>
                <a:tc>
                  <a:txBody>
                    <a:bodyPr/>
                    <a:lstStyle/>
                    <a:p>
                      <a:pPr algn="r" rtl="0" fontAlgn="t"/>
                      <a:r>
                        <a:rPr lang="en-GB" sz="1400" b="0" i="0" u="none" strike="noStrike">
                          <a:solidFill>
                            <a:srgbClr val="000000"/>
                          </a:solidFill>
                          <a:latin typeface="Verdana"/>
                        </a:rPr>
                        <a:t>2.52</a:t>
                      </a:r>
                    </a:p>
                  </a:txBody>
                  <a:tcPr marL="9525" marR="9525" marT="9525" marB="0"/>
                </a:tc>
              </a:tr>
              <a:tr h="268073">
                <a:tc>
                  <a:txBody>
                    <a:bodyPr/>
                    <a:lstStyle/>
                    <a:p>
                      <a:pPr>
                        <a:lnSpc>
                          <a:spcPct val="115000"/>
                        </a:lnSpc>
                        <a:spcBef>
                          <a:spcPts val="300"/>
                        </a:spcBef>
                        <a:spcAft>
                          <a:spcPts val="300"/>
                        </a:spcAft>
                      </a:pPr>
                      <a:r>
                        <a:rPr lang="en-GB" sz="1400" b="1">
                          <a:solidFill>
                            <a:srgbClr val="000000"/>
                          </a:solidFill>
                          <a:latin typeface="+mn-lt"/>
                          <a:ea typeface="SimSun"/>
                        </a:rPr>
                        <a:t>diab_bl</a:t>
                      </a:r>
                      <a:endParaRPr lang="en-GB" sz="140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-1.01</a:t>
                      </a:r>
                    </a:p>
                  </a:txBody>
                  <a:tcPr marL="9525" marR="9525" marT="9525" marB="0"/>
                </a:tc>
                <a:tc>
                  <a:txBody>
                    <a:bodyPr/>
                    <a:lstStyle/>
                    <a:p>
                      <a:pPr algn="r" rtl="0" fontAlgn="t"/>
                      <a:r>
                        <a:rPr lang="en-GB" sz="1400" b="0" i="0" u="none" strike="noStrike">
                          <a:solidFill>
                            <a:srgbClr val="000000"/>
                          </a:solidFill>
                          <a:latin typeface="Verdana"/>
                        </a:rPr>
                        <a:t>0.03</a:t>
                      </a:r>
                    </a:p>
                  </a:txBody>
                  <a:tcPr marL="9525" marR="9525" marT="9525" marB="0"/>
                </a:tc>
                <a:tc>
                  <a:txBody>
                    <a:bodyPr/>
                    <a:lstStyle/>
                    <a:p>
                      <a:pPr algn="r" rtl="0" fontAlgn="t"/>
                      <a:r>
                        <a:rPr lang="en-GB" sz="1400" b="0" i="0" u="none" strike="noStrike">
                          <a:solidFill>
                            <a:srgbClr val="000000"/>
                          </a:solidFill>
                          <a:latin typeface="Verdana"/>
                        </a:rPr>
                        <a:t>0.36</a:t>
                      </a:r>
                    </a:p>
                  </a:txBody>
                  <a:tcPr marL="9525" marR="9525" marT="9525" marB="0"/>
                </a:tc>
                <a:tc>
                  <a:txBody>
                    <a:bodyPr/>
                    <a:lstStyle/>
                    <a:p>
                      <a:pPr algn="r" rtl="0" fontAlgn="t"/>
                      <a:r>
                        <a:rPr lang="en-GB" sz="1400" b="0" i="0" u="none" strike="noStrike">
                          <a:solidFill>
                            <a:srgbClr val="000000"/>
                          </a:solidFill>
                          <a:latin typeface="Verdana"/>
                        </a:rPr>
                        <a:t>0.15</a:t>
                      </a:r>
                    </a:p>
                  </a:txBody>
                  <a:tcPr marL="9525" marR="9525" marT="9525" marB="0"/>
                </a:tc>
                <a:tc>
                  <a:txBody>
                    <a:bodyPr/>
                    <a:lstStyle/>
                    <a:p>
                      <a:pPr algn="r" rtl="0" fontAlgn="t"/>
                      <a:r>
                        <a:rPr lang="en-GB" sz="1400" b="0" i="0" u="none" strike="noStrike">
                          <a:solidFill>
                            <a:srgbClr val="000000"/>
                          </a:solidFill>
                          <a:latin typeface="Verdana"/>
                        </a:rPr>
                        <a:t>0.91</a:t>
                      </a:r>
                    </a:p>
                  </a:txBody>
                  <a:tcPr marL="9525" marR="9525" marT="9525" marB="0"/>
                </a:tc>
              </a:tr>
              <a:tr h="268073">
                <a:tc>
                  <a:txBody>
                    <a:bodyPr/>
                    <a:lstStyle/>
                    <a:p>
                      <a:pPr>
                        <a:lnSpc>
                          <a:spcPct val="115000"/>
                        </a:lnSpc>
                        <a:spcBef>
                          <a:spcPts val="300"/>
                        </a:spcBef>
                        <a:spcAft>
                          <a:spcPts val="300"/>
                        </a:spcAft>
                      </a:pPr>
                      <a:r>
                        <a:rPr lang="en-GB" sz="1400" b="1" dirty="0" err="1">
                          <a:solidFill>
                            <a:srgbClr val="000000"/>
                          </a:solidFill>
                          <a:latin typeface="+mn-lt"/>
                          <a:ea typeface="SimSun"/>
                        </a:rPr>
                        <a:t>oct_bl</a:t>
                      </a:r>
                      <a:endParaRPr lang="en-GB" sz="1400" dirty="0">
                        <a:latin typeface="+mn-lt"/>
                        <a:ea typeface="SimSun"/>
                      </a:endParaRPr>
                    </a:p>
                  </a:txBody>
                  <a:tcPr marL="38100" marR="38100" marT="0" marB="0"/>
                </a:tc>
                <a:tc>
                  <a:txBody>
                    <a:bodyPr/>
                    <a:lstStyle/>
                    <a:p>
                      <a:pPr algn="r" rtl="0" fontAlgn="t"/>
                      <a:r>
                        <a:rPr lang="en-GB" sz="1400" b="0" i="0" u="none" strike="noStrike">
                          <a:solidFill>
                            <a:srgbClr val="000000"/>
                          </a:solidFill>
                          <a:latin typeface="Verdana"/>
                        </a:rPr>
                        <a:t>0.76</a:t>
                      </a:r>
                    </a:p>
                  </a:txBody>
                  <a:tcPr marL="9525" marR="9525" marT="9525" marB="0"/>
                </a:tc>
                <a:tc>
                  <a:txBody>
                    <a:bodyPr/>
                    <a:lstStyle/>
                    <a:p>
                      <a:pPr algn="r" rtl="0" fontAlgn="t"/>
                      <a:r>
                        <a:rPr lang="en-GB" sz="1400" b="0" i="0" u="none" strike="noStrike">
                          <a:solidFill>
                            <a:srgbClr val="000000"/>
                          </a:solidFill>
                          <a:latin typeface="Verdana"/>
                        </a:rPr>
                        <a:t>0.00</a:t>
                      </a:r>
                    </a:p>
                  </a:txBody>
                  <a:tcPr marL="9525" marR="9525" marT="9525" marB="0"/>
                </a:tc>
                <a:tc>
                  <a:txBody>
                    <a:bodyPr/>
                    <a:lstStyle/>
                    <a:p>
                      <a:pPr algn="r" rtl="0" fontAlgn="t"/>
                      <a:r>
                        <a:rPr lang="en-GB" sz="1400" b="0" i="0" u="none" strike="noStrike">
                          <a:solidFill>
                            <a:srgbClr val="000000"/>
                          </a:solidFill>
                          <a:latin typeface="Verdana"/>
                        </a:rPr>
                        <a:t>2.14</a:t>
                      </a:r>
                    </a:p>
                  </a:txBody>
                  <a:tcPr marL="9525" marR="9525" marT="9525" marB="0"/>
                </a:tc>
                <a:tc>
                  <a:txBody>
                    <a:bodyPr/>
                    <a:lstStyle/>
                    <a:p>
                      <a:pPr algn="r" rtl="0" fontAlgn="t"/>
                      <a:r>
                        <a:rPr lang="en-GB" sz="1400" b="0" i="0" u="none" strike="noStrike">
                          <a:solidFill>
                            <a:srgbClr val="000000"/>
                          </a:solidFill>
                          <a:latin typeface="Verdana"/>
                        </a:rPr>
                        <a:t>1.31</a:t>
                      </a:r>
                    </a:p>
                  </a:txBody>
                  <a:tcPr marL="9525" marR="9525" marT="9525" marB="0"/>
                </a:tc>
                <a:tc>
                  <a:txBody>
                    <a:bodyPr/>
                    <a:lstStyle/>
                    <a:p>
                      <a:pPr algn="r" rtl="0" fontAlgn="t"/>
                      <a:r>
                        <a:rPr lang="en-GB" sz="1400" b="0" i="0" u="none" strike="noStrike" dirty="0">
                          <a:solidFill>
                            <a:srgbClr val="000000"/>
                          </a:solidFill>
                          <a:latin typeface="Verdana"/>
                        </a:rPr>
                        <a:t>3.51</a:t>
                      </a:r>
                    </a:p>
                  </a:txBody>
                  <a:tcPr marL="9525" marR="9525" marT="9525" marB="0"/>
                </a:tc>
              </a:tr>
            </a:tbl>
          </a:graphicData>
        </a:graphic>
      </p:graphicFrame>
      <p:sp>
        <p:nvSpPr>
          <p:cNvPr id="10" name="Text Placeholder 6"/>
          <p:cNvSpPr txBox="1">
            <a:spLocks/>
          </p:cNvSpPr>
          <p:nvPr/>
        </p:nvSpPr>
        <p:spPr bwMode="gray">
          <a:xfrm>
            <a:off x="455613" y="4514850"/>
            <a:ext cx="8226000" cy="1486662"/>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lgn="r" fontAlgn="base">
              <a:spcBef>
                <a:spcPct val="50000"/>
              </a:spcBef>
              <a:spcAft>
                <a:spcPct val="0"/>
              </a:spcAft>
              <a:buClr>
                <a:schemeClr val="accent1"/>
              </a:buClr>
            </a:pPr>
            <a:r>
              <a:rPr kumimoji="0" lang="en-GB" sz="2000" b="0" i="0" u="none" strike="noStrike" kern="0" cap="none" spc="0" normalizeH="0" baseline="0" noProof="0" dirty="0" smtClean="0">
                <a:ln>
                  <a:noFill/>
                </a:ln>
                <a:solidFill>
                  <a:schemeClr val="accent1"/>
                </a:solidFill>
                <a:effectLst/>
                <a:uLnTx/>
                <a:uFillTx/>
                <a:latin typeface="+mn-lt"/>
                <a:ea typeface="+mn-ea"/>
                <a:cs typeface="+mn-cs"/>
              </a:rPr>
              <a:t>N of observation used </a:t>
            </a:r>
            <a:r>
              <a:rPr lang="en-GB" sz="2000" kern="0" dirty="0" smtClean="0">
                <a:solidFill>
                  <a:schemeClr val="accent1"/>
                </a:solidFill>
              </a:rPr>
              <a:t>N=</a:t>
            </a:r>
            <a:r>
              <a:rPr lang="en-GB" sz="2000" dirty="0" smtClean="0"/>
              <a:t>230 </a:t>
            </a:r>
            <a:r>
              <a:rPr lang="en-GB" sz="2000" kern="0" dirty="0" smtClean="0">
                <a:solidFill>
                  <a:schemeClr val="accent1"/>
                </a:solidFill>
              </a:rPr>
              <a:t>(97%)</a:t>
            </a:r>
            <a:endParaRPr kumimoji="0" lang="en-GB" sz="2000" b="0" i="0" u="none" strike="noStrike" kern="0" cap="none" spc="0" normalizeH="0" baseline="0" noProof="0" dirty="0" smtClean="0">
              <a:ln>
                <a:noFill/>
              </a:ln>
              <a:solidFill>
                <a:schemeClr val="accent1"/>
              </a:solidFill>
              <a:effectLst/>
              <a:uLnTx/>
              <a:uFillTx/>
              <a:latin typeface="+mn-lt"/>
              <a:ea typeface="+mn-ea"/>
              <a:cs typeface="+mn-cs"/>
            </a:endParaRPr>
          </a:p>
          <a:p>
            <a:pPr lvl="0" algn="r" fontAlgn="base">
              <a:spcBef>
                <a:spcPct val="50000"/>
              </a:spcBef>
              <a:spcAft>
                <a:spcPct val="0"/>
              </a:spcAft>
              <a:buClr>
                <a:schemeClr val="accent1"/>
              </a:buClr>
            </a:pPr>
            <a:r>
              <a:rPr kumimoji="0" lang="en-GB" sz="2000" b="0" i="0" u="none" strike="noStrike" kern="0" cap="none" spc="0" normalizeH="0" baseline="0" noProof="0" dirty="0" smtClean="0">
                <a:ln>
                  <a:noFill/>
                </a:ln>
                <a:solidFill>
                  <a:schemeClr val="accent1"/>
                </a:solidFill>
                <a:effectLst/>
                <a:uLnTx/>
                <a:uFillTx/>
                <a:latin typeface="+mn-lt"/>
                <a:ea typeface="+mn-ea"/>
                <a:cs typeface="+mn-cs"/>
              </a:rPr>
              <a:t>Model fit statistics AIC=</a:t>
            </a:r>
            <a:r>
              <a:rPr lang="en-GB" sz="2000" dirty="0" smtClean="0"/>
              <a:t> 843.219</a:t>
            </a:r>
          </a:p>
          <a:p>
            <a:pPr lvl="0" algn="r" fontAlgn="base">
              <a:spcBef>
                <a:spcPct val="50000"/>
              </a:spcBef>
              <a:spcAft>
                <a:spcPct val="0"/>
              </a:spcAft>
              <a:buClr>
                <a:schemeClr val="accent1"/>
              </a:buClr>
            </a:pPr>
            <a:r>
              <a:rPr kumimoji="0" lang="en-GB" sz="2000" b="0" i="0" u="none" strike="noStrike" kern="0" cap="none" spc="0" normalizeH="0" baseline="0" noProof="0" dirty="0" smtClean="0">
                <a:ln>
                  <a:noFill/>
                </a:ln>
                <a:solidFill>
                  <a:schemeClr val="accent1"/>
                </a:solidFill>
                <a:effectLst/>
                <a:uLnTx/>
                <a:uFillTx/>
                <a:latin typeface="+mn-lt"/>
                <a:ea typeface="+mn-ea"/>
                <a:cs typeface="+mn-cs"/>
              </a:rPr>
              <a:t>Note: only baseline variables were considered</a:t>
            </a:r>
            <a:endParaRPr kumimoji="0" lang="en-GB" sz="2000" b="0" i="0" u="none" strike="noStrike" kern="0" cap="none" spc="0" normalizeH="0" baseline="0" noProof="0" dirty="0">
              <a:ln>
                <a:noFill/>
              </a:ln>
              <a:solidFill>
                <a:schemeClr val="accent1"/>
              </a:solidFill>
              <a:effectLst/>
              <a:uLnTx/>
              <a:uFillTx/>
              <a:latin typeface="+mn-lt"/>
              <a:ea typeface="+mn-ea"/>
              <a:cs typeface="+mn-cs"/>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cap="none" dirty="0" smtClean="0"/>
              <a:t>Appendix - AMD classification	</a:t>
            </a:r>
            <a:endParaRPr lang="en-GB" cap="none" dirty="0"/>
          </a:p>
        </p:txBody>
      </p:sp>
      <p:sp>
        <p:nvSpPr>
          <p:cNvPr id="4" name="Date Placeholder 3"/>
          <p:cNvSpPr>
            <a:spLocks noGrp="1"/>
          </p:cNvSpPr>
          <p:nvPr>
            <p:ph type="dt" sz="half" idx="2"/>
          </p:nvPr>
        </p:nvSpPr>
        <p:spPr/>
        <p:txBody>
          <a:bodyPr/>
          <a:lstStyle/>
          <a:p>
            <a:fld id="{A6C5E8DA-B462-4956-8451-F4239CF732CD}" type="datetime1">
              <a:rPr lang="en-US" smtClean="0"/>
              <a:pPr/>
              <a:t>2/24/2015</a:t>
            </a:fld>
            <a:endParaRPr lang="en-GB"/>
          </a:p>
        </p:txBody>
      </p:sp>
      <p:sp>
        <p:nvSpPr>
          <p:cNvPr id="5" name="Footer Placeholder 4"/>
          <p:cNvSpPr>
            <a:spLocks noGrp="1"/>
          </p:cNvSpPr>
          <p:nvPr>
            <p:ph type="ftr" sz="quarter" idx="3"/>
          </p:nvPr>
        </p:nvSpPr>
        <p:spPr/>
        <p:txBody>
          <a:bodyPr/>
          <a:lstStyle/>
          <a:p>
            <a:r>
              <a:rPr lang="en-GB" smtClean="0"/>
              <a:t>Jassen Dry AMD predictive models</a:t>
            </a:r>
            <a:endParaRPr lang="en-GB"/>
          </a:p>
        </p:txBody>
      </p:sp>
      <p:sp>
        <p:nvSpPr>
          <p:cNvPr id="6" name="Slide Number Placeholder 5"/>
          <p:cNvSpPr>
            <a:spLocks noGrp="1"/>
          </p:cNvSpPr>
          <p:nvPr>
            <p:ph type="sldNum" sz="quarter" idx="4"/>
          </p:nvPr>
        </p:nvSpPr>
        <p:spPr/>
        <p:txBody>
          <a:bodyPr/>
          <a:lstStyle/>
          <a:p>
            <a:fld id="{078CA1E6-1B09-488D-A1FF-E8A47C315D27}" type="slidenum">
              <a:rPr lang="en-GB" smtClean="0"/>
              <a:pPr/>
              <a:t>38</a:t>
            </a:fld>
            <a:endParaRPr lang="en-GB"/>
          </a:p>
        </p:txBody>
      </p:sp>
      <p:sp>
        <p:nvSpPr>
          <p:cNvPr id="12" name="Text Placeholder 11"/>
          <p:cNvSpPr>
            <a:spLocks noGrp="1"/>
          </p:cNvSpPr>
          <p:nvPr>
            <p:ph type="body" sz="quarter" idx="10"/>
          </p:nvPr>
        </p:nvSpPr>
        <p:spPr/>
        <p:txBody>
          <a:bodyPr>
            <a:normAutofit/>
          </a:bodyPr>
          <a:lstStyle/>
          <a:p>
            <a:r>
              <a:rPr lang="en-GB" cap="none" dirty="0" smtClean="0"/>
              <a:t>Based on diagnoses, clinical findings and treatment indications</a:t>
            </a:r>
            <a:endParaRPr lang="en-GB" cap="none" dirty="0"/>
          </a:p>
        </p:txBody>
      </p:sp>
      <p:graphicFrame>
        <p:nvGraphicFramePr>
          <p:cNvPr id="11" name="Table 10"/>
          <p:cNvGraphicFramePr>
            <a:graphicFrameLocks noGrp="1"/>
          </p:cNvGraphicFramePr>
          <p:nvPr/>
        </p:nvGraphicFramePr>
        <p:xfrm>
          <a:off x="455612" y="1425574"/>
          <a:ext cx="8226425" cy="4691680"/>
        </p:xfrm>
        <a:graphic>
          <a:graphicData uri="http://schemas.openxmlformats.org/drawingml/2006/table">
            <a:tbl>
              <a:tblPr/>
              <a:tblGrid>
                <a:gridCol w="2805455"/>
                <a:gridCol w="2515085"/>
                <a:gridCol w="2905885"/>
              </a:tblGrid>
              <a:tr h="186953">
                <a:tc>
                  <a:txBody>
                    <a:bodyPr/>
                    <a:lstStyle/>
                    <a:p>
                      <a:pPr>
                        <a:spcAft>
                          <a:spcPts val="0"/>
                        </a:spcAft>
                      </a:pPr>
                      <a:r>
                        <a:rPr lang="en-GB" sz="1000" b="1" dirty="0">
                          <a:latin typeface="Verdana"/>
                          <a:ea typeface="Times New Roman"/>
                          <a:cs typeface="Times New Roman"/>
                        </a:rPr>
                        <a:t>Mild/intermediate AMD</a:t>
                      </a:r>
                      <a:endParaRPr lang="en-GB" sz="1000" dirty="0">
                        <a:latin typeface="Verdana"/>
                        <a:ea typeface="Times New Roman"/>
                        <a:cs typeface="Times New Roman"/>
                      </a:endParaRPr>
                    </a:p>
                  </a:txBody>
                  <a:tcPr marL="35188" marR="35188" marT="48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spcAft>
                          <a:spcPts val="0"/>
                        </a:spcAft>
                      </a:pPr>
                      <a:r>
                        <a:rPr lang="en-GB" sz="1000" b="1">
                          <a:latin typeface="Verdana"/>
                          <a:ea typeface="Times New Roman"/>
                          <a:cs typeface="Times New Roman"/>
                        </a:rPr>
                        <a:t>Advanced AMD</a:t>
                      </a:r>
                      <a:r>
                        <a:rPr lang="en-GB" sz="1000">
                          <a:latin typeface="Verdana"/>
                          <a:ea typeface="Times New Roman"/>
                          <a:cs typeface="Times New Roman"/>
                        </a:rPr>
                        <a:t> </a:t>
                      </a:r>
                    </a:p>
                  </a:txBody>
                  <a:tcPr marL="35188" marR="35188" marT="48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r>
              <a:tr h="186953">
                <a:tc>
                  <a:txBody>
                    <a:bodyPr/>
                    <a:lstStyle/>
                    <a:p>
                      <a:pPr>
                        <a:spcAft>
                          <a:spcPts val="0"/>
                        </a:spcAft>
                      </a:pPr>
                      <a:r>
                        <a:rPr lang="en-GB" sz="1000" b="1">
                          <a:latin typeface="Verdana"/>
                          <a:ea typeface="Times New Roman"/>
                          <a:cs typeface="Times New Roman"/>
                        </a:rPr>
                        <a:t>MILD/INTERMEDIATE AMD</a:t>
                      </a:r>
                      <a:r>
                        <a:rPr lang="en-GB" sz="1000">
                          <a:latin typeface="Verdana"/>
                          <a:ea typeface="Times New Roman"/>
                          <a:cs typeface="Times New Roman"/>
                        </a:rPr>
                        <a:t> </a:t>
                      </a:r>
                    </a:p>
                  </a:txBody>
                  <a:tcPr marL="35188" marR="35188" marT="48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sz="1000" b="1">
                          <a:latin typeface="Verdana"/>
                          <a:ea typeface="Times New Roman"/>
                          <a:cs typeface="Times New Roman"/>
                        </a:rPr>
                        <a:t>GA</a:t>
                      </a:r>
                      <a:r>
                        <a:rPr lang="en-GB" sz="1000">
                          <a:latin typeface="Verdana"/>
                          <a:ea typeface="Times New Roman"/>
                          <a:cs typeface="Times New Roman"/>
                        </a:rPr>
                        <a:t> </a:t>
                      </a:r>
                    </a:p>
                  </a:txBody>
                  <a:tcPr marL="35188" marR="35188" marT="48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sz="1000" b="1">
                          <a:latin typeface="Verdana"/>
                          <a:ea typeface="Times New Roman"/>
                          <a:cs typeface="Times New Roman"/>
                        </a:rPr>
                        <a:t>Neovascular AMD </a:t>
                      </a:r>
                      <a:r>
                        <a:rPr lang="en-GB" sz="1000">
                          <a:latin typeface="Verdana"/>
                          <a:ea typeface="Times New Roman"/>
                          <a:cs typeface="Times New Roman"/>
                        </a:rPr>
                        <a:t> </a:t>
                      </a:r>
                    </a:p>
                  </a:txBody>
                  <a:tcPr marL="35188" marR="35188" marT="48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58419">
                <a:tc>
                  <a:txBody>
                    <a:bodyPr/>
                    <a:lstStyle/>
                    <a:p>
                      <a:pPr>
                        <a:lnSpc>
                          <a:spcPct val="115000"/>
                        </a:lnSpc>
                        <a:spcAft>
                          <a:spcPts val="0"/>
                        </a:spcAft>
                      </a:pPr>
                      <a:r>
                        <a:rPr lang="en-GB" sz="1000" dirty="0">
                          <a:latin typeface="Verdana"/>
                          <a:ea typeface="Times New Roman"/>
                          <a:cs typeface="Times New Roman"/>
                        </a:rPr>
                        <a:t>Any of the following: </a:t>
                      </a:r>
                    </a:p>
                    <a:p>
                      <a:pPr marL="342900" lvl="0" indent="-342900">
                        <a:lnSpc>
                          <a:spcPct val="115000"/>
                        </a:lnSpc>
                        <a:spcAft>
                          <a:spcPts val="0"/>
                        </a:spcAft>
                        <a:buFont typeface="Symbol"/>
                        <a:buChar char=""/>
                        <a:tabLst>
                          <a:tab pos="457200" algn="l"/>
                        </a:tabLst>
                      </a:pPr>
                      <a:r>
                        <a:rPr lang="en-GB" sz="1000" dirty="0">
                          <a:latin typeface="Verdana"/>
                          <a:ea typeface="Times New Roman"/>
                          <a:cs typeface="Times New Roman"/>
                        </a:rPr>
                        <a:t>‘</a:t>
                      </a:r>
                      <a:r>
                        <a:rPr lang="en-GB" sz="1000" dirty="0" err="1">
                          <a:latin typeface="Verdana"/>
                          <a:ea typeface="Times New Roman"/>
                          <a:cs typeface="Times New Roman"/>
                        </a:rPr>
                        <a:t>drusen</a:t>
                      </a:r>
                      <a:r>
                        <a:rPr lang="en-GB" sz="1000" dirty="0">
                          <a:latin typeface="Verdana"/>
                          <a:ea typeface="Times New Roman"/>
                          <a:cs typeface="Times New Roman"/>
                        </a:rPr>
                        <a:t>’</a:t>
                      </a:r>
                    </a:p>
                    <a:p>
                      <a:pPr marL="342900" lvl="0" indent="-342900">
                        <a:lnSpc>
                          <a:spcPct val="115000"/>
                        </a:lnSpc>
                        <a:spcAft>
                          <a:spcPts val="0"/>
                        </a:spcAft>
                        <a:buFont typeface="Symbol"/>
                        <a:buChar char=""/>
                        <a:tabLst>
                          <a:tab pos="457200" algn="l"/>
                        </a:tabLst>
                      </a:pPr>
                      <a:r>
                        <a:rPr lang="en-GB" sz="1000" dirty="0">
                          <a:latin typeface="Verdana"/>
                          <a:ea typeface="Times New Roman"/>
                          <a:cs typeface="Times New Roman"/>
                        </a:rPr>
                        <a:t>AMD </a:t>
                      </a:r>
                    </a:p>
                    <a:p>
                      <a:pPr marL="342900" lvl="0" indent="-342900">
                        <a:lnSpc>
                          <a:spcPct val="115000"/>
                        </a:lnSpc>
                        <a:spcAft>
                          <a:spcPts val="0"/>
                        </a:spcAft>
                        <a:buFont typeface="Symbol"/>
                        <a:buChar char=""/>
                        <a:tabLst>
                          <a:tab pos="457200" algn="l"/>
                        </a:tabLst>
                      </a:pPr>
                      <a:r>
                        <a:rPr lang="en-GB" sz="1000" dirty="0">
                          <a:latin typeface="Verdana"/>
                          <a:ea typeface="Times New Roman"/>
                          <a:cs typeface="Times New Roman"/>
                        </a:rPr>
                        <a:t>‘age-related macular degeneration’</a:t>
                      </a:r>
                    </a:p>
                    <a:p>
                      <a:pPr marL="342900" lvl="0" indent="-342900">
                        <a:lnSpc>
                          <a:spcPct val="115000"/>
                        </a:lnSpc>
                        <a:spcAft>
                          <a:spcPts val="0"/>
                        </a:spcAft>
                        <a:buFont typeface="Symbol"/>
                        <a:buChar char=""/>
                        <a:tabLst>
                          <a:tab pos="457200" algn="l"/>
                        </a:tabLst>
                      </a:pPr>
                      <a:r>
                        <a:rPr lang="en-GB" sz="1000" dirty="0">
                          <a:latin typeface="Verdana"/>
                          <a:ea typeface="Times New Roman"/>
                          <a:cs typeface="Times New Roman"/>
                        </a:rPr>
                        <a:t>‘dry  AMD’</a:t>
                      </a:r>
                    </a:p>
                    <a:p>
                      <a:pPr marL="342900" lvl="0" indent="-342900">
                        <a:lnSpc>
                          <a:spcPct val="115000"/>
                        </a:lnSpc>
                        <a:spcAft>
                          <a:spcPts val="0"/>
                        </a:spcAft>
                        <a:buFont typeface="Symbol"/>
                        <a:buChar char=""/>
                        <a:tabLst>
                          <a:tab pos="457200" algn="l"/>
                        </a:tabLst>
                      </a:pPr>
                      <a:r>
                        <a:rPr lang="en-GB" sz="1000" dirty="0">
                          <a:latin typeface="Verdana"/>
                          <a:ea typeface="Times New Roman"/>
                          <a:cs typeface="Times New Roman"/>
                        </a:rPr>
                        <a:t>‘dry age-related macular degeneration’</a:t>
                      </a:r>
                    </a:p>
                    <a:p>
                      <a:pPr marL="342900" lvl="0" indent="-342900">
                        <a:lnSpc>
                          <a:spcPct val="115000"/>
                        </a:lnSpc>
                        <a:spcAft>
                          <a:spcPts val="0"/>
                        </a:spcAft>
                        <a:buFont typeface="Symbol"/>
                        <a:buChar char=""/>
                        <a:tabLst>
                          <a:tab pos="457200" algn="l"/>
                        </a:tabLst>
                      </a:pPr>
                      <a:r>
                        <a:rPr lang="en-GB" sz="1000" dirty="0">
                          <a:latin typeface="Verdana"/>
                          <a:ea typeface="Times New Roman"/>
                          <a:cs typeface="Times New Roman"/>
                        </a:rPr>
                        <a:t>‘early AMD’</a:t>
                      </a:r>
                    </a:p>
                    <a:p>
                      <a:pPr marL="342900" lvl="0" indent="-342900">
                        <a:lnSpc>
                          <a:spcPct val="115000"/>
                        </a:lnSpc>
                        <a:spcAft>
                          <a:spcPts val="0"/>
                        </a:spcAft>
                        <a:buFont typeface="Symbol"/>
                        <a:buChar char=""/>
                        <a:tabLst>
                          <a:tab pos="457200" algn="l"/>
                        </a:tabLst>
                      </a:pPr>
                      <a:r>
                        <a:rPr lang="en-GB" sz="1000" dirty="0">
                          <a:latin typeface="Verdana"/>
                          <a:ea typeface="Times New Roman"/>
                          <a:cs typeface="Times New Roman"/>
                        </a:rPr>
                        <a:t>‘focal macular </a:t>
                      </a:r>
                      <a:r>
                        <a:rPr lang="en-GB" sz="1000" dirty="0" err="1">
                          <a:latin typeface="Verdana"/>
                          <a:ea typeface="Times New Roman"/>
                          <a:cs typeface="Times New Roman"/>
                        </a:rPr>
                        <a:t>hyperpigmentation</a:t>
                      </a:r>
                      <a:r>
                        <a:rPr lang="en-GB" sz="1000" dirty="0">
                          <a:latin typeface="Verdana"/>
                          <a:ea typeface="Times New Roman"/>
                          <a:cs typeface="Times New Roman"/>
                        </a:rPr>
                        <a:t>’</a:t>
                      </a:r>
                    </a:p>
                    <a:p>
                      <a:pPr marL="342900" lvl="0" indent="-342900">
                        <a:lnSpc>
                          <a:spcPct val="115000"/>
                        </a:lnSpc>
                        <a:spcAft>
                          <a:spcPts val="0"/>
                        </a:spcAft>
                        <a:buFont typeface="Symbol"/>
                        <a:buChar char=""/>
                        <a:tabLst>
                          <a:tab pos="457200" algn="l"/>
                        </a:tabLst>
                      </a:pPr>
                      <a:r>
                        <a:rPr lang="en-GB" sz="1000" dirty="0">
                          <a:latin typeface="Verdana"/>
                          <a:ea typeface="Times New Roman"/>
                          <a:cs typeface="Times New Roman"/>
                        </a:rPr>
                        <a:t> ‘focal macular </a:t>
                      </a:r>
                      <a:r>
                        <a:rPr lang="en-GB" sz="1000" dirty="0" err="1">
                          <a:latin typeface="Verdana"/>
                          <a:ea typeface="Times New Roman"/>
                          <a:cs typeface="Times New Roman"/>
                        </a:rPr>
                        <a:t>hypopigmentation</a:t>
                      </a:r>
                      <a:r>
                        <a:rPr lang="en-GB" sz="1000" dirty="0">
                          <a:latin typeface="Verdana"/>
                          <a:ea typeface="Times New Roman"/>
                          <a:cs typeface="Times New Roman"/>
                        </a:rPr>
                        <a:t>’</a:t>
                      </a:r>
                    </a:p>
                    <a:p>
                      <a:pPr marL="342900" lvl="0" indent="-342900">
                        <a:lnSpc>
                          <a:spcPct val="115000"/>
                        </a:lnSpc>
                        <a:spcAft>
                          <a:spcPts val="0"/>
                        </a:spcAft>
                        <a:buFont typeface="Symbol"/>
                        <a:buChar char=""/>
                        <a:tabLst>
                          <a:tab pos="457200" algn="l"/>
                        </a:tabLst>
                      </a:pPr>
                      <a:r>
                        <a:rPr lang="en-GB" sz="1000" dirty="0">
                          <a:latin typeface="Verdana"/>
                          <a:ea typeface="Times New Roman"/>
                          <a:cs typeface="Times New Roman"/>
                        </a:rPr>
                        <a:t>‘macular </a:t>
                      </a:r>
                      <a:r>
                        <a:rPr lang="en-GB" sz="1000" dirty="0" err="1">
                          <a:latin typeface="Verdana"/>
                          <a:ea typeface="Times New Roman"/>
                          <a:cs typeface="Times New Roman"/>
                        </a:rPr>
                        <a:t>hyperpigmentation</a:t>
                      </a:r>
                      <a:r>
                        <a:rPr lang="en-GB" sz="1000" dirty="0">
                          <a:latin typeface="Verdana"/>
                          <a:ea typeface="Times New Roman"/>
                          <a:cs typeface="Times New Roman"/>
                        </a:rPr>
                        <a:t>’</a:t>
                      </a:r>
                    </a:p>
                    <a:p>
                      <a:pPr marL="342900" lvl="0" indent="-342900">
                        <a:lnSpc>
                          <a:spcPct val="115000"/>
                        </a:lnSpc>
                        <a:spcAft>
                          <a:spcPts val="0"/>
                        </a:spcAft>
                        <a:buFont typeface="Symbol"/>
                        <a:buChar char=""/>
                        <a:tabLst>
                          <a:tab pos="457200" algn="l"/>
                        </a:tabLst>
                      </a:pPr>
                      <a:r>
                        <a:rPr lang="en-GB" sz="1000" dirty="0">
                          <a:latin typeface="Verdana"/>
                          <a:ea typeface="Times New Roman"/>
                          <a:cs typeface="Times New Roman"/>
                        </a:rPr>
                        <a:t>‘macular </a:t>
                      </a:r>
                      <a:r>
                        <a:rPr lang="en-GB" sz="1000" dirty="0" err="1">
                          <a:latin typeface="Verdana"/>
                          <a:ea typeface="Times New Roman"/>
                          <a:cs typeface="Times New Roman"/>
                        </a:rPr>
                        <a:t>hypopigmentation</a:t>
                      </a:r>
                      <a:r>
                        <a:rPr lang="en-GB" sz="1000" dirty="0">
                          <a:latin typeface="Verdana"/>
                          <a:ea typeface="Times New Roman"/>
                          <a:cs typeface="Times New Roman"/>
                        </a:rPr>
                        <a:t>’</a:t>
                      </a:r>
                    </a:p>
                    <a:p>
                      <a:pPr marL="342900" lvl="0" indent="-342900">
                        <a:lnSpc>
                          <a:spcPct val="115000"/>
                        </a:lnSpc>
                        <a:spcAft>
                          <a:spcPts val="0"/>
                        </a:spcAft>
                        <a:buFont typeface="Symbol"/>
                        <a:buChar char=""/>
                        <a:tabLst>
                          <a:tab pos="457200" algn="l"/>
                        </a:tabLst>
                      </a:pPr>
                      <a:r>
                        <a:rPr lang="en-GB" sz="1000" dirty="0">
                          <a:latin typeface="Verdana"/>
                          <a:ea typeface="Times New Roman"/>
                          <a:cs typeface="Times New Roman"/>
                        </a:rPr>
                        <a:t>‘Diffuse macular </a:t>
                      </a:r>
                      <a:r>
                        <a:rPr lang="en-GB" sz="1000" dirty="0" err="1">
                          <a:latin typeface="Verdana"/>
                          <a:ea typeface="Times New Roman"/>
                          <a:cs typeface="Times New Roman"/>
                        </a:rPr>
                        <a:t>hypopigmentation</a:t>
                      </a:r>
                      <a:r>
                        <a:rPr lang="en-GB" sz="1000" dirty="0">
                          <a:latin typeface="Verdana"/>
                          <a:ea typeface="Times New Roman"/>
                          <a:cs typeface="Times New Roman"/>
                        </a:rPr>
                        <a:t>’ </a:t>
                      </a:r>
                    </a:p>
                    <a:p>
                      <a:pPr marL="342900" lvl="0" indent="-342900">
                        <a:lnSpc>
                          <a:spcPct val="115000"/>
                        </a:lnSpc>
                        <a:spcAft>
                          <a:spcPts val="0"/>
                        </a:spcAft>
                        <a:buFont typeface="Symbol"/>
                        <a:buChar char=""/>
                        <a:tabLst>
                          <a:tab pos="457200" algn="l"/>
                        </a:tabLst>
                      </a:pPr>
                      <a:r>
                        <a:rPr lang="en-GB" sz="1000" dirty="0">
                          <a:latin typeface="Verdana"/>
                          <a:ea typeface="Times New Roman"/>
                          <a:cs typeface="Times New Roman"/>
                        </a:rPr>
                        <a:t>‘Diffuse macular </a:t>
                      </a:r>
                      <a:r>
                        <a:rPr lang="en-GB" sz="1000" dirty="0" err="1">
                          <a:latin typeface="Verdana"/>
                          <a:ea typeface="Times New Roman"/>
                          <a:cs typeface="Times New Roman"/>
                        </a:rPr>
                        <a:t>hyperpigmentation</a:t>
                      </a:r>
                      <a:r>
                        <a:rPr lang="en-GB" sz="1000" dirty="0">
                          <a:latin typeface="Verdana"/>
                          <a:ea typeface="Times New Roman"/>
                          <a:cs typeface="Times New Roman"/>
                        </a:rPr>
                        <a:t>’ </a:t>
                      </a:r>
                    </a:p>
                    <a:p>
                      <a:pPr marL="342900" lvl="0" indent="-342900">
                        <a:lnSpc>
                          <a:spcPct val="115000"/>
                        </a:lnSpc>
                        <a:spcAft>
                          <a:spcPts val="0"/>
                        </a:spcAft>
                        <a:buFont typeface="Symbol"/>
                        <a:buChar char=""/>
                        <a:tabLst>
                          <a:tab pos="457200" algn="l"/>
                        </a:tabLst>
                      </a:pPr>
                      <a:r>
                        <a:rPr lang="en-GB" sz="1000" dirty="0">
                          <a:latin typeface="Verdana"/>
                          <a:ea typeface="Times New Roman"/>
                          <a:cs typeface="Times New Roman"/>
                        </a:rPr>
                        <a:t>‘RPE changes’ </a:t>
                      </a:r>
                    </a:p>
                    <a:p>
                      <a:pPr marL="342900" lvl="0" indent="-342900">
                        <a:lnSpc>
                          <a:spcPct val="115000"/>
                        </a:lnSpc>
                        <a:spcAft>
                          <a:spcPts val="0"/>
                        </a:spcAft>
                        <a:buFont typeface="Symbol"/>
                        <a:buChar char=""/>
                        <a:tabLst>
                          <a:tab pos="457200" algn="l"/>
                        </a:tabLst>
                      </a:pPr>
                      <a:r>
                        <a:rPr lang="en-GB" sz="1000" dirty="0">
                          <a:latin typeface="Verdana"/>
                          <a:ea typeface="Times New Roman"/>
                          <a:cs typeface="Times New Roman"/>
                        </a:rPr>
                        <a:t>‘Retinal pigment epithelial changes’ </a:t>
                      </a:r>
                    </a:p>
                    <a:p>
                      <a:pPr marL="342900" lvl="0" indent="-342900">
                        <a:lnSpc>
                          <a:spcPct val="115000"/>
                        </a:lnSpc>
                        <a:spcAft>
                          <a:spcPts val="0"/>
                        </a:spcAft>
                        <a:buFont typeface="Symbol"/>
                        <a:buChar char=""/>
                        <a:tabLst>
                          <a:tab pos="457200" algn="l"/>
                        </a:tabLst>
                      </a:pPr>
                      <a:r>
                        <a:rPr lang="en-GB" sz="1000" dirty="0">
                          <a:latin typeface="Verdana"/>
                          <a:ea typeface="Times New Roman"/>
                          <a:cs typeface="Times New Roman"/>
                        </a:rPr>
                        <a:t>‘</a:t>
                      </a:r>
                      <a:r>
                        <a:rPr lang="en-GB" sz="1000" dirty="0" err="1">
                          <a:latin typeface="Verdana"/>
                          <a:ea typeface="Times New Roman"/>
                          <a:cs typeface="Times New Roman"/>
                        </a:rPr>
                        <a:t>Drusenoid</a:t>
                      </a:r>
                      <a:r>
                        <a:rPr lang="en-GB" sz="1000" dirty="0">
                          <a:latin typeface="Verdana"/>
                          <a:ea typeface="Times New Roman"/>
                          <a:cs typeface="Times New Roman"/>
                        </a:rPr>
                        <a:t> PED’ </a:t>
                      </a:r>
                    </a:p>
                  </a:txBody>
                  <a:tcPr marL="35188" marR="35188" marT="48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000">
                          <a:latin typeface="Verdana"/>
                          <a:ea typeface="Times New Roman"/>
                          <a:cs typeface="Times New Roman"/>
                        </a:rPr>
                        <a:t>Any of the following:</a:t>
                      </a:r>
                    </a:p>
                    <a:p>
                      <a:pPr marL="342900" lvl="0" indent="-342900">
                        <a:lnSpc>
                          <a:spcPct val="115000"/>
                        </a:lnSpc>
                        <a:spcAft>
                          <a:spcPts val="0"/>
                        </a:spcAft>
                        <a:buFont typeface="Symbol"/>
                        <a:buChar char=""/>
                        <a:tabLst>
                          <a:tab pos="457200" algn="l"/>
                        </a:tabLst>
                      </a:pPr>
                      <a:r>
                        <a:rPr lang="en-GB" sz="1000">
                          <a:latin typeface="Verdana"/>
                          <a:ea typeface="Times New Roman"/>
                          <a:cs typeface="Times New Roman"/>
                        </a:rPr>
                        <a:t>‘geographic atrophy’ (exclude 'non-geographic macular atrophy', 'atrophy (non geographic atrophy)')</a:t>
                      </a:r>
                    </a:p>
                    <a:p>
                      <a:pPr marL="342900" lvl="0" indent="-342900">
                        <a:lnSpc>
                          <a:spcPct val="115000"/>
                        </a:lnSpc>
                        <a:spcAft>
                          <a:spcPts val="0"/>
                        </a:spcAft>
                        <a:buFont typeface="Symbol"/>
                        <a:buChar char=""/>
                        <a:tabLst>
                          <a:tab pos="457200" algn="l"/>
                        </a:tabLst>
                      </a:pPr>
                      <a:r>
                        <a:rPr lang="en-GB" sz="1000">
                          <a:latin typeface="Verdana"/>
                          <a:ea typeface="Times New Roman"/>
                          <a:cs typeface="Times New Roman"/>
                        </a:rPr>
                        <a:t>‘centre-involving atrophy’ </a:t>
                      </a:r>
                    </a:p>
                  </a:txBody>
                  <a:tcPr marL="35188" marR="35188" marT="48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ct val="115000"/>
                        </a:lnSpc>
                        <a:spcAft>
                          <a:spcPts val="0"/>
                        </a:spcAft>
                        <a:buFont typeface="Symbol"/>
                        <a:buChar char=""/>
                        <a:tabLst>
                          <a:tab pos="457200" algn="l"/>
                        </a:tabLst>
                      </a:pPr>
                      <a:r>
                        <a:rPr lang="en-GB" sz="1000" dirty="0">
                          <a:latin typeface="Verdana"/>
                          <a:ea typeface="Times New Roman"/>
                          <a:cs typeface="Times New Roman"/>
                        </a:rPr>
                        <a:t>Any ‘</a:t>
                      </a:r>
                      <a:r>
                        <a:rPr lang="en-GB" sz="1000" dirty="0" err="1">
                          <a:latin typeface="Verdana"/>
                          <a:ea typeface="Times New Roman"/>
                          <a:cs typeface="Times New Roman"/>
                        </a:rPr>
                        <a:t>neovascular</a:t>
                      </a:r>
                      <a:r>
                        <a:rPr lang="en-GB" sz="1000" dirty="0">
                          <a:latin typeface="Verdana"/>
                          <a:ea typeface="Times New Roman"/>
                          <a:cs typeface="Times New Roman"/>
                        </a:rPr>
                        <a:t> AMD’ (exclude ‘no evidence of active </a:t>
                      </a:r>
                      <a:r>
                        <a:rPr lang="en-GB" sz="1000" dirty="0" err="1">
                          <a:latin typeface="Verdana"/>
                          <a:ea typeface="Times New Roman"/>
                          <a:cs typeface="Times New Roman"/>
                        </a:rPr>
                        <a:t>neovascular</a:t>
                      </a:r>
                      <a:r>
                        <a:rPr lang="en-GB" sz="1000" dirty="0">
                          <a:latin typeface="Verdana"/>
                          <a:ea typeface="Times New Roman"/>
                          <a:cs typeface="Times New Roman"/>
                        </a:rPr>
                        <a:t> AMD’)  </a:t>
                      </a:r>
                    </a:p>
                    <a:p>
                      <a:pPr marL="342900" lvl="0" indent="-342900">
                        <a:lnSpc>
                          <a:spcPct val="115000"/>
                        </a:lnSpc>
                        <a:spcAft>
                          <a:spcPts val="0"/>
                        </a:spcAft>
                        <a:buFont typeface="Symbol"/>
                        <a:buChar char=""/>
                        <a:tabLst>
                          <a:tab pos="457200" algn="l"/>
                        </a:tabLst>
                      </a:pPr>
                      <a:r>
                        <a:rPr lang="en-GB" sz="1000" dirty="0">
                          <a:latin typeface="Verdana"/>
                          <a:ea typeface="Times New Roman"/>
                          <a:cs typeface="Times New Roman"/>
                        </a:rPr>
                        <a:t>wet AMD </a:t>
                      </a:r>
                    </a:p>
                    <a:p>
                      <a:pPr marL="342900" lvl="0" indent="-342900">
                        <a:lnSpc>
                          <a:spcPct val="115000"/>
                        </a:lnSpc>
                        <a:spcAft>
                          <a:spcPts val="0"/>
                        </a:spcAft>
                        <a:buFont typeface="Symbol"/>
                        <a:buChar char=""/>
                        <a:tabLst>
                          <a:tab pos="457200" algn="l"/>
                        </a:tabLst>
                      </a:pPr>
                      <a:r>
                        <a:rPr lang="en-GB" sz="1000" dirty="0">
                          <a:latin typeface="Verdana"/>
                          <a:ea typeface="Times New Roman"/>
                          <a:cs typeface="Times New Roman"/>
                        </a:rPr>
                        <a:t>wet age-related macular degeneration </a:t>
                      </a:r>
                    </a:p>
                    <a:p>
                      <a:pPr marL="342900" lvl="0" indent="-342900">
                        <a:lnSpc>
                          <a:spcPct val="115000"/>
                        </a:lnSpc>
                        <a:spcAft>
                          <a:spcPts val="0"/>
                        </a:spcAft>
                        <a:buFont typeface="Symbol"/>
                        <a:buChar char=""/>
                        <a:tabLst>
                          <a:tab pos="457200" algn="l"/>
                        </a:tabLst>
                      </a:pPr>
                      <a:r>
                        <a:rPr lang="en-GB" sz="1000" dirty="0">
                          <a:latin typeface="Verdana"/>
                          <a:ea typeface="Times New Roman"/>
                          <a:cs typeface="Times New Roman"/>
                        </a:rPr>
                        <a:t>Any ‘CNV’</a:t>
                      </a:r>
                    </a:p>
                    <a:p>
                      <a:pPr marL="342900" lvl="0" indent="-342900">
                        <a:lnSpc>
                          <a:spcPct val="115000"/>
                        </a:lnSpc>
                        <a:spcAft>
                          <a:spcPts val="0"/>
                        </a:spcAft>
                        <a:buFont typeface="Symbol"/>
                        <a:buChar char=""/>
                        <a:tabLst>
                          <a:tab pos="457200" algn="l"/>
                        </a:tabLst>
                      </a:pPr>
                      <a:r>
                        <a:rPr lang="en-GB" sz="1000" dirty="0" err="1">
                          <a:latin typeface="Verdana"/>
                          <a:ea typeface="Times New Roman"/>
                          <a:cs typeface="Times New Roman"/>
                        </a:rPr>
                        <a:t>disciform</a:t>
                      </a:r>
                      <a:r>
                        <a:rPr lang="en-GB" sz="1000" dirty="0">
                          <a:latin typeface="Verdana"/>
                          <a:ea typeface="Times New Roman"/>
                          <a:cs typeface="Times New Roman"/>
                        </a:rPr>
                        <a:t> scar</a:t>
                      </a:r>
                    </a:p>
                    <a:p>
                      <a:pPr marL="342900" lvl="0" indent="-342900">
                        <a:lnSpc>
                          <a:spcPct val="115000"/>
                        </a:lnSpc>
                        <a:spcAft>
                          <a:spcPts val="0"/>
                        </a:spcAft>
                        <a:buFont typeface="Symbol"/>
                        <a:buChar char=""/>
                        <a:tabLst>
                          <a:tab pos="457200" algn="l"/>
                        </a:tabLst>
                      </a:pPr>
                      <a:r>
                        <a:rPr lang="en-GB" sz="1000" dirty="0" err="1">
                          <a:latin typeface="Verdana"/>
                          <a:ea typeface="Times New Roman"/>
                          <a:cs typeface="Times New Roman"/>
                        </a:rPr>
                        <a:t>choroidal</a:t>
                      </a:r>
                      <a:r>
                        <a:rPr lang="en-GB" sz="1000" dirty="0">
                          <a:latin typeface="Verdana"/>
                          <a:ea typeface="Times New Roman"/>
                          <a:cs typeface="Times New Roman"/>
                        </a:rPr>
                        <a:t> </a:t>
                      </a:r>
                      <a:r>
                        <a:rPr lang="en-GB" sz="1000" dirty="0" err="1">
                          <a:latin typeface="Verdana"/>
                          <a:ea typeface="Times New Roman"/>
                          <a:cs typeface="Times New Roman"/>
                        </a:rPr>
                        <a:t>neovascular</a:t>
                      </a:r>
                      <a:r>
                        <a:rPr lang="en-GB" sz="1000" dirty="0">
                          <a:latin typeface="Verdana"/>
                          <a:ea typeface="Times New Roman"/>
                          <a:cs typeface="Times New Roman"/>
                        </a:rPr>
                        <a:t> membrane (type not specified)</a:t>
                      </a:r>
                    </a:p>
                    <a:p>
                      <a:pPr marL="342900" lvl="0" indent="-342900">
                        <a:lnSpc>
                          <a:spcPct val="115000"/>
                        </a:lnSpc>
                        <a:spcAft>
                          <a:spcPts val="0"/>
                        </a:spcAft>
                        <a:buFont typeface="Symbol"/>
                        <a:buChar char=""/>
                        <a:tabLst>
                          <a:tab pos="457200" algn="l"/>
                        </a:tabLst>
                      </a:pPr>
                      <a:r>
                        <a:rPr lang="en-GB" sz="1000" dirty="0">
                          <a:latin typeface="Verdana"/>
                          <a:ea typeface="Times New Roman"/>
                          <a:cs typeface="Times New Roman"/>
                        </a:rPr>
                        <a:t>central serous retinopathy associated with idiopathic </a:t>
                      </a:r>
                      <a:r>
                        <a:rPr lang="en-GB" sz="1000" dirty="0" err="1">
                          <a:latin typeface="Verdana"/>
                          <a:ea typeface="Times New Roman"/>
                          <a:cs typeface="Times New Roman"/>
                        </a:rPr>
                        <a:t>polypoidal</a:t>
                      </a:r>
                      <a:r>
                        <a:rPr lang="en-GB" sz="1000" dirty="0">
                          <a:latin typeface="Verdana"/>
                          <a:ea typeface="Times New Roman"/>
                          <a:cs typeface="Times New Roman"/>
                        </a:rPr>
                        <a:t> </a:t>
                      </a:r>
                      <a:r>
                        <a:rPr lang="en-GB" sz="1000" dirty="0" err="1">
                          <a:latin typeface="Verdana"/>
                          <a:ea typeface="Times New Roman"/>
                          <a:cs typeface="Times New Roman"/>
                        </a:rPr>
                        <a:t>choroidal</a:t>
                      </a:r>
                      <a:r>
                        <a:rPr lang="en-GB" sz="1000" dirty="0">
                          <a:latin typeface="Verdana"/>
                          <a:ea typeface="Times New Roman"/>
                          <a:cs typeface="Times New Roman"/>
                        </a:rPr>
                        <a:t> </a:t>
                      </a:r>
                      <a:r>
                        <a:rPr lang="en-GB" sz="1000" dirty="0" err="1">
                          <a:latin typeface="Verdana"/>
                          <a:ea typeface="Times New Roman"/>
                          <a:cs typeface="Times New Roman"/>
                        </a:rPr>
                        <a:t>vasculopathy</a:t>
                      </a:r>
                      <a:endParaRPr lang="en-GB" sz="1000" dirty="0">
                        <a:latin typeface="Verdana"/>
                        <a:ea typeface="Times New Roman"/>
                        <a:cs typeface="Times New Roman"/>
                      </a:endParaRPr>
                    </a:p>
                    <a:p>
                      <a:pPr marL="342900" lvl="0" indent="-342900">
                        <a:lnSpc>
                          <a:spcPct val="115000"/>
                        </a:lnSpc>
                        <a:spcAft>
                          <a:spcPts val="0"/>
                        </a:spcAft>
                        <a:buFont typeface="Symbol"/>
                        <a:buChar char=""/>
                        <a:tabLst>
                          <a:tab pos="457200" algn="l"/>
                        </a:tabLst>
                      </a:pPr>
                      <a:r>
                        <a:rPr lang="en-GB" sz="1000" dirty="0" err="1">
                          <a:latin typeface="Verdana"/>
                          <a:ea typeface="Times New Roman"/>
                          <a:cs typeface="Times New Roman"/>
                        </a:rPr>
                        <a:t>choroidal</a:t>
                      </a:r>
                      <a:r>
                        <a:rPr lang="en-GB" sz="1000" dirty="0">
                          <a:latin typeface="Verdana"/>
                          <a:ea typeface="Times New Roman"/>
                          <a:cs typeface="Times New Roman"/>
                        </a:rPr>
                        <a:t> haemorrhage</a:t>
                      </a:r>
                    </a:p>
                    <a:p>
                      <a:pPr marL="342900" lvl="0" indent="-342900">
                        <a:lnSpc>
                          <a:spcPct val="115000"/>
                        </a:lnSpc>
                        <a:spcAft>
                          <a:spcPts val="0"/>
                        </a:spcAft>
                        <a:buFont typeface="Symbol"/>
                        <a:buChar char=""/>
                        <a:tabLst>
                          <a:tab pos="457200" algn="l"/>
                        </a:tabLst>
                      </a:pPr>
                      <a:r>
                        <a:rPr lang="en-GB" sz="1000" dirty="0" err="1">
                          <a:latin typeface="Verdana"/>
                          <a:ea typeface="Times New Roman"/>
                          <a:cs typeface="Times New Roman"/>
                        </a:rPr>
                        <a:t>choroidal</a:t>
                      </a:r>
                      <a:r>
                        <a:rPr lang="en-GB" sz="1000" dirty="0">
                          <a:latin typeface="Verdana"/>
                          <a:ea typeface="Times New Roman"/>
                          <a:cs typeface="Times New Roman"/>
                        </a:rPr>
                        <a:t> </a:t>
                      </a:r>
                      <a:r>
                        <a:rPr lang="en-GB" sz="1000" dirty="0" err="1">
                          <a:latin typeface="Verdana"/>
                          <a:ea typeface="Times New Roman"/>
                          <a:cs typeface="Times New Roman"/>
                        </a:rPr>
                        <a:t>neovascular</a:t>
                      </a:r>
                      <a:r>
                        <a:rPr lang="en-GB" sz="1000" dirty="0">
                          <a:latin typeface="Verdana"/>
                          <a:ea typeface="Times New Roman"/>
                          <a:cs typeface="Times New Roman"/>
                        </a:rPr>
                        <a:t> membrane associated with a </a:t>
                      </a:r>
                      <a:r>
                        <a:rPr lang="en-GB" sz="1000" dirty="0" err="1">
                          <a:latin typeface="Verdana"/>
                          <a:ea typeface="Times New Roman"/>
                          <a:cs typeface="Times New Roman"/>
                        </a:rPr>
                        <a:t>chorioretinal</a:t>
                      </a:r>
                      <a:r>
                        <a:rPr lang="en-GB" sz="1000" dirty="0">
                          <a:latin typeface="Verdana"/>
                          <a:ea typeface="Times New Roman"/>
                          <a:cs typeface="Times New Roman"/>
                        </a:rPr>
                        <a:t> scar</a:t>
                      </a:r>
                    </a:p>
                    <a:p>
                      <a:pPr marL="342900" lvl="0" indent="-342900">
                        <a:lnSpc>
                          <a:spcPct val="115000"/>
                        </a:lnSpc>
                        <a:spcAft>
                          <a:spcPts val="0"/>
                        </a:spcAft>
                        <a:buFont typeface="Symbol"/>
                        <a:buChar char=""/>
                        <a:tabLst>
                          <a:tab pos="457200" algn="l"/>
                        </a:tabLst>
                      </a:pPr>
                      <a:r>
                        <a:rPr lang="en-GB" sz="1000" dirty="0" err="1">
                          <a:latin typeface="Verdana"/>
                          <a:ea typeface="Times New Roman"/>
                          <a:cs typeface="Times New Roman"/>
                        </a:rPr>
                        <a:t>juxtafoveal</a:t>
                      </a:r>
                      <a:r>
                        <a:rPr lang="en-GB" sz="1000" dirty="0">
                          <a:latin typeface="Verdana"/>
                          <a:ea typeface="Times New Roman"/>
                          <a:cs typeface="Times New Roman"/>
                        </a:rPr>
                        <a:t> </a:t>
                      </a:r>
                      <a:r>
                        <a:rPr lang="en-GB" sz="1000" dirty="0" err="1">
                          <a:latin typeface="Verdana"/>
                          <a:ea typeface="Times New Roman"/>
                          <a:cs typeface="Times New Roman"/>
                        </a:rPr>
                        <a:t>telangiectasia</a:t>
                      </a:r>
                      <a:r>
                        <a:rPr lang="en-GB" sz="1000" dirty="0">
                          <a:latin typeface="Verdana"/>
                          <a:ea typeface="Times New Roman"/>
                          <a:cs typeface="Times New Roman"/>
                        </a:rPr>
                        <a:t> associated with </a:t>
                      </a:r>
                      <a:r>
                        <a:rPr lang="en-GB" sz="1000" dirty="0" err="1">
                          <a:latin typeface="Verdana"/>
                          <a:ea typeface="Times New Roman"/>
                          <a:cs typeface="Times New Roman"/>
                        </a:rPr>
                        <a:t>choroidal</a:t>
                      </a:r>
                      <a:r>
                        <a:rPr lang="en-GB" sz="1000" dirty="0">
                          <a:latin typeface="Verdana"/>
                          <a:ea typeface="Times New Roman"/>
                          <a:cs typeface="Times New Roman"/>
                        </a:rPr>
                        <a:t> neovascularisation</a:t>
                      </a:r>
                    </a:p>
                    <a:p>
                      <a:pPr marL="342900" lvl="0" indent="-342900">
                        <a:lnSpc>
                          <a:spcPct val="115000"/>
                        </a:lnSpc>
                        <a:spcAft>
                          <a:spcPts val="0"/>
                        </a:spcAft>
                        <a:buFont typeface="Symbol"/>
                        <a:buChar char=""/>
                        <a:tabLst>
                          <a:tab pos="457200" algn="l"/>
                        </a:tabLst>
                      </a:pPr>
                      <a:r>
                        <a:rPr lang="en-GB" sz="1000" dirty="0">
                          <a:latin typeface="Verdana"/>
                          <a:ea typeface="Times New Roman"/>
                          <a:cs typeface="Times New Roman"/>
                        </a:rPr>
                        <a:t>PED</a:t>
                      </a:r>
                    </a:p>
                    <a:p>
                      <a:pPr marL="342900" lvl="0" indent="-342900">
                        <a:lnSpc>
                          <a:spcPct val="115000"/>
                        </a:lnSpc>
                        <a:spcAft>
                          <a:spcPts val="0"/>
                        </a:spcAft>
                        <a:buFont typeface="Symbol"/>
                        <a:buChar char=""/>
                        <a:tabLst>
                          <a:tab pos="457200" algn="l"/>
                        </a:tabLst>
                      </a:pPr>
                      <a:r>
                        <a:rPr lang="en-GB" sz="1000" dirty="0" err="1">
                          <a:latin typeface="Verdana"/>
                          <a:ea typeface="Times New Roman"/>
                          <a:cs typeface="Times New Roman"/>
                        </a:rPr>
                        <a:t>fibrovascular</a:t>
                      </a:r>
                      <a:r>
                        <a:rPr lang="en-GB" sz="1000" dirty="0">
                          <a:latin typeface="Verdana"/>
                          <a:ea typeface="Times New Roman"/>
                          <a:cs typeface="Times New Roman"/>
                        </a:rPr>
                        <a:t> PED</a:t>
                      </a:r>
                    </a:p>
                    <a:p>
                      <a:pPr marL="342900" lvl="0" indent="-342900">
                        <a:lnSpc>
                          <a:spcPct val="115000"/>
                        </a:lnSpc>
                        <a:spcAft>
                          <a:spcPts val="0"/>
                        </a:spcAft>
                        <a:buFont typeface="Symbol"/>
                        <a:buChar char=""/>
                        <a:tabLst>
                          <a:tab pos="457200" algn="l"/>
                        </a:tabLst>
                      </a:pPr>
                      <a:r>
                        <a:rPr lang="en-GB" sz="1000" dirty="0">
                          <a:latin typeface="Verdana"/>
                          <a:ea typeface="Times New Roman"/>
                          <a:cs typeface="Times New Roman"/>
                        </a:rPr>
                        <a:t>vascularised (notched) PED</a:t>
                      </a:r>
                    </a:p>
                    <a:p>
                      <a:pPr marL="342900" lvl="0" indent="-342900">
                        <a:lnSpc>
                          <a:spcPct val="115000"/>
                        </a:lnSpc>
                        <a:spcAft>
                          <a:spcPts val="0"/>
                        </a:spcAft>
                        <a:buFont typeface="Symbol"/>
                        <a:buChar char=""/>
                        <a:tabLst>
                          <a:tab pos="457200" algn="l"/>
                        </a:tabLst>
                      </a:pPr>
                      <a:r>
                        <a:rPr lang="en-GB" sz="1000" dirty="0">
                          <a:latin typeface="Verdana"/>
                          <a:ea typeface="Times New Roman"/>
                          <a:cs typeface="Times New Roman"/>
                        </a:rPr>
                        <a:t>clinically </a:t>
                      </a:r>
                      <a:r>
                        <a:rPr lang="en-GB" sz="1000" dirty="0" err="1">
                          <a:latin typeface="Verdana"/>
                          <a:ea typeface="Times New Roman"/>
                          <a:cs typeface="Times New Roman"/>
                        </a:rPr>
                        <a:t>avascular</a:t>
                      </a:r>
                      <a:r>
                        <a:rPr lang="en-GB" sz="1000" dirty="0">
                          <a:latin typeface="Verdana"/>
                          <a:ea typeface="Times New Roman"/>
                          <a:cs typeface="Times New Roman"/>
                        </a:rPr>
                        <a:t> (serous) PED</a:t>
                      </a:r>
                    </a:p>
                    <a:p>
                      <a:pPr marL="342900" lvl="0" indent="-342900">
                        <a:lnSpc>
                          <a:spcPct val="115000"/>
                        </a:lnSpc>
                        <a:spcAft>
                          <a:spcPts val="0"/>
                        </a:spcAft>
                        <a:buFont typeface="Symbol"/>
                        <a:buChar char=""/>
                        <a:tabLst>
                          <a:tab pos="457200" algn="l"/>
                        </a:tabLst>
                      </a:pPr>
                      <a:r>
                        <a:rPr lang="en-GB" sz="1000" dirty="0">
                          <a:latin typeface="Verdana"/>
                          <a:ea typeface="Times New Roman"/>
                          <a:cs typeface="Times New Roman"/>
                        </a:rPr>
                        <a:t>haemorrhagic PED</a:t>
                      </a:r>
                    </a:p>
                    <a:p>
                      <a:pPr marL="342900" lvl="0" indent="-342900">
                        <a:lnSpc>
                          <a:spcPct val="115000"/>
                        </a:lnSpc>
                        <a:spcAft>
                          <a:spcPts val="0"/>
                        </a:spcAft>
                        <a:buFont typeface="Symbol"/>
                        <a:buChar char=""/>
                        <a:tabLst>
                          <a:tab pos="457200" algn="l"/>
                        </a:tabLst>
                      </a:pPr>
                      <a:r>
                        <a:rPr lang="en-GB" sz="1000" dirty="0">
                          <a:latin typeface="Verdana"/>
                          <a:ea typeface="Times New Roman"/>
                          <a:cs typeface="Times New Roman"/>
                        </a:rPr>
                        <a:t>turbid PED</a:t>
                      </a:r>
                    </a:p>
                    <a:p>
                      <a:pPr>
                        <a:spcAft>
                          <a:spcPts val="0"/>
                        </a:spcAft>
                      </a:pPr>
                      <a:r>
                        <a:rPr lang="en-GB" sz="1000" b="1" dirty="0">
                          <a:latin typeface="Verdana"/>
                          <a:ea typeface="Times New Roman"/>
                          <a:cs typeface="Times New Roman"/>
                        </a:rPr>
                        <a:t>OR</a:t>
                      </a:r>
                      <a:endParaRPr lang="en-GB" sz="1000" dirty="0">
                        <a:latin typeface="Verdana"/>
                        <a:ea typeface="Times New Roman"/>
                        <a:cs typeface="Times New Roman"/>
                      </a:endParaRPr>
                    </a:p>
                    <a:p>
                      <a:pPr>
                        <a:spcAft>
                          <a:spcPts val="0"/>
                        </a:spcAft>
                      </a:pPr>
                      <a:r>
                        <a:rPr lang="en-GB" sz="1000" dirty="0">
                          <a:latin typeface="Verdana"/>
                          <a:ea typeface="Times New Roman"/>
                          <a:cs typeface="Times New Roman"/>
                        </a:rPr>
                        <a:t>Eye receives a treatment whose indication is related to AMD</a:t>
                      </a:r>
                    </a:p>
                  </a:txBody>
                  <a:tcPr marL="35188" marR="35188" marT="48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281797302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 Summary</a:t>
            </a:r>
            <a:endParaRPr lang="en-GB" dirty="0"/>
          </a:p>
        </p:txBody>
      </p:sp>
      <p:sp>
        <p:nvSpPr>
          <p:cNvPr id="4" name="Date Placeholder 3"/>
          <p:cNvSpPr>
            <a:spLocks noGrp="1"/>
          </p:cNvSpPr>
          <p:nvPr>
            <p:ph type="dt" sz="half" idx="2"/>
          </p:nvPr>
        </p:nvSpPr>
        <p:spPr/>
        <p:txBody>
          <a:bodyPr/>
          <a:lstStyle/>
          <a:p>
            <a:fld id="{18BDE13B-821C-43DB-97BB-47D344BD957A}" type="datetime1">
              <a:rPr lang="en-US" smtClean="0"/>
              <a:pPr/>
              <a:t>2/24/2015</a:t>
            </a:fld>
            <a:endParaRPr lang="en-GB"/>
          </a:p>
        </p:txBody>
      </p:sp>
      <p:sp>
        <p:nvSpPr>
          <p:cNvPr id="5" name="Footer Placeholder 4"/>
          <p:cNvSpPr>
            <a:spLocks noGrp="1"/>
          </p:cNvSpPr>
          <p:nvPr>
            <p:ph type="ftr" sz="quarter" idx="3"/>
          </p:nvPr>
        </p:nvSpPr>
        <p:spPr/>
        <p:txBody>
          <a:bodyPr/>
          <a:lstStyle/>
          <a:p>
            <a:r>
              <a:rPr lang="en-GB" smtClean="0"/>
              <a:t>Jassen Dry AMD predictive models</a:t>
            </a:r>
            <a:endParaRPr lang="en-GB"/>
          </a:p>
        </p:txBody>
      </p:sp>
      <p:sp>
        <p:nvSpPr>
          <p:cNvPr id="6" name="Slide Number Placeholder 5"/>
          <p:cNvSpPr>
            <a:spLocks noGrp="1"/>
          </p:cNvSpPr>
          <p:nvPr>
            <p:ph type="sldNum" sz="quarter" idx="4"/>
          </p:nvPr>
        </p:nvSpPr>
        <p:spPr/>
        <p:txBody>
          <a:bodyPr/>
          <a:lstStyle/>
          <a:p>
            <a:fld id="{078CA1E6-1B09-488D-A1FF-E8A47C315D27}" type="slidenum">
              <a:rPr lang="en-GB" smtClean="0"/>
              <a:pPr/>
              <a:t>4</a:t>
            </a:fld>
            <a:endParaRPr lang="en-GB"/>
          </a:p>
        </p:txBody>
      </p:sp>
      <p:sp>
        <p:nvSpPr>
          <p:cNvPr id="7" name="Text Placeholder 6"/>
          <p:cNvSpPr>
            <a:spLocks noGrp="1"/>
          </p:cNvSpPr>
          <p:nvPr>
            <p:ph type="body" sz="quarter" idx="10"/>
          </p:nvPr>
        </p:nvSpPr>
        <p:spPr/>
        <p:txBody>
          <a:bodyPr/>
          <a:lstStyle/>
          <a:p>
            <a:endParaRPr lang="en-GB"/>
          </a:p>
        </p:txBody>
      </p:sp>
      <p:sp>
        <p:nvSpPr>
          <p:cNvPr id="8" name="TextBox 7"/>
          <p:cNvSpPr txBox="1"/>
          <p:nvPr/>
        </p:nvSpPr>
        <p:spPr>
          <a:xfrm>
            <a:off x="481361" y="1405713"/>
            <a:ext cx="8200677" cy="4662815"/>
          </a:xfrm>
          <a:prstGeom prst="rect">
            <a:avLst/>
          </a:prstGeom>
          <a:noFill/>
        </p:spPr>
        <p:txBody>
          <a:bodyPr wrap="square" rtlCol="0">
            <a:spAutoFit/>
          </a:bodyPr>
          <a:lstStyle/>
          <a:p>
            <a:pPr marL="355600" indent="-355600">
              <a:spcAft>
                <a:spcPts val="600"/>
              </a:spcAft>
              <a:buFont typeface="Arial" pitchFamily="34" charset="0"/>
              <a:buChar char="•"/>
            </a:pPr>
            <a:r>
              <a:rPr lang="en-GB" sz="1600" dirty="0" smtClean="0"/>
              <a:t>All variables in the data were considered but only a short-list of these were considered in the model due to quality and consistency of recording in the dataset </a:t>
            </a:r>
            <a:r>
              <a:rPr lang="en-GB" sz="1600" i="1" dirty="0" smtClean="0"/>
              <a:t>(see slide 7)</a:t>
            </a:r>
          </a:p>
          <a:p>
            <a:pPr marL="355600" indent="-355600">
              <a:spcAft>
                <a:spcPts val="600"/>
              </a:spcAft>
              <a:buFont typeface="Arial" pitchFamily="34" charset="0"/>
              <a:buChar char="•"/>
            </a:pPr>
            <a:r>
              <a:rPr lang="en-GB" sz="1600" dirty="0" smtClean="0"/>
              <a:t>The results across each of the standard models and disease cohorts were consistent, however there is still a need for adjusting for over-fitting  across the standard models, particularly in the mild/intermediate cohorts</a:t>
            </a:r>
          </a:p>
          <a:p>
            <a:pPr marL="355600" indent="-355600">
              <a:spcAft>
                <a:spcPts val="600"/>
              </a:spcAft>
              <a:buFont typeface="Arial" pitchFamily="34" charset="0"/>
              <a:buChar char="•"/>
            </a:pPr>
            <a:r>
              <a:rPr lang="en-GB" sz="1600" dirty="0" smtClean="0"/>
              <a:t>Overall the data is showing that increased age, worse visual acuity (as measured by letter score), and having </a:t>
            </a:r>
            <a:r>
              <a:rPr lang="en-GB" sz="1600" dirty="0" err="1" smtClean="0"/>
              <a:t>comorbid</a:t>
            </a:r>
            <a:r>
              <a:rPr lang="en-GB" sz="1600" dirty="0" smtClean="0"/>
              <a:t> conditions at baseline is associated with increased risk of disease progression</a:t>
            </a:r>
          </a:p>
          <a:p>
            <a:pPr marL="812800" lvl="1" indent="-355600">
              <a:spcAft>
                <a:spcPts val="600"/>
              </a:spcAft>
              <a:buFont typeface="Arial" pitchFamily="34" charset="0"/>
              <a:buChar char="•"/>
            </a:pPr>
            <a:r>
              <a:rPr lang="en-GB" sz="1600" dirty="0" smtClean="0"/>
              <a:t>OCT was not consistently populated in the data, however the binary OCT attribute (presence/absence of OCT measure) was seen as a significant risk factor of progression in most of the models. </a:t>
            </a:r>
          </a:p>
          <a:p>
            <a:pPr marL="812800" lvl="1" indent="-355600">
              <a:spcAft>
                <a:spcPts val="600"/>
              </a:spcAft>
              <a:buFont typeface="Arial" pitchFamily="34" charset="0"/>
              <a:buChar char="•"/>
            </a:pPr>
            <a:r>
              <a:rPr lang="en-GB" sz="1600" dirty="0" smtClean="0"/>
              <a:t>The presence of diabetes at baseline, was seen to have a protective association of progression</a:t>
            </a:r>
          </a:p>
          <a:p>
            <a:pPr marL="355600" indent="-355600">
              <a:spcAft>
                <a:spcPts val="600"/>
              </a:spcAft>
              <a:buFont typeface="Arial" pitchFamily="34" charset="0"/>
              <a:buChar char="•"/>
            </a:pPr>
            <a:r>
              <a:rPr lang="en-GB" sz="1600" dirty="0" smtClean="0"/>
              <a:t>However, due to the limited sample size, some of the models need to be interpreted carefully and may not be suitable for further Lasso adjustment (e.g. bilateral GA, </a:t>
            </a:r>
            <a:endParaRPr lang="en-GB" dirty="0" smtClean="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Next Steps</a:t>
            </a:r>
            <a:endParaRPr lang="en-GB" dirty="0"/>
          </a:p>
        </p:txBody>
      </p:sp>
      <p:sp>
        <p:nvSpPr>
          <p:cNvPr id="4" name="Date Placeholder 3"/>
          <p:cNvSpPr>
            <a:spLocks noGrp="1"/>
          </p:cNvSpPr>
          <p:nvPr>
            <p:ph type="dt" sz="half" idx="2"/>
          </p:nvPr>
        </p:nvSpPr>
        <p:spPr/>
        <p:txBody>
          <a:bodyPr/>
          <a:lstStyle/>
          <a:p>
            <a:fld id="{18BDE13B-821C-43DB-97BB-47D344BD957A}" type="datetime1">
              <a:rPr lang="en-US" smtClean="0"/>
              <a:pPr/>
              <a:t>2/24/2015</a:t>
            </a:fld>
            <a:endParaRPr lang="en-GB"/>
          </a:p>
        </p:txBody>
      </p:sp>
      <p:sp>
        <p:nvSpPr>
          <p:cNvPr id="5" name="Footer Placeholder 4"/>
          <p:cNvSpPr>
            <a:spLocks noGrp="1"/>
          </p:cNvSpPr>
          <p:nvPr>
            <p:ph type="ftr" sz="quarter" idx="3"/>
          </p:nvPr>
        </p:nvSpPr>
        <p:spPr/>
        <p:txBody>
          <a:bodyPr/>
          <a:lstStyle/>
          <a:p>
            <a:r>
              <a:rPr lang="en-GB" smtClean="0"/>
              <a:t>Jassen Dry AMD predictive models</a:t>
            </a:r>
            <a:endParaRPr lang="en-GB"/>
          </a:p>
        </p:txBody>
      </p:sp>
      <p:sp>
        <p:nvSpPr>
          <p:cNvPr id="6" name="Slide Number Placeholder 5"/>
          <p:cNvSpPr>
            <a:spLocks noGrp="1"/>
          </p:cNvSpPr>
          <p:nvPr>
            <p:ph type="sldNum" sz="quarter" idx="4"/>
          </p:nvPr>
        </p:nvSpPr>
        <p:spPr/>
        <p:txBody>
          <a:bodyPr/>
          <a:lstStyle/>
          <a:p>
            <a:fld id="{078CA1E6-1B09-488D-A1FF-E8A47C315D27}" type="slidenum">
              <a:rPr lang="en-GB" smtClean="0"/>
              <a:pPr/>
              <a:t>5</a:t>
            </a:fld>
            <a:endParaRPr lang="en-GB"/>
          </a:p>
        </p:txBody>
      </p:sp>
      <p:sp>
        <p:nvSpPr>
          <p:cNvPr id="7" name="Text Placeholder 6"/>
          <p:cNvSpPr>
            <a:spLocks noGrp="1"/>
          </p:cNvSpPr>
          <p:nvPr>
            <p:ph type="body" sz="quarter" idx="10"/>
          </p:nvPr>
        </p:nvSpPr>
        <p:spPr/>
        <p:txBody>
          <a:bodyPr/>
          <a:lstStyle/>
          <a:p>
            <a:endParaRPr lang="en-GB"/>
          </a:p>
        </p:txBody>
      </p:sp>
      <p:sp>
        <p:nvSpPr>
          <p:cNvPr id="1025" name="Rectangle 1"/>
          <p:cNvSpPr>
            <a:spLocks noChangeArrowheads="1"/>
          </p:cNvSpPr>
          <p:nvPr/>
        </p:nvSpPr>
        <p:spPr bwMode="auto">
          <a:xfrm>
            <a:off x="459043" y="1505969"/>
            <a:ext cx="8034842" cy="33547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1" fontAlgn="base" latinLnBrk="0" hangingPunct="1">
              <a:lnSpc>
                <a:spcPct val="100000"/>
              </a:lnSpc>
              <a:spcBef>
                <a:spcPct val="0"/>
              </a:spcBef>
              <a:spcAft>
                <a:spcPts val="1200"/>
              </a:spcAft>
              <a:buClrTx/>
              <a:buSzTx/>
              <a:buFont typeface="+mj-lt"/>
              <a:buAutoNum type="arabicPeriod"/>
              <a:tabLst/>
            </a:pPr>
            <a:r>
              <a:rPr kumimoji="0" lang="en-GB" sz="1400" b="0" i="0" u="none" strike="noStrike" cap="none" normalizeH="0" baseline="0" dirty="0" smtClean="0">
                <a:ln>
                  <a:noFill/>
                </a:ln>
                <a:solidFill>
                  <a:schemeClr val="tx1"/>
                </a:solidFill>
                <a:effectLst/>
                <a:ea typeface="Calibri" pitchFamily="34" charset="0"/>
                <a:cs typeface="Times New Roman" pitchFamily="18" charset="0"/>
              </a:rPr>
              <a:t>Discuss results with clinical advisors</a:t>
            </a:r>
            <a:r>
              <a:rPr kumimoji="0" lang="en-GB" sz="1400" b="0" i="0" u="none" strike="noStrike" cap="none" normalizeH="0" dirty="0" smtClean="0">
                <a:ln>
                  <a:noFill/>
                </a:ln>
                <a:solidFill>
                  <a:schemeClr val="tx1"/>
                </a:solidFill>
                <a:effectLst/>
                <a:ea typeface="Calibri" pitchFamily="34" charset="0"/>
                <a:cs typeface="Times New Roman" pitchFamily="18" charset="0"/>
              </a:rPr>
              <a:t> and medical teams </a:t>
            </a:r>
            <a:r>
              <a:rPr lang="en-GB" sz="1400" dirty="0" smtClean="0">
                <a:ea typeface="Calibri" pitchFamily="34" charset="0"/>
                <a:cs typeface="Times New Roman" pitchFamily="18" charset="0"/>
              </a:rPr>
              <a:t>to obtain clinical perspective on the results [either now or at the end, once all models have been run]</a:t>
            </a:r>
            <a:endParaRPr kumimoji="0" lang="en-GB" sz="1400" b="0" i="0" u="none" strike="noStrike" cap="none" normalizeH="0" baseline="0" dirty="0" smtClean="0">
              <a:ln>
                <a:noFill/>
              </a:ln>
              <a:solidFill>
                <a:schemeClr val="tx1"/>
              </a:solidFill>
              <a:effectLst/>
              <a:ea typeface="Calibri" pitchFamily="34" charset="0"/>
              <a:cs typeface="Times New Roman" pitchFamily="18" charset="0"/>
            </a:endParaRPr>
          </a:p>
          <a:p>
            <a:pPr marL="342900" marR="0" lvl="0" indent="-342900" algn="l" defTabSz="914400" rtl="0" eaLnBrk="1" fontAlgn="base" latinLnBrk="0" hangingPunct="1">
              <a:lnSpc>
                <a:spcPct val="100000"/>
              </a:lnSpc>
              <a:spcBef>
                <a:spcPct val="0"/>
              </a:spcBef>
              <a:spcAft>
                <a:spcPts val="1200"/>
              </a:spcAft>
              <a:buClrTx/>
              <a:buSzTx/>
              <a:buFont typeface="+mj-lt"/>
              <a:buAutoNum type="arabicPeriod"/>
              <a:tabLst/>
            </a:pPr>
            <a:r>
              <a:rPr kumimoji="0" lang="en-GB" sz="1400" b="0" i="0" u="none" strike="noStrike" cap="none" normalizeH="0" baseline="0" dirty="0" smtClean="0">
                <a:ln>
                  <a:noFill/>
                </a:ln>
                <a:solidFill>
                  <a:schemeClr val="tx1"/>
                </a:solidFill>
                <a:effectLst/>
                <a:ea typeface="Calibri" pitchFamily="34" charset="0"/>
                <a:cs typeface="Times New Roman" pitchFamily="18" charset="0"/>
              </a:rPr>
              <a:t>Run deeper descriptive analysis on the </a:t>
            </a:r>
            <a:r>
              <a:rPr kumimoji="0" lang="en-GB" sz="1400" b="0" i="0" u="none" strike="noStrike" cap="none" normalizeH="0" baseline="0" dirty="0" err="1" smtClean="0">
                <a:ln>
                  <a:noFill/>
                </a:ln>
                <a:solidFill>
                  <a:schemeClr val="tx1"/>
                </a:solidFill>
                <a:effectLst/>
                <a:ea typeface="Calibri" pitchFamily="34" charset="0"/>
                <a:cs typeface="Times New Roman" pitchFamily="18" charset="0"/>
              </a:rPr>
              <a:t>comorbidity</a:t>
            </a:r>
            <a:r>
              <a:rPr kumimoji="0" lang="en-GB" sz="1400" b="0" i="0" u="none" strike="noStrike" cap="none" normalizeH="0" baseline="0" dirty="0" smtClean="0">
                <a:ln>
                  <a:noFill/>
                </a:ln>
                <a:solidFill>
                  <a:schemeClr val="tx1"/>
                </a:solidFill>
                <a:effectLst/>
                <a:ea typeface="Calibri" pitchFamily="34" charset="0"/>
                <a:cs typeface="Times New Roman" pitchFamily="18" charset="0"/>
              </a:rPr>
              <a:t> data in the dataset for both CV and ocular co-morbidities to identify if additional covariates can be used in the models</a:t>
            </a:r>
            <a:endParaRPr lang="en-GB" sz="1400" dirty="0" smtClean="0">
              <a:cs typeface="Arial" pitchFamily="34" charset="0"/>
            </a:endParaRPr>
          </a:p>
          <a:p>
            <a:pPr marL="342900" marR="0" lvl="0" indent="-342900" algn="l" defTabSz="914400" rtl="0" eaLnBrk="1" fontAlgn="base" latinLnBrk="0" hangingPunct="1">
              <a:lnSpc>
                <a:spcPct val="100000"/>
              </a:lnSpc>
              <a:spcBef>
                <a:spcPct val="0"/>
              </a:spcBef>
              <a:spcAft>
                <a:spcPts val="1200"/>
              </a:spcAft>
              <a:buClrTx/>
              <a:buSzTx/>
              <a:buFont typeface="+mj-lt"/>
              <a:buAutoNum type="arabicPeriod"/>
              <a:tabLst/>
            </a:pPr>
            <a:r>
              <a:rPr kumimoji="0" lang="en-GB" sz="1400" b="0" i="0" u="none" strike="noStrike" cap="none" normalizeH="0" baseline="0" dirty="0" smtClean="0">
                <a:ln>
                  <a:noFill/>
                </a:ln>
                <a:solidFill>
                  <a:schemeClr val="tx1"/>
                </a:solidFill>
                <a:effectLst/>
                <a:ea typeface="Calibri" pitchFamily="34" charset="0"/>
                <a:cs typeface="Times New Roman" pitchFamily="18" charset="0"/>
              </a:rPr>
              <a:t>Run advanced models, Lasso procedure, to adjust for over-fitting and hence ensure that the results are as robust as possible. Lasso models are to be run on all subgroups with at least 2-year follow up and sufficient sample size</a:t>
            </a:r>
          </a:p>
          <a:p>
            <a:pPr marL="177800" marR="0" lvl="0" algn="l" defTabSz="914400" rtl="0" eaLnBrk="1" fontAlgn="base" latinLnBrk="0" hangingPunct="1">
              <a:lnSpc>
                <a:spcPct val="100000"/>
              </a:lnSpc>
              <a:spcBef>
                <a:spcPct val="0"/>
              </a:spcBef>
              <a:spcAft>
                <a:spcPts val="1200"/>
              </a:spcAft>
              <a:buClrTx/>
              <a:buSzTx/>
              <a:tabLst/>
            </a:pPr>
            <a:r>
              <a:rPr kumimoji="0" lang="en-GB" sz="1400" b="0" i="1" u="none" strike="noStrike" cap="none" normalizeH="0" baseline="0" dirty="0" smtClean="0">
                <a:ln>
                  <a:noFill/>
                </a:ln>
                <a:solidFill>
                  <a:schemeClr val="tx1"/>
                </a:solidFill>
                <a:effectLst/>
                <a:ea typeface="Calibri" pitchFamily="34" charset="0"/>
                <a:cs typeface="Times New Roman" pitchFamily="18" charset="0"/>
              </a:rPr>
              <a:t>In essence, the Lasso regression imposes a penalty clause for model complexity, producing models with fewer parameters which are designed to generalize better. The optimal value of the penalty is determined through cross-validation, where model estimation and evaluation are carried out on separate samples.</a:t>
            </a:r>
            <a:endParaRPr kumimoji="0" lang="en-GB" sz="1400" b="0" i="1" u="none" strike="noStrike" cap="none" normalizeH="0" baseline="0" dirty="0" smtClean="0">
              <a:ln>
                <a:noFill/>
              </a:ln>
              <a:solidFill>
                <a:schemeClr val="tx1"/>
              </a:solidFill>
              <a:effectLst/>
              <a:cs typeface="Arial" pitchFamily="34" charset="0"/>
            </a:endParaRPr>
          </a:p>
        </p:txBody>
      </p:sp>
      <p:sp>
        <p:nvSpPr>
          <p:cNvPr id="9" name="Rectangle 8"/>
          <p:cNvSpPr/>
          <p:nvPr/>
        </p:nvSpPr>
        <p:spPr>
          <a:xfrm>
            <a:off x="481359" y="5199797"/>
            <a:ext cx="8019495" cy="8598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Final results across all modelling methods to be completed w/c 16</a:t>
            </a:r>
            <a:r>
              <a:rPr lang="en-GB" baseline="30000" dirty="0" smtClean="0">
                <a:solidFill>
                  <a:schemeClr val="tx2"/>
                </a:solidFill>
              </a:rPr>
              <a:t>th</a:t>
            </a:r>
            <a:r>
              <a:rPr lang="en-GB" dirty="0" smtClean="0">
                <a:solidFill>
                  <a:schemeClr val="tx2"/>
                </a:solidFill>
              </a:rPr>
              <a:t> March</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 Detailed	</a:t>
            </a:r>
            <a:endParaRPr lang="en-GB" dirty="0"/>
          </a:p>
        </p:txBody>
      </p:sp>
      <p:sp>
        <p:nvSpPr>
          <p:cNvPr id="3" name="Content Placeholder 2"/>
          <p:cNvSpPr>
            <a:spLocks noGrp="1"/>
          </p:cNvSpPr>
          <p:nvPr>
            <p:ph idx="1"/>
          </p:nvPr>
        </p:nvSpPr>
        <p:spPr/>
        <p:txBody>
          <a:bodyPr>
            <a:normAutofit/>
          </a:bodyPr>
          <a:lstStyle/>
          <a:p>
            <a:pPr marL="457200" indent="-457200">
              <a:buAutoNum type="arabicPeriod"/>
            </a:pPr>
            <a:r>
              <a:rPr lang="en-GB" dirty="0" smtClean="0">
                <a:solidFill>
                  <a:schemeClr val="tx1"/>
                </a:solidFill>
              </a:rPr>
              <a:t>Mild bilateral progression to GA</a:t>
            </a:r>
          </a:p>
          <a:p>
            <a:pPr marL="457200" indent="-457200">
              <a:buAutoNum type="arabicPeriod"/>
            </a:pPr>
            <a:r>
              <a:rPr lang="en-GB" dirty="0" smtClean="0">
                <a:solidFill>
                  <a:schemeClr val="tx1"/>
                </a:solidFill>
              </a:rPr>
              <a:t>Mild bilateral progression to advanced AMD</a:t>
            </a:r>
            <a:r>
              <a:rPr lang="en-GB" baseline="30000" dirty="0" smtClean="0">
                <a:solidFill>
                  <a:schemeClr val="tx1"/>
                </a:solidFill>
              </a:rPr>
              <a:t>1</a:t>
            </a:r>
            <a:endParaRPr lang="en-GB" dirty="0" smtClean="0">
              <a:solidFill>
                <a:schemeClr val="tx1"/>
              </a:solidFill>
            </a:endParaRPr>
          </a:p>
          <a:p>
            <a:pPr marL="457200" indent="-457200">
              <a:buAutoNum type="arabicPeriod"/>
            </a:pPr>
            <a:r>
              <a:rPr lang="en-GB" dirty="0" smtClean="0">
                <a:solidFill>
                  <a:schemeClr val="tx1"/>
                </a:solidFill>
              </a:rPr>
              <a:t>Mild unilateral progression to GA</a:t>
            </a:r>
          </a:p>
          <a:p>
            <a:pPr marL="457200" indent="-457200">
              <a:buAutoNum type="arabicPeriod"/>
            </a:pPr>
            <a:r>
              <a:rPr lang="en-GB" dirty="0" smtClean="0">
                <a:solidFill>
                  <a:schemeClr val="tx1"/>
                </a:solidFill>
              </a:rPr>
              <a:t>Mild unilateral progression to advanced AMD</a:t>
            </a:r>
            <a:r>
              <a:rPr lang="en-GB" baseline="30000" dirty="0" smtClean="0">
                <a:solidFill>
                  <a:schemeClr val="tx1"/>
                </a:solidFill>
              </a:rPr>
              <a:t>1</a:t>
            </a:r>
          </a:p>
          <a:p>
            <a:pPr marL="457200" indent="-457200">
              <a:buAutoNum type="arabicPeriod"/>
            </a:pPr>
            <a:r>
              <a:rPr lang="en-GB" dirty="0" smtClean="0">
                <a:solidFill>
                  <a:schemeClr val="tx1"/>
                </a:solidFill>
              </a:rPr>
              <a:t>GA total progression to </a:t>
            </a:r>
            <a:r>
              <a:rPr lang="en-GB" dirty="0" err="1" smtClean="0">
                <a:solidFill>
                  <a:schemeClr val="tx1"/>
                </a:solidFill>
              </a:rPr>
              <a:t>wetAMD</a:t>
            </a:r>
            <a:endParaRPr lang="en-GB" dirty="0" smtClean="0">
              <a:solidFill>
                <a:schemeClr val="tx1"/>
              </a:solidFill>
            </a:endParaRPr>
          </a:p>
          <a:p>
            <a:pPr algn="r">
              <a:buNone/>
            </a:pPr>
            <a:endParaRPr lang="en-GB" sz="1200" dirty="0" smtClean="0">
              <a:solidFill>
                <a:schemeClr val="tx1"/>
              </a:solidFill>
            </a:endParaRPr>
          </a:p>
          <a:p>
            <a:pPr algn="r">
              <a:buNone/>
            </a:pPr>
            <a:endParaRPr lang="en-GB" sz="1200" dirty="0" smtClean="0">
              <a:solidFill>
                <a:schemeClr val="tx1"/>
              </a:solidFill>
            </a:endParaRPr>
          </a:p>
          <a:p>
            <a:pPr algn="r">
              <a:buNone/>
            </a:pPr>
            <a:r>
              <a:rPr lang="en-GB" sz="1200" dirty="0" smtClean="0">
                <a:solidFill>
                  <a:schemeClr val="tx1"/>
                </a:solidFill>
              </a:rPr>
              <a:t>Note 1: advanced AMD = composite outcome of GA and </a:t>
            </a:r>
            <a:r>
              <a:rPr lang="en-GB" sz="1200" dirty="0" err="1" smtClean="0">
                <a:solidFill>
                  <a:schemeClr val="tx1"/>
                </a:solidFill>
              </a:rPr>
              <a:t>wetAMD</a:t>
            </a:r>
            <a:endParaRPr lang="en-GB" sz="1200" dirty="0">
              <a:solidFill>
                <a:schemeClr val="tx1"/>
              </a:solidFill>
            </a:endParaRPr>
          </a:p>
        </p:txBody>
      </p:sp>
      <p:sp>
        <p:nvSpPr>
          <p:cNvPr id="4" name="Date Placeholder 3"/>
          <p:cNvSpPr>
            <a:spLocks noGrp="1"/>
          </p:cNvSpPr>
          <p:nvPr>
            <p:ph type="dt" sz="half" idx="2"/>
          </p:nvPr>
        </p:nvSpPr>
        <p:spPr/>
        <p:txBody>
          <a:bodyPr/>
          <a:lstStyle/>
          <a:p>
            <a:fld id="{9AFEB77A-97B9-454A-81DF-89DD7448F8D4}" type="datetime1">
              <a:rPr lang="en-US" smtClean="0"/>
              <a:pPr/>
              <a:t>2/24/2015</a:t>
            </a:fld>
            <a:endParaRPr lang="en-GB"/>
          </a:p>
        </p:txBody>
      </p:sp>
      <p:sp>
        <p:nvSpPr>
          <p:cNvPr id="5" name="Footer Placeholder 4"/>
          <p:cNvSpPr>
            <a:spLocks noGrp="1"/>
          </p:cNvSpPr>
          <p:nvPr>
            <p:ph type="ftr" sz="quarter" idx="3"/>
          </p:nvPr>
        </p:nvSpPr>
        <p:spPr/>
        <p:txBody>
          <a:bodyPr/>
          <a:lstStyle/>
          <a:p>
            <a:r>
              <a:rPr lang="en-GB" smtClean="0"/>
              <a:t>Jassen Dry AMD predictive models</a:t>
            </a:r>
            <a:endParaRPr lang="en-GB"/>
          </a:p>
        </p:txBody>
      </p:sp>
      <p:sp>
        <p:nvSpPr>
          <p:cNvPr id="6" name="Slide Number Placeholder 5"/>
          <p:cNvSpPr>
            <a:spLocks noGrp="1"/>
          </p:cNvSpPr>
          <p:nvPr>
            <p:ph type="sldNum" sz="quarter" idx="4"/>
          </p:nvPr>
        </p:nvSpPr>
        <p:spPr/>
        <p:txBody>
          <a:bodyPr/>
          <a:lstStyle/>
          <a:p>
            <a:fld id="{078CA1E6-1B09-488D-A1FF-E8A47C315D27}" type="slidenum">
              <a:rPr lang="en-GB" smtClean="0"/>
              <a:pPr/>
              <a:t>6</a:t>
            </a:fld>
            <a:endParaRPr lang="en-GB"/>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 of potential attributes considered - 1	</a:t>
            </a:r>
            <a:endParaRPr lang="en-GB" dirty="0"/>
          </a:p>
        </p:txBody>
      </p:sp>
      <p:sp>
        <p:nvSpPr>
          <p:cNvPr id="4" name="Date Placeholder 3"/>
          <p:cNvSpPr>
            <a:spLocks noGrp="1"/>
          </p:cNvSpPr>
          <p:nvPr>
            <p:ph type="dt" sz="half" idx="2"/>
          </p:nvPr>
        </p:nvSpPr>
        <p:spPr/>
        <p:txBody>
          <a:bodyPr/>
          <a:lstStyle/>
          <a:p>
            <a:fld id="{9AFEB77A-97B9-454A-81DF-89DD7448F8D4}" type="datetime1">
              <a:rPr lang="en-US" smtClean="0"/>
              <a:pPr/>
              <a:t>2/24/2015</a:t>
            </a:fld>
            <a:endParaRPr lang="en-GB"/>
          </a:p>
        </p:txBody>
      </p:sp>
      <p:sp>
        <p:nvSpPr>
          <p:cNvPr id="5" name="Footer Placeholder 4"/>
          <p:cNvSpPr>
            <a:spLocks noGrp="1"/>
          </p:cNvSpPr>
          <p:nvPr>
            <p:ph type="ftr" sz="quarter" idx="3"/>
          </p:nvPr>
        </p:nvSpPr>
        <p:spPr/>
        <p:txBody>
          <a:bodyPr/>
          <a:lstStyle/>
          <a:p>
            <a:r>
              <a:rPr lang="en-GB" smtClean="0"/>
              <a:t>Jassen Dry AMD predictive models</a:t>
            </a:r>
            <a:endParaRPr lang="en-GB"/>
          </a:p>
        </p:txBody>
      </p:sp>
      <p:sp>
        <p:nvSpPr>
          <p:cNvPr id="6" name="Slide Number Placeholder 5"/>
          <p:cNvSpPr>
            <a:spLocks noGrp="1"/>
          </p:cNvSpPr>
          <p:nvPr>
            <p:ph type="sldNum" sz="quarter" idx="4"/>
          </p:nvPr>
        </p:nvSpPr>
        <p:spPr/>
        <p:txBody>
          <a:bodyPr/>
          <a:lstStyle/>
          <a:p>
            <a:fld id="{078CA1E6-1B09-488D-A1FF-E8A47C315D27}" type="slidenum">
              <a:rPr lang="en-GB" smtClean="0"/>
              <a:pPr/>
              <a:t>7</a:t>
            </a:fld>
            <a:endParaRPr lang="en-GB"/>
          </a:p>
        </p:txBody>
      </p:sp>
      <p:graphicFrame>
        <p:nvGraphicFramePr>
          <p:cNvPr id="9" name="Content Placeholder 8"/>
          <p:cNvGraphicFramePr>
            <a:graphicFrameLocks noGrp="1"/>
          </p:cNvGraphicFramePr>
          <p:nvPr>
            <p:ph idx="1"/>
          </p:nvPr>
        </p:nvGraphicFramePr>
        <p:xfrm>
          <a:off x="481361" y="1137684"/>
          <a:ext cx="8200680" cy="4968240"/>
        </p:xfrm>
        <a:graphic>
          <a:graphicData uri="http://schemas.openxmlformats.org/drawingml/2006/table">
            <a:tbl>
              <a:tblPr firstRow="1" bandRow="1">
                <a:tableStyleId>{69012ECD-51FC-41F1-AA8D-1B2483CD663E}</a:tableStyleId>
              </a:tblPr>
              <a:tblGrid>
                <a:gridCol w="1581359"/>
                <a:gridCol w="2126512"/>
                <a:gridCol w="4492809"/>
              </a:tblGrid>
              <a:tr h="370840">
                <a:tc>
                  <a:txBody>
                    <a:bodyPr/>
                    <a:lstStyle/>
                    <a:p>
                      <a:r>
                        <a:rPr lang="en-GB" dirty="0" smtClean="0"/>
                        <a:t>Attributes</a:t>
                      </a:r>
                      <a:endParaRPr lang="en-GB" dirty="0"/>
                    </a:p>
                  </a:txBody>
                  <a:tcPr/>
                </a:tc>
                <a:tc>
                  <a:txBody>
                    <a:bodyPr/>
                    <a:lstStyle/>
                    <a:p>
                      <a:r>
                        <a:rPr lang="en-GB" dirty="0" smtClean="0"/>
                        <a:t>Description</a:t>
                      </a:r>
                      <a:endParaRPr lang="en-GB" dirty="0"/>
                    </a:p>
                  </a:txBody>
                  <a:tcPr/>
                </a:tc>
                <a:tc>
                  <a:txBody>
                    <a:bodyPr/>
                    <a:lstStyle/>
                    <a:p>
                      <a:r>
                        <a:rPr lang="en-GB" dirty="0" smtClean="0"/>
                        <a:t>Comments</a:t>
                      </a:r>
                      <a:endParaRPr lang="en-GB" dirty="0"/>
                    </a:p>
                  </a:txBody>
                  <a:tcPr/>
                </a:tc>
              </a:tr>
              <a:tr h="370840">
                <a:tc>
                  <a:txBody>
                    <a:bodyPr/>
                    <a:lstStyle/>
                    <a:p>
                      <a:r>
                        <a:rPr lang="en-GB" sz="1400" b="1" dirty="0" smtClean="0"/>
                        <a:t>Age</a:t>
                      </a:r>
                      <a:endParaRPr lang="en-GB" sz="1400" b="1" dirty="0"/>
                    </a:p>
                  </a:txBody>
                  <a:tcPr/>
                </a:tc>
                <a:tc>
                  <a:txBody>
                    <a:bodyPr/>
                    <a:lstStyle/>
                    <a:p>
                      <a:r>
                        <a:rPr lang="en-GB" sz="1400" dirty="0" smtClean="0"/>
                        <a:t>Age at index</a:t>
                      </a:r>
                      <a:endParaRPr lang="en-GB" sz="1400" dirty="0"/>
                    </a:p>
                  </a:txBody>
                  <a:tcPr/>
                </a:tc>
                <a:tc>
                  <a:txBody>
                    <a:bodyPr/>
                    <a:lstStyle/>
                    <a:p>
                      <a:r>
                        <a:rPr lang="en-GB" sz="1400" dirty="0" smtClean="0"/>
                        <a:t>Continuous variable (+1</a:t>
                      </a:r>
                      <a:r>
                        <a:rPr lang="en-GB" sz="1400" baseline="0" dirty="0" smtClean="0"/>
                        <a:t> year)</a:t>
                      </a:r>
                      <a:endParaRPr lang="en-GB" sz="1400" dirty="0"/>
                    </a:p>
                  </a:txBody>
                  <a:tcPr/>
                </a:tc>
              </a:tr>
              <a:tr h="370840">
                <a:tc>
                  <a:txBody>
                    <a:bodyPr/>
                    <a:lstStyle/>
                    <a:p>
                      <a:r>
                        <a:rPr lang="en-GB" sz="1400" b="1" dirty="0" smtClean="0"/>
                        <a:t>Gender</a:t>
                      </a:r>
                      <a:endParaRPr lang="en-GB" sz="1400" b="1" dirty="0"/>
                    </a:p>
                  </a:txBody>
                  <a:tcPr/>
                </a:tc>
                <a:tc>
                  <a:txBody>
                    <a:bodyPr/>
                    <a:lstStyle/>
                    <a:p>
                      <a:r>
                        <a:rPr lang="en-GB" sz="1400" dirty="0" smtClean="0"/>
                        <a:t>Female </a:t>
                      </a:r>
                      <a:r>
                        <a:rPr lang="en-GB" sz="1400" dirty="0" err="1" smtClean="0"/>
                        <a:t>v.s</a:t>
                      </a:r>
                      <a:r>
                        <a:rPr lang="en-GB" sz="1400" dirty="0" smtClean="0"/>
                        <a:t>. Male</a:t>
                      </a:r>
                      <a:endParaRPr lang="en-GB" sz="1400" dirty="0"/>
                    </a:p>
                  </a:txBody>
                  <a:tcPr/>
                </a:tc>
                <a:tc>
                  <a:txBody>
                    <a:bodyPr/>
                    <a:lstStyle/>
                    <a:p>
                      <a:r>
                        <a:rPr lang="en-GB" sz="1400" dirty="0" smtClean="0"/>
                        <a:t>Binary (F </a:t>
                      </a:r>
                      <a:r>
                        <a:rPr lang="en-GB" sz="1400" dirty="0" err="1" smtClean="0"/>
                        <a:t>vs</a:t>
                      </a:r>
                      <a:r>
                        <a:rPr lang="en-GB" sz="1400" dirty="0" smtClean="0"/>
                        <a:t> M)</a:t>
                      </a:r>
                      <a:endParaRPr lang="en-GB" sz="1400" dirty="0"/>
                    </a:p>
                  </a:txBody>
                  <a:tcPr/>
                </a:tc>
              </a:tr>
              <a:tr h="370840">
                <a:tc>
                  <a:txBody>
                    <a:bodyPr/>
                    <a:lstStyle/>
                    <a:p>
                      <a:r>
                        <a:rPr lang="en-GB" sz="1400" b="1" dirty="0" err="1" smtClean="0"/>
                        <a:t>Va_bl</a:t>
                      </a:r>
                      <a:endParaRPr lang="en-GB" sz="1400" b="1" dirty="0"/>
                    </a:p>
                  </a:txBody>
                  <a:tcPr/>
                </a:tc>
                <a:tc>
                  <a:txBody>
                    <a:bodyPr/>
                    <a:lstStyle/>
                    <a:p>
                      <a:r>
                        <a:rPr lang="en-GB" sz="1400" dirty="0" smtClean="0"/>
                        <a:t>Baseline VA</a:t>
                      </a:r>
                      <a:endParaRPr lang="en-GB" sz="1400" dirty="0"/>
                    </a:p>
                  </a:txBody>
                  <a:tcPr/>
                </a:tc>
                <a:tc>
                  <a:txBody>
                    <a:bodyPr/>
                    <a:lstStyle/>
                    <a:p>
                      <a:r>
                        <a:rPr lang="en-GB" sz="1400" baseline="0" dirty="0" smtClean="0"/>
                        <a:t>Mean +/-7d VA, letter score, Numeric (+1 letter)</a:t>
                      </a:r>
                      <a:endParaRPr lang="en-GB" sz="1400" dirty="0"/>
                    </a:p>
                  </a:txBody>
                  <a:tcPr/>
                </a:tc>
              </a:tr>
              <a:tr h="370840">
                <a:tc>
                  <a:txBody>
                    <a:bodyPr/>
                    <a:lstStyle/>
                    <a:p>
                      <a:r>
                        <a:rPr lang="en-GB" sz="1400" b="1" dirty="0" err="1" smtClean="0"/>
                        <a:t>Comb_bl</a:t>
                      </a:r>
                      <a:endParaRPr lang="en-GB" sz="1400" b="1" dirty="0"/>
                    </a:p>
                  </a:txBody>
                  <a:tcPr/>
                </a:tc>
                <a:tc>
                  <a:txBody>
                    <a:bodyPr/>
                    <a:lstStyle/>
                    <a:p>
                      <a:r>
                        <a:rPr lang="en-GB" sz="1400" dirty="0" smtClean="0"/>
                        <a:t>Baseline</a:t>
                      </a:r>
                      <a:r>
                        <a:rPr lang="en-GB" sz="1400" baseline="0" dirty="0" smtClean="0"/>
                        <a:t> </a:t>
                      </a:r>
                      <a:r>
                        <a:rPr lang="en-GB" sz="1400" baseline="0" dirty="0" err="1" smtClean="0"/>
                        <a:t>comorbidity</a:t>
                      </a:r>
                      <a:endParaRPr lang="en-GB" sz="1400" dirty="0"/>
                    </a:p>
                  </a:txBody>
                  <a:tcPr/>
                </a:tc>
                <a:tc>
                  <a:txBody>
                    <a:bodyPr/>
                    <a:lstStyle/>
                    <a:p>
                      <a:r>
                        <a:rPr lang="en-GB" sz="1400" dirty="0" smtClean="0"/>
                        <a:t>Any </a:t>
                      </a:r>
                      <a:r>
                        <a:rPr lang="en-GB" sz="1400" dirty="0" err="1" smtClean="0"/>
                        <a:t>comorbidity</a:t>
                      </a:r>
                      <a:r>
                        <a:rPr lang="en-GB" sz="1400" baseline="0" dirty="0" smtClean="0"/>
                        <a:t> recorded prior to index, binary </a:t>
                      </a:r>
                      <a:endParaRPr lang="en-GB" sz="1400" dirty="0"/>
                    </a:p>
                  </a:txBody>
                  <a:tcPr/>
                </a:tc>
              </a:tr>
              <a:tr h="370840">
                <a:tc>
                  <a:txBody>
                    <a:bodyPr/>
                    <a:lstStyle/>
                    <a:p>
                      <a:r>
                        <a:rPr lang="en-GB" sz="1400" b="1" dirty="0" err="1" smtClean="0"/>
                        <a:t>Diab_bl</a:t>
                      </a:r>
                      <a:endParaRPr lang="en-GB" sz="1400" b="1" dirty="0"/>
                    </a:p>
                  </a:txBody>
                  <a:tcPr/>
                </a:tc>
                <a:tc>
                  <a:txBody>
                    <a:bodyPr/>
                    <a:lstStyle/>
                    <a:p>
                      <a:r>
                        <a:rPr lang="en-GB" sz="1400" dirty="0" smtClean="0"/>
                        <a:t>Baseline diabetes</a:t>
                      </a:r>
                      <a:endParaRPr lang="en-GB" sz="1400" dirty="0"/>
                    </a:p>
                  </a:txBody>
                  <a:tcPr/>
                </a:tc>
                <a:tc>
                  <a:txBody>
                    <a:bodyPr/>
                    <a:lstStyle/>
                    <a:p>
                      <a:r>
                        <a:rPr lang="en-GB" sz="1400" dirty="0" smtClean="0"/>
                        <a:t>+</a:t>
                      </a:r>
                      <a:r>
                        <a:rPr lang="en-GB" sz="1400" dirty="0" err="1" smtClean="0"/>
                        <a:t>ve</a:t>
                      </a:r>
                      <a:r>
                        <a:rPr lang="en-GB" sz="1400" baseline="0" dirty="0" smtClean="0"/>
                        <a:t> diabetes prior to index, binary</a:t>
                      </a:r>
                      <a:endParaRPr lang="en-GB" sz="1400" dirty="0"/>
                    </a:p>
                  </a:txBody>
                  <a:tcPr/>
                </a:tc>
              </a:tr>
              <a:tr h="370840">
                <a:tc>
                  <a:txBody>
                    <a:bodyPr/>
                    <a:lstStyle/>
                    <a:p>
                      <a:r>
                        <a:rPr lang="en-GB" sz="1400" b="1" dirty="0" err="1" smtClean="0"/>
                        <a:t>Eyedx_bl</a:t>
                      </a:r>
                      <a:endParaRPr lang="en-GB" sz="1400" b="1" dirty="0"/>
                    </a:p>
                  </a:txBody>
                  <a:tcPr/>
                </a:tc>
                <a:tc>
                  <a:txBody>
                    <a:bodyPr/>
                    <a:lstStyle/>
                    <a:p>
                      <a:r>
                        <a:rPr lang="en-GB" sz="1400" dirty="0" smtClean="0"/>
                        <a:t>Baseline diagnosis</a:t>
                      </a:r>
                      <a:endParaRPr lang="en-GB" sz="1400" dirty="0"/>
                    </a:p>
                  </a:txBody>
                  <a:tcPr/>
                </a:tc>
                <a:tc>
                  <a:txBody>
                    <a:bodyPr/>
                    <a:lstStyle/>
                    <a:p>
                      <a:r>
                        <a:rPr lang="en-GB" sz="1400" dirty="0" smtClean="0"/>
                        <a:t>Any eye-related</a:t>
                      </a:r>
                      <a:r>
                        <a:rPr lang="en-GB" sz="1400" baseline="0" dirty="0" smtClean="0"/>
                        <a:t> diagnosis prior to index, binary</a:t>
                      </a:r>
                      <a:endParaRPr lang="en-GB" sz="1400" dirty="0"/>
                    </a:p>
                  </a:txBody>
                  <a:tcPr/>
                </a:tc>
              </a:tr>
              <a:tr h="370840">
                <a:tc>
                  <a:txBody>
                    <a:bodyPr/>
                    <a:lstStyle/>
                    <a:p>
                      <a:r>
                        <a:rPr lang="en-GB" sz="1400" b="1" dirty="0" err="1" smtClean="0"/>
                        <a:t>IOP_bl</a:t>
                      </a:r>
                      <a:endParaRPr lang="en-GB" sz="1400" b="1" dirty="0"/>
                    </a:p>
                  </a:txBody>
                  <a:tcPr/>
                </a:tc>
                <a:tc>
                  <a:txBody>
                    <a:bodyPr/>
                    <a:lstStyle/>
                    <a:p>
                      <a:r>
                        <a:rPr lang="en-GB" sz="1400" dirty="0" smtClean="0"/>
                        <a:t>Baseline IOP</a:t>
                      </a:r>
                      <a:endParaRPr lang="en-GB" sz="1400" dirty="0"/>
                    </a:p>
                  </a:txBody>
                  <a:tcPr/>
                </a:tc>
                <a:tc>
                  <a:txBody>
                    <a:bodyPr/>
                    <a:lstStyle/>
                    <a:p>
                      <a:r>
                        <a:rPr lang="en-GB" sz="1400" dirty="0" smtClean="0"/>
                        <a:t>Presence/absence</a:t>
                      </a:r>
                      <a:r>
                        <a:rPr lang="en-GB" sz="1400" baseline="0" dirty="0" smtClean="0"/>
                        <a:t> IOP +/-d of index, binary</a:t>
                      </a:r>
                      <a:endParaRPr lang="en-GB" sz="1400" dirty="0"/>
                    </a:p>
                  </a:txBody>
                  <a:tcPr/>
                </a:tc>
              </a:tr>
              <a:tr h="370840">
                <a:tc>
                  <a:txBody>
                    <a:bodyPr/>
                    <a:lstStyle/>
                    <a:p>
                      <a:r>
                        <a:rPr lang="en-GB" sz="1400" b="1" dirty="0" err="1" smtClean="0"/>
                        <a:t>OCT_bl</a:t>
                      </a:r>
                      <a:endParaRPr lang="en-GB" sz="1400" b="1" dirty="0"/>
                    </a:p>
                  </a:txBody>
                  <a:tcPr/>
                </a:tc>
                <a:tc>
                  <a:txBody>
                    <a:bodyPr/>
                    <a:lstStyle/>
                    <a:p>
                      <a:r>
                        <a:rPr lang="en-GB" sz="1400" dirty="0" smtClean="0"/>
                        <a:t>Baseline</a:t>
                      </a:r>
                      <a:r>
                        <a:rPr lang="en-GB" sz="1400" baseline="0" dirty="0" smtClean="0"/>
                        <a:t> OCT</a:t>
                      </a:r>
                      <a:endParaRPr lang="en-GB"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Presence/absence</a:t>
                      </a:r>
                      <a:r>
                        <a:rPr lang="en-GB" sz="1400" baseline="0" dirty="0" smtClean="0"/>
                        <a:t> OCT+/-d of index, binary</a:t>
                      </a:r>
                      <a:endParaRPr lang="en-GB" sz="1400" dirty="0" smtClean="0"/>
                    </a:p>
                  </a:txBody>
                  <a:tcPr/>
                </a:tc>
              </a:tr>
              <a:tr h="370840">
                <a:tc>
                  <a:txBody>
                    <a:bodyPr/>
                    <a:lstStyle/>
                    <a:p>
                      <a:r>
                        <a:rPr lang="en-GB" sz="1400" b="1" dirty="0" err="1" smtClean="0"/>
                        <a:t>Ivi_any</a:t>
                      </a:r>
                      <a:endParaRPr lang="en-GB" sz="1400" b="1" dirty="0"/>
                    </a:p>
                  </a:txBody>
                  <a:tcPr/>
                </a:tc>
                <a:tc>
                  <a:txBody>
                    <a:bodyPr/>
                    <a:lstStyle/>
                    <a:p>
                      <a:r>
                        <a:rPr lang="en-GB" sz="1400" dirty="0" smtClean="0"/>
                        <a:t>Any injections</a:t>
                      </a:r>
                      <a:endParaRPr lang="en-GB" sz="1400" dirty="0"/>
                    </a:p>
                  </a:txBody>
                  <a:tcPr/>
                </a:tc>
                <a:tc>
                  <a:txBody>
                    <a:bodyPr/>
                    <a:lstStyle/>
                    <a:p>
                      <a:r>
                        <a:rPr lang="en-GB" sz="1400" dirty="0" smtClean="0"/>
                        <a:t>Presence/absence</a:t>
                      </a:r>
                      <a:r>
                        <a:rPr lang="en-GB" sz="1400" baseline="0" dirty="0" smtClean="0"/>
                        <a:t> of any injections, binary</a:t>
                      </a:r>
                      <a:endParaRPr lang="en-GB" sz="1400" dirty="0"/>
                    </a:p>
                  </a:txBody>
                  <a:tcPr/>
                </a:tc>
              </a:tr>
              <a:tr h="370840">
                <a:tc>
                  <a:txBody>
                    <a:bodyPr/>
                    <a:lstStyle/>
                    <a:p>
                      <a:r>
                        <a:rPr lang="en-GB" sz="1400" b="1" dirty="0" err="1" smtClean="0"/>
                        <a:t>Ivi_post</a:t>
                      </a:r>
                      <a:endParaRPr lang="en-GB" sz="1400" b="1" dirty="0"/>
                    </a:p>
                  </a:txBody>
                  <a:tcPr/>
                </a:tc>
                <a:tc>
                  <a:txBody>
                    <a:bodyPr/>
                    <a:lstStyle/>
                    <a:p>
                      <a:r>
                        <a:rPr lang="en-GB" sz="1400" dirty="0" smtClean="0"/>
                        <a:t>Injections</a:t>
                      </a:r>
                      <a:r>
                        <a:rPr lang="en-GB" sz="1400" baseline="0" dirty="0" smtClean="0"/>
                        <a:t> post index</a:t>
                      </a:r>
                      <a:endParaRPr lang="en-GB" sz="1400" dirty="0"/>
                    </a:p>
                  </a:txBody>
                  <a:tcPr/>
                </a:tc>
                <a:tc>
                  <a:txBody>
                    <a:bodyPr/>
                    <a:lstStyle/>
                    <a:p>
                      <a:r>
                        <a:rPr lang="en-GB" sz="1400" dirty="0" smtClean="0"/>
                        <a:t>Presence/absence</a:t>
                      </a:r>
                      <a:r>
                        <a:rPr lang="en-GB" sz="1400" baseline="0" dirty="0" smtClean="0"/>
                        <a:t> post index injections, binary</a:t>
                      </a:r>
                      <a:endParaRPr lang="en-GB" sz="1400" dirty="0"/>
                    </a:p>
                  </a:txBody>
                  <a:tcPr/>
                </a:tc>
              </a:tr>
              <a:tr h="370840">
                <a:tc>
                  <a:txBody>
                    <a:bodyPr/>
                    <a:lstStyle/>
                    <a:p>
                      <a:r>
                        <a:rPr lang="en-GB" sz="1400" b="1" dirty="0" err="1" smtClean="0"/>
                        <a:t>Ivi_pre</a:t>
                      </a:r>
                      <a:endParaRPr lang="en-GB" sz="1400" b="1" dirty="0"/>
                    </a:p>
                  </a:txBody>
                  <a:tcPr/>
                </a:tc>
                <a:tc>
                  <a:txBody>
                    <a:bodyPr/>
                    <a:lstStyle/>
                    <a:p>
                      <a:r>
                        <a:rPr lang="en-GB" sz="1400" dirty="0" smtClean="0"/>
                        <a:t>Injections</a:t>
                      </a:r>
                      <a:r>
                        <a:rPr lang="en-GB" sz="1400" baseline="0" dirty="0" smtClean="0"/>
                        <a:t> pre-index</a:t>
                      </a:r>
                      <a:endParaRPr lang="en-GB" sz="1400" dirty="0"/>
                    </a:p>
                  </a:txBody>
                  <a:tcPr/>
                </a:tc>
                <a:tc>
                  <a:txBody>
                    <a:bodyPr/>
                    <a:lstStyle/>
                    <a:p>
                      <a:r>
                        <a:rPr lang="en-GB" sz="1400" dirty="0" smtClean="0"/>
                        <a:t>Presence/absence</a:t>
                      </a:r>
                      <a:r>
                        <a:rPr lang="en-GB" sz="1400" baseline="0" dirty="0" smtClean="0"/>
                        <a:t> pre-index injections, binary</a:t>
                      </a:r>
                      <a:endParaRPr lang="en-GB" sz="1400" dirty="0"/>
                    </a:p>
                  </a:txBody>
                  <a:tcPr/>
                </a:tc>
              </a:tr>
              <a:tr h="370840">
                <a:tc>
                  <a:txBody>
                    <a:bodyPr/>
                    <a:lstStyle/>
                    <a:p>
                      <a:r>
                        <a:rPr lang="en-GB" sz="1400" b="1" dirty="0" err="1" smtClean="0"/>
                        <a:t>Tx_any</a:t>
                      </a:r>
                      <a:endParaRPr lang="en-GB" sz="1400" b="1" dirty="0"/>
                    </a:p>
                  </a:txBody>
                  <a:tcPr/>
                </a:tc>
                <a:tc>
                  <a:txBody>
                    <a:bodyPr/>
                    <a:lstStyle/>
                    <a:p>
                      <a:r>
                        <a:rPr lang="en-GB" sz="1400" dirty="0" smtClean="0"/>
                        <a:t>Any treatments</a:t>
                      </a:r>
                      <a:endParaRPr lang="en-GB" sz="1400" dirty="0"/>
                    </a:p>
                  </a:txBody>
                  <a:tcPr/>
                </a:tc>
                <a:tc>
                  <a:txBody>
                    <a:bodyPr/>
                    <a:lstStyle/>
                    <a:p>
                      <a:r>
                        <a:rPr lang="en-GB" sz="1400" dirty="0" smtClean="0"/>
                        <a:t>Presence/absence</a:t>
                      </a:r>
                      <a:r>
                        <a:rPr lang="en-GB" sz="1400" baseline="0" dirty="0" smtClean="0"/>
                        <a:t> of any eye treatment, binary</a:t>
                      </a:r>
                      <a:endParaRPr lang="en-GB" sz="1400" dirty="0"/>
                    </a:p>
                  </a:txBody>
                  <a:tcPr/>
                </a:tc>
              </a:tr>
            </a:tbl>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 of potential attributes considered - 2	</a:t>
            </a:r>
            <a:endParaRPr lang="en-GB" dirty="0"/>
          </a:p>
        </p:txBody>
      </p:sp>
      <p:sp>
        <p:nvSpPr>
          <p:cNvPr id="4" name="Date Placeholder 3"/>
          <p:cNvSpPr>
            <a:spLocks noGrp="1"/>
          </p:cNvSpPr>
          <p:nvPr>
            <p:ph type="dt" sz="half" idx="2"/>
          </p:nvPr>
        </p:nvSpPr>
        <p:spPr/>
        <p:txBody>
          <a:bodyPr/>
          <a:lstStyle/>
          <a:p>
            <a:fld id="{9AFEB77A-97B9-454A-81DF-89DD7448F8D4}" type="datetime1">
              <a:rPr lang="en-US" smtClean="0"/>
              <a:pPr/>
              <a:t>2/24/2015</a:t>
            </a:fld>
            <a:endParaRPr lang="en-GB"/>
          </a:p>
        </p:txBody>
      </p:sp>
      <p:sp>
        <p:nvSpPr>
          <p:cNvPr id="5" name="Footer Placeholder 4"/>
          <p:cNvSpPr>
            <a:spLocks noGrp="1"/>
          </p:cNvSpPr>
          <p:nvPr>
            <p:ph type="ftr" sz="quarter" idx="3"/>
          </p:nvPr>
        </p:nvSpPr>
        <p:spPr/>
        <p:txBody>
          <a:bodyPr/>
          <a:lstStyle/>
          <a:p>
            <a:r>
              <a:rPr lang="en-GB" smtClean="0"/>
              <a:t>Jassen Dry AMD predictive models</a:t>
            </a:r>
            <a:endParaRPr lang="en-GB"/>
          </a:p>
        </p:txBody>
      </p:sp>
      <p:sp>
        <p:nvSpPr>
          <p:cNvPr id="6" name="Slide Number Placeholder 5"/>
          <p:cNvSpPr>
            <a:spLocks noGrp="1"/>
          </p:cNvSpPr>
          <p:nvPr>
            <p:ph type="sldNum" sz="quarter" idx="4"/>
          </p:nvPr>
        </p:nvSpPr>
        <p:spPr/>
        <p:txBody>
          <a:bodyPr/>
          <a:lstStyle/>
          <a:p>
            <a:fld id="{078CA1E6-1B09-488D-A1FF-E8A47C315D27}" type="slidenum">
              <a:rPr lang="en-GB" smtClean="0"/>
              <a:pPr/>
              <a:t>8</a:t>
            </a:fld>
            <a:endParaRPr lang="en-GB"/>
          </a:p>
        </p:txBody>
      </p:sp>
      <p:graphicFrame>
        <p:nvGraphicFramePr>
          <p:cNvPr id="9" name="Content Placeholder 8"/>
          <p:cNvGraphicFramePr>
            <a:graphicFrameLocks noGrp="1"/>
          </p:cNvGraphicFramePr>
          <p:nvPr>
            <p:ph idx="1"/>
          </p:nvPr>
        </p:nvGraphicFramePr>
        <p:xfrm>
          <a:off x="218365" y="1010093"/>
          <a:ext cx="8463677" cy="1854200"/>
        </p:xfrm>
        <a:graphic>
          <a:graphicData uri="http://schemas.openxmlformats.org/drawingml/2006/table">
            <a:tbl>
              <a:tblPr firstRow="1" bandRow="1">
                <a:tableStyleId>{69012ECD-51FC-41F1-AA8D-1B2483CD663E}</a:tableStyleId>
              </a:tblPr>
              <a:tblGrid>
                <a:gridCol w="1844356"/>
                <a:gridCol w="2126512"/>
                <a:gridCol w="4492809"/>
              </a:tblGrid>
              <a:tr h="370840">
                <a:tc>
                  <a:txBody>
                    <a:bodyPr/>
                    <a:lstStyle/>
                    <a:p>
                      <a:r>
                        <a:rPr lang="en-GB" dirty="0" smtClean="0"/>
                        <a:t>Attributes</a:t>
                      </a:r>
                      <a:endParaRPr lang="en-GB" dirty="0"/>
                    </a:p>
                  </a:txBody>
                  <a:tcPr/>
                </a:tc>
                <a:tc>
                  <a:txBody>
                    <a:bodyPr/>
                    <a:lstStyle/>
                    <a:p>
                      <a:r>
                        <a:rPr lang="en-GB" dirty="0" smtClean="0"/>
                        <a:t>Description</a:t>
                      </a:r>
                      <a:endParaRPr lang="en-GB" dirty="0"/>
                    </a:p>
                  </a:txBody>
                  <a:tcPr/>
                </a:tc>
                <a:tc>
                  <a:txBody>
                    <a:bodyPr/>
                    <a:lstStyle/>
                    <a:p>
                      <a:r>
                        <a:rPr lang="en-GB" dirty="0" smtClean="0"/>
                        <a:t>Comments</a:t>
                      </a:r>
                      <a:endParaRPr lang="en-GB" dirty="0"/>
                    </a:p>
                  </a:txBody>
                  <a:tcPr/>
                </a:tc>
              </a:tr>
              <a:tr h="370840">
                <a:tc>
                  <a:txBody>
                    <a:bodyPr/>
                    <a:lstStyle/>
                    <a:p>
                      <a:r>
                        <a:rPr lang="en-GB" sz="1400" b="1" dirty="0" err="1" smtClean="0"/>
                        <a:t>Ct_eyedx_all</a:t>
                      </a:r>
                      <a:endParaRPr lang="en-GB" sz="1400" b="1" dirty="0"/>
                    </a:p>
                  </a:txBody>
                  <a:tcPr/>
                </a:tc>
                <a:tc>
                  <a:txBody>
                    <a:bodyPr/>
                    <a:lstStyle/>
                    <a:p>
                      <a:r>
                        <a:rPr lang="en-GB" sz="1400" dirty="0" smtClean="0"/>
                        <a:t>Total</a:t>
                      </a:r>
                      <a:r>
                        <a:rPr lang="en-GB" sz="1400" baseline="0" dirty="0" smtClean="0"/>
                        <a:t> diagnoses</a:t>
                      </a:r>
                      <a:endParaRPr lang="en-GB" sz="1400" dirty="0"/>
                    </a:p>
                  </a:txBody>
                  <a:tcPr/>
                </a:tc>
                <a:tc>
                  <a:txBody>
                    <a:bodyPr/>
                    <a:lstStyle/>
                    <a:p>
                      <a:r>
                        <a:rPr lang="en-GB" sz="1400" dirty="0" smtClean="0"/>
                        <a:t>Sum</a:t>
                      </a:r>
                      <a:r>
                        <a:rPr lang="en-GB" sz="1400" baseline="0" dirty="0" smtClean="0"/>
                        <a:t> of eye diagnoses any time, numeric</a:t>
                      </a:r>
                      <a:endParaRPr lang="en-GB" sz="1400" dirty="0"/>
                    </a:p>
                  </a:txBody>
                  <a:tcPr/>
                </a:tc>
              </a:tr>
              <a:tr h="370840">
                <a:tc>
                  <a:txBody>
                    <a:bodyPr/>
                    <a:lstStyle/>
                    <a:p>
                      <a:r>
                        <a:rPr lang="en-GB" sz="1400" b="1" dirty="0" err="1" smtClean="0"/>
                        <a:t>Ct_eyedx_post</a:t>
                      </a:r>
                      <a:endParaRPr lang="en-GB" sz="1400" b="1" dirty="0"/>
                    </a:p>
                  </a:txBody>
                  <a:tcPr/>
                </a:tc>
                <a:tc>
                  <a:txBody>
                    <a:bodyPr/>
                    <a:lstStyle/>
                    <a:p>
                      <a:r>
                        <a:rPr lang="en-GB" sz="1400" dirty="0" smtClean="0"/>
                        <a:t>Post-index diagnoses</a:t>
                      </a:r>
                      <a:endParaRPr lang="en-GB" sz="1400" dirty="0"/>
                    </a:p>
                  </a:txBody>
                  <a:tcPr/>
                </a:tc>
                <a:tc>
                  <a:txBody>
                    <a:bodyPr/>
                    <a:lstStyle/>
                    <a:p>
                      <a:r>
                        <a:rPr lang="en-GB" sz="1400" dirty="0" smtClean="0"/>
                        <a:t>Sum</a:t>
                      </a:r>
                      <a:r>
                        <a:rPr lang="en-GB" sz="1400" baseline="0" dirty="0" smtClean="0"/>
                        <a:t> of post-index diagnoses, numeric</a:t>
                      </a:r>
                      <a:endParaRPr lang="en-GB" sz="1400" dirty="0"/>
                    </a:p>
                  </a:txBody>
                  <a:tcPr/>
                </a:tc>
              </a:tr>
              <a:tr h="370840">
                <a:tc>
                  <a:txBody>
                    <a:bodyPr/>
                    <a:lstStyle/>
                    <a:p>
                      <a:r>
                        <a:rPr lang="en-GB" sz="1400" b="1" dirty="0" err="1" smtClean="0"/>
                        <a:t>Ct_ivi_any</a:t>
                      </a:r>
                      <a:endParaRPr lang="en-GB" sz="1400" b="1" dirty="0"/>
                    </a:p>
                  </a:txBody>
                  <a:tcPr/>
                </a:tc>
                <a:tc>
                  <a:txBody>
                    <a:bodyPr/>
                    <a:lstStyle/>
                    <a:p>
                      <a:r>
                        <a:rPr lang="en-GB" sz="1400" dirty="0" smtClean="0"/>
                        <a:t>Total injections</a:t>
                      </a:r>
                      <a:endParaRPr lang="en-GB" sz="1400" dirty="0"/>
                    </a:p>
                  </a:txBody>
                  <a:tcPr/>
                </a:tc>
                <a:tc>
                  <a:txBody>
                    <a:bodyPr/>
                    <a:lstStyle/>
                    <a:p>
                      <a:r>
                        <a:rPr lang="en-GB" sz="1400" dirty="0" smtClean="0"/>
                        <a:t>Sum of eye injections any time, numeric</a:t>
                      </a:r>
                      <a:endParaRPr lang="en-GB" sz="1400" dirty="0"/>
                    </a:p>
                  </a:txBody>
                  <a:tcPr/>
                </a:tc>
              </a:tr>
              <a:tr h="370840">
                <a:tc>
                  <a:txBody>
                    <a:bodyPr/>
                    <a:lstStyle/>
                    <a:p>
                      <a:r>
                        <a:rPr lang="en-GB" sz="1400" b="1" dirty="0" err="1" smtClean="0"/>
                        <a:t>Ct_ivi_post</a:t>
                      </a:r>
                      <a:endParaRPr lang="en-GB" sz="1400" b="1" dirty="0"/>
                    </a:p>
                  </a:txBody>
                  <a:tcPr/>
                </a:tc>
                <a:tc>
                  <a:txBody>
                    <a:bodyPr/>
                    <a:lstStyle/>
                    <a:p>
                      <a:r>
                        <a:rPr lang="en-GB" sz="1400" dirty="0" smtClean="0"/>
                        <a:t>Post-index injections</a:t>
                      </a:r>
                      <a:endParaRPr lang="en-GB" sz="1400" dirty="0"/>
                    </a:p>
                  </a:txBody>
                  <a:tcPr/>
                </a:tc>
                <a:tc>
                  <a:txBody>
                    <a:bodyPr/>
                    <a:lstStyle/>
                    <a:p>
                      <a:r>
                        <a:rPr lang="en-GB" sz="1400" dirty="0" smtClean="0"/>
                        <a:t>Sum of post-index</a:t>
                      </a:r>
                      <a:r>
                        <a:rPr lang="en-GB" sz="1400" baseline="0" dirty="0" smtClean="0"/>
                        <a:t> injections, numeric</a:t>
                      </a:r>
                      <a:endParaRPr lang="en-GB" sz="1400" dirty="0"/>
                    </a:p>
                  </a:txBody>
                  <a:tcPr/>
                </a:tc>
              </a:tr>
            </a:tbl>
          </a:graphicData>
        </a:graphic>
      </p:graphicFrame>
      <p:graphicFrame>
        <p:nvGraphicFramePr>
          <p:cNvPr id="7" name="Content Placeholder 8"/>
          <p:cNvGraphicFramePr>
            <a:graphicFrameLocks/>
          </p:cNvGraphicFramePr>
          <p:nvPr/>
        </p:nvGraphicFramePr>
        <p:xfrm>
          <a:off x="455613" y="3498112"/>
          <a:ext cx="8200680" cy="2595880"/>
        </p:xfrm>
        <a:graphic>
          <a:graphicData uri="http://schemas.openxmlformats.org/drawingml/2006/table">
            <a:tbl>
              <a:tblPr firstRow="1" bandRow="1">
                <a:tableStyleId>{69012ECD-51FC-41F1-AA8D-1B2483CD663E}</a:tableStyleId>
              </a:tblPr>
              <a:tblGrid>
                <a:gridCol w="1581359"/>
                <a:gridCol w="2126512"/>
                <a:gridCol w="4492809"/>
              </a:tblGrid>
              <a:tr h="370840">
                <a:tc>
                  <a:txBody>
                    <a:bodyPr/>
                    <a:lstStyle/>
                    <a:p>
                      <a:r>
                        <a:rPr lang="en-GB" dirty="0" smtClean="0"/>
                        <a:t>Attributes</a:t>
                      </a:r>
                      <a:endParaRPr lang="en-GB" dirty="0"/>
                    </a:p>
                  </a:txBody>
                  <a:tcPr/>
                </a:tc>
                <a:tc>
                  <a:txBody>
                    <a:bodyPr/>
                    <a:lstStyle/>
                    <a:p>
                      <a:r>
                        <a:rPr lang="en-GB" dirty="0" smtClean="0"/>
                        <a:t>Description</a:t>
                      </a:r>
                      <a:endParaRPr lang="en-GB" dirty="0"/>
                    </a:p>
                  </a:txBody>
                  <a:tcPr/>
                </a:tc>
                <a:tc>
                  <a:txBody>
                    <a:bodyPr/>
                    <a:lstStyle/>
                    <a:p>
                      <a:r>
                        <a:rPr lang="en-GB" dirty="0" smtClean="0"/>
                        <a:t>Comments</a:t>
                      </a:r>
                      <a:endParaRPr lang="en-GB" dirty="0"/>
                    </a:p>
                  </a:txBody>
                  <a:tcPr/>
                </a:tc>
              </a:tr>
              <a:tr h="370840">
                <a:tc>
                  <a:txBody>
                    <a:bodyPr/>
                    <a:lstStyle/>
                    <a:p>
                      <a:r>
                        <a:rPr lang="en-GB" sz="1400" b="1" dirty="0" smtClean="0"/>
                        <a:t>Comb_2y</a:t>
                      </a:r>
                      <a:endParaRPr lang="en-GB" sz="1400" b="1" dirty="0"/>
                    </a:p>
                  </a:txBody>
                  <a:tcPr/>
                </a:tc>
                <a:tc>
                  <a:txBody>
                    <a:bodyPr/>
                    <a:lstStyle/>
                    <a:p>
                      <a:r>
                        <a:rPr lang="en-GB" sz="1400" dirty="0" smtClean="0"/>
                        <a:t>Any </a:t>
                      </a:r>
                      <a:r>
                        <a:rPr lang="en-GB" sz="1400" dirty="0" err="1" smtClean="0"/>
                        <a:t>comorbidity</a:t>
                      </a:r>
                      <a:endParaRPr lang="en-GB" sz="1400" dirty="0"/>
                    </a:p>
                  </a:txBody>
                  <a:tcPr/>
                </a:tc>
                <a:tc>
                  <a:txBody>
                    <a:bodyPr/>
                    <a:lstStyle/>
                    <a:p>
                      <a:r>
                        <a:rPr lang="en-GB" sz="1400" dirty="0" smtClean="0"/>
                        <a:t>Presence/absence of</a:t>
                      </a:r>
                      <a:r>
                        <a:rPr lang="en-GB" sz="1400" baseline="0" dirty="0" smtClean="0"/>
                        <a:t> any </a:t>
                      </a:r>
                      <a:r>
                        <a:rPr lang="en-GB" sz="1400" baseline="0" dirty="0" err="1" smtClean="0"/>
                        <a:t>comorbidity</a:t>
                      </a:r>
                      <a:r>
                        <a:rPr lang="en-GB" sz="1400" baseline="0" dirty="0" smtClean="0"/>
                        <a:t>, binary</a:t>
                      </a:r>
                      <a:endParaRPr lang="en-GB" sz="1400" dirty="0"/>
                    </a:p>
                  </a:txBody>
                  <a:tcPr/>
                </a:tc>
              </a:tr>
              <a:tr h="370840">
                <a:tc>
                  <a:txBody>
                    <a:bodyPr/>
                    <a:lstStyle/>
                    <a:p>
                      <a:r>
                        <a:rPr lang="en-GB" sz="1400" b="1" dirty="0" smtClean="0"/>
                        <a:t>Ct_eyedx_2y</a:t>
                      </a:r>
                      <a:endParaRPr lang="en-GB" sz="1400" b="1" dirty="0"/>
                    </a:p>
                  </a:txBody>
                  <a:tcPr/>
                </a:tc>
                <a:tc>
                  <a:txBody>
                    <a:bodyPr/>
                    <a:lstStyle/>
                    <a:p>
                      <a:r>
                        <a:rPr lang="en-GB" sz="1400" dirty="0" smtClean="0"/>
                        <a:t>Post-index diagnoses</a:t>
                      </a:r>
                      <a:endParaRPr lang="en-GB" sz="1400" dirty="0"/>
                    </a:p>
                  </a:txBody>
                  <a:tcPr/>
                </a:tc>
                <a:tc>
                  <a:txBody>
                    <a:bodyPr/>
                    <a:lstStyle/>
                    <a:p>
                      <a:r>
                        <a:rPr lang="en-GB" sz="1400" dirty="0" smtClean="0"/>
                        <a:t>Sum</a:t>
                      </a:r>
                      <a:r>
                        <a:rPr lang="en-GB" sz="1400" baseline="0" dirty="0" smtClean="0"/>
                        <a:t> of post-index diagnoses, numeric</a:t>
                      </a:r>
                      <a:endParaRPr lang="en-GB" sz="1400" dirty="0"/>
                    </a:p>
                  </a:txBody>
                  <a:tcPr/>
                </a:tc>
              </a:tr>
              <a:tr h="370840">
                <a:tc>
                  <a:txBody>
                    <a:bodyPr/>
                    <a:lstStyle/>
                    <a:p>
                      <a:r>
                        <a:rPr lang="en-GB" sz="1400" b="1" dirty="0" smtClean="0"/>
                        <a:t>Ct_iop_2y</a:t>
                      </a:r>
                      <a:endParaRPr lang="en-GB" sz="1400" b="1" dirty="0"/>
                    </a:p>
                  </a:txBody>
                  <a:tcPr/>
                </a:tc>
                <a:tc>
                  <a:txBody>
                    <a:bodyPr/>
                    <a:lstStyle/>
                    <a:p>
                      <a:r>
                        <a:rPr lang="en-GB" sz="1400" dirty="0" smtClean="0"/>
                        <a:t>Post-index</a:t>
                      </a:r>
                      <a:r>
                        <a:rPr lang="en-GB" sz="1400" baseline="0" dirty="0" smtClean="0"/>
                        <a:t> IOP</a:t>
                      </a:r>
                      <a:endParaRPr lang="en-GB" sz="1400" dirty="0"/>
                    </a:p>
                  </a:txBody>
                  <a:tcPr/>
                </a:tc>
                <a:tc>
                  <a:txBody>
                    <a:bodyPr/>
                    <a:lstStyle/>
                    <a:p>
                      <a:r>
                        <a:rPr lang="en-GB" sz="1400" dirty="0" smtClean="0"/>
                        <a:t>Sum of IOP measures, numeric</a:t>
                      </a:r>
                      <a:endParaRPr lang="en-GB" sz="1400" dirty="0"/>
                    </a:p>
                  </a:txBody>
                  <a:tcPr/>
                </a:tc>
              </a:tr>
              <a:tr h="370840">
                <a:tc>
                  <a:txBody>
                    <a:bodyPr/>
                    <a:lstStyle/>
                    <a:p>
                      <a:r>
                        <a:rPr lang="en-GB" sz="1400" b="1" dirty="0" smtClean="0"/>
                        <a:t>Ct_ivi_2y</a:t>
                      </a:r>
                      <a:endParaRPr lang="en-GB" sz="1400" b="1" dirty="0"/>
                    </a:p>
                  </a:txBody>
                  <a:tcPr/>
                </a:tc>
                <a:tc>
                  <a:txBody>
                    <a:bodyPr/>
                    <a:lstStyle/>
                    <a:p>
                      <a:r>
                        <a:rPr lang="en-GB" sz="1400" dirty="0" smtClean="0"/>
                        <a:t>Post-index injections</a:t>
                      </a:r>
                      <a:endParaRPr lang="en-GB" sz="1400" dirty="0"/>
                    </a:p>
                  </a:txBody>
                  <a:tcPr/>
                </a:tc>
                <a:tc>
                  <a:txBody>
                    <a:bodyPr/>
                    <a:lstStyle/>
                    <a:p>
                      <a:r>
                        <a:rPr lang="en-GB" sz="1400" dirty="0" smtClean="0"/>
                        <a:t>Sum of post-index</a:t>
                      </a:r>
                      <a:r>
                        <a:rPr lang="en-GB" sz="1400" baseline="0" dirty="0" smtClean="0"/>
                        <a:t> injections, numeric</a:t>
                      </a:r>
                      <a:endParaRPr lang="en-GB" sz="1400" dirty="0"/>
                    </a:p>
                  </a:txBody>
                  <a:tcPr/>
                </a:tc>
              </a:tr>
              <a:tr h="370840">
                <a:tc>
                  <a:txBody>
                    <a:bodyPr/>
                    <a:lstStyle/>
                    <a:p>
                      <a:r>
                        <a:rPr lang="en-GB" sz="1400" b="1" dirty="0" smtClean="0"/>
                        <a:t>Ct_oct_2y</a:t>
                      </a:r>
                      <a:endParaRPr lang="en-GB" sz="1400" b="1" dirty="0"/>
                    </a:p>
                  </a:txBody>
                  <a:tcPr/>
                </a:tc>
                <a:tc>
                  <a:txBody>
                    <a:bodyPr/>
                    <a:lstStyle/>
                    <a:p>
                      <a:r>
                        <a:rPr lang="en-GB" sz="1400" dirty="0" smtClean="0"/>
                        <a:t>Post-index</a:t>
                      </a:r>
                      <a:r>
                        <a:rPr lang="en-GB" sz="1400" baseline="0" dirty="0" smtClean="0"/>
                        <a:t> OCT</a:t>
                      </a:r>
                      <a:endParaRPr lang="en-GB" sz="1400" dirty="0"/>
                    </a:p>
                  </a:txBody>
                  <a:tcPr/>
                </a:tc>
                <a:tc>
                  <a:txBody>
                    <a:bodyPr/>
                    <a:lstStyle/>
                    <a:p>
                      <a:r>
                        <a:rPr lang="en-GB" sz="1400" dirty="0" smtClean="0"/>
                        <a:t>Sum of OCT measures, numeric</a:t>
                      </a:r>
                      <a:endParaRPr lang="en-GB" sz="1400" dirty="0"/>
                    </a:p>
                  </a:txBody>
                  <a:tcPr/>
                </a:tc>
              </a:tr>
              <a:tr h="370840">
                <a:tc>
                  <a:txBody>
                    <a:bodyPr/>
                    <a:lstStyle/>
                    <a:p>
                      <a:r>
                        <a:rPr lang="en-GB" sz="1400" b="1" dirty="0" smtClean="0"/>
                        <a:t>Other_tx_2y</a:t>
                      </a:r>
                      <a:endParaRPr lang="en-GB" sz="1400" b="1" dirty="0"/>
                    </a:p>
                  </a:txBody>
                  <a:tcPr/>
                </a:tc>
                <a:tc>
                  <a:txBody>
                    <a:bodyPr/>
                    <a:lstStyle/>
                    <a:p>
                      <a:r>
                        <a:rPr lang="en-GB" sz="1400" dirty="0" smtClean="0"/>
                        <a:t>Post-index other </a:t>
                      </a:r>
                      <a:r>
                        <a:rPr lang="en-GB" sz="1400" dirty="0" err="1" smtClean="0"/>
                        <a:t>tx</a:t>
                      </a:r>
                      <a:endParaRPr lang="en-GB" sz="1400" dirty="0"/>
                    </a:p>
                  </a:txBody>
                  <a:tcPr/>
                </a:tc>
                <a:tc>
                  <a:txBody>
                    <a:bodyPr/>
                    <a:lstStyle/>
                    <a:p>
                      <a:r>
                        <a:rPr lang="en-GB" sz="1400" dirty="0" smtClean="0"/>
                        <a:t>Presence/absence of any other</a:t>
                      </a:r>
                      <a:r>
                        <a:rPr lang="en-GB" sz="1400" baseline="0" dirty="0" smtClean="0"/>
                        <a:t> </a:t>
                      </a:r>
                      <a:r>
                        <a:rPr lang="en-GB" sz="1400" baseline="0" dirty="0" err="1" smtClean="0"/>
                        <a:t>tx</a:t>
                      </a:r>
                      <a:r>
                        <a:rPr lang="en-GB" sz="1400" baseline="0" dirty="0" smtClean="0"/>
                        <a:t>, binary</a:t>
                      </a:r>
                      <a:endParaRPr lang="en-GB" sz="1400" dirty="0"/>
                    </a:p>
                  </a:txBody>
                  <a:tcPr/>
                </a:tc>
              </a:tr>
            </a:tbl>
          </a:graphicData>
        </a:graphic>
      </p:graphicFrame>
      <p:sp>
        <p:nvSpPr>
          <p:cNvPr id="8" name="Text Placeholder 6"/>
          <p:cNvSpPr>
            <a:spLocks noGrp="1"/>
          </p:cNvSpPr>
          <p:nvPr>
            <p:ph type="body" sz="quarter" idx="10"/>
          </p:nvPr>
        </p:nvSpPr>
        <p:spPr>
          <a:xfrm>
            <a:off x="460375" y="3053612"/>
            <a:ext cx="8226000" cy="444500"/>
          </a:xfrm>
        </p:spPr>
        <p:txBody>
          <a:bodyPr/>
          <a:lstStyle/>
          <a:p>
            <a:r>
              <a:rPr lang="en-GB" dirty="0" smtClean="0"/>
              <a:t>Additional attributes for subgroups with 2-year fix follow-up </a:t>
            </a:r>
            <a:endParaRPr lang="en-GB"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Mild bilateral</a:t>
            </a:r>
            <a:endParaRPr lang="en-GB" dirty="0"/>
          </a:p>
        </p:txBody>
      </p:sp>
      <p:sp>
        <p:nvSpPr>
          <p:cNvPr id="3" name="Content Placeholder 2"/>
          <p:cNvSpPr>
            <a:spLocks noGrp="1"/>
          </p:cNvSpPr>
          <p:nvPr>
            <p:ph idx="1"/>
          </p:nvPr>
        </p:nvSpPr>
        <p:spPr/>
        <p:txBody>
          <a:bodyPr/>
          <a:lstStyle/>
          <a:p>
            <a:r>
              <a:rPr lang="en-GB" dirty="0" smtClean="0"/>
              <a:t>Cohort definition</a:t>
            </a:r>
          </a:p>
          <a:p>
            <a:pPr lvl="1"/>
            <a:r>
              <a:rPr lang="en-GB" dirty="0" smtClean="0"/>
              <a:t>At least one eye being mild/intermediate AMD</a:t>
            </a:r>
          </a:p>
          <a:p>
            <a:pPr lvl="1"/>
            <a:r>
              <a:rPr lang="en-GB" dirty="0" smtClean="0"/>
              <a:t>Both eyes at risk of progression</a:t>
            </a:r>
          </a:p>
          <a:p>
            <a:r>
              <a:rPr lang="en-GB" dirty="0" smtClean="0"/>
              <a:t>Cohort size</a:t>
            </a:r>
          </a:p>
          <a:p>
            <a:pPr lvl="1"/>
            <a:r>
              <a:rPr lang="en-GB" dirty="0" smtClean="0"/>
              <a:t>N=12667</a:t>
            </a:r>
          </a:p>
          <a:p>
            <a:r>
              <a:rPr lang="en-GB" dirty="0" smtClean="0"/>
              <a:t>Cohort description</a:t>
            </a:r>
          </a:p>
          <a:p>
            <a:pPr lvl="1"/>
            <a:r>
              <a:rPr lang="en-GB" dirty="0" smtClean="0"/>
              <a:t>Index at the first eye meeting mild/intermediate criteria</a:t>
            </a:r>
          </a:p>
          <a:p>
            <a:r>
              <a:rPr lang="en-GB" dirty="0" smtClean="0"/>
              <a:t>Progression rate (N, %)</a:t>
            </a:r>
          </a:p>
          <a:p>
            <a:pPr lvl="1"/>
            <a:r>
              <a:rPr lang="en-GB" dirty="0" smtClean="0"/>
              <a:t>Progression to GA N=178 (1.4%)</a:t>
            </a:r>
          </a:p>
          <a:p>
            <a:pPr lvl="1"/>
            <a:r>
              <a:rPr lang="en-GB" dirty="0" smtClean="0"/>
              <a:t>Progression to </a:t>
            </a:r>
            <a:r>
              <a:rPr lang="en-GB" dirty="0" err="1" smtClean="0"/>
              <a:t>wetAMD</a:t>
            </a:r>
            <a:r>
              <a:rPr lang="en-GB" dirty="0" smtClean="0"/>
              <a:t> N=1140 (9.0%)</a:t>
            </a:r>
          </a:p>
          <a:p>
            <a:pPr lvl="1"/>
            <a:r>
              <a:rPr lang="en-GB" dirty="0" smtClean="0"/>
              <a:t>Progression to advanced AMD N=1259 (9.9%)</a:t>
            </a:r>
          </a:p>
          <a:p>
            <a:endParaRPr lang="en-GB" dirty="0" smtClean="0"/>
          </a:p>
          <a:p>
            <a:endParaRPr lang="en-GB" dirty="0"/>
          </a:p>
        </p:txBody>
      </p:sp>
      <p:sp>
        <p:nvSpPr>
          <p:cNvPr id="4" name="Date Placeholder 3"/>
          <p:cNvSpPr>
            <a:spLocks noGrp="1"/>
          </p:cNvSpPr>
          <p:nvPr>
            <p:ph type="dt" sz="half" idx="2"/>
          </p:nvPr>
        </p:nvSpPr>
        <p:spPr/>
        <p:txBody>
          <a:bodyPr/>
          <a:lstStyle/>
          <a:p>
            <a:fld id="{9AFEB77A-97B9-454A-81DF-89DD7448F8D4}" type="datetime1">
              <a:rPr lang="en-US" smtClean="0"/>
              <a:pPr/>
              <a:t>2/24/2015</a:t>
            </a:fld>
            <a:endParaRPr lang="en-GB"/>
          </a:p>
        </p:txBody>
      </p:sp>
      <p:sp>
        <p:nvSpPr>
          <p:cNvPr id="5" name="Footer Placeholder 4"/>
          <p:cNvSpPr>
            <a:spLocks noGrp="1"/>
          </p:cNvSpPr>
          <p:nvPr>
            <p:ph type="ftr" sz="quarter" idx="3"/>
          </p:nvPr>
        </p:nvSpPr>
        <p:spPr/>
        <p:txBody>
          <a:bodyPr/>
          <a:lstStyle/>
          <a:p>
            <a:r>
              <a:rPr lang="en-GB" smtClean="0"/>
              <a:t>Jassen Dry AMD predictive models</a:t>
            </a:r>
            <a:endParaRPr lang="en-GB"/>
          </a:p>
        </p:txBody>
      </p:sp>
      <p:sp>
        <p:nvSpPr>
          <p:cNvPr id="6" name="Slide Number Placeholder 5"/>
          <p:cNvSpPr>
            <a:spLocks noGrp="1"/>
          </p:cNvSpPr>
          <p:nvPr>
            <p:ph type="sldNum" sz="quarter" idx="4"/>
          </p:nvPr>
        </p:nvSpPr>
        <p:spPr/>
        <p:txBody>
          <a:bodyPr/>
          <a:lstStyle/>
          <a:p>
            <a:fld id="{078CA1E6-1B09-488D-A1FF-E8A47C315D27}" type="slidenum">
              <a:rPr lang="en-GB" smtClean="0"/>
              <a:pPr/>
              <a:t>9</a:t>
            </a:fld>
            <a:endParaRPr lang="en-GB"/>
          </a:p>
        </p:txBody>
      </p:sp>
      <p:sp>
        <p:nvSpPr>
          <p:cNvPr id="7" name="Text Placeholder 6"/>
          <p:cNvSpPr>
            <a:spLocks noGrp="1"/>
          </p:cNvSpPr>
          <p:nvPr>
            <p:ph type="body" sz="quarter" idx="10"/>
          </p:nvPr>
        </p:nvSpPr>
        <p:spPr/>
        <p:txBody>
          <a:bodyPr/>
          <a:lstStyle/>
          <a:p>
            <a:r>
              <a:rPr lang="en-GB" dirty="0" smtClean="0"/>
              <a:t>Cohort summary</a:t>
            </a:r>
            <a:endParaRPr lang="en-GB" dirty="0"/>
          </a:p>
        </p:txBody>
      </p:sp>
    </p:spTree>
  </p:cSld>
  <p:clrMapOvr>
    <a:masterClrMapping/>
  </p:clrMapOvr>
  <p:transition/>
</p:sld>
</file>

<file path=ppt/theme/theme1.xml><?xml version="1.0" encoding="utf-8"?>
<a:theme xmlns:a="http://schemas.openxmlformats.org/drawingml/2006/main" name="blank">
  <a:themeElements>
    <a:clrScheme name="Custom 6">
      <a:dk1>
        <a:srgbClr val="002868"/>
      </a:dk1>
      <a:lt1>
        <a:sysClr val="window" lastClr="FFFFFF"/>
      </a:lt1>
      <a:dk2>
        <a:srgbClr val="002868"/>
      </a:dk2>
      <a:lt2>
        <a:srgbClr val="C5C19D"/>
      </a:lt2>
      <a:accent1>
        <a:srgbClr val="2E8D9E"/>
      </a:accent1>
      <a:accent2>
        <a:srgbClr val="FAA53A"/>
      </a:accent2>
      <a:accent3>
        <a:srgbClr val="B7CC37"/>
      </a:accent3>
      <a:accent4>
        <a:srgbClr val="A2255F"/>
      </a:accent4>
      <a:accent5>
        <a:srgbClr val="A6A8AC"/>
      </a:accent5>
      <a:accent6>
        <a:srgbClr val="1B8F9E"/>
      </a:accent6>
      <a:hlink>
        <a:srgbClr val="002868"/>
      </a:hlink>
      <a:folHlink>
        <a:srgbClr val="C5C19D"/>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err="1" smtClean="0">
            <a:solidFill>
              <a:schemeClr val="tx2"/>
            </a:solidFill>
          </a:defRPr>
        </a:defPPr>
      </a:lstStyle>
    </a:txDef>
  </a:objectDefaults>
  <a:extraClrSchemeLst/>
  <a:custClrLst>
    <a:custClr name="IMS Orange">
      <a:srgbClr val="F98F1E"/>
    </a:custClr>
    <a:custClr name="IMS Blue">
      <a:srgbClr val="4F8ABE"/>
    </a:custClr>
    <a:custClr name="IMS New Green">
      <a:srgbClr val="9BB819"/>
    </a:custClr>
    <a:custClr name="IMS Dark Blue">
      <a:srgbClr val="002868"/>
    </a:custClr>
    <a:custClr name="IMS Cyan">
      <a:srgbClr val="69C0C9"/>
    </a:custClr>
    <a:custClr name="IMS Gray">
      <a:srgbClr val="848484"/>
    </a:custClr>
    <a:custClr name="IMS Light Blue">
      <a:srgbClr val="D5E4F3"/>
    </a:custClr>
    <a:custClr name="IMS Stone">
      <a:srgbClr val="C5C19D"/>
    </a:custClr>
    <a:custClr name="IMS Red">
      <a:srgbClr val="992135"/>
    </a:custClr>
    <a:custClr name="IMS Clay">
      <a:srgbClr val="B7A08B"/>
    </a:custClr>
    <a:custClr name="IMS New Seafoam">
      <a:srgbClr val="73AFB6"/>
    </a:custClr>
    <a:custClr name="IMS Yellow">
      <a:srgbClr val="FDC630"/>
    </a:custClr>
    <a:custClr name="IMS Brown">
      <a:srgbClr val="80561B"/>
    </a:custClr>
    <a:custClr name="IMS Light Warm Gray">
      <a:srgbClr val="E9E3DC"/>
    </a:custClr>
  </a:custClrLst>
</a:theme>
</file>

<file path=ppt/theme/theme2.xml><?xml version="1.0" encoding="utf-8"?>
<a:theme xmlns:a="http://schemas.openxmlformats.org/drawingml/2006/main" name="IMS CG_Template_All Users">
  <a:themeElements>
    <a:clrScheme name="IMS PPT">
      <a:dk1>
        <a:sysClr val="windowText" lastClr="000000"/>
      </a:dk1>
      <a:lt1>
        <a:sysClr val="window" lastClr="FFFFFF"/>
      </a:lt1>
      <a:dk2>
        <a:srgbClr val="002868"/>
      </a:dk2>
      <a:lt2>
        <a:srgbClr val="C5C19D"/>
      </a:lt2>
      <a:accent1>
        <a:srgbClr val="2E8D9E"/>
      </a:accent1>
      <a:accent2>
        <a:srgbClr val="FAA53A"/>
      </a:accent2>
      <a:accent3>
        <a:srgbClr val="B7CC37"/>
      </a:accent3>
      <a:accent4>
        <a:srgbClr val="A2255F"/>
      </a:accent4>
      <a:accent5>
        <a:srgbClr val="A6A8AC"/>
      </a:accent5>
      <a:accent6>
        <a:srgbClr val="1B8F9E"/>
      </a:accent6>
      <a:hlink>
        <a:srgbClr val="002868"/>
      </a:hlink>
      <a:folHlink>
        <a:srgbClr val="C5C19D"/>
      </a:folHlink>
    </a:clrScheme>
    <a:fontScheme name="IMS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objectDefaults>
  <a:extraClrSchemeLst/>
  <a:custClrLst>
    <a:custClr name="IMS Orange">
      <a:srgbClr val="F98F1E"/>
    </a:custClr>
    <a:custClr name="IMS Blue">
      <a:srgbClr val="4F8ABE"/>
    </a:custClr>
    <a:custClr name="IMS New Green">
      <a:srgbClr val="9BB819"/>
    </a:custClr>
    <a:custClr name="IMS Dark Blue">
      <a:srgbClr val="002868"/>
    </a:custClr>
    <a:custClr name="IMS Cyan">
      <a:srgbClr val="69C0C9"/>
    </a:custClr>
    <a:custClr name="IMS Gray">
      <a:srgbClr val="848484"/>
    </a:custClr>
    <a:custClr name="IMS Light Blue">
      <a:srgbClr val="D5E4F3"/>
    </a:custClr>
    <a:custClr name="IMS Stone">
      <a:srgbClr val="C5C19D"/>
    </a:custClr>
    <a:custClr name="IMS Red">
      <a:srgbClr val="992135"/>
    </a:custClr>
    <a:custClr name="IMS Clay">
      <a:srgbClr val="B7A08B"/>
    </a:custClr>
    <a:custClr name="IMS New Seafoam">
      <a:srgbClr val="73AFB6"/>
    </a:custClr>
    <a:custClr name="IMS Yellow">
      <a:srgbClr val="FDC630"/>
    </a:custClr>
    <a:custClr name="IMS Brown">
      <a:srgbClr val="80561B"/>
    </a:custClr>
    <a:custClr name="IMS Light Warm Gray">
      <a:srgbClr val="E9E3DC"/>
    </a:custClr>
  </a:custClrLst>
</a:theme>
</file>

<file path=ppt/theme/theme3.xml><?xml version="1.0" encoding="utf-8"?>
<a:theme xmlns:a="http://schemas.openxmlformats.org/drawingml/2006/main" name="IMS INSTITUTE_Template_All Users">
  <a:themeElements>
    <a:clrScheme name="IMS PPT">
      <a:dk1>
        <a:sysClr val="windowText" lastClr="000000"/>
      </a:dk1>
      <a:lt1>
        <a:sysClr val="window" lastClr="FFFFFF"/>
      </a:lt1>
      <a:dk2>
        <a:srgbClr val="002868"/>
      </a:dk2>
      <a:lt2>
        <a:srgbClr val="C5C19D"/>
      </a:lt2>
      <a:accent1>
        <a:srgbClr val="2E8D9E"/>
      </a:accent1>
      <a:accent2>
        <a:srgbClr val="FAA53A"/>
      </a:accent2>
      <a:accent3>
        <a:srgbClr val="B7CC37"/>
      </a:accent3>
      <a:accent4>
        <a:srgbClr val="A2255F"/>
      </a:accent4>
      <a:accent5>
        <a:srgbClr val="A6A8AC"/>
      </a:accent5>
      <a:accent6>
        <a:srgbClr val="1B8F9E"/>
      </a:accent6>
      <a:hlink>
        <a:srgbClr val="002868"/>
      </a:hlink>
      <a:folHlink>
        <a:srgbClr val="C5C19D"/>
      </a:folHlink>
    </a:clrScheme>
    <a:fontScheme name="IMS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objectDefaults>
  <a:extraClrSchemeLst/>
  <a:custClrLst>
    <a:custClr name="IMS Orange">
      <a:srgbClr val="F98F1E"/>
    </a:custClr>
    <a:custClr name="IMS Blue">
      <a:srgbClr val="4F8ABE"/>
    </a:custClr>
    <a:custClr name="IMS New Green">
      <a:srgbClr val="9BB819"/>
    </a:custClr>
    <a:custClr name="IMS Dark Blue">
      <a:srgbClr val="002868"/>
    </a:custClr>
    <a:custClr name="IMS Cyan">
      <a:srgbClr val="69C0C9"/>
    </a:custClr>
    <a:custClr name="IMS Gray">
      <a:srgbClr val="848484"/>
    </a:custClr>
    <a:custClr name="IMS Light Blue">
      <a:srgbClr val="D5E4F3"/>
    </a:custClr>
    <a:custClr name="IMS Stone">
      <a:srgbClr val="C5C19D"/>
    </a:custClr>
    <a:custClr name="IMS Red">
      <a:srgbClr val="992135"/>
    </a:custClr>
    <a:custClr name="IMS Clay">
      <a:srgbClr val="B7A08B"/>
    </a:custClr>
    <a:custClr name="IMS New Seafoam">
      <a:srgbClr val="73AFB6"/>
    </a:custClr>
    <a:custClr name="IMS Yellow">
      <a:srgbClr val="FDC630"/>
    </a:custClr>
    <a:custClr name="IMS Brown">
      <a:srgbClr val="80561B"/>
    </a:custClr>
    <a:custClr name="IMS Light Warm Gray">
      <a:srgbClr val="E9E3DC"/>
    </a:custClr>
  </a:custClrLst>
</a:theme>
</file>

<file path=ppt/theme/theme4.xml><?xml version="1.0" encoding="utf-8"?>
<a:theme xmlns:a="http://schemas.openxmlformats.org/drawingml/2006/main" name="IMS HEALTH_Template_EXEC Users">
  <a:themeElements>
    <a:clrScheme name="IMS PPT">
      <a:dk1>
        <a:sysClr val="windowText" lastClr="000000"/>
      </a:dk1>
      <a:lt1>
        <a:sysClr val="window" lastClr="FFFFFF"/>
      </a:lt1>
      <a:dk2>
        <a:srgbClr val="002868"/>
      </a:dk2>
      <a:lt2>
        <a:srgbClr val="C5C19D"/>
      </a:lt2>
      <a:accent1>
        <a:srgbClr val="2E8D9E"/>
      </a:accent1>
      <a:accent2>
        <a:srgbClr val="FAA53A"/>
      </a:accent2>
      <a:accent3>
        <a:srgbClr val="B7CC37"/>
      </a:accent3>
      <a:accent4>
        <a:srgbClr val="A2255F"/>
      </a:accent4>
      <a:accent5>
        <a:srgbClr val="A6A8AC"/>
      </a:accent5>
      <a:accent6>
        <a:srgbClr val="1B8F9E"/>
      </a:accent6>
      <a:hlink>
        <a:srgbClr val="002868"/>
      </a:hlink>
      <a:folHlink>
        <a:srgbClr val="C5C19D"/>
      </a:folHlink>
    </a:clrScheme>
    <a:fontScheme name="IMS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objectDefaults>
  <a:extraClrSchemeLst/>
  <a:custClrLst>
    <a:custClr name="IMS Orange">
      <a:srgbClr val="F98F1E"/>
    </a:custClr>
    <a:custClr name="IMS Blue">
      <a:srgbClr val="4F8ABE"/>
    </a:custClr>
    <a:custClr name="IMS New Green">
      <a:srgbClr val="9BB819"/>
    </a:custClr>
    <a:custClr name="IMS Dark Blue">
      <a:srgbClr val="002868"/>
    </a:custClr>
    <a:custClr name="IMS Cyan">
      <a:srgbClr val="69C0C9"/>
    </a:custClr>
    <a:custClr name="IMS Gray">
      <a:srgbClr val="848484"/>
    </a:custClr>
    <a:custClr name="IMS Light Blue">
      <a:srgbClr val="D5E4F3"/>
    </a:custClr>
    <a:custClr name="IMS Stone">
      <a:srgbClr val="C5C19D"/>
    </a:custClr>
    <a:custClr name="IMS Red">
      <a:srgbClr val="992135"/>
    </a:custClr>
    <a:custClr name="IMS Clay">
      <a:srgbClr val="B7A08B"/>
    </a:custClr>
    <a:custClr name="IMS New Seafoam">
      <a:srgbClr val="73AFB6"/>
    </a:custClr>
    <a:custClr name="IMS Yellow">
      <a:srgbClr val="FDC630"/>
    </a:custClr>
    <a:custClr name="IMS Brown">
      <a:srgbClr val="80561B"/>
    </a:custClr>
    <a:custClr name="IMS Light Warm Gray">
      <a:srgbClr val="E9E3DC"/>
    </a:custClr>
  </a:custClr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5500</TotalTime>
  <Words>4365</Words>
  <Application>Microsoft Office PowerPoint</Application>
  <PresentationFormat>On-screen Show (4:3)</PresentationFormat>
  <Paragraphs>1587</Paragraphs>
  <Slides>38</Slides>
  <Notes>25</Notes>
  <HiddenSlides>0</HiddenSlides>
  <MMClips>0</MMClips>
  <ScaleCrop>false</ScaleCrop>
  <HeadingPairs>
    <vt:vector size="4" baseType="variant">
      <vt:variant>
        <vt:lpstr>Theme</vt:lpstr>
      </vt:variant>
      <vt:variant>
        <vt:i4>4</vt:i4>
      </vt:variant>
      <vt:variant>
        <vt:lpstr>Slide Titles</vt:lpstr>
      </vt:variant>
      <vt:variant>
        <vt:i4>38</vt:i4>
      </vt:variant>
    </vt:vector>
  </HeadingPairs>
  <TitlesOfParts>
    <vt:vector size="42" baseType="lpstr">
      <vt:lpstr>blank</vt:lpstr>
      <vt:lpstr>IMS CG_Template_All Users</vt:lpstr>
      <vt:lpstr>IMS INSTITUTE_Template_All Users</vt:lpstr>
      <vt:lpstr>IMS HEALTH_Template_EXEC Users</vt:lpstr>
      <vt:lpstr>DryAMD predictive models of disease progression in real world clinical practice in the UK</vt:lpstr>
      <vt:lpstr>Objectives of DryAMD Research</vt:lpstr>
      <vt:lpstr>Methodology</vt:lpstr>
      <vt:lpstr>Results - Summary</vt:lpstr>
      <vt:lpstr>Next Steps</vt:lpstr>
      <vt:lpstr>Results - Detailed </vt:lpstr>
      <vt:lpstr>Summary of potential attributes considered - 1 </vt:lpstr>
      <vt:lpstr>Summary of potential attributes considered - 2 </vt:lpstr>
      <vt:lpstr>Mild bilateral</vt:lpstr>
      <vt:lpstr>Mild unilateral</vt:lpstr>
      <vt:lpstr>Mild bilateral progression to GA</vt:lpstr>
      <vt:lpstr>Mild bilateral progression to GA</vt:lpstr>
      <vt:lpstr>Mild bilateral progression to GA</vt:lpstr>
      <vt:lpstr>Mild bilateral progression to GA </vt:lpstr>
      <vt:lpstr>Mild bilateral progression to GA</vt:lpstr>
      <vt:lpstr>Mild bilateral progression to advanced AMD</vt:lpstr>
      <vt:lpstr>Mild bilateral progression to advanced AMD</vt:lpstr>
      <vt:lpstr>Mild bilateral progression to advanced AMD</vt:lpstr>
      <vt:lpstr>Mild bilateral progression to advanced AMD</vt:lpstr>
      <vt:lpstr>Mild bilateral progression to advanced AMD</vt:lpstr>
      <vt:lpstr>Mild unilateral progression to GA</vt:lpstr>
      <vt:lpstr>Mild unilateral progression to GA</vt:lpstr>
      <vt:lpstr>Mild unilateral progression to GA</vt:lpstr>
      <vt:lpstr>Mild unilateral progression to GA</vt:lpstr>
      <vt:lpstr>Mild unilateral progression to GA</vt:lpstr>
      <vt:lpstr>Mild unilateral progression to advanced AMD</vt:lpstr>
      <vt:lpstr>Mild unilateral progression to advanced AMD</vt:lpstr>
      <vt:lpstr>Mild unilateral progression to advanced AMD</vt:lpstr>
      <vt:lpstr>Mild unilateral progression to advanced AMD</vt:lpstr>
      <vt:lpstr>Mild bilateral progression to advanced AMD</vt:lpstr>
      <vt:lpstr>GA bilateral</vt:lpstr>
      <vt:lpstr>GA all</vt:lpstr>
      <vt:lpstr>GA all progression to wetAMD</vt:lpstr>
      <vt:lpstr>GA all progression to wetAMD</vt:lpstr>
      <vt:lpstr>GA all progression to wetAMD</vt:lpstr>
      <vt:lpstr>GA all progression to wetAMD</vt:lpstr>
      <vt:lpstr>GA all progression to wetAMD</vt:lpstr>
      <vt:lpstr>Appendix - AMD classification </vt:lpstr>
    </vt:vector>
  </TitlesOfParts>
  <Company>IMS HEALTH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Dry AMD patient level predictive models</dc:title>
  <dc:creator>NYu</dc:creator>
  <cp:keywords>PowerPoint Template, POTX</cp:keywords>
  <dc:description>Prepared July 31 2013. Covers IMS Health, IMS Consulting Group &amp; IMS Institute use. Further guidance at http://imsnow/brand.</dc:description>
  <cp:lastModifiedBy>NYu</cp:lastModifiedBy>
  <cp:revision>242</cp:revision>
  <dcterms:created xsi:type="dcterms:W3CDTF">2015-02-12T12:22:07Z</dcterms:created>
  <dcterms:modified xsi:type="dcterms:W3CDTF">2015-02-24T16:54:00Z</dcterms:modified>
</cp:coreProperties>
</file>