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9" r:id="rId1"/>
    <p:sldMasterId id="2147483745" r:id="rId2"/>
    <p:sldMasterId id="2147483773" r:id="rId3"/>
    <p:sldMasterId id="2147483789" r:id="rId4"/>
  </p:sldMasterIdLst>
  <p:notesMasterIdLst>
    <p:notesMasterId r:id="rId33"/>
  </p:notesMasterIdLst>
  <p:handoutMasterIdLst>
    <p:handoutMasterId r:id="rId34"/>
  </p:handoutMasterIdLst>
  <p:sldIdLst>
    <p:sldId id="256" r:id="rId5"/>
    <p:sldId id="332" r:id="rId6"/>
    <p:sldId id="337" r:id="rId7"/>
    <p:sldId id="338" r:id="rId8"/>
    <p:sldId id="279" r:id="rId9"/>
    <p:sldId id="359" r:id="rId10"/>
    <p:sldId id="360" r:id="rId11"/>
    <p:sldId id="363" r:id="rId12"/>
    <p:sldId id="364" r:id="rId13"/>
    <p:sldId id="348" r:id="rId14"/>
    <p:sldId id="296" r:id="rId15"/>
    <p:sldId id="365" r:id="rId16"/>
    <p:sldId id="350" r:id="rId17"/>
    <p:sldId id="367" r:id="rId18"/>
    <p:sldId id="366" r:id="rId19"/>
    <p:sldId id="351" r:id="rId20"/>
    <p:sldId id="368" r:id="rId21"/>
    <p:sldId id="369" r:id="rId22"/>
    <p:sldId id="352" r:id="rId23"/>
    <p:sldId id="370" r:id="rId24"/>
    <p:sldId id="371" r:id="rId25"/>
    <p:sldId id="353" r:id="rId26"/>
    <p:sldId id="372" r:id="rId27"/>
    <p:sldId id="373" r:id="rId28"/>
    <p:sldId id="347" r:id="rId29"/>
    <p:sldId id="343" r:id="rId30"/>
    <p:sldId id="374" r:id="rId31"/>
    <p:sldId id="26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9" autoAdjust="0"/>
    <p:restoredTop sz="92754" autoAdjust="0"/>
  </p:normalViewPr>
  <p:slideViewPr>
    <p:cSldViewPr snapToGrid="0" snapToObjects="1">
      <p:cViewPr>
        <p:scale>
          <a:sx n="60" d="100"/>
          <a:sy n="60" d="100"/>
        </p:scale>
        <p:origin x="-137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26D13-70B9-4336-AE51-B66B93450EB4}" type="datetimeFigureOut">
              <a:rPr lang="en-GB" smtClean="0"/>
              <a:pPr/>
              <a:t>31/03/2015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0CEF8-DCE8-49BF-8142-2EF53A72E1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41367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DEE33-818C-45BB-BF72-7DA6CF02BEA0}" type="datetimeFigureOut">
              <a:rPr lang="en-GB" smtClean="0"/>
              <a:pPr/>
              <a:t>31/03/2015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69D88-AF4E-4D7A-A0C1-666AEE88BA7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9D88-AF4E-4D7A-A0C1-666AEE88BA7C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9D88-AF4E-4D7A-A0C1-666AEE88BA7C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9D88-AF4E-4D7A-A0C1-666AEE88BA7C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9D88-AF4E-4D7A-A0C1-666AEE88BA7C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9D88-AF4E-4D7A-A0C1-666AEE88BA7C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9D88-AF4E-4D7A-A0C1-666AEE88BA7C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9D88-AF4E-4D7A-A0C1-666AEE88BA7C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9D88-AF4E-4D7A-A0C1-666AEE88BA7C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9D88-AF4E-4D7A-A0C1-666AEE88BA7C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9D88-AF4E-4D7A-A0C1-666AEE88BA7C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9D88-AF4E-4D7A-A0C1-666AEE88BA7C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9D88-AF4E-4D7A-A0C1-666AEE88BA7C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9D88-AF4E-4D7A-A0C1-666AEE88BA7C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0789549-F5CA-4749-9799-2A25DFF78F3F}" type="datetime1">
              <a:rPr lang="en-US" smtClean="0"/>
              <a:pPr/>
              <a:t>3/31/2015</a:t>
            </a:fld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AC1C981-F58A-443B-98C9-D0A6918EB75A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5972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D7BFC14-37B8-4910-AB67-A24BCB1E590F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04476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3A73048-5891-4E1E-A492-3C6F448DFD7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4455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F4D6B2C-01F0-4A60-829A-69B52A63C15A}" type="datetime1">
              <a:rPr lang="en-US" smtClean="0"/>
              <a:pPr/>
              <a:t>3/31/2015</a:t>
            </a:fld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CB83D2F-55F7-40C9-9420-80B841FA1A75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526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31E4B88-D0DE-4995-ABEE-CB1676E4A69F}" type="datetime1">
              <a:rPr lang="en-US" smtClean="0"/>
              <a:pPr/>
              <a:t>3/31/2015</a:t>
            </a:fld>
            <a:endParaRPr lang="en-GB" dirty="0"/>
          </a:p>
        </p:txBody>
      </p:sp>
      <p:pic>
        <p:nvPicPr>
          <p:cNvPr id="10" name="Picture 9" descr="IMSCG-logo-tag-TM-RG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7376" y="366713"/>
            <a:ext cx="2732599" cy="5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1363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3C1A50-0261-4661-AF26-C6F870F664CA}" type="datetime1">
              <a:rPr lang="en-US" smtClean="0"/>
              <a:pPr/>
              <a:t>3/31/2015</a:t>
            </a:fld>
            <a:endParaRPr lang="en-GB" dirty="0"/>
          </a:p>
        </p:txBody>
      </p:sp>
      <p:pic>
        <p:nvPicPr>
          <p:cNvPr id="6" name="Picture 5" descr="IMSCG-logo-tag-TM-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7376" y="366713"/>
            <a:ext cx="2732599" cy="5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6602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8BC2880-7B6B-492A-B7A6-44DCA3FDAEF1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79336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762D9DE-A855-4CF7-B845-3B036B85EF87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34420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C87D7AA-EE6D-4ACA-AE0E-50EF09B42F97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25499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074FF2E-2678-4372-98B1-875E470E06A7}" type="datetime1">
              <a:rPr lang="en-US" smtClean="0"/>
              <a:pPr/>
              <a:t>3/31/2015</a:t>
            </a:fld>
            <a:endParaRPr lang="en-GB" dirty="0"/>
          </a:p>
        </p:txBody>
      </p:sp>
      <p:pic>
        <p:nvPicPr>
          <p:cNvPr id="6" name="Picture 5" descr="IMSHlogo_RGB_300px_TM_I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26CD430-7B47-4C0E-907A-B0FA1152A603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42505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169D056-D424-42E5-AD7A-1DC399365073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44157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6F55CB8-A64F-454E-885F-9609B8CF5A49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83818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5A425A3-862C-4A6B-9550-34C8AD05D98B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18215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3009D70-9FC4-4883-9B2B-A03DBA0D992C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35744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2D00816-27F7-4B34-B6E0-795BCB129903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56124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E308708-EBD9-409C-A08A-72D23C38BD29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5055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8B3350E-8DA1-416F-A501-1E1DF102FF40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68618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1BBAFF-3F53-4E3C-94A6-7C6BC067DC8A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31767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ay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dirty="0"/>
              <a:t>Title goes here</a:t>
            </a:r>
            <a:br>
              <a:rPr dirty="0"/>
            </a:br>
            <a:r>
              <a:rPr dirty="0"/>
              <a:t>Photo option, choose from a </a:t>
            </a:r>
            <a:r>
              <a:rPr lang="en-GB" dirty="0" smtClean="0"/>
              <a:t>selection</a:t>
            </a:r>
            <a:endParaRPr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Name, Title, Department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D351424-1CC4-46FC-A20F-B7C28A510B2E}" type="datetime1">
              <a:rPr lang="en-US" smtClean="0"/>
              <a:pPr/>
              <a:t>3/31/2015</a:t>
            </a:fld>
            <a:endParaRPr lang="en-GB" dirty="0"/>
          </a:p>
        </p:txBody>
      </p:sp>
      <p:pic>
        <p:nvPicPr>
          <p:cNvPr id="2" name="Picture 1" descr="IMS-INSTITUTE-Logo-R#238CC7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43048" y="366713"/>
            <a:ext cx="2546927" cy="6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681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8595E54-4C6B-4F3C-A1FC-57B3D6D4A897}" type="datetime1">
              <a:rPr lang="en-US" smtClean="0"/>
              <a:pPr/>
              <a:t>3/31/2015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90936" y="350030"/>
            <a:ext cx="1878866" cy="540000"/>
          </a:xfrm>
          <a:prstGeom prst="rect">
            <a:avLst/>
          </a:prstGeom>
        </p:spPr>
      </p:pic>
      <p:pic>
        <p:nvPicPr>
          <p:cNvPr id="8" name="Picture 7" descr="IMS-INSTITUTE-Logo-R#238CC7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43048" y="366713"/>
            <a:ext cx="2546927" cy="6490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12FF75-8C67-4E18-AE03-C7F45700B77E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79336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AA4815-C7DC-4135-A329-2234892A877E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34420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9294EC0-A4B3-41AF-9664-752BB6980EDC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25499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909DD0D-A1F4-4878-870B-4943FB0B530D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42505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771D48A-E0C0-4600-90B6-7149730DF67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44157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74AED9-E822-4196-877F-1BD6C3671EE0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83818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BD6B92B-2EA0-4B77-A344-62CFD124774E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18215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ADBDADB-15DF-415A-BC54-4DDAB2A20D42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35744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22585C8-05FA-41E7-A04B-2656E237B761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56124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FA0ED17-36DA-4784-BD66-D7E3E366AED0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497577E-E2F2-46F2-B0B0-B232370BECAF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5055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B3E87B-91BA-4A1B-A3B5-77734009F7C8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68618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BFB69D-B0DF-43E9-BC03-837E3936D962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31767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440A982-F22F-4069-B6D9-9FA0613005F1}" type="datetime1">
              <a:rPr lang="en-US" smtClean="0"/>
              <a:pPr/>
              <a:t>3/31/2015</a:t>
            </a:fld>
            <a:endParaRPr lang="en-GB" dirty="0"/>
          </a:p>
        </p:txBody>
      </p:sp>
      <p:pic>
        <p:nvPicPr>
          <p:cNvPr id="10" name="Picture 9" descr="IMSCG-logo-tag-TM-RG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7376" y="366713"/>
            <a:ext cx="2732599" cy="5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1363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ay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NAME, TITLE, DEPARTMENT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8"/>
          <p:cNvSpPr>
            <a:spLocks noGrp="1"/>
          </p:cNvSpPr>
          <p:nvPr>
            <p:ph type="dt" sz="quarter" idx="10"/>
          </p:nvPr>
        </p:nvSpPr>
        <p:spPr>
          <a:xfrm>
            <a:off x="420688" y="5873750"/>
            <a:ext cx="3416526" cy="380093"/>
          </a:xfrm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fld id="{008E7329-6472-4974-B739-E85047D9F33F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345847" y="6308725"/>
            <a:ext cx="380160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dirty="0" smtClean="0">
                <a:solidFill>
                  <a:schemeClr val="tx2"/>
                </a:solidFill>
                <a:latin typeface="+mj-lt"/>
              </a:rPr>
              <a:t>CONFIDENTIAL PRESENTATION  </a:t>
            </a:r>
            <a:endParaRPr lang="en-US" sz="105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8" descr="IMSHlogo_RGB_300px_TM_IA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D375AA9-2899-4428-A21E-1BADDD97E3FE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79336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BCDDAEE-67C9-4F53-8B1A-60CA8607A308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34420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37E7B66-9E6F-41BA-A42B-C0D84EFF2201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25499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F848113-6ABC-4577-9701-E50DC4DCCAE9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42505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09C5C81-C697-4566-A18C-BDA6278DF14E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44157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00EC13E-2164-4B7F-9832-9D8A5E0C393C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780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9CBA660-3904-4FDB-AE0F-06298212F30C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83818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GB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E51237E-B802-4219-98AD-EEC34A30C3FA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18215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7EDADAA-817F-48C2-8653-3ACCF239C077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35744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17F15AF-8A18-4C83-AB99-229C64268447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56124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32BA032-116C-4951-B9B6-A9CDA998C66D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5055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1D43444-46E7-49C5-AF63-7A8FE9720861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68618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BFE396-757D-4B28-A92B-EBB80430188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31767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1BAAD9E-8E2E-4BC8-ADEF-D8F4A006464D}" type="datetime1">
              <a:rPr lang="en-US" smtClean="0"/>
              <a:pPr/>
              <a:t>3/31/2015</a:t>
            </a:fld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8BDE13B-821C-43DB-97BB-47D344BD957A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DD8BF7A-6FD2-4A05-9EFB-CB0DD5229C2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9227EDF-5037-4A66-A775-F31AB52CB008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530FAE3-91A7-48E1-872E-D2685799101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A72DAA6-82B9-4D49-B89A-14CD753EA8A3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88" r:id="rId12"/>
    <p:sldLayoutId id="2147483814" r:id="rId13"/>
    <p:sldLayoutId id="2147483816" r:id="rId14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5521313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48883D4-B974-4D87-8A2D-C5E940C907D8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5711703" cy="13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SCG-logo-no_tag-TM-RGB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0652" y="6356349"/>
            <a:ext cx="2319323" cy="3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434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F2D4A3B-5700-4BDA-A5DF-20301307D1EA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IMS-INSTITUTE-Logo-R#238CC7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3365" y="6342980"/>
            <a:ext cx="1386610" cy="3533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6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799" r:id="rId15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76EEE5C-FE83-47DF-AE23-58F493C358DC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7988"/>
          <a:stretch/>
        </p:blipFill>
        <p:spPr>
          <a:xfrm>
            <a:off x="7392132" y="6373916"/>
            <a:ext cx="1265103" cy="2618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795" r:id="rId14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Dry AMD </a:t>
            </a:r>
            <a:r>
              <a:rPr lang="en-GB" dirty="0" smtClean="0"/>
              <a:t>predictive models of disease progression in real world clinical practice in the UK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557" y="3406949"/>
            <a:ext cx="7448550" cy="720000"/>
          </a:xfrm>
        </p:spPr>
        <p:txBody>
          <a:bodyPr>
            <a:normAutofit/>
          </a:bodyPr>
          <a:lstStyle/>
          <a:p>
            <a:r>
              <a:rPr lang="en-GB" sz="1400" dirty="0" smtClean="0"/>
              <a:t>Ian </a:t>
            </a:r>
            <a:r>
              <a:rPr lang="en-GB" sz="1400" dirty="0" err="1" smtClean="0"/>
              <a:t>Bonzani</a:t>
            </a:r>
            <a:r>
              <a:rPr lang="en-GB" sz="1400" dirty="0" smtClean="0"/>
              <a:t>, Matthew Hankins, </a:t>
            </a:r>
            <a:r>
              <a:rPr lang="en-GB" sz="1400" dirty="0" err="1" smtClean="0"/>
              <a:t>Ning</a:t>
            </a:r>
            <a:r>
              <a:rPr lang="en-GB" sz="1400" dirty="0" smtClean="0"/>
              <a:t> Yu, John </a:t>
            </a:r>
            <a:r>
              <a:rPr lang="en-GB" sz="1400" dirty="0" err="1" smtClean="0"/>
              <a:t>Rigg</a:t>
            </a:r>
            <a:endParaRPr lang="en-GB" sz="1400" dirty="0" smtClean="0"/>
          </a:p>
          <a:p>
            <a:r>
              <a:rPr lang="en-GB" sz="1400" dirty="0" smtClean="0"/>
              <a:t>IMS Health</a:t>
            </a:r>
            <a:endParaRPr lang="en-GB" sz="1400" dirty="0"/>
          </a:p>
        </p:txBody>
      </p:sp>
      <p:sp>
        <p:nvSpPr>
          <p:cNvPr id="4" name="Rectangle 3"/>
          <p:cNvSpPr/>
          <p:nvPr/>
        </p:nvSpPr>
        <p:spPr>
          <a:xfrm>
            <a:off x="414669" y="2943242"/>
            <a:ext cx="351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Results of revised models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xmlns="" val="214107267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617470"/>
            <a:ext cx="8226425" cy="818685"/>
          </a:xfrm>
        </p:spPr>
        <p:txBody>
          <a:bodyPr/>
          <a:lstStyle/>
          <a:p>
            <a:r>
              <a:rPr lang="en-GB" dirty="0" smtClean="0"/>
              <a:t>Mild bilateral progression to GA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Mild bilateral progression to GA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Step-wise logistic model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1362" y="1397000"/>
          <a:ext cx="5470008" cy="239467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81828"/>
                <a:gridCol w="1335050"/>
                <a:gridCol w="885628"/>
                <a:gridCol w="1367502"/>
              </a:tblGrid>
              <a:tr h="268073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Attribute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Coefficient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</a:t>
                      </a:r>
                    </a:p>
                    <a:p>
                      <a:pPr algn="r"/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80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OCT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Cataract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-0.91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0.03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Glaucoma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-15.39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0.98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680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Diabetes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-1.53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&lt;0.01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Age (years)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&lt;0.01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VA </a:t>
                      </a: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(letters)</a:t>
                      </a:r>
                      <a:endParaRPr lang="en-GB" sz="1400" b="0" dirty="0" smtClean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-0.02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&lt;0.01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Diagnoses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&lt;0.01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Mild bilateral progression to GA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Elastic net </a:t>
            </a:r>
            <a:r>
              <a:rPr lang="en-GB" dirty="0" smtClean="0"/>
              <a:t>model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1362" y="1397000"/>
          <a:ext cx="5470008" cy="3198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81828"/>
                <a:gridCol w="1304570"/>
                <a:gridCol w="916108"/>
                <a:gridCol w="1367502"/>
              </a:tblGrid>
              <a:tr h="268073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Attribute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Coefficient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</a:t>
                      </a:r>
                    </a:p>
                    <a:p>
                      <a:pPr algn="r"/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Sex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0.76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OCT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Cataract</a:t>
                      </a: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-0.48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Glaucoma </a:t>
                      </a:r>
                      <a:endParaRPr lang="en-GB" sz="14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-1.33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0.26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0.98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26807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Diabetes</a:t>
                      </a: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-1.18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Age 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(years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VA </a:t>
                      </a:r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it-IT" sz="14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letters</a:t>
                      </a:r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Diagnoses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IOP measures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0.16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OCT measures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0.24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617470"/>
            <a:ext cx="8226425" cy="818685"/>
          </a:xfrm>
        </p:spPr>
        <p:txBody>
          <a:bodyPr/>
          <a:lstStyle/>
          <a:p>
            <a:r>
              <a:rPr lang="en-GB" dirty="0" smtClean="0"/>
              <a:t>Mild bilateral progression to Advanced AMD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Mild bilateral progression to </a:t>
            </a:r>
            <a:r>
              <a:rPr lang="en-GB" dirty="0" smtClean="0"/>
              <a:t>advanced AMD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Step-wise logistic model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1362" y="1397000"/>
          <a:ext cx="5470008" cy="3198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81828"/>
                <a:gridCol w="1335050"/>
                <a:gridCol w="885628"/>
                <a:gridCol w="1367502"/>
              </a:tblGrid>
              <a:tr h="268073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Attribute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Coefficient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</a:t>
                      </a:r>
                    </a:p>
                    <a:p>
                      <a:pPr algn="r"/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8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OCT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&lt;0.01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Cataract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-0.27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0.11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Glaucoma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0.04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Diabetes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-1.48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&lt;0.01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Age (years)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&lt;0.01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VA </a:t>
                      </a: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(letters)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&lt;0.01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Diagnoses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&lt;0.01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IOP measures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0.11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OCT measures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&lt;0.01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CVD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Mild bilateral progression to </a:t>
            </a:r>
            <a:r>
              <a:rPr lang="en-GB" dirty="0" smtClean="0"/>
              <a:t>advanced AMD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Elastic net </a:t>
            </a:r>
            <a:r>
              <a:rPr lang="en-GB" dirty="0" smtClean="0"/>
              <a:t>model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1362" y="1397000"/>
          <a:ext cx="5470008" cy="400310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81828"/>
                <a:gridCol w="1304570"/>
                <a:gridCol w="916108"/>
                <a:gridCol w="1367502"/>
              </a:tblGrid>
              <a:tr h="268073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Attribute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Coefficient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</a:t>
                      </a:r>
                    </a:p>
                    <a:p>
                      <a:pPr algn="r"/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Sex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0.26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1.29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0.17</a:t>
                      </a:r>
                    </a:p>
                  </a:txBody>
                  <a:tcPr marL="7846" marR="7846" marT="7846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0.12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1.12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0.71</a:t>
                      </a:r>
                    </a:p>
                  </a:txBody>
                  <a:tcPr marL="7846" marR="7846" marT="7846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OCT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0.69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2.00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0.01</a:t>
                      </a:r>
                    </a:p>
                  </a:txBody>
                  <a:tcPr marL="7846" marR="7846" marT="7846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Hypertension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-0.15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0.86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0.71</a:t>
                      </a:r>
                    </a:p>
                  </a:txBody>
                  <a:tcPr marL="7846" marR="7846" marT="7846" marB="0" anchor="b"/>
                </a:tc>
              </a:tr>
              <a:tr h="26807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Cataract </a:t>
                      </a:r>
                      <a:endParaRPr lang="en-GB" sz="14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-0.22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0.80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0.11</a:t>
                      </a:r>
                    </a:p>
                  </a:txBody>
                  <a:tcPr marL="7846" marR="7846" marT="7846" marB="0" anchor="b"/>
                </a:tc>
              </a:tr>
              <a:tr h="26807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Glaucoma</a:t>
                      </a: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-0.89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0.41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0.03</a:t>
                      </a:r>
                    </a:p>
                  </a:txBody>
                  <a:tcPr marL="7846" marR="7846" marT="7846" marB="0" anchor="b"/>
                </a:tc>
              </a:tr>
              <a:tr h="26807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Diabetes</a:t>
                      </a: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-1.37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0.25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0.00</a:t>
                      </a:r>
                    </a:p>
                  </a:txBody>
                  <a:tcPr marL="7846" marR="7846" marT="7846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Age</a:t>
                      </a:r>
                      <a:r>
                        <a:rPr lang="en-GB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(years)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0.04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1.04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0.00</a:t>
                      </a:r>
                    </a:p>
                  </a:txBody>
                  <a:tcPr marL="7846" marR="7846" marT="7846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VA </a:t>
                      </a:r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it-IT" sz="14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letters</a:t>
                      </a:r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-0.02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0.98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0.00</a:t>
                      </a:r>
                    </a:p>
                  </a:txBody>
                  <a:tcPr marL="7846" marR="7846" marT="7846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Diagnoses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0.44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1.56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0.00</a:t>
                      </a:r>
                    </a:p>
                  </a:txBody>
                  <a:tcPr marL="7846" marR="7846" marT="7846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IOP 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measures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-0.02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0.98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0.12</a:t>
                      </a:r>
                    </a:p>
                  </a:txBody>
                  <a:tcPr marL="7846" marR="7846" marT="7846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OCT 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measures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0.48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1.61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0.00</a:t>
                      </a:r>
                    </a:p>
                  </a:txBody>
                  <a:tcPr marL="7846" marR="7846" marT="7846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CVD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0.89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2.44</a:t>
                      </a: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0.04</a:t>
                      </a:r>
                    </a:p>
                  </a:txBody>
                  <a:tcPr marL="7846" marR="7846" marT="7846" marB="0" anchor="b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617470"/>
            <a:ext cx="8226425" cy="818685"/>
          </a:xfrm>
        </p:spPr>
        <p:txBody>
          <a:bodyPr/>
          <a:lstStyle/>
          <a:p>
            <a:r>
              <a:rPr lang="en-GB" dirty="0" smtClean="0"/>
              <a:t>Mild unilateral progression to GA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Mild unilateral progression to GA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Step-wise logistic model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1362" y="1397000"/>
          <a:ext cx="5470008" cy="13223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81828"/>
                <a:gridCol w="1335050"/>
                <a:gridCol w="885628"/>
                <a:gridCol w="1367502"/>
              </a:tblGrid>
              <a:tr h="268073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Attribute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Coefficient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</a:t>
                      </a:r>
                    </a:p>
                    <a:p>
                      <a:pPr algn="r"/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8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Age</a:t>
                      </a:r>
                      <a:r>
                        <a:rPr lang="en-GB" sz="1400" b="0" baseline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 (years)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0.03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VA (letters)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0.04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OCT measures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Mild </a:t>
            </a:r>
            <a:r>
              <a:rPr lang="en-GB" dirty="0" smtClean="0"/>
              <a:t>unilateral </a:t>
            </a:r>
            <a:r>
              <a:rPr lang="en-GB" dirty="0" smtClean="0"/>
              <a:t>progression to </a:t>
            </a:r>
            <a:r>
              <a:rPr lang="en-GB" dirty="0" smtClean="0"/>
              <a:t>GA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Elastic net </a:t>
            </a:r>
            <a:r>
              <a:rPr lang="en-GB" dirty="0" smtClean="0"/>
              <a:t>model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1362" y="1397000"/>
          <a:ext cx="5470008" cy="3735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81828"/>
                <a:gridCol w="1304570"/>
                <a:gridCol w="916108"/>
                <a:gridCol w="1367502"/>
              </a:tblGrid>
              <a:tr h="268073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Attribute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Coefficient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</a:t>
                      </a:r>
                    </a:p>
                    <a:p>
                      <a:pPr algn="r"/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Sex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-1.01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0.51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OCT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56.20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Hypertension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-4.12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Cataract </a:t>
                      </a:r>
                      <a:endParaRPr lang="en-GB" sz="14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-0.70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Diabetes</a:t>
                      </a: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-1.10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Age (years)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-0.06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0.42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Baseline</a:t>
                      </a:r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VA </a:t>
                      </a:r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it-IT" sz="14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letters</a:t>
                      </a:r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-0.09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Diagnoses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-0.30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0.50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IOP 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measures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0.36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OCT 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measures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0.06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CVD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0.22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617470"/>
            <a:ext cx="8226425" cy="818685"/>
          </a:xfrm>
        </p:spPr>
        <p:txBody>
          <a:bodyPr/>
          <a:lstStyle/>
          <a:p>
            <a:r>
              <a:rPr lang="en-GB" dirty="0" smtClean="0"/>
              <a:t>Mild </a:t>
            </a:r>
            <a:r>
              <a:rPr lang="en-GB" dirty="0" smtClean="0"/>
              <a:t>unilateral </a:t>
            </a:r>
            <a:r>
              <a:rPr lang="en-GB" dirty="0" smtClean="0"/>
              <a:t>progression to Advanced AMD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 of </a:t>
            </a:r>
            <a:r>
              <a:rPr lang="en-GB" dirty="0" smtClean="0"/>
              <a:t>Dry AMD </a:t>
            </a:r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74FF2E-2678-4372-98B1-875E470E06A7}" type="datetime1">
              <a:rPr lang="en-US" smtClean="0"/>
              <a:pPr/>
              <a:t>3/31/2015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60375" y="1070727"/>
            <a:ext cx="8221663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Phase I: </a:t>
            </a:r>
            <a:r>
              <a:rPr lang="en-GB" sz="1400" dirty="0" smtClean="0"/>
              <a:t>real world progression rates and characteristics of early age-related macular degeneration (AMD) patients were examined and described across disease phases: early (</a:t>
            </a:r>
            <a:r>
              <a:rPr lang="en-GB" sz="1400" i="1" dirty="0" err="1" smtClean="0"/>
              <a:t>drusen</a:t>
            </a:r>
            <a:r>
              <a:rPr lang="en-GB" sz="1400" i="1" dirty="0" smtClean="0"/>
              <a:t>, RPE changes</a:t>
            </a:r>
            <a:r>
              <a:rPr lang="en-GB" sz="1400" dirty="0" smtClean="0"/>
              <a:t>) to advanced (</a:t>
            </a:r>
            <a:r>
              <a:rPr lang="en-GB" sz="1400" i="1" dirty="0" smtClean="0"/>
              <a:t>Geographic Atrophy, </a:t>
            </a:r>
            <a:r>
              <a:rPr lang="en-GB" sz="1400" i="1" dirty="0" err="1" smtClean="0"/>
              <a:t>nAMD</a:t>
            </a:r>
            <a:r>
              <a:rPr lang="en-GB" sz="1400" dirty="0" smtClean="0"/>
              <a:t>) AMD</a:t>
            </a:r>
          </a:p>
          <a:p>
            <a:r>
              <a:rPr lang="en-GB" sz="1400" dirty="0" smtClean="0"/>
              <a:t> </a:t>
            </a:r>
          </a:p>
          <a:p>
            <a:r>
              <a:rPr lang="en-GB" sz="1400" b="1" dirty="0" smtClean="0"/>
              <a:t>Phase II</a:t>
            </a:r>
            <a:r>
              <a:rPr lang="en-GB" sz="1400" dirty="0" smtClean="0"/>
              <a:t>: predictive models were built to identify disease, patient, and treatment variables predictive of disease progression from early (mild/intermediate) to advanced AMD (GA or </a:t>
            </a:r>
            <a:r>
              <a:rPr lang="en-GB" sz="1400" dirty="0" err="1" smtClean="0"/>
              <a:t>nAMD</a:t>
            </a:r>
            <a:r>
              <a:rPr lang="en-GB" sz="1400" dirty="0" smtClean="0"/>
              <a:t>) and from GA to </a:t>
            </a:r>
            <a:r>
              <a:rPr lang="en-GB" sz="1400" dirty="0" err="1" smtClean="0"/>
              <a:t>neovascular</a:t>
            </a:r>
            <a:r>
              <a:rPr lang="en-GB" sz="1400" dirty="0" smtClean="0"/>
              <a:t> AMD. </a:t>
            </a:r>
            <a:endParaRPr lang="en-GB" sz="1400" u="sng" dirty="0" smtClean="0"/>
          </a:p>
          <a:p>
            <a:r>
              <a:rPr lang="en-GB" sz="1400" dirty="0" smtClean="0"/>
              <a:t> </a:t>
            </a:r>
          </a:p>
          <a:p>
            <a:r>
              <a:rPr lang="en-GB" sz="1400" dirty="0" smtClean="0"/>
              <a:t>For Janssen’s clinical development program in </a:t>
            </a:r>
            <a:r>
              <a:rPr lang="en-GB" sz="1400" dirty="0" smtClean="0"/>
              <a:t>Dry AMD </a:t>
            </a:r>
            <a:r>
              <a:rPr lang="en-GB" sz="1400" dirty="0" smtClean="0"/>
              <a:t>– the results of these analyses can be informative on a number of levels</a:t>
            </a:r>
            <a:r>
              <a:rPr lang="en-GB" sz="1400" dirty="0" smtClean="0"/>
              <a:t>:</a:t>
            </a:r>
          </a:p>
          <a:p>
            <a:endParaRPr lang="en-GB" sz="1400" dirty="0" smtClean="0"/>
          </a:p>
          <a:p>
            <a:pPr marL="531813" lvl="0" indent="-354013">
              <a:spcAft>
                <a:spcPts val="300"/>
              </a:spcAft>
              <a:buFont typeface="Wingdings" pitchFamily="2" charset="2"/>
              <a:buChar char="ü"/>
            </a:pPr>
            <a:r>
              <a:rPr lang="en-GB" sz="1200" dirty="0" smtClean="0"/>
              <a:t>Deeper understanding of patient profiles, management patterns (visits, monitoring), and progression patterns in </a:t>
            </a:r>
            <a:r>
              <a:rPr lang="en-GB" sz="1200" dirty="0" err="1" smtClean="0"/>
              <a:t>earlyAMD</a:t>
            </a:r>
            <a:r>
              <a:rPr lang="en-GB" sz="1200" dirty="0" smtClean="0"/>
              <a:t> patients in routine clinical practice in the </a:t>
            </a:r>
            <a:r>
              <a:rPr lang="en-GB" sz="1200" dirty="0" smtClean="0"/>
              <a:t>UK</a:t>
            </a:r>
          </a:p>
          <a:p>
            <a:pPr marL="531813" lvl="0" indent="-354013">
              <a:spcAft>
                <a:spcPts val="300"/>
              </a:spcAft>
              <a:buFont typeface="Wingdings" pitchFamily="2" charset="2"/>
              <a:buChar char="ü"/>
            </a:pPr>
            <a:endParaRPr lang="en-GB" sz="1200" dirty="0" smtClean="0"/>
          </a:p>
          <a:p>
            <a:pPr marL="531813" lvl="0" indent="-354013">
              <a:spcAft>
                <a:spcPts val="300"/>
              </a:spcAft>
              <a:buFont typeface="Wingdings" pitchFamily="2" charset="2"/>
              <a:buChar char="ü"/>
            </a:pPr>
            <a:r>
              <a:rPr lang="en-GB" sz="1200" dirty="0" smtClean="0"/>
              <a:t>Real world comparison to the US AREDS clinical trial studies into progression rates &amp; risk factors in the US, where the UK real world study has a more representative population of true </a:t>
            </a:r>
            <a:r>
              <a:rPr lang="en-GB" sz="1200" dirty="0" smtClean="0"/>
              <a:t>early AMD patients</a:t>
            </a:r>
          </a:p>
          <a:p>
            <a:pPr marL="531813" lvl="0" indent="-354013">
              <a:spcAft>
                <a:spcPts val="300"/>
              </a:spcAft>
              <a:buFont typeface="Wingdings" pitchFamily="2" charset="2"/>
              <a:buChar char="ü"/>
            </a:pPr>
            <a:endParaRPr lang="en-GB" sz="1200" dirty="0" smtClean="0"/>
          </a:p>
          <a:p>
            <a:pPr marL="531813" lvl="0" indent="-354013">
              <a:spcAft>
                <a:spcPts val="300"/>
              </a:spcAft>
              <a:buFont typeface="Wingdings" pitchFamily="2" charset="2"/>
              <a:buChar char="ü"/>
            </a:pPr>
            <a:r>
              <a:rPr lang="en-GB" sz="1200" dirty="0" smtClean="0"/>
              <a:t>Historical control for natural history of disease for use with clinical trial </a:t>
            </a:r>
            <a:r>
              <a:rPr lang="en-GB" sz="1200" dirty="0" smtClean="0"/>
              <a:t>programs</a:t>
            </a:r>
          </a:p>
          <a:p>
            <a:pPr marL="531813" lvl="0" indent="-354013">
              <a:spcAft>
                <a:spcPts val="300"/>
              </a:spcAft>
              <a:buFont typeface="Wingdings" pitchFamily="2" charset="2"/>
              <a:buChar char="ü"/>
            </a:pPr>
            <a:endParaRPr lang="en-GB" sz="1200" dirty="0" smtClean="0"/>
          </a:p>
          <a:p>
            <a:pPr marL="531813" lvl="0" indent="-354013">
              <a:spcAft>
                <a:spcPts val="300"/>
              </a:spcAft>
              <a:buFont typeface="Wingdings" pitchFamily="2" charset="2"/>
              <a:buChar char="ü"/>
            </a:pPr>
            <a:r>
              <a:rPr lang="en-GB" sz="1200" dirty="0" smtClean="0"/>
              <a:t>Early insight into the predictive factors of disease progression across disease segments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Mild </a:t>
            </a:r>
            <a:r>
              <a:rPr lang="en-GB" dirty="0" smtClean="0"/>
              <a:t>unilateral </a:t>
            </a:r>
            <a:r>
              <a:rPr lang="en-GB" dirty="0" smtClean="0"/>
              <a:t>progression to Advanced AMD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Step-wise logistic model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1362" y="1397000"/>
          <a:ext cx="5470008" cy="13223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81828"/>
                <a:gridCol w="1335050"/>
                <a:gridCol w="885628"/>
                <a:gridCol w="1367502"/>
              </a:tblGrid>
              <a:tr h="268073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Attribute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Coefficient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</a:t>
                      </a:r>
                    </a:p>
                    <a:p>
                      <a:pPr algn="r"/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8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j-lt"/>
                          <a:ea typeface="SimSun"/>
                        </a:rPr>
                        <a:t>Hypertension</a:t>
                      </a:r>
                      <a:endParaRPr lang="en-GB" sz="1400" b="0" dirty="0">
                        <a:latin typeface="+mj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0.09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j-lt"/>
                          <a:ea typeface="SimSun"/>
                        </a:rPr>
                        <a:t>Diagnoses</a:t>
                      </a:r>
                      <a:endParaRPr lang="en-GB" sz="1400" b="0" dirty="0">
                        <a:latin typeface="+mj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&lt;0.01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j-lt"/>
                          <a:ea typeface="SimSun"/>
                        </a:rPr>
                        <a:t>IOP measures</a:t>
                      </a:r>
                      <a:endParaRPr lang="en-GB" sz="1400" b="0" dirty="0">
                        <a:latin typeface="+mj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Mild </a:t>
            </a:r>
            <a:r>
              <a:rPr lang="en-GB" dirty="0" smtClean="0"/>
              <a:t>unilateral </a:t>
            </a:r>
            <a:r>
              <a:rPr lang="en-GB" dirty="0" smtClean="0"/>
              <a:t>progression to Advanced AMD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Elastic net </a:t>
            </a:r>
            <a:r>
              <a:rPr lang="en-GB" dirty="0" smtClean="0"/>
              <a:t>model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1362" y="1397000"/>
          <a:ext cx="5470008" cy="3198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81828"/>
                <a:gridCol w="1304570"/>
                <a:gridCol w="916108"/>
                <a:gridCol w="1367502"/>
              </a:tblGrid>
              <a:tr h="268073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Attribute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Coefficient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</a:t>
                      </a:r>
                    </a:p>
                    <a:p>
                      <a:pPr algn="r"/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OCT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Hypertension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Cataract</a:t>
                      </a: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Age 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(years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0.82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VA </a:t>
                      </a:r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it-IT" sz="14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letters</a:t>
                      </a:r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0.20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Diagnoses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IOP 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measures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OCT 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measures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0.58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CVD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0.20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617470"/>
            <a:ext cx="8226425" cy="818685"/>
          </a:xfrm>
        </p:spPr>
        <p:txBody>
          <a:bodyPr/>
          <a:lstStyle/>
          <a:p>
            <a:r>
              <a:rPr lang="en-GB" dirty="0" smtClean="0"/>
              <a:t>GA progression to wet AMD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 progression to wet AMD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Step-wise logistic model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1362" y="1397000"/>
          <a:ext cx="5470008" cy="13223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81828"/>
                <a:gridCol w="1335050"/>
                <a:gridCol w="885628"/>
                <a:gridCol w="1367502"/>
              </a:tblGrid>
              <a:tr h="268073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Attribute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Coefficient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</a:t>
                      </a:r>
                    </a:p>
                    <a:p>
                      <a:pPr algn="r"/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8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Hypertension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Diagnoses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&lt;0.01</a:t>
                      </a:r>
                    </a:p>
                  </a:txBody>
                  <a:tcPr marL="9525" marR="9525" marT="9525" marB="0" anchor="ctr"/>
                </a:tc>
              </a:tr>
              <a:tr h="268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+mn-lt"/>
                          <a:ea typeface="SimSun"/>
                        </a:rPr>
                        <a:t>OCT measures</a:t>
                      </a:r>
                      <a:endParaRPr lang="en-GB" sz="1400" b="0" dirty="0">
                        <a:latin typeface="+mn-lt"/>
                        <a:ea typeface="SimSu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&lt;0.01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 progression to wet AMD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Elastic net </a:t>
            </a:r>
            <a:r>
              <a:rPr lang="en-GB" dirty="0" smtClean="0"/>
              <a:t>model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1362" y="1397000"/>
          <a:ext cx="5470008" cy="15904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81828"/>
                <a:gridCol w="1304570"/>
                <a:gridCol w="916108"/>
                <a:gridCol w="1367502"/>
              </a:tblGrid>
              <a:tr h="268073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Attribute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Coefficient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</a:t>
                      </a:r>
                    </a:p>
                    <a:p>
                      <a:pPr algn="r"/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0.52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Diagnoses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IOP 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measures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</a:tr>
              <a:tr h="2680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OCT 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measures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617470"/>
            <a:ext cx="8226425" cy="818685"/>
          </a:xfrm>
        </p:spPr>
        <p:txBody>
          <a:bodyPr/>
          <a:lstStyle/>
          <a:p>
            <a:r>
              <a:rPr lang="en-GB" dirty="0" smtClean="0"/>
              <a:t>Analysis of over-fitting between </a:t>
            </a:r>
            <a:r>
              <a:rPr lang="en-GB" dirty="0" smtClean="0"/>
              <a:t>stepwise and elastic </a:t>
            </a:r>
            <a:r>
              <a:rPr lang="en-GB" dirty="0" smtClean="0"/>
              <a:t>net models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of over-fitting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361" y="3495040"/>
            <a:ext cx="8226000" cy="444500"/>
          </a:xfrm>
        </p:spPr>
        <p:txBody>
          <a:bodyPr/>
          <a:lstStyle/>
          <a:p>
            <a:r>
              <a:rPr lang="en-GB" dirty="0" smtClean="0"/>
              <a:t>Penalised </a:t>
            </a:r>
            <a:r>
              <a:rPr lang="en-GB" dirty="0" smtClean="0"/>
              <a:t>models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5612" y="1425575"/>
          <a:ext cx="8226426" cy="1819766"/>
        </p:xfrm>
        <a:graphic>
          <a:graphicData uri="http://schemas.openxmlformats.org/drawingml/2006/table">
            <a:tbl>
              <a:tblPr/>
              <a:tblGrid>
                <a:gridCol w="1622130"/>
                <a:gridCol w="1556193"/>
                <a:gridCol w="2471829"/>
                <a:gridCol w="2576274"/>
              </a:tblGrid>
              <a:tr h="5778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Cohort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Outcome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Estimate test </a:t>
                      </a:r>
                      <a:r>
                        <a:rPr lang="en-GB" sz="14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AUC (%)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Estimated </a:t>
                      </a:r>
                      <a:r>
                        <a:rPr lang="en-GB" sz="14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  <a:r>
                        <a:rPr lang="en-GB" sz="1400" b="1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overfitting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Mild</a:t>
                      </a:r>
                      <a:r>
                        <a:rPr lang="en-GB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unilateral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GA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86.5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12.39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Mild unilateral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Advanced AMD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69.0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4.65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Mild bilateral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GA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90.9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0.96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Mild bilateral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Advanced</a:t>
                      </a:r>
                      <a:r>
                        <a:rPr lang="en-GB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AMD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95.4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0.25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GA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Wet AMD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79.9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5.64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5186" y="3939540"/>
          <a:ext cx="8226426" cy="1819766"/>
        </p:xfrm>
        <a:graphic>
          <a:graphicData uri="http://schemas.openxmlformats.org/drawingml/2006/table">
            <a:tbl>
              <a:tblPr/>
              <a:tblGrid>
                <a:gridCol w="1622130"/>
                <a:gridCol w="1556193"/>
                <a:gridCol w="2471829"/>
                <a:gridCol w="2576274"/>
              </a:tblGrid>
              <a:tr h="5778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Cohort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Outcome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Estimate test </a:t>
                      </a:r>
                      <a:r>
                        <a:rPr lang="en-GB" sz="14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AUC (%)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Estimated </a:t>
                      </a:r>
                      <a:r>
                        <a:rPr lang="en-GB" sz="14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  <a:r>
                        <a:rPr lang="en-GB" sz="1400" b="1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overfitting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Mild</a:t>
                      </a:r>
                      <a:r>
                        <a:rPr lang="en-GB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unilateral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GA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74.7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30.0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Mild unilateral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Advanced AMD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70.0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2.9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Mild bilateral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GA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90.5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1.4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Mild bilateral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Advanced</a:t>
                      </a:r>
                      <a:r>
                        <a:rPr lang="en-GB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AMD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95.4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GA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Wet AMD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79.7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5.4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 Placeholder 6"/>
          <p:cNvSpPr txBox="1">
            <a:spLocks/>
          </p:cNvSpPr>
          <p:nvPr/>
        </p:nvSpPr>
        <p:spPr bwMode="gray">
          <a:xfrm>
            <a:off x="455612" y="981075"/>
            <a:ext cx="82260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None/>
              <a:tabLst/>
              <a:defRPr/>
            </a:pPr>
            <a:r>
              <a:rPr lang="en-GB" sz="2000" kern="0" dirty="0" smtClean="0">
                <a:solidFill>
                  <a:schemeClr val="accent1"/>
                </a:solidFill>
              </a:rPr>
              <a:t>Stepwise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models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- Summary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BDE13B-821C-43DB-97BB-47D344BD957A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81361" y="1405713"/>
            <a:ext cx="820067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Arial" pitchFamily="34" charset="0"/>
              <a:buChar char="•"/>
            </a:pPr>
            <a:r>
              <a:rPr lang="en-GB" sz="1600" dirty="0" smtClean="0"/>
              <a:t>All variables in the data were considered but only a short-list of these were considered in the model due to quality and consistency of recording in the </a:t>
            </a:r>
            <a:r>
              <a:rPr lang="en-GB" sz="1600" dirty="0" smtClean="0"/>
              <a:t>dataset</a:t>
            </a:r>
            <a:endParaRPr lang="en-GB" sz="1600" i="1" dirty="0" smtClean="0"/>
          </a:p>
          <a:p>
            <a:pPr marL="355600" indent="-355600">
              <a:spcAft>
                <a:spcPts val="600"/>
              </a:spcAft>
              <a:buFont typeface="Arial" pitchFamily="34" charset="0"/>
              <a:buChar char="•"/>
            </a:pPr>
            <a:r>
              <a:rPr lang="en-GB" sz="1600" dirty="0" smtClean="0"/>
              <a:t>The results across each of the standard models and disease cohorts were consistent, however there is still a need for adjusting for over-fitting  across the standard models, particularly in the mild/intermediate cohorts</a:t>
            </a:r>
          </a:p>
          <a:p>
            <a:pPr marL="355600" indent="-355600">
              <a:spcAft>
                <a:spcPts val="600"/>
              </a:spcAft>
              <a:buFont typeface="Arial" pitchFamily="34" charset="0"/>
              <a:buChar char="•"/>
            </a:pPr>
            <a:r>
              <a:rPr lang="en-GB" sz="1600" dirty="0" smtClean="0"/>
              <a:t>Overall the data is showing that increased age, worse visual acuity (as measured by letter score), and having </a:t>
            </a:r>
            <a:r>
              <a:rPr lang="en-GB" sz="1600" dirty="0" err="1" smtClean="0"/>
              <a:t>comorbid</a:t>
            </a:r>
            <a:r>
              <a:rPr lang="en-GB" sz="1600" dirty="0" smtClean="0"/>
              <a:t> conditions at baseline is associated with increased risk of disease progression</a:t>
            </a:r>
          </a:p>
          <a:p>
            <a:pPr marL="812800" lvl="1" indent="-355600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/>
              <a:t>OCT was not consistently populated in the </a:t>
            </a:r>
            <a:r>
              <a:rPr lang="en-GB" sz="1400" dirty="0" smtClean="0"/>
              <a:t>data; however </a:t>
            </a:r>
            <a:r>
              <a:rPr lang="en-GB" sz="1400" dirty="0" smtClean="0"/>
              <a:t>the binary OCT attribute (presence/absence of OCT measure) was seen as a significant risk factor of progression in most of the models. </a:t>
            </a:r>
          </a:p>
          <a:p>
            <a:pPr marL="812800" lvl="1" indent="-355600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/>
              <a:t>The presence of diabetes at </a:t>
            </a:r>
            <a:r>
              <a:rPr lang="en-GB" sz="1400" dirty="0" smtClean="0"/>
              <a:t>baseline </a:t>
            </a:r>
            <a:r>
              <a:rPr lang="en-GB" sz="1400" dirty="0" smtClean="0"/>
              <a:t>was seen to have a protective association of progression</a:t>
            </a:r>
          </a:p>
          <a:p>
            <a:pPr marL="355600" indent="-355600">
              <a:spcAft>
                <a:spcPts val="600"/>
              </a:spcAft>
              <a:buFont typeface="Arial" pitchFamily="34" charset="0"/>
              <a:buChar char="•"/>
            </a:pPr>
            <a:r>
              <a:rPr lang="en-GB" sz="1600" dirty="0" smtClean="0"/>
              <a:t>However, due to the limited sample size, some of the models need to be interpreted carefully and may not be suitable for further Lasso adjustment (e.g. bilateral </a:t>
            </a:r>
            <a:r>
              <a:rPr lang="en-GB" sz="1600" dirty="0" smtClean="0"/>
              <a:t>GA</a:t>
            </a:r>
            <a:r>
              <a:rPr lang="en-GB" sz="1600" dirty="0" smtClean="0"/>
              <a:t>)</a:t>
            </a:r>
            <a:endParaRPr lang="en-GB" dirty="0" smtClean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Appendix - AMD classification	</a:t>
            </a:r>
            <a:endParaRPr lang="en-GB" cap="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C5E8DA-B462-4956-8451-F4239CF732CD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cap="none" dirty="0" smtClean="0"/>
              <a:t>Based on diagnoses, clinical findings and treatment indications</a:t>
            </a:r>
            <a:endParaRPr lang="en-GB" cap="none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5612" y="1425574"/>
          <a:ext cx="8226425" cy="4691680"/>
        </p:xfrm>
        <a:graphic>
          <a:graphicData uri="http://schemas.openxmlformats.org/drawingml/2006/table">
            <a:tbl>
              <a:tblPr/>
              <a:tblGrid>
                <a:gridCol w="2805455"/>
                <a:gridCol w="2515085"/>
                <a:gridCol w="2905885"/>
              </a:tblGrid>
              <a:tr h="1869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1" dirty="0">
                          <a:latin typeface="Verdana"/>
                          <a:ea typeface="Times New Roman"/>
                          <a:cs typeface="Times New Roman"/>
                        </a:rPr>
                        <a:t>Mild/intermediate AMD</a:t>
                      </a:r>
                      <a:endParaRPr lang="en-GB" sz="10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188" marR="35188" marT="48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1">
                          <a:latin typeface="Verdana"/>
                          <a:ea typeface="Times New Roman"/>
                          <a:cs typeface="Times New Roman"/>
                        </a:rPr>
                        <a:t>Advanced AMD</a:t>
                      </a:r>
                      <a:r>
                        <a:rPr lang="en-GB" sz="1000"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35188" marR="35188" marT="48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69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1">
                          <a:latin typeface="Verdana"/>
                          <a:ea typeface="Times New Roman"/>
                          <a:cs typeface="Times New Roman"/>
                        </a:rPr>
                        <a:t>MILD/INTERMEDIATE AMD</a:t>
                      </a:r>
                      <a:r>
                        <a:rPr lang="en-GB" sz="1000"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35188" marR="35188" marT="48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1">
                          <a:latin typeface="Verdana"/>
                          <a:ea typeface="Times New Roman"/>
                          <a:cs typeface="Times New Roman"/>
                        </a:rPr>
                        <a:t>GA</a:t>
                      </a:r>
                      <a:r>
                        <a:rPr lang="en-GB" sz="1000"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35188" marR="35188" marT="48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1">
                          <a:latin typeface="Verdana"/>
                          <a:ea typeface="Times New Roman"/>
                          <a:cs typeface="Times New Roman"/>
                        </a:rPr>
                        <a:t>Neovascular AMD </a:t>
                      </a:r>
                      <a:r>
                        <a:rPr lang="en-GB" sz="1000"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35188" marR="35188" marT="48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84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Any of the following: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drusen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’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AMD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‘age-related macular degeneration’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‘dry  AMD’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‘dry age-related macular degeneration’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‘early AMD’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‘focal macular </a:t>
                      </a: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hyperpigmentation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’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 ‘focal macular </a:t>
                      </a: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hypopigmentation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’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‘macular </a:t>
                      </a: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hyperpigmentation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’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‘macular </a:t>
                      </a: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hypopigmentation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’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‘Diffuse macular </a:t>
                      </a: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hypopigmentation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’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‘Diffuse macular </a:t>
                      </a: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hyperpigmentation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’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‘RPE changes’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‘Retinal pigment epithelial changes’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Drusenoid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 PED’ </a:t>
                      </a:r>
                    </a:p>
                  </a:txBody>
                  <a:tcPr marL="35188" marR="35188" marT="48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latin typeface="Verdana"/>
                          <a:ea typeface="Times New Roman"/>
                          <a:cs typeface="Times New Roman"/>
                        </a:rPr>
                        <a:t>Any of the following: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>
                          <a:latin typeface="Verdana"/>
                          <a:ea typeface="Times New Roman"/>
                          <a:cs typeface="Times New Roman"/>
                        </a:rPr>
                        <a:t>‘geographic atrophy’ (exclude 'non-geographic macular atrophy', 'atrophy (non geographic atrophy)')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>
                          <a:latin typeface="Verdana"/>
                          <a:ea typeface="Times New Roman"/>
                          <a:cs typeface="Times New Roman"/>
                        </a:rPr>
                        <a:t>‘centre-involving atrophy’ </a:t>
                      </a:r>
                    </a:p>
                  </a:txBody>
                  <a:tcPr marL="35188" marR="35188" marT="48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Any ‘</a:t>
                      </a: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neovascular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 AMD’ (exclude ‘no evidence of active </a:t>
                      </a: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neovascular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 AMD’) 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wet AMD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wet age-related macular degeneration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Any ‘CNV’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disciform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 scar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choroidal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neovascular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 membrane (type not specified)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central serous retinopathy associated with idiopathic </a:t>
                      </a: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polypoidal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choroidal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vasculopathy</a:t>
                      </a:r>
                      <a:endParaRPr lang="en-GB" sz="1000" dirty="0"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choroidal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 haemorrhage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choroidal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neovascular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 membrane associated with a </a:t>
                      </a: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chorioretinal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 scar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juxtafoveal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telangiectasia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 associated with </a:t>
                      </a: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choroidal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 neovascularisation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PED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fibrovascular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 PED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vascularised (notched) PED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clinically </a:t>
                      </a:r>
                      <a:r>
                        <a:rPr lang="en-GB" sz="1000" dirty="0" err="1">
                          <a:latin typeface="Verdana"/>
                          <a:ea typeface="Times New Roman"/>
                          <a:cs typeface="Times New Roman"/>
                        </a:rPr>
                        <a:t>avascular</a:t>
                      </a: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 (serous) PED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haemorrhagic PED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turbid PED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1" dirty="0">
                          <a:latin typeface="Verdana"/>
                          <a:ea typeface="Times New Roman"/>
                          <a:cs typeface="Times New Roman"/>
                        </a:rPr>
                        <a:t>OR</a:t>
                      </a:r>
                      <a:endParaRPr lang="en-GB" sz="1000" dirty="0"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latin typeface="Verdana"/>
                          <a:ea typeface="Times New Roman"/>
                          <a:cs typeface="Times New Roman"/>
                        </a:rPr>
                        <a:t>Eye receives a treatment whose indication is related to AMD</a:t>
                      </a:r>
                    </a:p>
                  </a:txBody>
                  <a:tcPr marL="35188" marR="35188" marT="48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17973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updates since last meeting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BDE13B-821C-43DB-97BB-47D344BD957A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5613" y="1020726"/>
            <a:ext cx="8200677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ea typeface="Calibri" pitchFamily="34" charset="0"/>
                <a:cs typeface="Times New Roman" pitchFamily="18" charset="0"/>
              </a:rPr>
              <a:t>Update of attributes considered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GB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Apply -6 months - +3 months for </a:t>
            </a:r>
            <a:r>
              <a:rPr kumimoji="0" lang="en-GB" sz="14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comorbidity</a:t>
            </a:r>
            <a:r>
              <a:rPr kumimoji="0" lang="en-GB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covariates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lang="en-GB" sz="1400" baseline="0" dirty="0" smtClean="0">
                <a:ea typeface="Calibri" pitchFamily="34" charset="0"/>
                <a:cs typeface="Times New Roman" pitchFamily="18" charset="0"/>
              </a:rPr>
              <a:t>Stratify </a:t>
            </a:r>
            <a:r>
              <a:rPr lang="en-GB" sz="1400" baseline="0" dirty="0" err="1" smtClean="0">
                <a:ea typeface="Calibri" pitchFamily="34" charset="0"/>
                <a:cs typeface="Times New Roman" pitchFamily="18" charset="0"/>
              </a:rPr>
              <a:t>comorbidity</a:t>
            </a:r>
            <a:r>
              <a:rPr lang="en-GB" sz="1400" baseline="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GB" sz="1400" baseline="0" dirty="0" smtClean="0">
                <a:ea typeface="Calibri" pitchFamily="34" charset="0"/>
                <a:cs typeface="Times New Roman" pitchFamily="18" charset="0"/>
              </a:rPr>
              <a:t>covariates to </a:t>
            </a:r>
            <a:r>
              <a:rPr lang="en-GB" sz="1400" baseline="0" dirty="0" smtClean="0">
                <a:ea typeface="Calibri" pitchFamily="34" charset="0"/>
                <a:cs typeface="Times New Roman" pitchFamily="18" charset="0"/>
              </a:rPr>
              <a:t>narrower conditions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GB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Add ocular </a:t>
            </a:r>
            <a:r>
              <a:rPr kumimoji="0" lang="en-GB" sz="14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comorbidity</a:t>
            </a:r>
            <a:r>
              <a:rPr kumimoji="0" lang="en-GB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covariates (glaucoma </a:t>
            </a:r>
            <a:r>
              <a:rPr kumimoji="0" lang="en-GB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&amp; </a:t>
            </a:r>
            <a:r>
              <a:rPr kumimoji="0" lang="en-GB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cataract)</a:t>
            </a:r>
            <a:endParaRPr kumimoji="0" lang="en-GB" sz="14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lang="en-GB" sz="1400" baseline="0" dirty="0" smtClean="0">
                <a:ea typeface="Calibri" pitchFamily="34" charset="0"/>
                <a:cs typeface="Times New Roman" pitchFamily="18" charset="0"/>
              </a:rPr>
              <a:t>Check quality</a:t>
            </a:r>
            <a:r>
              <a:rPr lang="en-GB" sz="1400" dirty="0" smtClean="0">
                <a:ea typeface="Calibri" pitchFamily="34" charset="0"/>
                <a:cs typeface="Times New Roman" pitchFamily="18" charset="0"/>
              </a:rPr>
              <a:t> of OCT measure for inclusion as continuous covariate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GB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Update</a:t>
            </a:r>
            <a:r>
              <a:rPr kumimoji="0" lang="en-GB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descriptive statistics for all considered covariates</a:t>
            </a:r>
            <a:endParaRPr kumimoji="0" lang="en-GB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Confirmation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of eligible</a:t>
            </a:r>
            <a:r>
              <a:rPr kumimoji="0" lang="en-GB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sample</a:t>
            </a:r>
            <a:r>
              <a:rPr kumimoji="0" lang="en-GB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population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ea typeface="Calibri" pitchFamily="34" charset="0"/>
                <a:cs typeface="Times New Roman" pitchFamily="18" charset="0"/>
              </a:rPr>
              <a:t>Subgroup of pre-defined 1) mild bilateral 2) mild unilateral &amp; 3) all GA cohorts with at least 2-year of follow up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Confirmation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of</a:t>
            </a:r>
            <a:r>
              <a:rPr kumimoji="0" lang="en-GB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progression </a:t>
            </a:r>
            <a:r>
              <a:rPr kumimoji="0" lang="en-GB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outcomes</a:t>
            </a: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lang="en-GB" sz="1400" dirty="0" smtClean="0">
                <a:ea typeface="Calibri" pitchFamily="34" charset="0"/>
                <a:cs typeface="Times New Roman" pitchFamily="18" charset="0"/>
              </a:rPr>
              <a:t>Mild bilateral to GA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lang="en-GB" sz="1400" dirty="0" smtClean="0">
                <a:ea typeface="Calibri" pitchFamily="34" charset="0"/>
                <a:cs typeface="Times New Roman" pitchFamily="18" charset="0"/>
              </a:rPr>
              <a:t>Mild bilateral to advanced AMD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GB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Mild</a:t>
            </a:r>
            <a:r>
              <a:rPr kumimoji="0" lang="en-GB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unilateral to GA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lang="en-GB" sz="1400" dirty="0" smtClean="0">
                <a:ea typeface="Calibri" pitchFamily="34" charset="0"/>
                <a:cs typeface="Times New Roman" pitchFamily="18" charset="0"/>
              </a:rPr>
              <a:t>Mild </a:t>
            </a:r>
            <a:r>
              <a:rPr lang="en-GB" sz="1400" dirty="0" smtClean="0">
                <a:ea typeface="Calibri" pitchFamily="34" charset="0"/>
                <a:cs typeface="Times New Roman" pitchFamily="18" charset="0"/>
              </a:rPr>
              <a:t>Unilateral </a:t>
            </a:r>
            <a:r>
              <a:rPr lang="en-GB" sz="1400" dirty="0" smtClean="0">
                <a:ea typeface="Calibri" pitchFamily="34" charset="0"/>
                <a:cs typeface="Times New Roman" pitchFamily="18" charset="0"/>
              </a:rPr>
              <a:t>to </a:t>
            </a:r>
            <a:r>
              <a:rPr lang="en-GB" sz="1400" dirty="0" smtClean="0">
                <a:ea typeface="Calibri" pitchFamily="34" charset="0"/>
                <a:cs typeface="Times New Roman" pitchFamily="18" charset="0"/>
              </a:rPr>
              <a:t>advanced AMD</a:t>
            </a:r>
            <a:endParaRPr kumimoji="0" lang="en-GB" sz="14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lang="en-GB" sz="1400" baseline="0" dirty="0" smtClean="0">
                <a:ea typeface="Calibri" pitchFamily="34" charset="0"/>
                <a:cs typeface="Times New Roman" pitchFamily="18" charset="0"/>
              </a:rPr>
              <a:t>GA</a:t>
            </a:r>
            <a:r>
              <a:rPr lang="en-GB" sz="1400" dirty="0" smtClean="0">
                <a:ea typeface="Calibri" pitchFamily="34" charset="0"/>
                <a:cs typeface="Times New Roman" pitchFamily="18" charset="0"/>
              </a:rPr>
              <a:t> total to </a:t>
            </a:r>
            <a:r>
              <a:rPr lang="en-GB" sz="1400" dirty="0" smtClean="0">
                <a:ea typeface="Calibri" pitchFamily="34" charset="0"/>
                <a:cs typeface="Times New Roman" pitchFamily="18" charset="0"/>
              </a:rPr>
              <a:t>wet AMD</a:t>
            </a:r>
            <a:endParaRPr lang="en-GB" sz="1400" dirty="0" smtClean="0">
              <a:ea typeface="Calibri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GB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BDE13B-821C-43DB-97BB-47D344BD957A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5613" y="1237032"/>
            <a:ext cx="8200677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ea typeface="Calibri" pitchFamily="34" charset="0"/>
                <a:cs typeface="Times New Roman" pitchFamily="18" charset="0"/>
              </a:rPr>
              <a:t>Descriptive statistics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 smtClean="0">
                <a:ea typeface="Calibri" pitchFamily="34" charset="0"/>
                <a:cs typeface="Times New Roman" pitchFamily="18" charset="0"/>
              </a:rPr>
              <a:t>Categorical covariates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 smtClean="0">
                <a:ea typeface="Calibri" pitchFamily="34" charset="0"/>
                <a:cs typeface="Times New Roman" pitchFamily="18" charset="0"/>
              </a:rPr>
              <a:t>Continuous covariates </a:t>
            </a:r>
            <a:endParaRPr kumimoji="0" lang="en-GB" sz="14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Standard logistic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regression</a:t>
            </a:r>
          </a:p>
          <a:p>
            <a:pPr marL="342900" lvl="0" indent="-342900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ea typeface="Calibri" pitchFamily="34" charset="0"/>
                <a:cs typeface="Times New Roman" pitchFamily="18" charset="0"/>
              </a:rPr>
              <a:t>Stepwise</a:t>
            </a:r>
            <a:endParaRPr lang="en-GB" sz="1400" dirty="0" smtClean="0"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Advanced</a:t>
            </a:r>
            <a:r>
              <a:rPr kumimoji="0" lang="en-GB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penalised models</a:t>
            </a: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ea typeface="Calibri" pitchFamily="34" charset="0"/>
                <a:cs typeface="Times New Roman" pitchFamily="18" charset="0"/>
              </a:rPr>
              <a:t>Elastic net</a:t>
            </a:r>
            <a:endParaRPr lang="en-GB" sz="1400" dirty="0" smtClean="0"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GB" sz="1400" b="1" dirty="0" smtClean="0"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sz="1400" b="1" dirty="0" smtClean="0">
                <a:ea typeface="Calibri" pitchFamily="34" charset="0"/>
                <a:cs typeface="Times New Roman" pitchFamily="18" charset="0"/>
              </a:rPr>
              <a:t>Analysis of over-fitting</a:t>
            </a:r>
            <a:endParaRPr lang="en-GB" sz="1400" b="1" dirty="0" smtClean="0">
              <a:ea typeface="Calibri" pitchFamily="34" charset="0"/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GB" sz="1400" dirty="0" smtClean="0">
                <a:ea typeface="Calibri" pitchFamily="34" charset="0"/>
                <a:cs typeface="Times New Roman" pitchFamily="18" charset="0"/>
              </a:rPr>
              <a:t>Comparison of models using area under the curve (AUC)</a:t>
            </a:r>
            <a:endParaRPr lang="en-GB" sz="1400" dirty="0" smtClean="0">
              <a:ea typeface="Calibri" pitchFamily="34" charset="0"/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GB" sz="1400" dirty="0" smtClean="0"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attributes considered 	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5</a:t>
            </a:fld>
            <a:endParaRPr lang="en-GB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81361" y="1137684"/>
          <a:ext cx="8200680" cy="4884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8704"/>
                <a:gridCol w="2020186"/>
                <a:gridCol w="4811790"/>
              </a:tblGrid>
              <a:tr h="287079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Attributes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Attributes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Comments</a:t>
                      </a:r>
                      <a:endParaRPr lang="en-GB" sz="1200" dirty="0"/>
                    </a:p>
                  </a:txBody>
                  <a:tcPr/>
                </a:tc>
              </a:tr>
              <a:tr h="318977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Age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Age at index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Continuous </a:t>
                      </a:r>
                      <a:r>
                        <a:rPr lang="en-GB" sz="1200" dirty="0" smtClean="0"/>
                        <a:t>(</a:t>
                      </a:r>
                      <a:r>
                        <a:rPr lang="en-GB" sz="1200" baseline="0" dirty="0" smtClean="0"/>
                        <a:t>years)</a:t>
                      </a:r>
                      <a:endParaRPr lang="en-GB" sz="1200" dirty="0"/>
                    </a:p>
                  </a:txBody>
                  <a:tcPr/>
                </a:tc>
              </a:tr>
              <a:tr h="276446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VA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Baseline </a:t>
                      </a:r>
                      <a:r>
                        <a:rPr lang="en-GB" sz="1200" dirty="0" smtClean="0"/>
                        <a:t>visual</a:t>
                      </a:r>
                      <a:r>
                        <a:rPr lang="en-GB" sz="1200" baseline="0" dirty="0" smtClean="0"/>
                        <a:t> acuity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Continuous (letter score) +/-7 days of index</a:t>
                      </a:r>
                      <a:endParaRPr lang="en-GB" sz="1200" dirty="0"/>
                    </a:p>
                  </a:txBody>
                  <a:tcPr/>
                </a:tc>
              </a:tr>
              <a:tr h="393405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IOP measures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Count</a:t>
                      </a:r>
                      <a:r>
                        <a:rPr lang="en-GB" sz="1200" baseline="0" dirty="0" smtClean="0"/>
                        <a:t> of IOP measures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Continuous,</a:t>
                      </a:r>
                      <a:r>
                        <a:rPr lang="en-GB" sz="1200" baseline="0" dirty="0" smtClean="0"/>
                        <a:t> n</a:t>
                      </a:r>
                      <a:r>
                        <a:rPr lang="en-GB" sz="1200" dirty="0" smtClean="0"/>
                        <a:t>umber of IOP</a:t>
                      </a:r>
                      <a:r>
                        <a:rPr lang="en-GB" sz="1200" baseline="0" dirty="0" smtClean="0"/>
                        <a:t> measures during </a:t>
                      </a:r>
                      <a:r>
                        <a:rPr lang="en-GB" sz="1200" baseline="0" dirty="0" smtClean="0"/>
                        <a:t>follow </a:t>
                      </a:r>
                      <a:r>
                        <a:rPr lang="en-GB" sz="1200" baseline="0" dirty="0" smtClean="0"/>
                        <a:t>up</a:t>
                      </a:r>
                      <a:endParaRPr lang="en-GB" sz="1200" dirty="0"/>
                    </a:p>
                  </a:txBody>
                  <a:tcPr/>
                </a:tc>
              </a:tr>
              <a:tr h="308344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OCT measures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Count</a:t>
                      </a:r>
                      <a:r>
                        <a:rPr lang="en-GB" sz="1200" baseline="0" dirty="0" smtClean="0"/>
                        <a:t> of OCT measures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Continuous,</a:t>
                      </a:r>
                      <a:r>
                        <a:rPr lang="en-GB" sz="1200" baseline="0" dirty="0" smtClean="0"/>
                        <a:t> n</a:t>
                      </a:r>
                      <a:r>
                        <a:rPr lang="en-GB" sz="1200" dirty="0" smtClean="0"/>
                        <a:t>umber of </a:t>
                      </a:r>
                      <a:r>
                        <a:rPr lang="en-GB" sz="1200" dirty="0" smtClean="0"/>
                        <a:t>OCT </a:t>
                      </a:r>
                      <a:r>
                        <a:rPr lang="en-GB" sz="1200" baseline="0" dirty="0" smtClean="0"/>
                        <a:t>measures </a:t>
                      </a:r>
                      <a:r>
                        <a:rPr lang="en-GB" sz="1200" baseline="0" dirty="0" smtClean="0"/>
                        <a:t>during </a:t>
                      </a:r>
                      <a:r>
                        <a:rPr lang="en-GB" sz="1200" baseline="0" dirty="0" smtClean="0"/>
                        <a:t>follow </a:t>
                      </a:r>
                      <a:r>
                        <a:rPr lang="en-GB" sz="1200" baseline="0" dirty="0" smtClean="0"/>
                        <a:t>up</a:t>
                      </a:r>
                      <a:endParaRPr lang="en-GB" sz="1200" dirty="0"/>
                    </a:p>
                  </a:txBody>
                  <a:tcPr/>
                </a:tc>
              </a:tr>
              <a:tr h="308344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Diagnoses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Count</a:t>
                      </a:r>
                      <a:r>
                        <a:rPr lang="en-GB" sz="1200" baseline="0" dirty="0" smtClean="0"/>
                        <a:t> of diagnoses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Continuous,</a:t>
                      </a:r>
                      <a:r>
                        <a:rPr lang="en-GB" sz="1200" baseline="0" dirty="0" smtClean="0"/>
                        <a:t> n</a:t>
                      </a:r>
                      <a:r>
                        <a:rPr lang="en-GB" sz="1200" dirty="0" smtClean="0"/>
                        <a:t>umber of eye related diagnoses </a:t>
                      </a:r>
                      <a:r>
                        <a:rPr lang="en-GB" sz="1200" baseline="0" dirty="0" smtClean="0"/>
                        <a:t>during </a:t>
                      </a:r>
                      <a:r>
                        <a:rPr lang="en-GB" sz="1200" baseline="0" dirty="0" smtClean="0"/>
                        <a:t> follow </a:t>
                      </a:r>
                      <a:r>
                        <a:rPr lang="en-GB" sz="1200" baseline="0" dirty="0" smtClean="0"/>
                        <a:t>up</a:t>
                      </a:r>
                      <a:endParaRPr lang="en-GB" sz="1200" dirty="0"/>
                    </a:p>
                  </a:txBody>
                  <a:tcPr/>
                </a:tc>
              </a:tr>
              <a:tr h="308344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Gender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Gender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Binary</a:t>
                      </a:r>
                      <a:endParaRPr lang="en-GB" sz="1200" dirty="0"/>
                    </a:p>
                  </a:txBody>
                  <a:tcPr/>
                </a:tc>
              </a:tr>
              <a:tr h="308344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IOP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Baseline IOP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Binary, </a:t>
                      </a:r>
                      <a:r>
                        <a:rPr lang="en-GB" sz="1200" baseline="0" dirty="0" smtClean="0"/>
                        <a:t>p</a:t>
                      </a:r>
                      <a:r>
                        <a:rPr lang="en-GB" sz="1200" dirty="0" smtClean="0"/>
                        <a:t>resence/absence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smtClean="0"/>
                        <a:t>IOP +/-</a:t>
                      </a:r>
                      <a:r>
                        <a:rPr lang="en-GB" sz="1200" baseline="0" dirty="0" smtClean="0"/>
                        <a:t>7 days </a:t>
                      </a:r>
                      <a:r>
                        <a:rPr lang="en-GB" sz="1200" baseline="0" dirty="0" smtClean="0"/>
                        <a:t>of index</a:t>
                      </a:r>
                      <a:endParaRPr lang="en-GB" sz="1200" dirty="0"/>
                    </a:p>
                  </a:txBody>
                  <a:tcPr/>
                </a:tc>
              </a:tr>
              <a:tr h="287079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OCT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Baseline</a:t>
                      </a:r>
                      <a:r>
                        <a:rPr lang="en-GB" sz="1200" baseline="0" dirty="0" smtClean="0"/>
                        <a:t> OCT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Binary, </a:t>
                      </a:r>
                      <a:r>
                        <a:rPr lang="en-GB" sz="1200" baseline="0" dirty="0" smtClean="0"/>
                        <a:t>p</a:t>
                      </a:r>
                      <a:r>
                        <a:rPr lang="en-GB" sz="1200" dirty="0" smtClean="0"/>
                        <a:t>resence/absence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smtClean="0"/>
                        <a:t>OCT+/-</a:t>
                      </a:r>
                      <a:r>
                        <a:rPr lang="en-GB" sz="1200" baseline="0" dirty="0" smtClean="0"/>
                        <a:t>7 days </a:t>
                      </a:r>
                      <a:r>
                        <a:rPr lang="en-GB" sz="1200" baseline="0" dirty="0" smtClean="0"/>
                        <a:t>of index</a:t>
                      </a:r>
                      <a:endParaRPr lang="en-GB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CVD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Baseline CVD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Binary, </a:t>
                      </a:r>
                      <a:r>
                        <a:rPr lang="en-GB" sz="1200" dirty="0" smtClean="0"/>
                        <a:t>any </a:t>
                      </a:r>
                      <a:r>
                        <a:rPr lang="en-GB" sz="1200" dirty="0" smtClean="0"/>
                        <a:t>CV </a:t>
                      </a:r>
                      <a:r>
                        <a:rPr lang="en-GB" sz="1200" dirty="0" err="1" smtClean="0"/>
                        <a:t>comorbidity</a:t>
                      </a:r>
                      <a:r>
                        <a:rPr lang="en-GB" sz="1200" baseline="0" dirty="0" smtClean="0"/>
                        <a:t> recorded between </a:t>
                      </a:r>
                    </a:p>
                    <a:p>
                      <a:r>
                        <a:rPr lang="en-GB" sz="1200" baseline="0" dirty="0" smtClean="0"/>
                        <a:t>-6 and +3 </a:t>
                      </a:r>
                      <a:r>
                        <a:rPr lang="en-GB" sz="1200" baseline="0" dirty="0" smtClean="0"/>
                        <a:t>months </a:t>
                      </a:r>
                      <a:r>
                        <a:rPr lang="en-GB" sz="1200" baseline="0" dirty="0" smtClean="0"/>
                        <a:t>of index</a:t>
                      </a:r>
                      <a:endParaRPr lang="en-GB" sz="1200" dirty="0"/>
                    </a:p>
                  </a:txBody>
                  <a:tcPr/>
                </a:tc>
              </a:tr>
              <a:tr h="318977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Diabetes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Baseline diabetes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Binary, </a:t>
                      </a:r>
                      <a:r>
                        <a:rPr lang="en-GB" sz="1200" baseline="0" dirty="0" smtClean="0"/>
                        <a:t>record of diabetes </a:t>
                      </a:r>
                      <a:r>
                        <a:rPr lang="en-GB" sz="1200" baseline="0" dirty="0" smtClean="0"/>
                        <a:t>-6/+3 </a:t>
                      </a:r>
                      <a:r>
                        <a:rPr lang="en-GB" sz="1200" baseline="0" dirty="0" smtClean="0"/>
                        <a:t>months </a:t>
                      </a:r>
                      <a:r>
                        <a:rPr lang="en-GB" sz="1200" baseline="0" dirty="0" smtClean="0"/>
                        <a:t>of index</a:t>
                      </a:r>
                      <a:endParaRPr lang="en-GB" sz="1200" dirty="0"/>
                    </a:p>
                  </a:txBody>
                  <a:tcPr/>
                </a:tc>
              </a:tr>
              <a:tr h="329609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Hypertension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Baseline hypertension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Binary, </a:t>
                      </a:r>
                      <a:r>
                        <a:rPr lang="en-GB" sz="1200" baseline="0" dirty="0" smtClean="0"/>
                        <a:t>record of hypertension </a:t>
                      </a:r>
                      <a:r>
                        <a:rPr lang="en-GB" sz="1200" baseline="0" dirty="0" smtClean="0"/>
                        <a:t>-6/+3 </a:t>
                      </a:r>
                      <a:r>
                        <a:rPr lang="en-GB" sz="1200" baseline="0" dirty="0" smtClean="0"/>
                        <a:t>months </a:t>
                      </a:r>
                      <a:r>
                        <a:rPr lang="en-GB" sz="1200" baseline="0" dirty="0" smtClean="0"/>
                        <a:t>of index</a:t>
                      </a:r>
                      <a:endParaRPr lang="en-GB" sz="1200" dirty="0"/>
                    </a:p>
                  </a:txBody>
                  <a:tcPr/>
                </a:tc>
              </a:tr>
              <a:tr h="320276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Cataract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Baseline cataract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Binary,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smtClean="0"/>
                        <a:t>record of cataract </a:t>
                      </a:r>
                      <a:r>
                        <a:rPr lang="en-GB" sz="1200" baseline="0" dirty="0" smtClean="0"/>
                        <a:t>-6/+3 </a:t>
                      </a:r>
                      <a:r>
                        <a:rPr lang="en-GB" sz="1200" baseline="0" dirty="0" smtClean="0"/>
                        <a:t>months </a:t>
                      </a:r>
                      <a:r>
                        <a:rPr lang="en-GB" sz="1200" baseline="0" dirty="0" smtClean="0"/>
                        <a:t>of index</a:t>
                      </a:r>
                      <a:endParaRPr lang="en-GB" sz="1200" dirty="0"/>
                    </a:p>
                  </a:txBody>
                  <a:tcPr/>
                </a:tc>
              </a:tr>
              <a:tr h="300311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Glaucoma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Baseline glaucoma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Binary, </a:t>
                      </a:r>
                      <a:r>
                        <a:rPr lang="en-GB" sz="1200" dirty="0" smtClean="0"/>
                        <a:t>record of glaucoma </a:t>
                      </a:r>
                      <a:r>
                        <a:rPr lang="en-GB" sz="1200" baseline="0" dirty="0" smtClean="0"/>
                        <a:t>-6/+3 </a:t>
                      </a:r>
                      <a:r>
                        <a:rPr lang="en-GB" sz="1200" baseline="0" dirty="0" smtClean="0"/>
                        <a:t>months </a:t>
                      </a:r>
                      <a:r>
                        <a:rPr lang="en-GB" sz="1200" baseline="0" dirty="0" smtClean="0"/>
                        <a:t>of index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617470"/>
            <a:ext cx="8226425" cy="818685"/>
          </a:xfrm>
        </p:spPr>
        <p:txBody>
          <a:bodyPr/>
          <a:lstStyle/>
          <a:p>
            <a:r>
              <a:rPr lang="en-GB" dirty="0" smtClean="0"/>
              <a:t>Descriptive statistics by cohorts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Descriptive statistics for mild bilateral </a:t>
            </a:r>
            <a:r>
              <a:rPr lang="en-GB" sz="2000" dirty="0" smtClean="0"/>
              <a:t>cohort (N=6505)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8" name="Content Placeholder 8"/>
          <p:cNvGraphicFramePr>
            <a:graphicFrameLocks noGrp="1"/>
          </p:cNvGraphicFramePr>
          <p:nvPr>
            <p:ph idx="1"/>
          </p:nvPr>
        </p:nvGraphicFramePr>
        <p:xfrm>
          <a:off x="481361" y="973323"/>
          <a:ext cx="4283679" cy="51228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05679"/>
                <a:gridCol w="1778000"/>
              </a:tblGrid>
              <a:tr h="287079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</a:rPr>
                        <a:t>Continuous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Mean (SD)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8977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Age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71.5 (11.6)</a:t>
                      </a:r>
                      <a:endParaRPr lang="en-GB" sz="1400" dirty="0"/>
                    </a:p>
                  </a:txBody>
                  <a:tcPr/>
                </a:tc>
              </a:tr>
              <a:tr h="276446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VA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76.8 (21.9)</a:t>
                      </a:r>
                      <a:endParaRPr lang="en-GB" sz="1400" dirty="0"/>
                    </a:p>
                  </a:txBody>
                  <a:tcPr/>
                </a:tc>
              </a:tr>
              <a:tr h="393405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IOP measures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1.2 (3.0)</a:t>
                      </a:r>
                      <a:endParaRPr lang="en-GB" sz="1400" dirty="0"/>
                    </a:p>
                  </a:txBody>
                  <a:tcPr/>
                </a:tc>
              </a:tr>
              <a:tr h="308344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OCT measures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0.8 (3.8)</a:t>
                      </a:r>
                      <a:endParaRPr lang="en-GB" sz="1400" dirty="0"/>
                    </a:p>
                  </a:txBody>
                  <a:tcPr/>
                </a:tc>
              </a:tr>
              <a:tr h="308344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Diagnoses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0.7 (1.4)</a:t>
                      </a:r>
                      <a:endParaRPr lang="en-GB" sz="1400" dirty="0"/>
                    </a:p>
                  </a:txBody>
                  <a:tcPr/>
                </a:tc>
              </a:tr>
              <a:tr h="308344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Binary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N (%)</a:t>
                      </a:r>
                      <a:endParaRPr lang="en-GB" sz="1400" b="1" dirty="0"/>
                    </a:p>
                  </a:txBody>
                  <a:tcPr/>
                </a:tc>
              </a:tr>
              <a:tr h="308344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Gender (female)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3536 (</a:t>
                      </a:r>
                      <a:r>
                        <a:rPr lang="en-GB" sz="1400" dirty="0" smtClean="0"/>
                        <a:t>54.4)</a:t>
                      </a:r>
                      <a:endParaRPr lang="en-GB" sz="1400" dirty="0"/>
                    </a:p>
                  </a:txBody>
                  <a:tcPr/>
                </a:tc>
              </a:tr>
              <a:tr h="308344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IOP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1557 (</a:t>
                      </a:r>
                      <a:r>
                        <a:rPr lang="en-GB" sz="1400" dirty="0" smtClean="0"/>
                        <a:t>23.9)</a:t>
                      </a:r>
                      <a:endParaRPr lang="en-GB" sz="1400" dirty="0"/>
                    </a:p>
                  </a:txBody>
                  <a:tcPr/>
                </a:tc>
              </a:tr>
              <a:tr h="287079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OCT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259 (4.0)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CVD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 (0.1)</a:t>
                      </a:r>
                      <a:endParaRPr lang="en-GB" sz="1400" dirty="0"/>
                    </a:p>
                  </a:txBody>
                  <a:tcPr/>
                </a:tc>
              </a:tr>
              <a:tr h="318977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Diabetes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4346 (</a:t>
                      </a:r>
                      <a:r>
                        <a:rPr lang="en-GB" sz="1400" dirty="0" smtClean="0"/>
                        <a:t>66.8)</a:t>
                      </a:r>
                      <a:endParaRPr lang="en-GB" sz="1400" dirty="0"/>
                    </a:p>
                  </a:txBody>
                  <a:tcPr/>
                </a:tc>
              </a:tr>
              <a:tr h="329609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Hypertension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166 (2.6)</a:t>
                      </a:r>
                      <a:endParaRPr lang="en-GB" sz="1400" dirty="0"/>
                    </a:p>
                  </a:txBody>
                  <a:tcPr/>
                </a:tc>
              </a:tr>
              <a:tr h="320276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Cataract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1097 (</a:t>
                      </a:r>
                      <a:r>
                        <a:rPr lang="en-GB" sz="1400" dirty="0" smtClean="0"/>
                        <a:t>16.9)</a:t>
                      </a:r>
                      <a:endParaRPr lang="en-GB" sz="1400" dirty="0"/>
                    </a:p>
                  </a:txBody>
                  <a:tcPr/>
                </a:tc>
              </a:tr>
              <a:tr h="300311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Glaucoma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310 (4.8)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Descriptive statistics for </a:t>
            </a:r>
            <a:r>
              <a:rPr lang="en-GB" sz="2000" dirty="0" smtClean="0"/>
              <a:t>mild unilateral cohort (N=405)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8" name="Content Placeholder 8"/>
          <p:cNvGraphicFramePr>
            <a:graphicFrameLocks noGrp="1"/>
          </p:cNvGraphicFramePr>
          <p:nvPr>
            <p:ph idx="1"/>
          </p:nvPr>
        </p:nvGraphicFramePr>
        <p:xfrm>
          <a:off x="481361" y="973323"/>
          <a:ext cx="4192239" cy="51228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05679"/>
                <a:gridCol w="1686560"/>
              </a:tblGrid>
              <a:tr h="287079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</a:rPr>
                        <a:t>Continuous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Mean (SD)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8977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Age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78.2 (7.0)</a:t>
                      </a:r>
                      <a:endParaRPr lang="en-GB" sz="1400" dirty="0"/>
                    </a:p>
                  </a:txBody>
                  <a:tcPr/>
                </a:tc>
              </a:tr>
              <a:tr h="276446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VA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38.8 (25.5)</a:t>
                      </a:r>
                      <a:endParaRPr lang="en-GB" sz="1400" dirty="0"/>
                    </a:p>
                  </a:txBody>
                  <a:tcPr/>
                </a:tc>
              </a:tr>
              <a:tr h="393405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IOP measures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2.8 (3.6)</a:t>
                      </a:r>
                      <a:endParaRPr lang="en-GB" sz="1400" dirty="0"/>
                    </a:p>
                  </a:txBody>
                  <a:tcPr/>
                </a:tc>
              </a:tr>
              <a:tr h="308344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OCT measures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8.6 (9.3)</a:t>
                      </a:r>
                      <a:endParaRPr lang="en-GB" sz="1400" dirty="0"/>
                    </a:p>
                  </a:txBody>
                  <a:tcPr/>
                </a:tc>
              </a:tr>
              <a:tr h="308344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Diagnoses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 (1.2)</a:t>
                      </a:r>
                      <a:endParaRPr lang="en-GB" sz="1400" dirty="0"/>
                    </a:p>
                  </a:txBody>
                  <a:tcPr/>
                </a:tc>
              </a:tr>
              <a:tr h="308344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Binary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N (%)</a:t>
                      </a:r>
                      <a:endParaRPr lang="en-GB" sz="1400" b="1" dirty="0"/>
                    </a:p>
                  </a:txBody>
                  <a:tcPr/>
                </a:tc>
              </a:tr>
              <a:tr h="308344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Gender (female)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248 (61.2)</a:t>
                      </a:r>
                      <a:endParaRPr lang="en-GB" sz="1400" dirty="0"/>
                    </a:p>
                  </a:txBody>
                  <a:tcPr/>
                </a:tc>
              </a:tr>
              <a:tr h="308344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IOP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190 (46.9)</a:t>
                      </a:r>
                      <a:endParaRPr lang="en-GB" sz="1400" dirty="0"/>
                    </a:p>
                  </a:txBody>
                  <a:tcPr/>
                </a:tc>
              </a:tr>
              <a:tr h="287079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OCT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221 (54.6)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CVD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 (0.2)</a:t>
                      </a:r>
                      <a:endParaRPr lang="en-GB" sz="1400" dirty="0"/>
                    </a:p>
                  </a:txBody>
                  <a:tcPr/>
                </a:tc>
              </a:tr>
              <a:tr h="318977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Diabetes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22 (5.4)</a:t>
                      </a:r>
                      <a:endParaRPr lang="en-GB" sz="1400" dirty="0"/>
                    </a:p>
                  </a:txBody>
                  <a:tcPr/>
                </a:tc>
              </a:tr>
              <a:tr h="329609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Hypertension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95 (23.5)</a:t>
                      </a:r>
                      <a:endParaRPr lang="en-GB" sz="1400" dirty="0"/>
                    </a:p>
                  </a:txBody>
                  <a:tcPr/>
                </a:tc>
              </a:tr>
              <a:tr h="320276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Cataract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62 (15.3)_</a:t>
                      </a:r>
                      <a:endParaRPr lang="en-GB" sz="1400" dirty="0"/>
                    </a:p>
                  </a:txBody>
                  <a:tcPr/>
                </a:tc>
              </a:tr>
              <a:tr h="300311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Glaucoma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12 (3.0)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Descriptive statistics </a:t>
            </a:r>
            <a:r>
              <a:rPr lang="en-GB" sz="2000" dirty="0" smtClean="0"/>
              <a:t>for GA cohort (N=172)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FEB77A-97B9-454A-81DF-89DD7448F8D4}" type="datetime1">
              <a:rPr lang="en-US" smtClean="0"/>
              <a:pPr/>
              <a:t>3/31/2015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Jassen Dry AMD predictive models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9</a:t>
            </a:fld>
            <a:endParaRPr lang="en-GB"/>
          </a:p>
        </p:txBody>
      </p:sp>
      <p:graphicFrame>
        <p:nvGraphicFramePr>
          <p:cNvPr id="8" name="Content Placeholder 8"/>
          <p:cNvGraphicFramePr>
            <a:graphicFrameLocks noGrp="1"/>
          </p:cNvGraphicFramePr>
          <p:nvPr>
            <p:ph idx="1"/>
          </p:nvPr>
        </p:nvGraphicFramePr>
        <p:xfrm>
          <a:off x="481361" y="973323"/>
          <a:ext cx="4222719" cy="51228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05679"/>
                <a:gridCol w="1717040"/>
              </a:tblGrid>
              <a:tr h="287079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</a:rPr>
                        <a:t>Continuous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Mean (SD)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8977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Age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80.5 (6.2)</a:t>
                      </a:r>
                      <a:endParaRPr lang="en-GB" sz="1400" dirty="0"/>
                    </a:p>
                  </a:txBody>
                  <a:tcPr/>
                </a:tc>
              </a:tr>
              <a:tr h="276446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VA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30.2 (24.5)</a:t>
                      </a:r>
                      <a:endParaRPr lang="en-GB" sz="1400" dirty="0"/>
                    </a:p>
                  </a:txBody>
                  <a:tcPr/>
                </a:tc>
              </a:tr>
              <a:tr h="393405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IOP measures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2.7 (3.4)</a:t>
                      </a:r>
                      <a:endParaRPr lang="en-GB" sz="1400" dirty="0"/>
                    </a:p>
                  </a:txBody>
                  <a:tcPr/>
                </a:tc>
              </a:tr>
              <a:tr h="308344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OCT measures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4.1 (6.1)</a:t>
                      </a:r>
                      <a:endParaRPr lang="en-GB" sz="1400" dirty="0"/>
                    </a:p>
                  </a:txBody>
                  <a:tcPr/>
                </a:tc>
              </a:tr>
              <a:tr h="308344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Diagnoses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 (1.5)</a:t>
                      </a:r>
                      <a:endParaRPr lang="en-GB" sz="1400" dirty="0"/>
                    </a:p>
                  </a:txBody>
                  <a:tcPr/>
                </a:tc>
              </a:tr>
              <a:tr h="308344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Binary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N (%)</a:t>
                      </a:r>
                      <a:endParaRPr lang="en-GB" sz="1400" b="1" dirty="0"/>
                    </a:p>
                  </a:txBody>
                  <a:tcPr/>
                </a:tc>
              </a:tr>
              <a:tr h="308344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Gender (female)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105 (61.0)</a:t>
                      </a:r>
                      <a:endParaRPr lang="en-GB" sz="1400" dirty="0"/>
                    </a:p>
                  </a:txBody>
                  <a:tcPr/>
                </a:tc>
              </a:tr>
              <a:tr h="308344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IOP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98 (57.0)</a:t>
                      </a:r>
                      <a:endParaRPr lang="en-GB" sz="1400" dirty="0"/>
                    </a:p>
                  </a:txBody>
                  <a:tcPr/>
                </a:tc>
              </a:tr>
              <a:tr h="287079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OCT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55 (32.0)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CVD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 (0.0)</a:t>
                      </a:r>
                      <a:endParaRPr lang="en-GB" sz="1400" dirty="0"/>
                    </a:p>
                  </a:txBody>
                  <a:tcPr/>
                </a:tc>
              </a:tr>
              <a:tr h="318977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Diabetes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18 (10.5)</a:t>
                      </a:r>
                      <a:endParaRPr lang="en-GB" sz="1400" dirty="0"/>
                    </a:p>
                  </a:txBody>
                  <a:tcPr/>
                </a:tc>
              </a:tr>
              <a:tr h="329609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Hypertension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22 (12.8)</a:t>
                      </a:r>
                      <a:endParaRPr lang="en-GB" sz="1400" dirty="0"/>
                    </a:p>
                  </a:txBody>
                  <a:tcPr/>
                </a:tc>
              </a:tr>
              <a:tr h="320276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Cataract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35 (20.3)</a:t>
                      </a:r>
                      <a:endParaRPr lang="en-GB" sz="1400" dirty="0"/>
                    </a:p>
                  </a:txBody>
                  <a:tcPr/>
                </a:tc>
              </a:tr>
              <a:tr h="300311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Glaucoma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16 (9.3)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Custom 6">
      <a:dk1>
        <a:srgbClr val="002868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2.xml><?xml version="1.0" encoding="utf-8"?>
<a:theme xmlns:a="http://schemas.openxmlformats.org/drawingml/2006/main" name="IMS CG_Template_All Users">
  <a:themeElements>
    <a:clrScheme name="IMS PPT">
      <a:dk1>
        <a:sysClr val="windowText" lastClr="000000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3.xml><?xml version="1.0" encoding="utf-8"?>
<a:theme xmlns:a="http://schemas.openxmlformats.org/drawingml/2006/main" name="IMS INSTITUTE_Template_All Users">
  <a:themeElements>
    <a:clrScheme name="IMS PPT">
      <a:dk1>
        <a:sysClr val="windowText" lastClr="000000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4.xml><?xml version="1.0" encoding="utf-8"?>
<a:theme xmlns:a="http://schemas.openxmlformats.org/drawingml/2006/main" name="IMS HEALTH_Template_EXEC Users">
  <a:themeElements>
    <a:clrScheme name="IMS PPT">
      <a:dk1>
        <a:sysClr val="windowText" lastClr="000000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6507</TotalTime>
  <Words>1885</Words>
  <Application>Microsoft Office PowerPoint</Application>
  <PresentationFormat>On-screen Show (4:3)</PresentationFormat>
  <Paragraphs>746</Paragraphs>
  <Slides>28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blank</vt:lpstr>
      <vt:lpstr>IMS CG_Template_All Users</vt:lpstr>
      <vt:lpstr>IMS INSTITUTE_Template_All Users</vt:lpstr>
      <vt:lpstr>IMS HEALTH_Template_EXEC Users</vt:lpstr>
      <vt:lpstr>Dry AMD predictive models of disease progression in real world clinical practice in the UK</vt:lpstr>
      <vt:lpstr>Objectives of Dry AMD Research</vt:lpstr>
      <vt:lpstr>Summary of updates since last meeting</vt:lpstr>
      <vt:lpstr>Methodology</vt:lpstr>
      <vt:lpstr>Summary of attributes considered  </vt:lpstr>
      <vt:lpstr>Descriptive statistics by cohorts</vt:lpstr>
      <vt:lpstr>Descriptive statistics for mild bilateral cohort (N=6505)</vt:lpstr>
      <vt:lpstr>Descriptive statistics for mild unilateral cohort (N=405)</vt:lpstr>
      <vt:lpstr>Descriptive statistics for GA cohort (N=172)</vt:lpstr>
      <vt:lpstr>Mild bilateral progression to GA</vt:lpstr>
      <vt:lpstr>Mild bilateral progression to GA</vt:lpstr>
      <vt:lpstr>Mild bilateral progression to GA</vt:lpstr>
      <vt:lpstr>Mild bilateral progression to Advanced AMD</vt:lpstr>
      <vt:lpstr>Mild bilateral progression to advanced AMD</vt:lpstr>
      <vt:lpstr>Mild bilateral progression to advanced AMD</vt:lpstr>
      <vt:lpstr>Mild unilateral progression to GA</vt:lpstr>
      <vt:lpstr>Mild unilateral progression to GA</vt:lpstr>
      <vt:lpstr>Mild unilateral progression to GA</vt:lpstr>
      <vt:lpstr>Mild unilateral progression to Advanced AMD</vt:lpstr>
      <vt:lpstr>Mild unilateral progression to Advanced AMD</vt:lpstr>
      <vt:lpstr>Mild unilateral progression to Advanced AMD</vt:lpstr>
      <vt:lpstr>GA progression to wet AMD</vt:lpstr>
      <vt:lpstr>GA progression to wet AMD</vt:lpstr>
      <vt:lpstr>GA progression to wet AMD</vt:lpstr>
      <vt:lpstr>Analysis of over-fitting between stepwise and elastic net models</vt:lpstr>
      <vt:lpstr>Analysis of over-fitting</vt:lpstr>
      <vt:lpstr>Results - Summary</vt:lpstr>
      <vt:lpstr>Appendix - AMD classification </vt:lpstr>
    </vt:vector>
  </TitlesOfParts>
  <Company>IMS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 AMD patient level predictive models</dc:title>
  <dc:creator>NYu</dc:creator>
  <cp:keywords>PowerPoint Template, POTX</cp:keywords>
  <dc:description>Prepared July 31 2013. Covers IMS Health, IMS Consulting Group &amp; IMS Institute use. Further guidance at http://imsnow/brand.</dc:description>
  <cp:lastModifiedBy>mhankins</cp:lastModifiedBy>
  <cp:revision>284</cp:revision>
  <dcterms:created xsi:type="dcterms:W3CDTF">2015-02-12T12:22:07Z</dcterms:created>
  <dcterms:modified xsi:type="dcterms:W3CDTF">2015-03-31T21:21:58Z</dcterms:modified>
</cp:coreProperties>
</file>