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Default Extension="xlsx" ContentType="application/vnd.openxmlformats-officedocument.spreadsheetml.sheet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bin" ContentType="application/vnd.openxmlformats-officedocument.oleObject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71" r:id="rId1"/>
    <p:sldMasterId id="2147483689" r:id="rId2"/>
    <p:sldMasterId id="2147483704" r:id="rId3"/>
    <p:sldMasterId id="2147483861" r:id="rId4"/>
    <p:sldMasterId id="2147483873" r:id="rId5"/>
    <p:sldMasterId id="2147483892" r:id="rId6"/>
  </p:sldMasterIdLst>
  <p:notesMasterIdLst>
    <p:notesMasterId r:id="rId8"/>
  </p:notesMasterIdLst>
  <p:sldIdLst>
    <p:sldId id="277" r:id="rId7"/>
  </p:sldIdLst>
  <p:sldSz cx="9144000" cy="6858000" type="screen4x3"/>
  <p:notesSz cx="7315200" cy="9601200"/>
  <p:embeddedFontLst>
    <p:embeddedFont>
      <p:font typeface="Verdana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4455" indent="-441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0334" indent="-911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67638" indent="-138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3517" indent="-18520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051456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461748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872039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282330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F32"/>
    <a:srgbClr val="20C22F"/>
    <a:srgbClr val="1C2980"/>
    <a:srgbClr val="23A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4" autoAdjust="0"/>
    <p:restoredTop sz="97837" autoAdjust="0"/>
  </p:normalViewPr>
  <p:slideViewPr>
    <p:cSldViewPr snapToGrid="0" snapToObjects="1" showGuides="1">
      <p:cViewPr>
        <p:scale>
          <a:sx n="75" d="100"/>
          <a:sy n="75" d="100"/>
        </p:scale>
        <p:origin x="-1834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3856" y="-10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areaChart>
        <c:grouping val="percentStacked"/>
        <c:ser>
          <c:idx val="1"/>
          <c:order val="0"/>
          <c:tx>
            <c:strRef>
              <c:f>Sheet1!$B$1</c:f>
              <c:strCache>
                <c:ptCount val="1"/>
                <c:pt idx="0">
                  <c:v>100% Buffer</c:v>
                </c:pt>
              </c:strCache>
            </c:strRef>
          </c:tx>
          <c:spPr>
            <a:solidFill>
              <a:srgbClr val="B7CC37"/>
            </a:solidFill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1</c:v>
                </c:pt>
                <c:pt idx="1">
                  <c:v>0.18161769000000011</c:v>
                </c:pt>
                <c:pt idx="2">
                  <c:v>7.0923643199999997E-2</c:v>
                </c:pt>
                <c:pt idx="3">
                  <c:v>4.0895016700000002E-2</c:v>
                </c:pt>
                <c:pt idx="4">
                  <c:v>2.7428871900000002E-2</c:v>
                </c:pt>
                <c:pt idx="5">
                  <c:v>2.0257638600000002E-2</c:v>
                </c:pt>
                <c:pt idx="6">
                  <c:v>1.5861424300000013E-2</c:v>
                </c:pt>
                <c:pt idx="7">
                  <c:v>1.330548580000001E-2</c:v>
                </c:pt>
                <c:pt idx="8">
                  <c:v>1.1275340300000001E-2</c:v>
                </c:pt>
                <c:pt idx="9">
                  <c:v>9.8586201000000068E-3</c:v>
                </c:pt>
                <c:pt idx="10">
                  <c:v>8.9969037000000047E-3</c:v>
                </c:pt>
                <c:pt idx="11">
                  <c:v>8.1497926000000005E-3</c:v>
                </c:pt>
              </c:numCache>
            </c:numRef>
          </c:val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120% Buffer</c:v>
                </c:pt>
              </c:strCache>
            </c:strRef>
          </c:tx>
          <c:spPr>
            <a:solidFill>
              <a:srgbClr val="B7CC37"/>
            </a:solidFill>
            <a:ln w="12700">
              <a:solidFill>
                <a:srgbClr val="FFFFFF"/>
              </a:solidFill>
            </a:ln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1">
                  <c:v>1.16842905E-2</c:v>
                </c:pt>
                <c:pt idx="2">
                  <c:v>6.7622831000000065E-3</c:v>
                </c:pt>
                <c:pt idx="3">
                  <c:v>3.7827890000000051E-3</c:v>
                </c:pt>
                <c:pt idx="4">
                  <c:v>3.0087048000000038E-3</c:v>
                </c:pt>
                <c:pt idx="5">
                  <c:v>2.2930420000000038E-3</c:v>
                </c:pt>
                <c:pt idx="6">
                  <c:v>1.7234329000000029E-3</c:v>
                </c:pt>
                <c:pt idx="7">
                  <c:v>1.3582987000000006E-3</c:v>
                </c:pt>
                <c:pt idx="8">
                  <c:v>1.1976397999999989E-3</c:v>
                </c:pt>
                <c:pt idx="9">
                  <c:v>8.9092710000000146E-4</c:v>
                </c:pt>
                <c:pt idx="10">
                  <c:v>7.8868960000000028E-4</c:v>
                </c:pt>
                <c:pt idx="11">
                  <c:v>6.8645210000000019E-4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200% Buffer2</c:v>
                </c:pt>
              </c:strCache>
            </c:strRef>
          </c:tx>
          <c:spPr>
            <a:solidFill>
              <a:srgbClr val="B7CC37"/>
            </a:solidFill>
            <a:ln w="12700">
              <a:solidFill>
                <a:srgbClr val="FFFFFF"/>
              </a:solidFill>
            </a:ln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0%</c:formatCode>
                <c:ptCount val="12"/>
                <c:pt idx="1">
                  <c:v>3.4288122600000005E-2</c:v>
                </c:pt>
                <c:pt idx="2">
                  <c:v>2.2352002600000007E-2</c:v>
                </c:pt>
                <c:pt idx="3">
                  <c:v>1.4615349899999998E-2</c:v>
                </c:pt>
                <c:pt idx="4">
                  <c:v>1.0129897499999999E-2</c:v>
                </c:pt>
                <c:pt idx="5">
                  <c:v>7.902223200000006E-3</c:v>
                </c:pt>
                <c:pt idx="6">
                  <c:v>6.1411561999999984E-3</c:v>
                </c:pt>
                <c:pt idx="7">
                  <c:v>5.3434081000000048E-3</c:v>
                </c:pt>
                <c:pt idx="8">
                  <c:v>4.6058672999999984E-3</c:v>
                </c:pt>
                <c:pt idx="9">
                  <c:v>4.0790524000000042E-3</c:v>
                </c:pt>
                <c:pt idx="10">
                  <c:v>3.4318225999999986E-3</c:v>
                </c:pt>
                <c:pt idx="11">
                  <c:v>2.9351115000000026E-3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Re-initiated</c:v>
                </c:pt>
              </c:strCache>
            </c:strRef>
          </c:tx>
          <c:spPr>
            <a:solidFill>
              <a:srgbClr val="FAA53A"/>
            </a:solidFill>
            <a:ln w="25400">
              <a:noFill/>
            </a:ln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Sheet1!$E$2:$E$13</c:f>
              <c:numCache>
                <c:formatCode>0%</c:formatCode>
                <c:ptCount val="12"/>
                <c:pt idx="1">
                  <c:v>0.23754835410000022</c:v>
                </c:pt>
                <c:pt idx="2">
                  <c:v>0.30562788810000036</c:v>
                </c:pt>
                <c:pt idx="3">
                  <c:v>0.33251049870000038</c:v>
                </c:pt>
                <c:pt idx="4">
                  <c:v>0.33564128420000022</c:v>
                </c:pt>
                <c:pt idx="5">
                  <c:v>0.33064406880000036</c:v>
                </c:pt>
                <c:pt idx="6">
                  <c:v>0.32189894190000051</c:v>
                </c:pt>
                <c:pt idx="7">
                  <c:v>0.31091108870000023</c:v>
                </c:pt>
                <c:pt idx="8">
                  <c:v>0.29742462780000051</c:v>
                </c:pt>
                <c:pt idx="9">
                  <c:v>0.28146966300000037</c:v>
                </c:pt>
                <c:pt idx="10">
                  <c:v>0.26294083120000022</c:v>
                </c:pt>
                <c:pt idx="11">
                  <c:v>0.23939973210000018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Discontinued</c:v>
                </c:pt>
              </c:strCache>
            </c:strRef>
          </c:tx>
          <c:spPr>
            <a:solidFill>
              <a:srgbClr val="992135"/>
            </a:solidFill>
            <a:ln w="25400">
              <a:noFill/>
            </a:ln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Sheet1!$F$2:$F$13</c:f>
              <c:numCache>
                <c:formatCode>0%</c:formatCode>
                <c:ptCount val="12"/>
                <c:pt idx="1">
                  <c:v>0.53385914479999996</c:v>
                </c:pt>
                <c:pt idx="2">
                  <c:v>0.59344943330000044</c:v>
                </c:pt>
                <c:pt idx="3">
                  <c:v>0.60740250159999998</c:v>
                </c:pt>
                <c:pt idx="4">
                  <c:v>0.62329725910000044</c:v>
                </c:pt>
                <c:pt idx="5">
                  <c:v>0.63849963120000075</c:v>
                </c:pt>
                <c:pt idx="6">
                  <c:v>0.65392778119999995</c:v>
                </c:pt>
                <c:pt idx="7">
                  <c:v>0.66872375330000089</c:v>
                </c:pt>
                <c:pt idx="8">
                  <c:v>0.68516037750000003</c:v>
                </c:pt>
                <c:pt idx="9">
                  <c:v>0.70338817229999995</c:v>
                </c:pt>
                <c:pt idx="10">
                  <c:v>0.72355765610000045</c:v>
                </c:pt>
                <c:pt idx="11">
                  <c:v>0.74857383690000046</c:v>
                </c:pt>
              </c:numCache>
            </c:numRef>
          </c:val>
        </c:ser>
        <c:axId val="53570944"/>
        <c:axId val="53732480"/>
      </c:areaChart>
      <c:catAx>
        <c:axId val="5357094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53732480"/>
        <c:crosses val="autoZero"/>
        <c:auto val="1"/>
        <c:lblAlgn val="ctr"/>
        <c:lblOffset val="100"/>
        <c:tickLblSkip val="3"/>
        <c:tickMarkSkip val="3"/>
      </c:catAx>
      <c:valAx>
        <c:axId val="53732480"/>
        <c:scaling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 sz="1000" b="0"/>
                </a:pPr>
                <a:r>
                  <a:rPr lang="en-US" sz="1000" b="0" smtClean="0"/>
                  <a:t>%</a:t>
                </a:r>
                <a:r>
                  <a:rPr lang="en-US" sz="1000" b="0" baseline="0" smtClean="0"/>
                  <a:t> OF PATIENTS</a:t>
                </a:r>
                <a:endParaRPr lang="en-US" sz="1000" b="0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000">
                <a:latin typeface="Arial (Body)"/>
              </a:defRPr>
            </a:pPr>
            <a:endParaRPr lang="en-US"/>
          </a:p>
        </c:txPr>
        <c:crossAx val="53570944"/>
        <c:crosses val="autoZero"/>
        <c:crossBetween val="midCat"/>
      </c:valAx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59448177105369149"/>
          <c:y val="0.93086232188093609"/>
          <c:w val="0.40551822894630818"/>
          <c:h val="4.8555998353940526E-2"/>
        </c:manualLayout>
      </c:layout>
    </c:legend>
    <c:plotVisOnly val="1"/>
  </c:chart>
  <c:txPr>
    <a:bodyPr/>
    <a:lstStyle/>
    <a:p>
      <a:pPr>
        <a:defRPr sz="1000"/>
      </a:pPr>
      <a:endParaRPr lang="en-US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84F-D6F0-EC4E-A56A-14AD622F798C}" type="datetimeFigureOut">
              <a:rPr lang="en-US" smtClean="0"/>
              <a:pPr/>
              <a:t>8/24/2015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B569-2F9F-D440-B547-B789863526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4926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2.v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3.v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15" name="Picture 14" descr="IMS_Health_PPT_cover_revised_fina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7701" y="3175"/>
            <a:ext cx="7226300" cy="609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HEALTH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6274616"/>
            <a:ext cx="1464069" cy="492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89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4" y="1599640"/>
            <a:ext cx="8279999" cy="447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68496" cy="4500325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35020" y="1599639"/>
            <a:ext cx="4030694" cy="4500325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78226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8" y="1599639"/>
            <a:ext cx="4009166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4592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39"/>
            <a:ext cx="5112054" cy="4478921"/>
          </a:xfr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599639"/>
            <a:ext cx="2700858" cy="4478921"/>
          </a:xfr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63499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sz="2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1800">
                <a:latin typeface="Verdana" pitchFamily="34" charset="0"/>
              </a:defRPr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sz="1800"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1013" y="6492875"/>
            <a:ext cx="228600" cy="136525"/>
          </a:xfrm>
          <a:prstGeom prst="rect">
            <a:avLst/>
          </a:prstGeo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53FF6B8-5D97-42E4-A9F6-C128CD8F042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  <a:prstGeom prst="rect">
            <a:avLst/>
          </a:prstGeo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S_Health_PPT_cover_revised_fina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7701" y="3175"/>
            <a:ext cx="7226300" cy="609926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C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76" y="6267825"/>
            <a:ext cx="2412905" cy="524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124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8893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C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76" y="6267825"/>
            <a:ext cx="2412905" cy="524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216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767" y="3249497"/>
            <a:ext cx="8013248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4498426"/>
            <a:ext cx="8027999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2766" y="4838700"/>
            <a:ext cx="8027999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66" y="5347768"/>
            <a:ext cx="8027999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1" name="Picture 10" descr="IMS_C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76" y="6267825"/>
            <a:ext cx="2412905" cy="524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663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8893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HEALTH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6274616"/>
            <a:ext cx="1464069" cy="492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975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1752600"/>
            <a:ext cx="8013248" cy="1484093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section slide</a:t>
            </a:r>
          </a:p>
        </p:txBody>
      </p:sp>
      <p:pic>
        <p:nvPicPr>
          <p:cNvPr id="5" name="Picture 4" descr="IMS_CG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454"/>
          <a:stretch/>
        </p:blipFill>
        <p:spPr>
          <a:xfrm>
            <a:off x="6424876" y="6267826"/>
            <a:ext cx="2412905" cy="380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188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1803095"/>
            <a:ext cx="7772977" cy="104355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2434"/>
            <a:ext cx="7765049" cy="1753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rgbClr val="1C2980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416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10529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467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9999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35057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6" y="1080411"/>
            <a:ext cx="8279997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6416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4" y="1599640"/>
            <a:ext cx="8279999" cy="447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9910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68496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35020" y="1599639"/>
            <a:ext cx="4030694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14723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7822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8" y="1599639"/>
            <a:ext cx="400916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63054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39"/>
            <a:ext cx="5112054" cy="4478921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16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599639"/>
            <a:ext cx="2700858" cy="4478921"/>
          </a:xfrm>
          <a:prstGeom prst="rect">
            <a:avLst/>
          </a:prstGeo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06724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767" y="3249497"/>
            <a:ext cx="8013248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4498426"/>
            <a:ext cx="8027999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2766" y="4838700"/>
            <a:ext cx="8027999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66" y="5347768"/>
            <a:ext cx="8027999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1" name="Picture 10" descr="IMS_HEALTH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55"/>
          <a:stretch/>
        </p:blipFill>
        <p:spPr>
          <a:xfrm>
            <a:off x="7236848" y="6274616"/>
            <a:ext cx="1464069" cy="373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772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  <a:prstGeom prst="rect">
            <a:avLst/>
          </a:prstGeom>
        </p:spPr>
        <p:txBody>
          <a:bodyPr wrap="square" t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16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212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0271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895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S_Health_PPT_cover_revised_fina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7701" y="3175"/>
            <a:ext cx="7226300" cy="609926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INS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676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16" name="Picture 15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8893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4" name="Picture 13" descr="IMS_INS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528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767" y="3249497"/>
            <a:ext cx="8013248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4498426"/>
            <a:ext cx="8027999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2766" y="4838700"/>
            <a:ext cx="8027999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66" y="5347768"/>
            <a:ext cx="8027999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1" name="Picture 10" descr="IMS_INS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698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1752600"/>
            <a:ext cx="8013248" cy="148409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section slide</a:t>
            </a:r>
          </a:p>
        </p:txBody>
      </p:sp>
      <p:pic>
        <p:nvPicPr>
          <p:cNvPr id="6" name="Picture 5" descr="IMS_INS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874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1803095"/>
            <a:ext cx="7772977" cy="104355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2434"/>
            <a:ext cx="7765049" cy="1753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5569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14536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300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9999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82917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1752600"/>
            <a:ext cx="8013248" cy="1484093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section slide</a:t>
            </a:r>
          </a:p>
        </p:txBody>
      </p:sp>
      <p:pic>
        <p:nvPicPr>
          <p:cNvPr id="7" name="Picture 6" descr="IMS_HEALTH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55"/>
          <a:stretch/>
        </p:blipFill>
        <p:spPr>
          <a:xfrm>
            <a:off x="7236848" y="6274616"/>
            <a:ext cx="1464069" cy="373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0524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6" y="1080411"/>
            <a:ext cx="8279997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4750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4" y="1599640"/>
            <a:ext cx="8279999" cy="447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62522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68496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35020" y="1599639"/>
            <a:ext cx="4030694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8962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7822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8" y="1599639"/>
            <a:ext cx="400916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63245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39"/>
            <a:ext cx="5112054" cy="4478921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599639"/>
            <a:ext cx="2700858" cy="4478921"/>
          </a:xfrm>
          <a:prstGeom prst="rect">
            <a:avLst/>
          </a:prstGeo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52216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  <a:prstGeom prst="rect">
            <a:avLst/>
          </a:prstGeo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942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97262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40" name="think-cell Slide" r:id="rId3" imgW="360" imgH="360" progId="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0271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532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450" y="2886075"/>
            <a:ext cx="61817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289083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6" descr="IMSHlogo_RGB_300px_TM_I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7975" y="366713"/>
            <a:ext cx="20320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/>
          <a:lstStyle>
            <a:lvl1pPr>
              <a:defRPr cap="none" baseline="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75" y="6218238"/>
            <a:ext cx="6629400" cy="395287"/>
          </a:xfrm>
        </p:spPr>
        <p:txBody>
          <a:bodyPr/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sz="2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>
                <a:latin typeface="Verdana" pitchFamily="34" charset="0"/>
              </a:defRPr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E811E6-AC65-499A-A453-0088BAE4F14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EF410BF-93A0-4165-9059-CB35923EF9D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21095" y="6496419"/>
            <a:ext cx="662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 smtClean="0"/>
              <a:t>December</a:t>
            </a:r>
            <a:r>
              <a:rPr lang="fr-FR" dirty="0" smtClean="0"/>
              <a:t> 2013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1803095"/>
            <a:ext cx="7772977" cy="1043555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2434"/>
            <a:ext cx="7765049" cy="175372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7945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A5FD799-20E4-417C-AFA1-ABB9C046B5B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5797445-6E31-4F8D-BFF0-D5771D141C7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97F2E24-C028-4D42-972D-F2B88F4213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CFCCBAC-3ACC-47AA-A7C0-397162D454F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8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DDA3B29-7214-4373-B488-965634E06B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5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sz="2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1800">
                <a:latin typeface="Verdana" pitchFamily="34" charset="0"/>
              </a:defRPr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sz="1800"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53FF6B8-5D97-42E4-A9F6-C128CD8F042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sz="2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1800">
                <a:latin typeface="Verdana" pitchFamily="34" charset="0"/>
              </a:defRPr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sz="1800"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D257A5-3C50-4DDA-9F0F-E73CEFA8CF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4" descr="IMS_Health_PPT_cover_revised_final.jpg"/>
          <p:cNvPicPr>
            <a:picLocks noChangeAspect="1"/>
          </p:cNvPicPr>
          <p:nvPr userDrawn="1"/>
        </p:nvPicPr>
        <p:blipFill>
          <a:blip r:embed="rId2" cstate="print"/>
          <a:srcRect t="2299" r="37731" b="18835"/>
          <a:stretch>
            <a:fillRect/>
          </a:stretch>
        </p:blipFill>
        <p:spPr>
          <a:xfrm>
            <a:off x="2303929" y="-9525"/>
            <a:ext cx="6840071" cy="5773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900" y="1748036"/>
            <a:ext cx="5045217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262197"/>
            <a:ext cx="5055419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4498426"/>
            <a:ext cx="5727290" cy="84934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200" b="0" i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347768"/>
            <a:ext cx="5736886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WE cover - final 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" y="0"/>
            <a:ext cx="9143632" cy="6080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900" y="1748036"/>
            <a:ext cx="5045217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262197"/>
            <a:ext cx="5055419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4498426"/>
            <a:ext cx="5727290" cy="84934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200" b="0" i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347768"/>
            <a:ext cx="5736886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0244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357" t="29638" r="57232" b="17311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900" y="1748036"/>
            <a:ext cx="5045217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262197"/>
            <a:ext cx="5055419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4498426"/>
            <a:ext cx="5727290" cy="84934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200" b="0" i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347768"/>
            <a:ext cx="5736886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581025"/>
            <a:ext cx="9144000" cy="478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954999" y="121008"/>
            <a:ext cx="1900233" cy="536402"/>
          </a:xfrm>
          <a:prstGeom prst="rect">
            <a:avLst/>
          </a:prstGeom>
        </p:spPr>
      </p:pic>
      <p:pic>
        <p:nvPicPr>
          <p:cNvPr id="24" name="Picture 23" descr="full.jpg"/>
          <p:cNvPicPr>
            <a:picLocks noChangeAspect="1"/>
          </p:cNvPicPr>
          <p:nvPr userDrawn="1"/>
        </p:nvPicPr>
        <p:blipFill>
          <a:blip r:embed="rId3" cstate="print"/>
          <a:srcRect b="5314"/>
          <a:stretch>
            <a:fillRect/>
          </a:stretch>
        </p:blipFill>
        <p:spPr>
          <a:xfrm>
            <a:off x="0" y="1088193"/>
            <a:ext cx="9144000" cy="5769807"/>
          </a:xfrm>
          <a:prstGeom prst="rect">
            <a:avLst/>
          </a:prstGeom>
        </p:spPr>
      </p:pic>
      <p:sp>
        <p:nvSpPr>
          <p:cNvPr id="2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5008883"/>
            <a:ext cx="8017957" cy="4191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392" y="2404947"/>
            <a:ext cx="8004817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5715350"/>
            <a:ext cx="8001000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10391" y="1131301"/>
            <a:ext cx="8013248" cy="1268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914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4498426"/>
            <a:ext cx="8017957" cy="4191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0292" y="3262197"/>
            <a:ext cx="8004817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5347768"/>
            <a:ext cx="8001000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914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2130519"/>
            <a:ext cx="7772977" cy="716131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6253"/>
            <a:ext cx="7765049" cy="175372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4953000" y="101600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endParaRPr lang="en-GB" sz="14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45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46867" y="2123384"/>
            <a:ext cx="7979089" cy="1469371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slide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IMSHlogo2015_RGB_TM_IA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3230"/>
          <a:stretch/>
        </p:blipFill>
        <p:spPr>
          <a:xfrm>
            <a:off x="7268195" y="6325448"/>
            <a:ext cx="1433388" cy="2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90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244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489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2" y="1599638"/>
            <a:ext cx="8229600" cy="448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2" y="1080411"/>
            <a:ext cx="8229600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734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4" y="1599640"/>
            <a:ext cx="8229600" cy="448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0489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4" y="1599639"/>
            <a:ext cx="3968496" cy="4485600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7" y="1599639"/>
            <a:ext cx="3968496" cy="4485600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4" y="1599639"/>
            <a:ext cx="3968496" cy="448560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7" y="1599639"/>
            <a:ext cx="3968496" cy="448560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592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3" y="1599638"/>
            <a:ext cx="4957089" cy="4485600"/>
          </a:xfr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24185" y="1599638"/>
            <a:ext cx="2700858" cy="4485600"/>
          </a:xfr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827477" y="1612771"/>
            <a:ext cx="0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499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772184" y="1599640"/>
            <a:ext cx="2952859" cy="4485600"/>
          </a:xfr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3" y="1599640"/>
            <a:ext cx="4957089" cy="448560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310249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69634" name="think-cell Slide" r:id="rId3" imgW="360" imgH="360" progId="">
              <p:embed/>
            </p:oleObj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96799" y="1598675"/>
            <a:ext cx="8229600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2000" b="0" i="0" kern="1200" dirty="0" smtClean="0">
                <a:solidFill>
                  <a:schemeClr val="bg2">
                    <a:lumMod val="10000"/>
                  </a:schemeClr>
                </a:solidFill>
                <a:latin typeface="Arial"/>
                <a:ea typeface="+mn-ea"/>
                <a:cs typeface="Arial"/>
              </a:defRPr>
            </a:lvl1pPr>
            <a:lvl3pPr>
              <a:defRPr lang="en-US" sz="1600" b="0" i="0" kern="1200" dirty="0" smtClean="0">
                <a:solidFill>
                  <a:schemeClr val="bg2">
                    <a:lumMod val="10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defRPr lang="en-US" sz="1400" b="0" i="0" kern="1200" dirty="0">
                <a:solidFill>
                  <a:schemeClr val="bg2">
                    <a:lumMod val="10000"/>
                  </a:schemeClr>
                </a:solidFill>
                <a:latin typeface="Arial"/>
                <a:ea typeface="+mn-ea"/>
                <a:cs typeface="Arial"/>
              </a:defRPr>
            </a:lvl4pPr>
          </a:lstStyle>
          <a:p>
            <a:pPr marL="234950" lvl="0" indent="-234950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 smtClean="0"/>
              <a:t>Click to edit text Styles</a:t>
            </a:r>
          </a:p>
          <a:p>
            <a:pPr marL="625475" lvl="1" indent="-277813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917575" lvl="2" indent="-228600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250950" lvl="3" indent="-238125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841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6" name="Picture 5" descr="IMSHlogo_RGB_TM_IA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38245" y="2035628"/>
              <a:ext cx="8455259" cy="2373086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4" descr="IMS_Health_PPT_cover_revised_final.jpg"/>
          <p:cNvPicPr>
            <a:picLocks noChangeAspect="1"/>
          </p:cNvPicPr>
          <p:nvPr userDrawn="1"/>
        </p:nvPicPr>
        <p:blipFill>
          <a:blip r:embed="rId2" cstate="print"/>
          <a:srcRect t="2299" r="37731" b="18835"/>
          <a:stretch>
            <a:fillRect/>
          </a:stretch>
        </p:blipFill>
        <p:spPr>
          <a:xfrm>
            <a:off x="2303929" y="-9525"/>
            <a:ext cx="6840071" cy="5773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900" y="1748036"/>
            <a:ext cx="5045217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262197"/>
            <a:ext cx="5055419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4498426"/>
            <a:ext cx="5727290" cy="84934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200" b="0" i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347768"/>
            <a:ext cx="5736886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WE cover - final 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" y="0"/>
            <a:ext cx="9143632" cy="6080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900" y="1748036"/>
            <a:ext cx="5045217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262197"/>
            <a:ext cx="5055419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4498426"/>
            <a:ext cx="5727290" cy="84934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200" b="0" i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347768"/>
            <a:ext cx="5736886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357" t="29638" r="57232" b="17311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900" y="1748036"/>
            <a:ext cx="5045217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262197"/>
            <a:ext cx="5055419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4498426"/>
            <a:ext cx="5727290" cy="84934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200" b="0" i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347768"/>
            <a:ext cx="5736886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581025"/>
            <a:ext cx="9144000" cy="478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954999" y="121008"/>
            <a:ext cx="1900233" cy="536402"/>
          </a:xfrm>
          <a:prstGeom prst="rect">
            <a:avLst/>
          </a:prstGeom>
        </p:spPr>
      </p:pic>
      <p:pic>
        <p:nvPicPr>
          <p:cNvPr id="24" name="Picture 23" descr="full.jpg"/>
          <p:cNvPicPr>
            <a:picLocks noChangeAspect="1"/>
          </p:cNvPicPr>
          <p:nvPr userDrawn="1"/>
        </p:nvPicPr>
        <p:blipFill>
          <a:blip r:embed="rId3" cstate="print"/>
          <a:srcRect b="5314"/>
          <a:stretch>
            <a:fillRect/>
          </a:stretch>
        </p:blipFill>
        <p:spPr>
          <a:xfrm>
            <a:off x="0" y="1088193"/>
            <a:ext cx="9144000" cy="5769807"/>
          </a:xfrm>
          <a:prstGeom prst="rect">
            <a:avLst/>
          </a:prstGeom>
        </p:spPr>
      </p:pic>
      <p:sp>
        <p:nvSpPr>
          <p:cNvPr id="2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5008883"/>
            <a:ext cx="8017957" cy="4191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392" y="2404947"/>
            <a:ext cx="8004817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5715350"/>
            <a:ext cx="8001000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10391" y="1131301"/>
            <a:ext cx="8013248" cy="1268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914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9999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4498426"/>
            <a:ext cx="8017957" cy="4191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0292" y="3262197"/>
            <a:ext cx="8004817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5347768"/>
            <a:ext cx="8001000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914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2130519"/>
            <a:ext cx="7772977" cy="716131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6253"/>
            <a:ext cx="7765049" cy="175372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4953000" y="101600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endParaRPr lang="en-GB" sz="14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945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46867" y="2123384"/>
            <a:ext cx="7979089" cy="1469371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slide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IMSHlogo2015_RGB_TM_IA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3230"/>
          <a:stretch/>
        </p:blipFill>
        <p:spPr>
          <a:xfrm>
            <a:off x="7268195" y="6325448"/>
            <a:ext cx="1433388" cy="2701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90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0244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0489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2" y="1599638"/>
            <a:ext cx="8229600" cy="448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2" y="1080411"/>
            <a:ext cx="8229600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734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4" y="1599640"/>
            <a:ext cx="8229600" cy="448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4" y="1599639"/>
            <a:ext cx="3968496" cy="4485600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7" y="1599639"/>
            <a:ext cx="3968496" cy="4485600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4" y="1599639"/>
            <a:ext cx="3968496" cy="448560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7" y="1599639"/>
            <a:ext cx="3968496" cy="448560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592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6" y="1080411"/>
            <a:ext cx="8279997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734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3" y="1599638"/>
            <a:ext cx="4957089" cy="4485600"/>
          </a:xfr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24185" y="1599638"/>
            <a:ext cx="2700858" cy="4485600"/>
          </a:xfr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827477" y="1612771"/>
            <a:ext cx="0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3499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772184" y="1599640"/>
            <a:ext cx="2952859" cy="4485600"/>
          </a:xfr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3" y="1599640"/>
            <a:ext cx="4957089" cy="448560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10249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1378" name="think-cell Slide" r:id="rId3" imgW="360" imgH="360" progId="">
              <p:embed/>
            </p:oleObj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96799" y="1598675"/>
            <a:ext cx="8229600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2000" b="0" i="0" kern="1200" dirty="0" smtClean="0">
                <a:solidFill>
                  <a:schemeClr val="bg2">
                    <a:lumMod val="10000"/>
                  </a:schemeClr>
                </a:solidFill>
                <a:latin typeface="Arial"/>
                <a:ea typeface="+mn-ea"/>
                <a:cs typeface="Arial"/>
              </a:defRPr>
            </a:lvl1pPr>
            <a:lvl3pPr>
              <a:defRPr lang="en-US" sz="1600" b="0" i="0" kern="1200" dirty="0" smtClean="0">
                <a:solidFill>
                  <a:schemeClr val="bg2">
                    <a:lumMod val="10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defRPr lang="en-US" sz="1400" b="0" i="0" kern="1200" dirty="0">
                <a:solidFill>
                  <a:schemeClr val="bg2">
                    <a:lumMod val="10000"/>
                  </a:schemeClr>
                </a:solidFill>
                <a:latin typeface="Arial"/>
                <a:ea typeface="+mn-ea"/>
                <a:cs typeface="Arial"/>
              </a:defRPr>
            </a:lvl4pPr>
          </a:lstStyle>
          <a:p>
            <a:pPr marL="234950" lvl="0" indent="-234950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 smtClean="0"/>
              <a:t>Click to edit text Styles</a:t>
            </a:r>
          </a:p>
          <a:p>
            <a:pPr marL="625475" lvl="1" indent="-277813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917575" lvl="2" indent="-228600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250950" lvl="3" indent="-238125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3841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6" name="Picture 5" descr="IMSHlogo_RGB_TM_IA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38245" y="2035628"/>
              <a:ext cx="8455259" cy="2373086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sz="2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1800">
                <a:latin typeface="Verdana" pitchFamily="34" charset="0"/>
              </a:defRPr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sz="1800"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1013" y="6492875"/>
            <a:ext cx="228600" cy="136525"/>
          </a:xfrm>
          <a:prstGeom prst="rect">
            <a:avLst/>
          </a:prstGeo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53FF6B8-5D97-42E4-A9F6-C128CD8F042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  <a:prstGeom prst="rect">
            <a:avLst/>
          </a:prstGeo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21" Type="http://schemas.openxmlformats.org/officeDocument/2006/relationships/image" Target="../media/image10.emf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443" y="75203"/>
            <a:ext cx="8270269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443" y="1599639"/>
            <a:ext cx="8270269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>
              <a:buFont typeface="Arial"/>
              <a:buNone/>
            </a:pPr>
            <a:fld id="{DEF0A56F-D2D0-4957-B6A4-1DC911A5477B}" type="slidenum">
              <a:rPr lang="en-GB" sz="950" smtClean="0">
                <a:solidFill>
                  <a:schemeClr val="tx2"/>
                </a:solidFill>
              </a:rPr>
              <a:pPr marL="0" indent="0" algn="ctr">
                <a:buFont typeface="Arial"/>
                <a:buNone/>
              </a:pPr>
              <a:t>‹#›</a:t>
            </a:fld>
            <a:endParaRPr lang="en-US" sz="95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pic>
        <p:nvPicPr>
          <p:cNvPr id="8" name="Picture 7" descr="IMS_HEALTH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55"/>
          <a:stretch/>
        </p:blipFill>
        <p:spPr>
          <a:xfrm>
            <a:off x="7236848" y="6274616"/>
            <a:ext cx="1464069" cy="373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66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672" r:id="rId5"/>
    <p:sldLayoutId id="2147483684" r:id="rId6"/>
    <p:sldLayoutId id="2147483688" r:id="rId7"/>
    <p:sldLayoutId id="2147483673" r:id="rId8"/>
    <p:sldLayoutId id="2147483687" r:id="rId9"/>
    <p:sldLayoutId id="2147483681" r:id="rId10"/>
    <p:sldLayoutId id="2147483678" r:id="rId11"/>
    <p:sldLayoutId id="2147483682" r:id="rId12"/>
    <p:sldLayoutId id="2147483683" r:id="rId13"/>
    <p:sldLayoutId id="2147483685" r:id="rId14"/>
    <p:sldLayoutId id="2147483854" r:id="rId15"/>
    <p:sldLayoutId id="2147483912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20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>
              <a:buFont typeface="Arial"/>
              <a:buNone/>
            </a:pPr>
            <a:fld id="{AF323D4A-91CC-4F40-81A5-D9630C60C971}" type="slidenum">
              <a:rPr sz="950">
                <a:solidFill>
                  <a:schemeClr val="tx2"/>
                </a:solidFill>
              </a:rPr>
              <a:pPr marL="0" indent="0" algn="ctr">
                <a:buFont typeface="Arial"/>
                <a:buNone/>
              </a:pPr>
              <a:t>‹#›</a:t>
            </a:fld>
            <a:endParaRPr lang="en-US" sz="95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95443" y="75203"/>
            <a:ext cx="8270269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95443" y="1599639"/>
            <a:ext cx="8270269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IMS_CG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454"/>
          <a:stretch/>
        </p:blipFill>
        <p:spPr>
          <a:xfrm>
            <a:off x="6424876" y="6267826"/>
            <a:ext cx="2412905" cy="380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00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38" r:id="rId2"/>
    <p:sldLayoutId id="2147483859" r:id="rId3"/>
    <p:sldLayoutId id="2147483860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39" r:id="rId13"/>
    <p:sldLayoutId id="2147483701" r:id="rId14"/>
    <p:sldLayoutId id="2147483702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>
              <a:buFont typeface="Arial"/>
              <a:buNone/>
            </a:pPr>
            <a:fld id="{AF323D4A-91CC-4F40-81A5-D9630C60C971}" type="slidenum">
              <a:rPr sz="950">
                <a:solidFill>
                  <a:schemeClr val="tx2"/>
                </a:solidFill>
              </a:rPr>
              <a:pPr marL="0" indent="0" algn="ctr">
                <a:buFont typeface="Arial"/>
                <a:buNone/>
              </a:pPr>
              <a:t>‹#›</a:t>
            </a:fld>
            <a:endParaRPr lang="en-US" sz="95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95443" y="75203"/>
            <a:ext cx="8270269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95443" y="1599639"/>
            <a:ext cx="8270269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IMS_INST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2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20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nl-BE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dirty="0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2788" y="6492875"/>
            <a:ext cx="662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013" y="6356350"/>
            <a:ext cx="6858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013" y="64928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64CA7A6-1925-4876-99A2-3343FE95230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900113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288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7"/>
          <p:cNvPicPr>
            <a:picLocks noChangeAspect="1"/>
          </p:cNvPicPr>
          <p:nvPr/>
        </p:nvPicPr>
        <p:blipFill>
          <a:blip r:embed="rId13" cstate="print"/>
          <a:srcRect b="27988"/>
          <a:stretch>
            <a:fillRect/>
          </a:stretch>
        </p:blipFill>
        <p:spPr bwMode="auto">
          <a:xfrm>
            <a:off x="7391400" y="6367463"/>
            <a:ext cx="129857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2868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Verdana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SHlogo2015_RGB_TM_IA.eps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3230"/>
          <a:stretch/>
        </p:blipFill>
        <p:spPr>
          <a:xfrm>
            <a:off x="7268195" y="6325448"/>
            <a:ext cx="1433388" cy="2701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444" y="75203"/>
            <a:ext cx="8229600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444" y="1599639"/>
            <a:ext cx="8229600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Font typeface="Arial"/>
              <a:buNone/>
            </a:pPr>
            <a:fld id="{DEF0A56F-D2D0-4957-B6A4-1DC911A5477B}" type="slidenum">
              <a:rPr lang="en-GB" sz="950" smtClean="0">
                <a:solidFill>
                  <a:srgbClr val="8EAFBF"/>
                </a:solidFill>
              </a:rPr>
              <a:pPr algn="ctr">
                <a:buFont typeface="Arial"/>
                <a:buNone/>
              </a:pPr>
              <a:t>‹#›</a:t>
            </a:fld>
            <a:endParaRPr lang="en-US" sz="950" dirty="0">
              <a:solidFill>
                <a:srgbClr val="8EAFB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66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4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1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1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SHlogo2015_RGB_TM_IA.eps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3230"/>
          <a:stretch/>
        </p:blipFill>
        <p:spPr>
          <a:xfrm>
            <a:off x="7268195" y="6325448"/>
            <a:ext cx="1433388" cy="2701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444" y="75203"/>
            <a:ext cx="8229600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444" y="1599639"/>
            <a:ext cx="8229600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Font typeface="Arial"/>
              <a:buNone/>
            </a:pPr>
            <a:fld id="{DEF0A56F-D2D0-4957-B6A4-1DC911A5477B}" type="slidenum">
              <a:rPr lang="en-GB" sz="950" smtClean="0">
                <a:solidFill>
                  <a:srgbClr val="8EAFBF"/>
                </a:solidFill>
              </a:rPr>
              <a:pPr algn="ctr">
                <a:buFont typeface="Arial"/>
                <a:buNone/>
              </a:pPr>
              <a:t>‹#›</a:t>
            </a:fld>
            <a:endParaRPr lang="en-US" sz="950" dirty="0">
              <a:solidFill>
                <a:srgbClr val="8EAFB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366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4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1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1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a 200% buffer 1% of patients are persistent after 12 months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66,437 patients initiated on an ICS </a:t>
            </a:r>
            <a:r>
              <a:rPr lang="en-US" dirty="0" err="1" smtClean="0"/>
              <a:t>Laba</a:t>
            </a:r>
            <a:r>
              <a:rPr lang="en-US" dirty="0" smtClean="0"/>
              <a:t> (R03F) between Jul 2013 to Jun 2014 have been followed for a year</a:t>
            </a:r>
          </a:p>
          <a:p>
            <a:endParaRPr lang="en-US" dirty="0"/>
          </a:p>
        </p:txBody>
      </p:sp>
      <p:grpSp>
        <p:nvGrpSpPr>
          <p:cNvPr id="2" name="Group 33"/>
          <p:cNvGrpSpPr/>
          <p:nvPr/>
        </p:nvGrpSpPr>
        <p:grpSpPr>
          <a:xfrm>
            <a:off x="2934583" y="3848986"/>
            <a:ext cx="3852530" cy="1630325"/>
            <a:chOff x="3009014" y="3848986"/>
            <a:chExt cx="3852530" cy="163032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009014" y="3848986"/>
              <a:ext cx="1573619" cy="132907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93265" y="5178056"/>
              <a:ext cx="2268279" cy="301255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4"/>
          <p:cNvGrpSpPr/>
          <p:nvPr/>
        </p:nvGrpSpPr>
        <p:grpSpPr>
          <a:xfrm>
            <a:off x="3072806" y="4001386"/>
            <a:ext cx="3625703" cy="1630325"/>
            <a:chOff x="3009014" y="3848986"/>
            <a:chExt cx="3852530" cy="1630325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009014" y="3848986"/>
              <a:ext cx="1573619" cy="132907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93265" y="5178056"/>
              <a:ext cx="2268279" cy="301255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Chart 54"/>
          <p:cNvGraphicFramePr/>
          <p:nvPr/>
        </p:nvGraphicFramePr>
        <p:xfrm>
          <a:off x="414667" y="1599638"/>
          <a:ext cx="8118873" cy="456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359981" y="5237940"/>
            <a:ext cx="836071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92D050"/>
                </a:solidFill>
                <a:latin typeface="Verdana"/>
              </a:rPr>
              <a:t>100% buffer</a:t>
            </a:r>
            <a:endParaRPr lang="en-US" sz="800" dirty="0">
              <a:solidFill>
                <a:srgbClr val="92D050"/>
              </a:solidFill>
              <a:latin typeface="Verdan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12324" y="4854890"/>
            <a:ext cx="1022259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92D050"/>
                </a:solidFill>
                <a:latin typeface="Verdana"/>
              </a:rPr>
              <a:t>120% buffer</a:t>
            </a:r>
            <a:endParaRPr lang="en-US" sz="800" dirty="0">
              <a:solidFill>
                <a:srgbClr val="92D050"/>
              </a:solidFill>
              <a:latin typeface="Verdan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34583" y="5070334"/>
            <a:ext cx="838695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92D050"/>
                </a:solidFill>
                <a:latin typeface="Verdana"/>
              </a:rPr>
              <a:t>200% buffer</a:t>
            </a:r>
            <a:endParaRPr lang="en-US" sz="800" dirty="0">
              <a:solidFill>
                <a:srgbClr val="92D050"/>
              </a:solidFill>
              <a:latin typeface="Verdan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5451" y="5808921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000000"/>
                </a:solidFill>
                <a:latin typeface="Verdana"/>
              </a:rPr>
              <a:t>MONTHS</a:t>
            </a:r>
            <a:endParaRPr lang="fr-BE" sz="1000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50283" y="5855117"/>
            <a:ext cx="8953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428095" y="1634974"/>
            <a:ext cx="11967" cy="3947119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2868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21694" y="3060292"/>
            <a:ext cx="16875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800" b="1" u="sng" kern="0" dirty="0" smtClean="0">
                <a:solidFill>
                  <a:srgbClr val="FFFFFF"/>
                </a:solidFill>
                <a:latin typeface="Verdana"/>
              </a:rPr>
              <a:t>2 </a:t>
            </a:r>
            <a:r>
              <a:rPr lang="fr-BE" sz="800" b="1" u="sng" kern="0" dirty="0" err="1" smtClean="0">
                <a:solidFill>
                  <a:srgbClr val="FFFFFF"/>
                </a:solidFill>
                <a:latin typeface="Verdana"/>
              </a:rPr>
              <a:t>months</a:t>
            </a:r>
            <a:endParaRPr lang="en-US" sz="800" b="1" u="sng" kern="0" dirty="0">
              <a:solidFill>
                <a:srgbClr val="FFFFFF"/>
              </a:solidFill>
              <a:latin typeface="Verdan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Persistent: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23,0%</a:t>
            </a:r>
            <a:endParaRPr lang="en-US" sz="800" b="1" kern="0" dirty="0">
              <a:solidFill>
                <a:srgbClr val="FFFFFF"/>
              </a:solidFill>
              <a:latin typeface="Verdan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Re-Initiated: 24,0%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Discontinued</a:t>
            </a: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: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53%</a:t>
            </a:r>
            <a:endParaRPr lang="en-US" sz="8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116311" y="3195025"/>
            <a:ext cx="168166" cy="157655"/>
          </a:xfrm>
          <a:prstGeom prst="right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37662" y="3104854"/>
            <a:ext cx="16875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800" b="1" u="sng" kern="0" dirty="0" smtClean="0">
                <a:solidFill>
                  <a:srgbClr val="FFFFFF"/>
                </a:solidFill>
                <a:latin typeface="Verdana"/>
              </a:rPr>
              <a:t>1 YEAR</a:t>
            </a:r>
            <a:endParaRPr lang="en-US" sz="800" b="1" u="sng" kern="0" dirty="0">
              <a:solidFill>
                <a:srgbClr val="FFFFFF"/>
              </a:solidFill>
              <a:latin typeface="Verdan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Persistent: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1,0%</a:t>
            </a:r>
            <a:endParaRPr lang="en-US" sz="800" b="1" kern="0" dirty="0">
              <a:solidFill>
                <a:srgbClr val="FFFFFF"/>
              </a:solidFill>
              <a:latin typeface="Verdan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Re-Initiated: 24,0%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Discontinued</a:t>
            </a: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: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75%</a:t>
            </a:r>
            <a:endParaRPr lang="en-US" sz="8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2505456" y="3220250"/>
            <a:ext cx="168166" cy="157655"/>
          </a:xfrm>
          <a:prstGeom prst="right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7G5ykC4k.qaoBsrfYx0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RrVC5RGIE.CAgHquTnz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RrVC5RGIE.CAgHquTnzwg"/>
</p:tagLst>
</file>

<file path=ppt/theme/theme1.xml><?xml version="1.0" encoding="utf-8"?>
<a:theme xmlns:a="http://schemas.openxmlformats.org/drawingml/2006/main" name="Blank">
  <a:themeElements>
    <a:clrScheme name="IMS 2015">
      <a:dk1>
        <a:srgbClr val="000000"/>
      </a:dk1>
      <a:lt1>
        <a:sysClr val="window" lastClr="FFFFFF"/>
      </a:lt1>
      <a:dk2>
        <a:srgbClr val="8EAFBF"/>
      </a:dk2>
      <a:lt2>
        <a:srgbClr val="D9DAD5"/>
      </a:lt2>
      <a:accent1>
        <a:srgbClr val="25B4FF"/>
      </a:accent1>
      <a:accent2>
        <a:srgbClr val="1C2980"/>
      </a:accent2>
      <a:accent3>
        <a:srgbClr val="37DAD3"/>
      </a:accent3>
      <a:accent4>
        <a:srgbClr val="FFCF32"/>
      </a:accent4>
      <a:accent5>
        <a:srgbClr val="20C22F"/>
      </a:accent5>
      <a:accent6>
        <a:srgbClr val="FF940C"/>
      </a:accent6>
      <a:hlink>
        <a:srgbClr val="297DFD"/>
      </a:hlink>
      <a:folHlink>
        <a:srgbClr val="2C3E4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Ins="36000" rtlCol="0">
        <a:spAutoFit/>
      </a:bodyPr>
      <a:lstStyle>
        <a:defPPr>
          <a:defRPr sz="1400" dirty="0" smtClean="0">
            <a:solidFill>
              <a:srgbClr val="000000"/>
            </a:solidFill>
            <a:latin typeface="Arial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3787_IMS Health_Template.potx" id="{62D705D0-617B-4908-B319-68E13B203831}" vid="{3AC4964E-920C-4A09-A217-631CE86C1925}"/>
    </a:ext>
  </a:extLst>
</a:theme>
</file>

<file path=ppt/theme/theme2.xml><?xml version="1.0" encoding="utf-8"?>
<a:theme xmlns:a="http://schemas.openxmlformats.org/drawingml/2006/main" name="2_IMS Consulting Group_template">
  <a:themeElements>
    <a:clrScheme name="IMS 2015">
      <a:dk1>
        <a:srgbClr val="000000"/>
      </a:dk1>
      <a:lt1>
        <a:sysClr val="window" lastClr="FFFFFF"/>
      </a:lt1>
      <a:dk2>
        <a:srgbClr val="8EAFBF"/>
      </a:dk2>
      <a:lt2>
        <a:srgbClr val="D9DAD5"/>
      </a:lt2>
      <a:accent1>
        <a:srgbClr val="25B4FF"/>
      </a:accent1>
      <a:accent2>
        <a:srgbClr val="1C2980"/>
      </a:accent2>
      <a:accent3>
        <a:srgbClr val="37DAD3"/>
      </a:accent3>
      <a:accent4>
        <a:srgbClr val="FFCF32"/>
      </a:accent4>
      <a:accent5>
        <a:srgbClr val="20C22F"/>
      </a:accent5>
      <a:accent6>
        <a:srgbClr val="FF940C"/>
      </a:accent6>
      <a:hlink>
        <a:srgbClr val="297DFD"/>
      </a:hlink>
      <a:folHlink>
        <a:srgbClr val="2C3E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3787_IMS Health_Template.potx" id="{62D705D0-617B-4908-B319-68E13B203831}" vid="{B233BAA5-22DE-4D3B-AC2B-EDFDAC0E6B3F}"/>
    </a:ext>
  </a:extLst>
</a:theme>
</file>

<file path=ppt/theme/theme3.xml><?xml version="1.0" encoding="utf-8"?>
<a:theme xmlns:a="http://schemas.openxmlformats.org/drawingml/2006/main" name="3_IMS Institute_template">
  <a:themeElements>
    <a:clrScheme name="IMS 2015">
      <a:dk1>
        <a:srgbClr val="000000"/>
      </a:dk1>
      <a:lt1>
        <a:sysClr val="window" lastClr="FFFFFF"/>
      </a:lt1>
      <a:dk2>
        <a:srgbClr val="8EAFBF"/>
      </a:dk2>
      <a:lt2>
        <a:srgbClr val="D9DAD5"/>
      </a:lt2>
      <a:accent1>
        <a:srgbClr val="25B4FF"/>
      </a:accent1>
      <a:accent2>
        <a:srgbClr val="1C2980"/>
      </a:accent2>
      <a:accent3>
        <a:srgbClr val="37DAD3"/>
      </a:accent3>
      <a:accent4>
        <a:srgbClr val="FFCF32"/>
      </a:accent4>
      <a:accent5>
        <a:srgbClr val="20C22F"/>
      </a:accent5>
      <a:accent6>
        <a:srgbClr val="FF940C"/>
      </a:accent6>
      <a:hlink>
        <a:srgbClr val="297DFD"/>
      </a:hlink>
      <a:folHlink>
        <a:srgbClr val="2C3E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3787_IMS Health_Template.potx" id="{62D705D0-617B-4908-B319-68E13B203831}" vid="{4DBAC6C0-67E5-4C80-8E76-A68473606D28}"/>
    </a:ext>
  </a:extLst>
</a:theme>
</file>

<file path=ppt/theme/theme4.xml><?xml version="1.0" encoding="utf-8"?>
<a:theme xmlns:a="http://schemas.openxmlformats.org/drawingml/2006/main" name="IMS health 2013">
  <a:themeElements>
    <a:clrScheme name="IMS Health">
      <a:dk1>
        <a:srgbClr val="002868"/>
      </a:dk1>
      <a:lt1>
        <a:srgbClr val="00AEEF"/>
      </a:lt1>
      <a:dk2>
        <a:srgbClr val="1B8F9E"/>
      </a:dk2>
      <a:lt2>
        <a:srgbClr val="C5C19D"/>
      </a:lt2>
      <a:accent1>
        <a:srgbClr val="FAA53A"/>
      </a:accent1>
      <a:accent2>
        <a:srgbClr val="F8C242"/>
      </a:accent2>
      <a:accent3>
        <a:srgbClr val="B7CC37"/>
      </a:accent3>
      <a:accent4>
        <a:srgbClr val="A2255F"/>
      </a:accent4>
      <a:accent5>
        <a:srgbClr val="A5A8AC"/>
      </a:accent5>
      <a:accent6>
        <a:srgbClr val="E0E1DD"/>
      </a:accent6>
      <a:hlink>
        <a:srgbClr val="002868"/>
      </a:hlink>
      <a:folHlink>
        <a:srgbClr val="002868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5.xml><?xml version="1.0" encoding="utf-8"?>
<a:theme xmlns:a="http://schemas.openxmlformats.org/drawingml/2006/main" name="1_Blank">
  <a:themeElements>
    <a:clrScheme name="IMS_2015_01">
      <a:dk1>
        <a:srgbClr val="000000"/>
      </a:dk1>
      <a:lt1>
        <a:srgbClr val="FFFFFF"/>
      </a:lt1>
      <a:dk2>
        <a:srgbClr val="8EAFBF"/>
      </a:dk2>
      <a:lt2>
        <a:srgbClr val="F7F5F4"/>
      </a:lt2>
      <a:accent1>
        <a:srgbClr val="25B4FF"/>
      </a:accent1>
      <a:accent2>
        <a:srgbClr val="1C2980"/>
      </a:accent2>
      <a:accent3>
        <a:srgbClr val="37DAD3"/>
      </a:accent3>
      <a:accent4>
        <a:srgbClr val="FF940C"/>
      </a:accent4>
      <a:accent5>
        <a:srgbClr val="20C22F"/>
      </a:accent5>
      <a:accent6>
        <a:srgbClr val="FFCF32"/>
      </a:accent6>
      <a:hlink>
        <a:srgbClr val="25B4FF"/>
      </a:hlink>
      <a:folHlink>
        <a:srgbClr val="3A4F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  <a:effectLst/>
      </a:spPr>
      <a:bodyPr rtlCol="0" anchor="ctr"/>
      <a:lstStyle>
        <a:defPPr algn="ctr">
          <a:defRPr sz="1400" dirty="0" smtClean="0"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noAutofit/>
      </a:bodyPr>
      <a:lstStyle>
        <a:defPPr>
          <a:defRPr sz="1400" dirty="0" smtClean="0">
            <a:solidFill>
              <a:srgbClr val="000000"/>
            </a:solidFill>
            <a:latin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3787_IMS Health_Template.potx" id="{62D705D0-617B-4908-B319-68E13B203831}" vid="{3AC4964E-920C-4A09-A217-631CE86C1925}"/>
    </a:ext>
  </a:extLst>
</a:theme>
</file>

<file path=ppt/theme/theme6.xml><?xml version="1.0" encoding="utf-8"?>
<a:theme xmlns:a="http://schemas.openxmlformats.org/drawingml/2006/main" name="2_Blank">
  <a:themeElements>
    <a:clrScheme name="IMS_2015_01">
      <a:dk1>
        <a:srgbClr val="000000"/>
      </a:dk1>
      <a:lt1>
        <a:srgbClr val="FFFFFF"/>
      </a:lt1>
      <a:dk2>
        <a:srgbClr val="8EAFBF"/>
      </a:dk2>
      <a:lt2>
        <a:srgbClr val="F7F5F4"/>
      </a:lt2>
      <a:accent1>
        <a:srgbClr val="25B4FF"/>
      </a:accent1>
      <a:accent2>
        <a:srgbClr val="1C2980"/>
      </a:accent2>
      <a:accent3>
        <a:srgbClr val="37DAD3"/>
      </a:accent3>
      <a:accent4>
        <a:srgbClr val="FF940C"/>
      </a:accent4>
      <a:accent5>
        <a:srgbClr val="20C22F"/>
      </a:accent5>
      <a:accent6>
        <a:srgbClr val="FFCF32"/>
      </a:accent6>
      <a:hlink>
        <a:srgbClr val="25B4FF"/>
      </a:hlink>
      <a:folHlink>
        <a:srgbClr val="3A4F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  <a:effectLst/>
      </a:spPr>
      <a:bodyPr rtlCol="0" anchor="ctr"/>
      <a:lstStyle>
        <a:defPPr algn="ctr">
          <a:defRPr sz="1400" dirty="0" smtClean="0"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noAutofit/>
      </a:bodyPr>
      <a:lstStyle>
        <a:defPPr>
          <a:defRPr sz="1400" dirty="0" smtClean="0">
            <a:solidFill>
              <a:srgbClr val="000000"/>
            </a:solidFill>
            <a:latin typeface="Arial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3787_IMS Health_Template.potx" id="{62D705D0-617B-4908-B319-68E13B203831}" vid="{3AC4964E-920C-4A09-A217-631CE86C1925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MS Health 2013">
    <a:dk1>
      <a:srgbClr val="000000"/>
    </a:dk1>
    <a:lt1>
      <a:srgbClr val="FFFFFF"/>
    </a:lt1>
    <a:dk2>
      <a:srgbClr val="002868"/>
    </a:dk2>
    <a:lt2>
      <a:srgbClr val="73AFB6"/>
    </a:lt2>
    <a:accent1>
      <a:srgbClr val="B7A08B"/>
    </a:accent1>
    <a:accent2>
      <a:srgbClr val="9BB819"/>
    </a:accent2>
    <a:accent3>
      <a:srgbClr val="4F8ABE"/>
    </a:accent3>
    <a:accent4>
      <a:srgbClr val="992135"/>
    </a:accent4>
    <a:accent5>
      <a:srgbClr val="C5C19D"/>
    </a:accent5>
    <a:accent6>
      <a:srgbClr val="F98F1E"/>
    </a:accent6>
    <a:hlink>
      <a:srgbClr val="002868"/>
    </a:hlink>
    <a:folHlink>
      <a:srgbClr val="00AEEF"/>
    </a:folHlink>
  </a:clrScheme>
  <a:fontScheme name="IMS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102</TotalTime>
  <Words>78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Verdana</vt:lpstr>
      <vt:lpstr>Blank</vt:lpstr>
      <vt:lpstr>2_IMS Consulting Group_template</vt:lpstr>
      <vt:lpstr>3_IMS Institute_template</vt:lpstr>
      <vt:lpstr>IMS health 2013</vt:lpstr>
      <vt:lpstr>1_Blank</vt:lpstr>
      <vt:lpstr>2_Blank</vt:lpstr>
      <vt:lpstr>think-cell Slide</vt:lpstr>
      <vt:lpstr>With a 200% buffer 1% of patients are persistent after 12 months</vt:lpstr>
    </vt:vector>
  </TitlesOfParts>
  <Company>IMS HEALTH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study, all patients with at least one transaction of the ATC classes C10A1, or the product Ezetrol, Inegy are selected</dc:title>
  <dc:creator>sPervaiz</dc:creator>
  <cp:lastModifiedBy>sPervaiz</cp:lastModifiedBy>
  <cp:revision>24</cp:revision>
  <dcterms:created xsi:type="dcterms:W3CDTF">2015-07-29T15:19:36Z</dcterms:created>
  <dcterms:modified xsi:type="dcterms:W3CDTF">2015-08-24T07:41:51Z</dcterms:modified>
</cp:coreProperties>
</file>