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00" r:id="rId1"/>
  </p:sldMasterIdLst>
  <p:notesMasterIdLst>
    <p:notesMasterId r:id="rId28"/>
  </p:notesMasterIdLst>
  <p:handoutMasterIdLst>
    <p:handoutMasterId r:id="rId29"/>
  </p:handoutMasterIdLst>
  <p:sldIdLst>
    <p:sldId id="271" r:id="rId2"/>
    <p:sldId id="272" r:id="rId3"/>
    <p:sldId id="278" r:id="rId4"/>
    <p:sldId id="276" r:id="rId5"/>
    <p:sldId id="279" r:id="rId6"/>
    <p:sldId id="280" r:id="rId7"/>
    <p:sldId id="282" r:id="rId8"/>
    <p:sldId id="281" r:id="rId9"/>
    <p:sldId id="283" r:id="rId10"/>
    <p:sldId id="285" r:id="rId11"/>
    <p:sldId id="284" r:id="rId12"/>
    <p:sldId id="289" r:id="rId13"/>
    <p:sldId id="288" r:id="rId14"/>
    <p:sldId id="290" r:id="rId15"/>
    <p:sldId id="295" r:id="rId16"/>
    <p:sldId id="307" r:id="rId17"/>
    <p:sldId id="291" r:id="rId18"/>
    <p:sldId id="292" r:id="rId19"/>
    <p:sldId id="296" r:id="rId20"/>
    <p:sldId id="297" r:id="rId21"/>
    <p:sldId id="298" r:id="rId22"/>
    <p:sldId id="299" r:id="rId23"/>
    <p:sldId id="304" r:id="rId24"/>
    <p:sldId id="305" r:id="rId25"/>
    <p:sldId id="301" r:id="rId26"/>
    <p:sldId id="303" r:id="rId2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A42"/>
    <a:srgbClr val="FE8A12"/>
    <a:srgbClr val="3F5765"/>
    <a:srgbClr val="FF530D"/>
    <a:srgbClr val="027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634" autoAdjust="0"/>
  </p:normalViewPr>
  <p:slideViewPr>
    <p:cSldViewPr snapToGrid="0">
      <p:cViewPr varScale="1">
        <p:scale>
          <a:sx n="73" d="100"/>
          <a:sy n="73" d="100"/>
        </p:scale>
        <p:origin x="99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2"/>
    </p:cViewPr>
  </p:sorterViewPr>
  <p:notesViewPr>
    <p:cSldViewPr snapToGrid="0">
      <p:cViewPr varScale="1">
        <p:scale>
          <a:sx n="62" d="100"/>
          <a:sy n="62" d="100"/>
        </p:scale>
        <p:origin x="312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Main Offerings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</c:spPr>
          </c:dPt>
          <c:dPt>
            <c:idx val="1"/>
            <c:bubble3D val="0"/>
            <c:spPr>
              <a:solidFill>
                <a:srgbClr val="FFFBEF">
                  <a:lumMod val="50000"/>
                </a:srgbClr>
              </a:solidFill>
            </c:spPr>
          </c:dPt>
          <c:dPt>
            <c:idx val="2"/>
            <c:bubble3D val="0"/>
            <c:spPr>
              <a:solidFill>
                <a:srgbClr val="00B0F0"/>
              </a:solidFill>
            </c:spPr>
          </c:dPt>
          <c:dPt>
            <c:idx val="3"/>
            <c:bubble3D val="0"/>
            <c:spPr>
              <a:solidFill>
                <a:srgbClr val="002060"/>
              </a:solidFill>
            </c:spPr>
          </c:dPt>
          <c:cat>
            <c:strRef>
              <c:f>Sheet1!$A$2:$A$5</c:f>
              <c:strCache>
                <c:ptCount val="4"/>
                <c:pt idx="0">
                  <c:v>Rare disease detection
</c:v>
                </c:pt>
                <c:pt idx="1">
                  <c:v>Risk stratification for disease progression
</c:v>
                </c:pt>
                <c:pt idx="2">
                  <c:v>Treatment response profiling 
</c:v>
                </c:pt>
                <c:pt idx="3">
                  <c:v>Comparative Treatment Heterogeneity 
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94675" y="279801"/>
            <a:ext cx="3848659" cy="367959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675" y="669140"/>
            <a:ext cx="3848659" cy="156667"/>
          </a:xfrm>
          <a:prstGeom prst="rect">
            <a:avLst/>
          </a:prstGeom>
        </p:spPr>
        <p:txBody>
          <a:bodyPr vert="horz" lIns="93324" tIns="0" rIns="93324" bIns="0" rtlCol="0">
            <a:noAutofit/>
          </a:bodyPr>
          <a:lstStyle>
            <a:lvl1pPr algn="r">
              <a:defRPr sz="1200"/>
            </a:lvl1pPr>
          </a:lstStyle>
          <a:p>
            <a:pPr algn="l"/>
            <a:fld id="{E7A8D578-5E90-413C-9512-130603CF2639}" type="datetimeFigureOut">
              <a:rPr lang="en-US" sz="1000"/>
              <a:pPr algn="l"/>
              <a:t>1/25/2018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94675" y="8780243"/>
            <a:ext cx="2893517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99171" y="8780243"/>
            <a:ext cx="1221955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D32B792-199B-4EBF-B605-6F6C876EB442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13" name="Group 12"/>
          <p:cNvGrpSpPr/>
          <p:nvPr/>
        </p:nvGrpSpPr>
        <p:grpSpPr>
          <a:xfrm>
            <a:off x="5225906" y="285481"/>
            <a:ext cx="1328988" cy="362143"/>
            <a:chOff x="6113463" y="-755650"/>
            <a:chExt cx="7013575" cy="1922462"/>
          </a:xfrm>
        </p:grpSpPr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8504238" y="-80963"/>
              <a:ext cx="1154113" cy="1247775"/>
            </a:xfrm>
            <a:custGeom>
              <a:avLst/>
              <a:gdLst>
                <a:gd name="T0" fmla="*/ 213 w 307"/>
                <a:gd name="T1" fmla="*/ 252 h 331"/>
                <a:gd name="T2" fmla="*/ 200 w 307"/>
                <a:gd name="T3" fmla="*/ 228 h 331"/>
                <a:gd name="T4" fmla="*/ 176 w 307"/>
                <a:gd name="T5" fmla="*/ 220 h 331"/>
                <a:gd name="T6" fmla="*/ 169 w 307"/>
                <a:gd name="T7" fmla="*/ 244 h 331"/>
                <a:gd name="T8" fmla="*/ 180 w 307"/>
                <a:gd name="T9" fmla="*/ 266 h 331"/>
                <a:gd name="T10" fmla="*/ 180 w 307"/>
                <a:gd name="T11" fmla="*/ 266 h 331"/>
                <a:gd name="T12" fmla="*/ 160 w 307"/>
                <a:gd name="T13" fmla="*/ 268 h 331"/>
                <a:gd name="T14" fmla="*/ 40 w 307"/>
                <a:gd name="T15" fmla="*/ 160 h 331"/>
                <a:gd name="T16" fmla="*/ 148 w 307"/>
                <a:gd name="T17" fmla="*/ 39 h 331"/>
                <a:gd name="T18" fmla="*/ 269 w 307"/>
                <a:gd name="T19" fmla="*/ 148 h 331"/>
                <a:gd name="T20" fmla="*/ 213 w 307"/>
                <a:gd name="T21" fmla="*/ 252 h 331"/>
                <a:gd name="T22" fmla="*/ 146 w 307"/>
                <a:gd name="T23" fmla="*/ 4 h 331"/>
                <a:gd name="T24" fmla="*/ 4 w 307"/>
                <a:gd name="T25" fmla="*/ 162 h 331"/>
                <a:gd name="T26" fmla="*/ 162 w 307"/>
                <a:gd name="T27" fmla="*/ 304 h 331"/>
                <a:gd name="T28" fmla="*/ 197 w 307"/>
                <a:gd name="T29" fmla="*/ 298 h 331"/>
                <a:gd name="T30" fmla="*/ 197 w 307"/>
                <a:gd name="T31" fmla="*/ 298 h 331"/>
                <a:gd name="T32" fmla="*/ 208 w 307"/>
                <a:gd name="T33" fmla="*/ 319 h 331"/>
                <a:gd name="T34" fmla="*/ 232 w 307"/>
                <a:gd name="T35" fmla="*/ 327 h 331"/>
                <a:gd name="T36" fmla="*/ 240 w 307"/>
                <a:gd name="T37" fmla="*/ 303 h 331"/>
                <a:gd name="T38" fmla="*/ 230 w 307"/>
                <a:gd name="T39" fmla="*/ 284 h 331"/>
                <a:gd name="T40" fmla="*/ 304 w 307"/>
                <a:gd name="T41" fmla="*/ 146 h 331"/>
                <a:gd name="T42" fmla="*/ 146 w 307"/>
                <a:gd name="T43" fmla="*/ 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7" h="331">
                  <a:moveTo>
                    <a:pt x="213" y="252"/>
                  </a:moveTo>
                  <a:cubicBezTo>
                    <a:pt x="200" y="228"/>
                    <a:pt x="200" y="228"/>
                    <a:pt x="200" y="228"/>
                  </a:cubicBezTo>
                  <a:cubicBezTo>
                    <a:pt x="196" y="219"/>
                    <a:pt x="185" y="216"/>
                    <a:pt x="176" y="220"/>
                  </a:cubicBezTo>
                  <a:cubicBezTo>
                    <a:pt x="168" y="225"/>
                    <a:pt x="164" y="236"/>
                    <a:pt x="169" y="244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4" y="267"/>
                    <a:pt x="167" y="268"/>
                    <a:pt x="160" y="268"/>
                  </a:cubicBezTo>
                  <a:cubicBezTo>
                    <a:pt x="97" y="272"/>
                    <a:pt x="43" y="223"/>
                    <a:pt x="40" y="160"/>
                  </a:cubicBezTo>
                  <a:cubicBezTo>
                    <a:pt x="36" y="97"/>
                    <a:pt x="85" y="43"/>
                    <a:pt x="148" y="39"/>
                  </a:cubicBezTo>
                  <a:cubicBezTo>
                    <a:pt x="211" y="36"/>
                    <a:pt x="265" y="85"/>
                    <a:pt x="269" y="148"/>
                  </a:cubicBezTo>
                  <a:cubicBezTo>
                    <a:pt x="271" y="192"/>
                    <a:pt x="248" y="231"/>
                    <a:pt x="213" y="252"/>
                  </a:cubicBezTo>
                  <a:close/>
                  <a:moveTo>
                    <a:pt x="146" y="4"/>
                  </a:moveTo>
                  <a:cubicBezTo>
                    <a:pt x="64" y="8"/>
                    <a:pt x="0" y="79"/>
                    <a:pt x="4" y="162"/>
                  </a:cubicBezTo>
                  <a:cubicBezTo>
                    <a:pt x="9" y="244"/>
                    <a:pt x="79" y="308"/>
                    <a:pt x="162" y="304"/>
                  </a:cubicBezTo>
                  <a:cubicBezTo>
                    <a:pt x="174" y="303"/>
                    <a:pt x="186" y="301"/>
                    <a:pt x="197" y="298"/>
                  </a:cubicBezTo>
                  <a:cubicBezTo>
                    <a:pt x="197" y="298"/>
                    <a:pt x="197" y="298"/>
                    <a:pt x="197" y="298"/>
                  </a:cubicBezTo>
                  <a:cubicBezTo>
                    <a:pt x="208" y="319"/>
                    <a:pt x="208" y="319"/>
                    <a:pt x="208" y="319"/>
                  </a:cubicBezTo>
                  <a:cubicBezTo>
                    <a:pt x="213" y="328"/>
                    <a:pt x="223" y="331"/>
                    <a:pt x="232" y="327"/>
                  </a:cubicBezTo>
                  <a:cubicBezTo>
                    <a:pt x="241" y="322"/>
                    <a:pt x="244" y="311"/>
                    <a:pt x="240" y="303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77" y="256"/>
                    <a:pt x="307" y="204"/>
                    <a:pt x="304" y="146"/>
                  </a:cubicBezTo>
                  <a:cubicBezTo>
                    <a:pt x="300" y="63"/>
                    <a:pt x="229" y="0"/>
                    <a:pt x="146" y="4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121651" y="-61913"/>
              <a:ext cx="134938" cy="1123950"/>
            </a:xfrm>
            <a:custGeom>
              <a:avLst/>
              <a:gdLst>
                <a:gd name="T0" fmla="*/ 18 w 36"/>
                <a:gd name="T1" fmla="*/ 298 h 298"/>
                <a:gd name="T2" fmla="*/ 0 w 36"/>
                <a:gd name="T3" fmla="*/ 280 h 298"/>
                <a:gd name="T4" fmla="*/ 0 w 36"/>
                <a:gd name="T5" fmla="*/ 17 h 298"/>
                <a:gd name="T6" fmla="*/ 18 w 36"/>
                <a:gd name="T7" fmla="*/ 0 h 298"/>
                <a:gd name="T8" fmla="*/ 36 w 36"/>
                <a:gd name="T9" fmla="*/ 17 h 298"/>
                <a:gd name="T10" fmla="*/ 36 w 36"/>
                <a:gd name="T11" fmla="*/ 280 h 298"/>
                <a:gd name="T12" fmla="*/ 18 w 36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98">
                  <a:moveTo>
                    <a:pt x="18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7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6" y="290"/>
                    <a:pt x="28" y="298"/>
                    <a:pt x="18" y="29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1283951" y="-61913"/>
              <a:ext cx="131763" cy="1123950"/>
            </a:xfrm>
            <a:custGeom>
              <a:avLst/>
              <a:gdLst>
                <a:gd name="T0" fmla="*/ 17 w 35"/>
                <a:gd name="T1" fmla="*/ 298 h 298"/>
                <a:gd name="T2" fmla="*/ 0 w 35"/>
                <a:gd name="T3" fmla="*/ 280 h 298"/>
                <a:gd name="T4" fmla="*/ 0 w 35"/>
                <a:gd name="T5" fmla="*/ 17 h 298"/>
                <a:gd name="T6" fmla="*/ 17 w 35"/>
                <a:gd name="T7" fmla="*/ 0 h 298"/>
                <a:gd name="T8" fmla="*/ 35 w 35"/>
                <a:gd name="T9" fmla="*/ 17 h 298"/>
                <a:gd name="T10" fmla="*/ 35 w 35"/>
                <a:gd name="T11" fmla="*/ 280 h 298"/>
                <a:gd name="T12" fmla="*/ 17 w 35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8">
                  <a:moveTo>
                    <a:pt x="17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5" y="290"/>
                    <a:pt x="27" y="298"/>
                    <a:pt x="17" y="29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807576" y="-73025"/>
              <a:ext cx="1198563" cy="1135063"/>
            </a:xfrm>
            <a:custGeom>
              <a:avLst/>
              <a:gdLst>
                <a:gd name="T0" fmla="*/ 158 w 319"/>
                <a:gd name="T1" fmla="*/ 301 h 301"/>
                <a:gd name="T2" fmla="*/ 158 w 319"/>
                <a:gd name="T3" fmla="*/ 301 h 301"/>
                <a:gd name="T4" fmla="*/ 142 w 319"/>
                <a:gd name="T5" fmla="*/ 292 h 301"/>
                <a:gd name="T6" fmla="*/ 5 w 319"/>
                <a:gd name="T7" fmla="*/ 29 h 301"/>
                <a:gd name="T8" fmla="*/ 12 w 319"/>
                <a:gd name="T9" fmla="*/ 5 h 301"/>
                <a:gd name="T10" fmla="*/ 36 w 319"/>
                <a:gd name="T11" fmla="*/ 12 h 301"/>
                <a:gd name="T12" fmla="*/ 158 w 319"/>
                <a:gd name="T13" fmla="*/ 245 h 301"/>
                <a:gd name="T14" fmla="*/ 283 w 319"/>
                <a:gd name="T15" fmla="*/ 12 h 301"/>
                <a:gd name="T16" fmla="*/ 307 w 319"/>
                <a:gd name="T17" fmla="*/ 5 h 301"/>
                <a:gd name="T18" fmla="*/ 314 w 319"/>
                <a:gd name="T19" fmla="*/ 29 h 301"/>
                <a:gd name="T20" fmla="*/ 174 w 319"/>
                <a:gd name="T21" fmla="*/ 292 h 301"/>
                <a:gd name="T22" fmla="*/ 158 w 319"/>
                <a:gd name="T2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01">
                  <a:moveTo>
                    <a:pt x="158" y="301"/>
                  </a:moveTo>
                  <a:cubicBezTo>
                    <a:pt x="158" y="301"/>
                    <a:pt x="158" y="301"/>
                    <a:pt x="158" y="301"/>
                  </a:cubicBezTo>
                  <a:cubicBezTo>
                    <a:pt x="151" y="301"/>
                    <a:pt x="145" y="297"/>
                    <a:pt x="142" y="29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4"/>
                    <a:pt x="36" y="12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287" y="3"/>
                    <a:pt x="298" y="0"/>
                    <a:pt x="307" y="5"/>
                  </a:cubicBezTo>
                  <a:cubicBezTo>
                    <a:pt x="315" y="9"/>
                    <a:pt x="319" y="20"/>
                    <a:pt x="314" y="29"/>
                  </a:cubicBezTo>
                  <a:cubicBezTo>
                    <a:pt x="174" y="292"/>
                    <a:pt x="174" y="292"/>
                    <a:pt x="174" y="292"/>
                  </a:cubicBezTo>
                  <a:cubicBezTo>
                    <a:pt x="171" y="298"/>
                    <a:pt x="165" y="301"/>
                    <a:pt x="158" y="30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2125326" y="703263"/>
              <a:ext cx="454025" cy="131763"/>
            </a:xfrm>
            <a:custGeom>
              <a:avLst/>
              <a:gdLst>
                <a:gd name="T0" fmla="*/ 103 w 121"/>
                <a:gd name="T1" fmla="*/ 35 h 35"/>
                <a:gd name="T2" fmla="*/ 18 w 121"/>
                <a:gd name="T3" fmla="*/ 35 h 35"/>
                <a:gd name="T4" fmla="*/ 0 w 121"/>
                <a:gd name="T5" fmla="*/ 18 h 35"/>
                <a:gd name="T6" fmla="*/ 18 w 121"/>
                <a:gd name="T7" fmla="*/ 0 h 35"/>
                <a:gd name="T8" fmla="*/ 103 w 121"/>
                <a:gd name="T9" fmla="*/ 0 h 35"/>
                <a:gd name="T10" fmla="*/ 121 w 121"/>
                <a:gd name="T11" fmla="*/ 18 h 35"/>
                <a:gd name="T12" fmla="*/ 103 w 121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35">
                  <a:moveTo>
                    <a:pt x="103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3" y="0"/>
                    <a:pt x="121" y="8"/>
                    <a:pt x="121" y="18"/>
                  </a:cubicBezTo>
                  <a:cubicBezTo>
                    <a:pt x="121" y="28"/>
                    <a:pt x="113" y="35"/>
                    <a:pt x="103" y="3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1753851" y="-66675"/>
              <a:ext cx="1193800" cy="1139825"/>
            </a:xfrm>
            <a:custGeom>
              <a:avLst/>
              <a:gdLst>
                <a:gd name="T0" fmla="*/ 298 w 318"/>
                <a:gd name="T1" fmla="*/ 299 h 302"/>
                <a:gd name="T2" fmla="*/ 282 w 318"/>
                <a:gd name="T3" fmla="*/ 290 h 302"/>
                <a:gd name="T4" fmla="*/ 160 w 318"/>
                <a:gd name="T5" fmla="*/ 56 h 302"/>
                <a:gd name="T6" fmla="*/ 36 w 318"/>
                <a:gd name="T7" fmla="*/ 290 h 302"/>
                <a:gd name="T8" fmla="*/ 12 w 318"/>
                <a:gd name="T9" fmla="*/ 297 h 302"/>
                <a:gd name="T10" fmla="*/ 4 w 318"/>
                <a:gd name="T11" fmla="*/ 273 h 302"/>
                <a:gd name="T12" fmla="*/ 145 w 318"/>
                <a:gd name="T13" fmla="*/ 10 h 302"/>
                <a:gd name="T14" fmla="*/ 160 w 318"/>
                <a:gd name="T15" fmla="*/ 1 h 302"/>
                <a:gd name="T16" fmla="*/ 176 w 318"/>
                <a:gd name="T17" fmla="*/ 10 h 302"/>
                <a:gd name="T18" fmla="*/ 314 w 318"/>
                <a:gd name="T19" fmla="*/ 273 h 302"/>
                <a:gd name="T20" fmla="*/ 306 w 318"/>
                <a:gd name="T21" fmla="*/ 297 h 302"/>
                <a:gd name="T22" fmla="*/ 298 w 318"/>
                <a:gd name="T23" fmla="*/ 29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02">
                  <a:moveTo>
                    <a:pt x="298" y="299"/>
                  </a:moveTo>
                  <a:cubicBezTo>
                    <a:pt x="292" y="299"/>
                    <a:pt x="286" y="296"/>
                    <a:pt x="282" y="2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1" y="298"/>
                    <a:pt x="20" y="302"/>
                    <a:pt x="12" y="297"/>
                  </a:cubicBezTo>
                  <a:cubicBezTo>
                    <a:pt x="3" y="292"/>
                    <a:pt x="0" y="282"/>
                    <a:pt x="4" y="273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8" y="4"/>
                    <a:pt x="154" y="0"/>
                    <a:pt x="160" y="1"/>
                  </a:cubicBezTo>
                  <a:cubicBezTo>
                    <a:pt x="167" y="1"/>
                    <a:pt x="173" y="4"/>
                    <a:pt x="176" y="10"/>
                  </a:cubicBezTo>
                  <a:cubicBezTo>
                    <a:pt x="314" y="273"/>
                    <a:pt x="314" y="273"/>
                    <a:pt x="314" y="273"/>
                  </a:cubicBezTo>
                  <a:cubicBezTo>
                    <a:pt x="318" y="282"/>
                    <a:pt x="315" y="293"/>
                    <a:pt x="306" y="297"/>
                  </a:cubicBezTo>
                  <a:cubicBezTo>
                    <a:pt x="304" y="298"/>
                    <a:pt x="301" y="299"/>
                    <a:pt x="298" y="29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2807951" y="-61913"/>
              <a:ext cx="128588" cy="161925"/>
            </a:xfrm>
            <a:custGeom>
              <a:avLst/>
              <a:gdLst>
                <a:gd name="T0" fmla="*/ 48 w 81"/>
                <a:gd name="T1" fmla="*/ 102 h 102"/>
                <a:gd name="T2" fmla="*/ 33 w 81"/>
                <a:gd name="T3" fmla="*/ 102 h 102"/>
                <a:gd name="T4" fmla="*/ 33 w 81"/>
                <a:gd name="T5" fmla="*/ 12 h 102"/>
                <a:gd name="T6" fmla="*/ 0 w 81"/>
                <a:gd name="T7" fmla="*/ 12 h 102"/>
                <a:gd name="T8" fmla="*/ 0 w 81"/>
                <a:gd name="T9" fmla="*/ 0 h 102"/>
                <a:gd name="T10" fmla="*/ 81 w 81"/>
                <a:gd name="T11" fmla="*/ 0 h 102"/>
                <a:gd name="T12" fmla="*/ 81 w 81"/>
                <a:gd name="T13" fmla="*/ 12 h 102"/>
                <a:gd name="T14" fmla="*/ 48 w 81"/>
                <a:gd name="T15" fmla="*/ 12 h 102"/>
                <a:gd name="T16" fmla="*/ 48 w 81"/>
                <a:gd name="T17" fmla="*/ 102 h 102"/>
                <a:gd name="T18" fmla="*/ 48 w 81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02">
                  <a:moveTo>
                    <a:pt x="48" y="102"/>
                  </a:moveTo>
                  <a:lnTo>
                    <a:pt x="33" y="102"/>
                  </a:lnTo>
                  <a:lnTo>
                    <a:pt x="33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2"/>
                  </a:lnTo>
                  <a:lnTo>
                    <a:pt x="48" y="12"/>
                  </a:lnTo>
                  <a:lnTo>
                    <a:pt x="48" y="102"/>
                  </a:lnTo>
                  <a:lnTo>
                    <a:pt x="48" y="102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12958763" y="-61913"/>
              <a:ext cx="168275" cy="161925"/>
            </a:xfrm>
            <a:custGeom>
              <a:avLst/>
              <a:gdLst>
                <a:gd name="T0" fmla="*/ 54 w 106"/>
                <a:gd name="T1" fmla="*/ 78 h 102"/>
                <a:gd name="T2" fmla="*/ 54 w 106"/>
                <a:gd name="T3" fmla="*/ 78 h 102"/>
                <a:gd name="T4" fmla="*/ 85 w 106"/>
                <a:gd name="T5" fmla="*/ 0 h 102"/>
                <a:gd name="T6" fmla="*/ 106 w 106"/>
                <a:gd name="T7" fmla="*/ 0 h 102"/>
                <a:gd name="T8" fmla="*/ 106 w 106"/>
                <a:gd name="T9" fmla="*/ 102 h 102"/>
                <a:gd name="T10" fmla="*/ 92 w 106"/>
                <a:gd name="T11" fmla="*/ 102 h 102"/>
                <a:gd name="T12" fmla="*/ 92 w 106"/>
                <a:gd name="T13" fmla="*/ 16 h 102"/>
                <a:gd name="T14" fmla="*/ 92 w 106"/>
                <a:gd name="T15" fmla="*/ 16 h 102"/>
                <a:gd name="T16" fmla="*/ 59 w 106"/>
                <a:gd name="T17" fmla="*/ 102 h 102"/>
                <a:gd name="T18" fmla="*/ 50 w 106"/>
                <a:gd name="T19" fmla="*/ 102 h 102"/>
                <a:gd name="T20" fmla="*/ 14 w 106"/>
                <a:gd name="T21" fmla="*/ 16 h 102"/>
                <a:gd name="T22" fmla="*/ 14 w 106"/>
                <a:gd name="T23" fmla="*/ 16 h 102"/>
                <a:gd name="T24" fmla="*/ 14 w 106"/>
                <a:gd name="T25" fmla="*/ 102 h 102"/>
                <a:gd name="T26" fmla="*/ 0 w 106"/>
                <a:gd name="T27" fmla="*/ 102 h 102"/>
                <a:gd name="T28" fmla="*/ 0 w 106"/>
                <a:gd name="T29" fmla="*/ 0 h 102"/>
                <a:gd name="T30" fmla="*/ 24 w 106"/>
                <a:gd name="T31" fmla="*/ 0 h 102"/>
                <a:gd name="T32" fmla="*/ 54 w 106"/>
                <a:gd name="T33" fmla="*/ 78 h 102"/>
                <a:gd name="T34" fmla="*/ 54 w 106"/>
                <a:gd name="T35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02">
                  <a:moveTo>
                    <a:pt x="54" y="78"/>
                  </a:moveTo>
                  <a:lnTo>
                    <a:pt x="54" y="78"/>
                  </a:lnTo>
                  <a:lnTo>
                    <a:pt x="85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92" y="102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59" y="102"/>
                  </a:lnTo>
                  <a:lnTo>
                    <a:pt x="50" y="10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4" y="78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329488" y="876300"/>
              <a:ext cx="461963" cy="112713"/>
            </a:xfrm>
            <a:custGeom>
              <a:avLst/>
              <a:gdLst>
                <a:gd name="T0" fmla="*/ 108 w 123"/>
                <a:gd name="T1" fmla="*/ 0 h 30"/>
                <a:gd name="T2" fmla="*/ 21 w 123"/>
                <a:gd name="T3" fmla="*/ 0 h 30"/>
                <a:gd name="T4" fmla="*/ 0 w 123"/>
                <a:gd name="T5" fmla="*/ 30 h 30"/>
                <a:gd name="T6" fmla="*/ 108 w 123"/>
                <a:gd name="T7" fmla="*/ 30 h 30"/>
                <a:gd name="T8" fmla="*/ 123 w 123"/>
                <a:gd name="T9" fmla="*/ 15 h 30"/>
                <a:gd name="T10" fmla="*/ 123 w 123"/>
                <a:gd name="T11" fmla="*/ 15 h 30"/>
                <a:gd name="T12" fmla="*/ 108 w 123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">
                  <a:moveTo>
                    <a:pt x="10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11"/>
                    <a:pt x="8" y="21"/>
                    <a:pt x="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7" y="30"/>
                    <a:pt x="123" y="23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7" y="0"/>
                    <a:pt x="108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7458076" y="657225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8 w 89"/>
                <a:gd name="T3" fmla="*/ 0 h 30"/>
                <a:gd name="T4" fmla="*/ 0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74 w 89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11"/>
                    <a:pt x="3" y="21"/>
                    <a:pt x="0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502526" y="442913"/>
              <a:ext cx="288925" cy="112713"/>
            </a:xfrm>
            <a:custGeom>
              <a:avLst/>
              <a:gdLst>
                <a:gd name="T0" fmla="*/ 62 w 77"/>
                <a:gd name="T1" fmla="*/ 0 h 30"/>
                <a:gd name="T2" fmla="*/ 0 w 77"/>
                <a:gd name="T3" fmla="*/ 0 h 30"/>
                <a:gd name="T4" fmla="*/ 0 w 77"/>
                <a:gd name="T5" fmla="*/ 14 h 30"/>
                <a:gd name="T6" fmla="*/ 0 w 77"/>
                <a:gd name="T7" fmla="*/ 30 h 30"/>
                <a:gd name="T8" fmla="*/ 62 w 77"/>
                <a:gd name="T9" fmla="*/ 30 h 30"/>
                <a:gd name="T10" fmla="*/ 77 w 77"/>
                <a:gd name="T11" fmla="*/ 15 h 30"/>
                <a:gd name="T12" fmla="*/ 62 w 77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30">
                  <a:moveTo>
                    <a:pt x="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9"/>
                    <a:pt x="0" y="14"/>
                  </a:cubicBezTo>
                  <a:cubicBezTo>
                    <a:pt x="0" y="19"/>
                    <a:pt x="0" y="25"/>
                    <a:pt x="0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71" y="30"/>
                    <a:pt x="77" y="23"/>
                    <a:pt x="77" y="15"/>
                  </a:cubicBezTo>
                  <a:cubicBezTo>
                    <a:pt x="77" y="7"/>
                    <a:pt x="71" y="0"/>
                    <a:pt x="62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7458076" y="223838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0 w 89"/>
                <a:gd name="T3" fmla="*/ 0 h 30"/>
                <a:gd name="T4" fmla="*/ 8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89 w 89"/>
                <a:gd name="T11" fmla="*/ 15 h 30"/>
                <a:gd name="T12" fmla="*/ 74 w 8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6" y="20"/>
                    <a:pt x="8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7337426" y="9525"/>
              <a:ext cx="454025" cy="112713"/>
            </a:xfrm>
            <a:custGeom>
              <a:avLst/>
              <a:gdLst>
                <a:gd name="T0" fmla="*/ 106 w 121"/>
                <a:gd name="T1" fmla="*/ 0 h 30"/>
                <a:gd name="T2" fmla="*/ 0 w 121"/>
                <a:gd name="T3" fmla="*/ 0 h 30"/>
                <a:gd name="T4" fmla="*/ 20 w 121"/>
                <a:gd name="T5" fmla="*/ 30 h 30"/>
                <a:gd name="T6" fmla="*/ 106 w 121"/>
                <a:gd name="T7" fmla="*/ 30 h 30"/>
                <a:gd name="T8" fmla="*/ 121 w 121"/>
                <a:gd name="T9" fmla="*/ 15 h 30"/>
                <a:gd name="T10" fmla="*/ 106 w 12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9"/>
                    <a:pt x="14" y="19"/>
                    <a:pt x="20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1" y="23"/>
                    <a:pt x="121" y="15"/>
                  </a:cubicBezTo>
                  <a:cubicBezTo>
                    <a:pt x="121" y="7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6432551" y="876300"/>
              <a:ext cx="280988" cy="112713"/>
            </a:xfrm>
            <a:custGeom>
              <a:avLst/>
              <a:gdLst>
                <a:gd name="T0" fmla="*/ 60 w 75"/>
                <a:gd name="T1" fmla="*/ 15 h 30"/>
                <a:gd name="T2" fmla="*/ 60 w 75"/>
                <a:gd name="T3" fmla="*/ 15 h 30"/>
                <a:gd name="T4" fmla="*/ 75 w 75"/>
                <a:gd name="T5" fmla="*/ 0 h 30"/>
                <a:gd name="T6" fmla="*/ 15 w 75"/>
                <a:gd name="T7" fmla="*/ 0 h 30"/>
                <a:gd name="T8" fmla="*/ 0 w 75"/>
                <a:gd name="T9" fmla="*/ 15 h 30"/>
                <a:gd name="T10" fmla="*/ 0 w 75"/>
                <a:gd name="T11" fmla="*/ 15 h 30"/>
                <a:gd name="T12" fmla="*/ 15 w 75"/>
                <a:gd name="T13" fmla="*/ 30 h 30"/>
                <a:gd name="T14" fmla="*/ 75 w 75"/>
                <a:gd name="T15" fmla="*/ 30 h 30"/>
                <a:gd name="T16" fmla="*/ 60 w 75"/>
                <a:gd name="T17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60" y="7"/>
                    <a:pt x="67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3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6657976" y="876300"/>
              <a:ext cx="750888" cy="112713"/>
            </a:xfrm>
            <a:custGeom>
              <a:avLst/>
              <a:gdLst>
                <a:gd name="T0" fmla="*/ 200 w 200"/>
                <a:gd name="T1" fmla="*/ 0 h 30"/>
                <a:gd name="T2" fmla="*/ 15 w 200"/>
                <a:gd name="T3" fmla="*/ 0 h 30"/>
                <a:gd name="T4" fmla="*/ 0 w 200"/>
                <a:gd name="T5" fmla="*/ 15 h 30"/>
                <a:gd name="T6" fmla="*/ 0 w 200"/>
                <a:gd name="T7" fmla="*/ 15 h 30"/>
                <a:gd name="T8" fmla="*/ 15 w 200"/>
                <a:gd name="T9" fmla="*/ 30 h 30"/>
                <a:gd name="T10" fmla="*/ 179 w 200"/>
                <a:gd name="T11" fmla="*/ 30 h 30"/>
                <a:gd name="T12" fmla="*/ 200 w 20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30">
                  <a:moveTo>
                    <a:pt x="20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87" y="21"/>
                    <a:pt x="194" y="11"/>
                    <a:pt x="200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6273801" y="657225"/>
              <a:ext cx="282575" cy="114300"/>
            </a:xfrm>
            <a:custGeom>
              <a:avLst/>
              <a:gdLst>
                <a:gd name="T0" fmla="*/ 60 w 75"/>
                <a:gd name="T1" fmla="*/ 19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9"/>
                  </a:moveTo>
                  <a:cubicBezTo>
                    <a:pt x="58" y="9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6"/>
                    <a:pt x="60" y="19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6492876" y="657225"/>
              <a:ext cx="993775" cy="114300"/>
            </a:xfrm>
            <a:custGeom>
              <a:avLst/>
              <a:gdLst>
                <a:gd name="T0" fmla="*/ 265 w 265"/>
                <a:gd name="T1" fmla="*/ 0 h 30"/>
                <a:gd name="T2" fmla="*/ 16 w 265"/>
                <a:gd name="T3" fmla="*/ 0 h 30"/>
                <a:gd name="T4" fmla="*/ 2 w 265"/>
                <a:gd name="T5" fmla="*/ 19 h 30"/>
                <a:gd name="T6" fmla="*/ 17 w 265"/>
                <a:gd name="T7" fmla="*/ 30 h 30"/>
                <a:gd name="T8" fmla="*/ 257 w 265"/>
                <a:gd name="T9" fmla="*/ 30 h 30"/>
                <a:gd name="T10" fmla="*/ 265 w 26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30">
                  <a:moveTo>
                    <a:pt x="26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9"/>
                    <a:pt x="2" y="19"/>
                  </a:cubicBezTo>
                  <a:cubicBezTo>
                    <a:pt x="3" y="26"/>
                    <a:pt x="10" y="30"/>
                    <a:pt x="17" y="30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60" y="21"/>
                    <a:pt x="263" y="11"/>
                    <a:pt x="265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6113463" y="442913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5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8" y="8"/>
                    <a:pt x="66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2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6330951" y="442913"/>
              <a:ext cx="1171575" cy="112713"/>
            </a:xfrm>
            <a:custGeom>
              <a:avLst/>
              <a:gdLst>
                <a:gd name="T0" fmla="*/ 2 w 312"/>
                <a:gd name="T1" fmla="*/ 18 h 30"/>
                <a:gd name="T2" fmla="*/ 17 w 312"/>
                <a:gd name="T3" fmla="*/ 30 h 30"/>
                <a:gd name="T4" fmla="*/ 312 w 312"/>
                <a:gd name="T5" fmla="*/ 30 h 30"/>
                <a:gd name="T6" fmla="*/ 312 w 312"/>
                <a:gd name="T7" fmla="*/ 14 h 30"/>
                <a:gd name="T8" fmla="*/ 312 w 312"/>
                <a:gd name="T9" fmla="*/ 0 h 30"/>
                <a:gd name="T10" fmla="*/ 17 w 312"/>
                <a:gd name="T11" fmla="*/ 0 h 30"/>
                <a:gd name="T12" fmla="*/ 2 w 312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0">
                  <a:moveTo>
                    <a:pt x="2" y="18"/>
                  </a:moveTo>
                  <a:cubicBezTo>
                    <a:pt x="4" y="25"/>
                    <a:pt x="10" y="30"/>
                    <a:pt x="17" y="30"/>
                  </a:cubicBezTo>
                  <a:cubicBezTo>
                    <a:pt x="312" y="30"/>
                    <a:pt x="312" y="30"/>
                    <a:pt x="312" y="30"/>
                  </a:cubicBezTo>
                  <a:cubicBezTo>
                    <a:pt x="312" y="25"/>
                    <a:pt x="312" y="19"/>
                    <a:pt x="312" y="14"/>
                  </a:cubicBezTo>
                  <a:cubicBezTo>
                    <a:pt x="312" y="9"/>
                    <a:pt x="312" y="4"/>
                    <a:pt x="3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2" y="18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191251" y="223838"/>
              <a:ext cx="282575" cy="114300"/>
            </a:xfrm>
            <a:custGeom>
              <a:avLst/>
              <a:gdLst>
                <a:gd name="T0" fmla="*/ 60 w 75"/>
                <a:gd name="T1" fmla="*/ 15 h 30"/>
                <a:gd name="T2" fmla="*/ 75 w 75"/>
                <a:gd name="T3" fmla="*/ 0 h 30"/>
                <a:gd name="T4" fmla="*/ 16 w 75"/>
                <a:gd name="T5" fmla="*/ 0 h 30"/>
                <a:gd name="T6" fmla="*/ 0 w 75"/>
                <a:gd name="T7" fmla="*/ 15 h 30"/>
                <a:gd name="T8" fmla="*/ 0 w 75"/>
                <a:gd name="T9" fmla="*/ 15 h 30"/>
                <a:gd name="T10" fmla="*/ 16 w 75"/>
                <a:gd name="T11" fmla="*/ 30 h 30"/>
                <a:gd name="T12" fmla="*/ 75 w 75"/>
                <a:gd name="T13" fmla="*/ 30 h 30"/>
                <a:gd name="T14" fmla="*/ 60 w 7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7"/>
                    <a:pt x="67" y="0"/>
                    <a:pt x="7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0"/>
                    <a:pt x="16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4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16676" y="223838"/>
              <a:ext cx="1069975" cy="114300"/>
            </a:xfrm>
            <a:custGeom>
              <a:avLst/>
              <a:gdLst>
                <a:gd name="T0" fmla="*/ 277 w 285"/>
                <a:gd name="T1" fmla="*/ 0 h 30"/>
                <a:gd name="T2" fmla="*/ 15 w 285"/>
                <a:gd name="T3" fmla="*/ 0 h 30"/>
                <a:gd name="T4" fmla="*/ 0 w 285"/>
                <a:gd name="T5" fmla="*/ 15 h 30"/>
                <a:gd name="T6" fmla="*/ 15 w 285"/>
                <a:gd name="T7" fmla="*/ 30 h 30"/>
                <a:gd name="T8" fmla="*/ 285 w 285"/>
                <a:gd name="T9" fmla="*/ 30 h 30"/>
                <a:gd name="T10" fmla="*/ 277 w 28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30">
                  <a:moveTo>
                    <a:pt x="2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0"/>
                    <a:pt x="281" y="10"/>
                    <a:pt x="277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605588" y="9525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7" y="8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818313" y="9525"/>
              <a:ext cx="593725" cy="112713"/>
            </a:xfrm>
            <a:custGeom>
              <a:avLst/>
              <a:gdLst>
                <a:gd name="T0" fmla="*/ 138 w 158"/>
                <a:gd name="T1" fmla="*/ 0 h 30"/>
                <a:gd name="T2" fmla="*/ 17 w 158"/>
                <a:gd name="T3" fmla="*/ 0 h 30"/>
                <a:gd name="T4" fmla="*/ 3 w 158"/>
                <a:gd name="T5" fmla="*/ 18 h 30"/>
                <a:gd name="T6" fmla="*/ 18 w 158"/>
                <a:gd name="T7" fmla="*/ 30 h 30"/>
                <a:gd name="T8" fmla="*/ 158 w 158"/>
                <a:gd name="T9" fmla="*/ 30 h 30"/>
                <a:gd name="T10" fmla="*/ 138 w 1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0">
                  <a:moveTo>
                    <a:pt x="13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3" y="18"/>
                  </a:cubicBezTo>
                  <a:cubicBezTo>
                    <a:pt x="4" y="25"/>
                    <a:pt x="11" y="30"/>
                    <a:pt x="1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2" y="19"/>
                    <a:pt x="146" y="9"/>
                    <a:pt x="138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605588" y="-733425"/>
              <a:ext cx="44450" cy="334963"/>
            </a:xfrm>
            <a:custGeom>
              <a:avLst/>
              <a:gdLst>
                <a:gd name="T0" fmla="*/ 28 w 28"/>
                <a:gd name="T1" fmla="*/ 211 h 211"/>
                <a:gd name="T2" fmla="*/ 0 w 28"/>
                <a:gd name="T3" fmla="*/ 211 h 211"/>
                <a:gd name="T4" fmla="*/ 0 w 28"/>
                <a:gd name="T5" fmla="*/ 0 h 211"/>
                <a:gd name="T6" fmla="*/ 28 w 28"/>
                <a:gd name="T7" fmla="*/ 0 h 211"/>
                <a:gd name="T8" fmla="*/ 28 w 28"/>
                <a:gd name="T9" fmla="*/ 211 h 211"/>
                <a:gd name="T10" fmla="*/ 28 w 28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11">
                  <a:moveTo>
                    <a:pt x="28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11"/>
                  </a:lnTo>
                  <a:lnTo>
                    <a:pt x="28" y="211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6729413" y="-733425"/>
              <a:ext cx="344488" cy="334963"/>
            </a:xfrm>
            <a:custGeom>
              <a:avLst/>
              <a:gdLst>
                <a:gd name="T0" fmla="*/ 108 w 217"/>
                <a:gd name="T1" fmla="*/ 164 h 211"/>
                <a:gd name="T2" fmla="*/ 108 w 217"/>
                <a:gd name="T3" fmla="*/ 164 h 211"/>
                <a:gd name="T4" fmla="*/ 172 w 217"/>
                <a:gd name="T5" fmla="*/ 0 h 211"/>
                <a:gd name="T6" fmla="*/ 217 w 217"/>
                <a:gd name="T7" fmla="*/ 0 h 211"/>
                <a:gd name="T8" fmla="*/ 217 w 217"/>
                <a:gd name="T9" fmla="*/ 211 h 211"/>
                <a:gd name="T10" fmla="*/ 189 w 217"/>
                <a:gd name="T11" fmla="*/ 211 h 211"/>
                <a:gd name="T12" fmla="*/ 189 w 217"/>
                <a:gd name="T13" fmla="*/ 36 h 211"/>
                <a:gd name="T14" fmla="*/ 186 w 217"/>
                <a:gd name="T15" fmla="*/ 36 h 211"/>
                <a:gd name="T16" fmla="*/ 118 w 217"/>
                <a:gd name="T17" fmla="*/ 211 h 211"/>
                <a:gd name="T18" fmla="*/ 99 w 217"/>
                <a:gd name="T19" fmla="*/ 211 h 211"/>
                <a:gd name="T20" fmla="*/ 30 w 217"/>
                <a:gd name="T21" fmla="*/ 36 h 211"/>
                <a:gd name="T22" fmla="*/ 28 w 217"/>
                <a:gd name="T23" fmla="*/ 36 h 211"/>
                <a:gd name="T24" fmla="*/ 28 w 217"/>
                <a:gd name="T25" fmla="*/ 211 h 211"/>
                <a:gd name="T26" fmla="*/ 0 w 217"/>
                <a:gd name="T27" fmla="*/ 211 h 211"/>
                <a:gd name="T28" fmla="*/ 0 w 217"/>
                <a:gd name="T29" fmla="*/ 0 h 211"/>
                <a:gd name="T30" fmla="*/ 47 w 217"/>
                <a:gd name="T31" fmla="*/ 0 h 211"/>
                <a:gd name="T32" fmla="*/ 108 w 217"/>
                <a:gd name="T33" fmla="*/ 164 h 211"/>
                <a:gd name="T34" fmla="*/ 108 w 217"/>
                <a:gd name="T35" fmla="*/ 16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211">
                  <a:moveTo>
                    <a:pt x="108" y="164"/>
                  </a:moveTo>
                  <a:lnTo>
                    <a:pt x="108" y="164"/>
                  </a:lnTo>
                  <a:lnTo>
                    <a:pt x="172" y="0"/>
                  </a:lnTo>
                  <a:lnTo>
                    <a:pt x="217" y="0"/>
                  </a:lnTo>
                  <a:lnTo>
                    <a:pt x="217" y="211"/>
                  </a:lnTo>
                  <a:lnTo>
                    <a:pt x="189" y="211"/>
                  </a:lnTo>
                  <a:lnTo>
                    <a:pt x="189" y="36"/>
                  </a:lnTo>
                  <a:lnTo>
                    <a:pt x="186" y="36"/>
                  </a:lnTo>
                  <a:lnTo>
                    <a:pt x="118" y="211"/>
                  </a:lnTo>
                  <a:lnTo>
                    <a:pt x="99" y="211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8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108" y="164"/>
                  </a:lnTo>
                  <a:lnTo>
                    <a:pt x="108" y="164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7131051" y="-741363"/>
              <a:ext cx="225425" cy="350838"/>
            </a:xfrm>
            <a:custGeom>
              <a:avLst/>
              <a:gdLst>
                <a:gd name="T0" fmla="*/ 50 w 60"/>
                <a:gd name="T1" fmla="*/ 19 h 93"/>
                <a:gd name="T2" fmla="*/ 43 w 60"/>
                <a:gd name="T3" fmla="*/ 13 h 93"/>
                <a:gd name="T4" fmla="*/ 33 w 60"/>
                <a:gd name="T5" fmla="*/ 10 h 93"/>
                <a:gd name="T6" fmla="*/ 27 w 60"/>
                <a:gd name="T7" fmla="*/ 11 h 93"/>
                <a:gd name="T8" fmla="*/ 21 w 60"/>
                <a:gd name="T9" fmla="*/ 14 h 93"/>
                <a:gd name="T10" fmla="*/ 17 w 60"/>
                <a:gd name="T11" fmla="*/ 18 h 93"/>
                <a:gd name="T12" fmla="*/ 16 w 60"/>
                <a:gd name="T13" fmla="*/ 25 h 93"/>
                <a:gd name="T14" fmla="*/ 17 w 60"/>
                <a:gd name="T15" fmla="*/ 31 h 93"/>
                <a:gd name="T16" fmla="*/ 21 w 60"/>
                <a:gd name="T17" fmla="*/ 35 h 93"/>
                <a:gd name="T18" fmla="*/ 27 w 60"/>
                <a:gd name="T19" fmla="*/ 38 h 93"/>
                <a:gd name="T20" fmla="*/ 34 w 60"/>
                <a:gd name="T21" fmla="*/ 40 h 93"/>
                <a:gd name="T22" fmla="*/ 43 w 60"/>
                <a:gd name="T23" fmla="*/ 44 h 93"/>
                <a:gd name="T24" fmla="*/ 51 w 60"/>
                <a:gd name="T25" fmla="*/ 48 h 93"/>
                <a:gd name="T26" fmla="*/ 58 w 60"/>
                <a:gd name="T27" fmla="*/ 55 h 93"/>
                <a:gd name="T28" fmla="*/ 60 w 60"/>
                <a:gd name="T29" fmla="*/ 66 h 93"/>
                <a:gd name="T30" fmla="*/ 57 w 60"/>
                <a:gd name="T31" fmla="*/ 78 h 93"/>
                <a:gd name="T32" fmla="*/ 50 w 60"/>
                <a:gd name="T33" fmla="*/ 87 h 93"/>
                <a:gd name="T34" fmla="*/ 41 w 60"/>
                <a:gd name="T35" fmla="*/ 92 h 93"/>
                <a:gd name="T36" fmla="*/ 29 w 60"/>
                <a:gd name="T37" fmla="*/ 93 h 93"/>
                <a:gd name="T38" fmla="*/ 13 w 60"/>
                <a:gd name="T39" fmla="*/ 90 h 93"/>
                <a:gd name="T40" fmla="*/ 0 w 60"/>
                <a:gd name="T41" fmla="*/ 80 h 93"/>
                <a:gd name="T42" fmla="*/ 10 w 60"/>
                <a:gd name="T43" fmla="*/ 72 h 93"/>
                <a:gd name="T44" fmla="*/ 18 w 60"/>
                <a:gd name="T45" fmla="*/ 80 h 93"/>
                <a:gd name="T46" fmla="*/ 29 w 60"/>
                <a:gd name="T47" fmla="*/ 83 h 93"/>
                <a:gd name="T48" fmla="*/ 36 w 60"/>
                <a:gd name="T49" fmla="*/ 82 h 93"/>
                <a:gd name="T50" fmla="*/ 41 w 60"/>
                <a:gd name="T51" fmla="*/ 79 h 93"/>
                <a:gd name="T52" fmla="*/ 46 w 60"/>
                <a:gd name="T53" fmla="*/ 74 h 93"/>
                <a:gd name="T54" fmla="*/ 47 w 60"/>
                <a:gd name="T55" fmla="*/ 68 h 93"/>
                <a:gd name="T56" fmla="*/ 46 w 60"/>
                <a:gd name="T57" fmla="*/ 61 h 93"/>
                <a:gd name="T58" fmla="*/ 41 w 60"/>
                <a:gd name="T59" fmla="*/ 56 h 93"/>
                <a:gd name="T60" fmla="*/ 34 w 60"/>
                <a:gd name="T61" fmla="*/ 53 h 93"/>
                <a:gd name="T62" fmla="*/ 26 w 60"/>
                <a:gd name="T63" fmla="*/ 50 h 93"/>
                <a:gd name="T64" fmla="*/ 18 w 60"/>
                <a:gd name="T65" fmla="*/ 47 h 93"/>
                <a:gd name="T66" fmla="*/ 10 w 60"/>
                <a:gd name="T67" fmla="*/ 43 h 93"/>
                <a:gd name="T68" fmla="*/ 5 w 60"/>
                <a:gd name="T69" fmla="*/ 36 h 93"/>
                <a:gd name="T70" fmla="*/ 3 w 60"/>
                <a:gd name="T71" fmla="*/ 25 h 93"/>
                <a:gd name="T72" fmla="*/ 6 w 60"/>
                <a:gd name="T73" fmla="*/ 14 h 93"/>
                <a:gd name="T74" fmla="*/ 13 w 60"/>
                <a:gd name="T75" fmla="*/ 6 h 93"/>
                <a:gd name="T76" fmla="*/ 23 w 60"/>
                <a:gd name="T77" fmla="*/ 1 h 93"/>
                <a:gd name="T78" fmla="*/ 34 w 60"/>
                <a:gd name="T79" fmla="*/ 0 h 93"/>
                <a:gd name="T80" fmla="*/ 48 w 60"/>
                <a:gd name="T81" fmla="*/ 3 h 93"/>
                <a:gd name="T82" fmla="*/ 59 w 60"/>
                <a:gd name="T83" fmla="*/ 10 h 93"/>
                <a:gd name="T84" fmla="*/ 50 w 60"/>
                <a:gd name="T85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" h="93">
                  <a:moveTo>
                    <a:pt x="50" y="19"/>
                  </a:moveTo>
                  <a:cubicBezTo>
                    <a:pt x="48" y="16"/>
                    <a:pt x="46" y="14"/>
                    <a:pt x="43" y="13"/>
                  </a:cubicBezTo>
                  <a:cubicBezTo>
                    <a:pt x="40" y="11"/>
                    <a:pt x="37" y="10"/>
                    <a:pt x="33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5" y="12"/>
                    <a:pt x="23" y="13"/>
                    <a:pt x="21" y="14"/>
                  </a:cubicBezTo>
                  <a:cubicBezTo>
                    <a:pt x="20" y="15"/>
                    <a:pt x="18" y="17"/>
                    <a:pt x="17" y="18"/>
                  </a:cubicBezTo>
                  <a:cubicBezTo>
                    <a:pt x="16" y="20"/>
                    <a:pt x="16" y="22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3"/>
                    <a:pt x="19" y="34"/>
                    <a:pt x="21" y="35"/>
                  </a:cubicBezTo>
                  <a:cubicBezTo>
                    <a:pt x="23" y="36"/>
                    <a:pt x="24" y="37"/>
                    <a:pt x="27" y="38"/>
                  </a:cubicBezTo>
                  <a:cubicBezTo>
                    <a:pt x="29" y="39"/>
                    <a:pt x="31" y="40"/>
                    <a:pt x="34" y="40"/>
                  </a:cubicBezTo>
                  <a:cubicBezTo>
                    <a:pt x="37" y="41"/>
                    <a:pt x="40" y="42"/>
                    <a:pt x="43" y="44"/>
                  </a:cubicBezTo>
                  <a:cubicBezTo>
                    <a:pt x="46" y="45"/>
                    <a:pt x="49" y="46"/>
                    <a:pt x="51" y="48"/>
                  </a:cubicBezTo>
                  <a:cubicBezTo>
                    <a:pt x="54" y="50"/>
                    <a:pt x="56" y="53"/>
                    <a:pt x="58" y="55"/>
                  </a:cubicBezTo>
                  <a:cubicBezTo>
                    <a:pt x="59" y="58"/>
                    <a:pt x="60" y="62"/>
                    <a:pt x="60" y="66"/>
                  </a:cubicBezTo>
                  <a:cubicBezTo>
                    <a:pt x="60" y="71"/>
                    <a:pt x="59" y="75"/>
                    <a:pt x="57" y="78"/>
                  </a:cubicBezTo>
                  <a:cubicBezTo>
                    <a:pt x="56" y="82"/>
                    <a:pt x="53" y="85"/>
                    <a:pt x="50" y="87"/>
                  </a:cubicBezTo>
                  <a:cubicBezTo>
                    <a:pt x="48" y="89"/>
                    <a:pt x="44" y="91"/>
                    <a:pt x="41" y="92"/>
                  </a:cubicBezTo>
                  <a:cubicBezTo>
                    <a:pt x="37" y="93"/>
                    <a:pt x="33" y="93"/>
                    <a:pt x="29" y="93"/>
                  </a:cubicBezTo>
                  <a:cubicBezTo>
                    <a:pt x="24" y="93"/>
                    <a:pt x="18" y="92"/>
                    <a:pt x="13" y="90"/>
                  </a:cubicBezTo>
                  <a:cubicBezTo>
                    <a:pt x="8" y="88"/>
                    <a:pt x="3" y="85"/>
                    <a:pt x="0" y="8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2" y="75"/>
                    <a:pt x="14" y="78"/>
                    <a:pt x="18" y="80"/>
                  </a:cubicBezTo>
                  <a:cubicBezTo>
                    <a:pt x="21" y="82"/>
                    <a:pt x="25" y="83"/>
                    <a:pt x="29" y="83"/>
                  </a:cubicBezTo>
                  <a:cubicBezTo>
                    <a:pt x="31" y="83"/>
                    <a:pt x="34" y="82"/>
                    <a:pt x="36" y="82"/>
                  </a:cubicBezTo>
                  <a:cubicBezTo>
                    <a:pt x="38" y="81"/>
                    <a:pt x="40" y="80"/>
                    <a:pt x="41" y="79"/>
                  </a:cubicBezTo>
                  <a:cubicBezTo>
                    <a:pt x="43" y="78"/>
                    <a:pt x="45" y="76"/>
                    <a:pt x="46" y="74"/>
                  </a:cubicBezTo>
                  <a:cubicBezTo>
                    <a:pt x="47" y="72"/>
                    <a:pt x="47" y="70"/>
                    <a:pt x="47" y="68"/>
                  </a:cubicBezTo>
                  <a:cubicBezTo>
                    <a:pt x="47" y="65"/>
                    <a:pt x="47" y="63"/>
                    <a:pt x="46" y="61"/>
                  </a:cubicBezTo>
                  <a:cubicBezTo>
                    <a:pt x="44" y="59"/>
                    <a:pt x="43" y="57"/>
                    <a:pt x="41" y="56"/>
                  </a:cubicBezTo>
                  <a:cubicBezTo>
                    <a:pt x="39" y="55"/>
                    <a:pt x="37" y="54"/>
                    <a:pt x="34" y="53"/>
                  </a:cubicBezTo>
                  <a:cubicBezTo>
                    <a:pt x="32" y="52"/>
                    <a:pt x="29" y="51"/>
                    <a:pt x="26" y="50"/>
                  </a:cubicBezTo>
                  <a:cubicBezTo>
                    <a:pt x="23" y="49"/>
                    <a:pt x="20" y="48"/>
                    <a:pt x="18" y="47"/>
                  </a:cubicBezTo>
                  <a:cubicBezTo>
                    <a:pt x="15" y="46"/>
                    <a:pt x="13" y="44"/>
                    <a:pt x="10" y="43"/>
                  </a:cubicBezTo>
                  <a:cubicBezTo>
                    <a:pt x="8" y="41"/>
                    <a:pt x="6" y="38"/>
                    <a:pt x="5" y="36"/>
                  </a:cubicBezTo>
                  <a:cubicBezTo>
                    <a:pt x="4" y="33"/>
                    <a:pt x="3" y="29"/>
                    <a:pt x="3" y="25"/>
                  </a:cubicBezTo>
                  <a:cubicBezTo>
                    <a:pt x="3" y="21"/>
                    <a:pt x="4" y="17"/>
                    <a:pt x="6" y="14"/>
                  </a:cubicBezTo>
                  <a:cubicBezTo>
                    <a:pt x="8" y="11"/>
                    <a:pt x="10" y="8"/>
                    <a:pt x="13" y="6"/>
                  </a:cubicBezTo>
                  <a:cubicBezTo>
                    <a:pt x="16" y="4"/>
                    <a:pt x="19" y="2"/>
                    <a:pt x="23" y="1"/>
                  </a:cubicBezTo>
                  <a:cubicBezTo>
                    <a:pt x="26" y="0"/>
                    <a:pt x="30" y="0"/>
                    <a:pt x="34" y="0"/>
                  </a:cubicBezTo>
                  <a:cubicBezTo>
                    <a:pt x="39" y="0"/>
                    <a:pt x="44" y="1"/>
                    <a:pt x="48" y="3"/>
                  </a:cubicBezTo>
                  <a:cubicBezTo>
                    <a:pt x="53" y="5"/>
                    <a:pt x="56" y="7"/>
                    <a:pt x="59" y="10"/>
                  </a:cubicBezTo>
                  <a:cubicBezTo>
                    <a:pt x="50" y="19"/>
                    <a:pt x="50" y="19"/>
                    <a:pt x="50" y="1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535863" y="-733425"/>
              <a:ext cx="263525" cy="334963"/>
            </a:xfrm>
            <a:custGeom>
              <a:avLst/>
              <a:gdLst>
                <a:gd name="T0" fmla="*/ 0 w 166"/>
                <a:gd name="T1" fmla="*/ 0 h 211"/>
                <a:gd name="T2" fmla="*/ 29 w 166"/>
                <a:gd name="T3" fmla="*/ 0 h 211"/>
                <a:gd name="T4" fmla="*/ 29 w 166"/>
                <a:gd name="T5" fmla="*/ 88 h 211"/>
                <a:gd name="T6" fmla="*/ 135 w 166"/>
                <a:gd name="T7" fmla="*/ 88 h 211"/>
                <a:gd name="T8" fmla="*/ 135 w 166"/>
                <a:gd name="T9" fmla="*/ 0 h 211"/>
                <a:gd name="T10" fmla="*/ 166 w 166"/>
                <a:gd name="T11" fmla="*/ 0 h 211"/>
                <a:gd name="T12" fmla="*/ 166 w 166"/>
                <a:gd name="T13" fmla="*/ 211 h 211"/>
                <a:gd name="T14" fmla="*/ 135 w 166"/>
                <a:gd name="T15" fmla="*/ 211 h 211"/>
                <a:gd name="T16" fmla="*/ 135 w 166"/>
                <a:gd name="T17" fmla="*/ 114 h 211"/>
                <a:gd name="T18" fmla="*/ 29 w 166"/>
                <a:gd name="T19" fmla="*/ 114 h 211"/>
                <a:gd name="T20" fmla="*/ 29 w 166"/>
                <a:gd name="T21" fmla="*/ 211 h 211"/>
                <a:gd name="T22" fmla="*/ 0 w 166"/>
                <a:gd name="T23" fmla="*/ 211 h 211"/>
                <a:gd name="T24" fmla="*/ 0 w 166"/>
                <a:gd name="T25" fmla="*/ 0 h 211"/>
                <a:gd name="T26" fmla="*/ 0 w 166"/>
                <a:gd name="T2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11">
                  <a:moveTo>
                    <a:pt x="0" y="0"/>
                  </a:moveTo>
                  <a:lnTo>
                    <a:pt x="29" y="0"/>
                  </a:lnTo>
                  <a:lnTo>
                    <a:pt x="29" y="88"/>
                  </a:lnTo>
                  <a:lnTo>
                    <a:pt x="135" y="88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66" y="211"/>
                  </a:lnTo>
                  <a:lnTo>
                    <a:pt x="135" y="211"/>
                  </a:lnTo>
                  <a:lnTo>
                    <a:pt x="135" y="114"/>
                  </a:lnTo>
                  <a:lnTo>
                    <a:pt x="29" y="114"/>
                  </a:lnTo>
                  <a:lnTo>
                    <a:pt x="29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7840663" y="-627063"/>
              <a:ext cx="225425" cy="236538"/>
            </a:xfrm>
            <a:custGeom>
              <a:avLst/>
              <a:gdLst>
                <a:gd name="T0" fmla="*/ 48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8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60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2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2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3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8" y="26"/>
                  </a:moveTo>
                  <a:cubicBezTo>
                    <a:pt x="48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2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8" y="26"/>
                    <a:pt x="48" y="26"/>
                    <a:pt x="48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6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2" y="62"/>
                    <a:pt x="37" y="63"/>
                    <a:pt x="32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 noEditPoints="1"/>
            </p:cNvSpPr>
            <p:nvPr userDrawn="1"/>
          </p:nvSpPr>
          <p:spPr bwMode="auto">
            <a:xfrm>
              <a:off x="8102601" y="-627063"/>
              <a:ext cx="203200" cy="236538"/>
            </a:xfrm>
            <a:custGeom>
              <a:avLst/>
              <a:gdLst>
                <a:gd name="T0" fmla="*/ 39 w 54"/>
                <a:gd name="T1" fmla="*/ 33 h 63"/>
                <a:gd name="T2" fmla="*/ 30 w 54"/>
                <a:gd name="T3" fmla="*/ 33 h 63"/>
                <a:gd name="T4" fmla="*/ 21 w 54"/>
                <a:gd name="T5" fmla="*/ 35 h 63"/>
                <a:gd name="T6" fmla="*/ 15 w 54"/>
                <a:gd name="T7" fmla="*/ 38 h 63"/>
                <a:gd name="T8" fmla="*/ 12 w 54"/>
                <a:gd name="T9" fmla="*/ 44 h 63"/>
                <a:gd name="T10" fmla="*/ 14 w 54"/>
                <a:gd name="T11" fmla="*/ 48 h 63"/>
                <a:gd name="T12" fmla="*/ 16 w 54"/>
                <a:gd name="T13" fmla="*/ 51 h 63"/>
                <a:gd name="T14" fmla="*/ 20 w 54"/>
                <a:gd name="T15" fmla="*/ 53 h 63"/>
                <a:gd name="T16" fmla="*/ 25 w 54"/>
                <a:gd name="T17" fmla="*/ 53 h 63"/>
                <a:gd name="T18" fmla="*/ 37 w 54"/>
                <a:gd name="T19" fmla="*/ 48 h 63"/>
                <a:gd name="T20" fmla="*/ 42 w 54"/>
                <a:gd name="T21" fmla="*/ 36 h 63"/>
                <a:gd name="T22" fmla="*/ 42 w 54"/>
                <a:gd name="T23" fmla="*/ 33 h 63"/>
                <a:gd name="T24" fmla="*/ 39 w 54"/>
                <a:gd name="T25" fmla="*/ 33 h 63"/>
                <a:gd name="T26" fmla="*/ 42 w 54"/>
                <a:gd name="T27" fmla="*/ 23 h 63"/>
                <a:gd name="T28" fmla="*/ 38 w 54"/>
                <a:gd name="T29" fmla="*/ 13 h 63"/>
                <a:gd name="T30" fmla="*/ 27 w 54"/>
                <a:gd name="T31" fmla="*/ 10 h 63"/>
                <a:gd name="T32" fmla="*/ 18 w 54"/>
                <a:gd name="T33" fmla="*/ 11 h 63"/>
                <a:gd name="T34" fmla="*/ 10 w 54"/>
                <a:gd name="T35" fmla="*/ 16 h 63"/>
                <a:gd name="T36" fmla="*/ 4 w 54"/>
                <a:gd name="T37" fmla="*/ 9 h 63"/>
                <a:gd name="T38" fmla="*/ 15 w 54"/>
                <a:gd name="T39" fmla="*/ 2 h 63"/>
                <a:gd name="T40" fmla="*/ 28 w 54"/>
                <a:gd name="T41" fmla="*/ 0 h 63"/>
                <a:gd name="T42" fmla="*/ 39 w 54"/>
                <a:gd name="T43" fmla="*/ 2 h 63"/>
                <a:gd name="T44" fmla="*/ 47 w 54"/>
                <a:gd name="T45" fmla="*/ 7 h 63"/>
                <a:gd name="T46" fmla="*/ 52 w 54"/>
                <a:gd name="T47" fmla="*/ 14 h 63"/>
                <a:gd name="T48" fmla="*/ 53 w 54"/>
                <a:gd name="T49" fmla="*/ 23 h 63"/>
                <a:gd name="T50" fmla="*/ 53 w 54"/>
                <a:gd name="T51" fmla="*/ 49 h 63"/>
                <a:gd name="T52" fmla="*/ 53 w 54"/>
                <a:gd name="T53" fmla="*/ 56 h 63"/>
                <a:gd name="T54" fmla="*/ 54 w 54"/>
                <a:gd name="T55" fmla="*/ 61 h 63"/>
                <a:gd name="T56" fmla="*/ 43 w 54"/>
                <a:gd name="T57" fmla="*/ 61 h 63"/>
                <a:gd name="T58" fmla="*/ 42 w 54"/>
                <a:gd name="T59" fmla="*/ 53 h 63"/>
                <a:gd name="T60" fmla="*/ 42 w 54"/>
                <a:gd name="T61" fmla="*/ 53 h 63"/>
                <a:gd name="T62" fmla="*/ 34 w 54"/>
                <a:gd name="T63" fmla="*/ 60 h 63"/>
                <a:gd name="T64" fmla="*/ 22 w 54"/>
                <a:gd name="T65" fmla="*/ 63 h 63"/>
                <a:gd name="T66" fmla="*/ 15 w 54"/>
                <a:gd name="T67" fmla="*/ 62 h 63"/>
                <a:gd name="T68" fmla="*/ 8 w 54"/>
                <a:gd name="T69" fmla="*/ 59 h 63"/>
                <a:gd name="T70" fmla="*/ 3 w 54"/>
                <a:gd name="T71" fmla="*/ 53 h 63"/>
                <a:gd name="T72" fmla="*/ 0 w 54"/>
                <a:gd name="T73" fmla="*/ 44 h 63"/>
                <a:gd name="T74" fmla="*/ 4 w 54"/>
                <a:gd name="T75" fmla="*/ 34 h 63"/>
                <a:gd name="T76" fmla="*/ 14 w 54"/>
                <a:gd name="T77" fmla="*/ 28 h 63"/>
                <a:gd name="T78" fmla="*/ 27 w 54"/>
                <a:gd name="T79" fmla="*/ 25 h 63"/>
                <a:gd name="T80" fmla="*/ 42 w 54"/>
                <a:gd name="T81" fmla="*/ 24 h 63"/>
                <a:gd name="T82" fmla="*/ 42 w 54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3">
                  <a:moveTo>
                    <a:pt x="39" y="33"/>
                  </a:moveTo>
                  <a:cubicBezTo>
                    <a:pt x="36" y="33"/>
                    <a:pt x="33" y="33"/>
                    <a:pt x="30" y="33"/>
                  </a:cubicBezTo>
                  <a:cubicBezTo>
                    <a:pt x="27" y="33"/>
                    <a:pt x="24" y="34"/>
                    <a:pt x="21" y="35"/>
                  </a:cubicBezTo>
                  <a:cubicBezTo>
                    <a:pt x="19" y="35"/>
                    <a:pt x="17" y="37"/>
                    <a:pt x="15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3" y="47"/>
                    <a:pt x="14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8" y="52"/>
                    <a:pt x="19" y="53"/>
                    <a:pt x="20" y="53"/>
                  </a:cubicBezTo>
                  <a:cubicBezTo>
                    <a:pt x="22" y="53"/>
                    <a:pt x="23" y="53"/>
                    <a:pt x="25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2" y="41"/>
                    <a:pt x="42" y="3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9" y="33"/>
                    <a:pt x="39" y="33"/>
                    <a:pt x="39" y="33"/>
                  </a:cubicBezTo>
                  <a:close/>
                  <a:moveTo>
                    <a:pt x="42" y="23"/>
                  </a:moveTo>
                  <a:cubicBezTo>
                    <a:pt x="42" y="18"/>
                    <a:pt x="41" y="15"/>
                    <a:pt x="38" y="13"/>
                  </a:cubicBezTo>
                  <a:cubicBezTo>
                    <a:pt x="35" y="11"/>
                    <a:pt x="32" y="10"/>
                    <a:pt x="27" y="10"/>
                  </a:cubicBezTo>
                  <a:cubicBezTo>
                    <a:pt x="24" y="10"/>
                    <a:pt x="21" y="10"/>
                    <a:pt x="18" y="11"/>
                  </a:cubicBezTo>
                  <a:cubicBezTo>
                    <a:pt x="15" y="13"/>
                    <a:pt x="12" y="14"/>
                    <a:pt x="10" y="1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6"/>
                    <a:pt x="10" y="4"/>
                    <a:pt x="15" y="2"/>
                  </a:cubicBezTo>
                  <a:cubicBezTo>
                    <a:pt x="19" y="1"/>
                    <a:pt x="23" y="0"/>
                    <a:pt x="28" y="0"/>
                  </a:cubicBezTo>
                  <a:cubicBezTo>
                    <a:pt x="33" y="0"/>
                    <a:pt x="36" y="1"/>
                    <a:pt x="39" y="2"/>
                  </a:cubicBezTo>
                  <a:cubicBezTo>
                    <a:pt x="43" y="3"/>
                    <a:pt x="45" y="5"/>
                    <a:pt x="47" y="7"/>
                  </a:cubicBezTo>
                  <a:cubicBezTo>
                    <a:pt x="49" y="9"/>
                    <a:pt x="51" y="11"/>
                    <a:pt x="52" y="14"/>
                  </a:cubicBezTo>
                  <a:cubicBezTo>
                    <a:pt x="53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4" y="60"/>
                    <a:pt x="54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8"/>
                    <a:pt x="42" y="55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0" y="56"/>
                    <a:pt x="37" y="58"/>
                    <a:pt x="34" y="60"/>
                  </a:cubicBezTo>
                  <a:cubicBezTo>
                    <a:pt x="30" y="62"/>
                    <a:pt x="27" y="63"/>
                    <a:pt x="22" y="63"/>
                  </a:cubicBezTo>
                  <a:cubicBezTo>
                    <a:pt x="20" y="63"/>
                    <a:pt x="17" y="62"/>
                    <a:pt x="15" y="62"/>
                  </a:cubicBezTo>
                  <a:cubicBezTo>
                    <a:pt x="12" y="61"/>
                    <a:pt x="10" y="60"/>
                    <a:pt x="8" y="59"/>
                  </a:cubicBezTo>
                  <a:cubicBezTo>
                    <a:pt x="6" y="57"/>
                    <a:pt x="4" y="55"/>
                    <a:pt x="3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2" y="36"/>
                    <a:pt x="4" y="34"/>
                  </a:cubicBezTo>
                  <a:cubicBezTo>
                    <a:pt x="7" y="31"/>
                    <a:pt x="10" y="29"/>
                    <a:pt x="14" y="28"/>
                  </a:cubicBezTo>
                  <a:cubicBezTo>
                    <a:pt x="18" y="26"/>
                    <a:pt x="22" y="25"/>
                    <a:pt x="27" y="25"/>
                  </a:cubicBezTo>
                  <a:cubicBezTo>
                    <a:pt x="32" y="24"/>
                    <a:pt x="37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8374063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8459788" y="-684213"/>
              <a:ext cx="142875" cy="290513"/>
            </a:xfrm>
            <a:custGeom>
              <a:avLst/>
              <a:gdLst>
                <a:gd name="T0" fmla="*/ 38 w 38"/>
                <a:gd name="T1" fmla="*/ 26 h 77"/>
                <a:gd name="T2" fmla="*/ 23 w 38"/>
                <a:gd name="T3" fmla="*/ 26 h 77"/>
                <a:gd name="T4" fmla="*/ 23 w 38"/>
                <a:gd name="T5" fmla="*/ 57 h 77"/>
                <a:gd name="T6" fmla="*/ 25 w 38"/>
                <a:gd name="T7" fmla="*/ 65 h 77"/>
                <a:gd name="T8" fmla="*/ 31 w 38"/>
                <a:gd name="T9" fmla="*/ 67 h 77"/>
                <a:gd name="T10" fmla="*/ 35 w 38"/>
                <a:gd name="T11" fmla="*/ 67 h 77"/>
                <a:gd name="T12" fmla="*/ 38 w 38"/>
                <a:gd name="T13" fmla="*/ 66 h 77"/>
                <a:gd name="T14" fmla="*/ 38 w 38"/>
                <a:gd name="T15" fmla="*/ 75 h 77"/>
                <a:gd name="T16" fmla="*/ 34 w 38"/>
                <a:gd name="T17" fmla="*/ 77 h 77"/>
                <a:gd name="T18" fmla="*/ 28 w 38"/>
                <a:gd name="T19" fmla="*/ 77 h 77"/>
                <a:gd name="T20" fmla="*/ 15 w 38"/>
                <a:gd name="T21" fmla="*/ 72 h 77"/>
                <a:gd name="T22" fmla="*/ 11 w 38"/>
                <a:gd name="T23" fmla="*/ 59 h 77"/>
                <a:gd name="T24" fmla="*/ 11 w 38"/>
                <a:gd name="T25" fmla="*/ 26 h 77"/>
                <a:gd name="T26" fmla="*/ 0 w 38"/>
                <a:gd name="T27" fmla="*/ 26 h 77"/>
                <a:gd name="T28" fmla="*/ 0 w 38"/>
                <a:gd name="T29" fmla="*/ 17 h 77"/>
                <a:gd name="T30" fmla="*/ 11 w 38"/>
                <a:gd name="T31" fmla="*/ 17 h 77"/>
                <a:gd name="T32" fmla="*/ 11 w 38"/>
                <a:gd name="T33" fmla="*/ 0 h 77"/>
                <a:gd name="T34" fmla="*/ 23 w 38"/>
                <a:gd name="T35" fmla="*/ 0 h 77"/>
                <a:gd name="T36" fmla="*/ 23 w 38"/>
                <a:gd name="T37" fmla="*/ 17 h 77"/>
                <a:gd name="T38" fmla="*/ 38 w 38"/>
                <a:gd name="T39" fmla="*/ 17 h 77"/>
                <a:gd name="T40" fmla="*/ 38 w 38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77">
                  <a:moveTo>
                    <a:pt x="38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3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3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6"/>
                    <a:pt x="35" y="76"/>
                    <a:pt x="34" y="77"/>
                  </a:cubicBezTo>
                  <a:cubicBezTo>
                    <a:pt x="32" y="77"/>
                    <a:pt x="30" y="77"/>
                    <a:pt x="28" y="77"/>
                  </a:cubicBezTo>
                  <a:cubicBezTo>
                    <a:pt x="23" y="77"/>
                    <a:pt x="18" y="76"/>
                    <a:pt x="15" y="72"/>
                  </a:cubicBezTo>
                  <a:cubicBezTo>
                    <a:pt x="12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6"/>
                    <a:pt x="38" y="26"/>
                    <a:pt x="38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8658226" y="-755650"/>
              <a:ext cx="200025" cy="357188"/>
            </a:xfrm>
            <a:custGeom>
              <a:avLst/>
              <a:gdLst>
                <a:gd name="T0" fmla="*/ 12 w 53"/>
                <a:gd name="T1" fmla="*/ 45 h 95"/>
                <a:gd name="T2" fmla="*/ 19 w 53"/>
                <a:gd name="T3" fmla="*/ 37 h 95"/>
                <a:gd name="T4" fmla="*/ 31 w 53"/>
                <a:gd name="T5" fmla="*/ 34 h 95"/>
                <a:gd name="T6" fmla="*/ 41 w 53"/>
                <a:gd name="T7" fmla="*/ 36 h 95"/>
                <a:gd name="T8" fmla="*/ 48 w 53"/>
                <a:gd name="T9" fmla="*/ 41 h 95"/>
                <a:gd name="T10" fmla="*/ 52 w 53"/>
                <a:gd name="T11" fmla="*/ 49 h 95"/>
                <a:gd name="T12" fmla="*/ 53 w 53"/>
                <a:gd name="T13" fmla="*/ 58 h 95"/>
                <a:gd name="T14" fmla="*/ 53 w 53"/>
                <a:gd name="T15" fmla="*/ 95 h 95"/>
                <a:gd name="T16" fmla="*/ 41 w 53"/>
                <a:gd name="T17" fmla="*/ 95 h 95"/>
                <a:gd name="T18" fmla="*/ 41 w 53"/>
                <a:gd name="T19" fmla="*/ 62 h 95"/>
                <a:gd name="T20" fmla="*/ 41 w 53"/>
                <a:gd name="T21" fmla="*/ 55 h 95"/>
                <a:gd name="T22" fmla="*/ 39 w 53"/>
                <a:gd name="T23" fmla="*/ 49 h 95"/>
                <a:gd name="T24" fmla="*/ 34 w 53"/>
                <a:gd name="T25" fmla="*/ 45 h 95"/>
                <a:gd name="T26" fmla="*/ 28 w 53"/>
                <a:gd name="T27" fmla="*/ 44 h 95"/>
                <a:gd name="T28" fmla="*/ 16 w 53"/>
                <a:gd name="T29" fmla="*/ 49 h 95"/>
                <a:gd name="T30" fmla="*/ 12 w 53"/>
                <a:gd name="T31" fmla="*/ 64 h 95"/>
                <a:gd name="T32" fmla="*/ 12 w 53"/>
                <a:gd name="T33" fmla="*/ 95 h 95"/>
                <a:gd name="T34" fmla="*/ 0 w 53"/>
                <a:gd name="T35" fmla="*/ 95 h 95"/>
                <a:gd name="T36" fmla="*/ 0 w 53"/>
                <a:gd name="T37" fmla="*/ 0 h 95"/>
                <a:gd name="T38" fmla="*/ 12 w 53"/>
                <a:gd name="T39" fmla="*/ 0 h 95"/>
                <a:gd name="T40" fmla="*/ 12 w 53"/>
                <a:gd name="T41" fmla="*/ 45 h 95"/>
                <a:gd name="T42" fmla="*/ 12 w 53"/>
                <a:gd name="T4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95">
                  <a:moveTo>
                    <a:pt x="12" y="45"/>
                  </a:moveTo>
                  <a:cubicBezTo>
                    <a:pt x="13" y="42"/>
                    <a:pt x="16" y="39"/>
                    <a:pt x="19" y="37"/>
                  </a:cubicBezTo>
                  <a:cubicBezTo>
                    <a:pt x="23" y="35"/>
                    <a:pt x="26" y="34"/>
                    <a:pt x="31" y="34"/>
                  </a:cubicBezTo>
                  <a:cubicBezTo>
                    <a:pt x="35" y="34"/>
                    <a:pt x="38" y="35"/>
                    <a:pt x="41" y="36"/>
                  </a:cubicBezTo>
                  <a:cubicBezTo>
                    <a:pt x="43" y="37"/>
                    <a:pt x="46" y="39"/>
                    <a:pt x="48" y="41"/>
                  </a:cubicBezTo>
                  <a:cubicBezTo>
                    <a:pt x="49" y="43"/>
                    <a:pt x="51" y="46"/>
                    <a:pt x="52" y="49"/>
                  </a:cubicBezTo>
                  <a:cubicBezTo>
                    <a:pt x="53" y="52"/>
                    <a:pt x="53" y="55"/>
                    <a:pt x="53" y="58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0"/>
                    <a:pt x="41" y="57"/>
                    <a:pt x="41" y="55"/>
                  </a:cubicBezTo>
                  <a:cubicBezTo>
                    <a:pt x="40" y="53"/>
                    <a:pt x="40" y="51"/>
                    <a:pt x="39" y="49"/>
                  </a:cubicBezTo>
                  <a:cubicBezTo>
                    <a:pt x="38" y="48"/>
                    <a:pt x="36" y="46"/>
                    <a:pt x="34" y="45"/>
                  </a:cubicBezTo>
                  <a:cubicBezTo>
                    <a:pt x="33" y="44"/>
                    <a:pt x="31" y="44"/>
                    <a:pt x="28" y="44"/>
                  </a:cubicBezTo>
                  <a:cubicBezTo>
                    <a:pt x="23" y="44"/>
                    <a:pt x="19" y="46"/>
                    <a:pt x="16" y="49"/>
                  </a:cubicBezTo>
                  <a:cubicBezTo>
                    <a:pt x="13" y="53"/>
                    <a:pt x="12" y="58"/>
                    <a:pt x="12" y="6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EditPoints="1"/>
            </p:cNvSpPr>
            <p:nvPr userDrawn="1"/>
          </p:nvSpPr>
          <p:spPr bwMode="auto">
            <a:xfrm>
              <a:off x="9004301" y="-741363"/>
              <a:ext cx="311150" cy="350838"/>
            </a:xfrm>
            <a:custGeom>
              <a:avLst/>
              <a:gdLst>
                <a:gd name="T0" fmla="*/ 45 w 83"/>
                <a:gd name="T1" fmla="*/ 21 h 93"/>
                <a:gd name="T2" fmla="*/ 42 w 83"/>
                <a:gd name="T3" fmla="*/ 13 h 93"/>
                <a:gd name="T4" fmla="*/ 33 w 83"/>
                <a:gd name="T5" fmla="*/ 10 h 93"/>
                <a:gd name="T6" fmla="*/ 25 w 83"/>
                <a:gd name="T7" fmla="*/ 13 h 93"/>
                <a:gd name="T8" fmla="*/ 21 w 83"/>
                <a:gd name="T9" fmla="*/ 22 h 93"/>
                <a:gd name="T10" fmla="*/ 22 w 83"/>
                <a:gd name="T11" fmla="*/ 26 h 93"/>
                <a:gd name="T12" fmla="*/ 24 w 83"/>
                <a:gd name="T13" fmla="*/ 30 h 93"/>
                <a:gd name="T14" fmla="*/ 27 w 83"/>
                <a:gd name="T15" fmla="*/ 34 h 93"/>
                <a:gd name="T16" fmla="*/ 30 w 83"/>
                <a:gd name="T17" fmla="*/ 37 h 93"/>
                <a:gd name="T18" fmla="*/ 36 w 83"/>
                <a:gd name="T19" fmla="*/ 34 h 93"/>
                <a:gd name="T20" fmla="*/ 40 w 83"/>
                <a:gd name="T21" fmla="*/ 31 h 93"/>
                <a:gd name="T22" fmla="*/ 43 w 83"/>
                <a:gd name="T23" fmla="*/ 26 h 93"/>
                <a:gd name="T24" fmla="*/ 45 w 83"/>
                <a:gd name="T25" fmla="*/ 21 h 93"/>
                <a:gd name="T26" fmla="*/ 26 w 83"/>
                <a:gd name="T27" fmla="*/ 50 h 93"/>
                <a:gd name="T28" fmla="*/ 16 w 83"/>
                <a:gd name="T29" fmla="*/ 56 h 93"/>
                <a:gd name="T30" fmla="*/ 12 w 83"/>
                <a:gd name="T31" fmla="*/ 67 h 93"/>
                <a:gd name="T32" fmla="*/ 14 w 83"/>
                <a:gd name="T33" fmla="*/ 74 h 93"/>
                <a:gd name="T34" fmla="*/ 17 w 83"/>
                <a:gd name="T35" fmla="*/ 79 h 93"/>
                <a:gd name="T36" fmla="*/ 23 w 83"/>
                <a:gd name="T37" fmla="*/ 82 h 93"/>
                <a:gd name="T38" fmla="*/ 29 w 83"/>
                <a:gd name="T39" fmla="*/ 83 h 93"/>
                <a:gd name="T40" fmla="*/ 40 w 83"/>
                <a:gd name="T41" fmla="*/ 80 h 93"/>
                <a:gd name="T42" fmla="*/ 48 w 83"/>
                <a:gd name="T43" fmla="*/ 72 h 93"/>
                <a:gd name="T44" fmla="*/ 26 w 83"/>
                <a:gd name="T45" fmla="*/ 50 h 93"/>
                <a:gd name="T46" fmla="*/ 63 w 83"/>
                <a:gd name="T47" fmla="*/ 70 h 93"/>
                <a:gd name="T48" fmla="*/ 83 w 83"/>
                <a:gd name="T49" fmla="*/ 91 h 93"/>
                <a:gd name="T50" fmla="*/ 67 w 83"/>
                <a:gd name="T51" fmla="*/ 91 h 93"/>
                <a:gd name="T52" fmla="*/ 55 w 83"/>
                <a:gd name="T53" fmla="*/ 79 h 93"/>
                <a:gd name="T54" fmla="*/ 44 w 83"/>
                <a:gd name="T55" fmla="*/ 89 h 93"/>
                <a:gd name="T56" fmla="*/ 29 w 83"/>
                <a:gd name="T57" fmla="*/ 93 h 93"/>
                <a:gd name="T58" fmla="*/ 17 w 83"/>
                <a:gd name="T59" fmla="*/ 91 h 93"/>
                <a:gd name="T60" fmla="*/ 8 w 83"/>
                <a:gd name="T61" fmla="*/ 86 h 93"/>
                <a:gd name="T62" fmla="*/ 2 w 83"/>
                <a:gd name="T63" fmla="*/ 78 h 93"/>
                <a:gd name="T64" fmla="*/ 0 w 83"/>
                <a:gd name="T65" fmla="*/ 68 h 93"/>
                <a:gd name="T66" fmla="*/ 1 w 83"/>
                <a:gd name="T67" fmla="*/ 59 h 93"/>
                <a:gd name="T68" fmla="*/ 6 w 83"/>
                <a:gd name="T69" fmla="*/ 51 h 93"/>
                <a:gd name="T70" fmla="*/ 12 w 83"/>
                <a:gd name="T71" fmla="*/ 46 h 93"/>
                <a:gd name="T72" fmla="*/ 20 w 83"/>
                <a:gd name="T73" fmla="*/ 42 h 93"/>
                <a:gd name="T74" fmla="*/ 12 w 83"/>
                <a:gd name="T75" fmla="*/ 32 h 93"/>
                <a:gd name="T76" fmla="*/ 9 w 83"/>
                <a:gd name="T77" fmla="*/ 21 h 93"/>
                <a:gd name="T78" fmla="*/ 11 w 83"/>
                <a:gd name="T79" fmla="*/ 12 h 93"/>
                <a:gd name="T80" fmla="*/ 17 w 83"/>
                <a:gd name="T81" fmla="*/ 5 h 93"/>
                <a:gd name="T82" fmla="*/ 24 w 83"/>
                <a:gd name="T83" fmla="*/ 1 h 93"/>
                <a:gd name="T84" fmla="*/ 33 w 83"/>
                <a:gd name="T85" fmla="*/ 0 h 93"/>
                <a:gd name="T86" fmla="*/ 42 w 83"/>
                <a:gd name="T87" fmla="*/ 1 h 93"/>
                <a:gd name="T88" fmla="*/ 49 w 83"/>
                <a:gd name="T89" fmla="*/ 5 h 93"/>
                <a:gd name="T90" fmla="*/ 54 w 83"/>
                <a:gd name="T91" fmla="*/ 12 h 93"/>
                <a:gd name="T92" fmla="*/ 56 w 83"/>
                <a:gd name="T93" fmla="*/ 21 h 93"/>
                <a:gd name="T94" fmla="*/ 55 w 83"/>
                <a:gd name="T95" fmla="*/ 29 h 93"/>
                <a:gd name="T96" fmla="*/ 50 w 83"/>
                <a:gd name="T97" fmla="*/ 35 h 93"/>
                <a:gd name="T98" fmla="*/ 44 w 83"/>
                <a:gd name="T99" fmla="*/ 40 h 93"/>
                <a:gd name="T100" fmla="*/ 37 w 83"/>
                <a:gd name="T101" fmla="*/ 44 h 93"/>
                <a:gd name="T102" fmla="*/ 55 w 83"/>
                <a:gd name="T103" fmla="*/ 62 h 93"/>
                <a:gd name="T104" fmla="*/ 66 w 83"/>
                <a:gd name="T105" fmla="*/ 44 h 93"/>
                <a:gd name="T106" fmla="*/ 80 w 83"/>
                <a:gd name="T107" fmla="*/ 44 h 93"/>
                <a:gd name="T108" fmla="*/ 63 w 83"/>
                <a:gd name="T109" fmla="*/ 7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" h="93">
                  <a:moveTo>
                    <a:pt x="45" y="21"/>
                  </a:moveTo>
                  <a:cubicBezTo>
                    <a:pt x="45" y="18"/>
                    <a:pt x="44" y="15"/>
                    <a:pt x="42" y="13"/>
                  </a:cubicBezTo>
                  <a:cubicBezTo>
                    <a:pt x="39" y="11"/>
                    <a:pt x="37" y="10"/>
                    <a:pt x="33" y="10"/>
                  </a:cubicBezTo>
                  <a:cubicBezTo>
                    <a:pt x="30" y="10"/>
                    <a:pt x="27" y="11"/>
                    <a:pt x="25" y="13"/>
                  </a:cubicBezTo>
                  <a:cubicBezTo>
                    <a:pt x="23" y="15"/>
                    <a:pt x="21" y="18"/>
                    <a:pt x="21" y="22"/>
                  </a:cubicBezTo>
                  <a:cubicBezTo>
                    <a:pt x="21" y="23"/>
                    <a:pt x="22" y="25"/>
                    <a:pt x="22" y="26"/>
                  </a:cubicBezTo>
                  <a:cubicBezTo>
                    <a:pt x="23" y="27"/>
                    <a:pt x="24" y="29"/>
                    <a:pt x="24" y="30"/>
                  </a:cubicBezTo>
                  <a:cubicBezTo>
                    <a:pt x="25" y="32"/>
                    <a:pt x="26" y="33"/>
                    <a:pt x="27" y="34"/>
                  </a:cubicBezTo>
                  <a:cubicBezTo>
                    <a:pt x="28" y="35"/>
                    <a:pt x="29" y="36"/>
                    <a:pt x="30" y="37"/>
                  </a:cubicBezTo>
                  <a:cubicBezTo>
                    <a:pt x="32" y="36"/>
                    <a:pt x="34" y="35"/>
                    <a:pt x="36" y="34"/>
                  </a:cubicBezTo>
                  <a:cubicBezTo>
                    <a:pt x="37" y="33"/>
                    <a:pt x="39" y="32"/>
                    <a:pt x="40" y="31"/>
                  </a:cubicBezTo>
                  <a:cubicBezTo>
                    <a:pt x="42" y="30"/>
                    <a:pt x="43" y="28"/>
                    <a:pt x="43" y="26"/>
                  </a:cubicBezTo>
                  <a:cubicBezTo>
                    <a:pt x="44" y="25"/>
                    <a:pt x="45" y="23"/>
                    <a:pt x="45" y="21"/>
                  </a:cubicBezTo>
                  <a:close/>
                  <a:moveTo>
                    <a:pt x="26" y="50"/>
                  </a:moveTo>
                  <a:cubicBezTo>
                    <a:pt x="22" y="51"/>
                    <a:pt x="19" y="54"/>
                    <a:pt x="16" y="56"/>
                  </a:cubicBezTo>
                  <a:cubicBezTo>
                    <a:pt x="13" y="59"/>
                    <a:pt x="12" y="63"/>
                    <a:pt x="12" y="67"/>
                  </a:cubicBezTo>
                  <a:cubicBezTo>
                    <a:pt x="12" y="70"/>
                    <a:pt x="13" y="72"/>
                    <a:pt x="14" y="74"/>
                  </a:cubicBezTo>
                  <a:cubicBezTo>
                    <a:pt x="14" y="76"/>
                    <a:pt x="16" y="77"/>
                    <a:pt x="17" y="79"/>
                  </a:cubicBezTo>
                  <a:cubicBezTo>
                    <a:pt x="19" y="80"/>
                    <a:pt x="21" y="81"/>
                    <a:pt x="23" y="82"/>
                  </a:cubicBezTo>
                  <a:cubicBezTo>
                    <a:pt x="25" y="82"/>
                    <a:pt x="27" y="83"/>
                    <a:pt x="29" y="83"/>
                  </a:cubicBezTo>
                  <a:cubicBezTo>
                    <a:pt x="33" y="83"/>
                    <a:pt x="37" y="82"/>
                    <a:pt x="40" y="80"/>
                  </a:cubicBezTo>
                  <a:cubicBezTo>
                    <a:pt x="42" y="78"/>
                    <a:pt x="45" y="75"/>
                    <a:pt x="48" y="72"/>
                  </a:cubicBezTo>
                  <a:cubicBezTo>
                    <a:pt x="26" y="50"/>
                    <a:pt x="26" y="50"/>
                    <a:pt x="26" y="50"/>
                  </a:cubicBezTo>
                  <a:close/>
                  <a:moveTo>
                    <a:pt x="63" y="70"/>
                  </a:moveTo>
                  <a:cubicBezTo>
                    <a:pt x="83" y="91"/>
                    <a:pt x="83" y="91"/>
                    <a:pt x="83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2" y="84"/>
                    <a:pt x="48" y="87"/>
                    <a:pt x="44" y="89"/>
                  </a:cubicBezTo>
                  <a:cubicBezTo>
                    <a:pt x="40" y="92"/>
                    <a:pt x="35" y="93"/>
                    <a:pt x="29" y="93"/>
                  </a:cubicBezTo>
                  <a:cubicBezTo>
                    <a:pt x="25" y="93"/>
                    <a:pt x="21" y="92"/>
                    <a:pt x="17" y="91"/>
                  </a:cubicBezTo>
                  <a:cubicBezTo>
                    <a:pt x="14" y="90"/>
                    <a:pt x="11" y="88"/>
                    <a:pt x="8" y="86"/>
                  </a:cubicBezTo>
                  <a:cubicBezTo>
                    <a:pt x="6" y="84"/>
                    <a:pt x="3" y="81"/>
                    <a:pt x="2" y="78"/>
                  </a:cubicBezTo>
                  <a:cubicBezTo>
                    <a:pt x="0" y="75"/>
                    <a:pt x="0" y="72"/>
                    <a:pt x="0" y="68"/>
                  </a:cubicBezTo>
                  <a:cubicBezTo>
                    <a:pt x="0" y="64"/>
                    <a:pt x="0" y="61"/>
                    <a:pt x="1" y="59"/>
                  </a:cubicBezTo>
                  <a:cubicBezTo>
                    <a:pt x="2" y="56"/>
                    <a:pt x="4" y="54"/>
                    <a:pt x="6" y="51"/>
                  </a:cubicBezTo>
                  <a:cubicBezTo>
                    <a:pt x="8" y="49"/>
                    <a:pt x="10" y="48"/>
                    <a:pt x="12" y="46"/>
                  </a:cubicBezTo>
                  <a:cubicBezTo>
                    <a:pt x="15" y="44"/>
                    <a:pt x="17" y="43"/>
                    <a:pt x="20" y="42"/>
                  </a:cubicBezTo>
                  <a:cubicBezTo>
                    <a:pt x="17" y="39"/>
                    <a:pt x="14" y="36"/>
                    <a:pt x="12" y="32"/>
                  </a:cubicBezTo>
                  <a:cubicBezTo>
                    <a:pt x="10" y="29"/>
                    <a:pt x="9" y="25"/>
                    <a:pt x="9" y="21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13" y="9"/>
                    <a:pt x="14" y="7"/>
                    <a:pt x="17" y="5"/>
                  </a:cubicBezTo>
                  <a:cubicBezTo>
                    <a:pt x="19" y="4"/>
                    <a:pt x="21" y="2"/>
                    <a:pt x="24" y="1"/>
                  </a:cubicBezTo>
                  <a:cubicBezTo>
                    <a:pt x="27" y="0"/>
                    <a:pt x="30" y="0"/>
                    <a:pt x="33" y="0"/>
                  </a:cubicBezTo>
                  <a:cubicBezTo>
                    <a:pt x="36" y="0"/>
                    <a:pt x="39" y="0"/>
                    <a:pt x="42" y="1"/>
                  </a:cubicBezTo>
                  <a:cubicBezTo>
                    <a:pt x="45" y="2"/>
                    <a:pt x="47" y="4"/>
                    <a:pt x="49" y="5"/>
                  </a:cubicBezTo>
                  <a:cubicBezTo>
                    <a:pt x="51" y="7"/>
                    <a:pt x="53" y="9"/>
                    <a:pt x="54" y="12"/>
                  </a:cubicBezTo>
                  <a:cubicBezTo>
                    <a:pt x="55" y="14"/>
                    <a:pt x="56" y="17"/>
                    <a:pt x="56" y="21"/>
                  </a:cubicBezTo>
                  <a:cubicBezTo>
                    <a:pt x="56" y="24"/>
                    <a:pt x="56" y="26"/>
                    <a:pt x="55" y="29"/>
                  </a:cubicBezTo>
                  <a:cubicBezTo>
                    <a:pt x="53" y="31"/>
                    <a:pt x="52" y="33"/>
                    <a:pt x="50" y="35"/>
                  </a:cubicBezTo>
                  <a:cubicBezTo>
                    <a:pt x="49" y="37"/>
                    <a:pt x="47" y="39"/>
                    <a:pt x="44" y="40"/>
                  </a:cubicBezTo>
                  <a:cubicBezTo>
                    <a:pt x="42" y="42"/>
                    <a:pt x="40" y="43"/>
                    <a:pt x="37" y="4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63" y="70"/>
                    <a:pt x="63" y="70"/>
                    <a:pt x="63" y="7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auto">
            <a:xfrm>
              <a:off x="9447213" y="-741363"/>
              <a:ext cx="371475" cy="342900"/>
            </a:xfrm>
            <a:custGeom>
              <a:avLst/>
              <a:gdLst>
                <a:gd name="T0" fmla="*/ 14 w 99"/>
                <a:gd name="T1" fmla="*/ 46 h 91"/>
                <a:gd name="T2" fmla="*/ 16 w 99"/>
                <a:gd name="T3" fmla="*/ 59 h 91"/>
                <a:gd name="T4" fmla="*/ 23 w 99"/>
                <a:gd name="T5" fmla="*/ 70 h 91"/>
                <a:gd name="T6" fmla="*/ 33 w 99"/>
                <a:gd name="T7" fmla="*/ 77 h 91"/>
                <a:gd name="T8" fmla="*/ 46 w 99"/>
                <a:gd name="T9" fmla="*/ 80 h 91"/>
                <a:gd name="T10" fmla="*/ 60 w 99"/>
                <a:gd name="T11" fmla="*/ 77 h 91"/>
                <a:gd name="T12" fmla="*/ 70 w 99"/>
                <a:gd name="T13" fmla="*/ 70 h 91"/>
                <a:gd name="T14" fmla="*/ 77 w 99"/>
                <a:gd name="T15" fmla="*/ 59 h 91"/>
                <a:gd name="T16" fmla="*/ 79 w 99"/>
                <a:gd name="T17" fmla="*/ 46 h 91"/>
                <a:gd name="T18" fmla="*/ 77 w 99"/>
                <a:gd name="T19" fmla="*/ 32 h 91"/>
                <a:gd name="T20" fmla="*/ 70 w 99"/>
                <a:gd name="T21" fmla="*/ 21 h 91"/>
                <a:gd name="T22" fmla="*/ 60 w 99"/>
                <a:gd name="T23" fmla="*/ 14 h 91"/>
                <a:gd name="T24" fmla="*/ 47 w 99"/>
                <a:gd name="T25" fmla="*/ 11 h 91"/>
                <a:gd name="T26" fmla="*/ 33 w 99"/>
                <a:gd name="T27" fmla="*/ 14 h 91"/>
                <a:gd name="T28" fmla="*/ 23 w 99"/>
                <a:gd name="T29" fmla="*/ 21 h 91"/>
                <a:gd name="T30" fmla="*/ 16 w 99"/>
                <a:gd name="T31" fmla="*/ 32 h 91"/>
                <a:gd name="T32" fmla="*/ 14 w 99"/>
                <a:gd name="T33" fmla="*/ 46 h 91"/>
                <a:gd name="T34" fmla="*/ 99 w 99"/>
                <a:gd name="T35" fmla="*/ 91 h 91"/>
                <a:gd name="T36" fmla="*/ 46 w 99"/>
                <a:gd name="T37" fmla="*/ 91 h 91"/>
                <a:gd name="T38" fmla="*/ 28 w 99"/>
                <a:gd name="T39" fmla="*/ 88 h 91"/>
                <a:gd name="T40" fmla="*/ 13 w 99"/>
                <a:gd name="T41" fmla="*/ 79 h 91"/>
                <a:gd name="T42" fmla="*/ 4 w 99"/>
                <a:gd name="T43" fmla="*/ 64 h 91"/>
                <a:gd name="T44" fmla="*/ 0 w 99"/>
                <a:gd name="T45" fmla="*/ 46 h 91"/>
                <a:gd name="T46" fmla="*/ 4 w 99"/>
                <a:gd name="T47" fmla="*/ 27 h 91"/>
                <a:gd name="T48" fmla="*/ 13 w 99"/>
                <a:gd name="T49" fmla="*/ 13 h 91"/>
                <a:gd name="T50" fmla="*/ 28 w 99"/>
                <a:gd name="T51" fmla="*/ 3 h 91"/>
                <a:gd name="T52" fmla="*/ 47 w 99"/>
                <a:gd name="T53" fmla="*/ 0 h 91"/>
                <a:gd name="T54" fmla="*/ 65 w 99"/>
                <a:gd name="T55" fmla="*/ 3 h 91"/>
                <a:gd name="T56" fmla="*/ 79 w 99"/>
                <a:gd name="T57" fmla="*/ 13 h 91"/>
                <a:gd name="T58" fmla="*/ 89 w 99"/>
                <a:gd name="T59" fmla="*/ 27 h 91"/>
                <a:gd name="T60" fmla="*/ 92 w 99"/>
                <a:gd name="T61" fmla="*/ 46 h 91"/>
                <a:gd name="T62" fmla="*/ 87 w 99"/>
                <a:gd name="T63" fmla="*/ 66 h 91"/>
                <a:gd name="T64" fmla="*/ 74 w 99"/>
                <a:gd name="T65" fmla="*/ 80 h 91"/>
                <a:gd name="T66" fmla="*/ 74 w 99"/>
                <a:gd name="T67" fmla="*/ 81 h 91"/>
                <a:gd name="T68" fmla="*/ 99 w 99"/>
                <a:gd name="T69" fmla="*/ 81 h 91"/>
                <a:gd name="T70" fmla="*/ 99 w 99"/>
                <a:gd name="T7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1">
                  <a:moveTo>
                    <a:pt x="14" y="46"/>
                  </a:moveTo>
                  <a:cubicBezTo>
                    <a:pt x="14" y="50"/>
                    <a:pt x="14" y="55"/>
                    <a:pt x="16" y="59"/>
                  </a:cubicBezTo>
                  <a:cubicBezTo>
                    <a:pt x="18" y="63"/>
                    <a:pt x="20" y="67"/>
                    <a:pt x="23" y="70"/>
                  </a:cubicBezTo>
                  <a:cubicBezTo>
                    <a:pt x="25" y="73"/>
                    <a:pt x="29" y="76"/>
                    <a:pt x="33" y="77"/>
                  </a:cubicBezTo>
                  <a:cubicBezTo>
                    <a:pt x="37" y="79"/>
                    <a:pt x="41" y="80"/>
                    <a:pt x="46" y="80"/>
                  </a:cubicBezTo>
                  <a:cubicBezTo>
                    <a:pt x="51" y="80"/>
                    <a:pt x="56" y="79"/>
                    <a:pt x="60" y="77"/>
                  </a:cubicBezTo>
                  <a:cubicBezTo>
                    <a:pt x="64" y="76"/>
                    <a:pt x="67" y="73"/>
                    <a:pt x="70" y="70"/>
                  </a:cubicBezTo>
                  <a:cubicBezTo>
                    <a:pt x="73" y="67"/>
                    <a:pt x="75" y="63"/>
                    <a:pt x="77" y="59"/>
                  </a:cubicBezTo>
                  <a:cubicBezTo>
                    <a:pt x="78" y="55"/>
                    <a:pt x="79" y="50"/>
                    <a:pt x="79" y="46"/>
                  </a:cubicBezTo>
                  <a:cubicBezTo>
                    <a:pt x="79" y="41"/>
                    <a:pt x="78" y="36"/>
                    <a:pt x="77" y="32"/>
                  </a:cubicBezTo>
                  <a:cubicBezTo>
                    <a:pt x="75" y="28"/>
                    <a:pt x="73" y="24"/>
                    <a:pt x="70" y="21"/>
                  </a:cubicBezTo>
                  <a:cubicBezTo>
                    <a:pt x="68" y="18"/>
                    <a:pt x="64" y="16"/>
                    <a:pt x="60" y="14"/>
                  </a:cubicBezTo>
                  <a:cubicBezTo>
                    <a:pt x="56" y="12"/>
                    <a:pt x="52" y="11"/>
                    <a:pt x="47" y="11"/>
                  </a:cubicBezTo>
                  <a:cubicBezTo>
                    <a:pt x="42" y="11"/>
                    <a:pt x="37" y="12"/>
                    <a:pt x="33" y="14"/>
                  </a:cubicBezTo>
                  <a:cubicBezTo>
                    <a:pt x="29" y="16"/>
                    <a:pt x="26" y="18"/>
                    <a:pt x="23" y="21"/>
                  </a:cubicBezTo>
                  <a:cubicBezTo>
                    <a:pt x="20" y="24"/>
                    <a:pt x="18" y="28"/>
                    <a:pt x="16" y="32"/>
                  </a:cubicBezTo>
                  <a:cubicBezTo>
                    <a:pt x="14" y="36"/>
                    <a:pt x="14" y="41"/>
                    <a:pt x="14" y="46"/>
                  </a:cubicBezTo>
                  <a:close/>
                  <a:moveTo>
                    <a:pt x="99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0" y="91"/>
                    <a:pt x="33" y="90"/>
                    <a:pt x="28" y="88"/>
                  </a:cubicBezTo>
                  <a:cubicBezTo>
                    <a:pt x="22" y="86"/>
                    <a:pt x="17" y="83"/>
                    <a:pt x="13" y="79"/>
                  </a:cubicBezTo>
                  <a:cubicBezTo>
                    <a:pt x="9" y="75"/>
                    <a:pt x="6" y="70"/>
                    <a:pt x="4" y="64"/>
                  </a:cubicBezTo>
                  <a:cubicBezTo>
                    <a:pt x="1" y="59"/>
                    <a:pt x="0" y="52"/>
                    <a:pt x="0" y="46"/>
                  </a:cubicBezTo>
                  <a:cubicBezTo>
                    <a:pt x="0" y="39"/>
                    <a:pt x="1" y="33"/>
                    <a:pt x="4" y="27"/>
                  </a:cubicBezTo>
                  <a:cubicBezTo>
                    <a:pt x="6" y="22"/>
                    <a:pt x="9" y="17"/>
                    <a:pt x="13" y="13"/>
                  </a:cubicBezTo>
                  <a:cubicBezTo>
                    <a:pt x="18" y="9"/>
                    <a:pt x="22" y="6"/>
                    <a:pt x="28" y="3"/>
                  </a:cubicBezTo>
                  <a:cubicBezTo>
                    <a:pt x="34" y="1"/>
                    <a:pt x="40" y="0"/>
                    <a:pt x="47" y="0"/>
                  </a:cubicBezTo>
                  <a:cubicBezTo>
                    <a:pt x="53" y="0"/>
                    <a:pt x="59" y="1"/>
                    <a:pt x="65" y="3"/>
                  </a:cubicBezTo>
                  <a:cubicBezTo>
                    <a:pt x="70" y="6"/>
                    <a:pt x="75" y="9"/>
                    <a:pt x="79" y="13"/>
                  </a:cubicBezTo>
                  <a:cubicBezTo>
                    <a:pt x="84" y="17"/>
                    <a:pt x="87" y="22"/>
                    <a:pt x="89" y="27"/>
                  </a:cubicBezTo>
                  <a:cubicBezTo>
                    <a:pt x="91" y="33"/>
                    <a:pt x="92" y="39"/>
                    <a:pt x="92" y="46"/>
                  </a:cubicBezTo>
                  <a:cubicBezTo>
                    <a:pt x="92" y="53"/>
                    <a:pt x="91" y="60"/>
                    <a:pt x="87" y="66"/>
                  </a:cubicBezTo>
                  <a:cubicBezTo>
                    <a:pt x="84" y="72"/>
                    <a:pt x="80" y="77"/>
                    <a:pt x="74" y="80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91"/>
                    <a:pt x="99" y="91"/>
                    <a:pt x="99" y="9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9848851" y="-620713"/>
              <a:ext cx="203200" cy="230188"/>
            </a:xfrm>
            <a:custGeom>
              <a:avLst/>
              <a:gdLst>
                <a:gd name="T0" fmla="*/ 42 w 54"/>
                <a:gd name="T1" fmla="*/ 59 h 61"/>
                <a:gd name="T2" fmla="*/ 42 w 54"/>
                <a:gd name="T3" fmla="*/ 54 h 61"/>
                <a:gd name="T4" fmla="*/ 42 w 54"/>
                <a:gd name="T5" fmla="*/ 49 h 61"/>
                <a:gd name="T6" fmla="*/ 42 w 54"/>
                <a:gd name="T7" fmla="*/ 49 h 61"/>
                <a:gd name="T8" fmla="*/ 34 w 54"/>
                <a:gd name="T9" fmla="*/ 57 h 61"/>
                <a:gd name="T10" fmla="*/ 22 w 54"/>
                <a:gd name="T11" fmla="*/ 61 h 61"/>
                <a:gd name="T12" fmla="*/ 12 w 54"/>
                <a:gd name="T13" fmla="*/ 59 h 61"/>
                <a:gd name="T14" fmla="*/ 5 w 54"/>
                <a:gd name="T15" fmla="*/ 54 h 61"/>
                <a:gd name="T16" fmla="*/ 1 w 54"/>
                <a:gd name="T17" fmla="*/ 46 h 61"/>
                <a:gd name="T18" fmla="*/ 0 w 54"/>
                <a:gd name="T19" fmla="*/ 37 h 61"/>
                <a:gd name="T20" fmla="*/ 0 w 54"/>
                <a:gd name="T21" fmla="*/ 0 h 61"/>
                <a:gd name="T22" fmla="*/ 12 w 54"/>
                <a:gd name="T23" fmla="*/ 0 h 61"/>
                <a:gd name="T24" fmla="*/ 12 w 54"/>
                <a:gd name="T25" fmla="*/ 32 h 61"/>
                <a:gd name="T26" fmla="*/ 12 w 54"/>
                <a:gd name="T27" fmla="*/ 39 h 61"/>
                <a:gd name="T28" fmla="*/ 14 w 54"/>
                <a:gd name="T29" fmla="*/ 45 h 61"/>
                <a:gd name="T30" fmla="*/ 19 w 54"/>
                <a:gd name="T31" fmla="*/ 49 h 61"/>
                <a:gd name="T32" fmla="*/ 25 w 54"/>
                <a:gd name="T33" fmla="*/ 51 h 61"/>
                <a:gd name="T34" fmla="*/ 37 w 54"/>
                <a:gd name="T35" fmla="*/ 45 h 61"/>
                <a:gd name="T36" fmla="*/ 41 w 54"/>
                <a:gd name="T37" fmla="*/ 31 h 61"/>
                <a:gd name="T38" fmla="*/ 41 w 54"/>
                <a:gd name="T39" fmla="*/ 0 h 61"/>
                <a:gd name="T40" fmla="*/ 53 w 54"/>
                <a:gd name="T41" fmla="*/ 0 h 61"/>
                <a:gd name="T42" fmla="*/ 53 w 54"/>
                <a:gd name="T43" fmla="*/ 46 h 61"/>
                <a:gd name="T44" fmla="*/ 53 w 54"/>
                <a:gd name="T45" fmla="*/ 52 h 61"/>
                <a:gd name="T46" fmla="*/ 54 w 54"/>
                <a:gd name="T47" fmla="*/ 59 h 61"/>
                <a:gd name="T48" fmla="*/ 42 w 54"/>
                <a:gd name="T4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61">
                  <a:moveTo>
                    <a:pt x="42" y="59"/>
                  </a:moveTo>
                  <a:cubicBezTo>
                    <a:pt x="42" y="58"/>
                    <a:pt x="42" y="56"/>
                    <a:pt x="42" y="54"/>
                  </a:cubicBezTo>
                  <a:cubicBezTo>
                    <a:pt x="42" y="52"/>
                    <a:pt x="42" y="51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52"/>
                    <a:pt x="38" y="55"/>
                    <a:pt x="34" y="57"/>
                  </a:cubicBezTo>
                  <a:cubicBezTo>
                    <a:pt x="31" y="60"/>
                    <a:pt x="27" y="61"/>
                    <a:pt x="22" y="61"/>
                  </a:cubicBezTo>
                  <a:cubicBezTo>
                    <a:pt x="18" y="61"/>
                    <a:pt x="15" y="60"/>
                    <a:pt x="12" y="59"/>
                  </a:cubicBezTo>
                  <a:cubicBezTo>
                    <a:pt x="9" y="58"/>
                    <a:pt x="7" y="56"/>
                    <a:pt x="5" y="54"/>
                  </a:cubicBezTo>
                  <a:cubicBezTo>
                    <a:pt x="4" y="51"/>
                    <a:pt x="2" y="49"/>
                    <a:pt x="1" y="46"/>
                  </a:cubicBezTo>
                  <a:cubicBezTo>
                    <a:pt x="0" y="43"/>
                    <a:pt x="0" y="40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5"/>
                    <a:pt x="12" y="37"/>
                    <a:pt x="12" y="39"/>
                  </a:cubicBezTo>
                  <a:cubicBezTo>
                    <a:pt x="13" y="42"/>
                    <a:pt x="13" y="44"/>
                    <a:pt x="14" y="45"/>
                  </a:cubicBezTo>
                  <a:cubicBezTo>
                    <a:pt x="15" y="47"/>
                    <a:pt x="17" y="48"/>
                    <a:pt x="19" y="49"/>
                  </a:cubicBezTo>
                  <a:cubicBezTo>
                    <a:pt x="20" y="50"/>
                    <a:pt x="23" y="51"/>
                    <a:pt x="25" y="51"/>
                  </a:cubicBezTo>
                  <a:cubicBezTo>
                    <a:pt x="30" y="51"/>
                    <a:pt x="34" y="49"/>
                    <a:pt x="37" y="45"/>
                  </a:cubicBezTo>
                  <a:cubicBezTo>
                    <a:pt x="40" y="42"/>
                    <a:pt x="41" y="37"/>
                    <a:pt x="41" y="3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8"/>
                    <a:pt x="53" y="50"/>
                    <a:pt x="53" y="52"/>
                  </a:cubicBezTo>
                  <a:cubicBezTo>
                    <a:pt x="53" y="55"/>
                    <a:pt x="53" y="57"/>
                    <a:pt x="54" y="59"/>
                  </a:cubicBezTo>
                  <a:cubicBezTo>
                    <a:pt x="42" y="59"/>
                    <a:pt x="42" y="59"/>
                    <a:pt x="42" y="5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10115551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3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3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3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10239376" y="-627063"/>
              <a:ext cx="203200" cy="228600"/>
            </a:xfrm>
            <a:custGeom>
              <a:avLst/>
              <a:gdLst>
                <a:gd name="T0" fmla="*/ 12 w 54"/>
                <a:gd name="T1" fmla="*/ 2 h 61"/>
                <a:gd name="T2" fmla="*/ 12 w 54"/>
                <a:gd name="T3" fmla="*/ 7 h 61"/>
                <a:gd name="T4" fmla="*/ 12 w 54"/>
                <a:gd name="T5" fmla="*/ 11 h 61"/>
                <a:gd name="T6" fmla="*/ 12 w 54"/>
                <a:gd name="T7" fmla="*/ 11 h 61"/>
                <a:gd name="T8" fmla="*/ 16 w 54"/>
                <a:gd name="T9" fmla="*/ 7 h 61"/>
                <a:gd name="T10" fmla="*/ 20 w 54"/>
                <a:gd name="T11" fmla="*/ 3 h 61"/>
                <a:gd name="T12" fmla="*/ 26 w 54"/>
                <a:gd name="T13" fmla="*/ 1 h 61"/>
                <a:gd name="T14" fmla="*/ 32 w 54"/>
                <a:gd name="T15" fmla="*/ 0 h 61"/>
                <a:gd name="T16" fmla="*/ 42 w 54"/>
                <a:gd name="T17" fmla="*/ 2 h 61"/>
                <a:gd name="T18" fmla="*/ 49 w 54"/>
                <a:gd name="T19" fmla="*/ 7 h 61"/>
                <a:gd name="T20" fmla="*/ 53 w 54"/>
                <a:gd name="T21" fmla="*/ 15 h 61"/>
                <a:gd name="T22" fmla="*/ 54 w 54"/>
                <a:gd name="T23" fmla="*/ 24 h 61"/>
                <a:gd name="T24" fmla="*/ 54 w 54"/>
                <a:gd name="T25" fmla="*/ 61 h 61"/>
                <a:gd name="T26" fmla="*/ 42 w 54"/>
                <a:gd name="T27" fmla="*/ 61 h 61"/>
                <a:gd name="T28" fmla="*/ 42 w 54"/>
                <a:gd name="T29" fmla="*/ 28 h 61"/>
                <a:gd name="T30" fmla="*/ 42 w 54"/>
                <a:gd name="T31" fmla="*/ 21 h 61"/>
                <a:gd name="T32" fmla="*/ 40 w 54"/>
                <a:gd name="T33" fmla="*/ 15 h 61"/>
                <a:gd name="T34" fmla="*/ 35 w 54"/>
                <a:gd name="T35" fmla="*/ 11 h 61"/>
                <a:gd name="T36" fmla="*/ 29 w 54"/>
                <a:gd name="T37" fmla="*/ 10 h 61"/>
                <a:gd name="T38" fmla="*/ 17 w 54"/>
                <a:gd name="T39" fmla="*/ 15 h 61"/>
                <a:gd name="T40" fmla="*/ 13 w 54"/>
                <a:gd name="T41" fmla="*/ 29 h 61"/>
                <a:gd name="T42" fmla="*/ 13 w 54"/>
                <a:gd name="T43" fmla="*/ 61 h 61"/>
                <a:gd name="T44" fmla="*/ 1 w 54"/>
                <a:gd name="T45" fmla="*/ 61 h 61"/>
                <a:gd name="T46" fmla="*/ 1 w 54"/>
                <a:gd name="T47" fmla="*/ 14 h 61"/>
                <a:gd name="T48" fmla="*/ 1 w 54"/>
                <a:gd name="T49" fmla="*/ 8 h 61"/>
                <a:gd name="T50" fmla="*/ 0 w 54"/>
                <a:gd name="T51" fmla="*/ 2 h 61"/>
                <a:gd name="T52" fmla="*/ 12 w 54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61">
                  <a:moveTo>
                    <a:pt x="12" y="2"/>
                  </a:moveTo>
                  <a:cubicBezTo>
                    <a:pt x="12" y="3"/>
                    <a:pt x="12" y="5"/>
                    <a:pt x="12" y="7"/>
                  </a:cubicBezTo>
                  <a:cubicBezTo>
                    <a:pt x="12" y="9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4" y="8"/>
                    <a:pt x="16" y="7"/>
                  </a:cubicBezTo>
                  <a:cubicBezTo>
                    <a:pt x="17" y="6"/>
                    <a:pt x="18" y="4"/>
                    <a:pt x="20" y="3"/>
                  </a:cubicBezTo>
                  <a:cubicBezTo>
                    <a:pt x="22" y="2"/>
                    <a:pt x="24" y="1"/>
                    <a:pt x="26" y="1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6" y="0"/>
                    <a:pt x="39" y="1"/>
                    <a:pt x="42" y="2"/>
                  </a:cubicBezTo>
                  <a:cubicBezTo>
                    <a:pt x="44" y="3"/>
                    <a:pt x="47" y="5"/>
                    <a:pt x="49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4" y="18"/>
                    <a:pt x="54" y="21"/>
                    <a:pt x="54" y="2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6"/>
                    <a:pt x="42" y="23"/>
                    <a:pt x="42" y="21"/>
                  </a:cubicBezTo>
                  <a:cubicBezTo>
                    <a:pt x="41" y="19"/>
                    <a:pt x="41" y="17"/>
                    <a:pt x="40" y="15"/>
                  </a:cubicBezTo>
                  <a:cubicBezTo>
                    <a:pt x="39" y="14"/>
                    <a:pt x="37" y="12"/>
                    <a:pt x="35" y="11"/>
                  </a:cubicBezTo>
                  <a:cubicBezTo>
                    <a:pt x="34" y="10"/>
                    <a:pt x="31" y="10"/>
                    <a:pt x="29" y="10"/>
                  </a:cubicBezTo>
                  <a:cubicBezTo>
                    <a:pt x="24" y="10"/>
                    <a:pt x="20" y="12"/>
                    <a:pt x="17" y="15"/>
                  </a:cubicBezTo>
                  <a:cubicBezTo>
                    <a:pt x="14" y="19"/>
                    <a:pt x="13" y="24"/>
                    <a:pt x="13" y="2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1"/>
                    <a:pt x="1" y="8"/>
                  </a:cubicBezTo>
                  <a:cubicBezTo>
                    <a:pt x="1" y="6"/>
                    <a:pt x="1" y="4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10480676" y="-684213"/>
              <a:ext cx="146050" cy="290513"/>
            </a:xfrm>
            <a:custGeom>
              <a:avLst/>
              <a:gdLst>
                <a:gd name="T0" fmla="*/ 39 w 39"/>
                <a:gd name="T1" fmla="*/ 26 h 77"/>
                <a:gd name="T2" fmla="*/ 23 w 39"/>
                <a:gd name="T3" fmla="*/ 26 h 77"/>
                <a:gd name="T4" fmla="*/ 23 w 39"/>
                <a:gd name="T5" fmla="*/ 57 h 77"/>
                <a:gd name="T6" fmla="*/ 25 w 39"/>
                <a:gd name="T7" fmla="*/ 65 h 77"/>
                <a:gd name="T8" fmla="*/ 31 w 39"/>
                <a:gd name="T9" fmla="*/ 67 h 77"/>
                <a:gd name="T10" fmla="*/ 35 w 39"/>
                <a:gd name="T11" fmla="*/ 67 h 77"/>
                <a:gd name="T12" fmla="*/ 38 w 39"/>
                <a:gd name="T13" fmla="*/ 66 h 77"/>
                <a:gd name="T14" fmla="*/ 39 w 39"/>
                <a:gd name="T15" fmla="*/ 75 h 77"/>
                <a:gd name="T16" fmla="*/ 34 w 39"/>
                <a:gd name="T17" fmla="*/ 77 h 77"/>
                <a:gd name="T18" fmla="*/ 29 w 39"/>
                <a:gd name="T19" fmla="*/ 77 h 77"/>
                <a:gd name="T20" fmla="*/ 16 w 39"/>
                <a:gd name="T21" fmla="*/ 72 h 77"/>
                <a:gd name="T22" fmla="*/ 11 w 39"/>
                <a:gd name="T23" fmla="*/ 59 h 77"/>
                <a:gd name="T24" fmla="*/ 11 w 39"/>
                <a:gd name="T25" fmla="*/ 26 h 77"/>
                <a:gd name="T26" fmla="*/ 0 w 39"/>
                <a:gd name="T27" fmla="*/ 26 h 77"/>
                <a:gd name="T28" fmla="*/ 0 w 39"/>
                <a:gd name="T29" fmla="*/ 17 h 77"/>
                <a:gd name="T30" fmla="*/ 11 w 39"/>
                <a:gd name="T31" fmla="*/ 17 h 77"/>
                <a:gd name="T32" fmla="*/ 11 w 39"/>
                <a:gd name="T33" fmla="*/ 0 h 77"/>
                <a:gd name="T34" fmla="*/ 23 w 39"/>
                <a:gd name="T35" fmla="*/ 0 h 77"/>
                <a:gd name="T36" fmla="*/ 23 w 39"/>
                <a:gd name="T37" fmla="*/ 17 h 77"/>
                <a:gd name="T38" fmla="*/ 39 w 39"/>
                <a:gd name="T39" fmla="*/ 17 h 77"/>
                <a:gd name="T40" fmla="*/ 39 w 39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77">
                  <a:moveTo>
                    <a:pt x="39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4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4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7" y="76"/>
                    <a:pt x="36" y="76"/>
                    <a:pt x="34" y="77"/>
                  </a:cubicBezTo>
                  <a:cubicBezTo>
                    <a:pt x="32" y="77"/>
                    <a:pt x="30" y="77"/>
                    <a:pt x="29" y="77"/>
                  </a:cubicBezTo>
                  <a:cubicBezTo>
                    <a:pt x="23" y="77"/>
                    <a:pt x="19" y="76"/>
                    <a:pt x="16" y="72"/>
                  </a:cubicBezTo>
                  <a:cubicBezTo>
                    <a:pt x="13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6"/>
                    <a:pt x="39" y="26"/>
                    <a:pt x="39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 userDrawn="1"/>
          </p:nvSpPr>
          <p:spPr bwMode="auto">
            <a:xfrm>
              <a:off x="10660063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4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4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4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10788651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auto">
            <a:xfrm>
              <a:off x="10885488" y="-627063"/>
              <a:ext cx="222250" cy="236538"/>
            </a:xfrm>
            <a:custGeom>
              <a:avLst/>
              <a:gdLst>
                <a:gd name="T0" fmla="*/ 47 w 59"/>
                <a:gd name="T1" fmla="*/ 26 h 63"/>
                <a:gd name="T2" fmla="*/ 46 w 59"/>
                <a:gd name="T3" fmla="*/ 19 h 63"/>
                <a:gd name="T4" fmla="*/ 43 w 59"/>
                <a:gd name="T5" fmla="*/ 14 h 63"/>
                <a:gd name="T6" fmla="*/ 38 w 59"/>
                <a:gd name="T7" fmla="*/ 11 h 63"/>
                <a:gd name="T8" fmla="*/ 31 w 59"/>
                <a:gd name="T9" fmla="*/ 9 h 63"/>
                <a:gd name="T10" fmla="*/ 24 w 59"/>
                <a:gd name="T11" fmla="*/ 11 h 63"/>
                <a:gd name="T12" fmla="*/ 18 w 59"/>
                <a:gd name="T13" fmla="*/ 14 h 63"/>
                <a:gd name="T14" fmla="*/ 14 w 59"/>
                <a:gd name="T15" fmla="*/ 19 h 63"/>
                <a:gd name="T16" fmla="*/ 12 w 59"/>
                <a:gd name="T17" fmla="*/ 26 h 63"/>
                <a:gd name="T18" fmla="*/ 47 w 59"/>
                <a:gd name="T19" fmla="*/ 26 h 63"/>
                <a:gd name="T20" fmla="*/ 59 w 59"/>
                <a:gd name="T21" fmla="*/ 31 h 63"/>
                <a:gd name="T22" fmla="*/ 59 w 59"/>
                <a:gd name="T23" fmla="*/ 33 h 63"/>
                <a:gd name="T24" fmla="*/ 59 w 59"/>
                <a:gd name="T25" fmla="*/ 35 h 63"/>
                <a:gd name="T26" fmla="*/ 12 w 59"/>
                <a:gd name="T27" fmla="*/ 35 h 63"/>
                <a:gd name="T28" fmla="*/ 14 w 59"/>
                <a:gd name="T29" fmla="*/ 42 h 63"/>
                <a:gd name="T30" fmla="*/ 18 w 59"/>
                <a:gd name="T31" fmla="*/ 48 h 63"/>
                <a:gd name="T32" fmla="*/ 24 w 59"/>
                <a:gd name="T33" fmla="*/ 51 h 63"/>
                <a:gd name="T34" fmla="*/ 31 w 59"/>
                <a:gd name="T35" fmla="*/ 53 h 63"/>
                <a:gd name="T36" fmla="*/ 42 w 59"/>
                <a:gd name="T37" fmla="*/ 50 h 63"/>
                <a:gd name="T38" fmla="*/ 49 w 59"/>
                <a:gd name="T39" fmla="*/ 44 h 63"/>
                <a:gd name="T40" fmla="*/ 57 w 59"/>
                <a:gd name="T41" fmla="*/ 50 h 63"/>
                <a:gd name="T42" fmla="*/ 46 w 59"/>
                <a:gd name="T43" fmla="*/ 60 h 63"/>
                <a:gd name="T44" fmla="*/ 31 w 59"/>
                <a:gd name="T45" fmla="*/ 63 h 63"/>
                <a:gd name="T46" fmla="*/ 19 w 59"/>
                <a:gd name="T47" fmla="*/ 60 h 63"/>
                <a:gd name="T48" fmla="*/ 9 w 59"/>
                <a:gd name="T49" fmla="*/ 54 h 63"/>
                <a:gd name="T50" fmla="*/ 2 w 59"/>
                <a:gd name="T51" fmla="*/ 44 h 63"/>
                <a:gd name="T52" fmla="*/ 0 w 59"/>
                <a:gd name="T53" fmla="*/ 31 h 63"/>
                <a:gd name="T54" fmla="*/ 2 w 59"/>
                <a:gd name="T55" fmla="*/ 19 h 63"/>
                <a:gd name="T56" fmla="*/ 9 w 59"/>
                <a:gd name="T57" fmla="*/ 9 h 63"/>
                <a:gd name="T58" fmla="*/ 18 w 59"/>
                <a:gd name="T59" fmla="*/ 2 h 63"/>
                <a:gd name="T60" fmla="*/ 31 w 59"/>
                <a:gd name="T61" fmla="*/ 0 h 63"/>
                <a:gd name="T62" fmla="*/ 43 w 59"/>
                <a:gd name="T63" fmla="*/ 2 h 63"/>
                <a:gd name="T64" fmla="*/ 52 w 59"/>
                <a:gd name="T65" fmla="*/ 8 h 63"/>
                <a:gd name="T66" fmla="*/ 57 w 59"/>
                <a:gd name="T67" fmla="*/ 18 h 63"/>
                <a:gd name="T68" fmla="*/ 59 w 59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5" y="17"/>
                    <a:pt x="44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19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59" y="31"/>
                  </a:moveTo>
                  <a:cubicBezTo>
                    <a:pt x="59" y="32"/>
                    <a:pt x="59" y="32"/>
                    <a:pt x="59" y="33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7" y="18"/>
                  </a:cubicBezTo>
                  <a:cubicBezTo>
                    <a:pt x="59" y="22"/>
                    <a:pt x="59" y="26"/>
                    <a:pt x="59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1141076" y="-627063"/>
              <a:ext cx="180975" cy="236538"/>
            </a:xfrm>
            <a:custGeom>
              <a:avLst/>
              <a:gdLst>
                <a:gd name="T0" fmla="*/ 39 w 48"/>
                <a:gd name="T1" fmla="*/ 17 h 63"/>
                <a:gd name="T2" fmla="*/ 34 w 48"/>
                <a:gd name="T3" fmla="*/ 11 h 63"/>
                <a:gd name="T4" fmla="*/ 25 w 48"/>
                <a:gd name="T5" fmla="*/ 9 h 63"/>
                <a:gd name="T6" fmla="*/ 21 w 48"/>
                <a:gd name="T7" fmla="*/ 10 h 63"/>
                <a:gd name="T8" fmla="*/ 18 w 48"/>
                <a:gd name="T9" fmla="*/ 11 h 63"/>
                <a:gd name="T10" fmla="*/ 15 w 48"/>
                <a:gd name="T11" fmla="*/ 13 h 63"/>
                <a:gd name="T12" fmla="*/ 14 w 48"/>
                <a:gd name="T13" fmla="*/ 17 h 63"/>
                <a:gd name="T14" fmla="*/ 18 w 48"/>
                <a:gd name="T15" fmla="*/ 23 h 63"/>
                <a:gd name="T16" fmla="*/ 28 w 48"/>
                <a:gd name="T17" fmla="*/ 26 h 63"/>
                <a:gd name="T18" fmla="*/ 36 w 48"/>
                <a:gd name="T19" fmla="*/ 28 h 63"/>
                <a:gd name="T20" fmla="*/ 42 w 48"/>
                <a:gd name="T21" fmla="*/ 32 h 63"/>
                <a:gd name="T22" fmla="*/ 46 w 48"/>
                <a:gd name="T23" fmla="*/ 37 h 63"/>
                <a:gd name="T24" fmla="*/ 48 w 48"/>
                <a:gd name="T25" fmla="*/ 44 h 63"/>
                <a:gd name="T26" fmla="*/ 46 w 48"/>
                <a:gd name="T27" fmla="*/ 52 h 63"/>
                <a:gd name="T28" fmla="*/ 41 w 48"/>
                <a:gd name="T29" fmla="*/ 58 h 63"/>
                <a:gd name="T30" fmla="*/ 33 w 48"/>
                <a:gd name="T31" fmla="*/ 62 h 63"/>
                <a:gd name="T32" fmla="*/ 24 w 48"/>
                <a:gd name="T33" fmla="*/ 63 h 63"/>
                <a:gd name="T34" fmla="*/ 11 w 48"/>
                <a:gd name="T35" fmla="*/ 60 h 63"/>
                <a:gd name="T36" fmla="*/ 0 w 48"/>
                <a:gd name="T37" fmla="*/ 52 h 63"/>
                <a:gd name="T38" fmla="*/ 9 w 48"/>
                <a:gd name="T39" fmla="*/ 45 h 63"/>
                <a:gd name="T40" fmla="*/ 15 w 48"/>
                <a:gd name="T41" fmla="*/ 51 h 63"/>
                <a:gd name="T42" fmla="*/ 24 w 48"/>
                <a:gd name="T43" fmla="*/ 53 h 63"/>
                <a:gd name="T44" fmla="*/ 29 w 48"/>
                <a:gd name="T45" fmla="*/ 53 h 63"/>
                <a:gd name="T46" fmla="*/ 33 w 48"/>
                <a:gd name="T47" fmla="*/ 51 h 63"/>
                <a:gd name="T48" fmla="*/ 35 w 48"/>
                <a:gd name="T49" fmla="*/ 49 h 63"/>
                <a:gd name="T50" fmla="*/ 36 w 48"/>
                <a:gd name="T51" fmla="*/ 45 h 63"/>
                <a:gd name="T52" fmla="*/ 32 w 48"/>
                <a:gd name="T53" fmla="*/ 38 h 63"/>
                <a:gd name="T54" fmla="*/ 21 w 48"/>
                <a:gd name="T55" fmla="*/ 35 h 63"/>
                <a:gd name="T56" fmla="*/ 15 w 48"/>
                <a:gd name="T57" fmla="*/ 33 h 63"/>
                <a:gd name="T58" fmla="*/ 9 w 48"/>
                <a:gd name="T59" fmla="*/ 30 h 63"/>
                <a:gd name="T60" fmla="*/ 5 w 48"/>
                <a:gd name="T61" fmla="*/ 25 h 63"/>
                <a:gd name="T62" fmla="*/ 3 w 48"/>
                <a:gd name="T63" fmla="*/ 18 h 63"/>
                <a:gd name="T64" fmla="*/ 5 w 48"/>
                <a:gd name="T65" fmla="*/ 10 h 63"/>
                <a:gd name="T66" fmla="*/ 10 w 48"/>
                <a:gd name="T67" fmla="*/ 4 h 63"/>
                <a:gd name="T68" fmla="*/ 18 w 48"/>
                <a:gd name="T69" fmla="*/ 1 h 63"/>
                <a:gd name="T70" fmla="*/ 26 w 48"/>
                <a:gd name="T71" fmla="*/ 0 h 63"/>
                <a:gd name="T72" fmla="*/ 38 w 48"/>
                <a:gd name="T73" fmla="*/ 2 h 63"/>
                <a:gd name="T74" fmla="*/ 47 w 48"/>
                <a:gd name="T75" fmla="*/ 10 h 63"/>
                <a:gd name="T76" fmla="*/ 39 w 48"/>
                <a:gd name="T7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63">
                  <a:moveTo>
                    <a:pt x="39" y="17"/>
                  </a:moveTo>
                  <a:cubicBezTo>
                    <a:pt x="38" y="14"/>
                    <a:pt x="36" y="13"/>
                    <a:pt x="34" y="11"/>
                  </a:cubicBezTo>
                  <a:cubicBezTo>
                    <a:pt x="31" y="10"/>
                    <a:pt x="28" y="9"/>
                    <a:pt x="25" y="9"/>
                  </a:cubicBezTo>
                  <a:cubicBezTo>
                    <a:pt x="24" y="9"/>
                    <a:pt x="23" y="9"/>
                    <a:pt x="21" y="10"/>
                  </a:cubicBezTo>
                  <a:cubicBezTo>
                    <a:pt x="20" y="10"/>
                    <a:pt x="19" y="10"/>
                    <a:pt x="18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5" y="14"/>
                    <a:pt x="14" y="16"/>
                    <a:pt x="14" y="17"/>
                  </a:cubicBezTo>
                  <a:cubicBezTo>
                    <a:pt x="14" y="20"/>
                    <a:pt x="16" y="21"/>
                    <a:pt x="18" y="23"/>
                  </a:cubicBezTo>
                  <a:cubicBezTo>
                    <a:pt x="20" y="24"/>
                    <a:pt x="23" y="25"/>
                    <a:pt x="28" y="26"/>
                  </a:cubicBezTo>
                  <a:cubicBezTo>
                    <a:pt x="31" y="27"/>
                    <a:pt x="33" y="27"/>
                    <a:pt x="36" y="28"/>
                  </a:cubicBezTo>
                  <a:cubicBezTo>
                    <a:pt x="38" y="29"/>
                    <a:pt x="40" y="30"/>
                    <a:pt x="42" y="32"/>
                  </a:cubicBezTo>
                  <a:cubicBezTo>
                    <a:pt x="44" y="33"/>
                    <a:pt x="45" y="35"/>
                    <a:pt x="46" y="37"/>
                  </a:cubicBezTo>
                  <a:cubicBezTo>
                    <a:pt x="47" y="39"/>
                    <a:pt x="48" y="41"/>
                    <a:pt x="48" y="44"/>
                  </a:cubicBezTo>
                  <a:cubicBezTo>
                    <a:pt x="48" y="47"/>
                    <a:pt x="47" y="50"/>
                    <a:pt x="46" y="52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38" y="60"/>
                    <a:pt x="36" y="61"/>
                    <a:pt x="33" y="62"/>
                  </a:cubicBezTo>
                  <a:cubicBezTo>
                    <a:pt x="30" y="62"/>
                    <a:pt x="27" y="63"/>
                    <a:pt x="24" y="63"/>
                  </a:cubicBezTo>
                  <a:cubicBezTo>
                    <a:pt x="20" y="63"/>
                    <a:pt x="15" y="62"/>
                    <a:pt x="11" y="60"/>
                  </a:cubicBezTo>
                  <a:cubicBezTo>
                    <a:pt x="7" y="58"/>
                    <a:pt x="3" y="56"/>
                    <a:pt x="0" y="5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2" y="49"/>
                    <a:pt x="15" y="51"/>
                  </a:cubicBezTo>
                  <a:cubicBezTo>
                    <a:pt x="18" y="52"/>
                    <a:pt x="21" y="53"/>
                    <a:pt x="24" y="53"/>
                  </a:cubicBezTo>
                  <a:cubicBezTo>
                    <a:pt x="26" y="53"/>
                    <a:pt x="27" y="53"/>
                    <a:pt x="29" y="53"/>
                  </a:cubicBezTo>
                  <a:cubicBezTo>
                    <a:pt x="30" y="52"/>
                    <a:pt x="31" y="52"/>
                    <a:pt x="33" y="51"/>
                  </a:cubicBezTo>
                  <a:cubicBezTo>
                    <a:pt x="34" y="51"/>
                    <a:pt x="35" y="50"/>
                    <a:pt x="35" y="49"/>
                  </a:cubicBezTo>
                  <a:cubicBezTo>
                    <a:pt x="36" y="48"/>
                    <a:pt x="36" y="46"/>
                    <a:pt x="36" y="45"/>
                  </a:cubicBezTo>
                  <a:cubicBezTo>
                    <a:pt x="36" y="42"/>
                    <a:pt x="35" y="40"/>
                    <a:pt x="32" y="38"/>
                  </a:cubicBezTo>
                  <a:cubicBezTo>
                    <a:pt x="30" y="37"/>
                    <a:pt x="26" y="36"/>
                    <a:pt x="21" y="35"/>
                  </a:cubicBezTo>
                  <a:cubicBezTo>
                    <a:pt x="19" y="34"/>
                    <a:pt x="17" y="34"/>
                    <a:pt x="15" y="33"/>
                  </a:cubicBezTo>
                  <a:cubicBezTo>
                    <a:pt x="13" y="32"/>
                    <a:pt x="11" y="31"/>
                    <a:pt x="9" y="30"/>
                  </a:cubicBezTo>
                  <a:cubicBezTo>
                    <a:pt x="7" y="29"/>
                    <a:pt x="6" y="27"/>
                    <a:pt x="5" y="25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5"/>
                    <a:pt x="4" y="12"/>
                    <a:pt x="5" y="10"/>
                  </a:cubicBezTo>
                  <a:cubicBezTo>
                    <a:pt x="7" y="8"/>
                    <a:pt x="8" y="6"/>
                    <a:pt x="10" y="4"/>
                  </a:cubicBezTo>
                  <a:cubicBezTo>
                    <a:pt x="13" y="3"/>
                    <a:pt x="15" y="2"/>
                    <a:pt x="18" y="1"/>
                  </a:cubicBezTo>
                  <a:cubicBezTo>
                    <a:pt x="20" y="0"/>
                    <a:pt x="23" y="0"/>
                    <a:pt x="26" y="0"/>
                  </a:cubicBezTo>
                  <a:cubicBezTo>
                    <a:pt x="30" y="0"/>
                    <a:pt x="34" y="1"/>
                    <a:pt x="38" y="2"/>
                  </a:cubicBezTo>
                  <a:cubicBezTo>
                    <a:pt x="42" y="4"/>
                    <a:pt x="45" y="7"/>
                    <a:pt x="47" y="10"/>
                  </a:cubicBezTo>
                  <a:cubicBezTo>
                    <a:pt x="39" y="17"/>
                    <a:pt x="39" y="17"/>
                    <a:pt x="39" y="17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11476038" y="-627063"/>
              <a:ext cx="198438" cy="236538"/>
            </a:xfrm>
            <a:custGeom>
              <a:avLst/>
              <a:gdLst>
                <a:gd name="T0" fmla="*/ 38 w 53"/>
                <a:gd name="T1" fmla="*/ 33 h 63"/>
                <a:gd name="T2" fmla="*/ 29 w 53"/>
                <a:gd name="T3" fmla="*/ 33 h 63"/>
                <a:gd name="T4" fmla="*/ 21 w 53"/>
                <a:gd name="T5" fmla="*/ 35 h 63"/>
                <a:gd name="T6" fmla="*/ 14 w 53"/>
                <a:gd name="T7" fmla="*/ 38 h 63"/>
                <a:gd name="T8" fmla="*/ 12 w 53"/>
                <a:gd name="T9" fmla="*/ 44 h 63"/>
                <a:gd name="T10" fmla="*/ 13 w 53"/>
                <a:gd name="T11" fmla="*/ 48 h 63"/>
                <a:gd name="T12" fmla="*/ 16 w 53"/>
                <a:gd name="T13" fmla="*/ 51 h 63"/>
                <a:gd name="T14" fmla="*/ 20 w 53"/>
                <a:gd name="T15" fmla="*/ 53 h 63"/>
                <a:gd name="T16" fmla="*/ 24 w 53"/>
                <a:gd name="T17" fmla="*/ 53 h 63"/>
                <a:gd name="T18" fmla="*/ 37 w 53"/>
                <a:gd name="T19" fmla="*/ 48 h 63"/>
                <a:gd name="T20" fmla="*/ 41 w 53"/>
                <a:gd name="T21" fmla="*/ 36 h 63"/>
                <a:gd name="T22" fmla="*/ 41 w 53"/>
                <a:gd name="T23" fmla="*/ 33 h 63"/>
                <a:gd name="T24" fmla="*/ 38 w 53"/>
                <a:gd name="T25" fmla="*/ 33 h 63"/>
                <a:gd name="T26" fmla="*/ 41 w 53"/>
                <a:gd name="T27" fmla="*/ 23 h 63"/>
                <a:gd name="T28" fmla="*/ 37 w 53"/>
                <a:gd name="T29" fmla="*/ 13 h 63"/>
                <a:gd name="T30" fmla="*/ 27 w 53"/>
                <a:gd name="T31" fmla="*/ 10 h 63"/>
                <a:gd name="T32" fmla="*/ 17 w 53"/>
                <a:gd name="T33" fmla="*/ 11 h 63"/>
                <a:gd name="T34" fmla="*/ 10 w 53"/>
                <a:gd name="T35" fmla="*/ 16 h 63"/>
                <a:gd name="T36" fmla="*/ 3 w 53"/>
                <a:gd name="T37" fmla="*/ 9 h 63"/>
                <a:gd name="T38" fmla="*/ 14 w 53"/>
                <a:gd name="T39" fmla="*/ 2 h 63"/>
                <a:gd name="T40" fmla="*/ 28 w 53"/>
                <a:gd name="T41" fmla="*/ 0 h 63"/>
                <a:gd name="T42" fmla="*/ 39 w 53"/>
                <a:gd name="T43" fmla="*/ 2 h 63"/>
                <a:gd name="T44" fmla="*/ 47 w 53"/>
                <a:gd name="T45" fmla="*/ 7 h 63"/>
                <a:gd name="T46" fmla="*/ 51 w 53"/>
                <a:gd name="T47" fmla="*/ 14 h 63"/>
                <a:gd name="T48" fmla="*/ 53 w 53"/>
                <a:gd name="T49" fmla="*/ 23 h 63"/>
                <a:gd name="T50" fmla="*/ 53 w 53"/>
                <a:gd name="T51" fmla="*/ 49 h 63"/>
                <a:gd name="T52" fmla="*/ 53 w 53"/>
                <a:gd name="T53" fmla="*/ 56 h 63"/>
                <a:gd name="T54" fmla="*/ 53 w 53"/>
                <a:gd name="T55" fmla="*/ 61 h 63"/>
                <a:gd name="T56" fmla="*/ 43 w 53"/>
                <a:gd name="T57" fmla="*/ 61 h 63"/>
                <a:gd name="T58" fmla="*/ 42 w 53"/>
                <a:gd name="T59" fmla="*/ 53 h 63"/>
                <a:gd name="T60" fmla="*/ 41 w 53"/>
                <a:gd name="T61" fmla="*/ 53 h 63"/>
                <a:gd name="T62" fmla="*/ 33 w 53"/>
                <a:gd name="T63" fmla="*/ 60 h 63"/>
                <a:gd name="T64" fmla="*/ 21 w 53"/>
                <a:gd name="T65" fmla="*/ 63 h 63"/>
                <a:gd name="T66" fmla="*/ 14 w 53"/>
                <a:gd name="T67" fmla="*/ 62 h 63"/>
                <a:gd name="T68" fmla="*/ 7 w 53"/>
                <a:gd name="T69" fmla="*/ 59 h 63"/>
                <a:gd name="T70" fmla="*/ 2 w 53"/>
                <a:gd name="T71" fmla="*/ 53 h 63"/>
                <a:gd name="T72" fmla="*/ 0 w 53"/>
                <a:gd name="T73" fmla="*/ 44 h 63"/>
                <a:gd name="T74" fmla="*/ 3 w 53"/>
                <a:gd name="T75" fmla="*/ 34 h 63"/>
                <a:gd name="T76" fmla="*/ 13 w 53"/>
                <a:gd name="T77" fmla="*/ 28 h 63"/>
                <a:gd name="T78" fmla="*/ 26 w 53"/>
                <a:gd name="T79" fmla="*/ 25 h 63"/>
                <a:gd name="T80" fmla="*/ 41 w 53"/>
                <a:gd name="T81" fmla="*/ 24 h 63"/>
                <a:gd name="T82" fmla="*/ 41 w 53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63">
                  <a:moveTo>
                    <a:pt x="38" y="33"/>
                  </a:moveTo>
                  <a:cubicBezTo>
                    <a:pt x="35" y="33"/>
                    <a:pt x="32" y="33"/>
                    <a:pt x="29" y="33"/>
                  </a:cubicBezTo>
                  <a:cubicBezTo>
                    <a:pt x="26" y="33"/>
                    <a:pt x="23" y="34"/>
                    <a:pt x="21" y="35"/>
                  </a:cubicBezTo>
                  <a:cubicBezTo>
                    <a:pt x="18" y="35"/>
                    <a:pt x="16" y="37"/>
                    <a:pt x="14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2" y="47"/>
                    <a:pt x="13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7" y="52"/>
                    <a:pt x="18" y="53"/>
                    <a:pt x="20" y="53"/>
                  </a:cubicBezTo>
                  <a:cubicBezTo>
                    <a:pt x="21" y="53"/>
                    <a:pt x="23" y="53"/>
                    <a:pt x="24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1" y="41"/>
                    <a:pt x="41" y="36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1" y="23"/>
                  </a:moveTo>
                  <a:cubicBezTo>
                    <a:pt x="41" y="18"/>
                    <a:pt x="40" y="15"/>
                    <a:pt x="37" y="13"/>
                  </a:cubicBezTo>
                  <a:cubicBezTo>
                    <a:pt x="35" y="11"/>
                    <a:pt x="31" y="10"/>
                    <a:pt x="27" y="10"/>
                  </a:cubicBezTo>
                  <a:cubicBezTo>
                    <a:pt x="23" y="10"/>
                    <a:pt x="20" y="10"/>
                    <a:pt x="17" y="11"/>
                  </a:cubicBezTo>
                  <a:cubicBezTo>
                    <a:pt x="14" y="13"/>
                    <a:pt x="12" y="14"/>
                    <a:pt x="10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6" y="6"/>
                    <a:pt x="10" y="4"/>
                    <a:pt x="14" y="2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3"/>
                    <a:pt x="45" y="5"/>
                    <a:pt x="47" y="7"/>
                  </a:cubicBezTo>
                  <a:cubicBezTo>
                    <a:pt x="49" y="9"/>
                    <a:pt x="50" y="11"/>
                    <a:pt x="51" y="14"/>
                  </a:cubicBezTo>
                  <a:cubicBezTo>
                    <a:pt x="52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3" y="60"/>
                    <a:pt x="5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58"/>
                    <a:pt x="42" y="55"/>
                    <a:pt x="4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9" y="56"/>
                    <a:pt x="36" y="58"/>
                    <a:pt x="33" y="60"/>
                  </a:cubicBezTo>
                  <a:cubicBezTo>
                    <a:pt x="30" y="62"/>
                    <a:pt x="26" y="63"/>
                    <a:pt x="21" y="63"/>
                  </a:cubicBezTo>
                  <a:cubicBezTo>
                    <a:pt x="19" y="63"/>
                    <a:pt x="17" y="62"/>
                    <a:pt x="14" y="62"/>
                  </a:cubicBezTo>
                  <a:cubicBezTo>
                    <a:pt x="12" y="61"/>
                    <a:pt x="9" y="60"/>
                    <a:pt x="7" y="59"/>
                  </a:cubicBezTo>
                  <a:cubicBezTo>
                    <a:pt x="5" y="57"/>
                    <a:pt x="3" y="55"/>
                    <a:pt x="2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1" y="36"/>
                    <a:pt x="3" y="34"/>
                  </a:cubicBezTo>
                  <a:cubicBezTo>
                    <a:pt x="6" y="31"/>
                    <a:pt x="9" y="29"/>
                    <a:pt x="13" y="28"/>
                  </a:cubicBezTo>
                  <a:cubicBezTo>
                    <a:pt x="17" y="26"/>
                    <a:pt x="21" y="25"/>
                    <a:pt x="26" y="25"/>
                  </a:cubicBezTo>
                  <a:cubicBezTo>
                    <a:pt x="31" y="24"/>
                    <a:pt x="36" y="24"/>
                    <a:pt x="41" y="24"/>
                  </a:cubicBezTo>
                  <a:cubicBezTo>
                    <a:pt x="41" y="23"/>
                    <a:pt x="41" y="23"/>
                    <a:pt x="41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11734801" y="-627063"/>
              <a:ext cx="131763" cy="228600"/>
            </a:xfrm>
            <a:custGeom>
              <a:avLst/>
              <a:gdLst>
                <a:gd name="T0" fmla="*/ 0 w 35"/>
                <a:gd name="T1" fmla="*/ 8 h 61"/>
                <a:gd name="T2" fmla="*/ 0 w 35"/>
                <a:gd name="T3" fmla="*/ 2 h 61"/>
                <a:gd name="T4" fmla="*/ 11 w 35"/>
                <a:gd name="T5" fmla="*/ 2 h 61"/>
                <a:gd name="T6" fmla="*/ 11 w 35"/>
                <a:gd name="T7" fmla="*/ 7 h 61"/>
                <a:gd name="T8" fmla="*/ 11 w 35"/>
                <a:gd name="T9" fmla="*/ 12 h 61"/>
                <a:gd name="T10" fmla="*/ 12 w 35"/>
                <a:gd name="T11" fmla="*/ 12 h 61"/>
                <a:gd name="T12" fmla="*/ 19 w 35"/>
                <a:gd name="T13" fmla="*/ 3 h 61"/>
                <a:gd name="T14" fmla="*/ 30 w 35"/>
                <a:gd name="T15" fmla="*/ 0 h 61"/>
                <a:gd name="T16" fmla="*/ 35 w 35"/>
                <a:gd name="T17" fmla="*/ 0 h 61"/>
                <a:gd name="T18" fmla="*/ 34 w 35"/>
                <a:gd name="T19" fmla="*/ 11 h 61"/>
                <a:gd name="T20" fmla="*/ 29 w 35"/>
                <a:gd name="T21" fmla="*/ 11 h 61"/>
                <a:gd name="T22" fmla="*/ 21 w 35"/>
                <a:gd name="T23" fmla="*/ 12 h 61"/>
                <a:gd name="T24" fmla="*/ 16 w 35"/>
                <a:gd name="T25" fmla="*/ 17 h 61"/>
                <a:gd name="T26" fmla="*/ 13 w 35"/>
                <a:gd name="T27" fmla="*/ 23 h 61"/>
                <a:gd name="T28" fmla="*/ 12 w 35"/>
                <a:gd name="T29" fmla="*/ 30 h 61"/>
                <a:gd name="T30" fmla="*/ 12 w 35"/>
                <a:gd name="T31" fmla="*/ 61 h 61"/>
                <a:gd name="T32" fmla="*/ 0 w 35"/>
                <a:gd name="T33" fmla="*/ 61 h 61"/>
                <a:gd name="T34" fmla="*/ 0 w 35"/>
                <a:gd name="T35" fmla="*/ 14 h 61"/>
                <a:gd name="T36" fmla="*/ 0 w 35"/>
                <a:gd name="T37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61">
                  <a:moveTo>
                    <a:pt x="0" y="8"/>
                  </a:move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8"/>
                    <a:pt x="16" y="5"/>
                    <a:pt x="19" y="3"/>
                  </a:cubicBezTo>
                  <a:cubicBezTo>
                    <a:pt x="22" y="1"/>
                    <a:pt x="26" y="0"/>
                    <a:pt x="30" y="0"/>
                  </a:cubicBezTo>
                  <a:cubicBezTo>
                    <a:pt x="32" y="0"/>
                    <a:pt x="33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11"/>
                    <a:pt x="31" y="11"/>
                    <a:pt x="29" y="11"/>
                  </a:cubicBezTo>
                  <a:cubicBezTo>
                    <a:pt x="26" y="11"/>
                    <a:pt x="23" y="11"/>
                    <a:pt x="21" y="12"/>
                  </a:cubicBezTo>
                  <a:cubicBezTo>
                    <a:pt x="19" y="13"/>
                    <a:pt x="17" y="15"/>
                    <a:pt x="16" y="17"/>
                  </a:cubicBezTo>
                  <a:cubicBezTo>
                    <a:pt x="15" y="18"/>
                    <a:pt x="14" y="20"/>
                    <a:pt x="13" y="23"/>
                  </a:cubicBezTo>
                  <a:cubicBezTo>
                    <a:pt x="12" y="25"/>
                    <a:pt x="12" y="27"/>
                    <a:pt x="12" y="30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11880851" y="-627063"/>
              <a:ext cx="225425" cy="236538"/>
            </a:xfrm>
            <a:custGeom>
              <a:avLst/>
              <a:gdLst>
                <a:gd name="T0" fmla="*/ 47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7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59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1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1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2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12260263" y="-627063"/>
              <a:ext cx="198438" cy="228600"/>
            </a:xfrm>
            <a:custGeom>
              <a:avLst/>
              <a:gdLst>
                <a:gd name="T0" fmla="*/ 11 w 53"/>
                <a:gd name="T1" fmla="*/ 2 h 61"/>
                <a:gd name="T2" fmla="*/ 11 w 53"/>
                <a:gd name="T3" fmla="*/ 7 h 61"/>
                <a:gd name="T4" fmla="*/ 11 w 53"/>
                <a:gd name="T5" fmla="*/ 11 h 61"/>
                <a:gd name="T6" fmla="*/ 12 w 53"/>
                <a:gd name="T7" fmla="*/ 11 h 61"/>
                <a:gd name="T8" fmla="*/ 15 w 53"/>
                <a:gd name="T9" fmla="*/ 7 h 61"/>
                <a:gd name="T10" fmla="*/ 19 w 53"/>
                <a:gd name="T11" fmla="*/ 3 h 61"/>
                <a:gd name="T12" fmla="*/ 25 w 53"/>
                <a:gd name="T13" fmla="*/ 1 h 61"/>
                <a:gd name="T14" fmla="*/ 31 w 53"/>
                <a:gd name="T15" fmla="*/ 0 h 61"/>
                <a:gd name="T16" fmla="*/ 41 w 53"/>
                <a:gd name="T17" fmla="*/ 2 h 61"/>
                <a:gd name="T18" fmla="*/ 48 w 53"/>
                <a:gd name="T19" fmla="*/ 7 h 61"/>
                <a:gd name="T20" fmla="*/ 52 w 53"/>
                <a:gd name="T21" fmla="*/ 15 h 61"/>
                <a:gd name="T22" fmla="*/ 53 w 53"/>
                <a:gd name="T23" fmla="*/ 24 h 61"/>
                <a:gd name="T24" fmla="*/ 53 w 53"/>
                <a:gd name="T25" fmla="*/ 61 h 61"/>
                <a:gd name="T26" fmla="*/ 41 w 53"/>
                <a:gd name="T27" fmla="*/ 61 h 61"/>
                <a:gd name="T28" fmla="*/ 41 w 53"/>
                <a:gd name="T29" fmla="*/ 28 h 61"/>
                <a:gd name="T30" fmla="*/ 41 w 53"/>
                <a:gd name="T31" fmla="*/ 21 h 61"/>
                <a:gd name="T32" fmla="*/ 39 w 53"/>
                <a:gd name="T33" fmla="*/ 15 h 61"/>
                <a:gd name="T34" fmla="*/ 35 w 53"/>
                <a:gd name="T35" fmla="*/ 11 h 61"/>
                <a:gd name="T36" fmla="*/ 28 w 53"/>
                <a:gd name="T37" fmla="*/ 10 h 61"/>
                <a:gd name="T38" fmla="*/ 16 w 53"/>
                <a:gd name="T39" fmla="*/ 15 h 61"/>
                <a:gd name="T40" fmla="*/ 12 w 53"/>
                <a:gd name="T41" fmla="*/ 29 h 61"/>
                <a:gd name="T42" fmla="*/ 12 w 53"/>
                <a:gd name="T43" fmla="*/ 61 h 61"/>
                <a:gd name="T44" fmla="*/ 0 w 53"/>
                <a:gd name="T45" fmla="*/ 61 h 61"/>
                <a:gd name="T46" fmla="*/ 0 w 53"/>
                <a:gd name="T47" fmla="*/ 14 h 61"/>
                <a:gd name="T48" fmla="*/ 0 w 53"/>
                <a:gd name="T49" fmla="*/ 8 h 61"/>
                <a:gd name="T50" fmla="*/ 0 w 53"/>
                <a:gd name="T51" fmla="*/ 2 h 61"/>
                <a:gd name="T52" fmla="*/ 11 w 53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1">
                  <a:moveTo>
                    <a:pt x="11" y="2"/>
                  </a:move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4" y="8"/>
                    <a:pt x="15" y="7"/>
                  </a:cubicBezTo>
                  <a:cubicBezTo>
                    <a:pt x="16" y="6"/>
                    <a:pt x="18" y="4"/>
                    <a:pt x="19" y="3"/>
                  </a:cubicBezTo>
                  <a:cubicBezTo>
                    <a:pt x="21" y="2"/>
                    <a:pt x="23" y="1"/>
                    <a:pt x="25" y="1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3"/>
                    <a:pt x="46" y="5"/>
                    <a:pt x="48" y="7"/>
                  </a:cubicBezTo>
                  <a:cubicBezTo>
                    <a:pt x="50" y="9"/>
                    <a:pt x="51" y="12"/>
                    <a:pt x="52" y="15"/>
                  </a:cubicBezTo>
                  <a:cubicBezTo>
                    <a:pt x="53" y="18"/>
                    <a:pt x="53" y="21"/>
                    <a:pt x="53" y="24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6"/>
                    <a:pt x="41" y="23"/>
                    <a:pt x="41" y="21"/>
                  </a:cubicBezTo>
                  <a:cubicBezTo>
                    <a:pt x="41" y="19"/>
                    <a:pt x="40" y="17"/>
                    <a:pt x="39" y="15"/>
                  </a:cubicBezTo>
                  <a:cubicBezTo>
                    <a:pt x="38" y="14"/>
                    <a:pt x="36" y="12"/>
                    <a:pt x="35" y="11"/>
                  </a:cubicBezTo>
                  <a:cubicBezTo>
                    <a:pt x="33" y="10"/>
                    <a:pt x="31" y="10"/>
                    <a:pt x="28" y="10"/>
                  </a:cubicBezTo>
                  <a:cubicBezTo>
                    <a:pt x="23" y="10"/>
                    <a:pt x="19" y="12"/>
                    <a:pt x="16" y="15"/>
                  </a:cubicBezTo>
                  <a:cubicBezTo>
                    <a:pt x="13" y="19"/>
                    <a:pt x="12" y="24"/>
                    <a:pt x="12" y="29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2507913" y="-627063"/>
              <a:ext cx="239713" cy="236538"/>
            </a:xfrm>
            <a:custGeom>
              <a:avLst/>
              <a:gdLst>
                <a:gd name="T0" fmla="*/ 52 w 64"/>
                <a:gd name="T1" fmla="*/ 31 h 63"/>
                <a:gd name="T2" fmla="*/ 51 w 64"/>
                <a:gd name="T3" fmla="*/ 23 h 63"/>
                <a:gd name="T4" fmla="*/ 47 w 64"/>
                <a:gd name="T5" fmla="*/ 16 h 63"/>
                <a:gd name="T6" fmla="*/ 41 w 64"/>
                <a:gd name="T7" fmla="*/ 12 h 63"/>
                <a:gd name="T8" fmla="*/ 32 w 64"/>
                <a:gd name="T9" fmla="*/ 10 h 63"/>
                <a:gd name="T10" fmla="*/ 24 w 64"/>
                <a:gd name="T11" fmla="*/ 12 h 63"/>
                <a:gd name="T12" fmla="*/ 18 w 64"/>
                <a:gd name="T13" fmla="*/ 16 h 63"/>
                <a:gd name="T14" fmla="*/ 14 w 64"/>
                <a:gd name="T15" fmla="*/ 23 h 63"/>
                <a:gd name="T16" fmla="*/ 12 w 64"/>
                <a:gd name="T17" fmla="*/ 31 h 63"/>
                <a:gd name="T18" fmla="*/ 14 w 64"/>
                <a:gd name="T19" fmla="*/ 39 h 63"/>
                <a:gd name="T20" fmla="*/ 18 w 64"/>
                <a:gd name="T21" fmla="*/ 46 h 63"/>
                <a:gd name="T22" fmla="*/ 24 w 64"/>
                <a:gd name="T23" fmla="*/ 51 h 63"/>
                <a:gd name="T24" fmla="*/ 32 w 64"/>
                <a:gd name="T25" fmla="*/ 53 h 63"/>
                <a:gd name="T26" fmla="*/ 41 w 64"/>
                <a:gd name="T27" fmla="*/ 51 h 63"/>
                <a:gd name="T28" fmla="*/ 47 w 64"/>
                <a:gd name="T29" fmla="*/ 46 h 63"/>
                <a:gd name="T30" fmla="*/ 51 w 64"/>
                <a:gd name="T31" fmla="*/ 39 h 63"/>
                <a:gd name="T32" fmla="*/ 52 w 64"/>
                <a:gd name="T33" fmla="*/ 31 h 63"/>
                <a:gd name="T34" fmla="*/ 64 w 64"/>
                <a:gd name="T35" fmla="*/ 31 h 63"/>
                <a:gd name="T36" fmla="*/ 62 w 64"/>
                <a:gd name="T37" fmla="*/ 44 h 63"/>
                <a:gd name="T38" fmla="*/ 55 w 64"/>
                <a:gd name="T39" fmla="*/ 54 h 63"/>
                <a:gd name="T40" fmla="*/ 45 w 64"/>
                <a:gd name="T41" fmla="*/ 60 h 63"/>
                <a:gd name="T42" fmla="*/ 32 w 64"/>
                <a:gd name="T43" fmla="*/ 63 h 63"/>
                <a:gd name="T44" fmla="*/ 20 w 64"/>
                <a:gd name="T45" fmla="*/ 60 h 63"/>
                <a:gd name="T46" fmla="*/ 9 w 64"/>
                <a:gd name="T47" fmla="*/ 54 h 63"/>
                <a:gd name="T48" fmla="*/ 3 w 64"/>
                <a:gd name="T49" fmla="*/ 44 h 63"/>
                <a:gd name="T50" fmla="*/ 0 w 64"/>
                <a:gd name="T51" fmla="*/ 31 h 63"/>
                <a:gd name="T52" fmla="*/ 3 w 64"/>
                <a:gd name="T53" fmla="*/ 19 h 63"/>
                <a:gd name="T54" fmla="*/ 9 w 64"/>
                <a:gd name="T55" fmla="*/ 9 h 63"/>
                <a:gd name="T56" fmla="*/ 20 w 64"/>
                <a:gd name="T57" fmla="*/ 2 h 63"/>
                <a:gd name="T58" fmla="*/ 32 w 64"/>
                <a:gd name="T59" fmla="*/ 0 h 63"/>
                <a:gd name="T60" fmla="*/ 45 w 64"/>
                <a:gd name="T61" fmla="*/ 2 h 63"/>
                <a:gd name="T62" fmla="*/ 55 w 64"/>
                <a:gd name="T63" fmla="*/ 9 h 63"/>
                <a:gd name="T64" fmla="*/ 62 w 64"/>
                <a:gd name="T65" fmla="*/ 19 h 63"/>
                <a:gd name="T66" fmla="*/ 64 w 64"/>
                <a:gd name="T6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3">
                  <a:moveTo>
                    <a:pt x="52" y="31"/>
                  </a:moveTo>
                  <a:cubicBezTo>
                    <a:pt x="52" y="28"/>
                    <a:pt x="52" y="26"/>
                    <a:pt x="51" y="23"/>
                  </a:cubicBezTo>
                  <a:cubicBezTo>
                    <a:pt x="50" y="21"/>
                    <a:pt x="49" y="18"/>
                    <a:pt x="47" y="16"/>
                  </a:cubicBezTo>
                  <a:cubicBezTo>
                    <a:pt x="45" y="14"/>
                    <a:pt x="43" y="13"/>
                    <a:pt x="41" y="12"/>
                  </a:cubicBezTo>
                  <a:cubicBezTo>
                    <a:pt x="38" y="10"/>
                    <a:pt x="35" y="10"/>
                    <a:pt x="32" y="10"/>
                  </a:cubicBezTo>
                  <a:cubicBezTo>
                    <a:pt x="29" y="10"/>
                    <a:pt x="26" y="10"/>
                    <a:pt x="24" y="12"/>
                  </a:cubicBezTo>
                  <a:cubicBezTo>
                    <a:pt x="21" y="13"/>
                    <a:pt x="19" y="14"/>
                    <a:pt x="18" y="16"/>
                  </a:cubicBezTo>
                  <a:cubicBezTo>
                    <a:pt x="16" y="18"/>
                    <a:pt x="15" y="21"/>
                    <a:pt x="14" y="23"/>
                  </a:cubicBezTo>
                  <a:cubicBezTo>
                    <a:pt x="13" y="26"/>
                    <a:pt x="12" y="28"/>
                    <a:pt x="12" y="31"/>
                  </a:cubicBezTo>
                  <a:cubicBezTo>
                    <a:pt x="12" y="34"/>
                    <a:pt x="13" y="37"/>
                    <a:pt x="14" y="39"/>
                  </a:cubicBezTo>
                  <a:cubicBezTo>
                    <a:pt x="15" y="42"/>
                    <a:pt x="16" y="44"/>
                    <a:pt x="18" y="46"/>
                  </a:cubicBezTo>
                  <a:cubicBezTo>
                    <a:pt x="19" y="48"/>
                    <a:pt x="21" y="50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5" y="53"/>
                    <a:pt x="38" y="52"/>
                    <a:pt x="41" y="51"/>
                  </a:cubicBezTo>
                  <a:cubicBezTo>
                    <a:pt x="43" y="50"/>
                    <a:pt x="45" y="48"/>
                    <a:pt x="47" y="46"/>
                  </a:cubicBezTo>
                  <a:cubicBezTo>
                    <a:pt x="49" y="44"/>
                    <a:pt x="50" y="42"/>
                    <a:pt x="51" y="39"/>
                  </a:cubicBezTo>
                  <a:cubicBezTo>
                    <a:pt x="52" y="37"/>
                    <a:pt x="52" y="34"/>
                    <a:pt x="52" y="31"/>
                  </a:cubicBezTo>
                  <a:close/>
                  <a:moveTo>
                    <a:pt x="64" y="31"/>
                  </a:moveTo>
                  <a:cubicBezTo>
                    <a:pt x="64" y="36"/>
                    <a:pt x="64" y="40"/>
                    <a:pt x="62" y="44"/>
                  </a:cubicBezTo>
                  <a:cubicBezTo>
                    <a:pt x="60" y="48"/>
                    <a:pt x="58" y="51"/>
                    <a:pt x="55" y="54"/>
                  </a:cubicBezTo>
                  <a:cubicBezTo>
                    <a:pt x="52" y="57"/>
                    <a:pt x="49" y="59"/>
                    <a:pt x="45" y="60"/>
                  </a:cubicBezTo>
                  <a:cubicBezTo>
                    <a:pt x="41" y="62"/>
                    <a:pt x="37" y="63"/>
                    <a:pt x="32" y="63"/>
                  </a:cubicBezTo>
                  <a:cubicBezTo>
                    <a:pt x="28" y="63"/>
                    <a:pt x="24" y="62"/>
                    <a:pt x="20" y="60"/>
                  </a:cubicBezTo>
                  <a:cubicBezTo>
                    <a:pt x="16" y="59"/>
                    <a:pt x="12" y="57"/>
                    <a:pt x="9" y="54"/>
                  </a:cubicBezTo>
                  <a:cubicBezTo>
                    <a:pt x="7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2"/>
                    <a:pt x="3" y="19"/>
                  </a:cubicBezTo>
                  <a:cubicBezTo>
                    <a:pt x="4" y="15"/>
                    <a:pt x="7" y="12"/>
                    <a:pt x="9" y="9"/>
                  </a:cubicBezTo>
                  <a:cubicBezTo>
                    <a:pt x="12" y="6"/>
                    <a:pt x="16" y="4"/>
                    <a:pt x="20" y="2"/>
                  </a:cubicBezTo>
                  <a:cubicBezTo>
                    <a:pt x="24" y="1"/>
                    <a:pt x="28" y="0"/>
                    <a:pt x="32" y="0"/>
                  </a:cubicBezTo>
                  <a:cubicBezTo>
                    <a:pt x="37" y="0"/>
                    <a:pt x="41" y="1"/>
                    <a:pt x="45" y="2"/>
                  </a:cubicBezTo>
                  <a:cubicBezTo>
                    <a:pt x="49" y="4"/>
                    <a:pt x="52" y="6"/>
                    <a:pt x="55" y="9"/>
                  </a:cubicBezTo>
                  <a:cubicBezTo>
                    <a:pt x="58" y="12"/>
                    <a:pt x="60" y="15"/>
                    <a:pt x="62" y="19"/>
                  </a:cubicBezTo>
                  <a:cubicBezTo>
                    <a:pt x="64" y="22"/>
                    <a:pt x="64" y="27"/>
                    <a:pt x="64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12777788" y="-620713"/>
              <a:ext cx="349250" cy="222250"/>
            </a:xfrm>
            <a:custGeom>
              <a:avLst/>
              <a:gdLst>
                <a:gd name="T0" fmla="*/ 31 w 220"/>
                <a:gd name="T1" fmla="*/ 0 h 140"/>
                <a:gd name="T2" fmla="*/ 62 w 220"/>
                <a:gd name="T3" fmla="*/ 107 h 140"/>
                <a:gd name="T4" fmla="*/ 62 w 220"/>
                <a:gd name="T5" fmla="*/ 107 h 140"/>
                <a:gd name="T6" fmla="*/ 95 w 220"/>
                <a:gd name="T7" fmla="*/ 0 h 140"/>
                <a:gd name="T8" fmla="*/ 126 w 220"/>
                <a:gd name="T9" fmla="*/ 0 h 140"/>
                <a:gd name="T10" fmla="*/ 159 w 220"/>
                <a:gd name="T11" fmla="*/ 107 h 140"/>
                <a:gd name="T12" fmla="*/ 161 w 220"/>
                <a:gd name="T13" fmla="*/ 107 h 140"/>
                <a:gd name="T14" fmla="*/ 192 w 220"/>
                <a:gd name="T15" fmla="*/ 0 h 140"/>
                <a:gd name="T16" fmla="*/ 220 w 220"/>
                <a:gd name="T17" fmla="*/ 0 h 140"/>
                <a:gd name="T18" fmla="*/ 175 w 220"/>
                <a:gd name="T19" fmla="*/ 140 h 140"/>
                <a:gd name="T20" fmla="*/ 145 w 220"/>
                <a:gd name="T21" fmla="*/ 140 h 140"/>
                <a:gd name="T22" fmla="*/ 111 w 220"/>
                <a:gd name="T23" fmla="*/ 34 h 140"/>
                <a:gd name="T24" fmla="*/ 109 w 220"/>
                <a:gd name="T25" fmla="*/ 34 h 140"/>
                <a:gd name="T26" fmla="*/ 76 w 220"/>
                <a:gd name="T27" fmla="*/ 140 h 140"/>
                <a:gd name="T28" fmla="*/ 48 w 220"/>
                <a:gd name="T29" fmla="*/ 140 h 140"/>
                <a:gd name="T30" fmla="*/ 0 w 220"/>
                <a:gd name="T31" fmla="*/ 0 h 140"/>
                <a:gd name="T32" fmla="*/ 31 w 220"/>
                <a:gd name="T33" fmla="*/ 0 h 140"/>
                <a:gd name="T34" fmla="*/ 31 w 220"/>
                <a:gd name="T3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140">
                  <a:moveTo>
                    <a:pt x="31" y="0"/>
                  </a:moveTo>
                  <a:lnTo>
                    <a:pt x="62" y="107"/>
                  </a:lnTo>
                  <a:lnTo>
                    <a:pt x="62" y="107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175" y="140"/>
                  </a:lnTo>
                  <a:lnTo>
                    <a:pt x="145" y="140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76" y="140"/>
                  </a:lnTo>
                  <a:lnTo>
                    <a:pt x="48" y="14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502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9926" y="329698"/>
            <a:ext cx="3783110" cy="418910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928" y="820413"/>
            <a:ext cx="3043343" cy="25134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C70E8E-131E-4657-A195-2844EFBAE789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11600" y="7061200"/>
            <a:ext cx="2687638" cy="1512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06331" y="8780243"/>
            <a:ext cx="927049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61E296-9532-40C3-9174-581AD2B7748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25790" y="285481"/>
            <a:ext cx="1328988" cy="362143"/>
            <a:chOff x="6113463" y="-755650"/>
            <a:chExt cx="7013575" cy="1922462"/>
          </a:xfrm>
        </p:grpSpPr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8504238" y="-80963"/>
              <a:ext cx="1154113" cy="1247775"/>
            </a:xfrm>
            <a:custGeom>
              <a:avLst/>
              <a:gdLst>
                <a:gd name="T0" fmla="*/ 213 w 307"/>
                <a:gd name="T1" fmla="*/ 252 h 331"/>
                <a:gd name="T2" fmla="*/ 200 w 307"/>
                <a:gd name="T3" fmla="*/ 228 h 331"/>
                <a:gd name="T4" fmla="*/ 176 w 307"/>
                <a:gd name="T5" fmla="*/ 220 h 331"/>
                <a:gd name="T6" fmla="*/ 169 w 307"/>
                <a:gd name="T7" fmla="*/ 244 h 331"/>
                <a:gd name="T8" fmla="*/ 180 w 307"/>
                <a:gd name="T9" fmla="*/ 266 h 331"/>
                <a:gd name="T10" fmla="*/ 180 w 307"/>
                <a:gd name="T11" fmla="*/ 266 h 331"/>
                <a:gd name="T12" fmla="*/ 160 w 307"/>
                <a:gd name="T13" fmla="*/ 268 h 331"/>
                <a:gd name="T14" fmla="*/ 40 w 307"/>
                <a:gd name="T15" fmla="*/ 160 h 331"/>
                <a:gd name="T16" fmla="*/ 148 w 307"/>
                <a:gd name="T17" fmla="*/ 39 h 331"/>
                <a:gd name="T18" fmla="*/ 269 w 307"/>
                <a:gd name="T19" fmla="*/ 148 h 331"/>
                <a:gd name="T20" fmla="*/ 213 w 307"/>
                <a:gd name="T21" fmla="*/ 252 h 331"/>
                <a:gd name="T22" fmla="*/ 146 w 307"/>
                <a:gd name="T23" fmla="*/ 4 h 331"/>
                <a:gd name="T24" fmla="*/ 4 w 307"/>
                <a:gd name="T25" fmla="*/ 162 h 331"/>
                <a:gd name="T26" fmla="*/ 162 w 307"/>
                <a:gd name="T27" fmla="*/ 304 h 331"/>
                <a:gd name="T28" fmla="*/ 197 w 307"/>
                <a:gd name="T29" fmla="*/ 298 h 331"/>
                <a:gd name="T30" fmla="*/ 197 w 307"/>
                <a:gd name="T31" fmla="*/ 298 h 331"/>
                <a:gd name="T32" fmla="*/ 208 w 307"/>
                <a:gd name="T33" fmla="*/ 319 h 331"/>
                <a:gd name="T34" fmla="*/ 232 w 307"/>
                <a:gd name="T35" fmla="*/ 327 h 331"/>
                <a:gd name="T36" fmla="*/ 240 w 307"/>
                <a:gd name="T37" fmla="*/ 303 h 331"/>
                <a:gd name="T38" fmla="*/ 230 w 307"/>
                <a:gd name="T39" fmla="*/ 284 h 331"/>
                <a:gd name="T40" fmla="*/ 304 w 307"/>
                <a:gd name="T41" fmla="*/ 146 h 331"/>
                <a:gd name="T42" fmla="*/ 146 w 307"/>
                <a:gd name="T43" fmla="*/ 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7" h="331">
                  <a:moveTo>
                    <a:pt x="213" y="252"/>
                  </a:moveTo>
                  <a:cubicBezTo>
                    <a:pt x="200" y="228"/>
                    <a:pt x="200" y="228"/>
                    <a:pt x="200" y="228"/>
                  </a:cubicBezTo>
                  <a:cubicBezTo>
                    <a:pt x="196" y="219"/>
                    <a:pt x="185" y="216"/>
                    <a:pt x="176" y="220"/>
                  </a:cubicBezTo>
                  <a:cubicBezTo>
                    <a:pt x="168" y="225"/>
                    <a:pt x="164" y="236"/>
                    <a:pt x="169" y="244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4" y="267"/>
                    <a:pt x="167" y="268"/>
                    <a:pt x="160" y="268"/>
                  </a:cubicBezTo>
                  <a:cubicBezTo>
                    <a:pt x="97" y="272"/>
                    <a:pt x="43" y="223"/>
                    <a:pt x="40" y="160"/>
                  </a:cubicBezTo>
                  <a:cubicBezTo>
                    <a:pt x="36" y="97"/>
                    <a:pt x="85" y="43"/>
                    <a:pt x="148" y="39"/>
                  </a:cubicBezTo>
                  <a:cubicBezTo>
                    <a:pt x="211" y="36"/>
                    <a:pt x="265" y="85"/>
                    <a:pt x="269" y="148"/>
                  </a:cubicBezTo>
                  <a:cubicBezTo>
                    <a:pt x="271" y="192"/>
                    <a:pt x="248" y="231"/>
                    <a:pt x="213" y="252"/>
                  </a:cubicBezTo>
                  <a:close/>
                  <a:moveTo>
                    <a:pt x="146" y="4"/>
                  </a:moveTo>
                  <a:cubicBezTo>
                    <a:pt x="64" y="8"/>
                    <a:pt x="0" y="79"/>
                    <a:pt x="4" y="162"/>
                  </a:cubicBezTo>
                  <a:cubicBezTo>
                    <a:pt x="9" y="244"/>
                    <a:pt x="79" y="308"/>
                    <a:pt x="162" y="304"/>
                  </a:cubicBezTo>
                  <a:cubicBezTo>
                    <a:pt x="174" y="303"/>
                    <a:pt x="186" y="301"/>
                    <a:pt x="197" y="298"/>
                  </a:cubicBezTo>
                  <a:cubicBezTo>
                    <a:pt x="197" y="298"/>
                    <a:pt x="197" y="298"/>
                    <a:pt x="197" y="298"/>
                  </a:cubicBezTo>
                  <a:cubicBezTo>
                    <a:pt x="208" y="319"/>
                    <a:pt x="208" y="319"/>
                    <a:pt x="208" y="319"/>
                  </a:cubicBezTo>
                  <a:cubicBezTo>
                    <a:pt x="213" y="328"/>
                    <a:pt x="223" y="331"/>
                    <a:pt x="232" y="327"/>
                  </a:cubicBezTo>
                  <a:cubicBezTo>
                    <a:pt x="241" y="322"/>
                    <a:pt x="244" y="311"/>
                    <a:pt x="240" y="303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77" y="256"/>
                    <a:pt x="307" y="204"/>
                    <a:pt x="304" y="146"/>
                  </a:cubicBezTo>
                  <a:cubicBezTo>
                    <a:pt x="300" y="63"/>
                    <a:pt x="229" y="0"/>
                    <a:pt x="146" y="4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21651" y="-61913"/>
              <a:ext cx="134938" cy="1123950"/>
            </a:xfrm>
            <a:custGeom>
              <a:avLst/>
              <a:gdLst>
                <a:gd name="T0" fmla="*/ 18 w 36"/>
                <a:gd name="T1" fmla="*/ 298 h 298"/>
                <a:gd name="T2" fmla="*/ 0 w 36"/>
                <a:gd name="T3" fmla="*/ 280 h 298"/>
                <a:gd name="T4" fmla="*/ 0 w 36"/>
                <a:gd name="T5" fmla="*/ 17 h 298"/>
                <a:gd name="T6" fmla="*/ 18 w 36"/>
                <a:gd name="T7" fmla="*/ 0 h 298"/>
                <a:gd name="T8" fmla="*/ 36 w 36"/>
                <a:gd name="T9" fmla="*/ 17 h 298"/>
                <a:gd name="T10" fmla="*/ 36 w 36"/>
                <a:gd name="T11" fmla="*/ 280 h 298"/>
                <a:gd name="T12" fmla="*/ 18 w 36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98">
                  <a:moveTo>
                    <a:pt x="18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7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6" y="290"/>
                    <a:pt x="28" y="298"/>
                    <a:pt x="18" y="29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1283951" y="-61913"/>
              <a:ext cx="131763" cy="1123950"/>
            </a:xfrm>
            <a:custGeom>
              <a:avLst/>
              <a:gdLst>
                <a:gd name="T0" fmla="*/ 17 w 35"/>
                <a:gd name="T1" fmla="*/ 298 h 298"/>
                <a:gd name="T2" fmla="*/ 0 w 35"/>
                <a:gd name="T3" fmla="*/ 280 h 298"/>
                <a:gd name="T4" fmla="*/ 0 w 35"/>
                <a:gd name="T5" fmla="*/ 17 h 298"/>
                <a:gd name="T6" fmla="*/ 17 w 35"/>
                <a:gd name="T7" fmla="*/ 0 h 298"/>
                <a:gd name="T8" fmla="*/ 35 w 35"/>
                <a:gd name="T9" fmla="*/ 17 h 298"/>
                <a:gd name="T10" fmla="*/ 35 w 35"/>
                <a:gd name="T11" fmla="*/ 280 h 298"/>
                <a:gd name="T12" fmla="*/ 17 w 35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8">
                  <a:moveTo>
                    <a:pt x="17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5" y="290"/>
                    <a:pt x="27" y="298"/>
                    <a:pt x="17" y="29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9807576" y="-73025"/>
              <a:ext cx="1198563" cy="1135063"/>
            </a:xfrm>
            <a:custGeom>
              <a:avLst/>
              <a:gdLst>
                <a:gd name="T0" fmla="*/ 158 w 319"/>
                <a:gd name="T1" fmla="*/ 301 h 301"/>
                <a:gd name="T2" fmla="*/ 158 w 319"/>
                <a:gd name="T3" fmla="*/ 301 h 301"/>
                <a:gd name="T4" fmla="*/ 142 w 319"/>
                <a:gd name="T5" fmla="*/ 292 h 301"/>
                <a:gd name="T6" fmla="*/ 5 w 319"/>
                <a:gd name="T7" fmla="*/ 29 h 301"/>
                <a:gd name="T8" fmla="*/ 12 w 319"/>
                <a:gd name="T9" fmla="*/ 5 h 301"/>
                <a:gd name="T10" fmla="*/ 36 w 319"/>
                <a:gd name="T11" fmla="*/ 12 h 301"/>
                <a:gd name="T12" fmla="*/ 158 w 319"/>
                <a:gd name="T13" fmla="*/ 245 h 301"/>
                <a:gd name="T14" fmla="*/ 283 w 319"/>
                <a:gd name="T15" fmla="*/ 12 h 301"/>
                <a:gd name="T16" fmla="*/ 307 w 319"/>
                <a:gd name="T17" fmla="*/ 5 h 301"/>
                <a:gd name="T18" fmla="*/ 314 w 319"/>
                <a:gd name="T19" fmla="*/ 29 h 301"/>
                <a:gd name="T20" fmla="*/ 174 w 319"/>
                <a:gd name="T21" fmla="*/ 292 h 301"/>
                <a:gd name="T22" fmla="*/ 158 w 319"/>
                <a:gd name="T2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01">
                  <a:moveTo>
                    <a:pt x="158" y="301"/>
                  </a:moveTo>
                  <a:cubicBezTo>
                    <a:pt x="158" y="301"/>
                    <a:pt x="158" y="301"/>
                    <a:pt x="158" y="301"/>
                  </a:cubicBezTo>
                  <a:cubicBezTo>
                    <a:pt x="151" y="301"/>
                    <a:pt x="145" y="297"/>
                    <a:pt x="142" y="29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4"/>
                    <a:pt x="36" y="12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287" y="3"/>
                    <a:pt x="298" y="0"/>
                    <a:pt x="307" y="5"/>
                  </a:cubicBezTo>
                  <a:cubicBezTo>
                    <a:pt x="315" y="9"/>
                    <a:pt x="319" y="20"/>
                    <a:pt x="314" y="29"/>
                  </a:cubicBezTo>
                  <a:cubicBezTo>
                    <a:pt x="174" y="292"/>
                    <a:pt x="174" y="292"/>
                    <a:pt x="174" y="292"/>
                  </a:cubicBezTo>
                  <a:cubicBezTo>
                    <a:pt x="171" y="298"/>
                    <a:pt x="165" y="301"/>
                    <a:pt x="158" y="30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2125326" y="703263"/>
              <a:ext cx="454025" cy="131763"/>
            </a:xfrm>
            <a:custGeom>
              <a:avLst/>
              <a:gdLst>
                <a:gd name="T0" fmla="*/ 103 w 121"/>
                <a:gd name="T1" fmla="*/ 35 h 35"/>
                <a:gd name="T2" fmla="*/ 18 w 121"/>
                <a:gd name="T3" fmla="*/ 35 h 35"/>
                <a:gd name="T4" fmla="*/ 0 w 121"/>
                <a:gd name="T5" fmla="*/ 18 h 35"/>
                <a:gd name="T6" fmla="*/ 18 w 121"/>
                <a:gd name="T7" fmla="*/ 0 h 35"/>
                <a:gd name="T8" fmla="*/ 103 w 121"/>
                <a:gd name="T9" fmla="*/ 0 h 35"/>
                <a:gd name="T10" fmla="*/ 121 w 121"/>
                <a:gd name="T11" fmla="*/ 18 h 35"/>
                <a:gd name="T12" fmla="*/ 103 w 121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35">
                  <a:moveTo>
                    <a:pt x="103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3" y="0"/>
                    <a:pt x="121" y="8"/>
                    <a:pt x="121" y="18"/>
                  </a:cubicBezTo>
                  <a:cubicBezTo>
                    <a:pt x="121" y="28"/>
                    <a:pt x="113" y="35"/>
                    <a:pt x="103" y="3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11753851" y="-66675"/>
              <a:ext cx="1193800" cy="1139825"/>
            </a:xfrm>
            <a:custGeom>
              <a:avLst/>
              <a:gdLst>
                <a:gd name="T0" fmla="*/ 298 w 318"/>
                <a:gd name="T1" fmla="*/ 299 h 302"/>
                <a:gd name="T2" fmla="*/ 282 w 318"/>
                <a:gd name="T3" fmla="*/ 290 h 302"/>
                <a:gd name="T4" fmla="*/ 160 w 318"/>
                <a:gd name="T5" fmla="*/ 56 h 302"/>
                <a:gd name="T6" fmla="*/ 36 w 318"/>
                <a:gd name="T7" fmla="*/ 290 h 302"/>
                <a:gd name="T8" fmla="*/ 12 w 318"/>
                <a:gd name="T9" fmla="*/ 297 h 302"/>
                <a:gd name="T10" fmla="*/ 4 w 318"/>
                <a:gd name="T11" fmla="*/ 273 h 302"/>
                <a:gd name="T12" fmla="*/ 145 w 318"/>
                <a:gd name="T13" fmla="*/ 10 h 302"/>
                <a:gd name="T14" fmla="*/ 160 w 318"/>
                <a:gd name="T15" fmla="*/ 1 h 302"/>
                <a:gd name="T16" fmla="*/ 176 w 318"/>
                <a:gd name="T17" fmla="*/ 10 h 302"/>
                <a:gd name="T18" fmla="*/ 314 w 318"/>
                <a:gd name="T19" fmla="*/ 273 h 302"/>
                <a:gd name="T20" fmla="*/ 306 w 318"/>
                <a:gd name="T21" fmla="*/ 297 h 302"/>
                <a:gd name="T22" fmla="*/ 298 w 318"/>
                <a:gd name="T23" fmla="*/ 29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02">
                  <a:moveTo>
                    <a:pt x="298" y="299"/>
                  </a:moveTo>
                  <a:cubicBezTo>
                    <a:pt x="292" y="299"/>
                    <a:pt x="286" y="296"/>
                    <a:pt x="282" y="2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1" y="298"/>
                    <a:pt x="20" y="302"/>
                    <a:pt x="12" y="297"/>
                  </a:cubicBezTo>
                  <a:cubicBezTo>
                    <a:pt x="3" y="292"/>
                    <a:pt x="0" y="282"/>
                    <a:pt x="4" y="273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8" y="4"/>
                    <a:pt x="154" y="0"/>
                    <a:pt x="160" y="1"/>
                  </a:cubicBezTo>
                  <a:cubicBezTo>
                    <a:pt x="167" y="1"/>
                    <a:pt x="173" y="4"/>
                    <a:pt x="176" y="10"/>
                  </a:cubicBezTo>
                  <a:cubicBezTo>
                    <a:pt x="314" y="273"/>
                    <a:pt x="314" y="273"/>
                    <a:pt x="314" y="273"/>
                  </a:cubicBezTo>
                  <a:cubicBezTo>
                    <a:pt x="318" y="282"/>
                    <a:pt x="315" y="293"/>
                    <a:pt x="306" y="297"/>
                  </a:cubicBezTo>
                  <a:cubicBezTo>
                    <a:pt x="304" y="298"/>
                    <a:pt x="301" y="299"/>
                    <a:pt x="298" y="29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2807951" y="-61913"/>
              <a:ext cx="128588" cy="161925"/>
            </a:xfrm>
            <a:custGeom>
              <a:avLst/>
              <a:gdLst>
                <a:gd name="T0" fmla="*/ 48 w 81"/>
                <a:gd name="T1" fmla="*/ 102 h 102"/>
                <a:gd name="T2" fmla="*/ 33 w 81"/>
                <a:gd name="T3" fmla="*/ 102 h 102"/>
                <a:gd name="T4" fmla="*/ 33 w 81"/>
                <a:gd name="T5" fmla="*/ 12 h 102"/>
                <a:gd name="T6" fmla="*/ 0 w 81"/>
                <a:gd name="T7" fmla="*/ 12 h 102"/>
                <a:gd name="T8" fmla="*/ 0 w 81"/>
                <a:gd name="T9" fmla="*/ 0 h 102"/>
                <a:gd name="T10" fmla="*/ 81 w 81"/>
                <a:gd name="T11" fmla="*/ 0 h 102"/>
                <a:gd name="T12" fmla="*/ 81 w 81"/>
                <a:gd name="T13" fmla="*/ 12 h 102"/>
                <a:gd name="T14" fmla="*/ 48 w 81"/>
                <a:gd name="T15" fmla="*/ 12 h 102"/>
                <a:gd name="T16" fmla="*/ 48 w 81"/>
                <a:gd name="T17" fmla="*/ 102 h 102"/>
                <a:gd name="T18" fmla="*/ 48 w 81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02">
                  <a:moveTo>
                    <a:pt x="48" y="102"/>
                  </a:moveTo>
                  <a:lnTo>
                    <a:pt x="33" y="102"/>
                  </a:lnTo>
                  <a:lnTo>
                    <a:pt x="33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2"/>
                  </a:lnTo>
                  <a:lnTo>
                    <a:pt x="48" y="12"/>
                  </a:lnTo>
                  <a:lnTo>
                    <a:pt x="48" y="102"/>
                  </a:lnTo>
                  <a:lnTo>
                    <a:pt x="48" y="102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2958763" y="-61913"/>
              <a:ext cx="168275" cy="161925"/>
            </a:xfrm>
            <a:custGeom>
              <a:avLst/>
              <a:gdLst>
                <a:gd name="T0" fmla="*/ 54 w 106"/>
                <a:gd name="T1" fmla="*/ 78 h 102"/>
                <a:gd name="T2" fmla="*/ 54 w 106"/>
                <a:gd name="T3" fmla="*/ 78 h 102"/>
                <a:gd name="T4" fmla="*/ 85 w 106"/>
                <a:gd name="T5" fmla="*/ 0 h 102"/>
                <a:gd name="T6" fmla="*/ 106 w 106"/>
                <a:gd name="T7" fmla="*/ 0 h 102"/>
                <a:gd name="T8" fmla="*/ 106 w 106"/>
                <a:gd name="T9" fmla="*/ 102 h 102"/>
                <a:gd name="T10" fmla="*/ 92 w 106"/>
                <a:gd name="T11" fmla="*/ 102 h 102"/>
                <a:gd name="T12" fmla="*/ 92 w 106"/>
                <a:gd name="T13" fmla="*/ 16 h 102"/>
                <a:gd name="T14" fmla="*/ 92 w 106"/>
                <a:gd name="T15" fmla="*/ 16 h 102"/>
                <a:gd name="T16" fmla="*/ 59 w 106"/>
                <a:gd name="T17" fmla="*/ 102 h 102"/>
                <a:gd name="T18" fmla="*/ 50 w 106"/>
                <a:gd name="T19" fmla="*/ 102 h 102"/>
                <a:gd name="T20" fmla="*/ 14 w 106"/>
                <a:gd name="T21" fmla="*/ 16 h 102"/>
                <a:gd name="T22" fmla="*/ 14 w 106"/>
                <a:gd name="T23" fmla="*/ 16 h 102"/>
                <a:gd name="T24" fmla="*/ 14 w 106"/>
                <a:gd name="T25" fmla="*/ 102 h 102"/>
                <a:gd name="T26" fmla="*/ 0 w 106"/>
                <a:gd name="T27" fmla="*/ 102 h 102"/>
                <a:gd name="T28" fmla="*/ 0 w 106"/>
                <a:gd name="T29" fmla="*/ 0 h 102"/>
                <a:gd name="T30" fmla="*/ 24 w 106"/>
                <a:gd name="T31" fmla="*/ 0 h 102"/>
                <a:gd name="T32" fmla="*/ 54 w 106"/>
                <a:gd name="T33" fmla="*/ 78 h 102"/>
                <a:gd name="T34" fmla="*/ 54 w 106"/>
                <a:gd name="T35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02">
                  <a:moveTo>
                    <a:pt x="54" y="78"/>
                  </a:moveTo>
                  <a:lnTo>
                    <a:pt x="54" y="78"/>
                  </a:lnTo>
                  <a:lnTo>
                    <a:pt x="85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92" y="102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59" y="102"/>
                  </a:lnTo>
                  <a:lnTo>
                    <a:pt x="50" y="10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4" y="78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329488" y="876300"/>
              <a:ext cx="461963" cy="112713"/>
            </a:xfrm>
            <a:custGeom>
              <a:avLst/>
              <a:gdLst>
                <a:gd name="T0" fmla="*/ 108 w 123"/>
                <a:gd name="T1" fmla="*/ 0 h 30"/>
                <a:gd name="T2" fmla="*/ 21 w 123"/>
                <a:gd name="T3" fmla="*/ 0 h 30"/>
                <a:gd name="T4" fmla="*/ 0 w 123"/>
                <a:gd name="T5" fmla="*/ 30 h 30"/>
                <a:gd name="T6" fmla="*/ 108 w 123"/>
                <a:gd name="T7" fmla="*/ 30 h 30"/>
                <a:gd name="T8" fmla="*/ 123 w 123"/>
                <a:gd name="T9" fmla="*/ 15 h 30"/>
                <a:gd name="T10" fmla="*/ 123 w 123"/>
                <a:gd name="T11" fmla="*/ 15 h 30"/>
                <a:gd name="T12" fmla="*/ 108 w 123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">
                  <a:moveTo>
                    <a:pt x="10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11"/>
                    <a:pt x="8" y="21"/>
                    <a:pt x="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7" y="30"/>
                    <a:pt x="123" y="23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7" y="0"/>
                    <a:pt x="108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7458076" y="657225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8 w 89"/>
                <a:gd name="T3" fmla="*/ 0 h 30"/>
                <a:gd name="T4" fmla="*/ 0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74 w 89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11"/>
                    <a:pt x="3" y="21"/>
                    <a:pt x="0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7502526" y="442913"/>
              <a:ext cx="288925" cy="112713"/>
            </a:xfrm>
            <a:custGeom>
              <a:avLst/>
              <a:gdLst>
                <a:gd name="T0" fmla="*/ 62 w 77"/>
                <a:gd name="T1" fmla="*/ 0 h 30"/>
                <a:gd name="T2" fmla="*/ 0 w 77"/>
                <a:gd name="T3" fmla="*/ 0 h 30"/>
                <a:gd name="T4" fmla="*/ 0 w 77"/>
                <a:gd name="T5" fmla="*/ 14 h 30"/>
                <a:gd name="T6" fmla="*/ 0 w 77"/>
                <a:gd name="T7" fmla="*/ 30 h 30"/>
                <a:gd name="T8" fmla="*/ 62 w 77"/>
                <a:gd name="T9" fmla="*/ 30 h 30"/>
                <a:gd name="T10" fmla="*/ 77 w 77"/>
                <a:gd name="T11" fmla="*/ 15 h 30"/>
                <a:gd name="T12" fmla="*/ 62 w 77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30">
                  <a:moveTo>
                    <a:pt x="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9"/>
                    <a:pt x="0" y="14"/>
                  </a:cubicBezTo>
                  <a:cubicBezTo>
                    <a:pt x="0" y="19"/>
                    <a:pt x="0" y="25"/>
                    <a:pt x="0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71" y="30"/>
                    <a:pt x="77" y="23"/>
                    <a:pt x="77" y="15"/>
                  </a:cubicBezTo>
                  <a:cubicBezTo>
                    <a:pt x="77" y="7"/>
                    <a:pt x="71" y="0"/>
                    <a:pt x="62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7458076" y="223838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0 w 89"/>
                <a:gd name="T3" fmla="*/ 0 h 30"/>
                <a:gd name="T4" fmla="*/ 8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89 w 89"/>
                <a:gd name="T11" fmla="*/ 15 h 30"/>
                <a:gd name="T12" fmla="*/ 74 w 8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6" y="20"/>
                    <a:pt x="8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7337426" y="9525"/>
              <a:ext cx="454025" cy="112713"/>
            </a:xfrm>
            <a:custGeom>
              <a:avLst/>
              <a:gdLst>
                <a:gd name="T0" fmla="*/ 106 w 121"/>
                <a:gd name="T1" fmla="*/ 0 h 30"/>
                <a:gd name="T2" fmla="*/ 0 w 121"/>
                <a:gd name="T3" fmla="*/ 0 h 30"/>
                <a:gd name="T4" fmla="*/ 20 w 121"/>
                <a:gd name="T5" fmla="*/ 30 h 30"/>
                <a:gd name="T6" fmla="*/ 106 w 121"/>
                <a:gd name="T7" fmla="*/ 30 h 30"/>
                <a:gd name="T8" fmla="*/ 121 w 121"/>
                <a:gd name="T9" fmla="*/ 15 h 30"/>
                <a:gd name="T10" fmla="*/ 106 w 12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9"/>
                    <a:pt x="14" y="19"/>
                    <a:pt x="20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1" y="23"/>
                    <a:pt x="121" y="15"/>
                  </a:cubicBezTo>
                  <a:cubicBezTo>
                    <a:pt x="121" y="7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6432551" y="876300"/>
              <a:ext cx="280988" cy="112713"/>
            </a:xfrm>
            <a:custGeom>
              <a:avLst/>
              <a:gdLst>
                <a:gd name="T0" fmla="*/ 60 w 75"/>
                <a:gd name="T1" fmla="*/ 15 h 30"/>
                <a:gd name="T2" fmla="*/ 60 w 75"/>
                <a:gd name="T3" fmla="*/ 15 h 30"/>
                <a:gd name="T4" fmla="*/ 75 w 75"/>
                <a:gd name="T5" fmla="*/ 0 h 30"/>
                <a:gd name="T6" fmla="*/ 15 w 75"/>
                <a:gd name="T7" fmla="*/ 0 h 30"/>
                <a:gd name="T8" fmla="*/ 0 w 75"/>
                <a:gd name="T9" fmla="*/ 15 h 30"/>
                <a:gd name="T10" fmla="*/ 0 w 75"/>
                <a:gd name="T11" fmla="*/ 15 h 30"/>
                <a:gd name="T12" fmla="*/ 15 w 75"/>
                <a:gd name="T13" fmla="*/ 30 h 30"/>
                <a:gd name="T14" fmla="*/ 75 w 75"/>
                <a:gd name="T15" fmla="*/ 30 h 30"/>
                <a:gd name="T16" fmla="*/ 60 w 75"/>
                <a:gd name="T17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60" y="7"/>
                    <a:pt x="67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3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6657976" y="876300"/>
              <a:ext cx="750888" cy="112713"/>
            </a:xfrm>
            <a:custGeom>
              <a:avLst/>
              <a:gdLst>
                <a:gd name="T0" fmla="*/ 200 w 200"/>
                <a:gd name="T1" fmla="*/ 0 h 30"/>
                <a:gd name="T2" fmla="*/ 15 w 200"/>
                <a:gd name="T3" fmla="*/ 0 h 30"/>
                <a:gd name="T4" fmla="*/ 0 w 200"/>
                <a:gd name="T5" fmla="*/ 15 h 30"/>
                <a:gd name="T6" fmla="*/ 0 w 200"/>
                <a:gd name="T7" fmla="*/ 15 h 30"/>
                <a:gd name="T8" fmla="*/ 15 w 200"/>
                <a:gd name="T9" fmla="*/ 30 h 30"/>
                <a:gd name="T10" fmla="*/ 179 w 200"/>
                <a:gd name="T11" fmla="*/ 30 h 30"/>
                <a:gd name="T12" fmla="*/ 200 w 20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30">
                  <a:moveTo>
                    <a:pt x="20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87" y="21"/>
                    <a:pt x="194" y="11"/>
                    <a:pt x="200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6273801" y="657225"/>
              <a:ext cx="282575" cy="114300"/>
            </a:xfrm>
            <a:custGeom>
              <a:avLst/>
              <a:gdLst>
                <a:gd name="T0" fmla="*/ 60 w 75"/>
                <a:gd name="T1" fmla="*/ 19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9"/>
                  </a:moveTo>
                  <a:cubicBezTo>
                    <a:pt x="58" y="9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6"/>
                    <a:pt x="60" y="19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6492876" y="657225"/>
              <a:ext cx="993775" cy="114300"/>
            </a:xfrm>
            <a:custGeom>
              <a:avLst/>
              <a:gdLst>
                <a:gd name="T0" fmla="*/ 265 w 265"/>
                <a:gd name="T1" fmla="*/ 0 h 30"/>
                <a:gd name="T2" fmla="*/ 16 w 265"/>
                <a:gd name="T3" fmla="*/ 0 h 30"/>
                <a:gd name="T4" fmla="*/ 2 w 265"/>
                <a:gd name="T5" fmla="*/ 19 h 30"/>
                <a:gd name="T6" fmla="*/ 17 w 265"/>
                <a:gd name="T7" fmla="*/ 30 h 30"/>
                <a:gd name="T8" fmla="*/ 257 w 265"/>
                <a:gd name="T9" fmla="*/ 30 h 30"/>
                <a:gd name="T10" fmla="*/ 265 w 26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30">
                  <a:moveTo>
                    <a:pt x="26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9"/>
                    <a:pt x="2" y="19"/>
                  </a:cubicBezTo>
                  <a:cubicBezTo>
                    <a:pt x="3" y="26"/>
                    <a:pt x="10" y="30"/>
                    <a:pt x="17" y="30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60" y="21"/>
                    <a:pt x="263" y="11"/>
                    <a:pt x="265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113463" y="442913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5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8" y="8"/>
                    <a:pt x="66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2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330951" y="442913"/>
              <a:ext cx="1171575" cy="112713"/>
            </a:xfrm>
            <a:custGeom>
              <a:avLst/>
              <a:gdLst>
                <a:gd name="T0" fmla="*/ 2 w 312"/>
                <a:gd name="T1" fmla="*/ 18 h 30"/>
                <a:gd name="T2" fmla="*/ 17 w 312"/>
                <a:gd name="T3" fmla="*/ 30 h 30"/>
                <a:gd name="T4" fmla="*/ 312 w 312"/>
                <a:gd name="T5" fmla="*/ 30 h 30"/>
                <a:gd name="T6" fmla="*/ 312 w 312"/>
                <a:gd name="T7" fmla="*/ 14 h 30"/>
                <a:gd name="T8" fmla="*/ 312 w 312"/>
                <a:gd name="T9" fmla="*/ 0 h 30"/>
                <a:gd name="T10" fmla="*/ 17 w 312"/>
                <a:gd name="T11" fmla="*/ 0 h 30"/>
                <a:gd name="T12" fmla="*/ 2 w 312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0">
                  <a:moveTo>
                    <a:pt x="2" y="18"/>
                  </a:moveTo>
                  <a:cubicBezTo>
                    <a:pt x="4" y="25"/>
                    <a:pt x="10" y="30"/>
                    <a:pt x="17" y="30"/>
                  </a:cubicBezTo>
                  <a:cubicBezTo>
                    <a:pt x="312" y="30"/>
                    <a:pt x="312" y="30"/>
                    <a:pt x="312" y="30"/>
                  </a:cubicBezTo>
                  <a:cubicBezTo>
                    <a:pt x="312" y="25"/>
                    <a:pt x="312" y="19"/>
                    <a:pt x="312" y="14"/>
                  </a:cubicBezTo>
                  <a:cubicBezTo>
                    <a:pt x="312" y="9"/>
                    <a:pt x="312" y="4"/>
                    <a:pt x="3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2" y="18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191251" y="223838"/>
              <a:ext cx="282575" cy="114300"/>
            </a:xfrm>
            <a:custGeom>
              <a:avLst/>
              <a:gdLst>
                <a:gd name="T0" fmla="*/ 60 w 75"/>
                <a:gd name="T1" fmla="*/ 15 h 30"/>
                <a:gd name="T2" fmla="*/ 75 w 75"/>
                <a:gd name="T3" fmla="*/ 0 h 30"/>
                <a:gd name="T4" fmla="*/ 16 w 75"/>
                <a:gd name="T5" fmla="*/ 0 h 30"/>
                <a:gd name="T6" fmla="*/ 0 w 75"/>
                <a:gd name="T7" fmla="*/ 15 h 30"/>
                <a:gd name="T8" fmla="*/ 0 w 75"/>
                <a:gd name="T9" fmla="*/ 15 h 30"/>
                <a:gd name="T10" fmla="*/ 16 w 75"/>
                <a:gd name="T11" fmla="*/ 30 h 30"/>
                <a:gd name="T12" fmla="*/ 75 w 75"/>
                <a:gd name="T13" fmla="*/ 30 h 30"/>
                <a:gd name="T14" fmla="*/ 60 w 7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7"/>
                    <a:pt x="67" y="0"/>
                    <a:pt x="7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0"/>
                    <a:pt x="16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4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416676" y="223838"/>
              <a:ext cx="1069975" cy="114300"/>
            </a:xfrm>
            <a:custGeom>
              <a:avLst/>
              <a:gdLst>
                <a:gd name="T0" fmla="*/ 277 w 285"/>
                <a:gd name="T1" fmla="*/ 0 h 30"/>
                <a:gd name="T2" fmla="*/ 15 w 285"/>
                <a:gd name="T3" fmla="*/ 0 h 30"/>
                <a:gd name="T4" fmla="*/ 0 w 285"/>
                <a:gd name="T5" fmla="*/ 15 h 30"/>
                <a:gd name="T6" fmla="*/ 15 w 285"/>
                <a:gd name="T7" fmla="*/ 30 h 30"/>
                <a:gd name="T8" fmla="*/ 285 w 285"/>
                <a:gd name="T9" fmla="*/ 30 h 30"/>
                <a:gd name="T10" fmla="*/ 277 w 28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30">
                  <a:moveTo>
                    <a:pt x="2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0"/>
                    <a:pt x="281" y="10"/>
                    <a:pt x="277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605588" y="9525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7" y="8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6818313" y="9525"/>
              <a:ext cx="593725" cy="112713"/>
            </a:xfrm>
            <a:custGeom>
              <a:avLst/>
              <a:gdLst>
                <a:gd name="T0" fmla="*/ 138 w 158"/>
                <a:gd name="T1" fmla="*/ 0 h 30"/>
                <a:gd name="T2" fmla="*/ 17 w 158"/>
                <a:gd name="T3" fmla="*/ 0 h 30"/>
                <a:gd name="T4" fmla="*/ 3 w 158"/>
                <a:gd name="T5" fmla="*/ 18 h 30"/>
                <a:gd name="T6" fmla="*/ 18 w 158"/>
                <a:gd name="T7" fmla="*/ 30 h 30"/>
                <a:gd name="T8" fmla="*/ 158 w 158"/>
                <a:gd name="T9" fmla="*/ 30 h 30"/>
                <a:gd name="T10" fmla="*/ 138 w 1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0">
                  <a:moveTo>
                    <a:pt x="13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3" y="18"/>
                  </a:cubicBezTo>
                  <a:cubicBezTo>
                    <a:pt x="4" y="25"/>
                    <a:pt x="11" y="30"/>
                    <a:pt x="1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2" y="19"/>
                    <a:pt x="146" y="9"/>
                    <a:pt x="138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605588" y="-733425"/>
              <a:ext cx="44450" cy="334963"/>
            </a:xfrm>
            <a:custGeom>
              <a:avLst/>
              <a:gdLst>
                <a:gd name="T0" fmla="*/ 28 w 28"/>
                <a:gd name="T1" fmla="*/ 211 h 211"/>
                <a:gd name="T2" fmla="*/ 0 w 28"/>
                <a:gd name="T3" fmla="*/ 211 h 211"/>
                <a:gd name="T4" fmla="*/ 0 w 28"/>
                <a:gd name="T5" fmla="*/ 0 h 211"/>
                <a:gd name="T6" fmla="*/ 28 w 28"/>
                <a:gd name="T7" fmla="*/ 0 h 211"/>
                <a:gd name="T8" fmla="*/ 28 w 28"/>
                <a:gd name="T9" fmla="*/ 211 h 211"/>
                <a:gd name="T10" fmla="*/ 28 w 28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11">
                  <a:moveTo>
                    <a:pt x="28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11"/>
                  </a:lnTo>
                  <a:lnTo>
                    <a:pt x="28" y="211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6729413" y="-733425"/>
              <a:ext cx="344488" cy="334963"/>
            </a:xfrm>
            <a:custGeom>
              <a:avLst/>
              <a:gdLst>
                <a:gd name="T0" fmla="*/ 108 w 217"/>
                <a:gd name="T1" fmla="*/ 164 h 211"/>
                <a:gd name="T2" fmla="*/ 108 w 217"/>
                <a:gd name="T3" fmla="*/ 164 h 211"/>
                <a:gd name="T4" fmla="*/ 172 w 217"/>
                <a:gd name="T5" fmla="*/ 0 h 211"/>
                <a:gd name="T6" fmla="*/ 217 w 217"/>
                <a:gd name="T7" fmla="*/ 0 h 211"/>
                <a:gd name="T8" fmla="*/ 217 w 217"/>
                <a:gd name="T9" fmla="*/ 211 h 211"/>
                <a:gd name="T10" fmla="*/ 189 w 217"/>
                <a:gd name="T11" fmla="*/ 211 h 211"/>
                <a:gd name="T12" fmla="*/ 189 w 217"/>
                <a:gd name="T13" fmla="*/ 36 h 211"/>
                <a:gd name="T14" fmla="*/ 186 w 217"/>
                <a:gd name="T15" fmla="*/ 36 h 211"/>
                <a:gd name="T16" fmla="*/ 118 w 217"/>
                <a:gd name="T17" fmla="*/ 211 h 211"/>
                <a:gd name="T18" fmla="*/ 99 w 217"/>
                <a:gd name="T19" fmla="*/ 211 h 211"/>
                <a:gd name="T20" fmla="*/ 30 w 217"/>
                <a:gd name="T21" fmla="*/ 36 h 211"/>
                <a:gd name="T22" fmla="*/ 28 w 217"/>
                <a:gd name="T23" fmla="*/ 36 h 211"/>
                <a:gd name="T24" fmla="*/ 28 w 217"/>
                <a:gd name="T25" fmla="*/ 211 h 211"/>
                <a:gd name="T26" fmla="*/ 0 w 217"/>
                <a:gd name="T27" fmla="*/ 211 h 211"/>
                <a:gd name="T28" fmla="*/ 0 w 217"/>
                <a:gd name="T29" fmla="*/ 0 h 211"/>
                <a:gd name="T30" fmla="*/ 47 w 217"/>
                <a:gd name="T31" fmla="*/ 0 h 211"/>
                <a:gd name="T32" fmla="*/ 108 w 217"/>
                <a:gd name="T33" fmla="*/ 164 h 211"/>
                <a:gd name="T34" fmla="*/ 108 w 217"/>
                <a:gd name="T35" fmla="*/ 16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211">
                  <a:moveTo>
                    <a:pt x="108" y="164"/>
                  </a:moveTo>
                  <a:lnTo>
                    <a:pt x="108" y="164"/>
                  </a:lnTo>
                  <a:lnTo>
                    <a:pt x="172" y="0"/>
                  </a:lnTo>
                  <a:lnTo>
                    <a:pt x="217" y="0"/>
                  </a:lnTo>
                  <a:lnTo>
                    <a:pt x="217" y="211"/>
                  </a:lnTo>
                  <a:lnTo>
                    <a:pt x="189" y="211"/>
                  </a:lnTo>
                  <a:lnTo>
                    <a:pt x="189" y="36"/>
                  </a:lnTo>
                  <a:lnTo>
                    <a:pt x="186" y="36"/>
                  </a:lnTo>
                  <a:lnTo>
                    <a:pt x="118" y="211"/>
                  </a:lnTo>
                  <a:lnTo>
                    <a:pt x="99" y="211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8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108" y="164"/>
                  </a:lnTo>
                  <a:lnTo>
                    <a:pt x="108" y="164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7131051" y="-741363"/>
              <a:ext cx="225425" cy="350838"/>
            </a:xfrm>
            <a:custGeom>
              <a:avLst/>
              <a:gdLst>
                <a:gd name="T0" fmla="*/ 50 w 60"/>
                <a:gd name="T1" fmla="*/ 19 h 93"/>
                <a:gd name="T2" fmla="*/ 43 w 60"/>
                <a:gd name="T3" fmla="*/ 13 h 93"/>
                <a:gd name="T4" fmla="*/ 33 w 60"/>
                <a:gd name="T5" fmla="*/ 10 h 93"/>
                <a:gd name="T6" fmla="*/ 27 w 60"/>
                <a:gd name="T7" fmla="*/ 11 h 93"/>
                <a:gd name="T8" fmla="*/ 21 w 60"/>
                <a:gd name="T9" fmla="*/ 14 h 93"/>
                <a:gd name="T10" fmla="*/ 17 w 60"/>
                <a:gd name="T11" fmla="*/ 18 h 93"/>
                <a:gd name="T12" fmla="*/ 16 w 60"/>
                <a:gd name="T13" fmla="*/ 25 h 93"/>
                <a:gd name="T14" fmla="*/ 17 w 60"/>
                <a:gd name="T15" fmla="*/ 31 h 93"/>
                <a:gd name="T16" fmla="*/ 21 w 60"/>
                <a:gd name="T17" fmla="*/ 35 h 93"/>
                <a:gd name="T18" fmla="*/ 27 w 60"/>
                <a:gd name="T19" fmla="*/ 38 h 93"/>
                <a:gd name="T20" fmla="*/ 34 w 60"/>
                <a:gd name="T21" fmla="*/ 40 h 93"/>
                <a:gd name="T22" fmla="*/ 43 w 60"/>
                <a:gd name="T23" fmla="*/ 44 h 93"/>
                <a:gd name="T24" fmla="*/ 51 w 60"/>
                <a:gd name="T25" fmla="*/ 48 h 93"/>
                <a:gd name="T26" fmla="*/ 58 w 60"/>
                <a:gd name="T27" fmla="*/ 55 h 93"/>
                <a:gd name="T28" fmla="*/ 60 w 60"/>
                <a:gd name="T29" fmla="*/ 66 h 93"/>
                <a:gd name="T30" fmla="*/ 57 w 60"/>
                <a:gd name="T31" fmla="*/ 78 h 93"/>
                <a:gd name="T32" fmla="*/ 50 w 60"/>
                <a:gd name="T33" fmla="*/ 87 h 93"/>
                <a:gd name="T34" fmla="*/ 41 w 60"/>
                <a:gd name="T35" fmla="*/ 92 h 93"/>
                <a:gd name="T36" fmla="*/ 29 w 60"/>
                <a:gd name="T37" fmla="*/ 93 h 93"/>
                <a:gd name="T38" fmla="*/ 13 w 60"/>
                <a:gd name="T39" fmla="*/ 90 h 93"/>
                <a:gd name="T40" fmla="*/ 0 w 60"/>
                <a:gd name="T41" fmla="*/ 80 h 93"/>
                <a:gd name="T42" fmla="*/ 10 w 60"/>
                <a:gd name="T43" fmla="*/ 72 h 93"/>
                <a:gd name="T44" fmla="*/ 18 w 60"/>
                <a:gd name="T45" fmla="*/ 80 h 93"/>
                <a:gd name="T46" fmla="*/ 29 w 60"/>
                <a:gd name="T47" fmla="*/ 83 h 93"/>
                <a:gd name="T48" fmla="*/ 36 w 60"/>
                <a:gd name="T49" fmla="*/ 82 h 93"/>
                <a:gd name="T50" fmla="*/ 41 w 60"/>
                <a:gd name="T51" fmla="*/ 79 h 93"/>
                <a:gd name="T52" fmla="*/ 46 w 60"/>
                <a:gd name="T53" fmla="*/ 74 h 93"/>
                <a:gd name="T54" fmla="*/ 47 w 60"/>
                <a:gd name="T55" fmla="*/ 68 h 93"/>
                <a:gd name="T56" fmla="*/ 46 w 60"/>
                <a:gd name="T57" fmla="*/ 61 h 93"/>
                <a:gd name="T58" fmla="*/ 41 w 60"/>
                <a:gd name="T59" fmla="*/ 56 h 93"/>
                <a:gd name="T60" fmla="*/ 34 w 60"/>
                <a:gd name="T61" fmla="*/ 53 h 93"/>
                <a:gd name="T62" fmla="*/ 26 w 60"/>
                <a:gd name="T63" fmla="*/ 50 h 93"/>
                <a:gd name="T64" fmla="*/ 18 w 60"/>
                <a:gd name="T65" fmla="*/ 47 h 93"/>
                <a:gd name="T66" fmla="*/ 10 w 60"/>
                <a:gd name="T67" fmla="*/ 43 h 93"/>
                <a:gd name="T68" fmla="*/ 5 w 60"/>
                <a:gd name="T69" fmla="*/ 36 h 93"/>
                <a:gd name="T70" fmla="*/ 3 w 60"/>
                <a:gd name="T71" fmla="*/ 25 h 93"/>
                <a:gd name="T72" fmla="*/ 6 w 60"/>
                <a:gd name="T73" fmla="*/ 14 h 93"/>
                <a:gd name="T74" fmla="*/ 13 w 60"/>
                <a:gd name="T75" fmla="*/ 6 h 93"/>
                <a:gd name="T76" fmla="*/ 23 w 60"/>
                <a:gd name="T77" fmla="*/ 1 h 93"/>
                <a:gd name="T78" fmla="*/ 34 w 60"/>
                <a:gd name="T79" fmla="*/ 0 h 93"/>
                <a:gd name="T80" fmla="*/ 48 w 60"/>
                <a:gd name="T81" fmla="*/ 3 h 93"/>
                <a:gd name="T82" fmla="*/ 59 w 60"/>
                <a:gd name="T83" fmla="*/ 10 h 93"/>
                <a:gd name="T84" fmla="*/ 50 w 60"/>
                <a:gd name="T85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" h="93">
                  <a:moveTo>
                    <a:pt x="50" y="19"/>
                  </a:moveTo>
                  <a:cubicBezTo>
                    <a:pt x="48" y="16"/>
                    <a:pt x="46" y="14"/>
                    <a:pt x="43" y="13"/>
                  </a:cubicBezTo>
                  <a:cubicBezTo>
                    <a:pt x="40" y="11"/>
                    <a:pt x="37" y="10"/>
                    <a:pt x="33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5" y="12"/>
                    <a:pt x="23" y="13"/>
                    <a:pt x="21" y="14"/>
                  </a:cubicBezTo>
                  <a:cubicBezTo>
                    <a:pt x="20" y="15"/>
                    <a:pt x="18" y="17"/>
                    <a:pt x="17" y="18"/>
                  </a:cubicBezTo>
                  <a:cubicBezTo>
                    <a:pt x="16" y="20"/>
                    <a:pt x="16" y="22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3"/>
                    <a:pt x="19" y="34"/>
                    <a:pt x="21" y="35"/>
                  </a:cubicBezTo>
                  <a:cubicBezTo>
                    <a:pt x="23" y="36"/>
                    <a:pt x="24" y="37"/>
                    <a:pt x="27" y="38"/>
                  </a:cubicBezTo>
                  <a:cubicBezTo>
                    <a:pt x="29" y="39"/>
                    <a:pt x="31" y="40"/>
                    <a:pt x="34" y="40"/>
                  </a:cubicBezTo>
                  <a:cubicBezTo>
                    <a:pt x="37" y="41"/>
                    <a:pt x="40" y="42"/>
                    <a:pt x="43" y="44"/>
                  </a:cubicBezTo>
                  <a:cubicBezTo>
                    <a:pt x="46" y="45"/>
                    <a:pt x="49" y="46"/>
                    <a:pt x="51" y="48"/>
                  </a:cubicBezTo>
                  <a:cubicBezTo>
                    <a:pt x="54" y="50"/>
                    <a:pt x="56" y="53"/>
                    <a:pt x="58" y="55"/>
                  </a:cubicBezTo>
                  <a:cubicBezTo>
                    <a:pt x="59" y="58"/>
                    <a:pt x="60" y="62"/>
                    <a:pt x="60" y="66"/>
                  </a:cubicBezTo>
                  <a:cubicBezTo>
                    <a:pt x="60" y="71"/>
                    <a:pt x="59" y="75"/>
                    <a:pt x="57" y="78"/>
                  </a:cubicBezTo>
                  <a:cubicBezTo>
                    <a:pt x="56" y="82"/>
                    <a:pt x="53" y="85"/>
                    <a:pt x="50" y="87"/>
                  </a:cubicBezTo>
                  <a:cubicBezTo>
                    <a:pt x="48" y="89"/>
                    <a:pt x="44" y="91"/>
                    <a:pt x="41" y="92"/>
                  </a:cubicBezTo>
                  <a:cubicBezTo>
                    <a:pt x="37" y="93"/>
                    <a:pt x="33" y="93"/>
                    <a:pt x="29" y="93"/>
                  </a:cubicBezTo>
                  <a:cubicBezTo>
                    <a:pt x="24" y="93"/>
                    <a:pt x="18" y="92"/>
                    <a:pt x="13" y="90"/>
                  </a:cubicBezTo>
                  <a:cubicBezTo>
                    <a:pt x="8" y="88"/>
                    <a:pt x="3" y="85"/>
                    <a:pt x="0" y="8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2" y="75"/>
                    <a:pt x="14" y="78"/>
                    <a:pt x="18" y="80"/>
                  </a:cubicBezTo>
                  <a:cubicBezTo>
                    <a:pt x="21" y="82"/>
                    <a:pt x="25" y="83"/>
                    <a:pt x="29" y="83"/>
                  </a:cubicBezTo>
                  <a:cubicBezTo>
                    <a:pt x="31" y="83"/>
                    <a:pt x="34" y="82"/>
                    <a:pt x="36" y="82"/>
                  </a:cubicBezTo>
                  <a:cubicBezTo>
                    <a:pt x="38" y="81"/>
                    <a:pt x="40" y="80"/>
                    <a:pt x="41" y="79"/>
                  </a:cubicBezTo>
                  <a:cubicBezTo>
                    <a:pt x="43" y="78"/>
                    <a:pt x="45" y="76"/>
                    <a:pt x="46" y="74"/>
                  </a:cubicBezTo>
                  <a:cubicBezTo>
                    <a:pt x="47" y="72"/>
                    <a:pt x="47" y="70"/>
                    <a:pt x="47" y="68"/>
                  </a:cubicBezTo>
                  <a:cubicBezTo>
                    <a:pt x="47" y="65"/>
                    <a:pt x="47" y="63"/>
                    <a:pt x="46" y="61"/>
                  </a:cubicBezTo>
                  <a:cubicBezTo>
                    <a:pt x="44" y="59"/>
                    <a:pt x="43" y="57"/>
                    <a:pt x="41" y="56"/>
                  </a:cubicBezTo>
                  <a:cubicBezTo>
                    <a:pt x="39" y="55"/>
                    <a:pt x="37" y="54"/>
                    <a:pt x="34" y="53"/>
                  </a:cubicBezTo>
                  <a:cubicBezTo>
                    <a:pt x="32" y="52"/>
                    <a:pt x="29" y="51"/>
                    <a:pt x="26" y="50"/>
                  </a:cubicBezTo>
                  <a:cubicBezTo>
                    <a:pt x="23" y="49"/>
                    <a:pt x="20" y="48"/>
                    <a:pt x="18" y="47"/>
                  </a:cubicBezTo>
                  <a:cubicBezTo>
                    <a:pt x="15" y="46"/>
                    <a:pt x="13" y="44"/>
                    <a:pt x="10" y="43"/>
                  </a:cubicBezTo>
                  <a:cubicBezTo>
                    <a:pt x="8" y="41"/>
                    <a:pt x="6" y="38"/>
                    <a:pt x="5" y="36"/>
                  </a:cubicBezTo>
                  <a:cubicBezTo>
                    <a:pt x="4" y="33"/>
                    <a:pt x="3" y="29"/>
                    <a:pt x="3" y="25"/>
                  </a:cubicBezTo>
                  <a:cubicBezTo>
                    <a:pt x="3" y="21"/>
                    <a:pt x="4" y="17"/>
                    <a:pt x="6" y="14"/>
                  </a:cubicBezTo>
                  <a:cubicBezTo>
                    <a:pt x="8" y="11"/>
                    <a:pt x="10" y="8"/>
                    <a:pt x="13" y="6"/>
                  </a:cubicBezTo>
                  <a:cubicBezTo>
                    <a:pt x="16" y="4"/>
                    <a:pt x="19" y="2"/>
                    <a:pt x="23" y="1"/>
                  </a:cubicBezTo>
                  <a:cubicBezTo>
                    <a:pt x="26" y="0"/>
                    <a:pt x="30" y="0"/>
                    <a:pt x="34" y="0"/>
                  </a:cubicBezTo>
                  <a:cubicBezTo>
                    <a:pt x="39" y="0"/>
                    <a:pt x="44" y="1"/>
                    <a:pt x="48" y="3"/>
                  </a:cubicBezTo>
                  <a:cubicBezTo>
                    <a:pt x="53" y="5"/>
                    <a:pt x="56" y="7"/>
                    <a:pt x="59" y="10"/>
                  </a:cubicBezTo>
                  <a:cubicBezTo>
                    <a:pt x="50" y="19"/>
                    <a:pt x="50" y="19"/>
                    <a:pt x="50" y="1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7535863" y="-733425"/>
              <a:ext cx="263525" cy="334963"/>
            </a:xfrm>
            <a:custGeom>
              <a:avLst/>
              <a:gdLst>
                <a:gd name="T0" fmla="*/ 0 w 166"/>
                <a:gd name="T1" fmla="*/ 0 h 211"/>
                <a:gd name="T2" fmla="*/ 29 w 166"/>
                <a:gd name="T3" fmla="*/ 0 h 211"/>
                <a:gd name="T4" fmla="*/ 29 w 166"/>
                <a:gd name="T5" fmla="*/ 88 h 211"/>
                <a:gd name="T6" fmla="*/ 135 w 166"/>
                <a:gd name="T7" fmla="*/ 88 h 211"/>
                <a:gd name="T8" fmla="*/ 135 w 166"/>
                <a:gd name="T9" fmla="*/ 0 h 211"/>
                <a:gd name="T10" fmla="*/ 166 w 166"/>
                <a:gd name="T11" fmla="*/ 0 h 211"/>
                <a:gd name="T12" fmla="*/ 166 w 166"/>
                <a:gd name="T13" fmla="*/ 211 h 211"/>
                <a:gd name="T14" fmla="*/ 135 w 166"/>
                <a:gd name="T15" fmla="*/ 211 h 211"/>
                <a:gd name="T16" fmla="*/ 135 w 166"/>
                <a:gd name="T17" fmla="*/ 114 h 211"/>
                <a:gd name="T18" fmla="*/ 29 w 166"/>
                <a:gd name="T19" fmla="*/ 114 h 211"/>
                <a:gd name="T20" fmla="*/ 29 w 166"/>
                <a:gd name="T21" fmla="*/ 211 h 211"/>
                <a:gd name="T22" fmla="*/ 0 w 166"/>
                <a:gd name="T23" fmla="*/ 211 h 211"/>
                <a:gd name="T24" fmla="*/ 0 w 166"/>
                <a:gd name="T25" fmla="*/ 0 h 211"/>
                <a:gd name="T26" fmla="*/ 0 w 166"/>
                <a:gd name="T2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11">
                  <a:moveTo>
                    <a:pt x="0" y="0"/>
                  </a:moveTo>
                  <a:lnTo>
                    <a:pt x="29" y="0"/>
                  </a:lnTo>
                  <a:lnTo>
                    <a:pt x="29" y="88"/>
                  </a:lnTo>
                  <a:lnTo>
                    <a:pt x="135" y="88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66" y="211"/>
                  </a:lnTo>
                  <a:lnTo>
                    <a:pt x="135" y="211"/>
                  </a:lnTo>
                  <a:lnTo>
                    <a:pt x="135" y="114"/>
                  </a:lnTo>
                  <a:lnTo>
                    <a:pt x="29" y="114"/>
                  </a:lnTo>
                  <a:lnTo>
                    <a:pt x="29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 userDrawn="1"/>
          </p:nvSpPr>
          <p:spPr bwMode="auto">
            <a:xfrm>
              <a:off x="7840663" y="-627063"/>
              <a:ext cx="225425" cy="236538"/>
            </a:xfrm>
            <a:custGeom>
              <a:avLst/>
              <a:gdLst>
                <a:gd name="T0" fmla="*/ 48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8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60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2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2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3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8" y="26"/>
                  </a:moveTo>
                  <a:cubicBezTo>
                    <a:pt x="48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2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8" y="26"/>
                    <a:pt x="48" y="26"/>
                    <a:pt x="48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6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2" y="62"/>
                    <a:pt x="37" y="63"/>
                    <a:pt x="32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auto">
            <a:xfrm>
              <a:off x="8102601" y="-627063"/>
              <a:ext cx="203200" cy="236538"/>
            </a:xfrm>
            <a:custGeom>
              <a:avLst/>
              <a:gdLst>
                <a:gd name="T0" fmla="*/ 39 w 54"/>
                <a:gd name="T1" fmla="*/ 33 h 63"/>
                <a:gd name="T2" fmla="*/ 30 w 54"/>
                <a:gd name="T3" fmla="*/ 33 h 63"/>
                <a:gd name="T4" fmla="*/ 21 w 54"/>
                <a:gd name="T5" fmla="*/ 35 h 63"/>
                <a:gd name="T6" fmla="*/ 15 w 54"/>
                <a:gd name="T7" fmla="*/ 38 h 63"/>
                <a:gd name="T8" fmla="*/ 12 w 54"/>
                <a:gd name="T9" fmla="*/ 44 h 63"/>
                <a:gd name="T10" fmla="*/ 14 w 54"/>
                <a:gd name="T11" fmla="*/ 48 h 63"/>
                <a:gd name="T12" fmla="*/ 16 w 54"/>
                <a:gd name="T13" fmla="*/ 51 h 63"/>
                <a:gd name="T14" fmla="*/ 20 w 54"/>
                <a:gd name="T15" fmla="*/ 53 h 63"/>
                <a:gd name="T16" fmla="*/ 25 w 54"/>
                <a:gd name="T17" fmla="*/ 53 h 63"/>
                <a:gd name="T18" fmla="*/ 37 w 54"/>
                <a:gd name="T19" fmla="*/ 48 h 63"/>
                <a:gd name="T20" fmla="*/ 42 w 54"/>
                <a:gd name="T21" fmla="*/ 36 h 63"/>
                <a:gd name="T22" fmla="*/ 42 w 54"/>
                <a:gd name="T23" fmla="*/ 33 h 63"/>
                <a:gd name="T24" fmla="*/ 39 w 54"/>
                <a:gd name="T25" fmla="*/ 33 h 63"/>
                <a:gd name="T26" fmla="*/ 42 w 54"/>
                <a:gd name="T27" fmla="*/ 23 h 63"/>
                <a:gd name="T28" fmla="*/ 38 w 54"/>
                <a:gd name="T29" fmla="*/ 13 h 63"/>
                <a:gd name="T30" fmla="*/ 27 w 54"/>
                <a:gd name="T31" fmla="*/ 10 h 63"/>
                <a:gd name="T32" fmla="*/ 18 w 54"/>
                <a:gd name="T33" fmla="*/ 11 h 63"/>
                <a:gd name="T34" fmla="*/ 10 w 54"/>
                <a:gd name="T35" fmla="*/ 16 h 63"/>
                <a:gd name="T36" fmla="*/ 4 w 54"/>
                <a:gd name="T37" fmla="*/ 9 h 63"/>
                <a:gd name="T38" fmla="*/ 15 w 54"/>
                <a:gd name="T39" fmla="*/ 2 h 63"/>
                <a:gd name="T40" fmla="*/ 28 w 54"/>
                <a:gd name="T41" fmla="*/ 0 h 63"/>
                <a:gd name="T42" fmla="*/ 39 w 54"/>
                <a:gd name="T43" fmla="*/ 2 h 63"/>
                <a:gd name="T44" fmla="*/ 47 w 54"/>
                <a:gd name="T45" fmla="*/ 7 h 63"/>
                <a:gd name="T46" fmla="*/ 52 w 54"/>
                <a:gd name="T47" fmla="*/ 14 h 63"/>
                <a:gd name="T48" fmla="*/ 53 w 54"/>
                <a:gd name="T49" fmla="*/ 23 h 63"/>
                <a:gd name="T50" fmla="*/ 53 w 54"/>
                <a:gd name="T51" fmla="*/ 49 h 63"/>
                <a:gd name="T52" fmla="*/ 53 w 54"/>
                <a:gd name="T53" fmla="*/ 56 h 63"/>
                <a:gd name="T54" fmla="*/ 54 w 54"/>
                <a:gd name="T55" fmla="*/ 61 h 63"/>
                <a:gd name="T56" fmla="*/ 43 w 54"/>
                <a:gd name="T57" fmla="*/ 61 h 63"/>
                <a:gd name="T58" fmla="*/ 42 w 54"/>
                <a:gd name="T59" fmla="*/ 53 h 63"/>
                <a:gd name="T60" fmla="*/ 42 w 54"/>
                <a:gd name="T61" fmla="*/ 53 h 63"/>
                <a:gd name="T62" fmla="*/ 34 w 54"/>
                <a:gd name="T63" fmla="*/ 60 h 63"/>
                <a:gd name="T64" fmla="*/ 22 w 54"/>
                <a:gd name="T65" fmla="*/ 63 h 63"/>
                <a:gd name="T66" fmla="*/ 15 w 54"/>
                <a:gd name="T67" fmla="*/ 62 h 63"/>
                <a:gd name="T68" fmla="*/ 8 w 54"/>
                <a:gd name="T69" fmla="*/ 59 h 63"/>
                <a:gd name="T70" fmla="*/ 3 w 54"/>
                <a:gd name="T71" fmla="*/ 53 h 63"/>
                <a:gd name="T72" fmla="*/ 0 w 54"/>
                <a:gd name="T73" fmla="*/ 44 h 63"/>
                <a:gd name="T74" fmla="*/ 4 w 54"/>
                <a:gd name="T75" fmla="*/ 34 h 63"/>
                <a:gd name="T76" fmla="*/ 14 w 54"/>
                <a:gd name="T77" fmla="*/ 28 h 63"/>
                <a:gd name="T78" fmla="*/ 27 w 54"/>
                <a:gd name="T79" fmla="*/ 25 h 63"/>
                <a:gd name="T80" fmla="*/ 42 w 54"/>
                <a:gd name="T81" fmla="*/ 24 h 63"/>
                <a:gd name="T82" fmla="*/ 42 w 54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3">
                  <a:moveTo>
                    <a:pt x="39" y="33"/>
                  </a:moveTo>
                  <a:cubicBezTo>
                    <a:pt x="36" y="33"/>
                    <a:pt x="33" y="33"/>
                    <a:pt x="30" y="33"/>
                  </a:cubicBezTo>
                  <a:cubicBezTo>
                    <a:pt x="27" y="33"/>
                    <a:pt x="24" y="34"/>
                    <a:pt x="21" y="35"/>
                  </a:cubicBezTo>
                  <a:cubicBezTo>
                    <a:pt x="19" y="35"/>
                    <a:pt x="17" y="37"/>
                    <a:pt x="15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3" y="47"/>
                    <a:pt x="14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8" y="52"/>
                    <a:pt x="19" y="53"/>
                    <a:pt x="20" y="53"/>
                  </a:cubicBezTo>
                  <a:cubicBezTo>
                    <a:pt x="22" y="53"/>
                    <a:pt x="23" y="53"/>
                    <a:pt x="25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2" y="41"/>
                    <a:pt x="42" y="3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9" y="33"/>
                    <a:pt x="39" y="33"/>
                    <a:pt x="39" y="33"/>
                  </a:cubicBezTo>
                  <a:close/>
                  <a:moveTo>
                    <a:pt x="42" y="23"/>
                  </a:moveTo>
                  <a:cubicBezTo>
                    <a:pt x="42" y="18"/>
                    <a:pt x="41" y="15"/>
                    <a:pt x="38" y="13"/>
                  </a:cubicBezTo>
                  <a:cubicBezTo>
                    <a:pt x="35" y="11"/>
                    <a:pt x="32" y="10"/>
                    <a:pt x="27" y="10"/>
                  </a:cubicBezTo>
                  <a:cubicBezTo>
                    <a:pt x="24" y="10"/>
                    <a:pt x="21" y="10"/>
                    <a:pt x="18" y="11"/>
                  </a:cubicBezTo>
                  <a:cubicBezTo>
                    <a:pt x="15" y="13"/>
                    <a:pt x="12" y="14"/>
                    <a:pt x="10" y="1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6"/>
                    <a:pt x="10" y="4"/>
                    <a:pt x="15" y="2"/>
                  </a:cubicBezTo>
                  <a:cubicBezTo>
                    <a:pt x="19" y="1"/>
                    <a:pt x="23" y="0"/>
                    <a:pt x="28" y="0"/>
                  </a:cubicBezTo>
                  <a:cubicBezTo>
                    <a:pt x="33" y="0"/>
                    <a:pt x="36" y="1"/>
                    <a:pt x="39" y="2"/>
                  </a:cubicBezTo>
                  <a:cubicBezTo>
                    <a:pt x="43" y="3"/>
                    <a:pt x="45" y="5"/>
                    <a:pt x="47" y="7"/>
                  </a:cubicBezTo>
                  <a:cubicBezTo>
                    <a:pt x="49" y="9"/>
                    <a:pt x="51" y="11"/>
                    <a:pt x="52" y="14"/>
                  </a:cubicBezTo>
                  <a:cubicBezTo>
                    <a:pt x="53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4" y="60"/>
                    <a:pt x="54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8"/>
                    <a:pt x="42" y="55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0" y="56"/>
                    <a:pt x="37" y="58"/>
                    <a:pt x="34" y="60"/>
                  </a:cubicBezTo>
                  <a:cubicBezTo>
                    <a:pt x="30" y="62"/>
                    <a:pt x="27" y="63"/>
                    <a:pt x="22" y="63"/>
                  </a:cubicBezTo>
                  <a:cubicBezTo>
                    <a:pt x="20" y="63"/>
                    <a:pt x="17" y="62"/>
                    <a:pt x="15" y="62"/>
                  </a:cubicBezTo>
                  <a:cubicBezTo>
                    <a:pt x="12" y="61"/>
                    <a:pt x="10" y="60"/>
                    <a:pt x="8" y="59"/>
                  </a:cubicBezTo>
                  <a:cubicBezTo>
                    <a:pt x="6" y="57"/>
                    <a:pt x="4" y="55"/>
                    <a:pt x="3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2" y="36"/>
                    <a:pt x="4" y="34"/>
                  </a:cubicBezTo>
                  <a:cubicBezTo>
                    <a:pt x="7" y="31"/>
                    <a:pt x="10" y="29"/>
                    <a:pt x="14" y="28"/>
                  </a:cubicBezTo>
                  <a:cubicBezTo>
                    <a:pt x="18" y="26"/>
                    <a:pt x="22" y="25"/>
                    <a:pt x="27" y="25"/>
                  </a:cubicBezTo>
                  <a:cubicBezTo>
                    <a:pt x="32" y="24"/>
                    <a:pt x="37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8374063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8459788" y="-684213"/>
              <a:ext cx="142875" cy="290513"/>
            </a:xfrm>
            <a:custGeom>
              <a:avLst/>
              <a:gdLst>
                <a:gd name="T0" fmla="*/ 38 w 38"/>
                <a:gd name="T1" fmla="*/ 26 h 77"/>
                <a:gd name="T2" fmla="*/ 23 w 38"/>
                <a:gd name="T3" fmla="*/ 26 h 77"/>
                <a:gd name="T4" fmla="*/ 23 w 38"/>
                <a:gd name="T5" fmla="*/ 57 h 77"/>
                <a:gd name="T6" fmla="*/ 25 w 38"/>
                <a:gd name="T7" fmla="*/ 65 h 77"/>
                <a:gd name="T8" fmla="*/ 31 w 38"/>
                <a:gd name="T9" fmla="*/ 67 h 77"/>
                <a:gd name="T10" fmla="*/ 35 w 38"/>
                <a:gd name="T11" fmla="*/ 67 h 77"/>
                <a:gd name="T12" fmla="*/ 38 w 38"/>
                <a:gd name="T13" fmla="*/ 66 h 77"/>
                <a:gd name="T14" fmla="*/ 38 w 38"/>
                <a:gd name="T15" fmla="*/ 75 h 77"/>
                <a:gd name="T16" fmla="*/ 34 w 38"/>
                <a:gd name="T17" fmla="*/ 77 h 77"/>
                <a:gd name="T18" fmla="*/ 28 w 38"/>
                <a:gd name="T19" fmla="*/ 77 h 77"/>
                <a:gd name="T20" fmla="*/ 15 w 38"/>
                <a:gd name="T21" fmla="*/ 72 h 77"/>
                <a:gd name="T22" fmla="*/ 11 w 38"/>
                <a:gd name="T23" fmla="*/ 59 h 77"/>
                <a:gd name="T24" fmla="*/ 11 w 38"/>
                <a:gd name="T25" fmla="*/ 26 h 77"/>
                <a:gd name="T26" fmla="*/ 0 w 38"/>
                <a:gd name="T27" fmla="*/ 26 h 77"/>
                <a:gd name="T28" fmla="*/ 0 w 38"/>
                <a:gd name="T29" fmla="*/ 17 h 77"/>
                <a:gd name="T30" fmla="*/ 11 w 38"/>
                <a:gd name="T31" fmla="*/ 17 h 77"/>
                <a:gd name="T32" fmla="*/ 11 w 38"/>
                <a:gd name="T33" fmla="*/ 0 h 77"/>
                <a:gd name="T34" fmla="*/ 23 w 38"/>
                <a:gd name="T35" fmla="*/ 0 h 77"/>
                <a:gd name="T36" fmla="*/ 23 w 38"/>
                <a:gd name="T37" fmla="*/ 17 h 77"/>
                <a:gd name="T38" fmla="*/ 38 w 38"/>
                <a:gd name="T39" fmla="*/ 17 h 77"/>
                <a:gd name="T40" fmla="*/ 38 w 38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77">
                  <a:moveTo>
                    <a:pt x="38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3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3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6"/>
                    <a:pt x="35" y="76"/>
                    <a:pt x="34" y="77"/>
                  </a:cubicBezTo>
                  <a:cubicBezTo>
                    <a:pt x="32" y="77"/>
                    <a:pt x="30" y="77"/>
                    <a:pt x="28" y="77"/>
                  </a:cubicBezTo>
                  <a:cubicBezTo>
                    <a:pt x="23" y="77"/>
                    <a:pt x="18" y="76"/>
                    <a:pt x="15" y="72"/>
                  </a:cubicBezTo>
                  <a:cubicBezTo>
                    <a:pt x="12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6"/>
                    <a:pt x="38" y="26"/>
                    <a:pt x="38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8658226" y="-755650"/>
              <a:ext cx="200025" cy="357188"/>
            </a:xfrm>
            <a:custGeom>
              <a:avLst/>
              <a:gdLst>
                <a:gd name="T0" fmla="*/ 12 w 53"/>
                <a:gd name="T1" fmla="*/ 45 h 95"/>
                <a:gd name="T2" fmla="*/ 19 w 53"/>
                <a:gd name="T3" fmla="*/ 37 h 95"/>
                <a:gd name="T4" fmla="*/ 31 w 53"/>
                <a:gd name="T5" fmla="*/ 34 h 95"/>
                <a:gd name="T6" fmla="*/ 41 w 53"/>
                <a:gd name="T7" fmla="*/ 36 h 95"/>
                <a:gd name="T8" fmla="*/ 48 w 53"/>
                <a:gd name="T9" fmla="*/ 41 h 95"/>
                <a:gd name="T10" fmla="*/ 52 w 53"/>
                <a:gd name="T11" fmla="*/ 49 h 95"/>
                <a:gd name="T12" fmla="*/ 53 w 53"/>
                <a:gd name="T13" fmla="*/ 58 h 95"/>
                <a:gd name="T14" fmla="*/ 53 w 53"/>
                <a:gd name="T15" fmla="*/ 95 h 95"/>
                <a:gd name="T16" fmla="*/ 41 w 53"/>
                <a:gd name="T17" fmla="*/ 95 h 95"/>
                <a:gd name="T18" fmla="*/ 41 w 53"/>
                <a:gd name="T19" fmla="*/ 62 h 95"/>
                <a:gd name="T20" fmla="*/ 41 w 53"/>
                <a:gd name="T21" fmla="*/ 55 h 95"/>
                <a:gd name="T22" fmla="*/ 39 w 53"/>
                <a:gd name="T23" fmla="*/ 49 h 95"/>
                <a:gd name="T24" fmla="*/ 34 w 53"/>
                <a:gd name="T25" fmla="*/ 45 h 95"/>
                <a:gd name="T26" fmla="*/ 28 w 53"/>
                <a:gd name="T27" fmla="*/ 44 h 95"/>
                <a:gd name="T28" fmla="*/ 16 w 53"/>
                <a:gd name="T29" fmla="*/ 49 h 95"/>
                <a:gd name="T30" fmla="*/ 12 w 53"/>
                <a:gd name="T31" fmla="*/ 64 h 95"/>
                <a:gd name="T32" fmla="*/ 12 w 53"/>
                <a:gd name="T33" fmla="*/ 95 h 95"/>
                <a:gd name="T34" fmla="*/ 0 w 53"/>
                <a:gd name="T35" fmla="*/ 95 h 95"/>
                <a:gd name="T36" fmla="*/ 0 w 53"/>
                <a:gd name="T37" fmla="*/ 0 h 95"/>
                <a:gd name="T38" fmla="*/ 12 w 53"/>
                <a:gd name="T39" fmla="*/ 0 h 95"/>
                <a:gd name="T40" fmla="*/ 12 w 53"/>
                <a:gd name="T41" fmla="*/ 45 h 95"/>
                <a:gd name="T42" fmla="*/ 12 w 53"/>
                <a:gd name="T4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95">
                  <a:moveTo>
                    <a:pt x="12" y="45"/>
                  </a:moveTo>
                  <a:cubicBezTo>
                    <a:pt x="13" y="42"/>
                    <a:pt x="16" y="39"/>
                    <a:pt x="19" y="37"/>
                  </a:cubicBezTo>
                  <a:cubicBezTo>
                    <a:pt x="23" y="35"/>
                    <a:pt x="26" y="34"/>
                    <a:pt x="31" y="34"/>
                  </a:cubicBezTo>
                  <a:cubicBezTo>
                    <a:pt x="35" y="34"/>
                    <a:pt x="38" y="35"/>
                    <a:pt x="41" y="36"/>
                  </a:cubicBezTo>
                  <a:cubicBezTo>
                    <a:pt x="43" y="37"/>
                    <a:pt x="46" y="39"/>
                    <a:pt x="48" y="41"/>
                  </a:cubicBezTo>
                  <a:cubicBezTo>
                    <a:pt x="49" y="43"/>
                    <a:pt x="51" y="46"/>
                    <a:pt x="52" y="49"/>
                  </a:cubicBezTo>
                  <a:cubicBezTo>
                    <a:pt x="53" y="52"/>
                    <a:pt x="53" y="55"/>
                    <a:pt x="53" y="58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0"/>
                    <a:pt x="41" y="57"/>
                    <a:pt x="41" y="55"/>
                  </a:cubicBezTo>
                  <a:cubicBezTo>
                    <a:pt x="40" y="53"/>
                    <a:pt x="40" y="51"/>
                    <a:pt x="39" y="49"/>
                  </a:cubicBezTo>
                  <a:cubicBezTo>
                    <a:pt x="38" y="48"/>
                    <a:pt x="36" y="46"/>
                    <a:pt x="34" y="45"/>
                  </a:cubicBezTo>
                  <a:cubicBezTo>
                    <a:pt x="33" y="44"/>
                    <a:pt x="31" y="44"/>
                    <a:pt x="28" y="44"/>
                  </a:cubicBezTo>
                  <a:cubicBezTo>
                    <a:pt x="23" y="44"/>
                    <a:pt x="19" y="46"/>
                    <a:pt x="16" y="49"/>
                  </a:cubicBezTo>
                  <a:cubicBezTo>
                    <a:pt x="13" y="53"/>
                    <a:pt x="12" y="58"/>
                    <a:pt x="12" y="6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 noEditPoints="1"/>
            </p:cNvSpPr>
            <p:nvPr userDrawn="1"/>
          </p:nvSpPr>
          <p:spPr bwMode="auto">
            <a:xfrm>
              <a:off x="9004301" y="-741363"/>
              <a:ext cx="311150" cy="350838"/>
            </a:xfrm>
            <a:custGeom>
              <a:avLst/>
              <a:gdLst>
                <a:gd name="T0" fmla="*/ 45 w 83"/>
                <a:gd name="T1" fmla="*/ 21 h 93"/>
                <a:gd name="T2" fmla="*/ 42 w 83"/>
                <a:gd name="T3" fmla="*/ 13 h 93"/>
                <a:gd name="T4" fmla="*/ 33 w 83"/>
                <a:gd name="T5" fmla="*/ 10 h 93"/>
                <a:gd name="T6" fmla="*/ 25 w 83"/>
                <a:gd name="T7" fmla="*/ 13 h 93"/>
                <a:gd name="T8" fmla="*/ 21 w 83"/>
                <a:gd name="T9" fmla="*/ 22 h 93"/>
                <a:gd name="T10" fmla="*/ 22 w 83"/>
                <a:gd name="T11" fmla="*/ 26 h 93"/>
                <a:gd name="T12" fmla="*/ 24 w 83"/>
                <a:gd name="T13" fmla="*/ 30 h 93"/>
                <a:gd name="T14" fmla="*/ 27 w 83"/>
                <a:gd name="T15" fmla="*/ 34 h 93"/>
                <a:gd name="T16" fmla="*/ 30 w 83"/>
                <a:gd name="T17" fmla="*/ 37 h 93"/>
                <a:gd name="T18" fmla="*/ 36 w 83"/>
                <a:gd name="T19" fmla="*/ 34 h 93"/>
                <a:gd name="T20" fmla="*/ 40 w 83"/>
                <a:gd name="T21" fmla="*/ 31 h 93"/>
                <a:gd name="T22" fmla="*/ 43 w 83"/>
                <a:gd name="T23" fmla="*/ 26 h 93"/>
                <a:gd name="T24" fmla="*/ 45 w 83"/>
                <a:gd name="T25" fmla="*/ 21 h 93"/>
                <a:gd name="T26" fmla="*/ 26 w 83"/>
                <a:gd name="T27" fmla="*/ 50 h 93"/>
                <a:gd name="T28" fmla="*/ 16 w 83"/>
                <a:gd name="T29" fmla="*/ 56 h 93"/>
                <a:gd name="T30" fmla="*/ 12 w 83"/>
                <a:gd name="T31" fmla="*/ 67 h 93"/>
                <a:gd name="T32" fmla="*/ 14 w 83"/>
                <a:gd name="T33" fmla="*/ 74 h 93"/>
                <a:gd name="T34" fmla="*/ 17 w 83"/>
                <a:gd name="T35" fmla="*/ 79 h 93"/>
                <a:gd name="T36" fmla="*/ 23 w 83"/>
                <a:gd name="T37" fmla="*/ 82 h 93"/>
                <a:gd name="T38" fmla="*/ 29 w 83"/>
                <a:gd name="T39" fmla="*/ 83 h 93"/>
                <a:gd name="T40" fmla="*/ 40 w 83"/>
                <a:gd name="T41" fmla="*/ 80 h 93"/>
                <a:gd name="T42" fmla="*/ 48 w 83"/>
                <a:gd name="T43" fmla="*/ 72 h 93"/>
                <a:gd name="T44" fmla="*/ 26 w 83"/>
                <a:gd name="T45" fmla="*/ 50 h 93"/>
                <a:gd name="T46" fmla="*/ 63 w 83"/>
                <a:gd name="T47" fmla="*/ 70 h 93"/>
                <a:gd name="T48" fmla="*/ 83 w 83"/>
                <a:gd name="T49" fmla="*/ 91 h 93"/>
                <a:gd name="T50" fmla="*/ 67 w 83"/>
                <a:gd name="T51" fmla="*/ 91 h 93"/>
                <a:gd name="T52" fmla="*/ 55 w 83"/>
                <a:gd name="T53" fmla="*/ 79 h 93"/>
                <a:gd name="T54" fmla="*/ 44 w 83"/>
                <a:gd name="T55" fmla="*/ 89 h 93"/>
                <a:gd name="T56" fmla="*/ 29 w 83"/>
                <a:gd name="T57" fmla="*/ 93 h 93"/>
                <a:gd name="T58" fmla="*/ 17 w 83"/>
                <a:gd name="T59" fmla="*/ 91 h 93"/>
                <a:gd name="T60" fmla="*/ 8 w 83"/>
                <a:gd name="T61" fmla="*/ 86 h 93"/>
                <a:gd name="T62" fmla="*/ 2 w 83"/>
                <a:gd name="T63" fmla="*/ 78 h 93"/>
                <a:gd name="T64" fmla="*/ 0 w 83"/>
                <a:gd name="T65" fmla="*/ 68 h 93"/>
                <a:gd name="T66" fmla="*/ 1 w 83"/>
                <a:gd name="T67" fmla="*/ 59 h 93"/>
                <a:gd name="T68" fmla="*/ 6 w 83"/>
                <a:gd name="T69" fmla="*/ 51 h 93"/>
                <a:gd name="T70" fmla="*/ 12 w 83"/>
                <a:gd name="T71" fmla="*/ 46 h 93"/>
                <a:gd name="T72" fmla="*/ 20 w 83"/>
                <a:gd name="T73" fmla="*/ 42 h 93"/>
                <a:gd name="T74" fmla="*/ 12 w 83"/>
                <a:gd name="T75" fmla="*/ 32 h 93"/>
                <a:gd name="T76" fmla="*/ 9 w 83"/>
                <a:gd name="T77" fmla="*/ 21 h 93"/>
                <a:gd name="T78" fmla="*/ 11 w 83"/>
                <a:gd name="T79" fmla="*/ 12 h 93"/>
                <a:gd name="T80" fmla="*/ 17 w 83"/>
                <a:gd name="T81" fmla="*/ 5 h 93"/>
                <a:gd name="T82" fmla="*/ 24 w 83"/>
                <a:gd name="T83" fmla="*/ 1 h 93"/>
                <a:gd name="T84" fmla="*/ 33 w 83"/>
                <a:gd name="T85" fmla="*/ 0 h 93"/>
                <a:gd name="T86" fmla="*/ 42 w 83"/>
                <a:gd name="T87" fmla="*/ 1 h 93"/>
                <a:gd name="T88" fmla="*/ 49 w 83"/>
                <a:gd name="T89" fmla="*/ 5 h 93"/>
                <a:gd name="T90" fmla="*/ 54 w 83"/>
                <a:gd name="T91" fmla="*/ 12 h 93"/>
                <a:gd name="T92" fmla="*/ 56 w 83"/>
                <a:gd name="T93" fmla="*/ 21 h 93"/>
                <a:gd name="T94" fmla="*/ 55 w 83"/>
                <a:gd name="T95" fmla="*/ 29 h 93"/>
                <a:gd name="T96" fmla="*/ 50 w 83"/>
                <a:gd name="T97" fmla="*/ 35 h 93"/>
                <a:gd name="T98" fmla="*/ 44 w 83"/>
                <a:gd name="T99" fmla="*/ 40 h 93"/>
                <a:gd name="T100" fmla="*/ 37 w 83"/>
                <a:gd name="T101" fmla="*/ 44 h 93"/>
                <a:gd name="T102" fmla="*/ 55 w 83"/>
                <a:gd name="T103" fmla="*/ 62 h 93"/>
                <a:gd name="T104" fmla="*/ 66 w 83"/>
                <a:gd name="T105" fmla="*/ 44 h 93"/>
                <a:gd name="T106" fmla="*/ 80 w 83"/>
                <a:gd name="T107" fmla="*/ 44 h 93"/>
                <a:gd name="T108" fmla="*/ 63 w 83"/>
                <a:gd name="T109" fmla="*/ 7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" h="93">
                  <a:moveTo>
                    <a:pt x="45" y="21"/>
                  </a:moveTo>
                  <a:cubicBezTo>
                    <a:pt x="45" y="18"/>
                    <a:pt x="44" y="15"/>
                    <a:pt x="42" y="13"/>
                  </a:cubicBezTo>
                  <a:cubicBezTo>
                    <a:pt x="39" y="11"/>
                    <a:pt x="37" y="10"/>
                    <a:pt x="33" y="10"/>
                  </a:cubicBezTo>
                  <a:cubicBezTo>
                    <a:pt x="30" y="10"/>
                    <a:pt x="27" y="11"/>
                    <a:pt x="25" y="13"/>
                  </a:cubicBezTo>
                  <a:cubicBezTo>
                    <a:pt x="23" y="15"/>
                    <a:pt x="21" y="18"/>
                    <a:pt x="21" y="22"/>
                  </a:cubicBezTo>
                  <a:cubicBezTo>
                    <a:pt x="21" y="23"/>
                    <a:pt x="22" y="25"/>
                    <a:pt x="22" y="26"/>
                  </a:cubicBezTo>
                  <a:cubicBezTo>
                    <a:pt x="23" y="27"/>
                    <a:pt x="24" y="29"/>
                    <a:pt x="24" y="30"/>
                  </a:cubicBezTo>
                  <a:cubicBezTo>
                    <a:pt x="25" y="32"/>
                    <a:pt x="26" y="33"/>
                    <a:pt x="27" y="34"/>
                  </a:cubicBezTo>
                  <a:cubicBezTo>
                    <a:pt x="28" y="35"/>
                    <a:pt x="29" y="36"/>
                    <a:pt x="30" y="37"/>
                  </a:cubicBezTo>
                  <a:cubicBezTo>
                    <a:pt x="32" y="36"/>
                    <a:pt x="34" y="35"/>
                    <a:pt x="36" y="34"/>
                  </a:cubicBezTo>
                  <a:cubicBezTo>
                    <a:pt x="37" y="33"/>
                    <a:pt x="39" y="32"/>
                    <a:pt x="40" y="31"/>
                  </a:cubicBezTo>
                  <a:cubicBezTo>
                    <a:pt x="42" y="30"/>
                    <a:pt x="43" y="28"/>
                    <a:pt x="43" y="26"/>
                  </a:cubicBezTo>
                  <a:cubicBezTo>
                    <a:pt x="44" y="25"/>
                    <a:pt x="45" y="23"/>
                    <a:pt x="45" y="21"/>
                  </a:cubicBezTo>
                  <a:close/>
                  <a:moveTo>
                    <a:pt x="26" y="50"/>
                  </a:moveTo>
                  <a:cubicBezTo>
                    <a:pt x="22" y="51"/>
                    <a:pt x="19" y="54"/>
                    <a:pt x="16" y="56"/>
                  </a:cubicBezTo>
                  <a:cubicBezTo>
                    <a:pt x="13" y="59"/>
                    <a:pt x="12" y="63"/>
                    <a:pt x="12" y="67"/>
                  </a:cubicBezTo>
                  <a:cubicBezTo>
                    <a:pt x="12" y="70"/>
                    <a:pt x="13" y="72"/>
                    <a:pt x="14" y="74"/>
                  </a:cubicBezTo>
                  <a:cubicBezTo>
                    <a:pt x="14" y="76"/>
                    <a:pt x="16" y="77"/>
                    <a:pt x="17" y="79"/>
                  </a:cubicBezTo>
                  <a:cubicBezTo>
                    <a:pt x="19" y="80"/>
                    <a:pt x="21" y="81"/>
                    <a:pt x="23" y="82"/>
                  </a:cubicBezTo>
                  <a:cubicBezTo>
                    <a:pt x="25" y="82"/>
                    <a:pt x="27" y="83"/>
                    <a:pt x="29" y="83"/>
                  </a:cubicBezTo>
                  <a:cubicBezTo>
                    <a:pt x="33" y="83"/>
                    <a:pt x="37" y="82"/>
                    <a:pt x="40" y="80"/>
                  </a:cubicBezTo>
                  <a:cubicBezTo>
                    <a:pt x="42" y="78"/>
                    <a:pt x="45" y="75"/>
                    <a:pt x="48" y="72"/>
                  </a:cubicBezTo>
                  <a:cubicBezTo>
                    <a:pt x="26" y="50"/>
                    <a:pt x="26" y="50"/>
                    <a:pt x="26" y="50"/>
                  </a:cubicBezTo>
                  <a:close/>
                  <a:moveTo>
                    <a:pt x="63" y="70"/>
                  </a:moveTo>
                  <a:cubicBezTo>
                    <a:pt x="83" y="91"/>
                    <a:pt x="83" y="91"/>
                    <a:pt x="83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2" y="84"/>
                    <a:pt x="48" y="87"/>
                    <a:pt x="44" y="89"/>
                  </a:cubicBezTo>
                  <a:cubicBezTo>
                    <a:pt x="40" y="92"/>
                    <a:pt x="35" y="93"/>
                    <a:pt x="29" y="93"/>
                  </a:cubicBezTo>
                  <a:cubicBezTo>
                    <a:pt x="25" y="93"/>
                    <a:pt x="21" y="92"/>
                    <a:pt x="17" y="91"/>
                  </a:cubicBezTo>
                  <a:cubicBezTo>
                    <a:pt x="14" y="90"/>
                    <a:pt x="11" y="88"/>
                    <a:pt x="8" y="86"/>
                  </a:cubicBezTo>
                  <a:cubicBezTo>
                    <a:pt x="6" y="84"/>
                    <a:pt x="3" y="81"/>
                    <a:pt x="2" y="78"/>
                  </a:cubicBezTo>
                  <a:cubicBezTo>
                    <a:pt x="0" y="75"/>
                    <a:pt x="0" y="72"/>
                    <a:pt x="0" y="68"/>
                  </a:cubicBezTo>
                  <a:cubicBezTo>
                    <a:pt x="0" y="64"/>
                    <a:pt x="0" y="61"/>
                    <a:pt x="1" y="59"/>
                  </a:cubicBezTo>
                  <a:cubicBezTo>
                    <a:pt x="2" y="56"/>
                    <a:pt x="4" y="54"/>
                    <a:pt x="6" y="51"/>
                  </a:cubicBezTo>
                  <a:cubicBezTo>
                    <a:pt x="8" y="49"/>
                    <a:pt x="10" y="48"/>
                    <a:pt x="12" y="46"/>
                  </a:cubicBezTo>
                  <a:cubicBezTo>
                    <a:pt x="15" y="44"/>
                    <a:pt x="17" y="43"/>
                    <a:pt x="20" y="42"/>
                  </a:cubicBezTo>
                  <a:cubicBezTo>
                    <a:pt x="17" y="39"/>
                    <a:pt x="14" y="36"/>
                    <a:pt x="12" y="32"/>
                  </a:cubicBezTo>
                  <a:cubicBezTo>
                    <a:pt x="10" y="29"/>
                    <a:pt x="9" y="25"/>
                    <a:pt x="9" y="21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13" y="9"/>
                    <a:pt x="14" y="7"/>
                    <a:pt x="17" y="5"/>
                  </a:cubicBezTo>
                  <a:cubicBezTo>
                    <a:pt x="19" y="4"/>
                    <a:pt x="21" y="2"/>
                    <a:pt x="24" y="1"/>
                  </a:cubicBezTo>
                  <a:cubicBezTo>
                    <a:pt x="27" y="0"/>
                    <a:pt x="30" y="0"/>
                    <a:pt x="33" y="0"/>
                  </a:cubicBezTo>
                  <a:cubicBezTo>
                    <a:pt x="36" y="0"/>
                    <a:pt x="39" y="0"/>
                    <a:pt x="42" y="1"/>
                  </a:cubicBezTo>
                  <a:cubicBezTo>
                    <a:pt x="45" y="2"/>
                    <a:pt x="47" y="4"/>
                    <a:pt x="49" y="5"/>
                  </a:cubicBezTo>
                  <a:cubicBezTo>
                    <a:pt x="51" y="7"/>
                    <a:pt x="53" y="9"/>
                    <a:pt x="54" y="12"/>
                  </a:cubicBezTo>
                  <a:cubicBezTo>
                    <a:pt x="55" y="14"/>
                    <a:pt x="56" y="17"/>
                    <a:pt x="56" y="21"/>
                  </a:cubicBezTo>
                  <a:cubicBezTo>
                    <a:pt x="56" y="24"/>
                    <a:pt x="56" y="26"/>
                    <a:pt x="55" y="29"/>
                  </a:cubicBezTo>
                  <a:cubicBezTo>
                    <a:pt x="53" y="31"/>
                    <a:pt x="52" y="33"/>
                    <a:pt x="50" y="35"/>
                  </a:cubicBezTo>
                  <a:cubicBezTo>
                    <a:pt x="49" y="37"/>
                    <a:pt x="47" y="39"/>
                    <a:pt x="44" y="40"/>
                  </a:cubicBezTo>
                  <a:cubicBezTo>
                    <a:pt x="42" y="42"/>
                    <a:pt x="40" y="43"/>
                    <a:pt x="37" y="4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63" y="70"/>
                    <a:pt x="63" y="70"/>
                    <a:pt x="63" y="7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9447213" y="-741363"/>
              <a:ext cx="371475" cy="342900"/>
            </a:xfrm>
            <a:custGeom>
              <a:avLst/>
              <a:gdLst>
                <a:gd name="T0" fmla="*/ 14 w 99"/>
                <a:gd name="T1" fmla="*/ 46 h 91"/>
                <a:gd name="T2" fmla="*/ 16 w 99"/>
                <a:gd name="T3" fmla="*/ 59 h 91"/>
                <a:gd name="T4" fmla="*/ 23 w 99"/>
                <a:gd name="T5" fmla="*/ 70 h 91"/>
                <a:gd name="T6" fmla="*/ 33 w 99"/>
                <a:gd name="T7" fmla="*/ 77 h 91"/>
                <a:gd name="T8" fmla="*/ 46 w 99"/>
                <a:gd name="T9" fmla="*/ 80 h 91"/>
                <a:gd name="T10" fmla="*/ 60 w 99"/>
                <a:gd name="T11" fmla="*/ 77 h 91"/>
                <a:gd name="T12" fmla="*/ 70 w 99"/>
                <a:gd name="T13" fmla="*/ 70 h 91"/>
                <a:gd name="T14" fmla="*/ 77 w 99"/>
                <a:gd name="T15" fmla="*/ 59 h 91"/>
                <a:gd name="T16" fmla="*/ 79 w 99"/>
                <a:gd name="T17" fmla="*/ 46 h 91"/>
                <a:gd name="T18" fmla="*/ 77 w 99"/>
                <a:gd name="T19" fmla="*/ 32 h 91"/>
                <a:gd name="T20" fmla="*/ 70 w 99"/>
                <a:gd name="T21" fmla="*/ 21 h 91"/>
                <a:gd name="T22" fmla="*/ 60 w 99"/>
                <a:gd name="T23" fmla="*/ 14 h 91"/>
                <a:gd name="T24" fmla="*/ 47 w 99"/>
                <a:gd name="T25" fmla="*/ 11 h 91"/>
                <a:gd name="T26" fmla="*/ 33 w 99"/>
                <a:gd name="T27" fmla="*/ 14 h 91"/>
                <a:gd name="T28" fmla="*/ 23 w 99"/>
                <a:gd name="T29" fmla="*/ 21 h 91"/>
                <a:gd name="T30" fmla="*/ 16 w 99"/>
                <a:gd name="T31" fmla="*/ 32 h 91"/>
                <a:gd name="T32" fmla="*/ 14 w 99"/>
                <a:gd name="T33" fmla="*/ 46 h 91"/>
                <a:gd name="T34" fmla="*/ 99 w 99"/>
                <a:gd name="T35" fmla="*/ 91 h 91"/>
                <a:gd name="T36" fmla="*/ 46 w 99"/>
                <a:gd name="T37" fmla="*/ 91 h 91"/>
                <a:gd name="T38" fmla="*/ 28 w 99"/>
                <a:gd name="T39" fmla="*/ 88 h 91"/>
                <a:gd name="T40" fmla="*/ 13 w 99"/>
                <a:gd name="T41" fmla="*/ 79 h 91"/>
                <a:gd name="T42" fmla="*/ 4 w 99"/>
                <a:gd name="T43" fmla="*/ 64 h 91"/>
                <a:gd name="T44" fmla="*/ 0 w 99"/>
                <a:gd name="T45" fmla="*/ 46 h 91"/>
                <a:gd name="T46" fmla="*/ 4 w 99"/>
                <a:gd name="T47" fmla="*/ 27 h 91"/>
                <a:gd name="T48" fmla="*/ 13 w 99"/>
                <a:gd name="T49" fmla="*/ 13 h 91"/>
                <a:gd name="T50" fmla="*/ 28 w 99"/>
                <a:gd name="T51" fmla="*/ 3 h 91"/>
                <a:gd name="T52" fmla="*/ 47 w 99"/>
                <a:gd name="T53" fmla="*/ 0 h 91"/>
                <a:gd name="T54" fmla="*/ 65 w 99"/>
                <a:gd name="T55" fmla="*/ 3 h 91"/>
                <a:gd name="T56" fmla="*/ 79 w 99"/>
                <a:gd name="T57" fmla="*/ 13 h 91"/>
                <a:gd name="T58" fmla="*/ 89 w 99"/>
                <a:gd name="T59" fmla="*/ 27 h 91"/>
                <a:gd name="T60" fmla="*/ 92 w 99"/>
                <a:gd name="T61" fmla="*/ 46 h 91"/>
                <a:gd name="T62" fmla="*/ 87 w 99"/>
                <a:gd name="T63" fmla="*/ 66 h 91"/>
                <a:gd name="T64" fmla="*/ 74 w 99"/>
                <a:gd name="T65" fmla="*/ 80 h 91"/>
                <a:gd name="T66" fmla="*/ 74 w 99"/>
                <a:gd name="T67" fmla="*/ 81 h 91"/>
                <a:gd name="T68" fmla="*/ 99 w 99"/>
                <a:gd name="T69" fmla="*/ 81 h 91"/>
                <a:gd name="T70" fmla="*/ 99 w 99"/>
                <a:gd name="T7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1">
                  <a:moveTo>
                    <a:pt x="14" y="46"/>
                  </a:moveTo>
                  <a:cubicBezTo>
                    <a:pt x="14" y="50"/>
                    <a:pt x="14" y="55"/>
                    <a:pt x="16" y="59"/>
                  </a:cubicBezTo>
                  <a:cubicBezTo>
                    <a:pt x="18" y="63"/>
                    <a:pt x="20" y="67"/>
                    <a:pt x="23" y="70"/>
                  </a:cubicBezTo>
                  <a:cubicBezTo>
                    <a:pt x="25" y="73"/>
                    <a:pt x="29" y="76"/>
                    <a:pt x="33" y="77"/>
                  </a:cubicBezTo>
                  <a:cubicBezTo>
                    <a:pt x="37" y="79"/>
                    <a:pt x="41" y="80"/>
                    <a:pt x="46" y="80"/>
                  </a:cubicBezTo>
                  <a:cubicBezTo>
                    <a:pt x="51" y="80"/>
                    <a:pt x="56" y="79"/>
                    <a:pt x="60" y="77"/>
                  </a:cubicBezTo>
                  <a:cubicBezTo>
                    <a:pt x="64" y="76"/>
                    <a:pt x="67" y="73"/>
                    <a:pt x="70" y="70"/>
                  </a:cubicBezTo>
                  <a:cubicBezTo>
                    <a:pt x="73" y="67"/>
                    <a:pt x="75" y="63"/>
                    <a:pt x="77" y="59"/>
                  </a:cubicBezTo>
                  <a:cubicBezTo>
                    <a:pt x="78" y="55"/>
                    <a:pt x="79" y="50"/>
                    <a:pt x="79" y="46"/>
                  </a:cubicBezTo>
                  <a:cubicBezTo>
                    <a:pt x="79" y="41"/>
                    <a:pt x="78" y="36"/>
                    <a:pt x="77" y="32"/>
                  </a:cubicBezTo>
                  <a:cubicBezTo>
                    <a:pt x="75" y="28"/>
                    <a:pt x="73" y="24"/>
                    <a:pt x="70" y="21"/>
                  </a:cubicBezTo>
                  <a:cubicBezTo>
                    <a:pt x="68" y="18"/>
                    <a:pt x="64" y="16"/>
                    <a:pt x="60" y="14"/>
                  </a:cubicBezTo>
                  <a:cubicBezTo>
                    <a:pt x="56" y="12"/>
                    <a:pt x="52" y="11"/>
                    <a:pt x="47" y="11"/>
                  </a:cubicBezTo>
                  <a:cubicBezTo>
                    <a:pt x="42" y="11"/>
                    <a:pt x="37" y="12"/>
                    <a:pt x="33" y="14"/>
                  </a:cubicBezTo>
                  <a:cubicBezTo>
                    <a:pt x="29" y="16"/>
                    <a:pt x="26" y="18"/>
                    <a:pt x="23" y="21"/>
                  </a:cubicBezTo>
                  <a:cubicBezTo>
                    <a:pt x="20" y="24"/>
                    <a:pt x="18" y="28"/>
                    <a:pt x="16" y="32"/>
                  </a:cubicBezTo>
                  <a:cubicBezTo>
                    <a:pt x="14" y="36"/>
                    <a:pt x="14" y="41"/>
                    <a:pt x="14" y="46"/>
                  </a:cubicBezTo>
                  <a:close/>
                  <a:moveTo>
                    <a:pt x="99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0" y="91"/>
                    <a:pt x="33" y="90"/>
                    <a:pt x="28" y="88"/>
                  </a:cubicBezTo>
                  <a:cubicBezTo>
                    <a:pt x="22" y="86"/>
                    <a:pt x="17" y="83"/>
                    <a:pt x="13" y="79"/>
                  </a:cubicBezTo>
                  <a:cubicBezTo>
                    <a:pt x="9" y="75"/>
                    <a:pt x="6" y="70"/>
                    <a:pt x="4" y="64"/>
                  </a:cubicBezTo>
                  <a:cubicBezTo>
                    <a:pt x="1" y="59"/>
                    <a:pt x="0" y="52"/>
                    <a:pt x="0" y="46"/>
                  </a:cubicBezTo>
                  <a:cubicBezTo>
                    <a:pt x="0" y="39"/>
                    <a:pt x="1" y="33"/>
                    <a:pt x="4" y="27"/>
                  </a:cubicBezTo>
                  <a:cubicBezTo>
                    <a:pt x="6" y="22"/>
                    <a:pt x="9" y="17"/>
                    <a:pt x="13" y="13"/>
                  </a:cubicBezTo>
                  <a:cubicBezTo>
                    <a:pt x="18" y="9"/>
                    <a:pt x="22" y="6"/>
                    <a:pt x="28" y="3"/>
                  </a:cubicBezTo>
                  <a:cubicBezTo>
                    <a:pt x="34" y="1"/>
                    <a:pt x="40" y="0"/>
                    <a:pt x="47" y="0"/>
                  </a:cubicBezTo>
                  <a:cubicBezTo>
                    <a:pt x="53" y="0"/>
                    <a:pt x="59" y="1"/>
                    <a:pt x="65" y="3"/>
                  </a:cubicBezTo>
                  <a:cubicBezTo>
                    <a:pt x="70" y="6"/>
                    <a:pt x="75" y="9"/>
                    <a:pt x="79" y="13"/>
                  </a:cubicBezTo>
                  <a:cubicBezTo>
                    <a:pt x="84" y="17"/>
                    <a:pt x="87" y="22"/>
                    <a:pt x="89" y="27"/>
                  </a:cubicBezTo>
                  <a:cubicBezTo>
                    <a:pt x="91" y="33"/>
                    <a:pt x="92" y="39"/>
                    <a:pt x="92" y="46"/>
                  </a:cubicBezTo>
                  <a:cubicBezTo>
                    <a:pt x="92" y="53"/>
                    <a:pt x="91" y="60"/>
                    <a:pt x="87" y="66"/>
                  </a:cubicBezTo>
                  <a:cubicBezTo>
                    <a:pt x="84" y="72"/>
                    <a:pt x="80" y="77"/>
                    <a:pt x="74" y="80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91"/>
                    <a:pt x="99" y="91"/>
                    <a:pt x="99" y="9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9848851" y="-620713"/>
              <a:ext cx="203200" cy="230188"/>
            </a:xfrm>
            <a:custGeom>
              <a:avLst/>
              <a:gdLst>
                <a:gd name="T0" fmla="*/ 42 w 54"/>
                <a:gd name="T1" fmla="*/ 59 h 61"/>
                <a:gd name="T2" fmla="*/ 42 w 54"/>
                <a:gd name="T3" fmla="*/ 54 h 61"/>
                <a:gd name="T4" fmla="*/ 42 w 54"/>
                <a:gd name="T5" fmla="*/ 49 h 61"/>
                <a:gd name="T6" fmla="*/ 42 w 54"/>
                <a:gd name="T7" fmla="*/ 49 h 61"/>
                <a:gd name="T8" fmla="*/ 34 w 54"/>
                <a:gd name="T9" fmla="*/ 57 h 61"/>
                <a:gd name="T10" fmla="*/ 22 w 54"/>
                <a:gd name="T11" fmla="*/ 61 h 61"/>
                <a:gd name="T12" fmla="*/ 12 w 54"/>
                <a:gd name="T13" fmla="*/ 59 h 61"/>
                <a:gd name="T14" fmla="*/ 5 w 54"/>
                <a:gd name="T15" fmla="*/ 54 h 61"/>
                <a:gd name="T16" fmla="*/ 1 w 54"/>
                <a:gd name="T17" fmla="*/ 46 h 61"/>
                <a:gd name="T18" fmla="*/ 0 w 54"/>
                <a:gd name="T19" fmla="*/ 37 h 61"/>
                <a:gd name="T20" fmla="*/ 0 w 54"/>
                <a:gd name="T21" fmla="*/ 0 h 61"/>
                <a:gd name="T22" fmla="*/ 12 w 54"/>
                <a:gd name="T23" fmla="*/ 0 h 61"/>
                <a:gd name="T24" fmla="*/ 12 w 54"/>
                <a:gd name="T25" fmla="*/ 32 h 61"/>
                <a:gd name="T26" fmla="*/ 12 w 54"/>
                <a:gd name="T27" fmla="*/ 39 h 61"/>
                <a:gd name="T28" fmla="*/ 14 w 54"/>
                <a:gd name="T29" fmla="*/ 45 h 61"/>
                <a:gd name="T30" fmla="*/ 19 w 54"/>
                <a:gd name="T31" fmla="*/ 49 h 61"/>
                <a:gd name="T32" fmla="*/ 25 w 54"/>
                <a:gd name="T33" fmla="*/ 51 h 61"/>
                <a:gd name="T34" fmla="*/ 37 w 54"/>
                <a:gd name="T35" fmla="*/ 45 h 61"/>
                <a:gd name="T36" fmla="*/ 41 w 54"/>
                <a:gd name="T37" fmla="*/ 31 h 61"/>
                <a:gd name="T38" fmla="*/ 41 w 54"/>
                <a:gd name="T39" fmla="*/ 0 h 61"/>
                <a:gd name="T40" fmla="*/ 53 w 54"/>
                <a:gd name="T41" fmla="*/ 0 h 61"/>
                <a:gd name="T42" fmla="*/ 53 w 54"/>
                <a:gd name="T43" fmla="*/ 46 h 61"/>
                <a:gd name="T44" fmla="*/ 53 w 54"/>
                <a:gd name="T45" fmla="*/ 52 h 61"/>
                <a:gd name="T46" fmla="*/ 54 w 54"/>
                <a:gd name="T47" fmla="*/ 59 h 61"/>
                <a:gd name="T48" fmla="*/ 42 w 54"/>
                <a:gd name="T4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61">
                  <a:moveTo>
                    <a:pt x="42" y="59"/>
                  </a:moveTo>
                  <a:cubicBezTo>
                    <a:pt x="42" y="58"/>
                    <a:pt x="42" y="56"/>
                    <a:pt x="42" y="54"/>
                  </a:cubicBezTo>
                  <a:cubicBezTo>
                    <a:pt x="42" y="52"/>
                    <a:pt x="42" y="51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52"/>
                    <a:pt x="38" y="55"/>
                    <a:pt x="34" y="57"/>
                  </a:cubicBezTo>
                  <a:cubicBezTo>
                    <a:pt x="31" y="60"/>
                    <a:pt x="27" y="61"/>
                    <a:pt x="22" y="61"/>
                  </a:cubicBezTo>
                  <a:cubicBezTo>
                    <a:pt x="18" y="61"/>
                    <a:pt x="15" y="60"/>
                    <a:pt x="12" y="59"/>
                  </a:cubicBezTo>
                  <a:cubicBezTo>
                    <a:pt x="9" y="58"/>
                    <a:pt x="7" y="56"/>
                    <a:pt x="5" y="54"/>
                  </a:cubicBezTo>
                  <a:cubicBezTo>
                    <a:pt x="4" y="51"/>
                    <a:pt x="2" y="49"/>
                    <a:pt x="1" y="46"/>
                  </a:cubicBezTo>
                  <a:cubicBezTo>
                    <a:pt x="0" y="43"/>
                    <a:pt x="0" y="40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5"/>
                    <a:pt x="12" y="37"/>
                    <a:pt x="12" y="39"/>
                  </a:cubicBezTo>
                  <a:cubicBezTo>
                    <a:pt x="13" y="42"/>
                    <a:pt x="13" y="44"/>
                    <a:pt x="14" y="45"/>
                  </a:cubicBezTo>
                  <a:cubicBezTo>
                    <a:pt x="15" y="47"/>
                    <a:pt x="17" y="48"/>
                    <a:pt x="19" y="49"/>
                  </a:cubicBezTo>
                  <a:cubicBezTo>
                    <a:pt x="20" y="50"/>
                    <a:pt x="23" y="51"/>
                    <a:pt x="25" y="51"/>
                  </a:cubicBezTo>
                  <a:cubicBezTo>
                    <a:pt x="30" y="51"/>
                    <a:pt x="34" y="49"/>
                    <a:pt x="37" y="45"/>
                  </a:cubicBezTo>
                  <a:cubicBezTo>
                    <a:pt x="40" y="42"/>
                    <a:pt x="41" y="37"/>
                    <a:pt x="41" y="3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8"/>
                    <a:pt x="53" y="50"/>
                    <a:pt x="53" y="52"/>
                  </a:cubicBezTo>
                  <a:cubicBezTo>
                    <a:pt x="53" y="55"/>
                    <a:pt x="53" y="57"/>
                    <a:pt x="54" y="59"/>
                  </a:cubicBezTo>
                  <a:cubicBezTo>
                    <a:pt x="42" y="59"/>
                    <a:pt x="42" y="59"/>
                    <a:pt x="42" y="5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 noEditPoints="1"/>
            </p:cNvSpPr>
            <p:nvPr userDrawn="1"/>
          </p:nvSpPr>
          <p:spPr bwMode="auto">
            <a:xfrm>
              <a:off x="10115551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3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3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3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0239376" y="-627063"/>
              <a:ext cx="203200" cy="228600"/>
            </a:xfrm>
            <a:custGeom>
              <a:avLst/>
              <a:gdLst>
                <a:gd name="T0" fmla="*/ 12 w 54"/>
                <a:gd name="T1" fmla="*/ 2 h 61"/>
                <a:gd name="T2" fmla="*/ 12 w 54"/>
                <a:gd name="T3" fmla="*/ 7 h 61"/>
                <a:gd name="T4" fmla="*/ 12 w 54"/>
                <a:gd name="T5" fmla="*/ 11 h 61"/>
                <a:gd name="T6" fmla="*/ 12 w 54"/>
                <a:gd name="T7" fmla="*/ 11 h 61"/>
                <a:gd name="T8" fmla="*/ 16 w 54"/>
                <a:gd name="T9" fmla="*/ 7 h 61"/>
                <a:gd name="T10" fmla="*/ 20 w 54"/>
                <a:gd name="T11" fmla="*/ 3 h 61"/>
                <a:gd name="T12" fmla="*/ 26 w 54"/>
                <a:gd name="T13" fmla="*/ 1 h 61"/>
                <a:gd name="T14" fmla="*/ 32 w 54"/>
                <a:gd name="T15" fmla="*/ 0 h 61"/>
                <a:gd name="T16" fmla="*/ 42 w 54"/>
                <a:gd name="T17" fmla="*/ 2 h 61"/>
                <a:gd name="T18" fmla="*/ 49 w 54"/>
                <a:gd name="T19" fmla="*/ 7 h 61"/>
                <a:gd name="T20" fmla="*/ 53 w 54"/>
                <a:gd name="T21" fmla="*/ 15 h 61"/>
                <a:gd name="T22" fmla="*/ 54 w 54"/>
                <a:gd name="T23" fmla="*/ 24 h 61"/>
                <a:gd name="T24" fmla="*/ 54 w 54"/>
                <a:gd name="T25" fmla="*/ 61 h 61"/>
                <a:gd name="T26" fmla="*/ 42 w 54"/>
                <a:gd name="T27" fmla="*/ 61 h 61"/>
                <a:gd name="T28" fmla="*/ 42 w 54"/>
                <a:gd name="T29" fmla="*/ 28 h 61"/>
                <a:gd name="T30" fmla="*/ 42 w 54"/>
                <a:gd name="T31" fmla="*/ 21 h 61"/>
                <a:gd name="T32" fmla="*/ 40 w 54"/>
                <a:gd name="T33" fmla="*/ 15 h 61"/>
                <a:gd name="T34" fmla="*/ 35 w 54"/>
                <a:gd name="T35" fmla="*/ 11 h 61"/>
                <a:gd name="T36" fmla="*/ 29 w 54"/>
                <a:gd name="T37" fmla="*/ 10 h 61"/>
                <a:gd name="T38" fmla="*/ 17 w 54"/>
                <a:gd name="T39" fmla="*/ 15 h 61"/>
                <a:gd name="T40" fmla="*/ 13 w 54"/>
                <a:gd name="T41" fmla="*/ 29 h 61"/>
                <a:gd name="T42" fmla="*/ 13 w 54"/>
                <a:gd name="T43" fmla="*/ 61 h 61"/>
                <a:gd name="T44" fmla="*/ 1 w 54"/>
                <a:gd name="T45" fmla="*/ 61 h 61"/>
                <a:gd name="T46" fmla="*/ 1 w 54"/>
                <a:gd name="T47" fmla="*/ 14 h 61"/>
                <a:gd name="T48" fmla="*/ 1 w 54"/>
                <a:gd name="T49" fmla="*/ 8 h 61"/>
                <a:gd name="T50" fmla="*/ 0 w 54"/>
                <a:gd name="T51" fmla="*/ 2 h 61"/>
                <a:gd name="T52" fmla="*/ 12 w 54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61">
                  <a:moveTo>
                    <a:pt x="12" y="2"/>
                  </a:moveTo>
                  <a:cubicBezTo>
                    <a:pt x="12" y="3"/>
                    <a:pt x="12" y="5"/>
                    <a:pt x="12" y="7"/>
                  </a:cubicBezTo>
                  <a:cubicBezTo>
                    <a:pt x="12" y="9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4" y="8"/>
                    <a:pt x="16" y="7"/>
                  </a:cubicBezTo>
                  <a:cubicBezTo>
                    <a:pt x="17" y="6"/>
                    <a:pt x="18" y="4"/>
                    <a:pt x="20" y="3"/>
                  </a:cubicBezTo>
                  <a:cubicBezTo>
                    <a:pt x="22" y="2"/>
                    <a:pt x="24" y="1"/>
                    <a:pt x="26" y="1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6" y="0"/>
                    <a:pt x="39" y="1"/>
                    <a:pt x="42" y="2"/>
                  </a:cubicBezTo>
                  <a:cubicBezTo>
                    <a:pt x="44" y="3"/>
                    <a:pt x="47" y="5"/>
                    <a:pt x="49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4" y="18"/>
                    <a:pt x="54" y="21"/>
                    <a:pt x="54" y="2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6"/>
                    <a:pt x="42" y="23"/>
                    <a:pt x="42" y="21"/>
                  </a:cubicBezTo>
                  <a:cubicBezTo>
                    <a:pt x="41" y="19"/>
                    <a:pt x="41" y="17"/>
                    <a:pt x="40" y="15"/>
                  </a:cubicBezTo>
                  <a:cubicBezTo>
                    <a:pt x="39" y="14"/>
                    <a:pt x="37" y="12"/>
                    <a:pt x="35" y="11"/>
                  </a:cubicBezTo>
                  <a:cubicBezTo>
                    <a:pt x="34" y="10"/>
                    <a:pt x="31" y="10"/>
                    <a:pt x="29" y="10"/>
                  </a:cubicBezTo>
                  <a:cubicBezTo>
                    <a:pt x="24" y="10"/>
                    <a:pt x="20" y="12"/>
                    <a:pt x="17" y="15"/>
                  </a:cubicBezTo>
                  <a:cubicBezTo>
                    <a:pt x="14" y="19"/>
                    <a:pt x="13" y="24"/>
                    <a:pt x="13" y="2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1"/>
                    <a:pt x="1" y="8"/>
                  </a:cubicBezTo>
                  <a:cubicBezTo>
                    <a:pt x="1" y="6"/>
                    <a:pt x="1" y="4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10480676" y="-684213"/>
              <a:ext cx="146050" cy="290513"/>
            </a:xfrm>
            <a:custGeom>
              <a:avLst/>
              <a:gdLst>
                <a:gd name="T0" fmla="*/ 39 w 39"/>
                <a:gd name="T1" fmla="*/ 26 h 77"/>
                <a:gd name="T2" fmla="*/ 23 w 39"/>
                <a:gd name="T3" fmla="*/ 26 h 77"/>
                <a:gd name="T4" fmla="*/ 23 w 39"/>
                <a:gd name="T5" fmla="*/ 57 h 77"/>
                <a:gd name="T6" fmla="*/ 25 w 39"/>
                <a:gd name="T7" fmla="*/ 65 h 77"/>
                <a:gd name="T8" fmla="*/ 31 w 39"/>
                <a:gd name="T9" fmla="*/ 67 h 77"/>
                <a:gd name="T10" fmla="*/ 35 w 39"/>
                <a:gd name="T11" fmla="*/ 67 h 77"/>
                <a:gd name="T12" fmla="*/ 38 w 39"/>
                <a:gd name="T13" fmla="*/ 66 h 77"/>
                <a:gd name="T14" fmla="*/ 39 w 39"/>
                <a:gd name="T15" fmla="*/ 75 h 77"/>
                <a:gd name="T16" fmla="*/ 34 w 39"/>
                <a:gd name="T17" fmla="*/ 77 h 77"/>
                <a:gd name="T18" fmla="*/ 29 w 39"/>
                <a:gd name="T19" fmla="*/ 77 h 77"/>
                <a:gd name="T20" fmla="*/ 16 w 39"/>
                <a:gd name="T21" fmla="*/ 72 h 77"/>
                <a:gd name="T22" fmla="*/ 11 w 39"/>
                <a:gd name="T23" fmla="*/ 59 h 77"/>
                <a:gd name="T24" fmla="*/ 11 w 39"/>
                <a:gd name="T25" fmla="*/ 26 h 77"/>
                <a:gd name="T26" fmla="*/ 0 w 39"/>
                <a:gd name="T27" fmla="*/ 26 h 77"/>
                <a:gd name="T28" fmla="*/ 0 w 39"/>
                <a:gd name="T29" fmla="*/ 17 h 77"/>
                <a:gd name="T30" fmla="*/ 11 w 39"/>
                <a:gd name="T31" fmla="*/ 17 h 77"/>
                <a:gd name="T32" fmla="*/ 11 w 39"/>
                <a:gd name="T33" fmla="*/ 0 h 77"/>
                <a:gd name="T34" fmla="*/ 23 w 39"/>
                <a:gd name="T35" fmla="*/ 0 h 77"/>
                <a:gd name="T36" fmla="*/ 23 w 39"/>
                <a:gd name="T37" fmla="*/ 17 h 77"/>
                <a:gd name="T38" fmla="*/ 39 w 39"/>
                <a:gd name="T39" fmla="*/ 17 h 77"/>
                <a:gd name="T40" fmla="*/ 39 w 39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77">
                  <a:moveTo>
                    <a:pt x="39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4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4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7" y="76"/>
                    <a:pt x="36" y="76"/>
                    <a:pt x="34" y="77"/>
                  </a:cubicBezTo>
                  <a:cubicBezTo>
                    <a:pt x="32" y="77"/>
                    <a:pt x="30" y="77"/>
                    <a:pt x="29" y="77"/>
                  </a:cubicBezTo>
                  <a:cubicBezTo>
                    <a:pt x="23" y="77"/>
                    <a:pt x="19" y="76"/>
                    <a:pt x="16" y="72"/>
                  </a:cubicBezTo>
                  <a:cubicBezTo>
                    <a:pt x="13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6"/>
                    <a:pt x="39" y="26"/>
                    <a:pt x="39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auto">
            <a:xfrm>
              <a:off x="10660063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4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4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4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0788651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10885488" y="-627063"/>
              <a:ext cx="222250" cy="236538"/>
            </a:xfrm>
            <a:custGeom>
              <a:avLst/>
              <a:gdLst>
                <a:gd name="T0" fmla="*/ 47 w 59"/>
                <a:gd name="T1" fmla="*/ 26 h 63"/>
                <a:gd name="T2" fmla="*/ 46 w 59"/>
                <a:gd name="T3" fmla="*/ 19 h 63"/>
                <a:gd name="T4" fmla="*/ 43 w 59"/>
                <a:gd name="T5" fmla="*/ 14 h 63"/>
                <a:gd name="T6" fmla="*/ 38 w 59"/>
                <a:gd name="T7" fmla="*/ 11 h 63"/>
                <a:gd name="T8" fmla="*/ 31 w 59"/>
                <a:gd name="T9" fmla="*/ 9 h 63"/>
                <a:gd name="T10" fmla="*/ 24 w 59"/>
                <a:gd name="T11" fmla="*/ 11 h 63"/>
                <a:gd name="T12" fmla="*/ 18 w 59"/>
                <a:gd name="T13" fmla="*/ 14 h 63"/>
                <a:gd name="T14" fmla="*/ 14 w 59"/>
                <a:gd name="T15" fmla="*/ 19 h 63"/>
                <a:gd name="T16" fmla="*/ 12 w 59"/>
                <a:gd name="T17" fmla="*/ 26 h 63"/>
                <a:gd name="T18" fmla="*/ 47 w 59"/>
                <a:gd name="T19" fmla="*/ 26 h 63"/>
                <a:gd name="T20" fmla="*/ 59 w 59"/>
                <a:gd name="T21" fmla="*/ 31 h 63"/>
                <a:gd name="T22" fmla="*/ 59 w 59"/>
                <a:gd name="T23" fmla="*/ 33 h 63"/>
                <a:gd name="T24" fmla="*/ 59 w 59"/>
                <a:gd name="T25" fmla="*/ 35 h 63"/>
                <a:gd name="T26" fmla="*/ 12 w 59"/>
                <a:gd name="T27" fmla="*/ 35 h 63"/>
                <a:gd name="T28" fmla="*/ 14 w 59"/>
                <a:gd name="T29" fmla="*/ 42 h 63"/>
                <a:gd name="T30" fmla="*/ 18 w 59"/>
                <a:gd name="T31" fmla="*/ 48 h 63"/>
                <a:gd name="T32" fmla="*/ 24 w 59"/>
                <a:gd name="T33" fmla="*/ 51 h 63"/>
                <a:gd name="T34" fmla="*/ 31 w 59"/>
                <a:gd name="T35" fmla="*/ 53 h 63"/>
                <a:gd name="T36" fmla="*/ 42 w 59"/>
                <a:gd name="T37" fmla="*/ 50 h 63"/>
                <a:gd name="T38" fmla="*/ 49 w 59"/>
                <a:gd name="T39" fmla="*/ 44 h 63"/>
                <a:gd name="T40" fmla="*/ 57 w 59"/>
                <a:gd name="T41" fmla="*/ 50 h 63"/>
                <a:gd name="T42" fmla="*/ 46 w 59"/>
                <a:gd name="T43" fmla="*/ 60 h 63"/>
                <a:gd name="T44" fmla="*/ 31 w 59"/>
                <a:gd name="T45" fmla="*/ 63 h 63"/>
                <a:gd name="T46" fmla="*/ 19 w 59"/>
                <a:gd name="T47" fmla="*/ 60 h 63"/>
                <a:gd name="T48" fmla="*/ 9 w 59"/>
                <a:gd name="T49" fmla="*/ 54 h 63"/>
                <a:gd name="T50" fmla="*/ 2 w 59"/>
                <a:gd name="T51" fmla="*/ 44 h 63"/>
                <a:gd name="T52" fmla="*/ 0 w 59"/>
                <a:gd name="T53" fmla="*/ 31 h 63"/>
                <a:gd name="T54" fmla="*/ 2 w 59"/>
                <a:gd name="T55" fmla="*/ 19 h 63"/>
                <a:gd name="T56" fmla="*/ 9 w 59"/>
                <a:gd name="T57" fmla="*/ 9 h 63"/>
                <a:gd name="T58" fmla="*/ 18 w 59"/>
                <a:gd name="T59" fmla="*/ 2 h 63"/>
                <a:gd name="T60" fmla="*/ 31 w 59"/>
                <a:gd name="T61" fmla="*/ 0 h 63"/>
                <a:gd name="T62" fmla="*/ 43 w 59"/>
                <a:gd name="T63" fmla="*/ 2 h 63"/>
                <a:gd name="T64" fmla="*/ 52 w 59"/>
                <a:gd name="T65" fmla="*/ 8 h 63"/>
                <a:gd name="T66" fmla="*/ 57 w 59"/>
                <a:gd name="T67" fmla="*/ 18 h 63"/>
                <a:gd name="T68" fmla="*/ 59 w 59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5" y="17"/>
                    <a:pt x="44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19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59" y="31"/>
                  </a:moveTo>
                  <a:cubicBezTo>
                    <a:pt x="59" y="32"/>
                    <a:pt x="59" y="32"/>
                    <a:pt x="59" y="33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7" y="18"/>
                  </a:cubicBezTo>
                  <a:cubicBezTo>
                    <a:pt x="59" y="22"/>
                    <a:pt x="59" y="26"/>
                    <a:pt x="59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11141076" y="-627063"/>
              <a:ext cx="180975" cy="236538"/>
            </a:xfrm>
            <a:custGeom>
              <a:avLst/>
              <a:gdLst>
                <a:gd name="T0" fmla="*/ 39 w 48"/>
                <a:gd name="T1" fmla="*/ 17 h 63"/>
                <a:gd name="T2" fmla="*/ 34 w 48"/>
                <a:gd name="T3" fmla="*/ 11 h 63"/>
                <a:gd name="T4" fmla="*/ 25 w 48"/>
                <a:gd name="T5" fmla="*/ 9 h 63"/>
                <a:gd name="T6" fmla="*/ 21 w 48"/>
                <a:gd name="T7" fmla="*/ 10 h 63"/>
                <a:gd name="T8" fmla="*/ 18 w 48"/>
                <a:gd name="T9" fmla="*/ 11 h 63"/>
                <a:gd name="T10" fmla="*/ 15 w 48"/>
                <a:gd name="T11" fmla="*/ 13 h 63"/>
                <a:gd name="T12" fmla="*/ 14 w 48"/>
                <a:gd name="T13" fmla="*/ 17 h 63"/>
                <a:gd name="T14" fmla="*/ 18 w 48"/>
                <a:gd name="T15" fmla="*/ 23 h 63"/>
                <a:gd name="T16" fmla="*/ 28 w 48"/>
                <a:gd name="T17" fmla="*/ 26 h 63"/>
                <a:gd name="T18" fmla="*/ 36 w 48"/>
                <a:gd name="T19" fmla="*/ 28 h 63"/>
                <a:gd name="T20" fmla="*/ 42 w 48"/>
                <a:gd name="T21" fmla="*/ 32 h 63"/>
                <a:gd name="T22" fmla="*/ 46 w 48"/>
                <a:gd name="T23" fmla="*/ 37 h 63"/>
                <a:gd name="T24" fmla="*/ 48 w 48"/>
                <a:gd name="T25" fmla="*/ 44 h 63"/>
                <a:gd name="T26" fmla="*/ 46 w 48"/>
                <a:gd name="T27" fmla="*/ 52 h 63"/>
                <a:gd name="T28" fmla="*/ 41 w 48"/>
                <a:gd name="T29" fmla="*/ 58 h 63"/>
                <a:gd name="T30" fmla="*/ 33 w 48"/>
                <a:gd name="T31" fmla="*/ 62 h 63"/>
                <a:gd name="T32" fmla="*/ 24 w 48"/>
                <a:gd name="T33" fmla="*/ 63 h 63"/>
                <a:gd name="T34" fmla="*/ 11 w 48"/>
                <a:gd name="T35" fmla="*/ 60 h 63"/>
                <a:gd name="T36" fmla="*/ 0 w 48"/>
                <a:gd name="T37" fmla="*/ 52 h 63"/>
                <a:gd name="T38" fmla="*/ 9 w 48"/>
                <a:gd name="T39" fmla="*/ 45 h 63"/>
                <a:gd name="T40" fmla="*/ 15 w 48"/>
                <a:gd name="T41" fmla="*/ 51 h 63"/>
                <a:gd name="T42" fmla="*/ 24 w 48"/>
                <a:gd name="T43" fmla="*/ 53 h 63"/>
                <a:gd name="T44" fmla="*/ 29 w 48"/>
                <a:gd name="T45" fmla="*/ 53 h 63"/>
                <a:gd name="T46" fmla="*/ 33 w 48"/>
                <a:gd name="T47" fmla="*/ 51 h 63"/>
                <a:gd name="T48" fmla="*/ 35 w 48"/>
                <a:gd name="T49" fmla="*/ 49 h 63"/>
                <a:gd name="T50" fmla="*/ 36 w 48"/>
                <a:gd name="T51" fmla="*/ 45 h 63"/>
                <a:gd name="T52" fmla="*/ 32 w 48"/>
                <a:gd name="T53" fmla="*/ 38 h 63"/>
                <a:gd name="T54" fmla="*/ 21 w 48"/>
                <a:gd name="T55" fmla="*/ 35 h 63"/>
                <a:gd name="T56" fmla="*/ 15 w 48"/>
                <a:gd name="T57" fmla="*/ 33 h 63"/>
                <a:gd name="T58" fmla="*/ 9 w 48"/>
                <a:gd name="T59" fmla="*/ 30 h 63"/>
                <a:gd name="T60" fmla="*/ 5 w 48"/>
                <a:gd name="T61" fmla="*/ 25 h 63"/>
                <a:gd name="T62" fmla="*/ 3 w 48"/>
                <a:gd name="T63" fmla="*/ 18 h 63"/>
                <a:gd name="T64" fmla="*/ 5 w 48"/>
                <a:gd name="T65" fmla="*/ 10 h 63"/>
                <a:gd name="T66" fmla="*/ 10 w 48"/>
                <a:gd name="T67" fmla="*/ 4 h 63"/>
                <a:gd name="T68" fmla="*/ 18 w 48"/>
                <a:gd name="T69" fmla="*/ 1 h 63"/>
                <a:gd name="T70" fmla="*/ 26 w 48"/>
                <a:gd name="T71" fmla="*/ 0 h 63"/>
                <a:gd name="T72" fmla="*/ 38 w 48"/>
                <a:gd name="T73" fmla="*/ 2 h 63"/>
                <a:gd name="T74" fmla="*/ 47 w 48"/>
                <a:gd name="T75" fmla="*/ 10 h 63"/>
                <a:gd name="T76" fmla="*/ 39 w 48"/>
                <a:gd name="T7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63">
                  <a:moveTo>
                    <a:pt x="39" y="17"/>
                  </a:moveTo>
                  <a:cubicBezTo>
                    <a:pt x="38" y="14"/>
                    <a:pt x="36" y="13"/>
                    <a:pt x="34" y="11"/>
                  </a:cubicBezTo>
                  <a:cubicBezTo>
                    <a:pt x="31" y="10"/>
                    <a:pt x="28" y="9"/>
                    <a:pt x="25" y="9"/>
                  </a:cubicBezTo>
                  <a:cubicBezTo>
                    <a:pt x="24" y="9"/>
                    <a:pt x="23" y="9"/>
                    <a:pt x="21" y="10"/>
                  </a:cubicBezTo>
                  <a:cubicBezTo>
                    <a:pt x="20" y="10"/>
                    <a:pt x="19" y="10"/>
                    <a:pt x="18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5" y="14"/>
                    <a:pt x="14" y="16"/>
                    <a:pt x="14" y="17"/>
                  </a:cubicBezTo>
                  <a:cubicBezTo>
                    <a:pt x="14" y="20"/>
                    <a:pt x="16" y="21"/>
                    <a:pt x="18" y="23"/>
                  </a:cubicBezTo>
                  <a:cubicBezTo>
                    <a:pt x="20" y="24"/>
                    <a:pt x="23" y="25"/>
                    <a:pt x="28" y="26"/>
                  </a:cubicBezTo>
                  <a:cubicBezTo>
                    <a:pt x="31" y="27"/>
                    <a:pt x="33" y="27"/>
                    <a:pt x="36" y="28"/>
                  </a:cubicBezTo>
                  <a:cubicBezTo>
                    <a:pt x="38" y="29"/>
                    <a:pt x="40" y="30"/>
                    <a:pt x="42" y="32"/>
                  </a:cubicBezTo>
                  <a:cubicBezTo>
                    <a:pt x="44" y="33"/>
                    <a:pt x="45" y="35"/>
                    <a:pt x="46" y="37"/>
                  </a:cubicBezTo>
                  <a:cubicBezTo>
                    <a:pt x="47" y="39"/>
                    <a:pt x="48" y="41"/>
                    <a:pt x="48" y="44"/>
                  </a:cubicBezTo>
                  <a:cubicBezTo>
                    <a:pt x="48" y="47"/>
                    <a:pt x="47" y="50"/>
                    <a:pt x="46" y="52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38" y="60"/>
                    <a:pt x="36" y="61"/>
                    <a:pt x="33" y="62"/>
                  </a:cubicBezTo>
                  <a:cubicBezTo>
                    <a:pt x="30" y="62"/>
                    <a:pt x="27" y="63"/>
                    <a:pt x="24" y="63"/>
                  </a:cubicBezTo>
                  <a:cubicBezTo>
                    <a:pt x="20" y="63"/>
                    <a:pt x="15" y="62"/>
                    <a:pt x="11" y="60"/>
                  </a:cubicBezTo>
                  <a:cubicBezTo>
                    <a:pt x="7" y="58"/>
                    <a:pt x="3" y="56"/>
                    <a:pt x="0" y="5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2" y="49"/>
                    <a:pt x="15" y="51"/>
                  </a:cubicBezTo>
                  <a:cubicBezTo>
                    <a:pt x="18" y="52"/>
                    <a:pt x="21" y="53"/>
                    <a:pt x="24" y="53"/>
                  </a:cubicBezTo>
                  <a:cubicBezTo>
                    <a:pt x="26" y="53"/>
                    <a:pt x="27" y="53"/>
                    <a:pt x="29" y="53"/>
                  </a:cubicBezTo>
                  <a:cubicBezTo>
                    <a:pt x="30" y="52"/>
                    <a:pt x="31" y="52"/>
                    <a:pt x="33" y="51"/>
                  </a:cubicBezTo>
                  <a:cubicBezTo>
                    <a:pt x="34" y="51"/>
                    <a:pt x="35" y="50"/>
                    <a:pt x="35" y="49"/>
                  </a:cubicBezTo>
                  <a:cubicBezTo>
                    <a:pt x="36" y="48"/>
                    <a:pt x="36" y="46"/>
                    <a:pt x="36" y="45"/>
                  </a:cubicBezTo>
                  <a:cubicBezTo>
                    <a:pt x="36" y="42"/>
                    <a:pt x="35" y="40"/>
                    <a:pt x="32" y="38"/>
                  </a:cubicBezTo>
                  <a:cubicBezTo>
                    <a:pt x="30" y="37"/>
                    <a:pt x="26" y="36"/>
                    <a:pt x="21" y="35"/>
                  </a:cubicBezTo>
                  <a:cubicBezTo>
                    <a:pt x="19" y="34"/>
                    <a:pt x="17" y="34"/>
                    <a:pt x="15" y="33"/>
                  </a:cubicBezTo>
                  <a:cubicBezTo>
                    <a:pt x="13" y="32"/>
                    <a:pt x="11" y="31"/>
                    <a:pt x="9" y="30"/>
                  </a:cubicBezTo>
                  <a:cubicBezTo>
                    <a:pt x="7" y="29"/>
                    <a:pt x="6" y="27"/>
                    <a:pt x="5" y="25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5"/>
                    <a:pt x="4" y="12"/>
                    <a:pt x="5" y="10"/>
                  </a:cubicBezTo>
                  <a:cubicBezTo>
                    <a:pt x="7" y="8"/>
                    <a:pt x="8" y="6"/>
                    <a:pt x="10" y="4"/>
                  </a:cubicBezTo>
                  <a:cubicBezTo>
                    <a:pt x="13" y="3"/>
                    <a:pt x="15" y="2"/>
                    <a:pt x="18" y="1"/>
                  </a:cubicBezTo>
                  <a:cubicBezTo>
                    <a:pt x="20" y="0"/>
                    <a:pt x="23" y="0"/>
                    <a:pt x="26" y="0"/>
                  </a:cubicBezTo>
                  <a:cubicBezTo>
                    <a:pt x="30" y="0"/>
                    <a:pt x="34" y="1"/>
                    <a:pt x="38" y="2"/>
                  </a:cubicBezTo>
                  <a:cubicBezTo>
                    <a:pt x="42" y="4"/>
                    <a:pt x="45" y="7"/>
                    <a:pt x="47" y="10"/>
                  </a:cubicBezTo>
                  <a:cubicBezTo>
                    <a:pt x="39" y="17"/>
                    <a:pt x="39" y="17"/>
                    <a:pt x="39" y="17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11476038" y="-627063"/>
              <a:ext cx="198438" cy="236538"/>
            </a:xfrm>
            <a:custGeom>
              <a:avLst/>
              <a:gdLst>
                <a:gd name="T0" fmla="*/ 38 w 53"/>
                <a:gd name="T1" fmla="*/ 33 h 63"/>
                <a:gd name="T2" fmla="*/ 29 w 53"/>
                <a:gd name="T3" fmla="*/ 33 h 63"/>
                <a:gd name="T4" fmla="*/ 21 w 53"/>
                <a:gd name="T5" fmla="*/ 35 h 63"/>
                <a:gd name="T6" fmla="*/ 14 w 53"/>
                <a:gd name="T7" fmla="*/ 38 h 63"/>
                <a:gd name="T8" fmla="*/ 12 w 53"/>
                <a:gd name="T9" fmla="*/ 44 h 63"/>
                <a:gd name="T10" fmla="*/ 13 w 53"/>
                <a:gd name="T11" fmla="*/ 48 h 63"/>
                <a:gd name="T12" fmla="*/ 16 w 53"/>
                <a:gd name="T13" fmla="*/ 51 h 63"/>
                <a:gd name="T14" fmla="*/ 20 w 53"/>
                <a:gd name="T15" fmla="*/ 53 h 63"/>
                <a:gd name="T16" fmla="*/ 24 w 53"/>
                <a:gd name="T17" fmla="*/ 53 h 63"/>
                <a:gd name="T18" fmla="*/ 37 w 53"/>
                <a:gd name="T19" fmla="*/ 48 h 63"/>
                <a:gd name="T20" fmla="*/ 41 w 53"/>
                <a:gd name="T21" fmla="*/ 36 h 63"/>
                <a:gd name="T22" fmla="*/ 41 w 53"/>
                <a:gd name="T23" fmla="*/ 33 h 63"/>
                <a:gd name="T24" fmla="*/ 38 w 53"/>
                <a:gd name="T25" fmla="*/ 33 h 63"/>
                <a:gd name="T26" fmla="*/ 41 w 53"/>
                <a:gd name="T27" fmla="*/ 23 h 63"/>
                <a:gd name="T28" fmla="*/ 37 w 53"/>
                <a:gd name="T29" fmla="*/ 13 h 63"/>
                <a:gd name="T30" fmla="*/ 27 w 53"/>
                <a:gd name="T31" fmla="*/ 10 h 63"/>
                <a:gd name="T32" fmla="*/ 17 w 53"/>
                <a:gd name="T33" fmla="*/ 11 h 63"/>
                <a:gd name="T34" fmla="*/ 10 w 53"/>
                <a:gd name="T35" fmla="*/ 16 h 63"/>
                <a:gd name="T36" fmla="*/ 3 w 53"/>
                <a:gd name="T37" fmla="*/ 9 h 63"/>
                <a:gd name="T38" fmla="*/ 14 w 53"/>
                <a:gd name="T39" fmla="*/ 2 h 63"/>
                <a:gd name="T40" fmla="*/ 28 w 53"/>
                <a:gd name="T41" fmla="*/ 0 h 63"/>
                <a:gd name="T42" fmla="*/ 39 w 53"/>
                <a:gd name="T43" fmla="*/ 2 h 63"/>
                <a:gd name="T44" fmla="*/ 47 w 53"/>
                <a:gd name="T45" fmla="*/ 7 h 63"/>
                <a:gd name="T46" fmla="*/ 51 w 53"/>
                <a:gd name="T47" fmla="*/ 14 h 63"/>
                <a:gd name="T48" fmla="*/ 53 w 53"/>
                <a:gd name="T49" fmla="*/ 23 h 63"/>
                <a:gd name="T50" fmla="*/ 53 w 53"/>
                <a:gd name="T51" fmla="*/ 49 h 63"/>
                <a:gd name="T52" fmla="*/ 53 w 53"/>
                <a:gd name="T53" fmla="*/ 56 h 63"/>
                <a:gd name="T54" fmla="*/ 53 w 53"/>
                <a:gd name="T55" fmla="*/ 61 h 63"/>
                <a:gd name="T56" fmla="*/ 43 w 53"/>
                <a:gd name="T57" fmla="*/ 61 h 63"/>
                <a:gd name="T58" fmla="*/ 42 w 53"/>
                <a:gd name="T59" fmla="*/ 53 h 63"/>
                <a:gd name="T60" fmla="*/ 41 w 53"/>
                <a:gd name="T61" fmla="*/ 53 h 63"/>
                <a:gd name="T62" fmla="*/ 33 w 53"/>
                <a:gd name="T63" fmla="*/ 60 h 63"/>
                <a:gd name="T64" fmla="*/ 21 w 53"/>
                <a:gd name="T65" fmla="*/ 63 h 63"/>
                <a:gd name="T66" fmla="*/ 14 w 53"/>
                <a:gd name="T67" fmla="*/ 62 h 63"/>
                <a:gd name="T68" fmla="*/ 7 w 53"/>
                <a:gd name="T69" fmla="*/ 59 h 63"/>
                <a:gd name="T70" fmla="*/ 2 w 53"/>
                <a:gd name="T71" fmla="*/ 53 h 63"/>
                <a:gd name="T72" fmla="*/ 0 w 53"/>
                <a:gd name="T73" fmla="*/ 44 h 63"/>
                <a:gd name="T74" fmla="*/ 3 w 53"/>
                <a:gd name="T75" fmla="*/ 34 h 63"/>
                <a:gd name="T76" fmla="*/ 13 w 53"/>
                <a:gd name="T77" fmla="*/ 28 h 63"/>
                <a:gd name="T78" fmla="*/ 26 w 53"/>
                <a:gd name="T79" fmla="*/ 25 h 63"/>
                <a:gd name="T80" fmla="*/ 41 w 53"/>
                <a:gd name="T81" fmla="*/ 24 h 63"/>
                <a:gd name="T82" fmla="*/ 41 w 53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63">
                  <a:moveTo>
                    <a:pt x="38" y="33"/>
                  </a:moveTo>
                  <a:cubicBezTo>
                    <a:pt x="35" y="33"/>
                    <a:pt x="32" y="33"/>
                    <a:pt x="29" y="33"/>
                  </a:cubicBezTo>
                  <a:cubicBezTo>
                    <a:pt x="26" y="33"/>
                    <a:pt x="23" y="34"/>
                    <a:pt x="21" y="35"/>
                  </a:cubicBezTo>
                  <a:cubicBezTo>
                    <a:pt x="18" y="35"/>
                    <a:pt x="16" y="37"/>
                    <a:pt x="14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2" y="47"/>
                    <a:pt x="13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7" y="52"/>
                    <a:pt x="18" y="53"/>
                    <a:pt x="20" y="53"/>
                  </a:cubicBezTo>
                  <a:cubicBezTo>
                    <a:pt x="21" y="53"/>
                    <a:pt x="23" y="53"/>
                    <a:pt x="24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1" y="41"/>
                    <a:pt x="41" y="36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1" y="23"/>
                  </a:moveTo>
                  <a:cubicBezTo>
                    <a:pt x="41" y="18"/>
                    <a:pt x="40" y="15"/>
                    <a:pt x="37" y="13"/>
                  </a:cubicBezTo>
                  <a:cubicBezTo>
                    <a:pt x="35" y="11"/>
                    <a:pt x="31" y="10"/>
                    <a:pt x="27" y="10"/>
                  </a:cubicBezTo>
                  <a:cubicBezTo>
                    <a:pt x="23" y="10"/>
                    <a:pt x="20" y="10"/>
                    <a:pt x="17" y="11"/>
                  </a:cubicBezTo>
                  <a:cubicBezTo>
                    <a:pt x="14" y="13"/>
                    <a:pt x="12" y="14"/>
                    <a:pt x="10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6" y="6"/>
                    <a:pt x="10" y="4"/>
                    <a:pt x="14" y="2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3"/>
                    <a:pt x="45" y="5"/>
                    <a:pt x="47" y="7"/>
                  </a:cubicBezTo>
                  <a:cubicBezTo>
                    <a:pt x="49" y="9"/>
                    <a:pt x="50" y="11"/>
                    <a:pt x="51" y="14"/>
                  </a:cubicBezTo>
                  <a:cubicBezTo>
                    <a:pt x="52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3" y="60"/>
                    <a:pt x="5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58"/>
                    <a:pt x="42" y="55"/>
                    <a:pt x="4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9" y="56"/>
                    <a:pt x="36" y="58"/>
                    <a:pt x="33" y="60"/>
                  </a:cubicBezTo>
                  <a:cubicBezTo>
                    <a:pt x="30" y="62"/>
                    <a:pt x="26" y="63"/>
                    <a:pt x="21" y="63"/>
                  </a:cubicBezTo>
                  <a:cubicBezTo>
                    <a:pt x="19" y="63"/>
                    <a:pt x="17" y="62"/>
                    <a:pt x="14" y="62"/>
                  </a:cubicBezTo>
                  <a:cubicBezTo>
                    <a:pt x="12" y="61"/>
                    <a:pt x="9" y="60"/>
                    <a:pt x="7" y="59"/>
                  </a:cubicBezTo>
                  <a:cubicBezTo>
                    <a:pt x="5" y="57"/>
                    <a:pt x="3" y="55"/>
                    <a:pt x="2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1" y="36"/>
                    <a:pt x="3" y="34"/>
                  </a:cubicBezTo>
                  <a:cubicBezTo>
                    <a:pt x="6" y="31"/>
                    <a:pt x="9" y="29"/>
                    <a:pt x="13" y="28"/>
                  </a:cubicBezTo>
                  <a:cubicBezTo>
                    <a:pt x="17" y="26"/>
                    <a:pt x="21" y="25"/>
                    <a:pt x="26" y="25"/>
                  </a:cubicBezTo>
                  <a:cubicBezTo>
                    <a:pt x="31" y="24"/>
                    <a:pt x="36" y="24"/>
                    <a:pt x="41" y="24"/>
                  </a:cubicBezTo>
                  <a:cubicBezTo>
                    <a:pt x="41" y="23"/>
                    <a:pt x="41" y="23"/>
                    <a:pt x="41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11734801" y="-627063"/>
              <a:ext cx="131763" cy="228600"/>
            </a:xfrm>
            <a:custGeom>
              <a:avLst/>
              <a:gdLst>
                <a:gd name="T0" fmla="*/ 0 w 35"/>
                <a:gd name="T1" fmla="*/ 8 h 61"/>
                <a:gd name="T2" fmla="*/ 0 w 35"/>
                <a:gd name="T3" fmla="*/ 2 h 61"/>
                <a:gd name="T4" fmla="*/ 11 w 35"/>
                <a:gd name="T5" fmla="*/ 2 h 61"/>
                <a:gd name="T6" fmla="*/ 11 w 35"/>
                <a:gd name="T7" fmla="*/ 7 h 61"/>
                <a:gd name="T8" fmla="*/ 11 w 35"/>
                <a:gd name="T9" fmla="*/ 12 h 61"/>
                <a:gd name="T10" fmla="*/ 12 w 35"/>
                <a:gd name="T11" fmla="*/ 12 h 61"/>
                <a:gd name="T12" fmla="*/ 19 w 35"/>
                <a:gd name="T13" fmla="*/ 3 h 61"/>
                <a:gd name="T14" fmla="*/ 30 w 35"/>
                <a:gd name="T15" fmla="*/ 0 h 61"/>
                <a:gd name="T16" fmla="*/ 35 w 35"/>
                <a:gd name="T17" fmla="*/ 0 h 61"/>
                <a:gd name="T18" fmla="*/ 34 w 35"/>
                <a:gd name="T19" fmla="*/ 11 h 61"/>
                <a:gd name="T20" fmla="*/ 29 w 35"/>
                <a:gd name="T21" fmla="*/ 11 h 61"/>
                <a:gd name="T22" fmla="*/ 21 w 35"/>
                <a:gd name="T23" fmla="*/ 12 h 61"/>
                <a:gd name="T24" fmla="*/ 16 w 35"/>
                <a:gd name="T25" fmla="*/ 17 h 61"/>
                <a:gd name="T26" fmla="*/ 13 w 35"/>
                <a:gd name="T27" fmla="*/ 23 h 61"/>
                <a:gd name="T28" fmla="*/ 12 w 35"/>
                <a:gd name="T29" fmla="*/ 30 h 61"/>
                <a:gd name="T30" fmla="*/ 12 w 35"/>
                <a:gd name="T31" fmla="*/ 61 h 61"/>
                <a:gd name="T32" fmla="*/ 0 w 35"/>
                <a:gd name="T33" fmla="*/ 61 h 61"/>
                <a:gd name="T34" fmla="*/ 0 w 35"/>
                <a:gd name="T35" fmla="*/ 14 h 61"/>
                <a:gd name="T36" fmla="*/ 0 w 35"/>
                <a:gd name="T37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61">
                  <a:moveTo>
                    <a:pt x="0" y="8"/>
                  </a:move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8"/>
                    <a:pt x="16" y="5"/>
                    <a:pt x="19" y="3"/>
                  </a:cubicBezTo>
                  <a:cubicBezTo>
                    <a:pt x="22" y="1"/>
                    <a:pt x="26" y="0"/>
                    <a:pt x="30" y="0"/>
                  </a:cubicBezTo>
                  <a:cubicBezTo>
                    <a:pt x="32" y="0"/>
                    <a:pt x="33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11"/>
                    <a:pt x="31" y="11"/>
                    <a:pt x="29" y="11"/>
                  </a:cubicBezTo>
                  <a:cubicBezTo>
                    <a:pt x="26" y="11"/>
                    <a:pt x="23" y="11"/>
                    <a:pt x="21" y="12"/>
                  </a:cubicBezTo>
                  <a:cubicBezTo>
                    <a:pt x="19" y="13"/>
                    <a:pt x="17" y="15"/>
                    <a:pt x="16" y="17"/>
                  </a:cubicBezTo>
                  <a:cubicBezTo>
                    <a:pt x="15" y="18"/>
                    <a:pt x="14" y="20"/>
                    <a:pt x="13" y="23"/>
                  </a:cubicBezTo>
                  <a:cubicBezTo>
                    <a:pt x="12" y="25"/>
                    <a:pt x="12" y="27"/>
                    <a:pt x="12" y="30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1880851" y="-627063"/>
              <a:ext cx="225425" cy="236538"/>
            </a:xfrm>
            <a:custGeom>
              <a:avLst/>
              <a:gdLst>
                <a:gd name="T0" fmla="*/ 47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7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59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1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1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2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12260263" y="-627063"/>
              <a:ext cx="198438" cy="228600"/>
            </a:xfrm>
            <a:custGeom>
              <a:avLst/>
              <a:gdLst>
                <a:gd name="T0" fmla="*/ 11 w 53"/>
                <a:gd name="T1" fmla="*/ 2 h 61"/>
                <a:gd name="T2" fmla="*/ 11 w 53"/>
                <a:gd name="T3" fmla="*/ 7 h 61"/>
                <a:gd name="T4" fmla="*/ 11 w 53"/>
                <a:gd name="T5" fmla="*/ 11 h 61"/>
                <a:gd name="T6" fmla="*/ 12 w 53"/>
                <a:gd name="T7" fmla="*/ 11 h 61"/>
                <a:gd name="T8" fmla="*/ 15 w 53"/>
                <a:gd name="T9" fmla="*/ 7 h 61"/>
                <a:gd name="T10" fmla="*/ 19 w 53"/>
                <a:gd name="T11" fmla="*/ 3 h 61"/>
                <a:gd name="T12" fmla="*/ 25 w 53"/>
                <a:gd name="T13" fmla="*/ 1 h 61"/>
                <a:gd name="T14" fmla="*/ 31 w 53"/>
                <a:gd name="T15" fmla="*/ 0 h 61"/>
                <a:gd name="T16" fmla="*/ 41 w 53"/>
                <a:gd name="T17" fmla="*/ 2 h 61"/>
                <a:gd name="T18" fmla="*/ 48 w 53"/>
                <a:gd name="T19" fmla="*/ 7 h 61"/>
                <a:gd name="T20" fmla="*/ 52 w 53"/>
                <a:gd name="T21" fmla="*/ 15 h 61"/>
                <a:gd name="T22" fmla="*/ 53 w 53"/>
                <a:gd name="T23" fmla="*/ 24 h 61"/>
                <a:gd name="T24" fmla="*/ 53 w 53"/>
                <a:gd name="T25" fmla="*/ 61 h 61"/>
                <a:gd name="T26" fmla="*/ 41 w 53"/>
                <a:gd name="T27" fmla="*/ 61 h 61"/>
                <a:gd name="T28" fmla="*/ 41 w 53"/>
                <a:gd name="T29" fmla="*/ 28 h 61"/>
                <a:gd name="T30" fmla="*/ 41 w 53"/>
                <a:gd name="T31" fmla="*/ 21 h 61"/>
                <a:gd name="T32" fmla="*/ 39 w 53"/>
                <a:gd name="T33" fmla="*/ 15 h 61"/>
                <a:gd name="T34" fmla="*/ 35 w 53"/>
                <a:gd name="T35" fmla="*/ 11 h 61"/>
                <a:gd name="T36" fmla="*/ 28 w 53"/>
                <a:gd name="T37" fmla="*/ 10 h 61"/>
                <a:gd name="T38" fmla="*/ 16 w 53"/>
                <a:gd name="T39" fmla="*/ 15 h 61"/>
                <a:gd name="T40" fmla="*/ 12 w 53"/>
                <a:gd name="T41" fmla="*/ 29 h 61"/>
                <a:gd name="T42" fmla="*/ 12 w 53"/>
                <a:gd name="T43" fmla="*/ 61 h 61"/>
                <a:gd name="T44" fmla="*/ 0 w 53"/>
                <a:gd name="T45" fmla="*/ 61 h 61"/>
                <a:gd name="T46" fmla="*/ 0 w 53"/>
                <a:gd name="T47" fmla="*/ 14 h 61"/>
                <a:gd name="T48" fmla="*/ 0 w 53"/>
                <a:gd name="T49" fmla="*/ 8 h 61"/>
                <a:gd name="T50" fmla="*/ 0 w 53"/>
                <a:gd name="T51" fmla="*/ 2 h 61"/>
                <a:gd name="T52" fmla="*/ 11 w 53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1">
                  <a:moveTo>
                    <a:pt x="11" y="2"/>
                  </a:move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4" y="8"/>
                    <a:pt x="15" y="7"/>
                  </a:cubicBezTo>
                  <a:cubicBezTo>
                    <a:pt x="16" y="6"/>
                    <a:pt x="18" y="4"/>
                    <a:pt x="19" y="3"/>
                  </a:cubicBezTo>
                  <a:cubicBezTo>
                    <a:pt x="21" y="2"/>
                    <a:pt x="23" y="1"/>
                    <a:pt x="25" y="1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3"/>
                    <a:pt x="46" y="5"/>
                    <a:pt x="48" y="7"/>
                  </a:cubicBezTo>
                  <a:cubicBezTo>
                    <a:pt x="50" y="9"/>
                    <a:pt x="51" y="12"/>
                    <a:pt x="52" y="15"/>
                  </a:cubicBezTo>
                  <a:cubicBezTo>
                    <a:pt x="53" y="18"/>
                    <a:pt x="53" y="21"/>
                    <a:pt x="53" y="24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6"/>
                    <a:pt x="41" y="23"/>
                    <a:pt x="41" y="21"/>
                  </a:cubicBezTo>
                  <a:cubicBezTo>
                    <a:pt x="41" y="19"/>
                    <a:pt x="40" y="17"/>
                    <a:pt x="39" y="15"/>
                  </a:cubicBezTo>
                  <a:cubicBezTo>
                    <a:pt x="38" y="14"/>
                    <a:pt x="36" y="12"/>
                    <a:pt x="35" y="11"/>
                  </a:cubicBezTo>
                  <a:cubicBezTo>
                    <a:pt x="33" y="10"/>
                    <a:pt x="31" y="10"/>
                    <a:pt x="28" y="10"/>
                  </a:cubicBezTo>
                  <a:cubicBezTo>
                    <a:pt x="23" y="10"/>
                    <a:pt x="19" y="12"/>
                    <a:pt x="16" y="15"/>
                  </a:cubicBezTo>
                  <a:cubicBezTo>
                    <a:pt x="13" y="19"/>
                    <a:pt x="12" y="24"/>
                    <a:pt x="12" y="29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 noEditPoints="1"/>
            </p:cNvSpPr>
            <p:nvPr userDrawn="1"/>
          </p:nvSpPr>
          <p:spPr bwMode="auto">
            <a:xfrm>
              <a:off x="12507913" y="-627063"/>
              <a:ext cx="239713" cy="236538"/>
            </a:xfrm>
            <a:custGeom>
              <a:avLst/>
              <a:gdLst>
                <a:gd name="T0" fmla="*/ 52 w 64"/>
                <a:gd name="T1" fmla="*/ 31 h 63"/>
                <a:gd name="T2" fmla="*/ 51 w 64"/>
                <a:gd name="T3" fmla="*/ 23 h 63"/>
                <a:gd name="T4" fmla="*/ 47 w 64"/>
                <a:gd name="T5" fmla="*/ 16 h 63"/>
                <a:gd name="T6" fmla="*/ 41 w 64"/>
                <a:gd name="T7" fmla="*/ 12 h 63"/>
                <a:gd name="T8" fmla="*/ 32 w 64"/>
                <a:gd name="T9" fmla="*/ 10 h 63"/>
                <a:gd name="T10" fmla="*/ 24 w 64"/>
                <a:gd name="T11" fmla="*/ 12 h 63"/>
                <a:gd name="T12" fmla="*/ 18 w 64"/>
                <a:gd name="T13" fmla="*/ 16 h 63"/>
                <a:gd name="T14" fmla="*/ 14 w 64"/>
                <a:gd name="T15" fmla="*/ 23 h 63"/>
                <a:gd name="T16" fmla="*/ 12 w 64"/>
                <a:gd name="T17" fmla="*/ 31 h 63"/>
                <a:gd name="T18" fmla="*/ 14 w 64"/>
                <a:gd name="T19" fmla="*/ 39 h 63"/>
                <a:gd name="T20" fmla="*/ 18 w 64"/>
                <a:gd name="T21" fmla="*/ 46 h 63"/>
                <a:gd name="T22" fmla="*/ 24 w 64"/>
                <a:gd name="T23" fmla="*/ 51 h 63"/>
                <a:gd name="T24" fmla="*/ 32 w 64"/>
                <a:gd name="T25" fmla="*/ 53 h 63"/>
                <a:gd name="T26" fmla="*/ 41 w 64"/>
                <a:gd name="T27" fmla="*/ 51 h 63"/>
                <a:gd name="T28" fmla="*/ 47 w 64"/>
                <a:gd name="T29" fmla="*/ 46 h 63"/>
                <a:gd name="T30" fmla="*/ 51 w 64"/>
                <a:gd name="T31" fmla="*/ 39 h 63"/>
                <a:gd name="T32" fmla="*/ 52 w 64"/>
                <a:gd name="T33" fmla="*/ 31 h 63"/>
                <a:gd name="T34" fmla="*/ 64 w 64"/>
                <a:gd name="T35" fmla="*/ 31 h 63"/>
                <a:gd name="T36" fmla="*/ 62 w 64"/>
                <a:gd name="T37" fmla="*/ 44 h 63"/>
                <a:gd name="T38" fmla="*/ 55 w 64"/>
                <a:gd name="T39" fmla="*/ 54 h 63"/>
                <a:gd name="T40" fmla="*/ 45 w 64"/>
                <a:gd name="T41" fmla="*/ 60 h 63"/>
                <a:gd name="T42" fmla="*/ 32 w 64"/>
                <a:gd name="T43" fmla="*/ 63 h 63"/>
                <a:gd name="T44" fmla="*/ 20 w 64"/>
                <a:gd name="T45" fmla="*/ 60 h 63"/>
                <a:gd name="T46" fmla="*/ 9 w 64"/>
                <a:gd name="T47" fmla="*/ 54 h 63"/>
                <a:gd name="T48" fmla="*/ 3 w 64"/>
                <a:gd name="T49" fmla="*/ 44 h 63"/>
                <a:gd name="T50" fmla="*/ 0 w 64"/>
                <a:gd name="T51" fmla="*/ 31 h 63"/>
                <a:gd name="T52" fmla="*/ 3 w 64"/>
                <a:gd name="T53" fmla="*/ 19 h 63"/>
                <a:gd name="T54" fmla="*/ 9 w 64"/>
                <a:gd name="T55" fmla="*/ 9 h 63"/>
                <a:gd name="T56" fmla="*/ 20 w 64"/>
                <a:gd name="T57" fmla="*/ 2 h 63"/>
                <a:gd name="T58" fmla="*/ 32 w 64"/>
                <a:gd name="T59" fmla="*/ 0 h 63"/>
                <a:gd name="T60" fmla="*/ 45 w 64"/>
                <a:gd name="T61" fmla="*/ 2 h 63"/>
                <a:gd name="T62" fmla="*/ 55 w 64"/>
                <a:gd name="T63" fmla="*/ 9 h 63"/>
                <a:gd name="T64" fmla="*/ 62 w 64"/>
                <a:gd name="T65" fmla="*/ 19 h 63"/>
                <a:gd name="T66" fmla="*/ 64 w 64"/>
                <a:gd name="T6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3">
                  <a:moveTo>
                    <a:pt x="52" y="31"/>
                  </a:moveTo>
                  <a:cubicBezTo>
                    <a:pt x="52" y="28"/>
                    <a:pt x="52" y="26"/>
                    <a:pt x="51" y="23"/>
                  </a:cubicBezTo>
                  <a:cubicBezTo>
                    <a:pt x="50" y="21"/>
                    <a:pt x="49" y="18"/>
                    <a:pt x="47" y="16"/>
                  </a:cubicBezTo>
                  <a:cubicBezTo>
                    <a:pt x="45" y="14"/>
                    <a:pt x="43" y="13"/>
                    <a:pt x="41" y="12"/>
                  </a:cubicBezTo>
                  <a:cubicBezTo>
                    <a:pt x="38" y="10"/>
                    <a:pt x="35" y="10"/>
                    <a:pt x="32" y="10"/>
                  </a:cubicBezTo>
                  <a:cubicBezTo>
                    <a:pt x="29" y="10"/>
                    <a:pt x="26" y="10"/>
                    <a:pt x="24" y="12"/>
                  </a:cubicBezTo>
                  <a:cubicBezTo>
                    <a:pt x="21" y="13"/>
                    <a:pt x="19" y="14"/>
                    <a:pt x="18" y="16"/>
                  </a:cubicBezTo>
                  <a:cubicBezTo>
                    <a:pt x="16" y="18"/>
                    <a:pt x="15" y="21"/>
                    <a:pt x="14" y="23"/>
                  </a:cubicBezTo>
                  <a:cubicBezTo>
                    <a:pt x="13" y="26"/>
                    <a:pt x="12" y="28"/>
                    <a:pt x="12" y="31"/>
                  </a:cubicBezTo>
                  <a:cubicBezTo>
                    <a:pt x="12" y="34"/>
                    <a:pt x="13" y="37"/>
                    <a:pt x="14" y="39"/>
                  </a:cubicBezTo>
                  <a:cubicBezTo>
                    <a:pt x="15" y="42"/>
                    <a:pt x="16" y="44"/>
                    <a:pt x="18" y="46"/>
                  </a:cubicBezTo>
                  <a:cubicBezTo>
                    <a:pt x="19" y="48"/>
                    <a:pt x="21" y="50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5" y="53"/>
                    <a:pt x="38" y="52"/>
                    <a:pt x="41" y="51"/>
                  </a:cubicBezTo>
                  <a:cubicBezTo>
                    <a:pt x="43" y="50"/>
                    <a:pt x="45" y="48"/>
                    <a:pt x="47" y="46"/>
                  </a:cubicBezTo>
                  <a:cubicBezTo>
                    <a:pt x="49" y="44"/>
                    <a:pt x="50" y="42"/>
                    <a:pt x="51" y="39"/>
                  </a:cubicBezTo>
                  <a:cubicBezTo>
                    <a:pt x="52" y="37"/>
                    <a:pt x="52" y="34"/>
                    <a:pt x="52" y="31"/>
                  </a:cubicBezTo>
                  <a:close/>
                  <a:moveTo>
                    <a:pt x="64" y="31"/>
                  </a:moveTo>
                  <a:cubicBezTo>
                    <a:pt x="64" y="36"/>
                    <a:pt x="64" y="40"/>
                    <a:pt x="62" y="44"/>
                  </a:cubicBezTo>
                  <a:cubicBezTo>
                    <a:pt x="60" y="48"/>
                    <a:pt x="58" y="51"/>
                    <a:pt x="55" y="54"/>
                  </a:cubicBezTo>
                  <a:cubicBezTo>
                    <a:pt x="52" y="57"/>
                    <a:pt x="49" y="59"/>
                    <a:pt x="45" y="60"/>
                  </a:cubicBezTo>
                  <a:cubicBezTo>
                    <a:pt x="41" y="62"/>
                    <a:pt x="37" y="63"/>
                    <a:pt x="32" y="63"/>
                  </a:cubicBezTo>
                  <a:cubicBezTo>
                    <a:pt x="28" y="63"/>
                    <a:pt x="24" y="62"/>
                    <a:pt x="20" y="60"/>
                  </a:cubicBezTo>
                  <a:cubicBezTo>
                    <a:pt x="16" y="59"/>
                    <a:pt x="12" y="57"/>
                    <a:pt x="9" y="54"/>
                  </a:cubicBezTo>
                  <a:cubicBezTo>
                    <a:pt x="7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2"/>
                    <a:pt x="3" y="19"/>
                  </a:cubicBezTo>
                  <a:cubicBezTo>
                    <a:pt x="4" y="15"/>
                    <a:pt x="7" y="12"/>
                    <a:pt x="9" y="9"/>
                  </a:cubicBezTo>
                  <a:cubicBezTo>
                    <a:pt x="12" y="6"/>
                    <a:pt x="16" y="4"/>
                    <a:pt x="20" y="2"/>
                  </a:cubicBezTo>
                  <a:cubicBezTo>
                    <a:pt x="24" y="1"/>
                    <a:pt x="28" y="0"/>
                    <a:pt x="32" y="0"/>
                  </a:cubicBezTo>
                  <a:cubicBezTo>
                    <a:pt x="37" y="0"/>
                    <a:pt x="41" y="1"/>
                    <a:pt x="45" y="2"/>
                  </a:cubicBezTo>
                  <a:cubicBezTo>
                    <a:pt x="49" y="4"/>
                    <a:pt x="52" y="6"/>
                    <a:pt x="55" y="9"/>
                  </a:cubicBezTo>
                  <a:cubicBezTo>
                    <a:pt x="58" y="12"/>
                    <a:pt x="60" y="15"/>
                    <a:pt x="62" y="19"/>
                  </a:cubicBezTo>
                  <a:cubicBezTo>
                    <a:pt x="64" y="22"/>
                    <a:pt x="64" y="27"/>
                    <a:pt x="64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12777788" y="-620713"/>
              <a:ext cx="349250" cy="222250"/>
            </a:xfrm>
            <a:custGeom>
              <a:avLst/>
              <a:gdLst>
                <a:gd name="T0" fmla="*/ 31 w 220"/>
                <a:gd name="T1" fmla="*/ 0 h 140"/>
                <a:gd name="T2" fmla="*/ 62 w 220"/>
                <a:gd name="T3" fmla="*/ 107 h 140"/>
                <a:gd name="T4" fmla="*/ 62 w 220"/>
                <a:gd name="T5" fmla="*/ 107 h 140"/>
                <a:gd name="T6" fmla="*/ 95 w 220"/>
                <a:gd name="T7" fmla="*/ 0 h 140"/>
                <a:gd name="T8" fmla="*/ 126 w 220"/>
                <a:gd name="T9" fmla="*/ 0 h 140"/>
                <a:gd name="T10" fmla="*/ 159 w 220"/>
                <a:gd name="T11" fmla="*/ 107 h 140"/>
                <a:gd name="T12" fmla="*/ 161 w 220"/>
                <a:gd name="T13" fmla="*/ 107 h 140"/>
                <a:gd name="T14" fmla="*/ 192 w 220"/>
                <a:gd name="T15" fmla="*/ 0 h 140"/>
                <a:gd name="T16" fmla="*/ 220 w 220"/>
                <a:gd name="T17" fmla="*/ 0 h 140"/>
                <a:gd name="T18" fmla="*/ 175 w 220"/>
                <a:gd name="T19" fmla="*/ 140 h 140"/>
                <a:gd name="T20" fmla="*/ 145 w 220"/>
                <a:gd name="T21" fmla="*/ 140 h 140"/>
                <a:gd name="T22" fmla="*/ 111 w 220"/>
                <a:gd name="T23" fmla="*/ 34 h 140"/>
                <a:gd name="T24" fmla="*/ 109 w 220"/>
                <a:gd name="T25" fmla="*/ 34 h 140"/>
                <a:gd name="T26" fmla="*/ 76 w 220"/>
                <a:gd name="T27" fmla="*/ 140 h 140"/>
                <a:gd name="T28" fmla="*/ 48 w 220"/>
                <a:gd name="T29" fmla="*/ 140 h 140"/>
                <a:gd name="T30" fmla="*/ 0 w 220"/>
                <a:gd name="T31" fmla="*/ 0 h 140"/>
                <a:gd name="T32" fmla="*/ 31 w 220"/>
                <a:gd name="T33" fmla="*/ 0 h 140"/>
                <a:gd name="T34" fmla="*/ 31 w 220"/>
                <a:gd name="T3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140">
                  <a:moveTo>
                    <a:pt x="31" y="0"/>
                  </a:moveTo>
                  <a:lnTo>
                    <a:pt x="62" y="107"/>
                  </a:lnTo>
                  <a:lnTo>
                    <a:pt x="62" y="107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175" y="140"/>
                  </a:lnTo>
                  <a:lnTo>
                    <a:pt x="145" y="140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76" y="140"/>
                  </a:lnTo>
                  <a:lnTo>
                    <a:pt x="48" y="14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2996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74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spcBef>
        <a:spcPts val="400"/>
      </a:spcBef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66688" algn="l" defTabSz="914400" rtl="0" eaLnBrk="1" latinLnBrk="0" hangingPunct="1">
      <a:spcBef>
        <a:spcPts val="400"/>
      </a:spcBef>
      <a:buFont typeface="Arial" panose="020B0604020202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spcBef>
        <a:spcPts val="400"/>
      </a:spcBef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数据最重要，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决定了模型的最终好坏，不同的算法只是不断逼近结果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61E296-9532-40C3-9174-581AD2B7748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AB0-DA56-AC40-9592-4E955E6D458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820CA2E-1498-4AA0-BCE3-096738783456}" type="datetime1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3295650" y="6577013"/>
            <a:ext cx="3613150" cy="2033587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2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61E296-9532-40C3-9174-581AD2B7748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Overfitting joke,</a:t>
            </a:r>
            <a:r>
              <a:rPr lang="en-US" baseline="0" dirty="0" smtClean="0"/>
              <a:t> how, </a:t>
            </a:r>
            <a:r>
              <a:rPr lang="en-US" baseline="0" dirty="0" err="1" smtClean="0"/>
              <a:t>zzzzz</a:t>
            </a:r>
            <a:r>
              <a:rPr lang="en-US" baseline="0" dirty="0" smtClean="0"/>
              <a:t>, are, </a:t>
            </a:r>
            <a:r>
              <a:rPr lang="en-US" baseline="0" dirty="0" err="1" smtClean="0"/>
              <a:t>zzzzzz</a:t>
            </a:r>
            <a:r>
              <a:rPr lang="en-US" baseline="0" dirty="0" smtClean="0"/>
              <a:t>, you, zzzz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61E296-9532-40C3-9174-581AD2B7748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05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“在终极的分析中，一切知识都是历史；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在抽象的意义下，一切科学都是数学；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在理性的世界里，所有的判断都是统计学。”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61E296-9532-40C3-9174-581AD2B7748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30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61E296-9532-40C3-9174-581AD2B7748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405"/>
          </a:xfrm>
          <a:prstGeom prst="rect">
            <a:avLst/>
          </a:prstGeom>
        </p:spPr>
      </p:pic>
      <p:sp>
        <p:nvSpPr>
          <p:cNvPr id="12" name="Rectangle 58"/>
          <p:cNvSpPr>
            <a:spLocks noChangeArrowheads="1"/>
          </p:cNvSpPr>
          <p:nvPr/>
        </p:nvSpPr>
        <p:spPr bwMode="gray">
          <a:xfrm>
            <a:off x="771351" y="773388"/>
            <a:ext cx="7744035" cy="17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6325192" y="4084609"/>
            <a:ext cx="480060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25192" y="4865458"/>
            <a:ext cx="4800600" cy="3385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Author First Last Name 16pt Arial</a:t>
            </a:r>
          </a:p>
        </p:txBody>
      </p:sp>
      <p:sp>
        <p:nvSpPr>
          <p:cNvPr id="19" name="TextBox 18"/>
          <p:cNvSpPr txBox="1"/>
          <p:nvPr/>
        </p:nvSpPr>
        <p:spPr bwMode="black">
          <a:xfrm>
            <a:off x="2248001" y="6520894"/>
            <a:ext cx="2204450" cy="21544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chemeClr val="tx1"/>
                </a:solidFill>
                <a:ea typeface="Arial" charset="0"/>
                <a:cs typeface="Arial" charset="0"/>
              </a:rPr>
              <a:t>Copyright © 2017 IQVIA.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25192" y="1830302"/>
            <a:ext cx="4800600" cy="2286058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10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32pt Arial Bold Title Case</a:t>
            </a:r>
            <a:endParaRPr lang="en-US" dirty="0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506198" y="771348"/>
            <a:ext cx="697189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 rot="5400000">
            <a:off x="-864496" y="2477220"/>
            <a:ext cx="3447991" cy="176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261101" cy="6845300"/>
          </a:xfrm>
          <a:prstGeom prst="rect">
            <a:avLst/>
          </a:prstGeom>
        </p:spPr>
      </p:pic>
      <p:sp>
        <p:nvSpPr>
          <p:cNvPr id="18" name="Rectangle 58"/>
          <p:cNvSpPr>
            <a:spLocks noChangeArrowheads="1"/>
          </p:cNvSpPr>
          <p:nvPr/>
        </p:nvSpPr>
        <p:spPr bwMode="gray">
          <a:xfrm rot="5400000">
            <a:off x="-436735" y="5497452"/>
            <a:ext cx="2592472" cy="1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16" name="Rectangle 15"/>
            <p:cNvSpPr/>
            <p:nvPr/>
          </p:nvSpPr>
          <p:spPr bwMode="gray"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 bwMode="gray"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 bwMode="gray"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sp>
        <p:nvSpPr>
          <p:cNvPr id="15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694" y="6387858"/>
            <a:ext cx="9119524" cy="338087"/>
          </a:xfrm>
        </p:spPr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615748" y="6419366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tx1"/>
                </a:solidFill>
              </a:rPr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6" name="Rectangle 5"/>
            <p:cNvSpPr/>
            <p:nvPr/>
          </p:nvSpPr>
          <p:spPr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>
            <a:spLocks noChangeArrowheads="1"/>
          </p:cNvSpPr>
          <p:nvPr/>
        </p:nvSpPr>
        <p:spPr bwMode="gray">
          <a:xfrm>
            <a:off x="582283" y="-1"/>
            <a:ext cx="3078445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TextBox 160"/>
          <p:cNvSpPr txBox="1"/>
          <p:nvPr/>
        </p:nvSpPr>
        <p:spPr bwMode="white">
          <a:xfrm>
            <a:off x="946623" y="835016"/>
            <a:ext cx="1816547" cy="49994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Table</a:t>
            </a:r>
            <a:r>
              <a:rPr lang="en-US" sz="2800" b="1" baseline="0" dirty="0" smtClean="0">
                <a:solidFill>
                  <a:schemeClr val="bg1"/>
                </a:solidFill>
              </a:rPr>
              <a:t> of Contents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164" name="Text Placeholder 163"/>
          <p:cNvSpPr>
            <a:spLocks noGrp="1"/>
          </p:cNvSpPr>
          <p:nvPr>
            <p:ph type="body" sz="quarter" idx="11" hasCustomPrompt="1"/>
          </p:nvPr>
        </p:nvSpPr>
        <p:spPr>
          <a:xfrm>
            <a:off x="4236980" y="835016"/>
            <a:ext cx="7090641" cy="4999475"/>
          </a:xfrm>
          <a:prstGeom prst="rect">
            <a:avLst/>
          </a:prstGeom>
        </p:spPr>
        <p:txBody>
          <a:bodyPr anchor="ctr"/>
          <a:lstStyle>
            <a:lvl1pPr marL="228600" indent="-22860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+"/>
              <a:defRPr sz="1800" baseline="0"/>
            </a:lvl1pPr>
            <a:lvl2pPr marL="400050" indent="-171450">
              <a:buClr>
                <a:schemeClr val="bg2"/>
              </a:buCl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Arial 18pt TOC</a:t>
            </a:r>
          </a:p>
        </p:txBody>
      </p:sp>
      <p:sp>
        <p:nvSpPr>
          <p:cNvPr id="26" name="Rectangle 58"/>
          <p:cNvSpPr>
            <a:spLocks noChangeArrowheads="1"/>
          </p:cNvSpPr>
          <p:nvPr/>
        </p:nvSpPr>
        <p:spPr bwMode="gray">
          <a:xfrm>
            <a:off x="3660728" y="6420040"/>
            <a:ext cx="6116253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7" name="Rectangle 58"/>
          <p:cNvSpPr>
            <a:spLocks noChangeArrowheads="1"/>
          </p:cNvSpPr>
          <p:nvPr/>
        </p:nvSpPr>
        <p:spPr bwMode="white">
          <a:xfrm>
            <a:off x="582284" y="6420040"/>
            <a:ext cx="3078444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" name="Rectangle 58"/>
          <p:cNvSpPr>
            <a:spLocks noChangeArrowheads="1"/>
          </p:cNvSpPr>
          <p:nvPr/>
        </p:nvSpPr>
        <p:spPr bwMode="gray">
          <a:xfrm>
            <a:off x="6033" y="6420040"/>
            <a:ext cx="576252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8"/>
          <p:cNvSpPr>
            <a:spLocks noChangeArrowheads="1"/>
          </p:cNvSpPr>
          <p:nvPr/>
        </p:nvSpPr>
        <p:spPr bwMode="gray">
          <a:xfrm rot="5400000">
            <a:off x="-2148815" y="3761537"/>
            <a:ext cx="6016625" cy="176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0" y="1786580"/>
            <a:ext cx="8515386" cy="42598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721276" y="2107576"/>
            <a:ext cx="6494469" cy="3616037"/>
          </a:xfrm>
          <a:prstGeom prst="rect">
            <a:avLst/>
          </a:prstGeom>
        </p:spPr>
        <p:txBody>
          <a:bodyPr anchor="ctr" anchorCtr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Dividers Are 28pt Arial Bold Title Case</a:t>
            </a:r>
            <a:endParaRPr lang="en-US" dirty="0"/>
          </a:p>
        </p:txBody>
      </p:sp>
      <p:sp>
        <p:nvSpPr>
          <p:cNvPr id="16" name="Rectangle 58"/>
          <p:cNvSpPr>
            <a:spLocks noChangeArrowheads="1"/>
          </p:cNvSpPr>
          <p:nvPr/>
        </p:nvSpPr>
        <p:spPr bwMode="white">
          <a:xfrm rot="5400000">
            <a:off x="-1272658" y="3828727"/>
            <a:ext cx="4261751" cy="17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tx1"/>
                </a:solidFill>
              </a:rPr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58"/>
          <p:cNvSpPr>
            <a:spLocks noChangeArrowheads="1"/>
          </p:cNvSpPr>
          <p:nvPr/>
        </p:nvSpPr>
        <p:spPr bwMode="gray">
          <a:xfrm>
            <a:off x="771351" y="773388"/>
            <a:ext cx="7744035" cy="17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405"/>
          </a:xfrm>
          <a:prstGeom prst="rect">
            <a:avLst/>
          </a:prstGeom>
        </p:spPr>
      </p:pic>
      <p:sp>
        <p:nvSpPr>
          <p:cNvPr id="23" name="Rectangle 58"/>
          <p:cNvSpPr>
            <a:spLocks noChangeArrowheads="1"/>
          </p:cNvSpPr>
          <p:nvPr/>
        </p:nvSpPr>
        <p:spPr bwMode="gray">
          <a:xfrm>
            <a:off x="11506198" y="771348"/>
            <a:ext cx="697189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ou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12192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641"/>
            <a:ext cx="1389888" cy="24271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53219" y="914400"/>
            <a:ext cx="10085832" cy="5029199"/>
          </a:xfrm>
          <a:prstGeom prst="rect">
            <a:avLst/>
          </a:prstGeom>
        </p:spPr>
        <p:txBody>
          <a:bodyPr anchor="ctr" anchorCtr="0"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Thought slides are 36pt Arial sentence case</a:t>
            </a:r>
            <a:endParaRPr lang="en-US" dirty="0"/>
          </a:p>
        </p:txBody>
      </p:sp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1220338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04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58912" y="1084819"/>
            <a:ext cx="10085562" cy="2110629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Closing Slides are 36pt Arial sentence case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08148"/>
            <a:ext cx="3326745" cy="3637151"/>
          </a:xfrm>
          <a:prstGeom prst="rect">
            <a:avLst/>
          </a:prstGeom>
        </p:spPr>
      </p:pic>
      <p:sp>
        <p:nvSpPr>
          <p:cNvPr id="11" name="Rectangle 58"/>
          <p:cNvSpPr>
            <a:spLocks noChangeArrowheads="1"/>
          </p:cNvSpPr>
          <p:nvPr/>
        </p:nvSpPr>
        <p:spPr bwMode="white">
          <a:xfrm>
            <a:off x="11506198" y="771348"/>
            <a:ext cx="697189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65550" y="3208148"/>
            <a:ext cx="7378924" cy="3300602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2400">
                <a:solidFill>
                  <a:schemeClr val="bg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2400">
                <a:solidFill>
                  <a:schemeClr val="bg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2400">
                <a:solidFill>
                  <a:schemeClr val="bg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2400">
                <a:solidFill>
                  <a:schemeClr val="bg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Arial 24pt bullet level 1</a:t>
            </a:r>
          </a:p>
          <a:p>
            <a:pPr lvl="1"/>
            <a:r>
              <a:rPr lang="en-US" dirty="0" smtClean="0"/>
              <a:t>Arial 24pt bullet level 2</a:t>
            </a:r>
          </a:p>
          <a:p>
            <a:pPr lvl="2"/>
            <a:r>
              <a:rPr lang="en-US" dirty="0" smtClean="0"/>
              <a:t>Arial 24pt bullet level 3</a:t>
            </a:r>
          </a:p>
          <a:p>
            <a:pPr lvl="3"/>
            <a:r>
              <a:rPr lang="en-US" dirty="0" smtClean="0"/>
              <a:t>Arial 24pt bullet level 4</a:t>
            </a:r>
          </a:p>
          <a:p>
            <a:pPr lvl="4"/>
            <a:r>
              <a:rPr lang="en-US" dirty="0" smtClean="0"/>
              <a:t>Arial 24pt bullet level 5</a:t>
            </a:r>
          </a:p>
        </p:txBody>
      </p:sp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4"/>
          <p:cNvSpPr>
            <a:spLocks noGrp="1"/>
          </p:cNvSpPr>
          <p:nvPr userDrawn="1">
            <p:ph sz="quarter" idx="22" hasCustomPrompt="1"/>
          </p:nvPr>
        </p:nvSpPr>
        <p:spPr>
          <a:xfrm>
            <a:off x="6145414" y="3160502"/>
            <a:ext cx="5577840" cy="1371600"/>
          </a:xfrm>
          <a:prstGeom prst="rect">
            <a:avLst/>
          </a:prstGeom>
        </p:spPr>
        <p:txBody>
          <a:bodyPr/>
          <a:lstStyle>
            <a:lvl1pPr marL="176213" indent="-176213">
              <a:defRPr sz="1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graph 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91062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859479"/>
            <a:ext cx="5577840" cy="2672624"/>
          </a:xfrm>
          <a:prstGeom prst="rect">
            <a:avLst/>
          </a:prstGeo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Date/Company:</a:t>
            </a:r>
          </a:p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4" hasCustomPrompt="1"/>
          </p:nvPr>
        </p:nvSpPr>
        <p:spPr>
          <a:xfrm>
            <a:off x="6145414" y="1859479"/>
            <a:ext cx="5577840" cy="1211967"/>
          </a:xfrm>
          <a:prstGeom prst="rect">
            <a:avLst/>
          </a:prstGeo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5" hasCustomPrompt="1"/>
          </p:nvPr>
        </p:nvSpPr>
        <p:spPr>
          <a:xfrm>
            <a:off x="384694" y="4998537"/>
            <a:ext cx="11338560" cy="1211967"/>
          </a:xfrm>
          <a:prstGeom prst="rect">
            <a:avLst/>
          </a:prstGeo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  <p:sp>
        <p:nvSpPr>
          <p:cNvPr id="2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/>
          </a:p>
        </p:txBody>
      </p:sp>
      <p:sp>
        <p:nvSpPr>
          <p:cNvPr id="23" name="Rectangle 58"/>
          <p:cNvSpPr>
            <a:spLocks noChangeArrowheads="1"/>
          </p:cNvSpPr>
          <p:nvPr userDrawn="1"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5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286359"/>
            <a:ext cx="11338560" cy="4866467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sp>
        <p:nvSpPr>
          <p:cNvPr id="1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9" name="Rectangle 8"/>
            <p:cNvSpPr/>
            <p:nvPr/>
          </p:nvSpPr>
          <p:spPr bwMode="gray"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gray"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gray"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 bwMode="gray"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91062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1"/>
            <a:ext cx="11338560" cy="4434698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2330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3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 smtClean="0"/>
              <a:t>Callouts are 16pt Arial Bold sentence case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</a:t>
            </a:r>
            <a:r>
              <a:rPr lang="en-US" noProof="0" dirty="0" smtClean="0"/>
              <a:t> </a:t>
            </a:r>
            <a:r>
              <a:rPr lang="en-US" noProof="0" dirty="0" err="1" smtClean="0"/>
              <a:t>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tincidunt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laoreet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51218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496691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0845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4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 smtClean="0"/>
              <a:t>Callouts are 16pt Arial Bold sentence case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</a:t>
            </a:r>
            <a:r>
              <a:rPr lang="en-US" noProof="0" dirty="0" smtClean="0"/>
              <a:t> </a:t>
            </a:r>
            <a:r>
              <a:rPr lang="en-US" noProof="0" dirty="0" err="1" smtClean="0"/>
              <a:t>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tincidunt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laoreet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51218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2330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2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 smtClean="0"/>
              <a:t>Callouts are 16pt Arial Bold sentence case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</a:t>
            </a:r>
            <a:r>
              <a:rPr lang="en-US" noProof="0" dirty="0" smtClean="0"/>
              <a:t> </a:t>
            </a:r>
            <a:r>
              <a:rPr lang="en-US" noProof="0" dirty="0" err="1" smtClean="0"/>
              <a:t>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tincidunt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laoreet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3" y="1702631"/>
            <a:ext cx="5532120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91134" y="1702631"/>
            <a:ext cx="5532120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tabLst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sp>
        <p:nvSpPr>
          <p:cNvPr id="17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2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245879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107067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8831696" cy="3380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420545" y="0"/>
            <a:ext cx="284385" cy="5779689"/>
            <a:chOff x="12420545" y="0"/>
            <a:chExt cx="284385" cy="5779689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12420545" y="0"/>
              <a:ext cx="284385" cy="284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 bwMode="gray">
            <a:xfrm>
              <a:off x="12420545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12420545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 bwMode="gray">
            <a:xfrm>
              <a:off x="12420545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 bwMode="gray">
            <a:xfrm>
              <a:off x="12420545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 bwMode="gray">
            <a:xfrm>
              <a:off x="12420545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>
              <a:off x="12420545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>
              <a:off x="12420545" y="2874528"/>
              <a:ext cx="284385" cy="2843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>
              <a:off x="12420545" y="3206436"/>
              <a:ext cx="284385" cy="28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12420545" y="3853100"/>
              <a:ext cx="284385" cy="2843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12420545" y="4187002"/>
              <a:ext cx="284385" cy="2843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12420545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12420545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12420545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56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Hui Jin, January 2018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IQVIA Predictive Analytics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What is Predictive Analytics?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Why is it the Perfect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ime for Predictive Analytics?</a:t>
            </a:r>
          </a:p>
          <a:p>
            <a:r>
              <a:rPr lang="en-US" dirty="0" smtClean="0">
                <a:solidFill>
                  <a:srgbClr val="2B3A42"/>
                </a:solidFill>
              </a:rPr>
              <a:t>What are the Real-World Applications of Predictive Analytics?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is Machine Learning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How we learn it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Q&amp;A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1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areas where we see predictive analytics adding significant </a:t>
            </a:r>
            <a:br>
              <a:rPr lang="en-US" dirty="0"/>
            </a:br>
            <a:r>
              <a:rPr lang="en-US" dirty="0"/>
              <a:t>value in Pharma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898218" y="1224250"/>
            <a:ext cx="8375904" cy="5046789"/>
            <a:chOff x="384047" y="1224250"/>
            <a:chExt cx="8375904" cy="5046789"/>
          </a:xfrm>
        </p:grpSpPr>
        <p:sp>
          <p:nvSpPr>
            <p:cNvPr id="21" name="Rectangle 20"/>
            <p:cNvSpPr/>
            <p:nvPr/>
          </p:nvSpPr>
          <p:spPr>
            <a:xfrm>
              <a:off x="4537165" y="1229587"/>
              <a:ext cx="4222786" cy="15696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 smtClean="0">
                  <a:solidFill>
                    <a:srgbClr val="00B050"/>
                  </a:solidFill>
                </a:rPr>
                <a:t>Trigger Alerts for line of therapy transition &amp; disease progression</a:t>
              </a:r>
              <a:endParaRPr lang="en-US" sz="1600" b="1" kern="0" dirty="0">
                <a:solidFill>
                  <a:srgbClr val="00B050"/>
                </a:solidFill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b="1" kern="0" dirty="0" smtClean="0"/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 smtClean="0"/>
                <a:t>Proactively predict upcoming line of therapy transition and identify target populations for treatment</a:t>
              </a:r>
            </a:p>
            <a:p>
              <a:pPr marL="1028700">
                <a:spcBef>
                  <a:spcPts val="0"/>
                </a:spcBef>
                <a:spcAft>
                  <a:spcPts val="0"/>
                </a:spcAft>
                <a:tabLst>
                  <a:tab pos="971550" algn="l"/>
                </a:tabLst>
                <a:defRPr/>
              </a:pPr>
              <a:endParaRPr lang="en-GB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37165" y="3767272"/>
              <a:ext cx="4195155" cy="2503767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1" kern="0" dirty="0" smtClean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4047" y="3767272"/>
              <a:ext cx="4110376" cy="2503767"/>
            </a:xfrm>
            <a:prstGeom prst="rect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1" kern="0" dirty="0" smtClean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37165" y="1224250"/>
              <a:ext cx="4195155" cy="2503767"/>
            </a:xfrm>
            <a:prstGeom prst="rect">
              <a:avLst/>
            </a:prstGeom>
            <a:noFill/>
            <a:ln w="25400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1" kern="0" dirty="0" smtClean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4047" y="1224250"/>
              <a:ext cx="4110376" cy="2503767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1" kern="0" dirty="0" smtClean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919847" y="3132983"/>
              <a:ext cx="1197449" cy="123163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1" kern="0" dirty="0" smtClean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27" name="Chart 26"/>
            <p:cNvGraphicFramePr/>
            <p:nvPr>
              <p:extLst>
                <p:ext uri="{D42A27DB-BD31-4B8C-83A1-F6EECF244321}">
                  <p14:modId xmlns:p14="http://schemas.microsoft.com/office/powerpoint/2010/main" val="2346289789"/>
                </p:ext>
              </p:extLst>
            </p:nvPr>
          </p:nvGraphicFramePr>
          <p:xfrm>
            <a:off x="2705483" y="2491657"/>
            <a:ext cx="3613879" cy="25108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8" name="TextBox 27"/>
            <p:cNvSpPr txBox="1"/>
            <p:nvPr/>
          </p:nvSpPr>
          <p:spPr>
            <a:xfrm>
              <a:off x="3723274" y="3033828"/>
              <a:ext cx="323925" cy="2306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kern="0" dirty="0" smtClean="0">
                  <a:solidFill>
                    <a:sysClr val="window" lastClr="FFFFFF"/>
                  </a:solidFill>
                  <a:latin typeface="Arial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33493" y="3033827"/>
              <a:ext cx="323925" cy="3879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kern="0" dirty="0" smtClean="0">
                  <a:solidFill>
                    <a:sysClr val="window" lastClr="FFFFFF"/>
                  </a:solidFill>
                  <a:latin typeface="Arial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1642" y="4141201"/>
              <a:ext cx="328075" cy="26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kern="0" dirty="0" smtClean="0">
                  <a:solidFill>
                    <a:sysClr val="window" lastClr="FFFFFF"/>
                  </a:solidFill>
                  <a:latin typeface="Arial"/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76757" y="4141201"/>
              <a:ext cx="328075" cy="26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kern="0" dirty="0" smtClean="0">
                  <a:solidFill>
                    <a:sysClr val="window" lastClr="FFFFFF"/>
                  </a:solidFill>
                  <a:latin typeface="Arial"/>
                </a:rPr>
                <a:t>4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2244" y="1256672"/>
              <a:ext cx="3967219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0" dirty="0" smtClean="0">
                  <a:solidFill>
                    <a:srgbClr val="002060"/>
                  </a:solidFill>
                </a:rPr>
                <a:t>Disease Detection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sz="800" dirty="0" smtClean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/>
                <a:t>Identify un-diagnosed patients by analyzing medical utilization patterns, ultimately leading to the identification of new </a:t>
              </a:r>
              <a:r>
                <a:rPr lang="en-US" sz="1400" dirty="0"/>
                <a:t>patients eligible for </a:t>
              </a:r>
              <a:r>
                <a:rPr lang="en-US" sz="1400" dirty="0" smtClean="0"/>
                <a:t>treatment in specific disease areas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800" dirty="0" smtClean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3164" y="3905714"/>
              <a:ext cx="3179156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 smtClean="0">
                  <a:solidFill>
                    <a:schemeClr val="bg2">
                      <a:lumMod val="50000"/>
                    </a:schemeClr>
                  </a:solidFill>
                </a:rPr>
                <a:t>Treatment response profiling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b="1" kern="0" dirty="0" smtClean="0"/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 smtClean="0"/>
                <a:t>Proactively predict treatment response for individual patients and identify most effective therapies for treatment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 smtClean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4047" y="3972714"/>
              <a:ext cx="4222786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 smtClean="0">
                  <a:solidFill>
                    <a:srgbClr val="00B0F0"/>
                  </a:solidFill>
                </a:rPr>
                <a:t>Predictions for non-adherence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b="1" kern="0" dirty="0" smtClean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kern="0" dirty="0" smtClean="0"/>
                <a:t> </a:t>
              </a:r>
              <a:r>
                <a:rPr lang="en-GB" sz="1400" dirty="0" smtClean="0"/>
                <a:t>Identify key drivers of non-adherence to </a:t>
              </a:r>
              <a:endParaRPr lang="en-GB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 smtClean="0"/>
                <a:t>guide targeted adherence strategy;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 smtClean="0"/>
                <a:t>identify patients who are most likely to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 smtClean="0"/>
                <a:t>prematurely discontinue therapy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7832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pic>
        <p:nvPicPr>
          <p:cNvPr id="6" name="Picture 5" descr="C:\Users\diana.wong\AppData\Local\Microsoft\Windows\Temporary Internet Files\Content.Outlook\3W0K0YGE\4200_RWE_RareDiseases_Infographic_c1 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2997" y="268"/>
            <a:ext cx="9144000" cy="6387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725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Case Study: Using predictive analytics to find patients with a rare oncology disease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4694" y="1358040"/>
            <a:ext cx="5577840" cy="2672624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1400" dirty="0">
                <a:solidFill>
                  <a:schemeClr val="tx2"/>
                </a:solidFill>
              </a:rPr>
              <a:t>A client has a product for a rare multi-system disease in oncology </a:t>
            </a:r>
          </a:p>
          <a:p>
            <a:pPr>
              <a:spcBef>
                <a:spcPts val="300"/>
              </a:spcBef>
            </a:pPr>
            <a:r>
              <a:rPr lang="en-US" altLang="en-US" sz="1400" dirty="0">
                <a:solidFill>
                  <a:schemeClr val="tx2"/>
                </a:solidFill>
              </a:rPr>
              <a:t>The disease has diverse symptomatology and low physician awareness resulting in under/late diagnosis and low market penetration</a:t>
            </a:r>
          </a:p>
          <a:p>
            <a:pPr>
              <a:spcBef>
                <a:spcPts val="300"/>
              </a:spcBef>
            </a:pPr>
            <a:r>
              <a:rPr lang="en-US" altLang="en-US" sz="1400" dirty="0">
                <a:solidFill>
                  <a:schemeClr val="tx2"/>
                </a:solidFill>
              </a:rPr>
              <a:t>A predictive algorithm could help find undiagnosed patients through e.g. identifying physicians with potentially undiagnosed patients</a:t>
            </a:r>
          </a:p>
          <a:p>
            <a:pPr>
              <a:spcBef>
                <a:spcPts val="300"/>
              </a:spcBef>
            </a:pPr>
            <a:r>
              <a:rPr lang="en-US" altLang="en-US" sz="1400" dirty="0">
                <a:solidFill>
                  <a:schemeClr val="tx2"/>
                </a:solidFill>
              </a:rPr>
              <a:t>This could lead to improved patient outcomes and increased sales. 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24"/>
          </p:nvPr>
        </p:nvSpPr>
        <p:spPr>
          <a:xfrm>
            <a:off x="6145414" y="1358040"/>
            <a:ext cx="5577840" cy="250880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1400" dirty="0">
                <a:solidFill>
                  <a:schemeClr val="tx2"/>
                </a:solidFill>
              </a:rPr>
              <a:t>IQVIA carried out a proof of concept study to:</a:t>
            </a:r>
          </a:p>
          <a:p>
            <a:pPr lvl="1">
              <a:spcBef>
                <a:spcPts val="300"/>
              </a:spcBef>
            </a:pPr>
            <a:r>
              <a:rPr lang="en-US" altLang="en-US" sz="1400" dirty="0">
                <a:solidFill>
                  <a:schemeClr val="tx2"/>
                </a:solidFill>
              </a:rPr>
              <a:t>Develop an algorithm based on linked primary and specialist care data</a:t>
            </a:r>
          </a:p>
          <a:p>
            <a:pPr lvl="1">
              <a:spcBef>
                <a:spcPts val="300"/>
              </a:spcBef>
            </a:pPr>
            <a:r>
              <a:rPr lang="en-US" altLang="en-US" sz="1400" dirty="0">
                <a:solidFill>
                  <a:schemeClr val="tx2"/>
                </a:solidFill>
              </a:rPr>
              <a:t>Assess whether machine learning methods were more accurate than traditional statistical approaches</a:t>
            </a:r>
          </a:p>
          <a:p>
            <a:pPr>
              <a:spcBef>
                <a:spcPts val="300"/>
              </a:spcBef>
            </a:pPr>
            <a:r>
              <a:rPr lang="en-US" altLang="en-US" sz="1400" dirty="0">
                <a:solidFill>
                  <a:schemeClr val="tx2"/>
                </a:solidFill>
              </a:rPr>
              <a:t>Data covered ~5m patients, ~350 were diagnosed with the disease</a:t>
            </a:r>
          </a:p>
          <a:p>
            <a:pPr>
              <a:spcBef>
                <a:spcPts val="300"/>
              </a:spcBef>
            </a:pPr>
            <a:r>
              <a:rPr lang="en-US" altLang="en-US" sz="1400" dirty="0">
                <a:solidFill>
                  <a:schemeClr val="tx2"/>
                </a:solidFill>
              </a:rPr>
              <a:t>Three analytical approaches were assessed:</a:t>
            </a:r>
          </a:p>
          <a:p>
            <a:pPr lvl="1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altLang="en-US" sz="1400" dirty="0">
                <a:solidFill>
                  <a:schemeClr val="tx2"/>
                </a:solidFill>
              </a:rPr>
              <a:t>KOL clinical rules approach </a:t>
            </a:r>
          </a:p>
          <a:p>
            <a:pPr lvl="1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altLang="en-US" sz="1400" dirty="0">
                <a:solidFill>
                  <a:schemeClr val="tx2"/>
                </a:solidFill>
              </a:rPr>
              <a:t>Logistic regression – classical statistical method</a:t>
            </a:r>
          </a:p>
          <a:p>
            <a:pPr lvl="1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altLang="en-US" sz="1400" dirty="0">
                <a:solidFill>
                  <a:schemeClr val="tx2"/>
                </a:solidFill>
              </a:rPr>
              <a:t>Support Vector Machine (SVM) – Machine learning model</a:t>
            </a:r>
          </a:p>
          <a:p>
            <a:endParaRPr lang="en-US" sz="18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25"/>
          </p:nvPr>
        </p:nvSpPr>
        <p:spPr>
          <a:xfrm>
            <a:off x="384694" y="4497098"/>
            <a:ext cx="7795745" cy="189076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1300" dirty="0">
                <a:solidFill>
                  <a:schemeClr val="tx2"/>
                </a:solidFill>
              </a:rPr>
              <a:t>Results indicate that </a:t>
            </a:r>
            <a:r>
              <a:rPr lang="en-US" altLang="en-US" sz="1300" b="1" dirty="0">
                <a:solidFill>
                  <a:schemeClr val="tx2"/>
                </a:solidFill>
              </a:rPr>
              <a:t>an algorithm may be highly effective in accelerating time to diagnosis </a:t>
            </a:r>
          </a:p>
          <a:p>
            <a:pPr>
              <a:spcBef>
                <a:spcPts val="300"/>
              </a:spcBef>
            </a:pPr>
            <a:r>
              <a:rPr lang="en-US" altLang="en-US" sz="1300" dirty="0">
                <a:solidFill>
                  <a:schemeClr val="tx2"/>
                </a:solidFill>
              </a:rPr>
              <a:t>The machine learning model (SVM) performed very well:</a:t>
            </a:r>
          </a:p>
          <a:p>
            <a:pPr lvl="1">
              <a:spcBef>
                <a:spcPct val="0"/>
              </a:spcBef>
            </a:pPr>
            <a:r>
              <a:rPr lang="en-US" altLang="en-US" sz="1200" b="1" dirty="0">
                <a:solidFill>
                  <a:schemeClr val="tx2"/>
                </a:solidFill>
              </a:rPr>
              <a:t>~2.5 times better than logistic regression</a:t>
            </a:r>
          </a:p>
          <a:p>
            <a:pPr lvl="1">
              <a:spcBef>
                <a:spcPct val="0"/>
              </a:spcBef>
            </a:pPr>
            <a:r>
              <a:rPr lang="en-US" altLang="en-US" sz="1200" b="1" dirty="0">
                <a:solidFill>
                  <a:schemeClr val="tx2"/>
                </a:solidFill>
              </a:rPr>
              <a:t>~5 times better than KOL rules</a:t>
            </a:r>
          </a:p>
          <a:p>
            <a:pPr lvl="1">
              <a:spcBef>
                <a:spcPct val="0"/>
              </a:spcBef>
            </a:pPr>
            <a:r>
              <a:rPr lang="en-US" altLang="en-US" sz="1200" b="1" dirty="0">
                <a:solidFill>
                  <a:schemeClr val="tx2"/>
                </a:solidFill>
              </a:rPr>
              <a:t>300 times better than random </a:t>
            </a:r>
          </a:p>
          <a:p>
            <a:pPr>
              <a:spcBef>
                <a:spcPts val="300"/>
              </a:spcBef>
            </a:pPr>
            <a:r>
              <a:rPr lang="en-US" altLang="en-US" sz="1300" dirty="0">
                <a:solidFill>
                  <a:schemeClr val="tx2"/>
                </a:solidFill>
              </a:rPr>
              <a:t>A physician target program for salesforce engagement is currently being evaluated which would flag physicians treating potentially undiagnosed patients. </a:t>
            </a:r>
          </a:p>
          <a:p>
            <a:pPr>
              <a:spcBef>
                <a:spcPts val="300"/>
              </a:spcBef>
            </a:pPr>
            <a:endParaRPr lang="en-US" altLang="en-US" sz="13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4176" y="1012691"/>
            <a:ext cx="5578358" cy="338554"/>
          </a:xfrm>
          <a:prstGeom prst="rect">
            <a:avLst/>
          </a:prstGeom>
          <a:solidFill>
            <a:schemeClr val="accent1"/>
          </a:solidFill>
        </p:spPr>
        <p:txBody>
          <a:bodyPr wrap="square" anchor="ctr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</a:rPr>
              <a:t>Situation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5414" y="1012691"/>
            <a:ext cx="557784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</a:rPr>
              <a:t>Solution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175" y="4155363"/>
            <a:ext cx="11339079" cy="338554"/>
          </a:xfrm>
          <a:prstGeom prst="rect">
            <a:avLst/>
          </a:prstGeom>
          <a:solidFill>
            <a:schemeClr val="accent4"/>
          </a:solidFill>
        </p:spPr>
        <p:txBody>
          <a:bodyPr wrap="square" anchor="ctr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</a:rPr>
              <a:t>Result</a:t>
            </a:r>
          </a:p>
        </p:txBody>
      </p:sp>
      <p:graphicFrame>
        <p:nvGraphicFramePr>
          <p:cNvPr id="13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421444"/>
              </p:ext>
            </p:extLst>
          </p:nvPr>
        </p:nvGraphicFramePr>
        <p:xfrm>
          <a:off x="8130191" y="4524139"/>
          <a:ext cx="3643312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r:id="rId4" imgW="3639627" imgH="1853345" progId="Excel.Chart.8">
                  <p:embed/>
                </p:oleObj>
              </mc:Choice>
              <mc:Fallback>
                <p:oleObj r:id="rId4" imgW="3639627" imgH="185334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0191" y="4524139"/>
                        <a:ext cx="3643312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66279" y="5921424"/>
            <a:ext cx="3363912" cy="739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050" dirty="0"/>
              <a:t>Test sample for assessing model accuracy comprised 50 patients with confirmed disease and 70,000 without (prevalence = 0.07%). Accuracy equals Predicted Positive Value (PPV) at 50% Sensitivity.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45880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What is Predictive Analytics?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Why is it the Perfect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ime for Predictive Analytics?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What are the Real-World Applications of Predictive Analytics?</a:t>
            </a:r>
          </a:p>
          <a:p>
            <a:r>
              <a:rPr lang="en-US" dirty="0" smtClean="0">
                <a:solidFill>
                  <a:srgbClr val="2B3A42"/>
                </a:solidFill>
              </a:rPr>
              <a:t>What is Machine Learning?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How we learn it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en-US" dirty="0" smtClean="0">
              <a:solidFill>
                <a:srgbClr val="2B3A42"/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Q&amp;A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1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AI, ML and DL Are </a:t>
            </a: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E</a:t>
            </a:r>
            <a:r>
              <a:rPr lang="en-US" dirty="0" smtClean="0"/>
              <a:t>xactly the Same, They Have Overlap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sp>
        <p:nvSpPr>
          <p:cNvPr id="3" name="Oval 67"/>
          <p:cNvSpPr>
            <a:spLocks noChangeArrowheads="1"/>
          </p:cNvSpPr>
          <p:nvPr/>
        </p:nvSpPr>
        <p:spPr bwMode="auto">
          <a:xfrm>
            <a:off x="2733369" y="1134179"/>
            <a:ext cx="4975122" cy="4814337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67"/>
          <p:cNvSpPr>
            <a:spLocks noChangeArrowheads="1"/>
          </p:cNvSpPr>
          <p:nvPr/>
        </p:nvSpPr>
        <p:spPr bwMode="auto">
          <a:xfrm>
            <a:off x="6383901" y="2280250"/>
            <a:ext cx="2238141" cy="21542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3"/>
          <p:cNvSpPr>
            <a:spLocks/>
          </p:cNvSpPr>
          <p:nvPr/>
        </p:nvSpPr>
        <p:spPr bwMode="auto">
          <a:xfrm>
            <a:off x="2644927" y="2183890"/>
            <a:ext cx="2565250" cy="150457"/>
          </a:xfrm>
          <a:custGeom>
            <a:avLst/>
            <a:gdLst>
              <a:gd name="T0" fmla="*/ 0 w 822"/>
              <a:gd name="T1" fmla="*/ 0 h 102"/>
              <a:gd name="T2" fmla="*/ 2147483647 w 822"/>
              <a:gd name="T3" fmla="*/ 0 h 102"/>
              <a:gd name="T4" fmla="*/ 2147483647 w 822"/>
              <a:gd name="T5" fmla="*/ 2147483647 h 102"/>
              <a:gd name="T6" fmla="*/ 0 60000 65536"/>
              <a:gd name="T7" fmla="*/ 0 60000 65536"/>
              <a:gd name="T8" fmla="*/ 0 60000 65536"/>
              <a:gd name="T9" fmla="*/ 0 w 822"/>
              <a:gd name="T10" fmla="*/ 0 h 102"/>
              <a:gd name="T11" fmla="*/ 822 w 822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2" h="102">
                <a:moveTo>
                  <a:pt x="0" y="0"/>
                </a:moveTo>
                <a:lnTo>
                  <a:pt x="720" y="0"/>
                </a:lnTo>
                <a:lnTo>
                  <a:pt x="822" y="10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661457" y="1995794"/>
            <a:ext cx="19834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Artificial Intelligence </a:t>
            </a:r>
            <a:endParaRPr lang="en-US" sz="1600" dirty="0"/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5379678" y="5753099"/>
            <a:ext cx="40211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Deep Learning</a:t>
            </a:r>
          </a:p>
        </p:txBody>
      </p:sp>
      <p:sp>
        <p:nvSpPr>
          <p:cNvPr id="10" name="Oval 67"/>
          <p:cNvSpPr>
            <a:spLocks noChangeAspect="1" noChangeArrowheads="1"/>
          </p:cNvSpPr>
          <p:nvPr/>
        </p:nvSpPr>
        <p:spPr bwMode="auto">
          <a:xfrm>
            <a:off x="7022957" y="3143417"/>
            <a:ext cx="734581" cy="734580"/>
          </a:xfrm>
          <a:prstGeom prst="ellipse">
            <a:avLst/>
          </a:prstGeom>
          <a:solidFill>
            <a:schemeClr val="accent3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55"/>
          <p:cNvSpPr>
            <a:spLocks/>
          </p:cNvSpPr>
          <p:nvPr/>
        </p:nvSpPr>
        <p:spPr bwMode="auto">
          <a:xfrm flipH="1">
            <a:off x="7734299" y="2485038"/>
            <a:ext cx="985838" cy="258162"/>
          </a:xfrm>
          <a:custGeom>
            <a:avLst/>
            <a:gdLst>
              <a:gd name="T0" fmla="*/ 0 w 822"/>
              <a:gd name="T1" fmla="*/ 0 h 102"/>
              <a:gd name="T2" fmla="*/ 2147483647 w 822"/>
              <a:gd name="T3" fmla="*/ 0 h 102"/>
              <a:gd name="T4" fmla="*/ 2147483647 w 822"/>
              <a:gd name="T5" fmla="*/ 2147483647 h 102"/>
              <a:gd name="T6" fmla="*/ 0 60000 65536"/>
              <a:gd name="T7" fmla="*/ 0 60000 65536"/>
              <a:gd name="T8" fmla="*/ 0 60000 65536"/>
              <a:gd name="T9" fmla="*/ 0 w 822"/>
              <a:gd name="T10" fmla="*/ 0 h 102"/>
              <a:gd name="T11" fmla="*/ 822 w 822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2" h="102">
                <a:moveTo>
                  <a:pt x="0" y="0"/>
                </a:moveTo>
                <a:lnTo>
                  <a:pt x="720" y="0"/>
                </a:lnTo>
                <a:lnTo>
                  <a:pt x="822" y="10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7"/>
          <p:cNvSpPr>
            <a:spLocks noChangeShapeType="1"/>
          </p:cNvSpPr>
          <p:nvPr/>
        </p:nvSpPr>
        <p:spPr bwMode="auto">
          <a:xfrm>
            <a:off x="7357127" y="3739817"/>
            <a:ext cx="33120" cy="19224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8647851" y="2259118"/>
            <a:ext cx="22717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Machine Learning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14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DS, ML and AI cannot be Interchangeable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Science is a Discipline,</a:t>
            </a:r>
            <a:r>
              <a:rPr lang="en-US" dirty="0"/>
              <a:t> W</a:t>
            </a:r>
            <a:r>
              <a:rPr lang="en-US" dirty="0" smtClean="0"/>
              <a:t>hich</a:t>
            </a:r>
            <a:r>
              <a:rPr lang="en-US" b="1" dirty="0" smtClean="0"/>
              <a:t> </a:t>
            </a:r>
            <a:r>
              <a:rPr lang="en-US" dirty="0" smtClean="0"/>
              <a:t>Produces Insights</a:t>
            </a:r>
          </a:p>
          <a:p>
            <a:endParaRPr lang="en-US" dirty="0" smtClean="0"/>
          </a:p>
          <a:p>
            <a:r>
              <a:rPr lang="en-US" b="1" dirty="0" smtClean="0"/>
              <a:t>Machine Learning is an Approach, </a:t>
            </a:r>
            <a:r>
              <a:rPr lang="en-US" dirty="0"/>
              <a:t>W</a:t>
            </a:r>
            <a:r>
              <a:rPr lang="en-US" dirty="0" smtClean="0"/>
              <a:t>hich Produces Predictions</a:t>
            </a:r>
          </a:p>
          <a:p>
            <a:endParaRPr lang="en-US" dirty="0" smtClean="0"/>
          </a:p>
          <a:p>
            <a:r>
              <a:rPr lang="en-US" b="1" dirty="0" smtClean="0"/>
              <a:t>Artificial Intelligence is An Objective, </a:t>
            </a:r>
            <a:r>
              <a:rPr lang="en-US" dirty="0" smtClean="0"/>
              <a:t>Which Produces Actions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8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Philosophy You Should Know before Diving into Machine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 Free Lunch Theorem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no one model that works best for every </a:t>
            </a:r>
            <a:r>
              <a:rPr lang="en-US" dirty="0" smtClean="0"/>
              <a:t>problem</a:t>
            </a:r>
            <a:endParaRPr lang="en-US" b="1" dirty="0" smtClean="0"/>
          </a:p>
          <a:p>
            <a:r>
              <a:rPr lang="en-US" b="1" dirty="0" smtClean="0"/>
              <a:t>Occam’s Razor</a:t>
            </a:r>
          </a:p>
          <a:p>
            <a:pPr lvl="1"/>
            <a:r>
              <a:rPr lang="it-IT" i="1" dirty="0"/>
              <a:t>Entia non sunt multiplicanda praeter </a:t>
            </a:r>
            <a:r>
              <a:rPr lang="it-IT" i="1" dirty="0" smtClean="0"/>
              <a:t>necessitatem</a:t>
            </a:r>
          </a:p>
          <a:p>
            <a:pPr lvl="1"/>
            <a:r>
              <a:rPr lang="en-US" i="1" dirty="0"/>
              <a:t>More things should not be used than are necessary</a:t>
            </a:r>
            <a:r>
              <a:rPr lang="en-US" i="1" dirty="0" smtClean="0"/>
              <a:t>.</a:t>
            </a:r>
            <a:endParaRPr lang="en-US" b="1" dirty="0" smtClean="0"/>
          </a:p>
          <a:p>
            <a:r>
              <a:rPr lang="en-US" b="1" dirty="0" smtClean="0"/>
              <a:t>Ensemble Learning</a:t>
            </a:r>
          </a:p>
          <a:p>
            <a:pPr lvl="1"/>
            <a:r>
              <a:rPr lang="en-US" dirty="0" smtClean="0"/>
              <a:t>Bagging</a:t>
            </a:r>
            <a:endParaRPr lang="en-US" b="1" dirty="0" smtClean="0"/>
          </a:p>
          <a:p>
            <a:r>
              <a:rPr lang="en-US" b="1" dirty="0" err="1" smtClean="0"/>
              <a:t>Frequentism</a:t>
            </a:r>
            <a:r>
              <a:rPr lang="en-US" b="1" dirty="0" smtClean="0"/>
              <a:t> vs. Bayesian</a:t>
            </a:r>
          </a:p>
          <a:p>
            <a:pPr lvl="1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6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An Overview of Machine Learning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4694" y="1181520"/>
            <a:ext cx="11109216" cy="5012803"/>
          </a:xfrm>
        </p:spPr>
        <p:txBody>
          <a:bodyPr/>
          <a:lstStyle/>
          <a:p>
            <a:r>
              <a:rPr lang="en-US" sz="1800" dirty="0"/>
              <a:t>Definition:</a:t>
            </a:r>
          </a:p>
          <a:p>
            <a:pPr lvl="1"/>
            <a:r>
              <a:rPr lang="en-US" dirty="0"/>
              <a:t>"A computer program is said to learn from experience E with respect to some class of tasks T and performance measure P, if its performance at tasks in T, as measured by P, improves with experience E“   </a:t>
            </a:r>
          </a:p>
          <a:p>
            <a:pPr lvl="1" algn="r">
              <a:buNone/>
            </a:pPr>
            <a:r>
              <a:rPr lang="en-US" dirty="0"/>
              <a:t>----Tom M. Mitchell</a:t>
            </a:r>
          </a:p>
          <a:p>
            <a:pPr lvl="1"/>
            <a:r>
              <a:rPr lang="en-US" dirty="0"/>
              <a:t>Statistical learning deals with the problem of finding a predictive function based on data. It will make data-driven predictions or decisions.</a:t>
            </a:r>
            <a:endParaRPr lang="en-US" sz="1400" dirty="0"/>
          </a:p>
          <a:p>
            <a:endParaRPr lang="en-US" sz="1800" dirty="0" smtClean="0"/>
          </a:p>
          <a:p>
            <a:r>
              <a:rPr lang="en-US" sz="1800" dirty="0" smtClean="0"/>
              <a:t>Types </a:t>
            </a:r>
            <a:r>
              <a:rPr lang="en-US" sz="1800" dirty="0"/>
              <a:t>of tasks</a:t>
            </a:r>
          </a:p>
          <a:p>
            <a:pPr lvl="1"/>
            <a:r>
              <a:rPr lang="en-US" b="1" dirty="0"/>
              <a:t>Supervised learning: </a:t>
            </a:r>
            <a:r>
              <a:rPr lang="en-US" dirty="0"/>
              <a:t>the data contain example input (x) and their desired output (y), the goal is to learn a general rule to predict output from input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Unsupervised learning: </a:t>
            </a:r>
            <a:r>
              <a:rPr lang="en-US" dirty="0"/>
              <a:t>the data do not contain output (y) to the learning algorithm, let the algorithm find structure by the input, the goal is to discover hidden pattern in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IQIVIA Statistical Service and Advanced Analytics -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8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Buzz Words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43" y="1078270"/>
            <a:ext cx="7809524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2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Predictive Analytics?</a:t>
            </a:r>
          </a:p>
          <a:p>
            <a:r>
              <a:rPr lang="en-US" dirty="0" smtClean="0"/>
              <a:t>Why is it the Perfect </a:t>
            </a:r>
            <a:r>
              <a:rPr lang="en-US" dirty="0"/>
              <a:t>T</a:t>
            </a:r>
            <a:r>
              <a:rPr lang="en-US" dirty="0" smtClean="0"/>
              <a:t>ime for Predictive Analytics?</a:t>
            </a:r>
          </a:p>
          <a:p>
            <a:r>
              <a:rPr lang="en-US" dirty="0" smtClean="0"/>
              <a:t>What are the Real-World Applications of Predictive Analytics?</a:t>
            </a:r>
          </a:p>
          <a:p>
            <a:r>
              <a:rPr lang="en-US" dirty="0">
                <a:solidFill>
                  <a:srgbClr val="2B3A42"/>
                </a:solidFill>
              </a:rPr>
              <a:t>What is Machine Learning</a:t>
            </a:r>
            <a:r>
              <a:rPr lang="en-US" dirty="0" smtClean="0">
                <a:solidFill>
                  <a:srgbClr val="2B3A42"/>
                </a:solidFill>
              </a:rPr>
              <a:t>?</a:t>
            </a:r>
          </a:p>
          <a:p>
            <a:r>
              <a:rPr lang="en-US" dirty="0" smtClean="0">
                <a:solidFill>
                  <a:srgbClr val="2B3A42"/>
                </a:solidFill>
              </a:rPr>
              <a:t>How we learn it?</a:t>
            </a:r>
            <a:endParaRPr lang="en-US" dirty="0">
              <a:solidFill>
                <a:srgbClr val="2B3A42"/>
              </a:solidFill>
            </a:endParaRP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6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4694" y="1338839"/>
            <a:ext cx="11338560" cy="4434698"/>
          </a:xfrm>
        </p:spPr>
        <p:txBody>
          <a:bodyPr/>
          <a:lstStyle/>
          <a:p>
            <a:r>
              <a:rPr lang="en-US" dirty="0"/>
              <a:t>Hypothesis</a:t>
            </a:r>
          </a:p>
          <a:p>
            <a:pPr lvl="1"/>
            <a:r>
              <a:rPr lang="en-US" sz="1400" dirty="0"/>
              <a:t>For input X and output Y, there exists a joint probability distribution P(X, Y), but the specific definition of P(X, Y) could be unknown, the training set and test set are </a:t>
            </a:r>
            <a:r>
              <a:rPr lang="en-US" sz="1400" dirty="0" err="1"/>
              <a:t>i.i.d</a:t>
            </a:r>
            <a:r>
              <a:rPr lang="en-US" sz="1400" dirty="0"/>
              <a:t>. generated from P(X, Y).</a:t>
            </a:r>
          </a:p>
          <a:p>
            <a:r>
              <a:rPr lang="en-US" sz="1800" dirty="0"/>
              <a:t>Model types</a:t>
            </a:r>
          </a:p>
          <a:p>
            <a:pPr lvl="1"/>
            <a:r>
              <a:rPr lang="en-US" sz="1400" b="1" dirty="0"/>
              <a:t>Probability models</a:t>
            </a:r>
            <a:r>
              <a:rPr lang="en-US" sz="1400" dirty="0"/>
              <a:t>: learn a conditional probability distribution P(Y|X)</a:t>
            </a:r>
          </a:p>
          <a:p>
            <a:pPr lvl="1"/>
            <a:r>
              <a:rPr lang="en-US" sz="1400" b="1" dirty="0"/>
              <a:t>Non-probability models </a:t>
            </a:r>
            <a:r>
              <a:rPr lang="en-US" sz="1400" dirty="0"/>
              <a:t>: learn a decision function: Y= f(x)</a:t>
            </a:r>
          </a:p>
          <a:p>
            <a:r>
              <a:rPr lang="en-US" sz="1800" dirty="0"/>
              <a:t>Procedure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3733800"/>
            <a:ext cx="6781800" cy="2362200"/>
            <a:chOff x="914400" y="3733800"/>
            <a:chExt cx="6781800" cy="2362200"/>
          </a:xfrm>
        </p:grpSpPr>
        <p:sp>
          <p:nvSpPr>
            <p:cNvPr id="7" name="TextBox 6"/>
            <p:cNvSpPr txBox="1"/>
            <p:nvPr/>
          </p:nvSpPr>
          <p:spPr>
            <a:xfrm>
              <a:off x="914400" y="4038600"/>
              <a:ext cx="2590800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(x</a:t>
              </a:r>
              <a:r>
                <a:rPr lang="en-US" sz="1600" baseline="-25000" dirty="0" smtClean="0">
                  <a:solidFill>
                    <a:srgbClr val="000000"/>
                  </a:solidFill>
                  <a:latin typeface="Arial"/>
                </a:rPr>
                <a:t>1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, y</a:t>
              </a:r>
              <a:r>
                <a:rPr lang="en-US" sz="1600" baseline="-25000" dirty="0" smtClean="0">
                  <a:solidFill>
                    <a:srgbClr val="000000"/>
                  </a:solidFill>
                  <a:latin typeface="Arial"/>
                </a:rPr>
                <a:t>1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), (x</a:t>
              </a:r>
              <a:r>
                <a:rPr lang="en-US" sz="1600" baseline="-25000" dirty="0" smtClean="0">
                  <a:solidFill>
                    <a:srgbClr val="000000"/>
                  </a:solidFill>
                  <a:latin typeface="Arial"/>
                </a:rPr>
                <a:t>2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, y</a:t>
              </a:r>
              <a:r>
                <a:rPr lang="en-US" sz="1600" baseline="-25000" dirty="0" smtClean="0">
                  <a:solidFill>
                    <a:srgbClr val="000000"/>
                  </a:solidFill>
                  <a:latin typeface="Arial"/>
                </a:rPr>
                <a:t>2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),…,(</a:t>
              </a:r>
              <a:r>
                <a:rPr lang="en-US" sz="1600" dirty="0" err="1" smtClean="0">
                  <a:solidFill>
                    <a:srgbClr val="000000"/>
                  </a:solidFill>
                  <a:latin typeface="Arial"/>
                </a:rPr>
                <a:t>x</a:t>
              </a:r>
              <a:r>
                <a:rPr lang="en-US" sz="1600" baseline="-25000" dirty="0" err="1" smtClean="0">
                  <a:solidFill>
                    <a:srgbClr val="000000"/>
                  </a:solidFill>
                  <a:latin typeface="Arial"/>
                </a:rPr>
                <a:t>N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, </a:t>
              </a:r>
              <a:r>
                <a:rPr lang="en-US" sz="1600" dirty="0" err="1" smtClean="0">
                  <a:solidFill>
                    <a:srgbClr val="000000"/>
                  </a:solidFill>
                  <a:latin typeface="Arial"/>
                </a:rPr>
                <a:t>y</a:t>
              </a:r>
              <a:r>
                <a:rPr lang="en-US" sz="1600" baseline="-25000" dirty="0" err="1" smtClean="0">
                  <a:solidFill>
                    <a:srgbClr val="000000"/>
                  </a:solidFill>
                  <a:latin typeface="Arial"/>
                </a:rPr>
                <a:t>N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057400" y="3733800"/>
              <a:ext cx="5638800" cy="2362200"/>
              <a:chOff x="914400" y="3657600"/>
              <a:chExt cx="5638800" cy="236220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334000" y="5105400"/>
                <a:ext cx="121920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no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Arial"/>
                  </a:rPr>
                  <a:t>P̂(Y|X)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  <a:latin typeface="Arial"/>
                  </a:rPr>
                  <a:t>Y = f̂(X)</a:t>
                </a:r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810000" y="5791200"/>
                <a:ext cx="1371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286000" y="4114800"/>
                <a:ext cx="1600200" cy="457200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latin typeface="Arial"/>
                  </a:rPr>
                  <a:t>Learning system </a:t>
                </a:r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286000" y="5562600"/>
                <a:ext cx="1600200" cy="457200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Arial"/>
                  </a:rPr>
                  <a:t>Predictive system </a:t>
                </a:r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Flowchart: Magnetic Disk 14"/>
              <p:cNvSpPr/>
              <p:nvPr/>
            </p:nvSpPr>
            <p:spPr>
              <a:xfrm>
                <a:off x="5257800" y="3657600"/>
                <a:ext cx="1219200" cy="1371600"/>
              </a:xfrm>
              <a:prstGeom prst="flowChartMagneticDisk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914400" y="4343400"/>
                <a:ext cx="1371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886200" y="4343400"/>
                <a:ext cx="1371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14400" y="5791200"/>
                <a:ext cx="1371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3352800" y="4495800"/>
                <a:ext cx="1905000" cy="10668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2209800" y="5486400"/>
              <a:ext cx="1143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x</a:t>
              </a:r>
              <a:r>
                <a:rPr lang="en-US" sz="1600" baseline="-25000" dirty="0" smtClean="0">
                  <a:solidFill>
                    <a:srgbClr val="000000"/>
                  </a:solidFill>
                  <a:latin typeface="Arial"/>
                </a:rPr>
                <a:t>N+1</a:t>
              </a:r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62600" y="5486400"/>
              <a:ext cx="1143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y</a:t>
              </a:r>
              <a:r>
                <a:rPr lang="en-US" sz="1600" baseline="-25000" dirty="0" smtClean="0">
                  <a:solidFill>
                    <a:srgbClr val="000000"/>
                  </a:solidFill>
                  <a:latin typeface="Arial"/>
                </a:rPr>
                <a:t>N+1</a:t>
              </a:r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988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of 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4693" y="1257551"/>
            <a:ext cx="11338560" cy="4434698"/>
          </a:xfrm>
        </p:spPr>
        <p:txBody>
          <a:bodyPr/>
          <a:lstStyle/>
          <a:p>
            <a:r>
              <a:rPr lang="en-US" dirty="0"/>
              <a:t>Methodology</a:t>
            </a:r>
          </a:p>
          <a:p>
            <a:pPr lvl="1"/>
            <a:r>
              <a:rPr lang="en-US" sz="1400" dirty="0"/>
              <a:t>Model: probability model or non-probability model?</a:t>
            </a:r>
          </a:p>
          <a:p>
            <a:pPr lvl="2"/>
            <a:r>
              <a:rPr lang="en-US" sz="1200" dirty="0"/>
              <a:t>A probability model will return a probability, a non-probability model will return a real value generating from the decision function</a:t>
            </a:r>
          </a:p>
          <a:p>
            <a:pPr lvl="1"/>
            <a:r>
              <a:rPr lang="en-US" sz="1400" dirty="0"/>
              <a:t>Strategy: criteria to select optimum model</a:t>
            </a:r>
          </a:p>
          <a:p>
            <a:pPr lvl="2"/>
            <a:r>
              <a:rPr lang="en-US" sz="1200" b="1" dirty="0"/>
              <a:t>Empirical risk minimization (ERM):</a:t>
            </a:r>
            <a:r>
              <a:rPr lang="en-US" sz="1200" dirty="0"/>
              <a:t>  the learning algorithm should choose the model that minimizes the empirical risk, which is the average of the loss function on the training set:</a:t>
            </a:r>
          </a:p>
          <a:p>
            <a:pPr lvl="2">
              <a:buNone/>
            </a:pPr>
            <a:r>
              <a:rPr lang="en-US" sz="1200" dirty="0"/>
              <a:t>    </a:t>
            </a:r>
          </a:p>
          <a:p>
            <a:pPr lvl="2">
              <a:buNone/>
            </a:pPr>
            <a:endParaRPr lang="en-US" sz="1200" dirty="0"/>
          </a:p>
          <a:p>
            <a:pPr lvl="2">
              <a:buNone/>
            </a:pPr>
            <a:endParaRPr lang="en-US" sz="1200" dirty="0"/>
          </a:p>
          <a:p>
            <a:pPr lvl="2"/>
            <a:r>
              <a:rPr lang="en-US" sz="1200" b="1" dirty="0"/>
              <a:t>Maximum likelihood estimation is an example of ERM. Sometimes ERM would lead to </a:t>
            </a:r>
            <a:r>
              <a:rPr lang="en-US" sz="1200" b="1" dirty="0">
                <a:solidFill>
                  <a:srgbClr val="FF0000"/>
                </a:solidFill>
              </a:rPr>
              <a:t>overfitting</a:t>
            </a:r>
          </a:p>
          <a:p>
            <a:pPr lvl="2"/>
            <a:endParaRPr lang="en-US" sz="1200" b="1" dirty="0"/>
          </a:p>
          <a:p>
            <a:pPr lvl="2"/>
            <a:r>
              <a:rPr lang="en-US" sz="1200" b="1" dirty="0"/>
              <a:t>Structural risk minimization (SRM): </a:t>
            </a:r>
            <a:r>
              <a:rPr lang="en-US" sz="1200" dirty="0"/>
              <a:t>based on empirical risk, add a new penalty term into the risk function; the optimum model would be the one lead to minimized structural risk. The penalty term , </a:t>
            </a:r>
            <a:r>
              <a:rPr lang="en-US" sz="1200" b="1" dirty="0"/>
              <a:t>J(f)</a:t>
            </a:r>
            <a:r>
              <a:rPr lang="en-US" sz="1200" dirty="0"/>
              <a:t>, reflects the complexity of the model, the more complicated the model is, the bigger the penalty term is.  </a:t>
            </a:r>
            <a:r>
              <a:rPr lang="el-GR" sz="1200" dirty="0"/>
              <a:t>λ</a:t>
            </a:r>
            <a:r>
              <a:rPr lang="en-US" sz="1200" dirty="0"/>
              <a:t> </a:t>
            </a:r>
            <a:r>
              <a:rPr lang="el-GR" sz="1200" dirty="0"/>
              <a:t>≥</a:t>
            </a:r>
            <a:r>
              <a:rPr lang="en-US" sz="1200" dirty="0"/>
              <a:t> 0 is the coefficient.</a:t>
            </a:r>
            <a:endParaRPr lang="en-US" sz="1200" b="1" dirty="0"/>
          </a:p>
          <a:p>
            <a:pPr lvl="2"/>
            <a:endParaRPr lang="en-US" sz="1200" dirty="0"/>
          </a:p>
          <a:p>
            <a:pPr lvl="2"/>
            <a:endParaRPr lang="en-US" sz="1200" b="1" dirty="0"/>
          </a:p>
          <a:p>
            <a:pPr lvl="2"/>
            <a:endParaRPr lang="en-US" sz="1200" b="1" dirty="0"/>
          </a:p>
          <a:p>
            <a:pPr lvl="2"/>
            <a:r>
              <a:rPr lang="en-US" sz="1200" b="1" dirty="0"/>
              <a:t>LASSO is an example of SRM. SRM could fix the </a:t>
            </a:r>
            <a:r>
              <a:rPr lang="en-US" sz="1200" b="1" dirty="0">
                <a:solidFill>
                  <a:srgbClr val="FF0000"/>
                </a:solidFill>
              </a:rPr>
              <a:t>overfitting</a:t>
            </a:r>
            <a:r>
              <a:rPr lang="en-US" sz="1200" b="1" dirty="0"/>
              <a:t>.</a:t>
            </a:r>
            <a:endParaRPr lang="en-US" sz="1100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IQIVIA Statistical Service and Advanced Analytics - For Internal Use Only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l="24333" t="47778" r="63000" b="41111"/>
          <a:stretch>
            <a:fillRect/>
          </a:stretch>
        </p:blipFill>
        <p:spPr bwMode="auto">
          <a:xfrm>
            <a:off x="2925097" y="2995895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 l="23333" t="47778" r="61334" b="40000"/>
          <a:stretch>
            <a:fillRect/>
          </a:stretch>
        </p:blipFill>
        <p:spPr bwMode="auto">
          <a:xfrm>
            <a:off x="2925097" y="5077139"/>
            <a:ext cx="3505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7587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4694" y="1417495"/>
            <a:ext cx="11338560" cy="4434698"/>
          </a:xfrm>
        </p:spPr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sz="1400" dirty="0"/>
              <a:t>When we predict qualitative outputs, this kind of problem is called </a:t>
            </a:r>
            <a:r>
              <a:rPr lang="en-US" sz="1400" b="1" dirty="0"/>
              <a:t>classification problem</a:t>
            </a:r>
            <a:r>
              <a:rPr lang="en-US" sz="1400" dirty="0"/>
              <a:t>. It could be binary classification ({0,1}), or multi-classification){1,2,3,…})</a:t>
            </a:r>
          </a:p>
          <a:p>
            <a:pPr lvl="1"/>
            <a:r>
              <a:rPr lang="en-US" sz="1400" dirty="0"/>
              <a:t>Using supervised learning algorithm to learn a probability model or a decision function, it is called </a:t>
            </a:r>
            <a:r>
              <a:rPr lang="en-US" sz="1400" b="1" dirty="0"/>
              <a:t>‘classifier’</a:t>
            </a:r>
            <a:r>
              <a:rPr lang="en-US" sz="1400" dirty="0"/>
              <a:t>. </a:t>
            </a:r>
          </a:p>
          <a:p>
            <a:pPr lvl="1"/>
            <a:r>
              <a:rPr lang="en-US" sz="1400" dirty="0"/>
              <a:t>Applying this ‘classifier’ on the test set to get the new label is called </a:t>
            </a:r>
            <a:r>
              <a:rPr lang="en-US" sz="1400" b="1" dirty="0"/>
              <a:t>‘prediction’</a:t>
            </a:r>
            <a:r>
              <a:rPr lang="en-US" sz="1400" dirty="0"/>
              <a:t>, the output is called </a:t>
            </a:r>
            <a:r>
              <a:rPr lang="en-US" sz="1400" b="1" dirty="0"/>
              <a:t>‘class’</a:t>
            </a:r>
            <a:r>
              <a:rPr lang="en-US" sz="1400" dirty="0"/>
              <a:t>. </a:t>
            </a:r>
          </a:p>
          <a:p>
            <a:r>
              <a:rPr lang="en-US" dirty="0"/>
              <a:t>Procedure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3372469"/>
            <a:ext cx="6781800" cy="2362200"/>
            <a:chOff x="914400" y="3733800"/>
            <a:chExt cx="6781800" cy="2362200"/>
          </a:xfrm>
        </p:grpSpPr>
        <p:sp>
          <p:nvSpPr>
            <p:cNvPr id="7" name="TextBox 6"/>
            <p:cNvSpPr txBox="1"/>
            <p:nvPr/>
          </p:nvSpPr>
          <p:spPr>
            <a:xfrm>
              <a:off x="914400" y="4038600"/>
              <a:ext cx="2590800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(x</a:t>
              </a:r>
              <a:r>
                <a:rPr lang="en-US" sz="1600" baseline="-25000" dirty="0" smtClean="0">
                  <a:solidFill>
                    <a:srgbClr val="000000"/>
                  </a:solidFill>
                  <a:latin typeface="Arial"/>
                </a:rPr>
                <a:t>1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, y</a:t>
              </a:r>
              <a:r>
                <a:rPr lang="en-US" sz="1600" baseline="-25000" dirty="0" smtClean="0">
                  <a:solidFill>
                    <a:srgbClr val="000000"/>
                  </a:solidFill>
                  <a:latin typeface="Arial"/>
                </a:rPr>
                <a:t>1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), (x</a:t>
              </a:r>
              <a:r>
                <a:rPr lang="en-US" sz="1600" baseline="-25000" dirty="0" smtClean="0">
                  <a:solidFill>
                    <a:srgbClr val="000000"/>
                  </a:solidFill>
                  <a:latin typeface="Arial"/>
                </a:rPr>
                <a:t>2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, y</a:t>
              </a:r>
              <a:r>
                <a:rPr lang="en-US" sz="1600" baseline="-25000" dirty="0" smtClean="0">
                  <a:solidFill>
                    <a:srgbClr val="000000"/>
                  </a:solidFill>
                  <a:latin typeface="Arial"/>
                </a:rPr>
                <a:t>2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),…,(</a:t>
              </a:r>
              <a:r>
                <a:rPr lang="en-US" sz="1600" dirty="0" err="1" smtClean="0">
                  <a:solidFill>
                    <a:srgbClr val="000000"/>
                  </a:solidFill>
                  <a:latin typeface="Arial"/>
                </a:rPr>
                <a:t>x</a:t>
              </a:r>
              <a:r>
                <a:rPr lang="en-US" sz="1600" baseline="-25000" dirty="0" err="1" smtClean="0">
                  <a:solidFill>
                    <a:srgbClr val="000000"/>
                  </a:solidFill>
                  <a:latin typeface="Arial"/>
                </a:rPr>
                <a:t>N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, </a:t>
              </a:r>
              <a:r>
                <a:rPr lang="en-US" sz="1600" dirty="0" err="1" smtClean="0">
                  <a:solidFill>
                    <a:srgbClr val="000000"/>
                  </a:solidFill>
                  <a:latin typeface="Arial"/>
                </a:rPr>
                <a:t>y</a:t>
              </a:r>
              <a:r>
                <a:rPr lang="en-US" sz="1600" baseline="-25000" dirty="0" err="1" smtClean="0">
                  <a:solidFill>
                    <a:srgbClr val="000000"/>
                  </a:solidFill>
                  <a:latin typeface="Arial"/>
                </a:rPr>
                <a:t>N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" name="Group 25"/>
            <p:cNvGrpSpPr/>
            <p:nvPr/>
          </p:nvGrpSpPr>
          <p:grpSpPr>
            <a:xfrm>
              <a:off x="2057400" y="3733800"/>
              <a:ext cx="5638800" cy="2362200"/>
              <a:chOff x="914400" y="3657600"/>
              <a:chExt cx="5638800" cy="236220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334000" y="5105400"/>
                <a:ext cx="121920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no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Arial"/>
                  </a:rPr>
                  <a:t>P̂(Y|X)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  <a:latin typeface="Arial"/>
                  </a:rPr>
                  <a:t>Y = f̂(X)</a:t>
                </a:r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810000" y="5791200"/>
                <a:ext cx="1371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286000" y="4114800"/>
                <a:ext cx="1600200" cy="457200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latin typeface="Arial"/>
                  </a:rPr>
                  <a:t>Learning system </a:t>
                </a:r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286000" y="5562600"/>
                <a:ext cx="1828800" cy="457200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Arial"/>
                  </a:rPr>
                  <a:t>Classification system </a:t>
                </a:r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Flowchart: Magnetic Disk 14"/>
              <p:cNvSpPr/>
              <p:nvPr/>
            </p:nvSpPr>
            <p:spPr>
              <a:xfrm>
                <a:off x="5257800" y="3657600"/>
                <a:ext cx="1219200" cy="1371600"/>
              </a:xfrm>
              <a:prstGeom prst="flowChartMagneticDisk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914400" y="4343400"/>
                <a:ext cx="1371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886200" y="4343400"/>
                <a:ext cx="1371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14400" y="5791200"/>
                <a:ext cx="1371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3352800" y="4495800"/>
                <a:ext cx="1905000" cy="10668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2209800" y="5486400"/>
              <a:ext cx="1143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x</a:t>
              </a:r>
              <a:r>
                <a:rPr lang="en-US" sz="1600" baseline="-25000" dirty="0" smtClean="0">
                  <a:solidFill>
                    <a:srgbClr val="000000"/>
                  </a:solidFill>
                  <a:latin typeface="Arial"/>
                </a:rPr>
                <a:t>N+1</a:t>
              </a:r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62600" y="5486400"/>
              <a:ext cx="1143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y</a:t>
              </a:r>
              <a:r>
                <a:rPr lang="en-US" sz="1600" baseline="-25000" dirty="0" smtClean="0">
                  <a:solidFill>
                    <a:srgbClr val="000000"/>
                  </a:solidFill>
                  <a:latin typeface="Arial"/>
                </a:rPr>
                <a:t>N+1</a:t>
              </a:r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069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What is Predictive Analytics?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Why is it the Perfect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ime for Predictive Analytics?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What are the Real-World Applications of Predictive Analytics?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What is Machine Learning?</a:t>
            </a:r>
          </a:p>
          <a:p>
            <a:r>
              <a:rPr lang="en-US" dirty="0">
                <a:solidFill>
                  <a:srgbClr val="2B3A42"/>
                </a:solidFill>
              </a:rPr>
              <a:t>How we learn it</a:t>
            </a:r>
            <a:r>
              <a:rPr lang="en-US" dirty="0" smtClean="0">
                <a:solidFill>
                  <a:srgbClr val="2B3A42"/>
                </a:solidFill>
              </a:rPr>
              <a:t>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Q&amp;A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34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Theory to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4693" y="1178756"/>
            <a:ext cx="11338560" cy="44346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“All knowledge is, in final analysis, history.</a:t>
            </a:r>
          </a:p>
          <a:p>
            <a:pPr marL="0" indent="0">
              <a:buNone/>
            </a:pPr>
            <a:r>
              <a:rPr lang="en-US" dirty="0"/>
              <a:t>All sciences are, in the </a:t>
            </a:r>
            <a:r>
              <a:rPr lang="en-US" dirty="0" smtClean="0"/>
              <a:t>abstract</a:t>
            </a:r>
            <a:r>
              <a:rPr lang="en-US" dirty="0"/>
              <a:t>, mathematics.</a:t>
            </a:r>
          </a:p>
          <a:p>
            <a:pPr marL="0" indent="0">
              <a:buNone/>
            </a:pPr>
            <a:r>
              <a:rPr lang="en-US" dirty="0"/>
              <a:t>All judgements are, in their rationale, statistics.”</a:t>
            </a:r>
          </a:p>
          <a:p>
            <a:pPr marL="0" indent="0" algn="r">
              <a:buNone/>
            </a:pPr>
            <a:r>
              <a:rPr lang="en-US" dirty="0" smtClean="0"/>
              <a:t> --’</a:t>
            </a:r>
            <a:r>
              <a:rPr lang="en-US" dirty="0" smtClean="0"/>
              <a:t>Statistics </a:t>
            </a:r>
            <a:r>
              <a:rPr lang="en-US" dirty="0"/>
              <a:t>and Truth: Putting Chance to </a:t>
            </a:r>
            <a:r>
              <a:rPr lang="en-US" dirty="0" smtClean="0"/>
              <a:t>Work’    </a:t>
            </a:r>
            <a:r>
              <a:rPr lang="en-US" dirty="0" smtClean="0"/>
              <a:t>C.R. Rao</a:t>
            </a:r>
            <a:endParaRPr lang="en-US" dirty="0" smtClean="0"/>
          </a:p>
          <a:p>
            <a:r>
              <a:rPr lang="en-US" dirty="0" smtClean="0"/>
              <a:t>Book</a:t>
            </a:r>
          </a:p>
          <a:p>
            <a:pPr lvl="1"/>
            <a:r>
              <a:rPr lang="en-US" dirty="0" smtClean="0"/>
              <a:t>The Element of Statistical Learning</a:t>
            </a:r>
          </a:p>
          <a:p>
            <a:pPr lvl="1"/>
            <a:r>
              <a:rPr lang="en-US" dirty="0" smtClean="0"/>
              <a:t>An Introduction to Statistical Learning with R</a:t>
            </a:r>
          </a:p>
          <a:p>
            <a:pPr lvl="1"/>
            <a:r>
              <a:rPr lang="en-US" dirty="0" smtClean="0"/>
              <a:t>Pattern Recognition and Machine Learning</a:t>
            </a:r>
          </a:p>
          <a:p>
            <a:pPr lvl="1"/>
            <a:r>
              <a:rPr lang="en-US" dirty="0" smtClean="0"/>
              <a:t>Advanced in R</a:t>
            </a:r>
            <a:endParaRPr lang="en-US" dirty="0"/>
          </a:p>
          <a:p>
            <a:r>
              <a:rPr lang="en-US" dirty="0" smtClean="0"/>
              <a:t>Programming Tools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\\</a:t>
            </a:r>
            <a:r>
              <a:rPr lang="en-US" dirty="0"/>
              <a:t>bejvfps01\GTO Stats AA\Public\hjin\</a:t>
            </a:r>
            <a:r>
              <a:rPr lang="en-US" dirty="0" err="1"/>
              <a:t>R_and_ML_Training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39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What is Predictive Analytics?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Why is it the Perfect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ime for Predictive Analytics?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What are the Real-World Applications of Predictive Analytics?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What is Machine Learning?</a:t>
            </a:r>
          </a:p>
          <a:p>
            <a:r>
              <a:rPr lang="en-US" dirty="0" smtClean="0">
                <a:solidFill>
                  <a:srgbClr val="2B3A42"/>
                </a:solidFill>
              </a:rPr>
              <a:t>Q&amp;A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26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Questions?</a:t>
            </a:r>
          </a:p>
          <a:p>
            <a:r>
              <a:rPr lang="en-US" sz="3200" dirty="0" smtClean="0"/>
              <a:t>Thanks for Your </a:t>
            </a:r>
            <a:r>
              <a:rPr lang="en-US" sz="3200" dirty="0"/>
              <a:t>L</a:t>
            </a:r>
            <a:r>
              <a:rPr lang="en-US" sz="3200" dirty="0" smtClean="0"/>
              <a:t>istening!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5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Predictive Analytics?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Why is it the Perfect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ime for Predictive Analytics?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What are the Real-World Applications of Predictive Analytics?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is Machine Learning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How we learn it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Q&amp;A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99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shift to big data as well as advances in technology and new methods are fueling an expansion into advanced analytics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82957" y="1648949"/>
            <a:ext cx="8602360" cy="4211380"/>
            <a:chOff x="485714" y="1590675"/>
            <a:chExt cx="8602360" cy="4211380"/>
          </a:xfrm>
        </p:grpSpPr>
        <p:grpSp>
          <p:nvGrpSpPr>
            <p:cNvPr id="7" name="Group 12"/>
            <p:cNvGrpSpPr/>
            <p:nvPr/>
          </p:nvGrpSpPr>
          <p:grpSpPr>
            <a:xfrm>
              <a:off x="852343" y="3797140"/>
              <a:ext cx="4405457" cy="1666571"/>
              <a:chOff x="892986" y="2645254"/>
              <a:chExt cx="4738194" cy="1666571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892986" y="2645254"/>
                <a:ext cx="4716000" cy="0"/>
              </a:xfrm>
              <a:prstGeom prst="line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631180" y="2651395"/>
                <a:ext cx="0" cy="1660430"/>
              </a:xfrm>
              <a:prstGeom prst="line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 11"/>
            <p:cNvSpPr>
              <a:spLocks/>
            </p:cNvSpPr>
            <p:nvPr/>
          </p:nvSpPr>
          <p:spPr bwMode="auto">
            <a:xfrm rot="20700000">
              <a:off x="491007" y="2680961"/>
              <a:ext cx="8597067" cy="1680569"/>
            </a:xfrm>
            <a:custGeom>
              <a:avLst/>
              <a:gdLst>
                <a:gd name="T0" fmla="*/ 433 w 433"/>
                <a:gd name="T1" fmla="*/ 0 h 179"/>
                <a:gd name="T2" fmla="*/ 0 w 433"/>
                <a:gd name="T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3" h="179">
                  <a:moveTo>
                    <a:pt x="433" y="0"/>
                  </a:moveTo>
                  <a:cubicBezTo>
                    <a:pt x="322" y="111"/>
                    <a:pt x="169" y="179"/>
                    <a:pt x="0" y="179"/>
                  </a:cubicBezTo>
                </a:path>
              </a:pathLst>
            </a:custGeom>
            <a:noFill/>
            <a:ln w="57150" cap="flat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6"/>
            <p:cNvCxnSpPr/>
            <p:nvPr/>
          </p:nvCxnSpPr>
          <p:spPr>
            <a:xfrm flipV="1">
              <a:off x="852343" y="1590675"/>
              <a:ext cx="0" cy="3867648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>
            <a:xfrm>
              <a:off x="852343" y="5463711"/>
              <a:ext cx="7913371" cy="0"/>
            </a:xfrm>
            <a:prstGeom prst="straightConnector1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4587094" y="5494278"/>
              <a:ext cx="4178620" cy="30777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>
                <a:defRPr sz="1400" b="1" i="1">
                  <a:solidFill>
                    <a:schemeClr val="tx2">
                      <a:lumMod val="50000"/>
                    </a:schemeClr>
                  </a:solidFill>
                </a:defRPr>
              </a:lvl1pPr>
            </a:lstStyle>
            <a:p>
              <a:pPr algn="r"/>
              <a:r>
                <a:rPr lang="en-US" i="0" dirty="0">
                  <a:solidFill>
                    <a:schemeClr val="tx1"/>
                  </a:solidFill>
                </a:rPr>
                <a:t>Sophistication of Solution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-1147131" y="3223521"/>
              <a:ext cx="3573468" cy="30777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>
                <a:defRPr sz="1400" b="1" i="1">
                  <a:solidFill>
                    <a:schemeClr val="tx2">
                      <a:lumMod val="50000"/>
                    </a:schemeClr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algn="r"/>
              <a:r>
                <a:rPr lang="en-US" i="0" dirty="0">
                  <a:solidFill>
                    <a:schemeClr val="tx1"/>
                  </a:solidFill>
                </a:rPr>
                <a:t>Degrees of insight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75159" y="3999547"/>
              <a:ext cx="2504406" cy="708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Diagnostic Analytics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E.g., What </a:t>
              </a:r>
              <a:r>
                <a:rPr lang="en-US" sz="1400" dirty="0">
                  <a:solidFill>
                    <a:schemeClr val="tx1"/>
                  </a:solidFill>
                </a:rPr>
                <a:t>is the root </a:t>
              </a:r>
              <a:r>
                <a:rPr lang="en-US" sz="1400" dirty="0" smtClean="0">
                  <a:solidFill>
                    <a:schemeClr val="tx1"/>
                  </a:solidFill>
                </a:rPr>
                <a:t>cause? Why </a:t>
              </a:r>
              <a:r>
                <a:rPr lang="en-US" sz="1400" dirty="0">
                  <a:solidFill>
                    <a:schemeClr val="tx1"/>
                  </a:solidFill>
                </a:rPr>
                <a:t>did it happen</a:t>
              </a:r>
              <a:r>
                <a:rPr lang="en-US" sz="1400" dirty="0" smtClean="0">
                  <a:solidFill>
                    <a:schemeClr val="tx1"/>
                  </a:solidFill>
                </a:rPr>
                <a:t>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5362" y="4821743"/>
              <a:ext cx="5095623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Descriptive Analytics/Reporting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E.g., What </a:t>
              </a:r>
              <a:r>
                <a:rPr lang="en-US" sz="1400" dirty="0">
                  <a:solidFill>
                    <a:schemeClr val="tx1"/>
                  </a:solidFill>
                </a:rPr>
                <a:t>is </a:t>
              </a:r>
              <a:r>
                <a:rPr lang="en-US" sz="1400" dirty="0" smtClean="0">
                  <a:solidFill>
                    <a:schemeClr val="tx1"/>
                  </a:solidFill>
                </a:rPr>
                <a:t>happening? How </a:t>
              </a:r>
              <a:r>
                <a:rPr lang="en-US" sz="1400" dirty="0">
                  <a:solidFill>
                    <a:schemeClr val="tx1"/>
                  </a:solidFill>
                </a:rPr>
                <a:t>many, how </a:t>
              </a:r>
              <a:r>
                <a:rPr lang="en-US" sz="1400" dirty="0" smtClean="0">
                  <a:solidFill>
                    <a:schemeClr val="tx1"/>
                  </a:solidFill>
                </a:rPr>
                <a:t>often, where?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37361" y="1719648"/>
              <a:ext cx="3672000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b="1" dirty="0" smtClean="0">
                  <a:solidFill>
                    <a:schemeClr val="accent1"/>
                  </a:solidFill>
                </a:rPr>
                <a:t>Prescriptive Analytics</a:t>
              </a:r>
              <a:br>
                <a:rPr lang="en-US" sz="1400" b="1" dirty="0" smtClean="0">
                  <a:solidFill>
                    <a:schemeClr val="accent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E.g., How </a:t>
              </a:r>
              <a:r>
                <a:rPr lang="en-US" sz="1400" dirty="0">
                  <a:solidFill>
                    <a:schemeClr val="tx1"/>
                  </a:solidFill>
                </a:rPr>
                <a:t>to achieve the best </a:t>
              </a:r>
              <a:r>
                <a:rPr lang="en-US" sz="1400" dirty="0" smtClean="0">
                  <a:solidFill>
                    <a:schemeClr val="tx1"/>
                  </a:solidFill>
                </a:rPr>
                <a:t>outcome? 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What </a:t>
              </a:r>
              <a:r>
                <a:rPr lang="en-US" sz="1400" dirty="0">
                  <a:solidFill>
                    <a:schemeClr val="tx1"/>
                  </a:solidFill>
                </a:rPr>
                <a:t>actions to maximize impact</a:t>
              </a:r>
              <a:r>
                <a:rPr lang="en-US" sz="1400" dirty="0" smtClean="0">
                  <a:solidFill>
                    <a:schemeClr val="tx1"/>
                  </a:solidFill>
                </a:rPr>
                <a:t>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54862" y="2553946"/>
              <a:ext cx="3304638" cy="766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1400" b="1" dirty="0" smtClean="0">
                  <a:solidFill>
                    <a:schemeClr val="accent1"/>
                  </a:solidFill>
                </a:rPr>
                <a:t>Predictive Analytics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E.g., What are the predictors of outcome? What is the likely outcome?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41"/>
            <p:cNvGrpSpPr>
              <a:grpSpLocks noChangeAspect="1"/>
            </p:cNvGrpSpPr>
            <p:nvPr/>
          </p:nvGrpSpPr>
          <p:grpSpPr>
            <a:xfrm>
              <a:off x="2479569" y="4641743"/>
              <a:ext cx="468000" cy="468000"/>
              <a:chOff x="537680" y="2304133"/>
              <a:chExt cx="1008000" cy="1008000"/>
            </a:xfrm>
          </p:grpSpPr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537680" y="2304133"/>
                <a:ext cx="1008000" cy="10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 smtClean="0">
                  <a:solidFill>
                    <a:prstClr val="white"/>
                  </a:solidFill>
                  <a:latin typeface="Arial"/>
                  <a:sym typeface="Arial"/>
                </a:endParaRPr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4811" y="2447187"/>
                <a:ext cx="693737" cy="444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8" name="Group 80"/>
            <p:cNvGrpSpPr>
              <a:grpSpLocks noChangeAspect="1"/>
            </p:cNvGrpSpPr>
            <p:nvPr/>
          </p:nvGrpSpPr>
          <p:grpSpPr>
            <a:xfrm>
              <a:off x="6093362" y="3051497"/>
              <a:ext cx="468000" cy="468000"/>
              <a:chOff x="5260056" y="2304133"/>
              <a:chExt cx="1008000" cy="1008000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5260056" y="2304133"/>
                <a:ext cx="1008000" cy="10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 smtClean="0">
                  <a:solidFill>
                    <a:prstClr val="white"/>
                  </a:solidFill>
                  <a:latin typeface="Arial"/>
                  <a:sym typeface="Arial"/>
                </a:endParaRPr>
              </a:p>
            </p:txBody>
          </p:sp>
          <p:pic>
            <p:nvPicPr>
              <p:cNvPr id="28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1001" y="2499361"/>
                <a:ext cx="646110" cy="617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9" name="Group 54"/>
            <p:cNvGrpSpPr>
              <a:grpSpLocks noChangeAspect="1"/>
            </p:cNvGrpSpPr>
            <p:nvPr/>
          </p:nvGrpSpPr>
          <p:grpSpPr>
            <a:xfrm>
              <a:off x="7672985" y="2007648"/>
              <a:ext cx="468000" cy="468000"/>
              <a:chOff x="1718273" y="2304133"/>
              <a:chExt cx="1008000" cy="1008000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718273" y="2304133"/>
                <a:ext cx="1008000" cy="10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 smtClean="0">
                  <a:solidFill>
                    <a:prstClr val="white"/>
                  </a:solidFill>
                  <a:latin typeface="Arial"/>
                  <a:sym typeface="Arial"/>
                </a:endParaRPr>
              </a:p>
            </p:txBody>
          </p:sp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75334" y="2438060"/>
                <a:ext cx="493878" cy="74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945074" y="3838904"/>
              <a:ext cx="2304000" cy="44274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Traditional Analytics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</a:rPr>
                <a:t>(Most Prevalent)</a:t>
              </a:r>
            </a:p>
          </p:txBody>
        </p:sp>
        <p:grpSp>
          <p:nvGrpSpPr>
            <p:cNvPr id="21" name="Group 230"/>
            <p:cNvGrpSpPr>
              <a:grpSpLocks noChangeAspect="1"/>
            </p:cNvGrpSpPr>
            <p:nvPr/>
          </p:nvGrpSpPr>
          <p:grpSpPr>
            <a:xfrm>
              <a:off x="4329461" y="3905579"/>
              <a:ext cx="468000" cy="468000"/>
              <a:chOff x="2898868" y="2304133"/>
              <a:chExt cx="1008000" cy="1008000"/>
            </a:xfrm>
          </p:grpSpPr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2898868" y="2304133"/>
                <a:ext cx="1008000" cy="10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 smtClean="0">
                  <a:solidFill>
                    <a:prstClr val="white"/>
                  </a:solidFill>
                  <a:latin typeface="Arial"/>
                  <a:sym typeface="Arial"/>
                </a:endParaRPr>
              </a:p>
            </p:txBody>
          </p:sp>
          <p:pic>
            <p:nvPicPr>
              <p:cNvPr id="24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35231" y="2467991"/>
                <a:ext cx="335272" cy="680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2" name="Rectangle 21"/>
            <p:cNvSpPr/>
            <p:nvPr/>
          </p:nvSpPr>
          <p:spPr>
            <a:xfrm>
              <a:off x="945074" y="3304053"/>
              <a:ext cx="2304000" cy="43088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r>
                <a:rPr lang="en-US" sz="1400" b="1" i="1" dirty="0">
                  <a:solidFill>
                    <a:schemeClr val="accent1"/>
                  </a:solidFill>
                </a:rPr>
                <a:t>Advanced Analytics</a:t>
              </a:r>
            </a:p>
            <a:p>
              <a:r>
                <a:rPr lang="en-US" sz="1400" b="1" i="1" dirty="0">
                  <a:solidFill>
                    <a:schemeClr val="accent1"/>
                  </a:solidFill>
                </a:rPr>
                <a:t>(Emerging)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56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Predictive Analytics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98574" y="1268123"/>
            <a:ext cx="10866425" cy="5029490"/>
            <a:chOff x="798574" y="1268123"/>
            <a:chExt cx="10866425" cy="5029490"/>
          </a:xfrm>
        </p:grpSpPr>
        <p:sp>
          <p:nvSpPr>
            <p:cNvPr id="6" name="Rectangle 5"/>
            <p:cNvSpPr>
              <a:spLocks/>
            </p:cNvSpPr>
            <p:nvPr/>
          </p:nvSpPr>
          <p:spPr>
            <a:xfrm>
              <a:off x="4476139" y="1475875"/>
              <a:ext cx="3474720" cy="48217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8190279" y="1475875"/>
              <a:ext cx="3474720" cy="48217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>
            <a:xfrm>
              <a:off x="798575" y="1475875"/>
              <a:ext cx="3474720" cy="48217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4512714" y="3773255"/>
              <a:ext cx="333893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indent="-18288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Identifies key drivers from a dynamic market event:</a:t>
              </a:r>
            </a:p>
            <a:p>
              <a:pPr marL="411480" indent="-18288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Predicts likelihood of an event</a:t>
              </a:r>
            </a:p>
            <a:p>
              <a:pPr marL="411480" indent="-18288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Enables proactive response prior to the event</a:t>
              </a:r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8223809" y="3773255"/>
              <a:ext cx="34195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indent="-18288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For decisions driving key outcomes with:</a:t>
              </a:r>
            </a:p>
            <a:p>
              <a:pPr marL="411480" indent="-18288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Uncertainty </a:t>
              </a:r>
              <a:r>
                <a:rPr lang="en-US" sz="1600" b="1" dirty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OR</a:t>
              </a:r>
            </a:p>
            <a:p>
              <a:pPr marL="411480" indent="-18288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High-level of complexity </a:t>
              </a:r>
            </a:p>
          </p:txBody>
        </p:sp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798574" y="3773255"/>
              <a:ext cx="3413835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indent="-18288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Variety of statistical techniques: </a:t>
              </a:r>
            </a:p>
            <a:p>
              <a:pPr marL="411480" indent="-18288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Modeling, machine learning, and big data mining </a:t>
              </a:r>
            </a:p>
            <a:p>
              <a:pPr marL="182880" indent="-18288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Analyzes current/historical facts:</a:t>
              </a:r>
            </a:p>
            <a:p>
              <a:pPr marL="411480" indent="-18288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Insight to drivers of current events</a:t>
              </a:r>
            </a:p>
            <a:p>
              <a:pPr marL="411480" indent="-18288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Predicts future or unknown events</a:t>
              </a: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5275130" y="1787524"/>
              <a:ext cx="1736229" cy="1736229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kern="0" spc="-1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9098998" y="1787526"/>
              <a:ext cx="1736229" cy="1736230"/>
            </a:xfrm>
            <a:prstGeom prst="ellipse">
              <a:avLst/>
            </a:prstGeom>
            <a:solidFill>
              <a:schemeClr val="accent6"/>
            </a:solidFill>
            <a:ln w="57150" algn="ctr">
              <a:noFill/>
              <a:miter lim="800000"/>
              <a:headEnd/>
              <a:tailEnd/>
            </a:ln>
            <a:effectLst/>
          </p:spPr>
          <p:txBody>
            <a:bodyPr wrap="none" lIns="457200" anchor="ctr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prstClr val="white"/>
                </a:solidFill>
                <a:latin typeface="+mn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686050" y="3537451"/>
              <a:ext cx="1656797" cy="18315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81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314846" y="3537452"/>
              <a:ext cx="1656797" cy="18315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81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163098" y="3537454"/>
              <a:ext cx="1656797" cy="18315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81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1585374" y="1787524"/>
              <a:ext cx="1736229" cy="1736229"/>
            </a:xfrm>
            <a:prstGeom prst="ellipse">
              <a:avLst/>
            </a:prstGeom>
            <a:solidFill>
              <a:schemeClr val="accent1"/>
            </a:solidFill>
            <a:ln w="57150" algn="ctr">
              <a:noFill/>
              <a:miter lim="800000"/>
              <a:headEnd/>
              <a:tailEnd/>
            </a:ln>
            <a:effectLst/>
          </p:spPr>
          <p:txBody>
            <a:bodyPr wrap="none" lIns="457200" anchor="ctr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50" dirty="0">
                <a:solidFill>
                  <a:prstClr val="white"/>
                </a:solidFill>
                <a:latin typeface="+mn-l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249348" y="1291989"/>
              <a:ext cx="408281" cy="4082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smtClean="0"/>
                <a:t>1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5939103" y="1268123"/>
              <a:ext cx="408281" cy="40828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smtClean="0"/>
                <a:t>2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9787356" y="1271106"/>
              <a:ext cx="408281" cy="40828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smtClean="0"/>
                <a:t>3</a:t>
              </a:r>
            </a:p>
          </p:txBody>
        </p:sp>
        <p:sp>
          <p:nvSpPr>
            <p:cNvPr id="21" name="TextBox 20"/>
            <p:cNvSpPr txBox="1">
              <a:spLocks/>
            </p:cNvSpPr>
            <p:nvPr/>
          </p:nvSpPr>
          <p:spPr>
            <a:xfrm>
              <a:off x="5425610" y="2200129"/>
              <a:ext cx="1435266" cy="91101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95000"/>
                </a:lnSpc>
                <a:spcBef>
                  <a:spcPts val="3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</a:rPr>
                <a:t>How does Predictive Analytics provide value?</a:t>
              </a:r>
            </a:p>
          </p:txBody>
        </p:sp>
        <p:sp>
          <p:nvSpPr>
            <p:cNvPr id="22" name="TextBox 21"/>
            <p:cNvSpPr txBox="1">
              <a:spLocks/>
            </p:cNvSpPr>
            <p:nvPr/>
          </p:nvSpPr>
          <p:spPr>
            <a:xfrm>
              <a:off x="9193638" y="2200133"/>
              <a:ext cx="1473799" cy="91101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95000"/>
                </a:lnSpc>
                <a:spcBef>
                  <a:spcPts val="3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</a:rPr>
                <a:t>When is Predictive Analytics most effective?</a:t>
              </a:r>
            </a:p>
          </p:txBody>
        </p:sp>
        <p:sp>
          <p:nvSpPr>
            <p:cNvPr id="23" name="TextBox 22"/>
            <p:cNvSpPr txBox="1">
              <a:spLocks/>
            </p:cNvSpPr>
            <p:nvPr/>
          </p:nvSpPr>
          <p:spPr>
            <a:xfrm>
              <a:off x="1723662" y="2200129"/>
              <a:ext cx="1435266" cy="91101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95000"/>
                </a:lnSpc>
                <a:spcBef>
                  <a:spcPts val="3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</a:rPr>
                <a:t>What is Predictive Analytics?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11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sorts of techniques does predictive analytics use?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08047" y="1474022"/>
            <a:ext cx="8348472" cy="4646613"/>
            <a:chOff x="1908047" y="1651001"/>
            <a:chExt cx="8348472" cy="4646613"/>
          </a:xfrm>
        </p:grpSpPr>
        <p:sp>
          <p:nvSpPr>
            <p:cNvPr id="19" name="Rectangle 18"/>
            <p:cNvSpPr>
              <a:spLocks/>
            </p:cNvSpPr>
            <p:nvPr/>
          </p:nvSpPr>
          <p:spPr>
            <a:xfrm>
              <a:off x="1908047" y="1651001"/>
              <a:ext cx="8348472" cy="1226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0"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DECISION THEORY: </a:t>
              </a:r>
              <a:r>
                <a:rPr lang="en-US" sz="1600" dirty="0">
                  <a:solidFill>
                    <a:schemeClr val="tx1"/>
                  </a:solidFill>
                </a:rPr>
                <a:t>Decision-trees are created to find the optimal boundary between uncertain outcomes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1908047" y="4259208"/>
              <a:ext cx="8348472" cy="12541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0"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ARTIFICIAL NEURAL NETWORKS: </a:t>
              </a:r>
              <a:r>
                <a:rPr lang="en-US" sz="1600" dirty="0">
                  <a:solidFill>
                    <a:schemeClr val="tx1"/>
                  </a:solidFill>
                </a:rPr>
                <a:t>Associations in the data are simulated as biological processes 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>
            <a:xfrm>
              <a:off x="1908047" y="2930966"/>
              <a:ext cx="8348472" cy="12747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0"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SIGNAL PROCESSING: </a:t>
              </a:r>
              <a:r>
                <a:rPr lang="en-US" sz="1600" dirty="0">
                  <a:solidFill>
                    <a:schemeClr val="tx1"/>
                  </a:solidFill>
                </a:rPr>
                <a:t>Hidden associations are detected as ‘signals’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in noisy data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2070777" y="3045187"/>
              <a:ext cx="1391412" cy="1060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200"/>
                </a:spcBef>
              </a:pPr>
              <a:endParaRPr lang="en-US" sz="1400" dirty="0"/>
            </a:p>
          </p:txBody>
        </p:sp>
        <p:sp>
          <p:nvSpPr>
            <p:cNvPr id="23" name="Rounded Rectangle 22"/>
            <p:cNvSpPr>
              <a:spLocks/>
            </p:cNvSpPr>
            <p:nvPr/>
          </p:nvSpPr>
          <p:spPr>
            <a:xfrm>
              <a:off x="2070777" y="4356210"/>
              <a:ext cx="1391412" cy="1060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200"/>
                </a:spcBef>
              </a:pPr>
              <a:endParaRPr lang="en-US" sz="1400" dirty="0"/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2070777" y="1734164"/>
              <a:ext cx="1391412" cy="1060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200"/>
                </a:spcBef>
              </a:pPr>
              <a:endParaRPr lang="en-US" sz="1400" dirty="0"/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1908047" y="5689701"/>
              <a:ext cx="8348472" cy="60791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+mn-lt"/>
                </a:rPr>
                <a:t>These advanced methods are highly flexible, able to capture </a:t>
              </a:r>
              <a:br>
                <a:rPr lang="en-US" sz="1600" b="1" dirty="0">
                  <a:solidFill>
                    <a:schemeClr val="bg1"/>
                  </a:solidFill>
                  <a:latin typeface="+mn-lt"/>
                </a:rPr>
              </a:br>
              <a:r>
                <a:rPr lang="en-US" sz="1600" b="1" dirty="0">
                  <a:solidFill>
                    <a:schemeClr val="bg1"/>
                  </a:solidFill>
                  <a:latin typeface="+mn-lt"/>
                </a:rPr>
                <a:t>complex patterns in large data and complement traditional statistical approaches</a:t>
              </a:r>
              <a:endParaRPr lang="en-GB" sz="1600" b="1" dirty="0">
                <a:solidFill>
                  <a:schemeClr val="bg1"/>
                </a:solidFill>
                <a:latin typeface="+mn-lt"/>
              </a:endParaRPr>
            </a:p>
          </p:txBody>
        </p:sp>
        <p:pic>
          <p:nvPicPr>
            <p:cNvPr id="26" name="Picture 83" descr="C:\Work\Archive\JohnRigg\miscellanous docs prep\model pix\neurons.jpg"/>
            <p:cNvPicPr>
              <a:picLocks noChangeArrowheads="1"/>
            </p:cNvPicPr>
            <p:nvPr/>
          </p:nvPicPr>
          <p:blipFill>
            <a:blip r:embed="rId2" cstate="print"/>
            <a:srcRect l="3688" r="4293"/>
            <a:stretch>
              <a:fillRect/>
            </a:stretch>
          </p:blipFill>
          <p:spPr bwMode="auto">
            <a:xfrm>
              <a:off x="2148294" y="4415272"/>
              <a:ext cx="1236378" cy="942026"/>
            </a:xfrm>
            <a:prstGeom prst="roundRect">
              <a:avLst/>
            </a:prstGeom>
            <a:ln>
              <a:noFill/>
            </a:ln>
            <a:effectLst/>
          </p:spPr>
        </p:pic>
        <p:pic>
          <p:nvPicPr>
            <p:cNvPr id="27" name="Picture 84" descr="C:\Work\Archive\JohnRigg\miscellanous docs prep\model pix\signals.jpg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8294" y="3097330"/>
              <a:ext cx="1236378" cy="942026"/>
            </a:xfrm>
            <a:prstGeom prst="roundRect">
              <a:avLst/>
            </a:prstGeom>
            <a:ln>
              <a:noFill/>
            </a:ln>
            <a:effectLst/>
          </p:spPr>
        </p:pic>
        <p:pic>
          <p:nvPicPr>
            <p:cNvPr id="28" name="Picture 85" descr="C:\Work\Archive\JohnRigg\miscellanous docs prep\model pix\decision.png"/>
            <p:cNvPicPr>
              <a:picLocks noChangeArrowheads="1"/>
            </p:cNvPicPr>
            <p:nvPr/>
          </p:nvPicPr>
          <p:blipFill>
            <a:blip r:embed="rId4" cstate="print"/>
            <a:srcRect t="4053" b="11493"/>
            <a:stretch>
              <a:fillRect/>
            </a:stretch>
          </p:blipFill>
          <p:spPr bwMode="auto">
            <a:xfrm>
              <a:off x="2148294" y="1793226"/>
              <a:ext cx="1236378" cy="942026"/>
            </a:xfrm>
            <a:prstGeom prst="round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5026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What is Predictive Analytics?</a:t>
            </a:r>
          </a:p>
          <a:p>
            <a:r>
              <a:rPr lang="en-US" dirty="0" smtClean="0">
                <a:solidFill>
                  <a:srgbClr val="2B3A42"/>
                </a:solidFill>
              </a:rPr>
              <a:t>Why is it the Perfect </a:t>
            </a:r>
            <a:r>
              <a:rPr lang="en-US" dirty="0">
                <a:solidFill>
                  <a:srgbClr val="2B3A42"/>
                </a:solidFill>
              </a:rPr>
              <a:t>T</a:t>
            </a:r>
            <a:r>
              <a:rPr lang="en-US" dirty="0" smtClean="0">
                <a:solidFill>
                  <a:srgbClr val="2B3A42"/>
                </a:solidFill>
              </a:rPr>
              <a:t>ime for Predictive Analytics?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What are the Real-World Applications of Predictive Analytics?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is Machine Learning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How we learn it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Q&amp;A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84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Time for Predictive Analytics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755059" y="1161337"/>
            <a:ext cx="8327877" cy="4875707"/>
            <a:chOff x="457200" y="1161337"/>
            <a:chExt cx="8327877" cy="4875707"/>
          </a:xfrm>
        </p:grpSpPr>
        <p:sp>
          <p:nvSpPr>
            <p:cNvPr id="6" name="Rectangle 5"/>
            <p:cNvSpPr/>
            <p:nvPr/>
          </p:nvSpPr>
          <p:spPr>
            <a:xfrm>
              <a:off x="457200" y="2472158"/>
              <a:ext cx="249184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00B0F0"/>
                  </a:solidFill>
                </a:rPr>
                <a:t>Rich RWD is becoming ever more available and complex covering patient symptomatology, diagnoses, treatment history, lab tests, etc.</a:t>
              </a:r>
              <a:endParaRPr lang="en-GB" sz="1400" dirty="0">
                <a:solidFill>
                  <a:srgbClr val="00B0F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50000" y="2451789"/>
              <a:ext cx="2435077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20C22F"/>
                  </a:solidFill>
                </a:rPr>
                <a:t>Advances in server infrastructure are creating new opportunities for faster processing of petabytes of data </a:t>
              </a:r>
              <a:endParaRPr lang="en-GB" sz="1400" dirty="0">
                <a:solidFill>
                  <a:srgbClr val="20C22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7560" y="5082937"/>
              <a:ext cx="334556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Discovery of new analytical methods, such as pattern recognition, can exploit often complex, subtle patterns in the data to uncover new insights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16200000">
              <a:off x="4236985" y="-98087"/>
              <a:ext cx="826717" cy="3345566"/>
            </a:xfrm>
            <a:prstGeom prst="homePlate">
              <a:avLst>
                <a:gd name="adj" fmla="val 69889"/>
              </a:avLst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eaVert" lIns="199453" bIns="81724" anchor="ctr">
              <a:no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4"/>
            <p:cNvSpPr>
              <a:spLocks/>
            </p:cNvSpPr>
            <p:nvPr/>
          </p:nvSpPr>
          <p:spPr bwMode="auto">
            <a:xfrm>
              <a:off x="2977382" y="2119337"/>
              <a:ext cx="928922" cy="1875194"/>
            </a:xfrm>
            <a:custGeom>
              <a:avLst/>
              <a:gdLst>
                <a:gd name="T0" fmla="*/ 0 w 772"/>
                <a:gd name="T1" fmla="*/ 0 h 1456"/>
                <a:gd name="T2" fmla="*/ 772 w 772"/>
                <a:gd name="T3" fmla="*/ 0 h 1456"/>
                <a:gd name="T4" fmla="*/ 772 w 772"/>
                <a:gd name="T5" fmla="*/ 164 h 1456"/>
                <a:gd name="T6" fmla="*/ 616 w 772"/>
                <a:gd name="T7" fmla="*/ 164 h 1456"/>
                <a:gd name="T8" fmla="*/ 616 w 772"/>
                <a:gd name="T9" fmla="*/ 1288 h 1456"/>
                <a:gd name="T10" fmla="*/ 768 w 772"/>
                <a:gd name="T11" fmla="*/ 1288 h 1456"/>
                <a:gd name="T12" fmla="*/ 768 w 772"/>
                <a:gd name="T13" fmla="*/ 1456 h 1456"/>
                <a:gd name="T14" fmla="*/ 4 w 772"/>
                <a:gd name="T15" fmla="*/ 1456 h 1456"/>
                <a:gd name="T16" fmla="*/ 4 w 772"/>
                <a:gd name="T17" fmla="*/ 1284 h 1456"/>
                <a:gd name="T18" fmla="*/ 160 w 772"/>
                <a:gd name="T19" fmla="*/ 1284 h 1456"/>
                <a:gd name="T20" fmla="*/ 160 w 772"/>
                <a:gd name="T21" fmla="*/ 168 h 1456"/>
                <a:gd name="T22" fmla="*/ 0 w 772"/>
                <a:gd name="T23" fmla="*/ 166 h 1456"/>
                <a:gd name="T24" fmla="*/ 0 w 772"/>
                <a:gd name="T25" fmla="*/ 0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1456">
                  <a:moveTo>
                    <a:pt x="0" y="0"/>
                  </a:moveTo>
                  <a:lnTo>
                    <a:pt x="772" y="0"/>
                  </a:lnTo>
                  <a:lnTo>
                    <a:pt x="772" y="164"/>
                  </a:lnTo>
                  <a:lnTo>
                    <a:pt x="616" y="164"/>
                  </a:lnTo>
                  <a:lnTo>
                    <a:pt x="616" y="1288"/>
                  </a:lnTo>
                  <a:lnTo>
                    <a:pt x="768" y="1288"/>
                  </a:lnTo>
                  <a:lnTo>
                    <a:pt x="768" y="1456"/>
                  </a:lnTo>
                  <a:lnTo>
                    <a:pt x="4" y="1456"/>
                  </a:lnTo>
                  <a:lnTo>
                    <a:pt x="4" y="1284"/>
                  </a:lnTo>
                  <a:lnTo>
                    <a:pt x="160" y="1284"/>
                  </a:lnTo>
                  <a:lnTo>
                    <a:pt x="160" y="168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tIns="81724" bIns="81724" anchor="ctr">
              <a:noAutofit/>
            </a:bodyPr>
            <a:lstStyle/>
            <a:p>
              <a:pPr algn="ctr"/>
              <a:r>
                <a:rPr lang="en-GB" sz="1600" b="1" dirty="0" smtClean="0"/>
                <a:t>Real-World Data</a:t>
              </a:r>
              <a:endParaRPr lang="en-GB" sz="1600" b="1" dirty="0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394203" y="2119337"/>
              <a:ext cx="928922" cy="1875194"/>
            </a:xfrm>
            <a:custGeom>
              <a:avLst/>
              <a:gdLst>
                <a:gd name="T0" fmla="*/ 0 w 772"/>
                <a:gd name="T1" fmla="*/ 0 h 1456"/>
                <a:gd name="T2" fmla="*/ 772 w 772"/>
                <a:gd name="T3" fmla="*/ 0 h 1456"/>
                <a:gd name="T4" fmla="*/ 772 w 772"/>
                <a:gd name="T5" fmla="*/ 164 h 1456"/>
                <a:gd name="T6" fmla="*/ 616 w 772"/>
                <a:gd name="T7" fmla="*/ 164 h 1456"/>
                <a:gd name="T8" fmla="*/ 616 w 772"/>
                <a:gd name="T9" fmla="*/ 1288 h 1456"/>
                <a:gd name="T10" fmla="*/ 768 w 772"/>
                <a:gd name="T11" fmla="*/ 1288 h 1456"/>
                <a:gd name="T12" fmla="*/ 768 w 772"/>
                <a:gd name="T13" fmla="*/ 1456 h 1456"/>
                <a:gd name="T14" fmla="*/ 4 w 772"/>
                <a:gd name="T15" fmla="*/ 1456 h 1456"/>
                <a:gd name="T16" fmla="*/ 4 w 772"/>
                <a:gd name="T17" fmla="*/ 1284 h 1456"/>
                <a:gd name="T18" fmla="*/ 160 w 772"/>
                <a:gd name="T19" fmla="*/ 1284 h 1456"/>
                <a:gd name="T20" fmla="*/ 160 w 772"/>
                <a:gd name="T21" fmla="*/ 168 h 1456"/>
                <a:gd name="T22" fmla="*/ 0 w 772"/>
                <a:gd name="T23" fmla="*/ 166 h 1456"/>
                <a:gd name="T24" fmla="*/ 0 w 772"/>
                <a:gd name="T25" fmla="*/ 0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1456">
                  <a:moveTo>
                    <a:pt x="0" y="0"/>
                  </a:moveTo>
                  <a:lnTo>
                    <a:pt x="772" y="0"/>
                  </a:lnTo>
                  <a:lnTo>
                    <a:pt x="772" y="164"/>
                  </a:lnTo>
                  <a:lnTo>
                    <a:pt x="616" y="164"/>
                  </a:lnTo>
                  <a:lnTo>
                    <a:pt x="616" y="1288"/>
                  </a:lnTo>
                  <a:lnTo>
                    <a:pt x="768" y="1288"/>
                  </a:lnTo>
                  <a:lnTo>
                    <a:pt x="768" y="1456"/>
                  </a:lnTo>
                  <a:lnTo>
                    <a:pt x="4" y="1456"/>
                  </a:lnTo>
                  <a:lnTo>
                    <a:pt x="4" y="1284"/>
                  </a:lnTo>
                  <a:lnTo>
                    <a:pt x="160" y="1284"/>
                  </a:lnTo>
                  <a:lnTo>
                    <a:pt x="160" y="168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tIns="81724" bIns="81724" anchor="ctr">
              <a:noAutofit/>
            </a:bodyPr>
            <a:lstStyle/>
            <a:p>
              <a:pPr algn="ctr"/>
              <a:r>
                <a:rPr lang="en-GB" sz="1600" b="1" dirty="0" smtClean="0"/>
                <a:t>Technology</a:t>
              </a:r>
              <a:endParaRPr lang="en-GB" sz="1600" b="1" dirty="0"/>
            </a:p>
          </p:txBody>
        </p:sp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6479" y="2381205"/>
              <a:ext cx="907549" cy="1351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977381" y="4143446"/>
              <a:ext cx="3345746" cy="85705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accent2"/>
              </a:solidFill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600" b="1" dirty="0"/>
                <a:t>Predictive Algorithms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16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spectrum of Real-World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IQIVIA Statistical Service and Advanced Analytics - For Internal Use Only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512063" y="1407562"/>
            <a:ext cx="11128248" cy="4935821"/>
            <a:chOff x="512063" y="1407562"/>
            <a:chExt cx="11128248" cy="4935821"/>
          </a:xfrm>
        </p:grpSpPr>
        <p:sp>
          <p:nvSpPr>
            <p:cNvPr id="7" name="Rectangle 6"/>
            <p:cNvSpPr/>
            <p:nvPr/>
          </p:nvSpPr>
          <p:spPr>
            <a:xfrm>
              <a:off x="512063" y="1407562"/>
              <a:ext cx="11128248" cy="48106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spcBef>
                  <a:spcPts val="200"/>
                </a:spcBef>
              </a:pPr>
              <a:endParaRPr lang="en-US" sz="1400" dirty="0"/>
            </a:p>
          </p:txBody>
        </p:sp>
        <p:sp>
          <p:nvSpPr>
            <p:cNvPr id="8" name="Freeform 35"/>
            <p:cNvSpPr>
              <a:spLocks/>
            </p:cNvSpPr>
            <p:nvPr/>
          </p:nvSpPr>
          <p:spPr bwMode="auto">
            <a:xfrm>
              <a:off x="512063" y="1542473"/>
              <a:ext cx="11128248" cy="4755140"/>
            </a:xfrm>
            <a:custGeom>
              <a:avLst/>
              <a:gdLst>
                <a:gd name="T0" fmla="*/ 2864 w 2880"/>
                <a:gd name="T1" fmla="*/ 458 h 1505"/>
                <a:gd name="T2" fmla="*/ 1440 w 2880"/>
                <a:gd name="T3" fmla="*/ 0 h 1505"/>
                <a:gd name="T4" fmla="*/ 16 w 2880"/>
                <a:gd name="T5" fmla="*/ 458 h 1505"/>
                <a:gd name="T6" fmla="*/ 0 w 2880"/>
                <a:gd name="T7" fmla="*/ 477 h 1505"/>
                <a:gd name="T8" fmla="*/ 0 w 2880"/>
                <a:gd name="T9" fmla="*/ 1056 h 1505"/>
                <a:gd name="T10" fmla="*/ 0 w 2880"/>
                <a:gd name="T11" fmla="*/ 1505 h 1505"/>
                <a:gd name="T12" fmla="*/ 1024 w 2880"/>
                <a:gd name="T13" fmla="*/ 1505 h 1505"/>
                <a:gd name="T14" fmla="*/ 1857 w 2880"/>
                <a:gd name="T15" fmla="*/ 1505 h 1505"/>
                <a:gd name="T16" fmla="*/ 2880 w 2880"/>
                <a:gd name="T17" fmla="*/ 1505 h 1505"/>
                <a:gd name="T18" fmla="*/ 2880 w 2880"/>
                <a:gd name="T19" fmla="*/ 1056 h 1505"/>
                <a:gd name="T20" fmla="*/ 2880 w 2880"/>
                <a:gd name="T21" fmla="*/ 477 h 1505"/>
                <a:gd name="T22" fmla="*/ 2864 w 2880"/>
                <a:gd name="T23" fmla="*/ 458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0" h="1505">
                  <a:moveTo>
                    <a:pt x="2864" y="458"/>
                  </a:moveTo>
                  <a:cubicBezTo>
                    <a:pt x="2624" y="188"/>
                    <a:pt x="2077" y="0"/>
                    <a:pt x="1440" y="0"/>
                  </a:cubicBezTo>
                  <a:cubicBezTo>
                    <a:pt x="804" y="0"/>
                    <a:pt x="257" y="188"/>
                    <a:pt x="16" y="458"/>
                  </a:cubicBezTo>
                  <a:cubicBezTo>
                    <a:pt x="11" y="464"/>
                    <a:pt x="5" y="470"/>
                    <a:pt x="0" y="477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0" y="1505"/>
                    <a:pt x="0" y="1505"/>
                    <a:pt x="0" y="1505"/>
                  </a:cubicBezTo>
                  <a:cubicBezTo>
                    <a:pt x="1024" y="1505"/>
                    <a:pt x="1024" y="1505"/>
                    <a:pt x="1024" y="1505"/>
                  </a:cubicBezTo>
                  <a:cubicBezTo>
                    <a:pt x="1857" y="1505"/>
                    <a:pt x="1857" y="1505"/>
                    <a:pt x="1857" y="1505"/>
                  </a:cubicBezTo>
                  <a:cubicBezTo>
                    <a:pt x="2880" y="1505"/>
                    <a:pt x="2880" y="1505"/>
                    <a:pt x="2880" y="1505"/>
                  </a:cubicBezTo>
                  <a:cubicBezTo>
                    <a:pt x="2880" y="1056"/>
                    <a:pt x="2880" y="1056"/>
                    <a:pt x="2880" y="1056"/>
                  </a:cubicBezTo>
                  <a:cubicBezTo>
                    <a:pt x="2880" y="477"/>
                    <a:pt x="2880" y="477"/>
                    <a:pt x="2880" y="477"/>
                  </a:cubicBezTo>
                  <a:cubicBezTo>
                    <a:pt x="2875" y="470"/>
                    <a:pt x="2870" y="464"/>
                    <a:pt x="2864" y="45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67000">
                  <a:schemeClr val="bg1">
                    <a:lumMod val="9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9" name="Straight Connector 8"/>
            <p:cNvCxnSpPr>
              <a:endCxn id="72" idx="2"/>
            </p:cNvCxnSpPr>
            <p:nvPr/>
          </p:nvCxnSpPr>
          <p:spPr>
            <a:xfrm flipV="1">
              <a:off x="6258351" y="3446350"/>
              <a:ext cx="1983045" cy="39743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36637" y="3310314"/>
              <a:ext cx="1041447" cy="193057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91" idx="6"/>
            </p:cNvCxnSpPr>
            <p:nvPr/>
          </p:nvCxnSpPr>
          <p:spPr>
            <a:xfrm flipV="1">
              <a:off x="3403821" y="3644944"/>
              <a:ext cx="2022318" cy="506898"/>
            </a:xfrm>
            <a:prstGeom prst="line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07692" y="1658052"/>
              <a:ext cx="184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buClr>
                  <a:srgbClr val="69C0C9"/>
                </a:buClr>
                <a:defRPr sz="800" b="1" kern="0">
                  <a:solidFill>
                    <a:srgbClr val="404040"/>
                  </a:solidFill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400" b="0" spc="-30" dirty="0">
                  <a:solidFill>
                    <a:schemeClr val="tx2"/>
                  </a:solidFill>
                </a:rPr>
                <a:t>Clinical Outcome Assessments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73277" y="5113759"/>
              <a:ext cx="17964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buClr>
                  <a:srgbClr val="69C0C9"/>
                </a:buClr>
                <a:defRPr/>
              </a:pPr>
              <a:r>
                <a:rPr lang="en-US" sz="1400" kern="0" spc="-30" dirty="0">
                  <a:solidFill>
                    <a:schemeClr val="tx2"/>
                  </a:solidFill>
                </a:rPr>
                <a:t>Electronic medical and health records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93658" y="2721572"/>
              <a:ext cx="11322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buClr>
                  <a:srgbClr val="69C0C9"/>
                </a:buClr>
                <a:defRPr sz="800" b="1" kern="0">
                  <a:solidFill>
                    <a:srgbClr val="404040"/>
                  </a:solidFill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400" b="0" spc="-30" dirty="0">
                  <a:solidFill>
                    <a:schemeClr val="tx2"/>
                  </a:solidFill>
                </a:rPr>
                <a:t>Social media data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10508" y="2515187"/>
              <a:ext cx="10489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69C0C9"/>
                </a:buClr>
                <a:defRPr/>
              </a:pPr>
              <a:r>
                <a:rPr lang="en-US" sz="1400" kern="0" spc="-30" dirty="0">
                  <a:solidFill>
                    <a:schemeClr val="tx2"/>
                  </a:solidFill>
                </a:rPr>
                <a:t>Consumer </a:t>
              </a:r>
              <a:br>
                <a:rPr lang="en-US" sz="1400" kern="0" spc="-30" dirty="0">
                  <a:solidFill>
                    <a:schemeClr val="tx2"/>
                  </a:solidFill>
                </a:rPr>
              </a:br>
              <a:r>
                <a:rPr lang="en-US" sz="1400" kern="0" spc="-30" dirty="0">
                  <a:solidFill>
                    <a:schemeClr val="tx2"/>
                  </a:solidFill>
                </a:rPr>
                <a:t>data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35078" y="5567510"/>
              <a:ext cx="1038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69C0C9"/>
                </a:buClr>
                <a:defRPr/>
              </a:pPr>
              <a:r>
                <a:rPr lang="en-US" sz="1400" kern="0" spc="-30" dirty="0">
                  <a:solidFill>
                    <a:schemeClr val="tx2"/>
                  </a:solidFill>
                </a:rPr>
                <a:t>Claims </a:t>
              </a:r>
              <a:br>
                <a:rPr lang="en-US" sz="1400" kern="0" spc="-30" dirty="0">
                  <a:solidFill>
                    <a:schemeClr val="tx2"/>
                  </a:solidFill>
                </a:rPr>
              </a:br>
              <a:r>
                <a:rPr lang="en-US" sz="1400" kern="0" spc="-30" dirty="0">
                  <a:solidFill>
                    <a:schemeClr val="tx2"/>
                  </a:solidFill>
                </a:rPr>
                <a:t>data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78488" y="5144460"/>
              <a:ext cx="828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buClr>
                  <a:srgbClr val="69C0C9"/>
                </a:buClr>
                <a:defRPr sz="800" b="1" kern="0">
                  <a:solidFill>
                    <a:srgbClr val="404040"/>
                  </a:solidFill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400" b="0" spc="-30" dirty="0">
                  <a:solidFill>
                    <a:schemeClr val="tx2"/>
                  </a:solidFill>
                </a:rPr>
                <a:t>Hospital data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51253" y="3241084"/>
              <a:ext cx="1232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buClr>
                  <a:srgbClr val="69C0C9"/>
                </a:buClr>
                <a:defRPr sz="800" b="1" kern="0">
                  <a:solidFill>
                    <a:srgbClr val="404040"/>
                  </a:solidFill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400" b="0" spc="-30" dirty="0">
                  <a:solidFill>
                    <a:schemeClr val="tx2"/>
                  </a:solidFill>
                </a:rPr>
                <a:t>Registries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 flipV="1">
              <a:off x="6486835" y="4434409"/>
              <a:ext cx="128763" cy="933896"/>
            </a:xfrm>
            <a:prstGeom prst="line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43276" y="2105354"/>
              <a:ext cx="950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buClr>
                  <a:srgbClr val="69C0C9"/>
                </a:buClr>
                <a:defRPr sz="800" b="1" kern="0">
                  <a:solidFill>
                    <a:srgbClr val="404040"/>
                  </a:solidFill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400" b="0" spc="-30" dirty="0">
                  <a:solidFill>
                    <a:schemeClr val="tx2"/>
                  </a:solidFill>
                </a:rPr>
                <a:t>Mortality </a:t>
              </a:r>
              <a:br>
                <a:rPr lang="en-US" sz="1400" b="0" spc="-30" dirty="0">
                  <a:solidFill>
                    <a:schemeClr val="tx2"/>
                  </a:solidFill>
                </a:rPr>
              </a:br>
              <a:r>
                <a:rPr lang="en-US" sz="1400" b="0" spc="-30" dirty="0">
                  <a:solidFill>
                    <a:schemeClr val="tx2"/>
                  </a:solidFill>
                </a:rPr>
                <a:t>data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883252" y="2747129"/>
              <a:ext cx="133790" cy="339082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110043" y="4674040"/>
              <a:ext cx="11322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buClr>
                  <a:srgbClr val="69C0C9"/>
                </a:buClr>
                <a:defRPr sz="800" b="1" kern="0">
                  <a:solidFill>
                    <a:srgbClr val="404040"/>
                  </a:solidFill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400" b="0" spc="-30" dirty="0">
                  <a:solidFill>
                    <a:schemeClr val="tx2"/>
                  </a:solidFill>
                </a:rPr>
                <a:t>Pharmacy data</a:t>
              </a: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478350" y="4360157"/>
              <a:ext cx="1127124" cy="11271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526"/>
            <p:cNvGrpSpPr/>
            <p:nvPr/>
          </p:nvGrpSpPr>
          <p:grpSpPr>
            <a:xfrm>
              <a:off x="7715730" y="4648602"/>
              <a:ext cx="745237" cy="537845"/>
              <a:chOff x="6084130" y="2040611"/>
              <a:chExt cx="570525" cy="411754"/>
            </a:xfrm>
          </p:grpSpPr>
          <p:grpSp>
            <p:nvGrpSpPr>
              <p:cNvPr id="25" name="Group 527"/>
              <p:cNvGrpSpPr/>
              <p:nvPr/>
            </p:nvGrpSpPr>
            <p:grpSpPr>
              <a:xfrm>
                <a:off x="6084130" y="2040611"/>
                <a:ext cx="272856" cy="405846"/>
                <a:chOff x="6474784" y="2126136"/>
                <a:chExt cx="272856" cy="405845"/>
              </a:xfrm>
            </p:grpSpPr>
            <p:sp>
              <p:nvSpPr>
                <p:cNvPr id="33" name="Rectangle 20"/>
                <p:cNvSpPr>
                  <a:spLocks noChangeArrowheads="1"/>
                </p:cNvSpPr>
                <p:nvPr/>
              </p:nvSpPr>
              <p:spPr bwMode="auto">
                <a:xfrm>
                  <a:off x="6474784" y="2126136"/>
                  <a:ext cx="272856" cy="4058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34" name="Rectangle 21"/>
                <p:cNvSpPr>
                  <a:spLocks noChangeArrowheads="1"/>
                </p:cNvSpPr>
                <p:nvPr/>
              </p:nvSpPr>
              <p:spPr bwMode="auto">
                <a:xfrm>
                  <a:off x="6495420" y="2342816"/>
                  <a:ext cx="43565" cy="4012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35" name="Rectangle 22"/>
                <p:cNvSpPr>
                  <a:spLocks noChangeArrowheads="1"/>
                </p:cNvSpPr>
                <p:nvPr/>
              </p:nvSpPr>
              <p:spPr bwMode="auto">
                <a:xfrm>
                  <a:off x="6555036" y="2342816"/>
                  <a:ext cx="43565" cy="4012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36" name="Rectangle 23"/>
                <p:cNvSpPr>
                  <a:spLocks noChangeArrowheads="1"/>
                </p:cNvSpPr>
                <p:nvPr/>
              </p:nvSpPr>
              <p:spPr bwMode="auto">
                <a:xfrm>
                  <a:off x="6614652" y="2342816"/>
                  <a:ext cx="43565" cy="4012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37" name="Rectangle 24"/>
                <p:cNvSpPr>
                  <a:spLocks noChangeArrowheads="1"/>
                </p:cNvSpPr>
                <p:nvPr/>
              </p:nvSpPr>
              <p:spPr bwMode="auto">
                <a:xfrm>
                  <a:off x="6674267" y="2342816"/>
                  <a:ext cx="43565" cy="4012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38" name="Rectangle 25"/>
                <p:cNvSpPr>
                  <a:spLocks noChangeArrowheads="1"/>
                </p:cNvSpPr>
                <p:nvPr/>
              </p:nvSpPr>
              <p:spPr bwMode="auto">
                <a:xfrm>
                  <a:off x="6495420" y="2398992"/>
                  <a:ext cx="43565" cy="4356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39" name="Rectangle 26"/>
                <p:cNvSpPr>
                  <a:spLocks noChangeArrowheads="1"/>
                </p:cNvSpPr>
                <p:nvPr/>
              </p:nvSpPr>
              <p:spPr bwMode="auto">
                <a:xfrm>
                  <a:off x="6555036" y="2398992"/>
                  <a:ext cx="43565" cy="4356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40" name="Rectangle 27"/>
                <p:cNvSpPr>
                  <a:spLocks noChangeArrowheads="1"/>
                </p:cNvSpPr>
                <p:nvPr/>
              </p:nvSpPr>
              <p:spPr bwMode="auto">
                <a:xfrm>
                  <a:off x="6614652" y="2398992"/>
                  <a:ext cx="43565" cy="4356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41" name="Rectangle 28"/>
                <p:cNvSpPr>
                  <a:spLocks noChangeArrowheads="1"/>
                </p:cNvSpPr>
                <p:nvPr/>
              </p:nvSpPr>
              <p:spPr bwMode="auto">
                <a:xfrm>
                  <a:off x="6674267" y="2398992"/>
                  <a:ext cx="43565" cy="4356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42" name="Rectangle 29"/>
                <p:cNvSpPr>
                  <a:spLocks noChangeArrowheads="1"/>
                </p:cNvSpPr>
                <p:nvPr/>
              </p:nvSpPr>
              <p:spPr bwMode="auto">
                <a:xfrm>
                  <a:off x="6495420" y="2458608"/>
                  <a:ext cx="43565" cy="412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43" name="Rectangle 30"/>
                <p:cNvSpPr>
                  <a:spLocks noChangeArrowheads="1"/>
                </p:cNvSpPr>
                <p:nvPr/>
              </p:nvSpPr>
              <p:spPr bwMode="auto">
                <a:xfrm>
                  <a:off x="6555036" y="2458608"/>
                  <a:ext cx="43565" cy="412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44" name="Rectangle 31"/>
                <p:cNvSpPr>
                  <a:spLocks noChangeArrowheads="1"/>
                </p:cNvSpPr>
                <p:nvPr/>
              </p:nvSpPr>
              <p:spPr bwMode="auto">
                <a:xfrm>
                  <a:off x="6614652" y="2458608"/>
                  <a:ext cx="43565" cy="412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45" name="Rectangle 32"/>
                <p:cNvSpPr>
                  <a:spLocks noChangeArrowheads="1"/>
                </p:cNvSpPr>
                <p:nvPr/>
              </p:nvSpPr>
              <p:spPr bwMode="auto">
                <a:xfrm>
                  <a:off x="6674267" y="2458608"/>
                  <a:ext cx="43565" cy="4127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46" name="Rectangle 34"/>
                <p:cNvSpPr>
                  <a:spLocks noChangeArrowheads="1"/>
                </p:cNvSpPr>
                <p:nvPr/>
              </p:nvSpPr>
              <p:spPr bwMode="auto">
                <a:xfrm>
                  <a:off x="6547010" y="2161676"/>
                  <a:ext cx="33248" cy="1375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47" name="Rectangle 35"/>
                <p:cNvSpPr>
                  <a:spLocks noChangeArrowheads="1"/>
                </p:cNvSpPr>
                <p:nvPr/>
              </p:nvSpPr>
              <p:spPr bwMode="auto">
                <a:xfrm>
                  <a:off x="6642166" y="2161676"/>
                  <a:ext cx="29808" cy="1375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48" name="Rectangle 36"/>
                <p:cNvSpPr>
                  <a:spLocks noChangeArrowheads="1"/>
                </p:cNvSpPr>
                <p:nvPr/>
              </p:nvSpPr>
              <p:spPr bwMode="auto">
                <a:xfrm>
                  <a:off x="6550450" y="2215560"/>
                  <a:ext cx="107767" cy="2980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</p:grpSp>
          <p:grpSp>
            <p:nvGrpSpPr>
              <p:cNvPr id="26" name="Group 528"/>
              <p:cNvGrpSpPr/>
              <p:nvPr/>
            </p:nvGrpSpPr>
            <p:grpSpPr>
              <a:xfrm>
                <a:off x="6255676" y="2128194"/>
                <a:ext cx="398979" cy="324171"/>
                <a:chOff x="6255675" y="4356915"/>
                <a:chExt cx="398980" cy="324171"/>
              </a:xfrm>
            </p:grpSpPr>
            <p:sp>
              <p:nvSpPr>
                <p:cNvPr id="27" name="Oval 208"/>
                <p:cNvSpPr>
                  <a:spLocks noChangeArrowheads="1"/>
                </p:cNvSpPr>
                <p:nvPr/>
              </p:nvSpPr>
              <p:spPr bwMode="auto">
                <a:xfrm>
                  <a:off x="6328566" y="4363629"/>
                  <a:ext cx="163045" cy="1630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28" name="Freeform 209"/>
                <p:cNvSpPr>
                  <a:spLocks/>
                </p:cNvSpPr>
                <p:nvPr/>
              </p:nvSpPr>
              <p:spPr bwMode="auto">
                <a:xfrm>
                  <a:off x="6255675" y="4533387"/>
                  <a:ext cx="146740" cy="147699"/>
                </a:xfrm>
                <a:custGeom>
                  <a:avLst/>
                  <a:gdLst>
                    <a:gd name="T0" fmla="*/ 0 w 65"/>
                    <a:gd name="T1" fmla="*/ 64 h 65"/>
                    <a:gd name="T2" fmla="*/ 8 w 65"/>
                    <a:gd name="T3" fmla="*/ 65 h 65"/>
                    <a:gd name="T4" fmla="*/ 65 w 65"/>
                    <a:gd name="T5" fmla="*/ 65 h 65"/>
                    <a:gd name="T6" fmla="*/ 39 w 65"/>
                    <a:gd name="T7" fmla="*/ 0 h 65"/>
                    <a:gd name="T8" fmla="*/ 0 w 65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65">
                      <a:moveTo>
                        <a:pt x="0" y="64"/>
                      </a:moveTo>
                      <a:cubicBezTo>
                        <a:pt x="2" y="65"/>
                        <a:pt x="5" y="65"/>
                        <a:pt x="8" y="65"/>
                      </a:cubicBez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6" y="12"/>
                        <a:pt x="1" y="36"/>
                        <a:pt x="0" y="6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29" name="Freeform 210"/>
                <p:cNvSpPr>
                  <a:spLocks/>
                </p:cNvSpPr>
                <p:nvPr/>
              </p:nvSpPr>
              <p:spPr bwMode="auto">
                <a:xfrm>
                  <a:off x="6416801" y="4533387"/>
                  <a:ext cx="146740" cy="147699"/>
                </a:xfrm>
                <a:custGeom>
                  <a:avLst/>
                  <a:gdLst>
                    <a:gd name="T0" fmla="*/ 65 w 65"/>
                    <a:gd name="T1" fmla="*/ 64 h 65"/>
                    <a:gd name="T2" fmla="*/ 26 w 65"/>
                    <a:gd name="T3" fmla="*/ 0 h 65"/>
                    <a:gd name="T4" fmla="*/ 0 w 65"/>
                    <a:gd name="T5" fmla="*/ 65 h 65"/>
                    <a:gd name="T6" fmla="*/ 57 w 65"/>
                    <a:gd name="T7" fmla="*/ 65 h 65"/>
                    <a:gd name="T8" fmla="*/ 65 w 65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65">
                      <a:moveTo>
                        <a:pt x="65" y="64"/>
                      </a:moveTo>
                      <a:cubicBezTo>
                        <a:pt x="64" y="36"/>
                        <a:pt x="49" y="12"/>
                        <a:pt x="26" y="0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57" y="65"/>
                        <a:pt x="57" y="65"/>
                        <a:pt x="57" y="65"/>
                      </a:cubicBezTo>
                      <a:cubicBezTo>
                        <a:pt x="60" y="65"/>
                        <a:pt x="63" y="65"/>
                        <a:pt x="65" y="6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30" name="Freeform 211"/>
                <p:cNvSpPr>
                  <a:spLocks/>
                </p:cNvSpPr>
                <p:nvPr/>
              </p:nvSpPr>
              <p:spPr bwMode="auto">
                <a:xfrm>
                  <a:off x="6484896" y="4356915"/>
                  <a:ext cx="110295" cy="126599"/>
                </a:xfrm>
                <a:custGeom>
                  <a:avLst/>
                  <a:gdLst>
                    <a:gd name="T0" fmla="*/ 11 w 49"/>
                    <a:gd name="T1" fmla="*/ 39 h 56"/>
                    <a:gd name="T2" fmla="*/ 9 w 49"/>
                    <a:gd name="T3" fmla="*/ 53 h 56"/>
                    <a:gd name="T4" fmla="*/ 21 w 49"/>
                    <a:gd name="T5" fmla="*/ 56 h 56"/>
                    <a:gd name="T6" fmla="*/ 49 w 49"/>
                    <a:gd name="T7" fmla="*/ 28 h 56"/>
                    <a:gd name="T8" fmla="*/ 21 w 49"/>
                    <a:gd name="T9" fmla="*/ 0 h 56"/>
                    <a:gd name="T10" fmla="*/ 0 w 49"/>
                    <a:gd name="T11" fmla="*/ 10 h 56"/>
                    <a:gd name="T12" fmla="*/ 11 w 49"/>
                    <a:gd name="T13" fmla="*/ 39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56">
                      <a:moveTo>
                        <a:pt x="11" y="39"/>
                      </a:moveTo>
                      <a:cubicBezTo>
                        <a:pt x="11" y="44"/>
                        <a:pt x="10" y="48"/>
                        <a:pt x="9" y="53"/>
                      </a:cubicBezTo>
                      <a:cubicBezTo>
                        <a:pt x="12" y="55"/>
                        <a:pt x="17" y="56"/>
                        <a:pt x="21" y="56"/>
                      </a:cubicBezTo>
                      <a:cubicBezTo>
                        <a:pt x="36" y="56"/>
                        <a:pt x="49" y="43"/>
                        <a:pt x="49" y="28"/>
                      </a:cubicBezTo>
                      <a:cubicBezTo>
                        <a:pt x="49" y="12"/>
                        <a:pt x="36" y="0"/>
                        <a:pt x="21" y="0"/>
                      </a:cubicBezTo>
                      <a:cubicBezTo>
                        <a:pt x="12" y="0"/>
                        <a:pt x="5" y="4"/>
                        <a:pt x="0" y="10"/>
                      </a:cubicBezTo>
                      <a:cubicBezTo>
                        <a:pt x="7" y="17"/>
                        <a:pt x="11" y="28"/>
                        <a:pt x="11" y="3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31" name="Freeform 212"/>
                <p:cNvSpPr>
                  <a:spLocks/>
                </p:cNvSpPr>
                <p:nvPr/>
              </p:nvSpPr>
              <p:spPr bwMode="auto">
                <a:xfrm>
                  <a:off x="6480101" y="4490229"/>
                  <a:ext cx="174554" cy="117968"/>
                </a:xfrm>
                <a:custGeom>
                  <a:avLst/>
                  <a:gdLst>
                    <a:gd name="T0" fmla="*/ 41 w 77"/>
                    <a:gd name="T1" fmla="*/ 0 h 52"/>
                    <a:gd name="T2" fmla="*/ 23 w 77"/>
                    <a:gd name="T3" fmla="*/ 5 h 52"/>
                    <a:gd name="T4" fmla="*/ 8 w 77"/>
                    <a:gd name="T5" fmla="*/ 1 h 52"/>
                    <a:gd name="T6" fmla="*/ 0 w 77"/>
                    <a:gd name="T7" fmla="*/ 11 h 52"/>
                    <a:gd name="T8" fmla="*/ 38 w 77"/>
                    <a:gd name="T9" fmla="*/ 52 h 52"/>
                    <a:gd name="T10" fmla="*/ 69 w 77"/>
                    <a:gd name="T11" fmla="*/ 52 h 52"/>
                    <a:gd name="T12" fmla="*/ 77 w 77"/>
                    <a:gd name="T13" fmla="*/ 51 h 52"/>
                    <a:gd name="T14" fmla="*/ 41 w 77"/>
                    <a:gd name="T15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7" h="52">
                      <a:moveTo>
                        <a:pt x="41" y="0"/>
                      </a:moveTo>
                      <a:cubicBezTo>
                        <a:pt x="36" y="3"/>
                        <a:pt x="30" y="5"/>
                        <a:pt x="23" y="5"/>
                      </a:cubicBezTo>
                      <a:cubicBezTo>
                        <a:pt x="17" y="5"/>
                        <a:pt x="12" y="3"/>
                        <a:pt x="8" y="1"/>
                      </a:cubicBezTo>
                      <a:cubicBezTo>
                        <a:pt x="6" y="5"/>
                        <a:pt x="3" y="8"/>
                        <a:pt x="0" y="11"/>
                      </a:cubicBezTo>
                      <a:cubicBezTo>
                        <a:pt x="17" y="19"/>
                        <a:pt x="31" y="34"/>
                        <a:pt x="38" y="52"/>
                      </a:cubicBezTo>
                      <a:cubicBezTo>
                        <a:pt x="69" y="52"/>
                        <a:pt x="69" y="52"/>
                        <a:pt x="69" y="52"/>
                      </a:cubicBezTo>
                      <a:cubicBezTo>
                        <a:pt x="72" y="52"/>
                        <a:pt x="75" y="52"/>
                        <a:pt x="77" y="51"/>
                      </a:cubicBezTo>
                      <a:cubicBezTo>
                        <a:pt x="76" y="27"/>
                        <a:pt x="61" y="7"/>
                        <a:pt x="4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32" name="Freeform 213"/>
                <p:cNvSpPr>
                  <a:spLocks/>
                </p:cNvSpPr>
                <p:nvPr/>
              </p:nvSpPr>
              <p:spPr bwMode="auto">
                <a:xfrm>
                  <a:off x="6387069" y="4542978"/>
                  <a:ext cx="45077" cy="117008"/>
                </a:xfrm>
                <a:custGeom>
                  <a:avLst/>
                  <a:gdLst>
                    <a:gd name="T0" fmla="*/ 10 w 20"/>
                    <a:gd name="T1" fmla="*/ 1 h 52"/>
                    <a:gd name="T2" fmla="*/ 4 w 20"/>
                    <a:gd name="T3" fmla="*/ 0 h 52"/>
                    <a:gd name="T4" fmla="*/ 0 w 20"/>
                    <a:gd name="T5" fmla="*/ 24 h 52"/>
                    <a:gd name="T6" fmla="*/ 10 w 20"/>
                    <a:gd name="T7" fmla="*/ 52 h 52"/>
                    <a:gd name="T8" fmla="*/ 20 w 20"/>
                    <a:gd name="T9" fmla="*/ 24 h 52"/>
                    <a:gd name="T10" fmla="*/ 16 w 20"/>
                    <a:gd name="T11" fmla="*/ 0 h 52"/>
                    <a:gd name="T12" fmla="*/ 10 w 20"/>
                    <a:gd name="T13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52">
                      <a:moveTo>
                        <a:pt x="10" y="1"/>
                      </a:moveTo>
                      <a:cubicBezTo>
                        <a:pt x="8" y="1"/>
                        <a:pt x="6" y="1"/>
                        <a:pt x="4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0" y="52"/>
                        <a:pt x="10" y="52"/>
                        <a:pt x="10" y="52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1"/>
                        <a:pt x="12" y="1"/>
                        <a:pt x="1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</p:grpSp>
        </p:grp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9061939" y="3718686"/>
              <a:ext cx="946738" cy="9467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50" name="Group 356"/>
            <p:cNvGrpSpPr/>
            <p:nvPr/>
          </p:nvGrpSpPr>
          <p:grpSpPr>
            <a:xfrm>
              <a:off x="9255068" y="3920244"/>
              <a:ext cx="551980" cy="553567"/>
              <a:chOff x="7886626" y="3453428"/>
              <a:chExt cx="393387" cy="437737"/>
            </a:xfrm>
            <a:solidFill>
              <a:schemeClr val="bg1"/>
            </a:solidFill>
          </p:grpSpPr>
          <p:sp>
            <p:nvSpPr>
              <p:cNvPr id="51" name="Freeform 191"/>
              <p:cNvSpPr>
                <a:spLocks/>
              </p:cNvSpPr>
              <p:nvPr/>
            </p:nvSpPr>
            <p:spPr bwMode="auto">
              <a:xfrm>
                <a:off x="7917520" y="3503547"/>
                <a:ext cx="192669" cy="130847"/>
              </a:xfrm>
              <a:custGeom>
                <a:avLst/>
                <a:gdLst>
                  <a:gd name="T0" fmla="*/ 100 w 136"/>
                  <a:gd name="T1" fmla="*/ 92 h 92"/>
                  <a:gd name="T2" fmla="*/ 100 w 136"/>
                  <a:gd name="T3" fmla="*/ 92 h 92"/>
                  <a:gd name="T4" fmla="*/ 96 w 136"/>
                  <a:gd name="T5" fmla="*/ 89 h 92"/>
                  <a:gd name="T6" fmla="*/ 86 w 136"/>
                  <a:gd name="T7" fmla="*/ 19 h 92"/>
                  <a:gd name="T8" fmla="*/ 80 w 136"/>
                  <a:gd name="T9" fmla="*/ 34 h 92"/>
                  <a:gd name="T10" fmla="*/ 77 w 136"/>
                  <a:gd name="T11" fmla="*/ 36 h 92"/>
                  <a:gd name="T12" fmla="*/ 67 w 136"/>
                  <a:gd name="T13" fmla="*/ 39 h 92"/>
                  <a:gd name="T14" fmla="*/ 56 w 136"/>
                  <a:gd name="T15" fmla="*/ 62 h 92"/>
                  <a:gd name="T16" fmla="*/ 52 w 136"/>
                  <a:gd name="T17" fmla="*/ 64 h 92"/>
                  <a:gd name="T18" fmla="*/ 48 w 136"/>
                  <a:gd name="T19" fmla="*/ 61 h 92"/>
                  <a:gd name="T20" fmla="*/ 39 w 136"/>
                  <a:gd name="T21" fmla="*/ 28 h 92"/>
                  <a:gd name="T22" fmla="*/ 32 w 136"/>
                  <a:gd name="T23" fmla="*/ 46 h 92"/>
                  <a:gd name="T24" fmla="*/ 28 w 136"/>
                  <a:gd name="T25" fmla="*/ 48 h 92"/>
                  <a:gd name="T26" fmla="*/ 4 w 136"/>
                  <a:gd name="T27" fmla="*/ 48 h 92"/>
                  <a:gd name="T28" fmla="*/ 0 w 136"/>
                  <a:gd name="T29" fmla="*/ 44 h 92"/>
                  <a:gd name="T30" fmla="*/ 4 w 136"/>
                  <a:gd name="T31" fmla="*/ 40 h 92"/>
                  <a:gd name="T32" fmla="*/ 25 w 136"/>
                  <a:gd name="T33" fmla="*/ 40 h 92"/>
                  <a:gd name="T34" fmla="*/ 36 w 136"/>
                  <a:gd name="T35" fmla="*/ 14 h 92"/>
                  <a:gd name="T36" fmla="*/ 40 w 136"/>
                  <a:gd name="T37" fmla="*/ 12 h 92"/>
                  <a:gd name="T38" fmla="*/ 44 w 136"/>
                  <a:gd name="T39" fmla="*/ 15 h 92"/>
                  <a:gd name="T40" fmla="*/ 53 w 136"/>
                  <a:gd name="T41" fmla="*/ 49 h 92"/>
                  <a:gd name="T42" fmla="*/ 60 w 136"/>
                  <a:gd name="T43" fmla="*/ 34 h 92"/>
                  <a:gd name="T44" fmla="*/ 63 w 136"/>
                  <a:gd name="T45" fmla="*/ 32 h 92"/>
                  <a:gd name="T46" fmla="*/ 73 w 136"/>
                  <a:gd name="T47" fmla="*/ 29 h 92"/>
                  <a:gd name="T48" fmla="*/ 84 w 136"/>
                  <a:gd name="T49" fmla="*/ 2 h 92"/>
                  <a:gd name="T50" fmla="*/ 89 w 136"/>
                  <a:gd name="T51" fmla="*/ 0 h 92"/>
                  <a:gd name="T52" fmla="*/ 92 w 136"/>
                  <a:gd name="T53" fmla="*/ 3 h 92"/>
                  <a:gd name="T54" fmla="*/ 101 w 136"/>
                  <a:gd name="T55" fmla="*/ 64 h 92"/>
                  <a:gd name="T56" fmla="*/ 104 w 136"/>
                  <a:gd name="T57" fmla="*/ 47 h 92"/>
                  <a:gd name="T58" fmla="*/ 108 w 136"/>
                  <a:gd name="T59" fmla="*/ 44 h 92"/>
                  <a:gd name="T60" fmla="*/ 132 w 136"/>
                  <a:gd name="T61" fmla="*/ 44 h 92"/>
                  <a:gd name="T62" fmla="*/ 136 w 136"/>
                  <a:gd name="T63" fmla="*/ 48 h 92"/>
                  <a:gd name="T64" fmla="*/ 132 w 136"/>
                  <a:gd name="T65" fmla="*/ 52 h 92"/>
                  <a:gd name="T66" fmla="*/ 111 w 136"/>
                  <a:gd name="T67" fmla="*/ 52 h 92"/>
                  <a:gd name="T68" fmla="*/ 104 w 136"/>
                  <a:gd name="T69" fmla="*/ 89 h 92"/>
                  <a:gd name="T70" fmla="*/ 100 w 136"/>
                  <a:gd name="T7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6" h="92">
                    <a:moveTo>
                      <a:pt x="100" y="92"/>
                    </a:moveTo>
                    <a:cubicBezTo>
                      <a:pt x="100" y="92"/>
                      <a:pt x="100" y="92"/>
                      <a:pt x="100" y="92"/>
                    </a:cubicBezTo>
                    <a:cubicBezTo>
                      <a:pt x="98" y="92"/>
                      <a:pt x="96" y="90"/>
                      <a:pt x="96" y="89"/>
                    </a:cubicBezTo>
                    <a:cubicBezTo>
                      <a:pt x="86" y="19"/>
                      <a:pt x="86" y="19"/>
                      <a:pt x="86" y="19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79" y="35"/>
                      <a:pt x="78" y="35"/>
                      <a:pt x="77" y="36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5" y="63"/>
                      <a:pt x="53" y="64"/>
                      <a:pt x="52" y="64"/>
                    </a:cubicBezTo>
                    <a:cubicBezTo>
                      <a:pt x="50" y="64"/>
                      <a:pt x="49" y="63"/>
                      <a:pt x="48" y="61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7"/>
                      <a:pt x="30" y="48"/>
                      <a:pt x="28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2" y="48"/>
                      <a:pt x="0" y="46"/>
                      <a:pt x="0" y="44"/>
                    </a:cubicBezTo>
                    <a:cubicBezTo>
                      <a:pt x="0" y="42"/>
                      <a:pt x="2" y="40"/>
                      <a:pt x="4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3"/>
                      <a:pt x="39" y="12"/>
                      <a:pt x="40" y="12"/>
                    </a:cubicBezTo>
                    <a:cubicBezTo>
                      <a:pt x="42" y="12"/>
                      <a:pt x="43" y="13"/>
                      <a:pt x="44" y="15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5" y="1"/>
                      <a:pt x="87" y="0"/>
                      <a:pt x="89" y="0"/>
                    </a:cubicBezTo>
                    <a:cubicBezTo>
                      <a:pt x="90" y="0"/>
                      <a:pt x="92" y="2"/>
                      <a:pt x="92" y="3"/>
                    </a:cubicBezTo>
                    <a:cubicBezTo>
                      <a:pt x="101" y="64"/>
                      <a:pt x="101" y="64"/>
                      <a:pt x="101" y="64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4" y="45"/>
                      <a:pt x="106" y="44"/>
                      <a:pt x="108" y="44"/>
                    </a:cubicBezTo>
                    <a:cubicBezTo>
                      <a:pt x="132" y="44"/>
                      <a:pt x="132" y="44"/>
                      <a:pt x="132" y="44"/>
                    </a:cubicBezTo>
                    <a:cubicBezTo>
                      <a:pt x="134" y="44"/>
                      <a:pt x="136" y="46"/>
                      <a:pt x="136" y="48"/>
                    </a:cubicBezTo>
                    <a:cubicBezTo>
                      <a:pt x="136" y="50"/>
                      <a:pt x="134" y="52"/>
                      <a:pt x="132" y="52"/>
                    </a:cubicBezTo>
                    <a:cubicBezTo>
                      <a:pt x="111" y="52"/>
                      <a:pt x="111" y="52"/>
                      <a:pt x="111" y="52"/>
                    </a:cubicBezTo>
                    <a:cubicBezTo>
                      <a:pt x="104" y="89"/>
                      <a:pt x="104" y="89"/>
                      <a:pt x="104" y="89"/>
                    </a:cubicBezTo>
                    <a:cubicBezTo>
                      <a:pt x="104" y="91"/>
                      <a:pt x="102" y="92"/>
                      <a:pt x="100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111111"/>
                  </a:solidFill>
                </a:endParaRPr>
              </a:p>
            </p:txBody>
          </p:sp>
          <p:sp>
            <p:nvSpPr>
              <p:cNvPr id="52" name="Freeform 69"/>
              <p:cNvSpPr>
                <a:spLocks/>
              </p:cNvSpPr>
              <p:nvPr/>
            </p:nvSpPr>
            <p:spPr bwMode="auto">
              <a:xfrm>
                <a:off x="7969512" y="3726725"/>
                <a:ext cx="287286" cy="164440"/>
              </a:xfrm>
              <a:custGeom>
                <a:avLst/>
                <a:gdLst>
                  <a:gd name="T0" fmla="*/ 83 w 126"/>
                  <a:gd name="T1" fmla="*/ 0 h 72"/>
                  <a:gd name="T2" fmla="*/ 8 w 126"/>
                  <a:gd name="T3" fmla="*/ 0 h 72"/>
                  <a:gd name="T4" fmla="*/ 0 w 126"/>
                  <a:gd name="T5" fmla="*/ 8 h 72"/>
                  <a:gd name="T6" fmla="*/ 0 w 126"/>
                  <a:gd name="T7" fmla="*/ 10 h 72"/>
                  <a:gd name="T8" fmla="*/ 7 w 126"/>
                  <a:gd name="T9" fmla="*/ 18 h 72"/>
                  <a:gd name="T10" fmla="*/ 34 w 126"/>
                  <a:gd name="T11" fmla="*/ 63 h 72"/>
                  <a:gd name="T12" fmla="*/ 30 w 126"/>
                  <a:gd name="T13" fmla="*/ 67 h 72"/>
                  <a:gd name="T14" fmla="*/ 30 w 126"/>
                  <a:gd name="T15" fmla="*/ 68 h 72"/>
                  <a:gd name="T16" fmla="*/ 34 w 126"/>
                  <a:gd name="T17" fmla="*/ 72 h 72"/>
                  <a:gd name="T18" fmla="*/ 91 w 126"/>
                  <a:gd name="T19" fmla="*/ 72 h 72"/>
                  <a:gd name="T20" fmla="*/ 96 w 126"/>
                  <a:gd name="T21" fmla="*/ 68 h 72"/>
                  <a:gd name="T22" fmla="*/ 96 w 126"/>
                  <a:gd name="T23" fmla="*/ 67 h 72"/>
                  <a:gd name="T24" fmla="*/ 92 w 126"/>
                  <a:gd name="T25" fmla="*/ 63 h 72"/>
                  <a:gd name="T26" fmla="*/ 120 w 126"/>
                  <a:gd name="T27" fmla="*/ 18 h 72"/>
                  <a:gd name="T28" fmla="*/ 126 w 126"/>
                  <a:gd name="T29" fmla="*/ 10 h 72"/>
                  <a:gd name="T30" fmla="*/ 126 w 126"/>
                  <a:gd name="T31" fmla="*/ 8 h 72"/>
                  <a:gd name="T32" fmla="*/ 118 w 126"/>
                  <a:gd name="T33" fmla="*/ 0 h 72"/>
                  <a:gd name="T34" fmla="*/ 112 w 126"/>
                  <a:gd name="T3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72">
                    <a:moveTo>
                      <a:pt x="8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4"/>
                      <a:pt x="3" y="17"/>
                      <a:pt x="7" y="18"/>
                    </a:cubicBezTo>
                    <a:cubicBezTo>
                      <a:pt x="8" y="37"/>
                      <a:pt x="18" y="54"/>
                      <a:pt x="34" y="63"/>
                    </a:cubicBezTo>
                    <a:cubicBezTo>
                      <a:pt x="32" y="63"/>
                      <a:pt x="30" y="65"/>
                      <a:pt x="30" y="67"/>
                    </a:cubicBezTo>
                    <a:cubicBezTo>
                      <a:pt x="30" y="68"/>
                      <a:pt x="30" y="68"/>
                      <a:pt x="30" y="68"/>
                    </a:cubicBezTo>
                    <a:cubicBezTo>
                      <a:pt x="30" y="70"/>
                      <a:pt x="32" y="72"/>
                      <a:pt x="34" y="72"/>
                    </a:cubicBezTo>
                    <a:cubicBezTo>
                      <a:pt x="91" y="72"/>
                      <a:pt x="91" y="72"/>
                      <a:pt x="91" y="72"/>
                    </a:cubicBezTo>
                    <a:cubicBezTo>
                      <a:pt x="94" y="72"/>
                      <a:pt x="96" y="70"/>
                      <a:pt x="96" y="68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5"/>
                      <a:pt x="94" y="63"/>
                      <a:pt x="92" y="63"/>
                    </a:cubicBezTo>
                    <a:cubicBezTo>
                      <a:pt x="108" y="54"/>
                      <a:pt x="119" y="37"/>
                      <a:pt x="120" y="18"/>
                    </a:cubicBezTo>
                    <a:cubicBezTo>
                      <a:pt x="123" y="17"/>
                      <a:pt x="126" y="14"/>
                      <a:pt x="126" y="10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4"/>
                      <a:pt x="122" y="0"/>
                      <a:pt x="118" y="0"/>
                    </a:cubicBezTo>
                    <a:cubicBezTo>
                      <a:pt x="112" y="0"/>
                      <a:pt x="112" y="0"/>
                      <a:pt x="1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111111"/>
                  </a:solidFill>
                </a:endParaRPr>
              </a:p>
            </p:txBody>
          </p:sp>
          <p:sp>
            <p:nvSpPr>
              <p:cNvPr id="53" name="Freeform 70"/>
              <p:cNvSpPr>
                <a:spLocks/>
              </p:cNvSpPr>
              <p:nvPr/>
            </p:nvSpPr>
            <p:spPr bwMode="auto">
              <a:xfrm>
                <a:off x="8159101" y="3621291"/>
                <a:ext cx="120912" cy="105435"/>
              </a:xfrm>
              <a:custGeom>
                <a:avLst/>
                <a:gdLst>
                  <a:gd name="T0" fmla="*/ 0 w 53"/>
                  <a:gd name="T1" fmla="*/ 46 h 46"/>
                  <a:gd name="T2" fmla="*/ 29 w 53"/>
                  <a:gd name="T3" fmla="*/ 14 h 46"/>
                  <a:gd name="T4" fmla="*/ 30 w 53"/>
                  <a:gd name="T5" fmla="*/ 13 h 46"/>
                  <a:gd name="T6" fmla="*/ 32 w 53"/>
                  <a:gd name="T7" fmla="*/ 6 h 46"/>
                  <a:gd name="T8" fmla="*/ 47 w 53"/>
                  <a:gd name="T9" fmla="*/ 4 h 46"/>
                  <a:gd name="T10" fmla="*/ 49 w 53"/>
                  <a:gd name="T11" fmla="*/ 19 h 46"/>
                  <a:gd name="T12" fmla="*/ 43 w 53"/>
                  <a:gd name="T13" fmla="*/ 24 h 46"/>
                  <a:gd name="T14" fmla="*/ 42 w 53"/>
                  <a:gd name="T15" fmla="*/ 25 h 46"/>
                  <a:gd name="T16" fmla="*/ 29 w 53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6">
                    <a:moveTo>
                      <a:pt x="0" y="46"/>
                    </a:moveTo>
                    <a:cubicBezTo>
                      <a:pt x="0" y="46"/>
                      <a:pt x="0" y="46"/>
                      <a:pt x="29" y="14"/>
                    </a:cubicBezTo>
                    <a:cubicBezTo>
                      <a:pt x="29" y="14"/>
                      <a:pt x="30" y="14"/>
                      <a:pt x="30" y="13"/>
                    </a:cubicBezTo>
                    <a:cubicBezTo>
                      <a:pt x="30" y="11"/>
                      <a:pt x="30" y="8"/>
                      <a:pt x="32" y="6"/>
                    </a:cubicBezTo>
                    <a:cubicBezTo>
                      <a:pt x="36" y="1"/>
                      <a:pt x="42" y="0"/>
                      <a:pt x="47" y="4"/>
                    </a:cubicBezTo>
                    <a:cubicBezTo>
                      <a:pt x="52" y="8"/>
                      <a:pt x="53" y="15"/>
                      <a:pt x="49" y="19"/>
                    </a:cubicBezTo>
                    <a:cubicBezTo>
                      <a:pt x="48" y="21"/>
                      <a:pt x="46" y="23"/>
                      <a:pt x="43" y="24"/>
                    </a:cubicBezTo>
                    <a:cubicBezTo>
                      <a:pt x="43" y="24"/>
                      <a:pt x="42" y="24"/>
                      <a:pt x="42" y="25"/>
                    </a:cubicBezTo>
                    <a:cubicBezTo>
                      <a:pt x="42" y="25"/>
                      <a:pt x="42" y="25"/>
                      <a:pt x="29" y="4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111111"/>
                  </a:solidFill>
                </a:endParaRPr>
              </a:p>
            </p:txBody>
          </p:sp>
          <p:sp>
            <p:nvSpPr>
              <p:cNvPr id="54" name="Freeform 190"/>
              <p:cNvSpPr>
                <a:spLocks noEditPoints="1"/>
              </p:cNvSpPr>
              <p:nvPr/>
            </p:nvSpPr>
            <p:spPr bwMode="auto">
              <a:xfrm>
                <a:off x="7886626" y="3453428"/>
                <a:ext cx="249689" cy="215477"/>
              </a:xfrm>
              <a:custGeom>
                <a:avLst/>
                <a:gdLst>
                  <a:gd name="T0" fmla="*/ 176 w 176"/>
                  <a:gd name="T1" fmla="*/ 16 h 152"/>
                  <a:gd name="T2" fmla="*/ 160 w 176"/>
                  <a:gd name="T3" fmla="*/ 0 h 152"/>
                  <a:gd name="T4" fmla="*/ 16 w 176"/>
                  <a:gd name="T5" fmla="*/ 0 h 152"/>
                  <a:gd name="T6" fmla="*/ 0 w 176"/>
                  <a:gd name="T7" fmla="*/ 16 h 152"/>
                  <a:gd name="T8" fmla="*/ 0 w 176"/>
                  <a:gd name="T9" fmla="*/ 136 h 152"/>
                  <a:gd name="T10" fmla="*/ 16 w 176"/>
                  <a:gd name="T11" fmla="*/ 152 h 152"/>
                  <a:gd name="T12" fmla="*/ 160 w 176"/>
                  <a:gd name="T13" fmla="*/ 152 h 152"/>
                  <a:gd name="T14" fmla="*/ 176 w 176"/>
                  <a:gd name="T15" fmla="*/ 136 h 152"/>
                  <a:gd name="T16" fmla="*/ 176 w 176"/>
                  <a:gd name="T17" fmla="*/ 16 h 152"/>
                  <a:gd name="T18" fmla="*/ 160 w 176"/>
                  <a:gd name="T19" fmla="*/ 128 h 152"/>
                  <a:gd name="T20" fmla="*/ 152 w 176"/>
                  <a:gd name="T21" fmla="*/ 136 h 152"/>
                  <a:gd name="T22" fmla="*/ 24 w 176"/>
                  <a:gd name="T23" fmla="*/ 136 h 152"/>
                  <a:gd name="T24" fmla="*/ 16 w 176"/>
                  <a:gd name="T25" fmla="*/ 128 h 152"/>
                  <a:gd name="T26" fmla="*/ 16 w 176"/>
                  <a:gd name="T27" fmla="*/ 24 h 152"/>
                  <a:gd name="T28" fmla="*/ 24 w 176"/>
                  <a:gd name="T29" fmla="*/ 16 h 152"/>
                  <a:gd name="T30" fmla="*/ 152 w 176"/>
                  <a:gd name="T31" fmla="*/ 16 h 152"/>
                  <a:gd name="T32" fmla="*/ 160 w 176"/>
                  <a:gd name="T33" fmla="*/ 24 h 152"/>
                  <a:gd name="T34" fmla="*/ 160 w 176"/>
                  <a:gd name="T35" fmla="*/ 12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6" h="152">
                    <a:moveTo>
                      <a:pt x="176" y="16"/>
                    </a:moveTo>
                    <a:cubicBezTo>
                      <a:pt x="176" y="7"/>
                      <a:pt x="169" y="0"/>
                      <a:pt x="16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45"/>
                      <a:pt x="7" y="152"/>
                      <a:pt x="16" y="152"/>
                    </a:cubicBezTo>
                    <a:cubicBezTo>
                      <a:pt x="160" y="152"/>
                      <a:pt x="160" y="152"/>
                      <a:pt x="160" y="152"/>
                    </a:cubicBezTo>
                    <a:cubicBezTo>
                      <a:pt x="169" y="152"/>
                      <a:pt x="176" y="145"/>
                      <a:pt x="176" y="136"/>
                    </a:cubicBezTo>
                    <a:lnTo>
                      <a:pt x="176" y="16"/>
                    </a:lnTo>
                    <a:close/>
                    <a:moveTo>
                      <a:pt x="160" y="128"/>
                    </a:moveTo>
                    <a:cubicBezTo>
                      <a:pt x="160" y="132"/>
                      <a:pt x="156" y="136"/>
                      <a:pt x="152" y="136"/>
                    </a:cubicBezTo>
                    <a:cubicBezTo>
                      <a:pt x="24" y="136"/>
                      <a:pt x="24" y="136"/>
                      <a:pt x="24" y="136"/>
                    </a:cubicBezTo>
                    <a:cubicBezTo>
                      <a:pt x="20" y="136"/>
                      <a:pt x="16" y="132"/>
                      <a:pt x="16" y="128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0"/>
                      <a:pt x="20" y="16"/>
                      <a:pt x="24" y="16"/>
                    </a:cubicBezTo>
                    <a:cubicBezTo>
                      <a:pt x="152" y="16"/>
                      <a:pt x="152" y="16"/>
                      <a:pt x="152" y="16"/>
                    </a:cubicBezTo>
                    <a:cubicBezTo>
                      <a:pt x="156" y="16"/>
                      <a:pt x="160" y="20"/>
                      <a:pt x="160" y="24"/>
                    </a:cubicBezTo>
                    <a:lnTo>
                      <a:pt x="160" y="128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111111"/>
                  </a:solidFill>
                </a:endParaRPr>
              </a:p>
            </p:txBody>
          </p:sp>
        </p:grp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423125" y="2790865"/>
              <a:ext cx="964638" cy="964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56" name="Group 553"/>
            <p:cNvGrpSpPr/>
            <p:nvPr/>
          </p:nvGrpSpPr>
          <p:grpSpPr>
            <a:xfrm>
              <a:off x="3695743" y="3002888"/>
              <a:ext cx="410845" cy="540538"/>
              <a:chOff x="5045068" y="3233455"/>
              <a:chExt cx="325855" cy="390632"/>
            </a:xfrm>
          </p:grpSpPr>
          <p:sp>
            <p:nvSpPr>
              <p:cNvPr id="57" name="Freeform 28"/>
              <p:cNvSpPr>
                <a:spLocks/>
              </p:cNvSpPr>
              <p:nvPr/>
            </p:nvSpPr>
            <p:spPr bwMode="auto">
              <a:xfrm>
                <a:off x="5045069" y="3233455"/>
                <a:ext cx="325854" cy="390632"/>
              </a:xfrm>
              <a:custGeom>
                <a:avLst/>
                <a:gdLst>
                  <a:gd name="T0" fmla="*/ 166 w 166"/>
                  <a:gd name="T1" fmla="*/ 199 h 199"/>
                  <a:gd name="T2" fmla="*/ 166 w 166"/>
                  <a:gd name="T3" fmla="*/ 199 h 199"/>
                  <a:gd name="T4" fmla="*/ 0 w 166"/>
                  <a:gd name="T5" fmla="*/ 199 h 199"/>
                  <a:gd name="T6" fmla="*/ 0 w 166"/>
                  <a:gd name="T7" fmla="*/ 27 h 199"/>
                  <a:gd name="T8" fmla="*/ 24 w 166"/>
                  <a:gd name="T9" fmla="*/ 0 h 199"/>
                  <a:gd name="T10" fmla="*/ 166 w 166"/>
                  <a:gd name="T11" fmla="*/ 0 h 199"/>
                  <a:gd name="T12" fmla="*/ 166 w 166"/>
                  <a:gd name="T13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199">
                    <a:moveTo>
                      <a:pt x="166" y="199"/>
                    </a:moveTo>
                    <a:lnTo>
                      <a:pt x="166" y="199"/>
                    </a:lnTo>
                    <a:lnTo>
                      <a:pt x="0" y="199"/>
                    </a:lnTo>
                    <a:lnTo>
                      <a:pt x="0" y="27"/>
                    </a:lnTo>
                    <a:lnTo>
                      <a:pt x="24" y="0"/>
                    </a:lnTo>
                    <a:lnTo>
                      <a:pt x="166" y="0"/>
                    </a:lnTo>
                    <a:lnTo>
                      <a:pt x="166" y="1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111111"/>
                  </a:solidFill>
                </a:endParaRPr>
              </a:p>
            </p:txBody>
          </p:sp>
          <p:sp>
            <p:nvSpPr>
              <p:cNvPr id="58" name="Freeform 29"/>
              <p:cNvSpPr>
                <a:spLocks/>
              </p:cNvSpPr>
              <p:nvPr/>
            </p:nvSpPr>
            <p:spPr bwMode="auto">
              <a:xfrm>
                <a:off x="5045068" y="3238481"/>
                <a:ext cx="47111" cy="53001"/>
              </a:xfrm>
              <a:custGeom>
                <a:avLst/>
                <a:gdLst>
                  <a:gd name="T0" fmla="*/ 0 w 24"/>
                  <a:gd name="T1" fmla="*/ 27 h 27"/>
                  <a:gd name="T2" fmla="*/ 0 w 24"/>
                  <a:gd name="T3" fmla="*/ 27 h 27"/>
                  <a:gd name="T4" fmla="*/ 24 w 24"/>
                  <a:gd name="T5" fmla="*/ 27 h 27"/>
                  <a:gd name="T6" fmla="*/ 24 w 24"/>
                  <a:gd name="T7" fmla="*/ 0 h 27"/>
                  <a:gd name="T8" fmla="*/ 0 w 24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7">
                    <a:moveTo>
                      <a:pt x="0" y="27"/>
                    </a:moveTo>
                    <a:lnTo>
                      <a:pt x="0" y="27"/>
                    </a:lnTo>
                    <a:lnTo>
                      <a:pt x="24" y="27"/>
                    </a:lnTo>
                    <a:lnTo>
                      <a:pt x="24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111111"/>
                  </a:solidFill>
                </a:endParaRPr>
              </a:p>
            </p:txBody>
          </p:sp>
          <p:sp>
            <p:nvSpPr>
              <p:cNvPr id="59" name="Freeform 30"/>
              <p:cNvSpPr>
                <a:spLocks/>
              </p:cNvSpPr>
              <p:nvPr/>
            </p:nvSpPr>
            <p:spPr bwMode="auto">
              <a:xfrm>
                <a:off x="5092185" y="3516561"/>
                <a:ext cx="219854" cy="0"/>
              </a:xfrm>
              <a:custGeom>
                <a:avLst/>
                <a:gdLst>
                  <a:gd name="T0" fmla="*/ 0 w 112"/>
                  <a:gd name="T1" fmla="*/ 0 w 112"/>
                  <a:gd name="T2" fmla="*/ 112 w 11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12">
                    <a:moveTo>
                      <a:pt x="0" y="0"/>
                    </a:moveTo>
                    <a:lnTo>
                      <a:pt x="0" y="0"/>
                    </a:lnTo>
                    <a:lnTo>
                      <a:pt x="112" y="0"/>
                    </a:lnTo>
                  </a:path>
                </a:pathLst>
              </a:custGeom>
              <a:solidFill>
                <a:schemeClr val="accent3"/>
              </a:solidFill>
              <a:ln w="7938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111111"/>
                  </a:solidFill>
                </a:endParaRPr>
              </a:p>
            </p:txBody>
          </p:sp>
          <p:sp>
            <p:nvSpPr>
              <p:cNvPr id="60" name="Freeform 31"/>
              <p:cNvSpPr>
                <a:spLocks/>
              </p:cNvSpPr>
              <p:nvPr/>
            </p:nvSpPr>
            <p:spPr bwMode="auto">
              <a:xfrm>
                <a:off x="5092193" y="3553863"/>
                <a:ext cx="219854" cy="0"/>
              </a:xfrm>
              <a:custGeom>
                <a:avLst/>
                <a:gdLst>
                  <a:gd name="T0" fmla="*/ 0 w 112"/>
                  <a:gd name="T1" fmla="*/ 0 w 112"/>
                  <a:gd name="T2" fmla="*/ 112 w 11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12">
                    <a:moveTo>
                      <a:pt x="0" y="0"/>
                    </a:moveTo>
                    <a:lnTo>
                      <a:pt x="0" y="0"/>
                    </a:lnTo>
                    <a:lnTo>
                      <a:pt x="112" y="0"/>
                    </a:lnTo>
                  </a:path>
                </a:pathLst>
              </a:custGeom>
              <a:solidFill>
                <a:schemeClr val="accent3"/>
              </a:solidFill>
              <a:ln w="7938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111111"/>
                  </a:solidFill>
                </a:endParaRPr>
              </a:p>
            </p:txBody>
          </p:sp>
          <p:grpSp>
            <p:nvGrpSpPr>
              <p:cNvPr id="61" name="Group 558"/>
              <p:cNvGrpSpPr/>
              <p:nvPr/>
            </p:nvGrpSpPr>
            <p:grpSpPr>
              <a:xfrm>
                <a:off x="5149192" y="3278601"/>
                <a:ext cx="111121" cy="163856"/>
                <a:chOff x="3625851" y="1363663"/>
                <a:chExt cx="187325" cy="276225"/>
              </a:xfrm>
            </p:grpSpPr>
            <p:sp>
              <p:nvSpPr>
                <p:cNvPr id="62" name="Freeform 92"/>
                <p:cNvSpPr>
                  <a:spLocks/>
                </p:cNvSpPr>
                <p:nvPr/>
              </p:nvSpPr>
              <p:spPr bwMode="auto">
                <a:xfrm>
                  <a:off x="3625851" y="1462088"/>
                  <a:ext cx="187325" cy="177800"/>
                </a:xfrm>
                <a:custGeom>
                  <a:avLst/>
                  <a:gdLst>
                    <a:gd name="T0" fmla="*/ 256 w 276"/>
                    <a:gd name="T1" fmla="*/ 0 h 262"/>
                    <a:gd name="T2" fmla="*/ 243 w 276"/>
                    <a:gd name="T3" fmla="*/ 0 h 262"/>
                    <a:gd name="T4" fmla="*/ 238 w 276"/>
                    <a:gd name="T5" fmla="*/ 0 h 262"/>
                    <a:gd name="T6" fmla="*/ 38 w 276"/>
                    <a:gd name="T7" fmla="*/ 0 h 262"/>
                    <a:gd name="T8" fmla="*/ 34 w 276"/>
                    <a:gd name="T9" fmla="*/ 0 h 262"/>
                    <a:gd name="T10" fmla="*/ 20 w 276"/>
                    <a:gd name="T11" fmla="*/ 0 h 262"/>
                    <a:gd name="T12" fmla="*/ 0 w 276"/>
                    <a:gd name="T13" fmla="*/ 20 h 262"/>
                    <a:gd name="T14" fmla="*/ 0 w 276"/>
                    <a:gd name="T15" fmla="*/ 242 h 262"/>
                    <a:gd name="T16" fmla="*/ 20 w 276"/>
                    <a:gd name="T17" fmla="*/ 262 h 262"/>
                    <a:gd name="T18" fmla="*/ 34 w 276"/>
                    <a:gd name="T19" fmla="*/ 262 h 262"/>
                    <a:gd name="T20" fmla="*/ 54 w 276"/>
                    <a:gd name="T21" fmla="*/ 242 h 262"/>
                    <a:gd name="T22" fmla="*/ 54 w 276"/>
                    <a:gd name="T23" fmla="*/ 74 h 262"/>
                    <a:gd name="T24" fmla="*/ 64 w 276"/>
                    <a:gd name="T25" fmla="*/ 74 h 262"/>
                    <a:gd name="T26" fmla="*/ 64 w 276"/>
                    <a:gd name="T27" fmla="*/ 261 h 262"/>
                    <a:gd name="T28" fmla="*/ 213 w 276"/>
                    <a:gd name="T29" fmla="*/ 261 h 262"/>
                    <a:gd name="T30" fmla="*/ 213 w 276"/>
                    <a:gd name="T31" fmla="*/ 74 h 262"/>
                    <a:gd name="T32" fmla="*/ 223 w 276"/>
                    <a:gd name="T33" fmla="*/ 74 h 262"/>
                    <a:gd name="T34" fmla="*/ 223 w 276"/>
                    <a:gd name="T35" fmla="*/ 242 h 262"/>
                    <a:gd name="T36" fmla="*/ 243 w 276"/>
                    <a:gd name="T37" fmla="*/ 262 h 262"/>
                    <a:gd name="T38" fmla="*/ 256 w 276"/>
                    <a:gd name="T39" fmla="*/ 262 h 262"/>
                    <a:gd name="T40" fmla="*/ 276 w 276"/>
                    <a:gd name="T41" fmla="*/ 242 h 262"/>
                    <a:gd name="T42" fmla="*/ 276 w 276"/>
                    <a:gd name="T43" fmla="*/ 20 h 262"/>
                    <a:gd name="T44" fmla="*/ 256 w 276"/>
                    <a:gd name="T45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76" h="262">
                      <a:moveTo>
                        <a:pt x="256" y="0"/>
                      </a:moveTo>
                      <a:cubicBezTo>
                        <a:pt x="243" y="0"/>
                        <a:pt x="243" y="0"/>
                        <a:pt x="243" y="0"/>
                      </a:cubicBezTo>
                      <a:cubicBezTo>
                        <a:pt x="241" y="0"/>
                        <a:pt x="240" y="0"/>
                        <a:pt x="238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7" y="0"/>
                        <a:pt x="35" y="0"/>
                        <a:pt x="34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0" y="253"/>
                        <a:pt x="9" y="262"/>
                        <a:pt x="20" y="262"/>
                      </a:cubicBezTo>
                      <a:cubicBezTo>
                        <a:pt x="34" y="262"/>
                        <a:pt x="34" y="262"/>
                        <a:pt x="34" y="262"/>
                      </a:cubicBezTo>
                      <a:cubicBezTo>
                        <a:pt x="45" y="262"/>
                        <a:pt x="54" y="253"/>
                        <a:pt x="54" y="242"/>
                      </a:cubicBezTo>
                      <a:cubicBezTo>
                        <a:pt x="54" y="74"/>
                        <a:pt x="54" y="74"/>
                        <a:pt x="54" y="74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261"/>
                        <a:pt x="64" y="261"/>
                        <a:pt x="64" y="261"/>
                      </a:cubicBezTo>
                      <a:cubicBezTo>
                        <a:pt x="213" y="261"/>
                        <a:pt x="213" y="261"/>
                        <a:pt x="213" y="261"/>
                      </a:cubicBezTo>
                      <a:cubicBezTo>
                        <a:pt x="213" y="74"/>
                        <a:pt x="213" y="74"/>
                        <a:pt x="213" y="74"/>
                      </a:cubicBezTo>
                      <a:cubicBezTo>
                        <a:pt x="223" y="74"/>
                        <a:pt x="223" y="74"/>
                        <a:pt x="223" y="74"/>
                      </a:cubicBezTo>
                      <a:cubicBezTo>
                        <a:pt x="223" y="242"/>
                        <a:pt x="223" y="242"/>
                        <a:pt x="223" y="242"/>
                      </a:cubicBezTo>
                      <a:cubicBezTo>
                        <a:pt x="223" y="253"/>
                        <a:pt x="232" y="262"/>
                        <a:pt x="243" y="262"/>
                      </a:cubicBezTo>
                      <a:cubicBezTo>
                        <a:pt x="256" y="262"/>
                        <a:pt x="256" y="262"/>
                        <a:pt x="256" y="262"/>
                      </a:cubicBezTo>
                      <a:cubicBezTo>
                        <a:pt x="267" y="262"/>
                        <a:pt x="276" y="253"/>
                        <a:pt x="276" y="242"/>
                      </a:cubicBezTo>
                      <a:cubicBezTo>
                        <a:pt x="276" y="20"/>
                        <a:pt x="276" y="20"/>
                        <a:pt x="276" y="20"/>
                      </a:cubicBezTo>
                      <a:cubicBezTo>
                        <a:pt x="276" y="9"/>
                        <a:pt x="267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63" name="Freeform 94"/>
                <p:cNvSpPr>
                  <a:spLocks/>
                </p:cNvSpPr>
                <p:nvPr/>
              </p:nvSpPr>
              <p:spPr bwMode="auto">
                <a:xfrm>
                  <a:off x="3690938" y="1447801"/>
                  <a:ext cx="58738" cy="38100"/>
                </a:xfrm>
                <a:custGeom>
                  <a:avLst/>
                  <a:gdLst>
                    <a:gd name="T0" fmla="*/ 0 w 87"/>
                    <a:gd name="T1" fmla="*/ 23 h 58"/>
                    <a:gd name="T2" fmla="*/ 43 w 87"/>
                    <a:gd name="T3" fmla="*/ 58 h 58"/>
                    <a:gd name="T4" fmla="*/ 87 w 87"/>
                    <a:gd name="T5" fmla="*/ 23 h 58"/>
                    <a:gd name="T6" fmla="*/ 85 w 87"/>
                    <a:gd name="T7" fmla="*/ 3 h 58"/>
                    <a:gd name="T8" fmla="*/ 1 w 87"/>
                    <a:gd name="T9" fmla="*/ 0 h 58"/>
                    <a:gd name="T10" fmla="*/ 0 w 87"/>
                    <a:gd name="T11" fmla="*/ 2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7" h="58">
                      <a:moveTo>
                        <a:pt x="0" y="23"/>
                      </a:moveTo>
                      <a:cubicBezTo>
                        <a:pt x="3" y="46"/>
                        <a:pt x="21" y="58"/>
                        <a:pt x="43" y="58"/>
                      </a:cubicBezTo>
                      <a:cubicBezTo>
                        <a:pt x="65" y="58"/>
                        <a:pt x="84" y="46"/>
                        <a:pt x="87" y="23"/>
                      </a:cubicBezTo>
                      <a:cubicBezTo>
                        <a:pt x="85" y="3"/>
                        <a:pt x="85" y="3"/>
                        <a:pt x="85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64" name="Oval 95"/>
                <p:cNvSpPr>
                  <a:spLocks noChangeArrowheads="1"/>
                </p:cNvSpPr>
                <p:nvPr/>
              </p:nvSpPr>
              <p:spPr bwMode="auto">
                <a:xfrm>
                  <a:off x="3671888" y="1363663"/>
                  <a:ext cx="95250" cy="9525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</p:grpSp>
        </p:grp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5453217" y="2121522"/>
              <a:ext cx="655134" cy="6551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prstClr val="white"/>
                </a:solidFill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7301322" y="2503679"/>
              <a:ext cx="705944" cy="7059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67" name="Group 152"/>
            <p:cNvGrpSpPr/>
            <p:nvPr/>
          </p:nvGrpSpPr>
          <p:grpSpPr>
            <a:xfrm>
              <a:off x="7499570" y="2653001"/>
              <a:ext cx="309449" cy="370725"/>
              <a:chOff x="5337918" y="2850418"/>
              <a:chExt cx="355333" cy="425695"/>
            </a:xfrm>
          </p:grpSpPr>
          <p:grpSp>
            <p:nvGrpSpPr>
              <p:cNvPr id="68" name="Group 151"/>
              <p:cNvGrpSpPr/>
              <p:nvPr/>
            </p:nvGrpSpPr>
            <p:grpSpPr>
              <a:xfrm>
                <a:off x="5337918" y="2850418"/>
                <a:ext cx="355333" cy="425695"/>
                <a:chOff x="5347345" y="2888126"/>
                <a:chExt cx="355333" cy="425695"/>
              </a:xfrm>
            </p:grpSpPr>
            <p:sp>
              <p:nvSpPr>
                <p:cNvPr id="70" name="Freeform 51"/>
                <p:cNvSpPr>
                  <a:spLocks/>
                </p:cNvSpPr>
                <p:nvPr/>
              </p:nvSpPr>
              <p:spPr bwMode="auto">
                <a:xfrm>
                  <a:off x="5347345" y="2888126"/>
                  <a:ext cx="355333" cy="425695"/>
                </a:xfrm>
                <a:custGeom>
                  <a:avLst/>
                  <a:gdLst>
                    <a:gd name="T0" fmla="*/ 0 w 128"/>
                    <a:gd name="T1" fmla="*/ 64 h 154"/>
                    <a:gd name="T2" fmla="*/ 64 w 128"/>
                    <a:gd name="T3" fmla="*/ 0 h 154"/>
                    <a:gd name="T4" fmla="*/ 128 w 128"/>
                    <a:gd name="T5" fmla="*/ 64 h 154"/>
                    <a:gd name="T6" fmla="*/ 128 w 128"/>
                    <a:gd name="T7" fmla="*/ 68 h 154"/>
                    <a:gd name="T8" fmla="*/ 128 w 128"/>
                    <a:gd name="T9" fmla="*/ 154 h 154"/>
                    <a:gd name="T10" fmla="*/ 0 w 128"/>
                    <a:gd name="T11" fmla="*/ 154 h 154"/>
                    <a:gd name="T12" fmla="*/ 0 w 128"/>
                    <a:gd name="T13" fmla="*/ 68 h 154"/>
                    <a:gd name="T14" fmla="*/ 0 w 128"/>
                    <a:gd name="T15" fmla="*/ 6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8" h="154">
                      <a:moveTo>
                        <a:pt x="0" y="64"/>
                      </a:moveTo>
                      <a:cubicBezTo>
                        <a:pt x="0" y="29"/>
                        <a:pt x="8" y="0"/>
                        <a:pt x="64" y="0"/>
                      </a:cubicBezTo>
                      <a:cubicBezTo>
                        <a:pt x="120" y="0"/>
                        <a:pt x="128" y="29"/>
                        <a:pt x="128" y="64"/>
                      </a:cubicBezTo>
                      <a:cubicBezTo>
                        <a:pt x="128" y="68"/>
                        <a:pt x="128" y="68"/>
                        <a:pt x="128" y="68"/>
                      </a:cubicBezTo>
                      <a:cubicBezTo>
                        <a:pt x="128" y="154"/>
                        <a:pt x="128" y="154"/>
                        <a:pt x="128" y="154"/>
                      </a:cubicBezTo>
                      <a:cubicBezTo>
                        <a:pt x="0" y="154"/>
                        <a:pt x="0" y="154"/>
                        <a:pt x="0" y="154"/>
                      </a:cubicBezTo>
                      <a:cubicBezTo>
                        <a:pt x="0" y="68"/>
                        <a:pt x="0" y="68"/>
                        <a:pt x="0" y="68"/>
                      </a:cubicBez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kern="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Rectangle 52"/>
                <p:cNvSpPr>
                  <a:spLocks noChangeArrowheads="1"/>
                </p:cNvSpPr>
                <p:nvPr/>
              </p:nvSpPr>
              <p:spPr bwMode="auto">
                <a:xfrm>
                  <a:off x="5497452" y="2981944"/>
                  <a:ext cx="55118" cy="2497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</p:grpSp>
          <p:sp>
            <p:nvSpPr>
              <p:cNvPr id="69" name="Rectangle 53"/>
              <p:cNvSpPr>
                <a:spLocks noChangeArrowheads="1"/>
              </p:cNvSpPr>
              <p:nvPr/>
            </p:nvSpPr>
            <p:spPr bwMode="auto">
              <a:xfrm>
                <a:off x="5424112" y="3008725"/>
                <a:ext cx="182943" cy="5511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111111"/>
                  </a:solidFill>
                </a:endParaRPr>
              </a:p>
            </p:txBody>
          </p:sp>
        </p:grp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8241395" y="3093378"/>
              <a:ext cx="705944" cy="7059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73" name="Group 504"/>
            <p:cNvGrpSpPr/>
            <p:nvPr/>
          </p:nvGrpSpPr>
          <p:grpSpPr>
            <a:xfrm>
              <a:off x="8349521" y="3263032"/>
              <a:ext cx="500516" cy="366483"/>
              <a:chOff x="-1882580" y="3949654"/>
              <a:chExt cx="841543" cy="570276"/>
            </a:xfrm>
            <a:solidFill>
              <a:schemeClr val="bg1"/>
            </a:solidFill>
          </p:grpSpPr>
          <p:grpSp>
            <p:nvGrpSpPr>
              <p:cNvPr id="74" name="Group 505"/>
              <p:cNvGrpSpPr/>
              <p:nvPr/>
            </p:nvGrpSpPr>
            <p:grpSpPr>
              <a:xfrm>
                <a:off x="-1882580" y="3949654"/>
                <a:ext cx="467084" cy="471093"/>
                <a:chOff x="4314293" y="5497910"/>
                <a:chExt cx="197997" cy="199696"/>
              </a:xfrm>
              <a:grpFill/>
            </p:grpSpPr>
            <p:sp>
              <p:nvSpPr>
                <p:cNvPr id="78" name="Freeform 25"/>
                <p:cNvSpPr>
                  <a:spLocks noEditPoints="1"/>
                </p:cNvSpPr>
                <p:nvPr/>
              </p:nvSpPr>
              <p:spPr bwMode="auto">
                <a:xfrm>
                  <a:off x="4314293" y="5497910"/>
                  <a:ext cx="197997" cy="199696"/>
                </a:xfrm>
                <a:custGeom>
                  <a:avLst/>
                  <a:gdLst>
                    <a:gd name="T0" fmla="*/ 160 w 160"/>
                    <a:gd name="T1" fmla="*/ 72 h 162"/>
                    <a:gd name="T2" fmla="*/ 80 w 160"/>
                    <a:gd name="T3" fmla="*/ 0 h 162"/>
                    <a:gd name="T4" fmla="*/ 0 w 160"/>
                    <a:gd name="T5" fmla="*/ 72 h 162"/>
                    <a:gd name="T6" fmla="*/ 80 w 160"/>
                    <a:gd name="T7" fmla="*/ 144 h 162"/>
                    <a:gd name="T8" fmla="*/ 97 w 160"/>
                    <a:gd name="T9" fmla="*/ 142 h 162"/>
                    <a:gd name="T10" fmla="*/ 129 w 160"/>
                    <a:gd name="T11" fmla="*/ 160 h 162"/>
                    <a:gd name="T12" fmla="*/ 135 w 160"/>
                    <a:gd name="T13" fmla="*/ 156 h 162"/>
                    <a:gd name="T14" fmla="*/ 130 w 160"/>
                    <a:gd name="T15" fmla="*/ 128 h 162"/>
                    <a:gd name="T16" fmla="*/ 160 w 160"/>
                    <a:gd name="T17" fmla="*/ 72 h 162"/>
                    <a:gd name="T18" fmla="*/ 74 w 160"/>
                    <a:gd name="T19" fmla="*/ 29 h 162"/>
                    <a:gd name="T20" fmla="*/ 80 w 160"/>
                    <a:gd name="T21" fmla="*/ 26 h 162"/>
                    <a:gd name="T22" fmla="*/ 86 w 160"/>
                    <a:gd name="T23" fmla="*/ 28 h 162"/>
                    <a:gd name="T24" fmla="*/ 89 w 160"/>
                    <a:gd name="T25" fmla="*/ 35 h 162"/>
                    <a:gd name="T26" fmla="*/ 86 w 160"/>
                    <a:gd name="T27" fmla="*/ 41 h 162"/>
                    <a:gd name="T28" fmla="*/ 80 w 160"/>
                    <a:gd name="T29" fmla="*/ 43 h 162"/>
                    <a:gd name="T30" fmla="*/ 74 w 160"/>
                    <a:gd name="T31" fmla="*/ 41 h 162"/>
                    <a:gd name="T32" fmla="*/ 71 w 160"/>
                    <a:gd name="T33" fmla="*/ 35 h 162"/>
                    <a:gd name="T34" fmla="*/ 74 w 160"/>
                    <a:gd name="T35" fmla="*/ 29 h 162"/>
                    <a:gd name="T36" fmla="*/ 71 w 160"/>
                    <a:gd name="T37" fmla="*/ 110 h 162"/>
                    <a:gd name="T38" fmla="*/ 71 w 160"/>
                    <a:gd name="T39" fmla="*/ 61 h 162"/>
                    <a:gd name="T40" fmla="*/ 74 w 160"/>
                    <a:gd name="T41" fmla="*/ 53 h 162"/>
                    <a:gd name="T42" fmla="*/ 80 w 160"/>
                    <a:gd name="T43" fmla="*/ 51 h 162"/>
                    <a:gd name="T44" fmla="*/ 86 w 160"/>
                    <a:gd name="T45" fmla="*/ 53 h 162"/>
                    <a:gd name="T46" fmla="*/ 89 w 160"/>
                    <a:gd name="T47" fmla="*/ 61 h 162"/>
                    <a:gd name="T48" fmla="*/ 89 w 160"/>
                    <a:gd name="T49" fmla="*/ 110 h 162"/>
                    <a:gd name="T50" fmla="*/ 86 w 160"/>
                    <a:gd name="T51" fmla="*/ 118 h 162"/>
                    <a:gd name="T52" fmla="*/ 80 w 160"/>
                    <a:gd name="T53" fmla="*/ 120 h 162"/>
                    <a:gd name="T54" fmla="*/ 74 w 160"/>
                    <a:gd name="T55" fmla="*/ 118 h 162"/>
                    <a:gd name="T56" fmla="*/ 71 w 160"/>
                    <a:gd name="T57" fmla="*/ 11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60" h="162">
                      <a:moveTo>
                        <a:pt x="160" y="72"/>
                      </a:moveTo>
                      <a:cubicBezTo>
                        <a:pt x="160" y="32"/>
                        <a:pt x="124" y="0"/>
                        <a:pt x="80" y="0"/>
                      </a:cubicBezTo>
                      <a:cubicBezTo>
                        <a:pt x="36" y="0"/>
                        <a:pt x="0" y="32"/>
                        <a:pt x="0" y="72"/>
                      </a:cubicBezTo>
                      <a:cubicBezTo>
                        <a:pt x="0" y="112"/>
                        <a:pt x="36" y="144"/>
                        <a:pt x="80" y="144"/>
                      </a:cubicBezTo>
                      <a:cubicBezTo>
                        <a:pt x="86" y="144"/>
                        <a:pt x="92" y="143"/>
                        <a:pt x="97" y="142"/>
                      </a:cubicBezTo>
                      <a:cubicBezTo>
                        <a:pt x="129" y="160"/>
                        <a:pt x="129" y="160"/>
                        <a:pt x="129" y="160"/>
                      </a:cubicBezTo>
                      <a:cubicBezTo>
                        <a:pt x="133" y="162"/>
                        <a:pt x="135" y="160"/>
                        <a:pt x="135" y="156"/>
                      </a:cubicBezTo>
                      <a:cubicBezTo>
                        <a:pt x="130" y="128"/>
                        <a:pt x="130" y="128"/>
                        <a:pt x="130" y="128"/>
                      </a:cubicBezTo>
                      <a:cubicBezTo>
                        <a:pt x="148" y="115"/>
                        <a:pt x="160" y="95"/>
                        <a:pt x="160" y="72"/>
                      </a:cubicBezTo>
                      <a:close/>
                      <a:moveTo>
                        <a:pt x="74" y="29"/>
                      </a:moveTo>
                      <a:cubicBezTo>
                        <a:pt x="76" y="27"/>
                        <a:pt x="78" y="26"/>
                        <a:pt x="80" y="26"/>
                      </a:cubicBezTo>
                      <a:cubicBezTo>
                        <a:pt x="82" y="26"/>
                        <a:pt x="84" y="27"/>
                        <a:pt x="86" y="28"/>
                      </a:cubicBezTo>
                      <a:cubicBezTo>
                        <a:pt x="88" y="30"/>
                        <a:pt x="89" y="32"/>
                        <a:pt x="89" y="35"/>
                      </a:cubicBezTo>
                      <a:cubicBezTo>
                        <a:pt x="89" y="37"/>
                        <a:pt x="88" y="39"/>
                        <a:pt x="86" y="41"/>
                      </a:cubicBezTo>
                      <a:cubicBezTo>
                        <a:pt x="84" y="42"/>
                        <a:pt x="82" y="43"/>
                        <a:pt x="80" y="43"/>
                      </a:cubicBezTo>
                      <a:cubicBezTo>
                        <a:pt x="78" y="43"/>
                        <a:pt x="76" y="42"/>
                        <a:pt x="74" y="41"/>
                      </a:cubicBezTo>
                      <a:cubicBezTo>
                        <a:pt x="72" y="39"/>
                        <a:pt x="71" y="37"/>
                        <a:pt x="71" y="35"/>
                      </a:cubicBezTo>
                      <a:cubicBezTo>
                        <a:pt x="71" y="32"/>
                        <a:pt x="72" y="30"/>
                        <a:pt x="74" y="29"/>
                      </a:cubicBezTo>
                      <a:close/>
                      <a:moveTo>
                        <a:pt x="71" y="110"/>
                      </a:moveTo>
                      <a:cubicBezTo>
                        <a:pt x="71" y="61"/>
                        <a:pt x="71" y="61"/>
                        <a:pt x="71" y="61"/>
                      </a:cubicBezTo>
                      <a:cubicBezTo>
                        <a:pt x="71" y="58"/>
                        <a:pt x="72" y="55"/>
                        <a:pt x="74" y="53"/>
                      </a:cubicBezTo>
                      <a:cubicBezTo>
                        <a:pt x="75" y="52"/>
                        <a:pt x="77" y="51"/>
                        <a:pt x="80" y="51"/>
                      </a:cubicBezTo>
                      <a:cubicBezTo>
                        <a:pt x="82" y="51"/>
                        <a:pt x="84" y="52"/>
                        <a:pt x="86" y="53"/>
                      </a:cubicBezTo>
                      <a:cubicBezTo>
                        <a:pt x="88" y="55"/>
                        <a:pt x="89" y="57"/>
                        <a:pt x="89" y="61"/>
                      </a:cubicBezTo>
                      <a:cubicBezTo>
                        <a:pt x="89" y="110"/>
                        <a:pt x="89" y="110"/>
                        <a:pt x="89" y="110"/>
                      </a:cubicBezTo>
                      <a:cubicBezTo>
                        <a:pt x="89" y="113"/>
                        <a:pt x="88" y="116"/>
                        <a:pt x="86" y="118"/>
                      </a:cubicBezTo>
                      <a:cubicBezTo>
                        <a:pt x="84" y="119"/>
                        <a:pt x="82" y="120"/>
                        <a:pt x="80" y="120"/>
                      </a:cubicBezTo>
                      <a:cubicBezTo>
                        <a:pt x="77" y="120"/>
                        <a:pt x="75" y="119"/>
                        <a:pt x="74" y="118"/>
                      </a:cubicBezTo>
                      <a:cubicBezTo>
                        <a:pt x="72" y="116"/>
                        <a:pt x="71" y="113"/>
                        <a:pt x="71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4337091" y="5502671"/>
                  <a:ext cx="152400" cy="152400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75" name="Group 506"/>
              <p:cNvGrpSpPr/>
              <p:nvPr/>
            </p:nvGrpSpPr>
            <p:grpSpPr>
              <a:xfrm flipH="1">
                <a:off x="-1414679" y="4143082"/>
                <a:ext cx="373642" cy="376848"/>
                <a:chOff x="4340319" y="5527653"/>
                <a:chExt cx="197997" cy="199696"/>
              </a:xfrm>
              <a:grpFill/>
            </p:grpSpPr>
            <p:sp>
              <p:nvSpPr>
                <p:cNvPr id="76" name="Freeform 25"/>
                <p:cNvSpPr>
                  <a:spLocks noEditPoints="1"/>
                </p:cNvSpPr>
                <p:nvPr/>
              </p:nvSpPr>
              <p:spPr bwMode="auto">
                <a:xfrm>
                  <a:off x="4340319" y="5527653"/>
                  <a:ext cx="197997" cy="199696"/>
                </a:xfrm>
                <a:custGeom>
                  <a:avLst/>
                  <a:gdLst>
                    <a:gd name="T0" fmla="*/ 160 w 160"/>
                    <a:gd name="T1" fmla="*/ 72 h 162"/>
                    <a:gd name="T2" fmla="*/ 80 w 160"/>
                    <a:gd name="T3" fmla="*/ 0 h 162"/>
                    <a:gd name="T4" fmla="*/ 0 w 160"/>
                    <a:gd name="T5" fmla="*/ 72 h 162"/>
                    <a:gd name="T6" fmla="*/ 80 w 160"/>
                    <a:gd name="T7" fmla="*/ 144 h 162"/>
                    <a:gd name="T8" fmla="*/ 97 w 160"/>
                    <a:gd name="T9" fmla="*/ 142 h 162"/>
                    <a:gd name="T10" fmla="*/ 129 w 160"/>
                    <a:gd name="T11" fmla="*/ 160 h 162"/>
                    <a:gd name="T12" fmla="*/ 135 w 160"/>
                    <a:gd name="T13" fmla="*/ 156 h 162"/>
                    <a:gd name="T14" fmla="*/ 130 w 160"/>
                    <a:gd name="T15" fmla="*/ 128 h 162"/>
                    <a:gd name="T16" fmla="*/ 160 w 160"/>
                    <a:gd name="T17" fmla="*/ 72 h 162"/>
                    <a:gd name="T18" fmla="*/ 74 w 160"/>
                    <a:gd name="T19" fmla="*/ 29 h 162"/>
                    <a:gd name="T20" fmla="*/ 80 w 160"/>
                    <a:gd name="T21" fmla="*/ 26 h 162"/>
                    <a:gd name="T22" fmla="*/ 86 w 160"/>
                    <a:gd name="T23" fmla="*/ 28 h 162"/>
                    <a:gd name="T24" fmla="*/ 89 w 160"/>
                    <a:gd name="T25" fmla="*/ 35 h 162"/>
                    <a:gd name="T26" fmla="*/ 86 w 160"/>
                    <a:gd name="T27" fmla="*/ 41 h 162"/>
                    <a:gd name="T28" fmla="*/ 80 w 160"/>
                    <a:gd name="T29" fmla="*/ 43 h 162"/>
                    <a:gd name="T30" fmla="*/ 74 w 160"/>
                    <a:gd name="T31" fmla="*/ 41 h 162"/>
                    <a:gd name="T32" fmla="*/ 71 w 160"/>
                    <a:gd name="T33" fmla="*/ 35 h 162"/>
                    <a:gd name="T34" fmla="*/ 74 w 160"/>
                    <a:gd name="T35" fmla="*/ 29 h 162"/>
                    <a:gd name="T36" fmla="*/ 71 w 160"/>
                    <a:gd name="T37" fmla="*/ 110 h 162"/>
                    <a:gd name="T38" fmla="*/ 71 w 160"/>
                    <a:gd name="T39" fmla="*/ 61 h 162"/>
                    <a:gd name="T40" fmla="*/ 74 w 160"/>
                    <a:gd name="T41" fmla="*/ 53 h 162"/>
                    <a:gd name="T42" fmla="*/ 80 w 160"/>
                    <a:gd name="T43" fmla="*/ 51 h 162"/>
                    <a:gd name="T44" fmla="*/ 86 w 160"/>
                    <a:gd name="T45" fmla="*/ 53 h 162"/>
                    <a:gd name="T46" fmla="*/ 89 w 160"/>
                    <a:gd name="T47" fmla="*/ 61 h 162"/>
                    <a:gd name="T48" fmla="*/ 89 w 160"/>
                    <a:gd name="T49" fmla="*/ 110 h 162"/>
                    <a:gd name="T50" fmla="*/ 86 w 160"/>
                    <a:gd name="T51" fmla="*/ 118 h 162"/>
                    <a:gd name="T52" fmla="*/ 80 w 160"/>
                    <a:gd name="T53" fmla="*/ 120 h 162"/>
                    <a:gd name="T54" fmla="*/ 74 w 160"/>
                    <a:gd name="T55" fmla="*/ 118 h 162"/>
                    <a:gd name="T56" fmla="*/ 71 w 160"/>
                    <a:gd name="T57" fmla="*/ 11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60" h="162">
                      <a:moveTo>
                        <a:pt x="160" y="72"/>
                      </a:moveTo>
                      <a:cubicBezTo>
                        <a:pt x="160" y="32"/>
                        <a:pt x="124" y="0"/>
                        <a:pt x="80" y="0"/>
                      </a:cubicBezTo>
                      <a:cubicBezTo>
                        <a:pt x="36" y="0"/>
                        <a:pt x="0" y="32"/>
                        <a:pt x="0" y="72"/>
                      </a:cubicBezTo>
                      <a:cubicBezTo>
                        <a:pt x="0" y="112"/>
                        <a:pt x="36" y="144"/>
                        <a:pt x="80" y="144"/>
                      </a:cubicBezTo>
                      <a:cubicBezTo>
                        <a:pt x="86" y="144"/>
                        <a:pt x="92" y="143"/>
                        <a:pt x="97" y="142"/>
                      </a:cubicBezTo>
                      <a:cubicBezTo>
                        <a:pt x="129" y="160"/>
                        <a:pt x="129" y="160"/>
                        <a:pt x="129" y="160"/>
                      </a:cubicBezTo>
                      <a:cubicBezTo>
                        <a:pt x="133" y="162"/>
                        <a:pt x="135" y="160"/>
                        <a:pt x="135" y="156"/>
                      </a:cubicBezTo>
                      <a:cubicBezTo>
                        <a:pt x="130" y="128"/>
                        <a:pt x="130" y="128"/>
                        <a:pt x="130" y="128"/>
                      </a:cubicBezTo>
                      <a:cubicBezTo>
                        <a:pt x="148" y="115"/>
                        <a:pt x="160" y="95"/>
                        <a:pt x="160" y="72"/>
                      </a:cubicBezTo>
                      <a:close/>
                      <a:moveTo>
                        <a:pt x="74" y="29"/>
                      </a:moveTo>
                      <a:cubicBezTo>
                        <a:pt x="76" y="27"/>
                        <a:pt x="78" y="26"/>
                        <a:pt x="80" y="26"/>
                      </a:cubicBezTo>
                      <a:cubicBezTo>
                        <a:pt x="82" y="26"/>
                        <a:pt x="84" y="27"/>
                        <a:pt x="86" y="28"/>
                      </a:cubicBezTo>
                      <a:cubicBezTo>
                        <a:pt x="88" y="30"/>
                        <a:pt x="89" y="32"/>
                        <a:pt x="89" y="35"/>
                      </a:cubicBezTo>
                      <a:cubicBezTo>
                        <a:pt x="89" y="37"/>
                        <a:pt x="88" y="39"/>
                        <a:pt x="86" y="41"/>
                      </a:cubicBezTo>
                      <a:cubicBezTo>
                        <a:pt x="84" y="42"/>
                        <a:pt x="82" y="43"/>
                        <a:pt x="80" y="43"/>
                      </a:cubicBezTo>
                      <a:cubicBezTo>
                        <a:pt x="78" y="43"/>
                        <a:pt x="76" y="42"/>
                        <a:pt x="74" y="41"/>
                      </a:cubicBezTo>
                      <a:cubicBezTo>
                        <a:pt x="72" y="39"/>
                        <a:pt x="71" y="37"/>
                        <a:pt x="71" y="35"/>
                      </a:cubicBezTo>
                      <a:cubicBezTo>
                        <a:pt x="71" y="32"/>
                        <a:pt x="72" y="30"/>
                        <a:pt x="74" y="29"/>
                      </a:cubicBezTo>
                      <a:close/>
                      <a:moveTo>
                        <a:pt x="71" y="110"/>
                      </a:moveTo>
                      <a:cubicBezTo>
                        <a:pt x="71" y="61"/>
                        <a:pt x="71" y="61"/>
                        <a:pt x="71" y="61"/>
                      </a:cubicBezTo>
                      <a:cubicBezTo>
                        <a:pt x="71" y="58"/>
                        <a:pt x="72" y="55"/>
                        <a:pt x="74" y="53"/>
                      </a:cubicBezTo>
                      <a:cubicBezTo>
                        <a:pt x="75" y="52"/>
                        <a:pt x="77" y="51"/>
                        <a:pt x="80" y="51"/>
                      </a:cubicBezTo>
                      <a:cubicBezTo>
                        <a:pt x="82" y="51"/>
                        <a:pt x="84" y="52"/>
                        <a:pt x="86" y="53"/>
                      </a:cubicBezTo>
                      <a:cubicBezTo>
                        <a:pt x="88" y="55"/>
                        <a:pt x="89" y="57"/>
                        <a:pt x="89" y="61"/>
                      </a:cubicBezTo>
                      <a:cubicBezTo>
                        <a:pt x="89" y="110"/>
                        <a:pt x="89" y="110"/>
                        <a:pt x="89" y="110"/>
                      </a:cubicBezTo>
                      <a:cubicBezTo>
                        <a:pt x="89" y="113"/>
                        <a:pt x="88" y="116"/>
                        <a:pt x="86" y="118"/>
                      </a:cubicBezTo>
                      <a:cubicBezTo>
                        <a:pt x="84" y="119"/>
                        <a:pt x="82" y="120"/>
                        <a:pt x="80" y="120"/>
                      </a:cubicBezTo>
                      <a:cubicBezTo>
                        <a:pt x="77" y="120"/>
                        <a:pt x="75" y="119"/>
                        <a:pt x="74" y="118"/>
                      </a:cubicBezTo>
                      <a:cubicBezTo>
                        <a:pt x="72" y="116"/>
                        <a:pt x="71" y="113"/>
                        <a:pt x="71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111111"/>
                    </a:solidFill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363116" y="5532415"/>
                  <a:ext cx="152400" cy="152400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80" name="TextBox 79"/>
            <p:cNvSpPr txBox="1"/>
            <p:nvPr/>
          </p:nvSpPr>
          <p:spPr>
            <a:xfrm>
              <a:off x="6624201" y="1718974"/>
              <a:ext cx="1541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buClr>
                  <a:srgbClr val="69C0C9"/>
                </a:buClr>
                <a:defRPr sz="800" b="1" kern="0">
                  <a:solidFill>
                    <a:srgbClr val="404040"/>
                  </a:solidFill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400" b="0" spc="-30" dirty="0">
                  <a:solidFill>
                    <a:schemeClr val="tx2"/>
                  </a:solidFill>
                </a:rPr>
                <a:t>Lab/biomarkers data</a:t>
              </a: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5350233" y="2953563"/>
              <a:ext cx="1635587" cy="1635587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prstClr val="white"/>
                </a:solidFill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flipH="1">
              <a:off x="4491315" y="3953735"/>
              <a:ext cx="839308" cy="844487"/>
            </a:xfrm>
            <a:prstGeom prst="line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6210680" y="4829052"/>
              <a:ext cx="1000068" cy="10000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84" name="Group 571"/>
            <p:cNvGrpSpPr/>
            <p:nvPr/>
          </p:nvGrpSpPr>
          <p:grpSpPr>
            <a:xfrm>
              <a:off x="6412791" y="5064087"/>
              <a:ext cx="625897" cy="540138"/>
              <a:chOff x="6273898" y="1446090"/>
              <a:chExt cx="398979" cy="344312"/>
            </a:xfrm>
            <a:solidFill>
              <a:schemeClr val="bg1"/>
            </a:solidFill>
          </p:grpSpPr>
          <p:sp>
            <p:nvSpPr>
              <p:cNvPr id="85" name="Freeform 125"/>
              <p:cNvSpPr>
                <a:spLocks noEditPoints="1"/>
              </p:cNvSpPr>
              <p:nvPr/>
            </p:nvSpPr>
            <p:spPr bwMode="auto">
              <a:xfrm>
                <a:off x="6345829" y="1572689"/>
                <a:ext cx="327048" cy="217713"/>
              </a:xfrm>
              <a:custGeom>
                <a:avLst/>
                <a:gdLst>
                  <a:gd name="T0" fmla="*/ 136 w 144"/>
                  <a:gd name="T1" fmla="*/ 0 h 96"/>
                  <a:gd name="T2" fmla="*/ 8 w 144"/>
                  <a:gd name="T3" fmla="*/ 0 h 96"/>
                  <a:gd name="T4" fmla="*/ 0 w 144"/>
                  <a:gd name="T5" fmla="*/ 8 h 96"/>
                  <a:gd name="T6" fmla="*/ 0 w 144"/>
                  <a:gd name="T7" fmla="*/ 88 h 96"/>
                  <a:gd name="T8" fmla="*/ 8 w 144"/>
                  <a:gd name="T9" fmla="*/ 96 h 96"/>
                  <a:gd name="T10" fmla="*/ 136 w 144"/>
                  <a:gd name="T11" fmla="*/ 96 h 96"/>
                  <a:gd name="T12" fmla="*/ 144 w 144"/>
                  <a:gd name="T13" fmla="*/ 88 h 96"/>
                  <a:gd name="T14" fmla="*/ 144 w 144"/>
                  <a:gd name="T15" fmla="*/ 8 h 96"/>
                  <a:gd name="T16" fmla="*/ 136 w 144"/>
                  <a:gd name="T17" fmla="*/ 0 h 96"/>
                  <a:gd name="T18" fmla="*/ 140 w 144"/>
                  <a:gd name="T19" fmla="*/ 44 h 96"/>
                  <a:gd name="T20" fmla="*/ 4 w 144"/>
                  <a:gd name="T21" fmla="*/ 44 h 96"/>
                  <a:gd name="T22" fmla="*/ 4 w 144"/>
                  <a:gd name="T23" fmla="*/ 20 h 96"/>
                  <a:gd name="T24" fmla="*/ 140 w 144"/>
                  <a:gd name="T25" fmla="*/ 20 h 96"/>
                  <a:gd name="T26" fmla="*/ 140 w 144"/>
                  <a:gd name="T27" fmla="*/ 4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4" h="96">
                    <a:moveTo>
                      <a:pt x="13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2"/>
                      <a:pt x="4" y="96"/>
                      <a:pt x="8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40" y="96"/>
                      <a:pt x="144" y="92"/>
                      <a:pt x="144" y="8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4"/>
                      <a:pt x="140" y="0"/>
                      <a:pt x="136" y="0"/>
                    </a:cubicBezTo>
                    <a:close/>
                    <a:moveTo>
                      <a:pt x="1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40" y="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111111"/>
                  </a:solidFill>
                </a:endParaRPr>
              </a:p>
            </p:txBody>
          </p:sp>
          <p:sp>
            <p:nvSpPr>
              <p:cNvPr id="86" name="Oval 126"/>
              <p:cNvSpPr>
                <a:spLocks noChangeArrowheads="1"/>
              </p:cNvSpPr>
              <p:nvPr/>
            </p:nvSpPr>
            <p:spPr bwMode="auto">
              <a:xfrm>
                <a:off x="6527096" y="1472944"/>
                <a:ext cx="46036" cy="4507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111111"/>
                  </a:solidFill>
                </a:endParaRPr>
              </a:p>
            </p:txBody>
          </p:sp>
          <p:sp>
            <p:nvSpPr>
              <p:cNvPr id="87" name="Freeform 127"/>
              <p:cNvSpPr>
                <a:spLocks/>
              </p:cNvSpPr>
              <p:nvPr/>
            </p:nvSpPr>
            <p:spPr bwMode="auto">
              <a:xfrm>
                <a:off x="6482019" y="1472944"/>
                <a:ext cx="41241" cy="45077"/>
              </a:xfrm>
              <a:custGeom>
                <a:avLst/>
                <a:gdLst>
                  <a:gd name="T0" fmla="*/ 18 w 18"/>
                  <a:gd name="T1" fmla="*/ 4 h 20"/>
                  <a:gd name="T2" fmla="*/ 10 w 18"/>
                  <a:gd name="T3" fmla="*/ 0 h 20"/>
                  <a:gd name="T4" fmla="*/ 0 w 18"/>
                  <a:gd name="T5" fmla="*/ 10 h 20"/>
                  <a:gd name="T6" fmla="*/ 10 w 18"/>
                  <a:gd name="T7" fmla="*/ 20 h 20"/>
                  <a:gd name="T8" fmla="*/ 18 w 18"/>
                  <a:gd name="T9" fmla="*/ 16 h 20"/>
                  <a:gd name="T10" fmla="*/ 16 w 18"/>
                  <a:gd name="T11" fmla="*/ 10 h 20"/>
                  <a:gd name="T12" fmla="*/ 18 w 18"/>
                  <a:gd name="T13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">
                    <a:moveTo>
                      <a:pt x="18" y="4"/>
                    </a:moveTo>
                    <a:cubicBezTo>
                      <a:pt x="16" y="1"/>
                      <a:pt x="13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3" y="20"/>
                      <a:pt x="16" y="19"/>
                      <a:pt x="18" y="16"/>
                    </a:cubicBezTo>
                    <a:cubicBezTo>
                      <a:pt x="17" y="14"/>
                      <a:pt x="16" y="12"/>
                      <a:pt x="16" y="10"/>
                    </a:cubicBezTo>
                    <a:cubicBezTo>
                      <a:pt x="16" y="8"/>
                      <a:pt x="17" y="5"/>
                      <a:pt x="18" y="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111111"/>
                  </a:solidFill>
                </a:endParaRPr>
              </a:p>
            </p:txBody>
          </p:sp>
          <p:sp>
            <p:nvSpPr>
              <p:cNvPr id="88" name="Freeform 128"/>
              <p:cNvSpPr>
                <a:spLocks noEditPoints="1"/>
              </p:cNvSpPr>
              <p:nvPr/>
            </p:nvSpPr>
            <p:spPr bwMode="auto">
              <a:xfrm>
                <a:off x="6273898" y="1446090"/>
                <a:ext cx="326089" cy="216753"/>
              </a:xfrm>
              <a:custGeom>
                <a:avLst/>
                <a:gdLst>
                  <a:gd name="T0" fmla="*/ 136 w 144"/>
                  <a:gd name="T1" fmla="*/ 0 h 96"/>
                  <a:gd name="T2" fmla="*/ 8 w 144"/>
                  <a:gd name="T3" fmla="*/ 0 h 96"/>
                  <a:gd name="T4" fmla="*/ 0 w 144"/>
                  <a:gd name="T5" fmla="*/ 8 h 96"/>
                  <a:gd name="T6" fmla="*/ 0 w 144"/>
                  <a:gd name="T7" fmla="*/ 88 h 96"/>
                  <a:gd name="T8" fmla="*/ 8 w 144"/>
                  <a:gd name="T9" fmla="*/ 96 h 96"/>
                  <a:gd name="T10" fmla="*/ 24 w 144"/>
                  <a:gd name="T11" fmla="*/ 96 h 96"/>
                  <a:gd name="T12" fmla="*/ 24 w 144"/>
                  <a:gd name="T13" fmla="*/ 64 h 96"/>
                  <a:gd name="T14" fmla="*/ 26 w 144"/>
                  <a:gd name="T15" fmla="*/ 56 h 96"/>
                  <a:gd name="T16" fmla="*/ 24 w 144"/>
                  <a:gd name="T17" fmla="*/ 56 h 96"/>
                  <a:gd name="T18" fmla="*/ 16 w 144"/>
                  <a:gd name="T19" fmla="*/ 48 h 96"/>
                  <a:gd name="T20" fmla="*/ 16 w 144"/>
                  <a:gd name="T21" fmla="*/ 32 h 96"/>
                  <a:gd name="T22" fmla="*/ 24 w 144"/>
                  <a:gd name="T23" fmla="*/ 24 h 96"/>
                  <a:gd name="T24" fmla="*/ 48 w 144"/>
                  <a:gd name="T25" fmla="*/ 24 h 96"/>
                  <a:gd name="T26" fmla="*/ 56 w 144"/>
                  <a:gd name="T27" fmla="*/ 32 h 96"/>
                  <a:gd name="T28" fmla="*/ 56 w 144"/>
                  <a:gd name="T29" fmla="*/ 48 h 96"/>
                  <a:gd name="T30" fmla="*/ 144 w 144"/>
                  <a:gd name="T31" fmla="*/ 48 h 96"/>
                  <a:gd name="T32" fmla="*/ 144 w 144"/>
                  <a:gd name="T33" fmla="*/ 8 h 96"/>
                  <a:gd name="T34" fmla="*/ 136 w 144"/>
                  <a:gd name="T35" fmla="*/ 0 h 96"/>
                  <a:gd name="T36" fmla="*/ 122 w 144"/>
                  <a:gd name="T37" fmla="*/ 36 h 96"/>
                  <a:gd name="T38" fmla="*/ 112 w 144"/>
                  <a:gd name="T39" fmla="*/ 32 h 96"/>
                  <a:gd name="T40" fmla="*/ 102 w 144"/>
                  <a:gd name="T41" fmla="*/ 36 h 96"/>
                  <a:gd name="T42" fmla="*/ 88 w 144"/>
                  <a:gd name="T43" fmla="*/ 22 h 96"/>
                  <a:gd name="T44" fmla="*/ 102 w 144"/>
                  <a:gd name="T45" fmla="*/ 8 h 96"/>
                  <a:gd name="T46" fmla="*/ 112 w 144"/>
                  <a:gd name="T47" fmla="*/ 12 h 96"/>
                  <a:gd name="T48" fmla="*/ 122 w 144"/>
                  <a:gd name="T49" fmla="*/ 8 h 96"/>
                  <a:gd name="T50" fmla="*/ 136 w 144"/>
                  <a:gd name="T51" fmla="*/ 22 h 96"/>
                  <a:gd name="T52" fmla="*/ 122 w 144"/>
                  <a:gd name="T53" fmla="*/ 3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44" h="96">
                    <a:moveTo>
                      <a:pt x="13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2"/>
                      <a:pt x="4" y="96"/>
                      <a:pt x="8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61"/>
                      <a:pt x="25" y="58"/>
                      <a:pt x="26" y="56"/>
                    </a:cubicBezTo>
                    <a:cubicBezTo>
                      <a:pt x="24" y="56"/>
                      <a:pt x="24" y="56"/>
                      <a:pt x="24" y="56"/>
                    </a:cubicBezTo>
                    <a:cubicBezTo>
                      <a:pt x="20" y="56"/>
                      <a:pt x="16" y="52"/>
                      <a:pt x="16" y="48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28"/>
                      <a:pt x="20" y="24"/>
                      <a:pt x="24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52" y="24"/>
                      <a:pt x="56" y="28"/>
                      <a:pt x="56" y="32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144" y="48"/>
                      <a:pt x="144" y="48"/>
                      <a:pt x="144" y="4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4"/>
                      <a:pt x="140" y="0"/>
                      <a:pt x="136" y="0"/>
                    </a:cubicBezTo>
                    <a:close/>
                    <a:moveTo>
                      <a:pt x="122" y="36"/>
                    </a:moveTo>
                    <a:cubicBezTo>
                      <a:pt x="118" y="36"/>
                      <a:pt x="115" y="34"/>
                      <a:pt x="112" y="32"/>
                    </a:cubicBezTo>
                    <a:cubicBezTo>
                      <a:pt x="109" y="34"/>
                      <a:pt x="106" y="36"/>
                      <a:pt x="102" y="36"/>
                    </a:cubicBezTo>
                    <a:cubicBezTo>
                      <a:pt x="94" y="36"/>
                      <a:pt x="88" y="30"/>
                      <a:pt x="88" y="22"/>
                    </a:cubicBezTo>
                    <a:cubicBezTo>
                      <a:pt x="88" y="14"/>
                      <a:pt x="94" y="8"/>
                      <a:pt x="102" y="8"/>
                    </a:cubicBezTo>
                    <a:cubicBezTo>
                      <a:pt x="106" y="8"/>
                      <a:pt x="109" y="10"/>
                      <a:pt x="112" y="12"/>
                    </a:cubicBezTo>
                    <a:cubicBezTo>
                      <a:pt x="115" y="10"/>
                      <a:pt x="118" y="8"/>
                      <a:pt x="122" y="8"/>
                    </a:cubicBezTo>
                    <a:cubicBezTo>
                      <a:pt x="130" y="8"/>
                      <a:pt x="136" y="14"/>
                      <a:pt x="136" y="22"/>
                    </a:cubicBezTo>
                    <a:cubicBezTo>
                      <a:pt x="136" y="30"/>
                      <a:pt x="130" y="36"/>
                      <a:pt x="122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111111"/>
                  </a:solidFill>
                </a:endParaRPr>
              </a:p>
            </p:txBody>
          </p:sp>
          <p:sp>
            <p:nvSpPr>
              <p:cNvPr id="89" name="Freeform 129"/>
              <p:cNvSpPr>
                <a:spLocks/>
              </p:cNvSpPr>
              <p:nvPr/>
            </p:nvSpPr>
            <p:spPr bwMode="auto">
              <a:xfrm>
                <a:off x="6318975" y="1509390"/>
                <a:ext cx="72891" cy="53709"/>
              </a:xfrm>
              <a:custGeom>
                <a:avLst/>
                <a:gdLst>
                  <a:gd name="T0" fmla="*/ 10 w 32"/>
                  <a:gd name="T1" fmla="*/ 24 h 24"/>
                  <a:gd name="T2" fmla="*/ 20 w 32"/>
                  <a:gd name="T3" fmla="*/ 20 h 24"/>
                  <a:gd name="T4" fmla="*/ 32 w 32"/>
                  <a:gd name="T5" fmla="*/ 20 h 24"/>
                  <a:gd name="T6" fmla="*/ 32 w 32"/>
                  <a:gd name="T7" fmla="*/ 4 h 24"/>
                  <a:gd name="T8" fmla="*/ 28 w 32"/>
                  <a:gd name="T9" fmla="*/ 0 h 24"/>
                  <a:gd name="T10" fmla="*/ 4 w 32"/>
                  <a:gd name="T11" fmla="*/ 0 h 24"/>
                  <a:gd name="T12" fmla="*/ 0 w 32"/>
                  <a:gd name="T13" fmla="*/ 4 h 24"/>
                  <a:gd name="T14" fmla="*/ 0 w 32"/>
                  <a:gd name="T15" fmla="*/ 20 h 24"/>
                  <a:gd name="T16" fmla="*/ 4 w 32"/>
                  <a:gd name="T17" fmla="*/ 24 h 24"/>
                  <a:gd name="T18" fmla="*/ 10 w 32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24">
                    <a:moveTo>
                      <a:pt x="10" y="24"/>
                    </a:moveTo>
                    <a:cubicBezTo>
                      <a:pt x="12" y="22"/>
                      <a:pt x="16" y="20"/>
                      <a:pt x="20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2"/>
                      <a:pt x="30" y="0"/>
                      <a:pt x="2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2" y="24"/>
                      <a:pt x="4" y="24"/>
                    </a:cubicBezTo>
                    <a:lnTo>
                      <a:pt x="10" y="2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111111"/>
                  </a:solidFill>
                </a:endParaRPr>
              </a:p>
            </p:txBody>
          </p:sp>
        </p:grp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3525343" y="4204557"/>
              <a:ext cx="1248990" cy="12489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prstClr val="white"/>
                </a:solidFill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2240481" y="3570172"/>
              <a:ext cx="1163340" cy="11633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92" name="Group 180"/>
            <p:cNvGrpSpPr>
              <a:grpSpLocks noChangeAspect="1"/>
            </p:cNvGrpSpPr>
            <p:nvPr/>
          </p:nvGrpSpPr>
          <p:grpSpPr>
            <a:xfrm>
              <a:off x="2450651" y="3848867"/>
              <a:ext cx="746691" cy="655660"/>
              <a:chOff x="-1634372" y="3914063"/>
              <a:chExt cx="1262664" cy="1108730"/>
            </a:xfrm>
            <a:solidFill>
              <a:schemeClr val="bg1"/>
            </a:solidFill>
          </p:grpSpPr>
          <p:sp>
            <p:nvSpPr>
              <p:cNvPr id="93" name="Oval 6"/>
              <p:cNvSpPr>
                <a:spLocks noChangeArrowheads="1"/>
              </p:cNvSpPr>
              <p:nvPr/>
            </p:nvSpPr>
            <p:spPr bwMode="auto">
              <a:xfrm>
                <a:off x="-1134091" y="4279133"/>
                <a:ext cx="12481" cy="19762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7"/>
              <p:cNvSpPr>
                <a:spLocks noChangeArrowheads="1"/>
              </p:cNvSpPr>
              <p:nvPr/>
            </p:nvSpPr>
            <p:spPr bwMode="auto">
              <a:xfrm>
                <a:off x="-896952" y="4279133"/>
                <a:ext cx="12481" cy="19762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8"/>
              <p:cNvSpPr>
                <a:spLocks/>
              </p:cNvSpPr>
              <p:nvPr/>
            </p:nvSpPr>
            <p:spPr bwMode="auto">
              <a:xfrm>
                <a:off x="-1089367" y="4728449"/>
                <a:ext cx="6241" cy="624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  <a:gd name="T10" fmla="*/ 0 w 1"/>
                  <a:gd name="T11" fmla="*/ 0 h 1"/>
                  <a:gd name="T12" fmla="*/ 0 w 1"/>
                  <a:gd name="T13" fmla="*/ 1 h 1"/>
                  <a:gd name="T14" fmla="*/ 0 w 1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9"/>
              <p:cNvSpPr>
                <a:spLocks/>
              </p:cNvSpPr>
              <p:nvPr/>
            </p:nvSpPr>
            <p:spPr bwMode="auto">
              <a:xfrm>
                <a:off x="-1089367" y="472844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10"/>
              <p:cNvSpPr>
                <a:spLocks/>
              </p:cNvSpPr>
              <p:nvPr/>
            </p:nvSpPr>
            <p:spPr bwMode="auto">
              <a:xfrm>
                <a:off x="-1038403" y="454851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11"/>
              <p:cNvSpPr>
                <a:spLocks/>
              </p:cNvSpPr>
              <p:nvPr/>
            </p:nvSpPr>
            <p:spPr bwMode="auto">
              <a:xfrm>
                <a:off x="-1038403" y="454851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12"/>
              <p:cNvSpPr>
                <a:spLocks/>
              </p:cNvSpPr>
              <p:nvPr/>
            </p:nvSpPr>
            <p:spPr bwMode="auto">
              <a:xfrm>
                <a:off x="-1089367" y="4728449"/>
                <a:ext cx="0" cy="624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13"/>
              <p:cNvSpPr>
                <a:spLocks/>
              </p:cNvSpPr>
              <p:nvPr/>
            </p:nvSpPr>
            <p:spPr bwMode="auto">
              <a:xfrm>
                <a:off x="-1050884" y="4901103"/>
                <a:ext cx="6241" cy="624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14"/>
              <p:cNvSpPr>
                <a:spLocks/>
              </p:cNvSpPr>
              <p:nvPr/>
            </p:nvSpPr>
            <p:spPr bwMode="auto">
              <a:xfrm>
                <a:off x="-1038403" y="4542274"/>
                <a:ext cx="0" cy="6241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15"/>
              <p:cNvSpPr>
                <a:spLocks noChangeArrowheads="1"/>
              </p:cNvSpPr>
              <p:nvPr/>
            </p:nvSpPr>
            <p:spPr bwMode="auto">
              <a:xfrm>
                <a:off x="-833506" y="4382101"/>
                <a:ext cx="1040" cy="1040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16"/>
              <p:cNvSpPr>
                <a:spLocks/>
              </p:cNvSpPr>
              <p:nvPr/>
            </p:nvSpPr>
            <p:spPr bwMode="auto">
              <a:xfrm>
                <a:off x="-973918" y="4696206"/>
                <a:ext cx="0" cy="6241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0 h 1"/>
                  <a:gd name="T5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17"/>
              <p:cNvSpPr>
                <a:spLocks/>
              </p:cNvSpPr>
              <p:nvPr/>
            </p:nvSpPr>
            <p:spPr bwMode="auto">
              <a:xfrm>
                <a:off x="-896952" y="4683725"/>
                <a:ext cx="0" cy="624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18"/>
              <p:cNvSpPr>
                <a:spLocks/>
              </p:cNvSpPr>
              <p:nvPr/>
            </p:nvSpPr>
            <p:spPr bwMode="auto">
              <a:xfrm>
                <a:off x="-839747" y="4382101"/>
                <a:ext cx="6241" cy="26002"/>
              </a:xfrm>
              <a:custGeom>
                <a:avLst/>
                <a:gdLst>
                  <a:gd name="T0" fmla="*/ 1 w 1"/>
                  <a:gd name="T1" fmla="*/ 0 h 4"/>
                  <a:gd name="T2" fmla="*/ 0 w 1"/>
                  <a:gd name="T3" fmla="*/ 3 h 4"/>
                  <a:gd name="T4" fmla="*/ 0 w 1"/>
                  <a:gd name="T5" fmla="*/ 3 h 4"/>
                  <a:gd name="T6" fmla="*/ 0 w 1"/>
                  <a:gd name="T7" fmla="*/ 3 h 4"/>
                  <a:gd name="T8" fmla="*/ 1 w 1"/>
                  <a:gd name="T9" fmla="*/ 0 h 4"/>
                  <a:gd name="T10" fmla="*/ 1 w 1"/>
                  <a:gd name="T11" fmla="*/ 0 h 4"/>
                  <a:gd name="T12" fmla="*/ 1 w 1"/>
                  <a:gd name="T13" fmla="*/ 0 h 4"/>
                  <a:gd name="T14" fmla="*/ 1 w 1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1" y="1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3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19"/>
              <p:cNvSpPr>
                <a:spLocks/>
              </p:cNvSpPr>
              <p:nvPr/>
            </p:nvSpPr>
            <p:spPr bwMode="auto">
              <a:xfrm>
                <a:off x="-1634372" y="3914063"/>
                <a:ext cx="1262664" cy="1108730"/>
              </a:xfrm>
              <a:custGeom>
                <a:avLst/>
                <a:gdLst>
                  <a:gd name="T0" fmla="*/ 179 w 197"/>
                  <a:gd name="T1" fmla="*/ 23 h 173"/>
                  <a:gd name="T2" fmla="*/ 148 w 197"/>
                  <a:gd name="T3" fmla="*/ 7 h 173"/>
                  <a:gd name="T4" fmla="*/ 106 w 197"/>
                  <a:gd name="T5" fmla="*/ 20 h 173"/>
                  <a:gd name="T6" fmla="*/ 99 w 197"/>
                  <a:gd name="T7" fmla="*/ 0 h 173"/>
                  <a:gd name="T8" fmla="*/ 91 w 197"/>
                  <a:gd name="T9" fmla="*/ 19 h 173"/>
                  <a:gd name="T10" fmla="*/ 49 w 197"/>
                  <a:gd name="T11" fmla="*/ 7 h 173"/>
                  <a:gd name="T12" fmla="*/ 17 w 197"/>
                  <a:gd name="T13" fmla="*/ 23 h 173"/>
                  <a:gd name="T14" fmla="*/ 0 w 197"/>
                  <a:gd name="T15" fmla="*/ 31 h 173"/>
                  <a:gd name="T16" fmla="*/ 30 w 197"/>
                  <a:gd name="T17" fmla="*/ 33 h 173"/>
                  <a:gd name="T18" fmla="*/ 9 w 197"/>
                  <a:gd name="T19" fmla="*/ 49 h 173"/>
                  <a:gd name="T20" fmla="*/ 46 w 197"/>
                  <a:gd name="T21" fmla="*/ 40 h 173"/>
                  <a:gd name="T22" fmla="*/ 27 w 197"/>
                  <a:gd name="T23" fmla="*/ 60 h 173"/>
                  <a:gd name="T24" fmla="*/ 29 w 197"/>
                  <a:gd name="T25" fmla="*/ 62 h 173"/>
                  <a:gd name="T26" fmla="*/ 59 w 197"/>
                  <a:gd name="T27" fmla="*/ 52 h 173"/>
                  <a:gd name="T28" fmla="*/ 59 w 197"/>
                  <a:gd name="T29" fmla="*/ 55 h 173"/>
                  <a:gd name="T30" fmla="*/ 92 w 197"/>
                  <a:gd name="T31" fmla="*/ 52 h 173"/>
                  <a:gd name="T32" fmla="*/ 93 w 197"/>
                  <a:gd name="T33" fmla="*/ 83 h 173"/>
                  <a:gd name="T34" fmla="*/ 73 w 197"/>
                  <a:gd name="T35" fmla="*/ 71 h 173"/>
                  <a:gd name="T36" fmla="*/ 91 w 197"/>
                  <a:gd name="T37" fmla="*/ 63 h 173"/>
                  <a:gd name="T38" fmla="*/ 62 w 197"/>
                  <a:gd name="T39" fmla="*/ 70 h 173"/>
                  <a:gd name="T40" fmla="*/ 84 w 197"/>
                  <a:gd name="T41" fmla="*/ 111 h 173"/>
                  <a:gd name="T42" fmla="*/ 88 w 197"/>
                  <a:gd name="T43" fmla="*/ 132 h 173"/>
                  <a:gd name="T44" fmla="*/ 89 w 197"/>
                  <a:gd name="T45" fmla="*/ 140 h 173"/>
                  <a:gd name="T46" fmla="*/ 88 w 197"/>
                  <a:gd name="T47" fmla="*/ 153 h 173"/>
                  <a:gd name="T48" fmla="*/ 97 w 197"/>
                  <a:gd name="T49" fmla="*/ 172 h 173"/>
                  <a:gd name="T50" fmla="*/ 107 w 197"/>
                  <a:gd name="T51" fmla="*/ 154 h 173"/>
                  <a:gd name="T52" fmla="*/ 106 w 197"/>
                  <a:gd name="T53" fmla="*/ 142 h 173"/>
                  <a:gd name="T54" fmla="*/ 107 w 197"/>
                  <a:gd name="T55" fmla="*/ 131 h 173"/>
                  <a:gd name="T56" fmla="*/ 111 w 197"/>
                  <a:gd name="T57" fmla="*/ 111 h 173"/>
                  <a:gd name="T58" fmla="*/ 133 w 197"/>
                  <a:gd name="T59" fmla="*/ 71 h 173"/>
                  <a:gd name="T60" fmla="*/ 104 w 197"/>
                  <a:gd name="T61" fmla="*/ 63 h 173"/>
                  <a:gd name="T62" fmla="*/ 122 w 197"/>
                  <a:gd name="T63" fmla="*/ 70 h 173"/>
                  <a:gd name="T64" fmla="*/ 103 w 197"/>
                  <a:gd name="T65" fmla="*/ 83 h 173"/>
                  <a:gd name="T66" fmla="*/ 104 w 197"/>
                  <a:gd name="T67" fmla="*/ 53 h 173"/>
                  <a:gd name="T68" fmla="*/ 137 w 197"/>
                  <a:gd name="T69" fmla="*/ 55 h 173"/>
                  <a:gd name="T70" fmla="*/ 138 w 197"/>
                  <a:gd name="T71" fmla="*/ 52 h 173"/>
                  <a:gd name="T72" fmla="*/ 168 w 197"/>
                  <a:gd name="T73" fmla="*/ 62 h 173"/>
                  <a:gd name="T74" fmla="*/ 169 w 197"/>
                  <a:gd name="T75" fmla="*/ 60 h 173"/>
                  <a:gd name="T76" fmla="*/ 150 w 197"/>
                  <a:gd name="T77" fmla="*/ 40 h 173"/>
                  <a:gd name="T78" fmla="*/ 188 w 197"/>
                  <a:gd name="T79" fmla="*/ 49 h 173"/>
                  <a:gd name="T80" fmla="*/ 167 w 197"/>
                  <a:gd name="T81" fmla="*/ 33 h 173"/>
                  <a:gd name="T82" fmla="*/ 197 w 197"/>
                  <a:gd name="T83" fmla="*/ 3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7" h="173">
                    <a:moveTo>
                      <a:pt x="196" y="29"/>
                    </a:moveTo>
                    <a:cubicBezTo>
                      <a:pt x="196" y="29"/>
                      <a:pt x="192" y="28"/>
                      <a:pt x="179" y="23"/>
                    </a:cubicBezTo>
                    <a:cubicBezTo>
                      <a:pt x="174" y="22"/>
                      <a:pt x="169" y="17"/>
                      <a:pt x="165" y="13"/>
                    </a:cubicBezTo>
                    <a:cubicBezTo>
                      <a:pt x="159" y="8"/>
                      <a:pt x="153" y="3"/>
                      <a:pt x="148" y="7"/>
                    </a:cubicBezTo>
                    <a:cubicBezTo>
                      <a:pt x="141" y="12"/>
                      <a:pt x="119" y="25"/>
                      <a:pt x="105" y="29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18"/>
                      <a:pt x="110" y="15"/>
                      <a:pt x="110" y="11"/>
                    </a:cubicBezTo>
                    <a:cubicBezTo>
                      <a:pt x="110" y="5"/>
                      <a:pt x="105" y="0"/>
                      <a:pt x="99" y="0"/>
                    </a:cubicBezTo>
                    <a:cubicBezTo>
                      <a:pt x="93" y="0"/>
                      <a:pt x="88" y="5"/>
                      <a:pt x="88" y="11"/>
                    </a:cubicBezTo>
                    <a:cubicBezTo>
                      <a:pt x="88" y="14"/>
                      <a:pt x="89" y="17"/>
                      <a:pt x="91" y="19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78" y="25"/>
                      <a:pt x="56" y="12"/>
                      <a:pt x="49" y="7"/>
                    </a:cubicBezTo>
                    <a:cubicBezTo>
                      <a:pt x="44" y="3"/>
                      <a:pt x="38" y="8"/>
                      <a:pt x="32" y="13"/>
                    </a:cubicBezTo>
                    <a:cubicBezTo>
                      <a:pt x="28" y="17"/>
                      <a:pt x="23" y="22"/>
                      <a:pt x="17" y="23"/>
                    </a:cubicBezTo>
                    <a:cubicBezTo>
                      <a:pt x="5" y="28"/>
                      <a:pt x="1" y="29"/>
                      <a:pt x="1" y="29"/>
                    </a:cubicBezTo>
                    <a:cubicBezTo>
                      <a:pt x="0" y="29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1" y="32"/>
                      <a:pt x="14" y="39"/>
                      <a:pt x="30" y="33"/>
                    </a:cubicBezTo>
                    <a:cubicBezTo>
                      <a:pt x="23" y="39"/>
                      <a:pt x="15" y="46"/>
                      <a:pt x="11" y="47"/>
                    </a:cubicBezTo>
                    <a:cubicBezTo>
                      <a:pt x="10" y="47"/>
                      <a:pt x="9" y="48"/>
                      <a:pt x="9" y="49"/>
                    </a:cubicBezTo>
                    <a:cubicBezTo>
                      <a:pt x="9" y="50"/>
                      <a:pt x="9" y="51"/>
                      <a:pt x="10" y="51"/>
                    </a:cubicBezTo>
                    <a:cubicBezTo>
                      <a:pt x="12" y="52"/>
                      <a:pt x="33" y="49"/>
                      <a:pt x="46" y="40"/>
                    </a:cubicBezTo>
                    <a:cubicBezTo>
                      <a:pt x="43" y="46"/>
                      <a:pt x="37" y="54"/>
                      <a:pt x="31" y="57"/>
                    </a:cubicBezTo>
                    <a:cubicBezTo>
                      <a:pt x="29" y="58"/>
                      <a:pt x="27" y="59"/>
                      <a:pt x="27" y="60"/>
                    </a:cubicBezTo>
                    <a:cubicBezTo>
                      <a:pt x="28" y="61"/>
                      <a:pt x="28" y="62"/>
                      <a:pt x="29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33" y="62"/>
                      <a:pt x="50" y="56"/>
                      <a:pt x="62" y="48"/>
                    </a:cubicBezTo>
                    <a:cubicBezTo>
                      <a:pt x="60" y="50"/>
                      <a:pt x="59" y="52"/>
                      <a:pt x="59" y="52"/>
                    </a:cubicBezTo>
                    <a:cubicBezTo>
                      <a:pt x="58" y="52"/>
                      <a:pt x="57" y="53"/>
                      <a:pt x="58" y="54"/>
                    </a:cubicBezTo>
                    <a:cubicBezTo>
                      <a:pt x="58" y="55"/>
                      <a:pt x="59" y="55"/>
                      <a:pt x="59" y="55"/>
                    </a:cubicBezTo>
                    <a:cubicBezTo>
                      <a:pt x="64" y="55"/>
                      <a:pt x="68" y="53"/>
                      <a:pt x="71" y="51"/>
                    </a:cubicBezTo>
                    <a:cubicBezTo>
                      <a:pt x="77" y="48"/>
                      <a:pt x="82" y="46"/>
                      <a:pt x="92" y="52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66"/>
                      <a:pt x="92" y="75"/>
                      <a:pt x="93" y="83"/>
                    </a:cubicBezTo>
                    <a:cubicBezTo>
                      <a:pt x="87" y="82"/>
                      <a:pt x="80" y="80"/>
                      <a:pt x="76" y="76"/>
                    </a:cubicBezTo>
                    <a:cubicBezTo>
                      <a:pt x="74" y="75"/>
                      <a:pt x="73" y="73"/>
                      <a:pt x="73" y="71"/>
                    </a:cubicBezTo>
                    <a:cubicBezTo>
                      <a:pt x="72" y="67"/>
                      <a:pt x="76" y="69"/>
                      <a:pt x="78" y="69"/>
                    </a:cubicBezTo>
                    <a:cubicBezTo>
                      <a:pt x="82" y="69"/>
                      <a:pt x="90" y="68"/>
                      <a:pt x="91" y="63"/>
                    </a:cubicBezTo>
                    <a:cubicBezTo>
                      <a:pt x="93" y="58"/>
                      <a:pt x="85" y="54"/>
                      <a:pt x="81" y="53"/>
                    </a:cubicBezTo>
                    <a:cubicBezTo>
                      <a:pt x="70" y="50"/>
                      <a:pt x="62" y="60"/>
                      <a:pt x="62" y="70"/>
                    </a:cubicBezTo>
                    <a:cubicBezTo>
                      <a:pt x="62" y="82"/>
                      <a:pt x="71" y="89"/>
                      <a:pt x="81" y="92"/>
                    </a:cubicBezTo>
                    <a:cubicBezTo>
                      <a:pt x="74" y="98"/>
                      <a:pt x="76" y="107"/>
                      <a:pt x="84" y="111"/>
                    </a:cubicBezTo>
                    <a:cubicBezTo>
                      <a:pt x="80" y="114"/>
                      <a:pt x="76" y="118"/>
                      <a:pt x="77" y="123"/>
                    </a:cubicBezTo>
                    <a:cubicBezTo>
                      <a:pt x="78" y="128"/>
                      <a:pt x="84" y="131"/>
                      <a:pt x="88" y="132"/>
                    </a:cubicBezTo>
                    <a:cubicBezTo>
                      <a:pt x="87" y="133"/>
                      <a:pt x="87" y="135"/>
                      <a:pt x="88" y="137"/>
                    </a:cubicBezTo>
                    <a:cubicBezTo>
                      <a:pt x="88" y="138"/>
                      <a:pt x="89" y="139"/>
                      <a:pt x="89" y="140"/>
                    </a:cubicBezTo>
                    <a:cubicBezTo>
                      <a:pt x="91" y="142"/>
                      <a:pt x="90" y="141"/>
                      <a:pt x="88" y="143"/>
                    </a:cubicBezTo>
                    <a:cubicBezTo>
                      <a:pt x="86" y="146"/>
                      <a:pt x="86" y="150"/>
                      <a:pt x="88" y="153"/>
                    </a:cubicBezTo>
                    <a:cubicBezTo>
                      <a:pt x="89" y="156"/>
                      <a:pt x="92" y="159"/>
                      <a:pt x="93" y="162"/>
                    </a:cubicBezTo>
                    <a:cubicBezTo>
                      <a:pt x="94" y="165"/>
                      <a:pt x="94" y="171"/>
                      <a:pt x="97" y="172"/>
                    </a:cubicBezTo>
                    <a:cubicBezTo>
                      <a:pt x="102" y="173"/>
                      <a:pt x="102" y="166"/>
                      <a:pt x="102" y="164"/>
                    </a:cubicBezTo>
                    <a:cubicBezTo>
                      <a:pt x="102" y="159"/>
                      <a:pt x="105" y="158"/>
                      <a:pt x="107" y="154"/>
                    </a:cubicBezTo>
                    <a:cubicBezTo>
                      <a:pt x="109" y="151"/>
                      <a:pt x="109" y="147"/>
                      <a:pt x="108" y="144"/>
                    </a:cubicBezTo>
                    <a:cubicBezTo>
                      <a:pt x="107" y="143"/>
                      <a:pt x="107" y="142"/>
                      <a:pt x="106" y="142"/>
                    </a:cubicBezTo>
                    <a:cubicBezTo>
                      <a:pt x="104" y="140"/>
                      <a:pt x="106" y="140"/>
                      <a:pt x="107" y="139"/>
                    </a:cubicBezTo>
                    <a:cubicBezTo>
                      <a:pt x="108" y="136"/>
                      <a:pt x="108" y="134"/>
                      <a:pt x="107" y="131"/>
                    </a:cubicBezTo>
                    <a:cubicBezTo>
                      <a:pt x="108" y="133"/>
                      <a:pt x="116" y="128"/>
                      <a:pt x="116" y="127"/>
                    </a:cubicBezTo>
                    <a:cubicBezTo>
                      <a:pt x="121" y="121"/>
                      <a:pt x="117" y="114"/>
                      <a:pt x="111" y="111"/>
                    </a:cubicBezTo>
                    <a:cubicBezTo>
                      <a:pt x="119" y="107"/>
                      <a:pt x="121" y="99"/>
                      <a:pt x="115" y="92"/>
                    </a:cubicBezTo>
                    <a:cubicBezTo>
                      <a:pt x="124" y="89"/>
                      <a:pt x="133" y="82"/>
                      <a:pt x="133" y="71"/>
                    </a:cubicBezTo>
                    <a:cubicBezTo>
                      <a:pt x="134" y="60"/>
                      <a:pt x="125" y="49"/>
                      <a:pt x="113" y="53"/>
                    </a:cubicBezTo>
                    <a:cubicBezTo>
                      <a:pt x="110" y="54"/>
                      <a:pt x="103" y="58"/>
                      <a:pt x="104" y="63"/>
                    </a:cubicBezTo>
                    <a:cubicBezTo>
                      <a:pt x="105" y="67"/>
                      <a:pt x="112" y="69"/>
                      <a:pt x="115" y="69"/>
                    </a:cubicBezTo>
                    <a:cubicBezTo>
                      <a:pt x="118" y="69"/>
                      <a:pt x="122" y="67"/>
                      <a:pt x="122" y="70"/>
                    </a:cubicBezTo>
                    <a:cubicBezTo>
                      <a:pt x="123" y="73"/>
                      <a:pt x="121" y="75"/>
                      <a:pt x="119" y="77"/>
                    </a:cubicBezTo>
                    <a:cubicBezTo>
                      <a:pt x="115" y="80"/>
                      <a:pt x="109" y="82"/>
                      <a:pt x="103" y="83"/>
                    </a:cubicBezTo>
                    <a:cubicBezTo>
                      <a:pt x="103" y="75"/>
                      <a:pt x="103" y="66"/>
                      <a:pt x="103" y="57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14" y="45"/>
                      <a:pt x="120" y="48"/>
                      <a:pt x="126" y="51"/>
                    </a:cubicBezTo>
                    <a:cubicBezTo>
                      <a:pt x="129" y="53"/>
                      <a:pt x="133" y="55"/>
                      <a:pt x="137" y="55"/>
                    </a:cubicBezTo>
                    <a:cubicBezTo>
                      <a:pt x="138" y="55"/>
                      <a:pt x="139" y="55"/>
                      <a:pt x="139" y="54"/>
                    </a:cubicBezTo>
                    <a:cubicBezTo>
                      <a:pt x="139" y="53"/>
                      <a:pt x="139" y="52"/>
                      <a:pt x="138" y="52"/>
                    </a:cubicBezTo>
                    <a:cubicBezTo>
                      <a:pt x="138" y="52"/>
                      <a:pt x="137" y="50"/>
                      <a:pt x="135" y="48"/>
                    </a:cubicBezTo>
                    <a:cubicBezTo>
                      <a:pt x="147" y="56"/>
                      <a:pt x="164" y="62"/>
                      <a:pt x="168" y="62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69" y="62"/>
                      <a:pt x="169" y="61"/>
                      <a:pt x="169" y="60"/>
                    </a:cubicBezTo>
                    <a:cubicBezTo>
                      <a:pt x="170" y="59"/>
                      <a:pt x="168" y="58"/>
                      <a:pt x="166" y="57"/>
                    </a:cubicBezTo>
                    <a:cubicBezTo>
                      <a:pt x="159" y="54"/>
                      <a:pt x="154" y="46"/>
                      <a:pt x="150" y="40"/>
                    </a:cubicBezTo>
                    <a:cubicBezTo>
                      <a:pt x="164" y="49"/>
                      <a:pt x="184" y="52"/>
                      <a:pt x="187" y="51"/>
                    </a:cubicBezTo>
                    <a:cubicBezTo>
                      <a:pt x="188" y="51"/>
                      <a:pt x="188" y="50"/>
                      <a:pt x="188" y="49"/>
                    </a:cubicBezTo>
                    <a:cubicBezTo>
                      <a:pt x="188" y="48"/>
                      <a:pt x="187" y="47"/>
                      <a:pt x="186" y="47"/>
                    </a:cubicBezTo>
                    <a:cubicBezTo>
                      <a:pt x="182" y="46"/>
                      <a:pt x="174" y="39"/>
                      <a:pt x="167" y="33"/>
                    </a:cubicBezTo>
                    <a:cubicBezTo>
                      <a:pt x="183" y="39"/>
                      <a:pt x="195" y="32"/>
                      <a:pt x="196" y="32"/>
                    </a:cubicBezTo>
                    <a:cubicBezTo>
                      <a:pt x="197" y="32"/>
                      <a:pt x="197" y="31"/>
                      <a:pt x="197" y="31"/>
                    </a:cubicBezTo>
                    <a:cubicBezTo>
                      <a:pt x="197" y="30"/>
                      <a:pt x="197" y="29"/>
                      <a:pt x="19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20"/>
              <p:cNvSpPr>
                <a:spLocks/>
              </p:cNvSpPr>
              <p:nvPr/>
            </p:nvSpPr>
            <p:spPr bwMode="auto">
              <a:xfrm>
                <a:off x="-1589649" y="3965027"/>
                <a:ext cx="545005" cy="307865"/>
              </a:xfrm>
              <a:custGeom>
                <a:avLst/>
                <a:gdLst>
                  <a:gd name="T0" fmla="*/ 63 w 85"/>
                  <a:gd name="T1" fmla="*/ 40 h 48"/>
                  <a:gd name="T2" fmla="*/ 57 w 85"/>
                  <a:gd name="T3" fmla="*/ 43 h 48"/>
                  <a:gd name="T4" fmla="*/ 64 w 85"/>
                  <a:gd name="T5" fmla="*/ 31 h 48"/>
                  <a:gd name="T6" fmla="*/ 64 w 85"/>
                  <a:gd name="T7" fmla="*/ 29 h 48"/>
                  <a:gd name="T8" fmla="*/ 61 w 85"/>
                  <a:gd name="T9" fmla="*/ 29 h 48"/>
                  <a:gd name="T10" fmla="*/ 32 w 85"/>
                  <a:gd name="T11" fmla="*/ 48 h 48"/>
                  <a:gd name="T12" fmla="*/ 46 w 85"/>
                  <a:gd name="T13" fmla="*/ 26 h 48"/>
                  <a:gd name="T14" fmla="*/ 46 w 85"/>
                  <a:gd name="T15" fmla="*/ 24 h 48"/>
                  <a:gd name="T16" fmla="*/ 44 w 85"/>
                  <a:gd name="T17" fmla="*/ 24 h 48"/>
                  <a:gd name="T18" fmla="*/ 11 w 85"/>
                  <a:gd name="T19" fmla="*/ 39 h 48"/>
                  <a:gd name="T20" fmla="*/ 35 w 85"/>
                  <a:gd name="T21" fmla="*/ 17 h 48"/>
                  <a:gd name="T22" fmla="*/ 36 w 85"/>
                  <a:gd name="T23" fmla="*/ 15 h 48"/>
                  <a:gd name="T24" fmla="*/ 33 w 85"/>
                  <a:gd name="T25" fmla="*/ 15 h 48"/>
                  <a:gd name="T26" fmla="*/ 0 w 85"/>
                  <a:gd name="T27" fmla="*/ 23 h 48"/>
                  <a:gd name="T28" fmla="*/ 11 w 85"/>
                  <a:gd name="T29" fmla="*/ 19 h 48"/>
                  <a:gd name="T30" fmla="*/ 27 w 85"/>
                  <a:gd name="T31" fmla="*/ 8 h 48"/>
                  <a:gd name="T32" fmla="*/ 40 w 85"/>
                  <a:gd name="T33" fmla="*/ 1 h 48"/>
                  <a:gd name="T34" fmla="*/ 85 w 85"/>
                  <a:gd name="T35" fmla="*/ 25 h 48"/>
                  <a:gd name="T36" fmla="*/ 85 w 85"/>
                  <a:gd name="T37" fmla="*/ 40 h 48"/>
                  <a:gd name="T38" fmla="*/ 63 w 85"/>
                  <a:gd name="T3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48">
                    <a:moveTo>
                      <a:pt x="63" y="40"/>
                    </a:moveTo>
                    <a:cubicBezTo>
                      <a:pt x="61" y="41"/>
                      <a:pt x="59" y="42"/>
                      <a:pt x="57" y="43"/>
                    </a:cubicBezTo>
                    <a:cubicBezTo>
                      <a:pt x="59" y="40"/>
                      <a:pt x="61" y="37"/>
                      <a:pt x="64" y="31"/>
                    </a:cubicBezTo>
                    <a:cubicBezTo>
                      <a:pt x="65" y="30"/>
                      <a:pt x="64" y="29"/>
                      <a:pt x="64" y="29"/>
                    </a:cubicBezTo>
                    <a:cubicBezTo>
                      <a:pt x="63" y="28"/>
                      <a:pt x="62" y="29"/>
                      <a:pt x="61" y="29"/>
                    </a:cubicBezTo>
                    <a:cubicBezTo>
                      <a:pt x="57" y="37"/>
                      <a:pt x="42" y="44"/>
                      <a:pt x="32" y="48"/>
                    </a:cubicBezTo>
                    <a:cubicBezTo>
                      <a:pt x="41" y="40"/>
                      <a:pt x="46" y="27"/>
                      <a:pt x="46" y="26"/>
                    </a:cubicBezTo>
                    <a:cubicBezTo>
                      <a:pt x="47" y="25"/>
                      <a:pt x="46" y="24"/>
                      <a:pt x="46" y="24"/>
                    </a:cubicBezTo>
                    <a:cubicBezTo>
                      <a:pt x="45" y="23"/>
                      <a:pt x="44" y="24"/>
                      <a:pt x="44" y="24"/>
                    </a:cubicBezTo>
                    <a:cubicBezTo>
                      <a:pt x="36" y="33"/>
                      <a:pt x="20" y="37"/>
                      <a:pt x="11" y="39"/>
                    </a:cubicBezTo>
                    <a:cubicBezTo>
                      <a:pt x="21" y="32"/>
                      <a:pt x="35" y="18"/>
                      <a:pt x="35" y="17"/>
                    </a:cubicBezTo>
                    <a:cubicBezTo>
                      <a:pt x="36" y="17"/>
                      <a:pt x="36" y="16"/>
                      <a:pt x="36" y="15"/>
                    </a:cubicBezTo>
                    <a:cubicBezTo>
                      <a:pt x="35" y="14"/>
                      <a:pt x="34" y="14"/>
                      <a:pt x="33" y="15"/>
                    </a:cubicBezTo>
                    <a:cubicBezTo>
                      <a:pt x="19" y="26"/>
                      <a:pt x="6" y="24"/>
                      <a:pt x="0" y="23"/>
                    </a:cubicBezTo>
                    <a:cubicBezTo>
                      <a:pt x="2" y="22"/>
                      <a:pt x="6" y="21"/>
                      <a:pt x="11" y="19"/>
                    </a:cubicBezTo>
                    <a:cubicBezTo>
                      <a:pt x="17" y="17"/>
                      <a:pt x="23" y="12"/>
                      <a:pt x="27" y="8"/>
                    </a:cubicBezTo>
                    <a:cubicBezTo>
                      <a:pt x="33" y="3"/>
                      <a:pt x="37" y="0"/>
                      <a:pt x="40" y="1"/>
                    </a:cubicBezTo>
                    <a:cubicBezTo>
                      <a:pt x="45" y="5"/>
                      <a:pt x="69" y="21"/>
                      <a:pt x="85" y="25"/>
                    </a:cubicBezTo>
                    <a:cubicBezTo>
                      <a:pt x="85" y="40"/>
                      <a:pt x="85" y="40"/>
                      <a:pt x="85" y="40"/>
                    </a:cubicBezTo>
                    <a:cubicBezTo>
                      <a:pt x="75" y="34"/>
                      <a:pt x="68" y="37"/>
                      <a:pt x="63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21"/>
              <p:cNvSpPr>
                <a:spLocks/>
              </p:cNvSpPr>
              <p:nvPr/>
            </p:nvSpPr>
            <p:spPr bwMode="auto">
              <a:xfrm>
                <a:off x="-1127851" y="4631721"/>
                <a:ext cx="204897" cy="173694"/>
              </a:xfrm>
              <a:custGeom>
                <a:avLst/>
                <a:gdLst>
                  <a:gd name="T0" fmla="*/ 6 w 32"/>
                  <a:gd name="T1" fmla="*/ 15 h 27"/>
                  <a:gd name="T2" fmla="*/ 6 w 32"/>
                  <a:gd name="T3" fmla="*/ 15 h 27"/>
                  <a:gd name="T4" fmla="*/ 2 w 32"/>
                  <a:gd name="T5" fmla="*/ 6 h 27"/>
                  <a:gd name="T6" fmla="*/ 6 w 32"/>
                  <a:gd name="T7" fmla="*/ 2 h 27"/>
                  <a:gd name="T8" fmla="*/ 13 w 32"/>
                  <a:gd name="T9" fmla="*/ 3 h 27"/>
                  <a:gd name="T10" fmla="*/ 6 w 32"/>
                  <a:gd name="T11" fmla="*/ 7 h 27"/>
                  <a:gd name="T12" fmla="*/ 9 w 32"/>
                  <a:gd name="T13" fmla="*/ 13 h 27"/>
                  <a:gd name="T14" fmla="*/ 24 w 32"/>
                  <a:gd name="T15" fmla="*/ 27 h 27"/>
                  <a:gd name="T16" fmla="*/ 19 w 32"/>
                  <a:gd name="T17" fmla="*/ 19 h 27"/>
                  <a:gd name="T18" fmla="*/ 6 w 32"/>
                  <a:gd name="T19" fmla="*/ 1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27">
                    <a:moveTo>
                      <a:pt x="6" y="15"/>
                    </a:moveTo>
                    <a:cubicBezTo>
                      <a:pt x="5" y="15"/>
                      <a:pt x="5" y="15"/>
                      <a:pt x="6" y="15"/>
                    </a:cubicBezTo>
                    <a:cubicBezTo>
                      <a:pt x="2" y="14"/>
                      <a:pt x="0" y="10"/>
                      <a:pt x="2" y="6"/>
                    </a:cubicBezTo>
                    <a:cubicBezTo>
                      <a:pt x="3" y="4"/>
                      <a:pt x="4" y="3"/>
                      <a:pt x="6" y="2"/>
                    </a:cubicBezTo>
                    <a:cubicBezTo>
                      <a:pt x="8" y="0"/>
                      <a:pt x="11" y="2"/>
                      <a:pt x="13" y="3"/>
                    </a:cubicBezTo>
                    <a:cubicBezTo>
                      <a:pt x="13" y="3"/>
                      <a:pt x="7" y="6"/>
                      <a:pt x="6" y="7"/>
                    </a:cubicBezTo>
                    <a:cubicBezTo>
                      <a:pt x="2" y="10"/>
                      <a:pt x="6" y="12"/>
                      <a:pt x="9" y="13"/>
                    </a:cubicBezTo>
                    <a:cubicBezTo>
                      <a:pt x="15" y="15"/>
                      <a:pt x="32" y="18"/>
                      <a:pt x="24" y="27"/>
                    </a:cubicBezTo>
                    <a:cubicBezTo>
                      <a:pt x="24" y="22"/>
                      <a:pt x="24" y="20"/>
                      <a:pt x="19" y="19"/>
                    </a:cubicBezTo>
                    <a:cubicBezTo>
                      <a:pt x="15" y="17"/>
                      <a:pt x="9" y="17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22"/>
              <p:cNvSpPr>
                <a:spLocks/>
              </p:cNvSpPr>
              <p:nvPr/>
            </p:nvSpPr>
            <p:spPr bwMode="auto">
              <a:xfrm>
                <a:off x="-1076886" y="4663964"/>
                <a:ext cx="38483" cy="38483"/>
              </a:xfrm>
              <a:custGeom>
                <a:avLst/>
                <a:gdLst>
                  <a:gd name="T0" fmla="*/ 6 w 6"/>
                  <a:gd name="T1" fmla="*/ 1 h 6"/>
                  <a:gd name="T2" fmla="*/ 6 w 6"/>
                  <a:gd name="T3" fmla="*/ 2 h 6"/>
                  <a:gd name="T4" fmla="*/ 6 w 6"/>
                  <a:gd name="T5" fmla="*/ 6 h 6"/>
                  <a:gd name="T6" fmla="*/ 0 w 6"/>
                  <a:gd name="T7" fmla="*/ 4 h 6"/>
                  <a:gd name="T8" fmla="*/ 6 w 6"/>
                  <a:gd name="T9" fmla="*/ 2 h 6"/>
                  <a:gd name="T10" fmla="*/ 6 w 6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6" y="1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5"/>
                      <a:pt x="6" y="6"/>
                    </a:cubicBezTo>
                    <a:cubicBezTo>
                      <a:pt x="4" y="6"/>
                      <a:pt x="2" y="5"/>
                      <a:pt x="0" y="4"/>
                    </a:cubicBezTo>
                    <a:cubicBezTo>
                      <a:pt x="1" y="3"/>
                      <a:pt x="6" y="0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23"/>
              <p:cNvSpPr>
                <a:spLocks/>
              </p:cNvSpPr>
              <p:nvPr/>
            </p:nvSpPr>
            <p:spPr bwMode="auto">
              <a:xfrm>
                <a:off x="-973918" y="4670205"/>
                <a:ext cx="38483" cy="38483"/>
              </a:xfrm>
              <a:custGeom>
                <a:avLst/>
                <a:gdLst>
                  <a:gd name="T0" fmla="*/ 0 w 6"/>
                  <a:gd name="T1" fmla="*/ 5 h 6"/>
                  <a:gd name="T2" fmla="*/ 0 w 6"/>
                  <a:gd name="T3" fmla="*/ 5 h 6"/>
                  <a:gd name="T4" fmla="*/ 0 w 6"/>
                  <a:gd name="T5" fmla="*/ 0 h 6"/>
                  <a:gd name="T6" fmla="*/ 6 w 6"/>
                  <a:gd name="T7" fmla="*/ 3 h 6"/>
                  <a:gd name="T8" fmla="*/ 0 w 6"/>
                  <a:gd name="T9" fmla="*/ 5 h 6"/>
                  <a:gd name="T10" fmla="*/ 0 w 6"/>
                  <a:gd name="T11" fmla="*/ 5 h 6"/>
                  <a:gd name="T12" fmla="*/ 0 w 6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1"/>
                      <a:pt x="4" y="2"/>
                      <a:pt x="6" y="3"/>
                    </a:cubicBezTo>
                    <a:cubicBezTo>
                      <a:pt x="5" y="4"/>
                      <a:pt x="0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24"/>
              <p:cNvSpPr>
                <a:spLocks/>
              </p:cNvSpPr>
              <p:nvPr/>
            </p:nvSpPr>
            <p:spPr bwMode="auto">
              <a:xfrm>
                <a:off x="-1064405" y="4830378"/>
                <a:ext cx="64485" cy="121690"/>
              </a:xfrm>
              <a:custGeom>
                <a:avLst/>
                <a:gdLst>
                  <a:gd name="T0" fmla="*/ 2 w 10"/>
                  <a:gd name="T1" fmla="*/ 11 h 19"/>
                  <a:gd name="T2" fmla="*/ 2 w 10"/>
                  <a:gd name="T3" fmla="*/ 11 h 19"/>
                  <a:gd name="T4" fmla="*/ 2 w 10"/>
                  <a:gd name="T5" fmla="*/ 11 h 19"/>
                  <a:gd name="T6" fmla="*/ 3 w 10"/>
                  <a:gd name="T7" fmla="*/ 12 h 19"/>
                  <a:gd name="T8" fmla="*/ 3 w 10"/>
                  <a:gd name="T9" fmla="*/ 12 h 19"/>
                  <a:gd name="T10" fmla="*/ 3 w 10"/>
                  <a:gd name="T11" fmla="*/ 12 h 19"/>
                  <a:gd name="T12" fmla="*/ 3 w 10"/>
                  <a:gd name="T13" fmla="*/ 12 h 19"/>
                  <a:gd name="T14" fmla="*/ 2 w 10"/>
                  <a:gd name="T15" fmla="*/ 11 h 19"/>
                  <a:gd name="T16" fmla="*/ 2 w 10"/>
                  <a:gd name="T17" fmla="*/ 11 h 19"/>
                  <a:gd name="T18" fmla="*/ 2 w 10"/>
                  <a:gd name="T19" fmla="*/ 11 h 19"/>
                  <a:gd name="T20" fmla="*/ 2 w 10"/>
                  <a:gd name="T21" fmla="*/ 11 h 19"/>
                  <a:gd name="T22" fmla="*/ 1 w 10"/>
                  <a:gd name="T23" fmla="*/ 3 h 19"/>
                  <a:gd name="T24" fmla="*/ 4 w 10"/>
                  <a:gd name="T25" fmla="*/ 1 h 19"/>
                  <a:gd name="T26" fmla="*/ 2 w 10"/>
                  <a:gd name="T27" fmla="*/ 4 h 19"/>
                  <a:gd name="T28" fmla="*/ 5 w 10"/>
                  <a:gd name="T29" fmla="*/ 13 h 19"/>
                  <a:gd name="T30" fmla="*/ 10 w 10"/>
                  <a:gd name="T31" fmla="*/ 18 h 19"/>
                  <a:gd name="T32" fmla="*/ 2 w 10"/>
                  <a:gd name="T33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" h="19">
                    <a:moveTo>
                      <a:pt x="2" y="1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8"/>
                      <a:pt x="0" y="5"/>
                      <a:pt x="1" y="3"/>
                    </a:cubicBezTo>
                    <a:cubicBezTo>
                      <a:pt x="1" y="2"/>
                      <a:pt x="3" y="0"/>
                      <a:pt x="4" y="1"/>
                    </a:cubicBezTo>
                    <a:cubicBezTo>
                      <a:pt x="5" y="2"/>
                      <a:pt x="3" y="3"/>
                      <a:pt x="2" y="4"/>
                    </a:cubicBezTo>
                    <a:cubicBezTo>
                      <a:pt x="1" y="7"/>
                      <a:pt x="3" y="11"/>
                      <a:pt x="5" y="13"/>
                    </a:cubicBezTo>
                    <a:cubicBezTo>
                      <a:pt x="5" y="13"/>
                      <a:pt x="10" y="18"/>
                      <a:pt x="10" y="18"/>
                    </a:cubicBezTo>
                    <a:cubicBezTo>
                      <a:pt x="8" y="19"/>
                      <a:pt x="3" y="12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25"/>
              <p:cNvSpPr>
                <a:spLocks/>
              </p:cNvSpPr>
              <p:nvPr/>
            </p:nvSpPr>
            <p:spPr bwMode="auto">
              <a:xfrm>
                <a:off x="-1064405" y="4759652"/>
                <a:ext cx="115450" cy="153932"/>
              </a:xfrm>
              <a:custGeom>
                <a:avLst/>
                <a:gdLst>
                  <a:gd name="T0" fmla="*/ 17 w 18"/>
                  <a:gd name="T1" fmla="*/ 16 h 24"/>
                  <a:gd name="T2" fmla="*/ 13 w 18"/>
                  <a:gd name="T3" fmla="*/ 24 h 24"/>
                  <a:gd name="T4" fmla="*/ 11 w 18"/>
                  <a:gd name="T5" fmla="*/ 12 h 24"/>
                  <a:gd name="T6" fmla="*/ 2 w 18"/>
                  <a:gd name="T7" fmla="*/ 1 h 24"/>
                  <a:gd name="T8" fmla="*/ 4 w 18"/>
                  <a:gd name="T9" fmla="*/ 0 h 24"/>
                  <a:gd name="T10" fmla="*/ 4 w 18"/>
                  <a:gd name="T11" fmla="*/ 3 h 24"/>
                  <a:gd name="T12" fmla="*/ 10 w 18"/>
                  <a:gd name="T13" fmla="*/ 9 h 24"/>
                  <a:gd name="T14" fmla="*/ 17 w 18"/>
                  <a:gd name="T15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24">
                    <a:moveTo>
                      <a:pt x="17" y="16"/>
                    </a:moveTo>
                    <a:cubicBezTo>
                      <a:pt x="17" y="19"/>
                      <a:pt x="15" y="22"/>
                      <a:pt x="13" y="24"/>
                    </a:cubicBezTo>
                    <a:cubicBezTo>
                      <a:pt x="13" y="19"/>
                      <a:pt x="18" y="15"/>
                      <a:pt x="11" y="12"/>
                    </a:cubicBezTo>
                    <a:cubicBezTo>
                      <a:pt x="7" y="10"/>
                      <a:pt x="0" y="7"/>
                      <a:pt x="2" y="1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5" y="0"/>
                      <a:pt x="4" y="2"/>
                      <a:pt x="4" y="3"/>
                    </a:cubicBezTo>
                    <a:cubicBezTo>
                      <a:pt x="5" y="6"/>
                      <a:pt x="7" y="8"/>
                      <a:pt x="10" y="9"/>
                    </a:cubicBezTo>
                    <a:cubicBezTo>
                      <a:pt x="13" y="11"/>
                      <a:pt x="17" y="12"/>
                      <a:pt x="17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Rectangle 26"/>
              <p:cNvSpPr>
                <a:spLocks noChangeArrowheads="1"/>
              </p:cNvSpPr>
              <p:nvPr/>
            </p:nvSpPr>
            <p:spPr bwMode="auto">
              <a:xfrm>
                <a:off x="-955196" y="4740930"/>
                <a:ext cx="1040" cy="1040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27"/>
              <p:cNvSpPr>
                <a:spLocks/>
              </p:cNvSpPr>
              <p:nvPr/>
            </p:nvSpPr>
            <p:spPr bwMode="auto">
              <a:xfrm>
                <a:off x="-896952" y="4663964"/>
                <a:ext cx="0" cy="32243"/>
              </a:xfrm>
              <a:custGeom>
                <a:avLst/>
                <a:gdLst>
                  <a:gd name="T0" fmla="*/ 4 h 5"/>
                  <a:gd name="T1" fmla="*/ 4 h 5"/>
                  <a:gd name="T2" fmla="*/ 4 h 5"/>
                  <a:gd name="T3" fmla="*/ 2 h 5"/>
                  <a:gd name="T4" fmla="*/ 3 h 5"/>
                  <a:gd name="T5" fmla="*/ 4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5">
                    <a:moveTo>
                      <a:pt x="0" y="4"/>
                    </a:moveTo>
                    <a:cubicBezTo>
                      <a:pt x="0" y="5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1"/>
                      <a:pt x="0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28"/>
              <p:cNvSpPr>
                <a:spLocks/>
              </p:cNvSpPr>
              <p:nvPr/>
            </p:nvSpPr>
            <p:spPr bwMode="auto">
              <a:xfrm>
                <a:off x="-1127851" y="4503791"/>
                <a:ext cx="243380" cy="237139"/>
              </a:xfrm>
              <a:custGeom>
                <a:avLst/>
                <a:gdLst>
                  <a:gd name="T0" fmla="*/ 36 w 38"/>
                  <a:gd name="T1" fmla="*/ 29 h 37"/>
                  <a:gd name="T2" fmla="*/ 32 w 38"/>
                  <a:gd name="T3" fmla="*/ 35 h 37"/>
                  <a:gd name="T4" fmla="*/ 28 w 38"/>
                  <a:gd name="T5" fmla="*/ 36 h 37"/>
                  <a:gd name="T6" fmla="*/ 24 w 38"/>
                  <a:gd name="T7" fmla="*/ 34 h 37"/>
                  <a:gd name="T8" fmla="*/ 31 w 38"/>
                  <a:gd name="T9" fmla="*/ 27 h 37"/>
                  <a:gd name="T10" fmla="*/ 14 w 38"/>
                  <a:gd name="T11" fmla="*/ 20 h 37"/>
                  <a:gd name="T12" fmla="*/ 1 w 38"/>
                  <a:gd name="T13" fmla="*/ 10 h 37"/>
                  <a:gd name="T14" fmla="*/ 3 w 38"/>
                  <a:gd name="T15" fmla="*/ 3 h 37"/>
                  <a:gd name="T16" fmla="*/ 13 w 38"/>
                  <a:gd name="T17" fmla="*/ 3 h 37"/>
                  <a:gd name="T18" fmla="*/ 6 w 38"/>
                  <a:gd name="T19" fmla="*/ 9 h 37"/>
                  <a:gd name="T20" fmla="*/ 16 w 38"/>
                  <a:gd name="T21" fmla="*/ 16 h 37"/>
                  <a:gd name="T22" fmla="*/ 36 w 38"/>
                  <a:gd name="T23" fmla="*/ 2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" h="37">
                    <a:moveTo>
                      <a:pt x="36" y="29"/>
                    </a:moveTo>
                    <a:cubicBezTo>
                      <a:pt x="36" y="32"/>
                      <a:pt x="34" y="34"/>
                      <a:pt x="32" y="35"/>
                    </a:cubicBezTo>
                    <a:cubicBezTo>
                      <a:pt x="31" y="36"/>
                      <a:pt x="29" y="36"/>
                      <a:pt x="28" y="36"/>
                    </a:cubicBezTo>
                    <a:cubicBezTo>
                      <a:pt x="27" y="37"/>
                      <a:pt x="24" y="36"/>
                      <a:pt x="24" y="34"/>
                    </a:cubicBezTo>
                    <a:cubicBezTo>
                      <a:pt x="24" y="33"/>
                      <a:pt x="38" y="33"/>
                      <a:pt x="31" y="27"/>
                    </a:cubicBezTo>
                    <a:cubicBezTo>
                      <a:pt x="27" y="23"/>
                      <a:pt x="19" y="22"/>
                      <a:pt x="14" y="20"/>
                    </a:cubicBezTo>
                    <a:cubicBezTo>
                      <a:pt x="9" y="18"/>
                      <a:pt x="2" y="16"/>
                      <a:pt x="1" y="10"/>
                    </a:cubicBezTo>
                    <a:cubicBezTo>
                      <a:pt x="0" y="7"/>
                      <a:pt x="2" y="5"/>
                      <a:pt x="3" y="3"/>
                    </a:cubicBezTo>
                    <a:cubicBezTo>
                      <a:pt x="6" y="0"/>
                      <a:pt x="10" y="3"/>
                      <a:pt x="13" y="3"/>
                    </a:cubicBezTo>
                    <a:cubicBezTo>
                      <a:pt x="10" y="4"/>
                      <a:pt x="5" y="6"/>
                      <a:pt x="6" y="9"/>
                    </a:cubicBezTo>
                    <a:cubicBezTo>
                      <a:pt x="6" y="13"/>
                      <a:pt x="13" y="15"/>
                      <a:pt x="16" y="16"/>
                    </a:cubicBezTo>
                    <a:cubicBezTo>
                      <a:pt x="23" y="18"/>
                      <a:pt x="36" y="21"/>
                      <a:pt x="3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29"/>
              <p:cNvSpPr>
                <a:spLocks/>
              </p:cNvSpPr>
              <p:nvPr/>
            </p:nvSpPr>
            <p:spPr bwMode="auto">
              <a:xfrm>
                <a:off x="-1076886" y="4536033"/>
                <a:ext cx="38483" cy="44724"/>
              </a:xfrm>
              <a:custGeom>
                <a:avLst/>
                <a:gdLst>
                  <a:gd name="T0" fmla="*/ 6 w 6"/>
                  <a:gd name="T1" fmla="*/ 1 h 7"/>
                  <a:gd name="T2" fmla="*/ 6 w 6"/>
                  <a:gd name="T3" fmla="*/ 7 h 7"/>
                  <a:gd name="T4" fmla="*/ 0 w 6"/>
                  <a:gd name="T5" fmla="*/ 4 h 7"/>
                  <a:gd name="T6" fmla="*/ 6 w 6"/>
                  <a:gd name="T7" fmla="*/ 2 h 7"/>
                  <a:gd name="T8" fmla="*/ 6 w 6"/>
                  <a:gd name="T9" fmla="*/ 2 h 7"/>
                  <a:gd name="T10" fmla="*/ 6 w 6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7">
                    <a:moveTo>
                      <a:pt x="6" y="1"/>
                    </a:moveTo>
                    <a:cubicBezTo>
                      <a:pt x="6" y="3"/>
                      <a:pt x="6" y="5"/>
                      <a:pt x="6" y="7"/>
                    </a:cubicBezTo>
                    <a:cubicBezTo>
                      <a:pt x="4" y="6"/>
                      <a:pt x="1" y="6"/>
                      <a:pt x="0" y="4"/>
                    </a:cubicBezTo>
                    <a:cubicBezTo>
                      <a:pt x="0" y="3"/>
                      <a:pt x="6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30"/>
              <p:cNvSpPr>
                <a:spLocks/>
              </p:cNvSpPr>
              <p:nvPr/>
            </p:nvSpPr>
            <p:spPr bwMode="auto">
              <a:xfrm>
                <a:off x="-890711" y="4554755"/>
                <a:ext cx="0" cy="6241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31"/>
              <p:cNvSpPr>
                <a:spLocks/>
              </p:cNvSpPr>
              <p:nvPr/>
            </p:nvSpPr>
            <p:spPr bwMode="auto">
              <a:xfrm>
                <a:off x="-1230819" y="4266652"/>
                <a:ext cx="340108" cy="346348"/>
              </a:xfrm>
              <a:custGeom>
                <a:avLst/>
                <a:gdLst>
                  <a:gd name="T0" fmla="*/ 53 w 53"/>
                  <a:gd name="T1" fmla="*/ 46 h 54"/>
                  <a:gd name="T2" fmla="*/ 47 w 53"/>
                  <a:gd name="T3" fmla="*/ 54 h 54"/>
                  <a:gd name="T4" fmla="*/ 40 w 53"/>
                  <a:gd name="T5" fmla="*/ 52 h 54"/>
                  <a:gd name="T6" fmla="*/ 43 w 53"/>
                  <a:gd name="T7" fmla="*/ 41 h 54"/>
                  <a:gd name="T8" fmla="*/ 26 w 53"/>
                  <a:gd name="T9" fmla="*/ 37 h 54"/>
                  <a:gd name="T10" fmla="*/ 6 w 53"/>
                  <a:gd name="T11" fmla="*/ 27 h 54"/>
                  <a:gd name="T12" fmla="*/ 5 w 53"/>
                  <a:gd name="T13" fmla="*/ 5 h 54"/>
                  <a:gd name="T14" fmla="*/ 16 w 53"/>
                  <a:gd name="T15" fmla="*/ 1 h 54"/>
                  <a:gd name="T16" fmla="*/ 25 w 53"/>
                  <a:gd name="T17" fmla="*/ 6 h 54"/>
                  <a:gd name="T18" fmla="*/ 16 w 53"/>
                  <a:gd name="T19" fmla="*/ 11 h 54"/>
                  <a:gd name="T20" fmla="*/ 9 w 53"/>
                  <a:gd name="T21" fmla="*/ 11 h 54"/>
                  <a:gd name="T22" fmla="*/ 7 w 53"/>
                  <a:gd name="T23" fmla="*/ 18 h 54"/>
                  <a:gd name="T24" fmla="*/ 34 w 53"/>
                  <a:gd name="T25" fmla="*/ 33 h 54"/>
                  <a:gd name="T26" fmla="*/ 47 w 53"/>
                  <a:gd name="T27" fmla="*/ 37 h 54"/>
                  <a:gd name="T28" fmla="*/ 53 w 53"/>
                  <a:gd name="T29" fmla="*/ 4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54">
                    <a:moveTo>
                      <a:pt x="53" y="46"/>
                    </a:moveTo>
                    <a:cubicBezTo>
                      <a:pt x="53" y="50"/>
                      <a:pt x="50" y="52"/>
                      <a:pt x="47" y="54"/>
                    </a:cubicBezTo>
                    <a:cubicBezTo>
                      <a:pt x="46" y="54"/>
                      <a:pt x="40" y="54"/>
                      <a:pt x="40" y="52"/>
                    </a:cubicBezTo>
                    <a:cubicBezTo>
                      <a:pt x="47" y="49"/>
                      <a:pt x="51" y="45"/>
                      <a:pt x="43" y="41"/>
                    </a:cubicBezTo>
                    <a:cubicBezTo>
                      <a:pt x="38" y="39"/>
                      <a:pt x="32" y="38"/>
                      <a:pt x="26" y="37"/>
                    </a:cubicBezTo>
                    <a:cubicBezTo>
                      <a:pt x="19" y="35"/>
                      <a:pt x="11" y="32"/>
                      <a:pt x="6" y="27"/>
                    </a:cubicBezTo>
                    <a:cubicBezTo>
                      <a:pt x="1" y="21"/>
                      <a:pt x="0" y="12"/>
                      <a:pt x="5" y="5"/>
                    </a:cubicBezTo>
                    <a:cubicBezTo>
                      <a:pt x="8" y="2"/>
                      <a:pt x="12" y="0"/>
                      <a:pt x="16" y="1"/>
                    </a:cubicBezTo>
                    <a:cubicBezTo>
                      <a:pt x="19" y="1"/>
                      <a:pt x="24" y="3"/>
                      <a:pt x="25" y="6"/>
                    </a:cubicBezTo>
                    <a:cubicBezTo>
                      <a:pt x="27" y="10"/>
                      <a:pt x="18" y="11"/>
                      <a:pt x="16" y="11"/>
                    </a:cubicBezTo>
                    <a:cubicBezTo>
                      <a:pt x="14" y="11"/>
                      <a:pt x="11" y="10"/>
                      <a:pt x="9" y="11"/>
                    </a:cubicBezTo>
                    <a:cubicBezTo>
                      <a:pt x="7" y="13"/>
                      <a:pt x="6" y="16"/>
                      <a:pt x="7" y="18"/>
                    </a:cubicBezTo>
                    <a:cubicBezTo>
                      <a:pt x="10" y="28"/>
                      <a:pt x="26" y="30"/>
                      <a:pt x="34" y="33"/>
                    </a:cubicBezTo>
                    <a:cubicBezTo>
                      <a:pt x="39" y="34"/>
                      <a:pt x="43" y="35"/>
                      <a:pt x="47" y="37"/>
                    </a:cubicBezTo>
                    <a:cubicBezTo>
                      <a:pt x="51" y="40"/>
                      <a:pt x="52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32"/>
              <p:cNvSpPr>
                <a:spLocks/>
              </p:cNvSpPr>
              <p:nvPr/>
            </p:nvSpPr>
            <p:spPr bwMode="auto">
              <a:xfrm>
                <a:off x="-973918" y="4548515"/>
                <a:ext cx="31203" cy="38483"/>
              </a:xfrm>
              <a:custGeom>
                <a:avLst/>
                <a:gdLst>
                  <a:gd name="T0" fmla="*/ 0 w 5"/>
                  <a:gd name="T1" fmla="*/ 4 h 6"/>
                  <a:gd name="T2" fmla="*/ 0 w 5"/>
                  <a:gd name="T3" fmla="*/ 0 h 6"/>
                  <a:gd name="T4" fmla="*/ 5 w 5"/>
                  <a:gd name="T5" fmla="*/ 2 h 6"/>
                  <a:gd name="T6" fmla="*/ 0 w 5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0" y="4"/>
                    </a:moveTo>
                    <a:cubicBezTo>
                      <a:pt x="0" y="3"/>
                      <a:pt x="0" y="1"/>
                      <a:pt x="0" y="0"/>
                    </a:cubicBezTo>
                    <a:cubicBezTo>
                      <a:pt x="2" y="0"/>
                      <a:pt x="4" y="1"/>
                      <a:pt x="5" y="2"/>
                    </a:cubicBezTo>
                    <a:cubicBezTo>
                      <a:pt x="5" y="2"/>
                      <a:pt x="0" y="6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33"/>
              <p:cNvSpPr>
                <a:spLocks/>
              </p:cNvSpPr>
              <p:nvPr/>
            </p:nvSpPr>
            <p:spPr bwMode="auto">
              <a:xfrm>
                <a:off x="-973918" y="4266652"/>
                <a:ext cx="192416" cy="230899"/>
              </a:xfrm>
              <a:custGeom>
                <a:avLst/>
                <a:gdLst>
                  <a:gd name="T0" fmla="*/ 22 w 30"/>
                  <a:gd name="T1" fmla="*/ 18 h 36"/>
                  <a:gd name="T2" fmla="*/ 18 w 30"/>
                  <a:gd name="T3" fmla="*/ 11 h 36"/>
                  <a:gd name="T4" fmla="*/ 4 w 30"/>
                  <a:gd name="T5" fmla="*/ 7 h 36"/>
                  <a:gd name="T6" fmla="*/ 12 w 30"/>
                  <a:gd name="T7" fmla="*/ 1 h 36"/>
                  <a:gd name="T8" fmla="*/ 25 w 30"/>
                  <a:gd name="T9" fmla="*/ 7 h 36"/>
                  <a:gd name="T10" fmla="*/ 19 w 30"/>
                  <a:gd name="T11" fmla="*/ 30 h 36"/>
                  <a:gd name="T12" fmla="*/ 7 w 30"/>
                  <a:gd name="T13" fmla="*/ 34 h 36"/>
                  <a:gd name="T14" fmla="*/ 0 w 30"/>
                  <a:gd name="T15" fmla="*/ 31 h 36"/>
                  <a:gd name="T16" fmla="*/ 22 w 30"/>
                  <a:gd name="T17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6">
                    <a:moveTo>
                      <a:pt x="22" y="18"/>
                    </a:moveTo>
                    <a:cubicBezTo>
                      <a:pt x="23" y="14"/>
                      <a:pt x="21" y="10"/>
                      <a:pt x="18" y="11"/>
                    </a:cubicBezTo>
                    <a:cubicBezTo>
                      <a:pt x="15" y="11"/>
                      <a:pt x="4" y="12"/>
                      <a:pt x="4" y="7"/>
                    </a:cubicBezTo>
                    <a:cubicBezTo>
                      <a:pt x="4" y="4"/>
                      <a:pt x="10" y="2"/>
                      <a:pt x="12" y="1"/>
                    </a:cubicBezTo>
                    <a:cubicBezTo>
                      <a:pt x="17" y="0"/>
                      <a:pt x="23" y="2"/>
                      <a:pt x="25" y="7"/>
                    </a:cubicBezTo>
                    <a:cubicBezTo>
                      <a:pt x="30" y="15"/>
                      <a:pt x="27" y="25"/>
                      <a:pt x="19" y="30"/>
                    </a:cubicBezTo>
                    <a:cubicBezTo>
                      <a:pt x="16" y="32"/>
                      <a:pt x="10" y="36"/>
                      <a:pt x="7" y="34"/>
                    </a:cubicBezTo>
                    <a:cubicBezTo>
                      <a:pt x="6" y="34"/>
                      <a:pt x="0" y="32"/>
                      <a:pt x="0" y="31"/>
                    </a:cubicBezTo>
                    <a:cubicBezTo>
                      <a:pt x="8" y="29"/>
                      <a:pt x="19" y="27"/>
                      <a:pt x="22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34"/>
              <p:cNvSpPr>
                <a:spLocks/>
              </p:cNvSpPr>
              <p:nvPr/>
            </p:nvSpPr>
            <p:spPr bwMode="auto">
              <a:xfrm>
                <a:off x="-967677" y="3965027"/>
                <a:ext cx="551245" cy="307865"/>
              </a:xfrm>
              <a:custGeom>
                <a:avLst/>
                <a:gdLst>
                  <a:gd name="T0" fmla="*/ 53 w 86"/>
                  <a:gd name="T1" fmla="*/ 15 h 48"/>
                  <a:gd name="T2" fmla="*/ 50 w 86"/>
                  <a:gd name="T3" fmla="*/ 15 h 48"/>
                  <a:gd name="T4" fmla="*/ 50 w 86"/>
                  <a:gd name="T5" fmla="*/ 17 h 48"/>
                  <a:gd name="T6" fmla="*/ 75 w 86"/>
                  <a:gd name="T7" fmla="*/ 39 h 48"/>
                  <a:gd name="T8" fmla="*/ 42 w 86"/>
                  <a:gd name="T9" fmla="*/ 24 h 48"/>
                  <a:gd name="T10" fmla="*/ 40 w 86"/>
                  <a:gd name="T11" fmla="*/ 24 h 48"/>
                  <a:gd name="T12" fmla="*/ 39 w 86"/>
                  <a:gd name="T13" fmla="*/ 26 h 48"/>
                  <a:gd name="T14" fmla="*/ 54 w 86"/>
                  <a:gd name="T15" fmla="*/ 48 h 48"/>
                  <a:gd name="T16" fmla="*/ 25 w 86"/>
                  <a:gd name="T17" fmla="*/ 29 h 48"/>
                  <a:gd name="T18" fmla="*/ 22 w 86"/>
                  <a:gd name="T19" fmla="*/ 29 h 48"/>
                  <a:gd name="T20" fmla="*/ 22 w 86"/>
                  <a:gd name="T21" fmla="*/ 31 h 48"/>
                  <a:gd name="T22" fmla="*/ 29 w 86"/>
                  <a:gd name="T23" fmla="*/ 43 h 48"/>
                  <a:gd name="T24" fmla="*/ 23 w 86"/>
                  <a:gd name="T25" fmla="*/ 40 h 48"/>
                  <a:gd name="T26" fmla="*/ 0 w 86"/>
                  <a:gd name="T27" fmla="*/ 41 h 48"/>
                  <a:gd name="T28" fmla="*/ 1 w 86"/>
                  <a:gd name="T29" fmla="*/ 25 h 48"/>
                  <a:gd name="T30" fmla="*/ 46 w 86"/>
                  <a:gd name="T31" fmla="*/ 1 h 48"/>
                  <a:gd name="T32" fmla="*/ 58 w 86"/>
                  <a:gd name="T33" fmla="*/ 8 h 48"/>
                  <a:gd name="T34" fmla="*/ 74 w 86"/>
                  <a:gd name="T35" fmla="*/ 19 h 48"/>
                  <a:gd name="T36" fmla="*/ 86 w 86"/>
                  <a:gd name="T37" fmla="*/ 23 h 48"/>
                  <a:gd name="T38" fmla="*/ 53 w 86"/>
                  <a:gd name="T39" fmla="*/ 1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48">
                    <a:moveTo>
                      <a:pt x="53" y="15"/>
                    </a:moveTo>
                    <a:cubicBezTo>
                      <a:pt x="52" y="14"/>
                      <a:pt x="51" y="14"/>
                      <a:pt x="50" y="15"/>
                    </a:cubicBezTo>
                    <a:cubicBezTo>
                      <a:pt x="50" y="16"/>
                      <a:pt x="50" y="17"/>
                      <a:pt x="50" y="17"/>
                    </a:cubicBezTo>
                    <a:cubicBezTo>
                      <a:pt x="51" y="18"/>
                      <a:pt x="65" y="32"/>
                      <a:pt x="75" y="39"/>
                    </a:cubicBezTo>
                    <a:cubicBezTo>
                      <a:pt x="66" y="37"/>
                      <a:pt x="50" y="33"/>
                      <a:pt x="42" y="24"/>
                    </a:cubicBezTo>
                    <a:cubicBezTo>
                      <a:pt x="42" y="24"/>
                      <a:pt x="41" y="23"/>
                      <a:pt x="40" y="24"/>
                    </a:cubicBezTo>
                    <a:cubicBezTo>
                      <a:pt x="39" y="24"/>
                      <a:pt x="39" y="25"/>
                      <a:pt x="39" y="26"/>
                    </a:cubicBezTo>
                    <a:cubicBezTo>
                      <a:pt x="40" y="27"/>
                      <a:pt x="45" y="40"/>
                      <a:pt x="54" y="48"/>
                    </a:cubicBezTo>
                    <a:cubicBezTo>
                      <a:pt x="44" y="44"/>
                      <a:pt x="29" y="37"/>
                      <a:pt x="25" y="29"/>
                    </a:cubicBezTo>
                    <a:cubicBezTo>
                      <a:pt x="24" y="29"/>
                      <a:pt x="23" y="28"/>
                      <a:pt x="22" y="29"/>
                    </a:cubicBezTo>
                    <a:cubicBezTo>
                      <a:pt x="21" y="29"/>
                      <a:pt x="21" y="30"/>
                      <a:pt x="22" y="31"/>
                    </a:cubicBezTo>
                    <a:cubicBezTo>
                      <a:pt x="25" y="37"/>
                      <a:pt x="27" y="40"/>
                      <a:pt x="29" y="43"/>
                    </a:cubicBezTo>
                    <a:cubicBezTo>
                      <a:pt x="27" y="42"/>
                      <a:pt x="25" y="41"/>
                      <a:pt x="23" y="40"/>
                    </a:cubicBezTo>
                    <a:cubicBezTo>
                      <a:pt x="17" y="37"/>
                      <a:pt x="11" y="34"/>
                      <a:pt x="0" y="41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6" y="21"/>
                      <a:pt x="41" y="5"/>
                      <a:pt x="46" y="1"/>
                    </a:cubicBezTo>
                    <a:cubicBezTo>
                      <a:pt x="49" y="0"/>
                      <a:pt x="52" y="3"/>
                      <a:pt x="58" y="8"/>
                    </a:cubicBezTo>
                    <a:cubicBezTo>
                      <a:pt x="63" y="12"/>
                      <a:pt x="68" y="17"/>
                      <a:pt x="74" y="19"/>
                    </a:cubicBezTo>
                    <a:cubicBezTo>
                      <a:pt x="80" y="21"/>
                      <a:pt x="83" y="22"/>
                      <a:pt x="86" y="23"/>
                    </a:cubicBezTo>
                    <a:cubicBezTo>
                      <a:pt x="79" y="24"/>
                      <a:pt x="66" y="25"/>
                      <a:pt x="5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cxnSp>
          <p:nvCxnSpPr>
            <p:cNvPr id="122" name="Straight Connector 121"/>
            <p:cNvCxnSpPr/>
            <p:nvPr/>
          </p:nvCxnSpPr>
          <p:spPr>
            <a:xfrm>
              <a:off x="6846718" y="4239552"/>
              <a:ext cx="680793" cy="360414"/>
            </a:xfrm>
            <a:prstGeom prst="line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6584773" y="2878544"/>
              <a:ext cx="99032" cy="191991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6949502" y="2986682"/>
              <a:ext cx="351821" cy="291076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6985819" y="4052895"/>
              <a:ext cx="2076120" cy="139161"/>
            </a:xfrm>
            <a:prstGeom prst="line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294"/>
            <p:cNvCxnSpPr/>
            <p:nvPr/>
          </p:nvCxnSpPr>
          <p:spPr>
            <a:xfrm flipV="1">
              <a:off x="5510099" y="4486843"/>
              <a:ext cx="263102" cy="864398"/>
            </a:xfrm>
            <a:prstGeom prst="line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306"/>
            <p:cNvSpPr txBox="1"/>
            <p:nvPr/>
          </p:nvSpPr>
          <p:spPr>
            <a:xfrm>
              <a:off x="3565018" y="5610303"/>
              <a:ext cx="1582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69C0C9"/>
                </a:buClr>
                <a:defRPr/>
              </a:pPr>
              <a:r>
                <a:rPr lang="en-US" sz="1400" kern="0" spc="-30" dirty="0">
                  <a:solidFill>
                    <a:schemeClr val="tx2"/>
                  </a:solidFill>
                </a:rPr>
                <a:t>Patient Reported</a:t>
              </a:r>
            </a:p>
            <a:p>
              <a:pPr>
                <a:buClr>
                  <a:srgbClr val="69C0C9"/>
                </a:buClr>
                <a:defRPr/>
              </a:pPr>
              <a:r>
                <a:rPr lang="en-US" sz="1400" kern="0" spc="-30" dirty="0">
                  <a:solidFill>
                    <a:schemeClr val="tx2"/>
                  </a:solidFill>
                </a:rPr>
                <a:t>Data </a:t>
              </a:r>
            </a:p>
          </p:txBody>
        </p:sp>
        <p:sp>
          <p:nvSpPr>
            <p:cNvPr id="128" name="Oval 157"/>
            <p:cNvSpPr>
              <a:spLocks noChangeAspect="1"/>
            </p:cNvSpPr>
            <p:nvPr/>
          </p:nvSpPr>
          <p:spPr>
            <a:xfrm>
              <a:off x="4872086" y="4897437"/>
              <a:ext cx="1008000" cy="10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prstClr val="white"/>
                </a:solidFill>
                <a:latin typeface="Arial"/>
                <a:sym typeface="Arial"/>
              </a:endParaRPr>
            </a:p>
          </p:txBody>
        </p:sp>
        <p:sp>
          <p:nvSpPr>
            <p:cNvPr id="129" name="Oval 72"/>
            <p:cNvSpPr>
              <a:spLocks noChangeAspect="1"/>
            </p:cNvSpPr>
            <p:nvPr/>
          </p:nvSpPr>
          <p:spPr>
            <a:xfrm>
              <a:off x="4590349" y="2519044"/>
              <a:ext cx="719999" cy="7199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prstClr val="white"/>
                </a:solidFill>
                <a:latin typeface="Arial"/>
                <a:sym typeface="Arial"/>
              </a:endParaRPr>
            </a:p>
          </p:txBody>
        </p:sp>
        <p:sp>
          <p:nvSpPr>
            <p:cNvPr id="130" name="TextBox 305"/>
            <p:cNvSpPr txBox="1"/>
            <p:nvPr/>
          </p:nvSpPr>
          <p:spPr>
            <a:xfrm>
              <a:off x="3903962" y="2261393"/>
              <a:ext cx="1378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69C0C9"/>
                </a:buClr>
                <a:defRPr/>
              </a:pPr>
              <a:r>
                <a:rPr lang="en-US" sz="1400" kern="0" spc="-30" dirty="0">
                  <a:solidFill>
                    <a:schemeClr val="tx2"/>
                  </a:solidFill>
                </a:rPr>
                <a:t>Wearables</a:t>
              </a:r>
            </a:p>
          </p:txBody>
        </p:sp>
        <p:cxnSp>
          <p:nvCxnSpPr>
            <p:cNvPr id="131" name="Straight Connector 160"/>
            <p:cNvCxnSpPr/>
            <p:nvPr/>
          </p:nvCxnSpPr>
          <p:spPr>
            <a:xfrm flipH="1" flipV="1">
              <a:off x="5231194" y="3086211"/>
              <a:ext cx="238076" cy="264372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71"/>
            <p:cNvSpPr>
              <a:spLocks noChangeAspect="1"/>
            </p:cNvSpPr>
            <p:nvPr/>
          </p:nvSpPr>
          <p:spPr>
            <a:xfrm>
              <a:off x="5325129" y="2924894"/>
              <a:ext cx="1697932" cy="16979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prstClr val="white"/>
                </a:solidFill>
                <a:latin typeface="Arial"/>
                <a:sym typeface="Arial"/>
              </a:endParaRPr>
            </a:p>
          </p:txBody>
        </p:sp>
        <p:sp>
          <p:nvSpPr>
            <p:cNvPr id="133" name="Oval 195"/>
            <p:cNvSpPr>
              <a:spLocks noChangeArrowheads="1"/>
            </p:cNvSpPr>
            <p:nvPr/>
          </p:nvSpPr>
          <p:spPr bwMode="auto">
            <a:xfrm>
              <a:off x="5625825" y="2274337"/>
              <a:ext cx="87313" cy="8572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96"/>
            <p:cNvSpPr>
              <a:spLocks/>
            </p:cNvSpPr>
            <p:nvPr/>
          </p:nvSpPr>
          <p:spPr bwMode="auto">
            <a:xfrm>
              <a:off x="5579788" y="2366412"/>
              <a:ext cx="209550" cy="171450"/>
            </a:xfrm>
            <a:custGeom>
              <a:avLst/>
              <a:gdLst>
                <a:gd name="T0" fmla="*/ 94 w 118"/>
                <a:gd name="T1" fmla="*/ 7 h 96"/>
                <a:gd name="T2" fmla="*/ 94 w 118"/>
                <a:gd name="T3" fmla="*/ 7 h 96"/>
                <a:gd name="T4" fmla="*/ 94 w 118"/>
                <a:gd name="T5" fmla="*/ 6 h 96"/>
                <a:gd name="T6" fmla="*/ 80 w 118"/>
                <a:gd name="T7" fmla="*/ 0 h 96"/>
                <a:gd name="T8" fmla="*/ 12 w 118"/>
                <a:gd name="T9" fmla="*/ 0 h 96"/>
                <a:gd name="T10" fmla="*/ 11 w 118"/>
                <a:gd name="T11" fmla="*/ 0 h 96"/>
                <a:gd name="T12" fmla="*/ 10 w 118"/>
                <a:gd name="T13" fmla="*/ 0 h 96"/>
                <a:gd name="T14" fmla="*/ 0 w 118"/>
                <a:gd name="T15" fmla="*/ 9 h 96"/>
                <a:gd name="T16" fmla="*/ 0 w 118"/>
                <a:gd name="T17" fmla="*/ 86 h 96"/>
                <a:gd name="T18" fmla="*/ 10 w 118"/>
                <a:gd name="T19" fmla="*/ 96 h 96"/>
                <a:gd name="T20" fmla="*/ 20 w 118"/>
                <a:gd name="T21" fmla="*/ 86 h 96"/>
                <a:gd name="T22" fmla="*/ 20 w 118"/>
                <a:gd name="T23" fmla="*/ 29 h 96"/>
                <a:gd name="T24" fmla="*/ 23 w 118"/>
                <a:gd name="T25" fmla="*/ 29 h 96"/>
                <a:gd name="T26" fmla="*/ 23 w 118"/>
                <a:gd name="T27" fmla="*/ 91 h 96"/>
                <a:gd name="T28" fmla="*/ 78 w 118"/>
                <a:gd name="T29" fmla="*/ 91 h 96"/>
                <a:gd name="T30" fmla="*/ 78 w 118"/>
                <a:gd name="T31" fmla="*/ 29 h 96"/>
                <a:gd name="T32" fmla="*/ 81 w 118"/>
                <a:gd name="T33" fmla="*/ 29 h 96"/>
                <a:gd name="T34" fmla="*/ 98 w 118"/>
                <a:gd name="T35" fmla="*/ 84 h 96"/>
                <a:gd name="T36" fmla="*/ 110 w 118"/>
                <a:gd name="T37" fmla="*/ 90 h 96"/>
                <a:gd name="T38" fmla="*/ 116 w 118"/>
                <a:gd name="T39" fmla="*/ 78 h 96"/>
                <a:gd name="T40" fmla="*/ 96 w 118"/>
                <a:gd name="T41" fmla="*/ 14 h 96"/>
                <a:gd name="T42" fmla="*/ 96 w 118"/>
                <a:gd name="T43" fmla="*/ 14 h 96"/>
                <a:gd name="T44" fmla="*/ 94 w 118"/>
                <a:gd name="T45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96">
                  <a:moveTo>
                    <a:pt x="94" y="7"/>
                  </a:moveTo>
                  <a:cubicBezTo>
                    <a:pt x="94" y="7"/>
                    <a:pt x="94" y="7"/>
                    <a:pt x="94" y="7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2" y="0"/>
                    <a:pt x="85" y="0"/>
                    <a:pt x="8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2"/>
                    <a:pt x="5" y="96"/>
                    <a:pt x="10" y="96"/>
                  </a:cubicBezTo>
                  <a:cubicBezTo>
                    <a:pt x="15" y="96"/>
                    <a:pt x="20" y="92"/>
                    <a:pt x="20" y="86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78" y="91"/>
                    <a:pt x="78" y="91"/>
                    <a:pt x="78" y="9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99" y="89"/>
                    <a:pt x="105" y="92"/>
                    <a:pt x="110" y="90"/>
                  </a:cubicBezTo>
                  <a:cubicBezTo>
                    <a:pt x="115" y="89"/>
                    <a:pt x="118" y="83"/>
                    <a:pt x="116" y="78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14"/>
                    <a:pt x="96" y="14"/>
                    <a:pt x="96" y="14"/>
                  </a:cubicBezTo>
                  <a:lnTo>
                    <a:pt x="94" y="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97"/>
            <p:cNvSpPr>
              <a:spLocks/>
            </p:cNvSpPr>
            <p:nvPr/>
          </p:nvSpPr>
          <p:spPr bwMode="auto">
            <a:xfrm>
              <a:off x="5768700" y="2366412"/>
              <a:ext cx="209550" cy="171450"/>
            </a:xfrm>
            <a:custGeom>
              <a:avLst/>
              <a:gdLst>
                <a:gd name="T0" fmla="*/ 24 w 118"/>
                <a:gd name="T1" fmla="*/ 7 h 96"/>
                <a:gd name="T2" fmla="*/ 24 w 118"/>
                <a:gd name="T3" fmla="*/ 7 h 96"/>
                <a:gd name="T4" fmla="*/ 25 w 118"/>
                <a:gd name="T5" fmla="*/ 6 h 96"/>
                <a:gd name="T6" fmla="*/ 38 w 118"/>
                <a:gd name="T7" fmla="*/ 0 h 96"/>
                <a:gd name="T8" fmla="*/ 106 w 118"/>
                <a:gd name="T9" fmla="*/ 0 h 96"/>
                <a:gd name="T10" fmla="*/ 107 w 118"/>
                <a:gd name="T11" fmla="*/ 0 h 96"/>
                <a:gd name="T12" fmla="*/ 108 w 118"/>
                <a:gd name="T13" fmla="*/ 0 h 96"/>
                <a:gd name="T14" fmla="*/ 118 w 118"/>
                <a:gd name="T15" fmla="*/ 10 h 96"/>
                <a:gd name="T16" fmla="*/ 118 w 118"/>
                <a:gd name="T17" fmla="*/ 86 h 96"/>
                <a:gd name="T18" fmla="*/ 108 w 118"/>
                <a:gd name="T19" fmla="*/ 96 h 96"/>
                <a:gd name="T20" fmla="*/ 99 w 118"/>
                <a:gd name="T21" fmla="*/ 86 h 96"/>
                <a:gd name="T22" fmla="*/ 99 w 118"/>
                <a:gd name="T23" fmla="*/ 29 h 96"/>
                <a:gd name="T24" fmla="*/ 96 w 118"/>
                <a:gd name="T25" fmla="*/ 29 h 96"/>
                <a:gd name="T26" fmla="*/ 96 w 118"/>
                <a:gd name="T27" fmla="*/ 92 h 96"/>
                <a:gd name="T28" fmla="*/ 40 w 118"/>
                <a:gd name="T29" fmla="*/ 92 h 96"/>
                <a:gd name="T30" fmla="*/ 40 w 118"/>
                <a:gd name="T31" fmla="*/ 29 h 96"/>
                <a:gd name="T32" fmla="*/ 37 w 118"/>
                <a:gd name="T33" fmla="*/ 29 h 96"/>
                <a:gd name="T34" fmla="*/ 21 w 118"/>
                <a:gd name="T35" fmla="*/ 84 h 96"/>
                <a:gd name="T36" fmla="*/ 8 w 118"/>
                <a:gd name="T37" fmla="*/ 90 h 96"/>
                <a:gd name="T38" fmla="*/ 2 w 118"/>
                <a:gd name="T39" fmla="*/ 78 h 96"/>
                <a:gd name="T40" fmla="*/ 22 w 118"/>
                <a:gd name="T41" fmla="*/ 14 h 96"/>
                <a:gd name="T42" fmla="*/ 22 w 118"/>
                <a:gd name="T43" fmla="*/ 14 h 96"/>
                <a:gd name="T44" fmla="*/ 24 w 118"/>
                <a:gd name="T45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96">
                  <a:moveTo>
                    <a:pt x="24" y="7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1"/>
                    <a:pt x="33" y="0"/>
                    <a:pt x="38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4" y="0"/>
                    <a:pt x="118" y="4"/>
                    <a:pt x="118" y="10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8" y="92"/>
                    <a:pt x="114" y="96"/>
                    <a:pt x="108" y="96"/>
                  </a:cubicBezTo>
                  <a:cubicBezTo>
                    <a:pt x="103" y="96"/>
                    <a:pt x="99" y="92"/>
                    <a:pt x="99" y="86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9" y="89"/>
                    <a:pt x="14" y="92"/>
                    <a:pt x="8" y="90"/>
                  </a:cubicBezTo>
                  <a:cubicBezTo>
                    <a:pt x="3" y="89"/>
                    <a:pt x="0" y="83"/>
                    <a:pt x="2" y="78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98"/>
            <p:cNvSpPr>
              <a:spLocks/>
            </p:cNvSpPr>
            <p:nvPr/>
          </p:nvSpPr>
          <p:spPr bwMode="auto">
            <a:xfrm>
              <a:off x="5890938" y="22775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199"/>
            <p:cNvSpPr>
              <a:spLocks/>
            </p:cNvSpPr>
            <p:nvPr/>
          </p:nvSpPr>
          <p:spPr bwMode="auto">
            <a:xfrm>
              <a:off x="5846488" y="2277512"/>
              <a:ext cx="84138" cy="84138"/>
            </a:xfrm>
            <a:custGeom>
              <a:avLst/>
              <a:gdLst>
                <a:gd name="T0" fmla="*/ 25 w 47"/>
                <a:gd name="T1" fmla="*/ 0 h 47"/>
                <a:gd name="T2" fmla="*/ 25 w 47"/>
                <a:gd name="T3" fmla="*/ 0 h 47"/>
                <a:gd name="T4" fmla="*/ 0 w 47"/>
                <a:gd name="T5" fmla="*/ 25 h 47"/>
                <a:gd name="T6" fmla="*/ 24 w 47"/>
                <a:gd name="T7" fmla="*/ 47 h 47"/>
                <a:gd name="T8" fmla="*/ 47 w 47"/>
                <a:gd name="T9" fmla="*/ 25 h 47"/>
                <a:gd name="T10" fmla="*/ 25 w 47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7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14"/>
                    <a:pt x="14" y="25"/>
                    <a:pt x="0" y="25"/>
                  </a:cubicBezTo>
                  <a:cubicBezTo>
                    <a:pt x="1" y="37"/>
                    <a:pt x="11" y="47"/>
                    <a:pt x="24" y="47"/>
                  </a:cubicBezTo>
                  <a:cubicBezTo>
                    <a:pt x="37" y="47"/>
                    <a:pt x="47" y="37"/>
                    <a:pt x="47" y="25"/>
                  </a:cubicBezTo>
                  <a:cubicBezTo>
                    <a:pt x="35" y="23"/>
                    <a:pt x="25" y="13"/>
                    <a:pt x="2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200"/>
            <p:cNvSpPr>
              <a:spLocks/>
            </p:cNvSpPr>
            <p:nvPr/>
          </p:nvSpPr>
          <p:spPr bwMode="auto">
            <a:xfrm>
              <a:off x="5844900" y="2274337"/>
              <a:ext cx="44450" cy="44450"/>
            </a:xfrm>
            <a:custGeom>
              <a:avLst/>
              <a:gdLst>
                <a:gd name="T0" fmla="*/ 25 w 25"/>
                <a:gd name="T1" fmla="*/ 0 h 25"/>
                <a:gd name="T2" fmla="*/ 24 w 25"/>
                <a:gd name="T3" fmla="*/ 0 h 25"/>
                <a:gd name="T4" fmla="*/ 0 w 25"/>
                <a:gd name="T5" fmla="*/ 24 h 25"/>
                <a:gd name="T6" fmla="*/ 0 w 25"/>
                <a:gd name="T7" fmla="*/ 25 h 25"/>
                <a:gd name="T8" fmla="*/ 25 w 2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4" y="25"/>
                    <a:pt x="25" y="14"/>
                    <a:pt x="2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201"/>
            <p:cNvSpPr>
              <a:spLocks/>
            </p:cNvSpPr>
            <p:nvPr/>
          </p:nvSpPr>
          <p:spPr bwMode="auto">
            <a:xfrm>
              <a:off x="5894113" y="2274337"/>
              <a:ext cx="39688" cy="44450"/>
            </a:xfrm>
            <a:custGeom>
              <a:avLst/>
              <a:gdLst>
                <a:gd name="T0" fmla="*/ 0 w 22"/>
                <a:gd name="T1" fmla="*/ 0 h 25"/>
                <a:gd name="T2" fmla="*/ 22 w 22"/>
                <a:gd name="T3" fmla="*/ 25 h 25"/>
                <a:gd name="T4" fmla="*/ 22 w 22"/>
                <a:gd name="T5" fmla="*/ 24 h 25"/>
                <a:gd name="T6" fmla="*/ 0 w 22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5">
                  <a:moveTo>
                    <a:pt x="0" y="0"/>
                  </a:moveTo>
                  <a:cubicBezTo>
                    <a:pt x="0" y="13"/>
                    <a:pt x="10" y="23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11"/>
                    <a:pt x="12" y="1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202"/>
            <p:cNvSpPr>
              <a:spLocks/>
            </p:cNvSpPr>
            <p:nvPr/>
          </p:nvSpPr>
          <p:spPr bwMode="auto">
            <a:xfrm>
              <a:off x="5829025" y="2329899"/>
              <a:ext cx="36513" cy="36513"/>
            </a:xfrm>
            <a:custGeom>
              <a:avLst/>
              <a:gdLst>
                <a:gd name="T0" fmla="*/ 9 w 21"/>
                <a:gd name="T1" fmla="*/ 0 h 21"/>
                <a:gd name="T2" fmla="*/ 0 w 21"/>
                <a:gd name="T3" fmla="*/ 16 h 21"/>
                <a:gd name="T4" fmla="*/ 21 w 21"/>
                <a:gd name="T5" fmla="*/ 16 h 21"/>
                <a:gd name="T6" fmla="*/ 9 w 21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1">
                  <a:moveTo>
                    <a:pt x="9" y="0"/>
                  </a:moveTo>
                  <a:cubicBezTo>
                    <a:pt x="9" y="0"/>
                    <a:pt x="9" y="13"/>
                    <a:pt x="0" y="16"/>
                  </a:cubicBezTo>
                  <a:cubicBezTo>
                    <a:pt x="0" y="16"/>
                    <a:pt x="12" y="21"/>
                    <a:pt x="21" y="16"/>
                  </a:cubicBezTo>
                  <a:cubicBezTo>
                    <a:pt x="21" y="16"/>
                    <a:pt x="13" y="15"/>
                    <a:pt x="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203"/>
            <p:cNvSpPr>
              <a:spLocks/>
            </p:cNvSpPr>
            <p:nvPr/>
          </p:nvSpPr>
          <p:spPr bwMode="auto">
            <a:xfrm>
              <a:off x="5913163" y="2329899"/>
              <a:ext cx="36513" cy="36513"/>
            </a:xfrm>
            <a:custGeom>
              <a:avLst/>
              <a:gdLst>
                <a:gd name="T0" fmla="*/ 12 w 21"/>
                <a:gd name="T1" fmla="*/ 0 h 21"/>
                <a:gd name="T2" fmla="*/ 21 w 21"/>
                <a:gd name="T3" fmla="*/ 16 h 21"/>
                <a:gd name="T4" fmla="*/ 0 w 21"/>
                <a:gd name="T5" fmla="*/ 16 h 21"/>
                <a:gd name="T6" fmla="*/ 12 w 21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1">
                  <a:moveTo>
                    <a:pt x="12" y="0"/>
                  </a:moveTo>
                  <a:cubicBezTo>
                    <a:pt x="12" y="0"/>
                    <a:pt x="11" y="13"/>
                    <a:pt x="21" y="16"/>
                  </a:cubicBezTo>
                  <a:cubicBezTo>
                    <a:pt x="21" y="16"/>
                    <a:pt x="9" y="21"/>
                    <a:pt x="0" y="16"/>
                  </a:cubicBezTo>
                  <a:cubicBezTo>
                    <a:pt x="0" y="16"/>
                    <a:pt x="8" y="15"/>
                    <a:pt x="12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204"/>
            <p:cNvSpPr>
              <a:spLocks noChangeArrowheads="1"/>
            </p:cNvSpPr>
            <p:nvPr/>
          </p:nvSpPr>
          <p:spPr bwMode="auto">
            <a:xfrm>
              <a:off x="5700438" y="2415624"/>
              <a:ext cx="58738" cy="60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205"/>
            <p:cNvSpPr>
              <a:spLocks/>
            </p:cNvSpPr>
            <p:nvPr/>
          </p:nvSpPr>
          <p:spPr bwMode="auto">
            <a:xfrm>
              <a:off x="5668688" y="2479124"/>
              <a:ext cx="144463" cy="119063"/>
            </a:xfrm>
            <a:custGeom>
              <a:avLst/>
              <a:gdLst>
                <a:gd name="T0" fmla="*/ 65 w 81"/>
                <a:gd name="T1" fmla="*/ 5 h 67"/>
                <a:gd name="T2" fmla="*/ 65 w 81"/>
                <a:gd name="T3" fmla="*/ 5 h 67"/>
                <a:gd name="T4" fmla="*/ 65 w 81"/>
                <a:gd name="T5" fmla="*/ 4 h 67"/>
                <a:gd name="T6" fmla="*/ 55 w 81"/>
                <a:gd name="T7" fmla="*/ 0 h 67"/>
                <a:gd name="T8" fmla="*/ 8 w 81"/>
                <a:gd name="T9" fmla="*/ 0 h 67"/>
                <a:gd name="T10" fmla="*/ 7 w 81"/>
                <a:gd name="T11" fmla="*/ 0 h 67"/>
                <a:gd name="T12" fmla="*/ 7 w 81"/>
                <a:gd name="T13" fmla="*/ 0 h 67"/>
                <a:gd name="T14" fmla="*/ 0 w 81"/>
                <a:gd name="T15" fmla="*/ 7 h 67"/>
                <a:gd name="T16" fmla="*/ 0 w 81"/>
                <a:gd name="T17" fmla="*/ 60 h 67"/>
                <a:gd name="T18" fmla="*/ 7 w 81"/>
                <a:gd name="T19" fmla="*/ 67 h 67"/>
                <a:gd name="T20" fmla="*/ 13 w 81"/>
                <a:gd name="T21" fmla="*/ 60 h 67"/>
                <a:gd name="T22" fmla="*/ 13 w 81"/>
                <a:gd name="T23" fmla="*/ 21 h 67"/>
                <a:gd name="T24" fmla="*/ 15 w 81"/>
                <a:gd name="T25" fmla="*/ 21 h 67"/>
                <a:gd name="T26" fmla="*/ 15 w 81"/>
                <a:gd name="T27" fmla="*/ 64 h 67"/>
                <a:gd name="T28" fmla="*/ 54 w 81"/>
                <a:gd name="T29" fmla="*/ 64 h 67"/>
                <a:gd name="T30" fmla="*/ 54 w 81"/>
                <a:gd name="T31" fmla="*/ 21 h 67"/>
                <a:gd name="T32" fmla="*/ 56 w 81"/>
                <a:gd name="T33" fmla="*/ 21 h 67"/>
                <a:gd name="T34" fmla="*/ 67 w 81"/>
                <a:gd name="T35" fmla="*/ 58 h 67"/>
                <a:gd name="T36" fmla="*/ 76 w 81"/>
                <a:gd name="T37" fmla="*/ 63 h 67"/>
                <a:gd name="T38" fmla="*/ 80 w 81"/>
                <a:gd name="T39" fmla="*/ 54 h 67"/>
                <a:gd name="T40" fmla="*/ 66 w 81"/>
                <a:gd name="T41" fmla="*/ 10 h 67"/>
                <a:gd name="T42" fmla="*/ 66 w 81"/>
                <a:gd name="T43" fmla="*/ 10 h 67"/>
                <a:gd name="T44" fmla="*/ 65 w 81"/>
                <a:gd name="T45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67"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3" y="1"/>
                    <a:pt x="59" y="0"/>
                    <a:pt x="5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3" y="67"/>
                    <a:pt x="7" y="67"/>
                  </a:cubicBezTo>
                  <a:cubicBezTo>
                    <a:pt x="10" y="67"/>
                    <a:pt x="13" y="64"/>
                    <a:pt x="13" y="6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8" y="62"/>
                    <a:pt x="72" y="64"/>
                    <a:pt x="76" y="63"/>
                  </a:cubicBezTo>
                  <a:cubicBezTo>
                    <a:pt x="79" y="62"/>
                    <a:pt x="81" y="58"/>
                    <a:pt x="80" y="54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5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206"/>
            <p:cNvSpPr>
              <a:spLocks/>
            </p:cNvSpPr>
            <p:nvPr/>
          </p:nvSpPr>
          <p:spPr bwMode="auto">
            <a:xfrm>
              <a:off x="5790925" y="2507699"/>
              <a:ext cx="112713" cy="90488"/>
            </a:xfrm>
            <a:custGeom>
              <a:avLst/>
              <a:gdLst>
                <a:gd name="T0" fmla="*/ 13 w 63"/>
                <a:gd name="T1" fmla="*/ 4 h 51"/>
                <a:gd name="T2" fmla="*/ 13 w 63"/>
                <a:gd name="T3" fmla="*/ 4 h 51"/>
                <a:gd name="T4" fmla="*/ 13 w 63"/>
                <a:gd name="T5" fmla="*/ 3 h 51"/>
                <a:gd name="T6" fmla="*/ 21 w 63"/>
                <a:gd name="T7" fmla="*/ 0 h 51"/>
                <a:gd name="T8" fmla="*/ 57 w 63"/>
                <a:gd name="T9" fmla="*/ 0 h 51"/>
                <a:gd name="T10" fmla="*/ 57 w 63"/>
                <a:gd name="T11" fmla="*/ 0 h 51"/>
                <a:gd name="T12" fmla="*/ 58 w 63"/>
                <a:gd name="T13" fmla="*/ 0 h 51"/>
                <a:gd name="T14" fmla="*/ 63 w 63"/>
                <a:gd name="T15" fmla="*/ 5 h 51"/>
                <a:gd name="T16" fmla="*/ 63 w 63"/>
                <a:gd name="T17" fmla="*/ 46 h 51"/>
                <a:gd name="T18" fmla="*/ 58 w 63"/>
                <a:gd name="T19" fmla="*/ 51 h 51"/>
                <a:gd name="T20" fmla="*/ 52 w 63"/>
                <a:gd name="T21" fmla="*/ 46 h 51"/>
                <a:gd name="T22" fmla="*/ 52 w 63"/>
                <a:gd name="T23" fmla="*/ 16 h 51"/>
                <a:gd name="T24" fmla="*/ 51 w 63"/>
                <a:gd name="T25" fmla="*/ 16 h 51"/>
                <a:gd name="T26" fmla="*/ 51 w 63"/>
                <a:gd name="T27" fmla="*/ 49 h 51"/>
                <a:gd name="T28" fmla="*/ 21 w 63"/>
                <a:gd name="T29" fmla="*/ 49 h 51"/>
                <a:gd name="T30" fmla="*/ 21 w 63"/>
                <a:gd name="T31" fmla="*/ 16 h 51"/>
                <a:gd name="T32" fmla="*/ 20 w 63"/>
                <a:gd name="T33" fmla="*/ 16 h 51"/>
                <a:gd name="T34" fmla="*/ 11 w 63"/>
                <a:gd name="T35" fmla="*/ 44 h 51"/>
                <a:gd name="T36" fmla="*/ 5 w 63"/>
                <a:gd name="T37" fmla="*/ 48 h 51"/>
                <a:gd name="T38" fmla="*/ 1 w 63"/>
                <a:gd name="T39" fmla="*/ 41 h 51"/>
                <a:gd name="T40" fmla="*/ 12 w 63"/>
                <a:gd name="T41" fmla="*/ 8 h 51"/>
                <a:gd name="T42" fmla="*/ 12 w 63"/>
                <a:gd name="T43" fmla="*/ 7 h 51"/>
                <a:gd name="T44" fmla="*/ 13 w 63"/>
                <a:gd name="T45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" h="51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0"/>
                    <a:pt x="18" y="0"/>
                    <a:pt x="21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8" y="0"/>
                  </a:cubicBezTo>
                  <a:cubicBezTo>
                    <a:pt x="60" y="0"/>
                    <a:pt x="63" y="2"/>
                    <a:pt x="63" y="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9"/>
                    <a:pt x="60" y="51"/>
                    <a:pt x="58" y="51"/>
                  </a:cubicBezTo>
                  <a:cubicBezTo>
                    <a:pt x="55" y="51"/>
                    <a:pt x="52" y="49"/>
                    <a:pt x="52" y="4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0" y="47"/>
                    <a:pt x="7" y="49"/>
                    <a:pt x="5" y="48"/>
                  </a:cubicBezTo>
                  <a:cubicBezTo>
                    <a:pt x="2" y="47"/>
                    <a:pt x="0" y="44"/>
                    <a:pt x="1" y="41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207"/>
            <p:cNvSpPr>
              <a:spLocks/>
            </p:cNvSpPr>
            <p:nvPr/>
          </p:nvSpPr>
          <p:spPr bwMode="auto">
            <a:xfrm>
              <a:off x="5857600" y="246166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D7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208"/>
            <p:cNvSpPr>
              <a:spLocks/>
            </p:cNvSpPr>
            <p:nvPr/>
          </p:nvSpPr>
          <p:spPr bwMode="auto">
            <a:xfrm>
              <a:off x="5833788" y="2461662"/>
              <a:ext cx="44450" cy="44450"/>
            </a:xfrm>
            <a:custGeom>
              <a:avLst/>
              <a:gdLst>
                <a:gd name="T0" fmla="*/ 13 w 25"/>
                <a:gd name="T1" fmla="*/ 0 h 25"/>
                <a:gd name="T2" fmla="*/ 13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3 w 25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7"/>
                    <a:pt x="7" y="13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4" y="19"/>
                    <a:pt x="25" y="13"/>
                  </a:cubicBezTo>
                  <a:cubicBezTo>
                    <a:pt x="18" y="12"/>
                    <a:pt x="13" y="7"/>
                    <a:pt x="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209"/>
            <p:cNvSpPr>
              <a:spLocks/>
            </p:cNvSpPr>
            <p:nvPr/>
          </p:nvSpPr>
          <p:spPr bwMode="auto">
            <a:xfrm>
              <a:off x="5832200" y="2460074"/>
              <a:ext cx="23813" cy="22225"/>
            </a:xfrm>
            <a:custGeom>
              <a:avLst/>
              <a:gdLst>
                <a:gd name="T0" fmla="*/ 13 w 13"/>
                <a:gd name="T1" fmla="*/ 0 h 13"/>
                <a:gd name="T2" fmla="*/ 13 w 13"/>
                <a:gd name="T3" fmla="*/ 0 h 13"/>
                <a:gd name="T4" fmla="*/ 0 w 13"/>
                <a:gd name="T5" fmla="*/ 12 h 13"/>
                <a:gd name="T6" fmla="*/ 0 w 13"/>
                <a:gd name="T7" fmla="*/ 13 h 13"/>
                <a:gd name="T8" fmla="*/ 13 w 1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7" y="13"/>
                    <a:pt x="13" y="7"/>
                    <a:pt x="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210"/>
            <p:cNvSpPr>
              <a:spLocks/>
            </p:cNvSpPr>
            <p:nvPr/>
          </p:nvSpPr>
          <p:spPr bwMode="auto">
            <a:xfrm>
              <a:off x="5859188" y="2460074"/>
              <a:ext cx="20638" cy="22225"/>
            </a:xfrm>
            <a:custGeom>
              <a:avLst/>
              <a:gdLst>
                <a:gd name="T0" fmla="*/ 0 w 12"/>
                <a:gd name="T1" fmla="*/ 0 h 13"/>
                <a:gd name="T2" fmla="*/ 12 w 12"/>
                <a:gd name="T3" fmla="*/ 13 h 13"/>
                <a:gd name="T4" fmla="*/ 12 w 12"/>
                <a:gd name="T5" fmla="*/ 12 h 13"/>
                <a:gd name="T6" fmla="*/ 0 w 12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6"/>
                    <a:pt x="5" y="12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211"/>
            <p:cNvSpPr>
              <a:spLocks/>
            </p:cNvSpPr>
            <p:nvPr/>
          </p:nvSpPr>
          <p:spPr bwMode="auto">
            <a:xfrm>
              <a:off x="5824263" y="2488649"/>
              <a:ext cx="19050" cy="19050"/>
            </a:xfrm>
            <a:custGeom>
              <a:avLst/>
              <a:gdLst>
                <a:gd name="T0" fmla="*/ 5 w 11"/>
                <a:gd name="T1" fmla="*/ 0 h 11"/>
                <a:gd name="T2" fmla="*/ 0 w 11"/>
                <a:gd name="T3" fmla="*/ 8 h 11"/>
                <a:gd name="T4" fmla="*/ 11 w 11"/>
                <a:gd name="T5" fmla="*/ 9 h 11"/>
                <a:gd name="T6" fmla="*/ 5 w 1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5" y="0"/>
                    <a:pt x="5" y="7"/>
                    <a:pt x="0" y="8"/>
                  </a:cubicBezTo>
                  <a:cubicBezTo>
                    <a:pt x="0" y="8"/>
                    <a:pt x="6" y="11"/>
                    <a:pt x="11" y="9"/>
                  </a:cubicBezTo>
                  <a:cubicBezTo>
                    <a:pt x="11" y="9"/>
                    <a:pt x="7" y="8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212"/>
            <p:cNvSpPr>
              <a:spLocks/>
            </p:cNvSpPr>
            <p:nvPr/>
          </p:nvSpPr>
          <p:spPr bwMode="auto">
            <a:xfrm>
              <a:off x="5868713" y="2488649"/>
              <a:ext cx="19050" cy="19050"/>
            </a:xfrm>
            <a:custGeom>
              <a:avLst/>
              <a:gdLst>
                <a:gd name="T0" fmla="*/ 6 w 11"/>
                <a:gd name="T1" fmla="*/ 0 h 11"/>
                <a:gd name="T2" fmla="*/ 11 w 11"/>
                <a:gd name="T3" fmla="*/ 8 h 11"/>
                <a:gd name="T4" fmla="*/ 0 w 11"/>
                <a:gd name="T5" fmla="*/ 9 h 11"/>
                <a:gd name="T6" fmla="*/ 6 w 1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cubicBezTo>
                    <a:pt x="6" y="0"/>
                    <a:pt x="6" y="7"/>
                    <a:pt x="11" y="8"/>
                  </a:cubicBezTo>
                  <a:cubicBezTo>
                    <a:pt x="11" y="8"/>
                    <a:pt x="5" y="11"/>
                    <a:pt x="0" y="9"/>
                  </a:cubicBezTo>
                  <a:cubicBezTo>
                    <a:pt x="0" y="9"/>
                    <a:pt x="4" y="8"/>
                    <a:pt x="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5040037" y="5020711"/>
              <a:ext cx="668338" cy="762000"/>
              <a:chOff x="3524250" y="4832350"/>
              <a:chExt cx="668338" cy="762000"/>
            </a:xfrm>
          </p:grpSpPr>
          <p:sp>
            <p:nvSpPr>
              <p:cNvPr id="152" name="Freeform 216"/>
              <p:cNvSpPr>
                <a:spLocks/>
              </p:cNvSpPr>
              <p:nvPr/>
            </p:nvSpPr>
            <p:spPr bwMode="auto">
              <a:xfrm>
                <a:off x="3524250" y="4832350"/>
                <a:ext cx="668338" cy="762000"/>
              </a:xfrm>
              <a:custGeom>
                <a:avLst/>
                <a:gdLst>
                  <a:gd name="T0" fmla="*/ 421 w 421"/>
                  <a:gd name="T1" fmla="*/ 379 h 480"/>
                  <a:gd name="T2" fmla="*/ 129 w 421"/>
                  <a:gd name="T3" fmla="*/ 480 h 480"/>
                  <a:gd name="T4" fmla="*/ 0 w 421"/>
                  <a:gd name="T5" fmla="*/ 101 h 480"/>
                  <a:gd name="T6" fmla="*/ 292 w 421"/>
                  <a:gd name="T7" fmla="*/ 0 h 480"/>
                  <a:gd name="T8" fmla="*/ 421 w 421"/>
                  <a:gd name="T9" fmla="*/ 379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480">
                    <a:moveTo>
                      <a:pt x="421" y="379"/>
                    </a:moveTo>
                    <a:lnTo>
                      <a:pt x="129" y="480"/>
                    </a:lnTo>
                    <a:lnTo>
                      <a:pt x="0" y="101"/>
                    </a:lnTo>
                    <a:lnTo>
                      <a:pt x="292" y="0"/>
                    </a:lnTo>
                    <a:lnTo>
                      <a:pt x="421" y="37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217"/>
              <p:cNvSpPr>
                <a:spLocks/>
              </p:cNvSpPr>
              <p:nvPr/>
            </p:nvSpPr>
            <p:spPr bwMode="auto">
              <a:xfrm>
                <a:off x="3557588" y="4867275"/>
                <a:ext cx="601663" cy="688975"/>
              </a:xfrm>
              <a:custGeom>
                <a:avLst/>
                <a:gdLst>
                  <a:gd name="T0" fmla="*/ 379 w 379"/>
                  <a:gd name="T1" fmla="*/ 346 h 434"/>
                  <a:gd name="T2" fmla="*/ 118 w 379"/>
                  <a:gd name="T3" fmla="*/ 434 h 434"/>
                  <a:gd name="T4" fmla="*/ 0 w 379"/>
                  <a:gd name="T5" fmla="*/ 90 h 434"/>
                  <a:gd name="T6" fmla="*/ 260 w 379"/>
                  <a:gd name="T7" fmla="*/ 0 h 434"/>
                  <a:gd name="T8" fmla="*/ 379 w 379"/>
                  <a:gd name="T9" fmla="*/ 346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434">
                    <a:moveTo>
                      <a:pt x="379" y="346"/>
                    </a:moveTo>
                    <a:lnTo>
                      <a:pt x="118" y="434"/>
                    </a:lnTo>
                    <a:lnTo>
                      <a:pt x="0" y="90"/>
                    </a:lnTo>
                    <a:lnTo>
                      <a:pt x="260" y="0"/>
                    </a:lnTo>
                    <a:lnTo>
                      <a:pt x="379" y="3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218"/>
              <p:cNvSpPr>
                <a:spLocks/>
              </p:cNvSpPr>
              <p:nvPr/>
            </p:nvSpPr>
            <p:spPr bwMode="auto">
              <a:xfrm>
                <a:off x="3705225" y="4932363"/>
                <a:ext cx="238125" cy="98425"/>
              </a:xfrm>
              <a:custGeom>
                <a:avLst/>
                <a:gdLst>
                  <a:gd name="T0" fmla="*/ 150 w 150"/>
                  <a:gd name="T1" fmla="*/ 10 h 62"/>
                  <a:gd name="T2" fmla="*/ 2 w 150"/>
                  <a:gd name="T3" fmla="*/ 62 h 62"/>
                  <a:gd name="T4" fmla="*/ 0 w 150"/>
                  <a:gd name="T5" fmla="*/ 51 h 62"/>
                  <a:gd name="T6" fmla="*/ 148 w 150"/>
                  <a:gd name="T7" fmla="*/ 0 h 62"/>
                  <a:gd name="T8" fmla="*/ 150 w 150"/>
                  <a:gd name="T9" fmla="*/ 1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62">
                    <a:moveTo>
                      <a:pt x="150" y="10"/>
                    </a:moveTo>
                    <a:lnTo>
                      <a:pt x="2" y="62"/>
                    </a:lnTo>
                    <a:lnTo>
                      <a:pt x="0" y="51"/>
                    </a:lnTo>
                    <a:lnTo>
                      <a:pt x="148" y="0"/>
                    </a:lnTo>
                    <a:lnTo>
                      <a:pt x="150" y="1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219"/>
              <p:cNvSpPr>
                <a:spLocks/>
              </p:cNvSpPr>
              <p:nvPr/>
            </p:nvSpPr>
            <p:spPr bwMode="auto">
              <a:xfrm>
                <a:off x="3711575" y="4959350"/>
                <a:ext cx="242888" cy="95250"/>
              </a:xfrm>
              <a:custGeom>
                <a:avLst/>
                <a:gdLst>
                  <a:gd name="T0" fmla="*/ 153 w 153"/>
                  <a:gd name="T1" fmla="*/ 11 h 60"/>
                  <a:gd name="T2" fmla="*/ 4 w 153"/>
                  <a:gd name="T3" fmla="*/ 60 h 60"/>
                  <a:gd name="T4" fmla="*/ 0 w 153"/>
                  <a:gd name="T5" fmla="*/ 49 h 60"/>
                  <a:gd name="T6" fmla="*/ 148 w 153"/>
                  <a:gd name="T7" fmla="*/ 0 h 60"/>
                  <a:gd name="T8" fmla="*/ 153 w 153"/>
                  <a:gd name="T9" fmla="*/ 1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60">
                    <a:moveTo>
                      <a:pt x="153" y="11"/>
                    </a:moveTo>
                    <a:lnTo>
                      <a:pt x="4" y="60"/>
                    </a:lnTo>
                    <a:lnTo>
                      <a:pt x="0" y="49"/>
                    </a:lnTo>
                    <a:lnTo>
                      <a:pt x="148" y="0"/>
                    </a:lnTo>
                    <a:lnTo>
                      <a:pt x="153" y="11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220"/>
              <p:cNvSpPr>
                <a:spLocks/>
              </p:cNvSpPr>
              <p:nvPr/>
            </p:nvSpPr>
            <p:spPr bwMode="auto">
              <a:xfrm>
                <a:off x="3749675" y="5060950"/>
                <a:ext cx="238125" cy="96838"/>
              </a:xfrm>
              <a:custGeom>
                <a:avLst/>
                <a:gdLst>
                  <a:gd name="T0" fmla="*/ 150 w 150"/>
                  <a:gd name="T1" fmla="*/ 11 h 61"/>
                  <a:gd name="T2" fmla="*/ 2 w 150"/>
                  <a:gd name="T3" fmla="*/ 61 h 61"/>
                  <a:gd name="T4" fmla="*/ 0 w 150"/>
                  <a:gd name="T5" fmla="*/ 50 h 61"/>
                  <a:gd name="T6" fmla="*/ 148 w 150"/>
                  <a:gd name="T7" fmla="*/ 0 h 61"/>
                  <a:gd name="T8" fmla="*/ 150 w 150"/>
                  <a:gd name="T9" fmla="*/ 1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61">
                    <a:moveTo>
                      <a:pt x="150" y="11"/>
                    </a:moveTo>
                    <a:lnTo>
                      <a:pt x="2" y="61"/>
                    </a:lnTo>
                    <a:lnTo>
                      <a:pt x="0" y="50"/>
                    </a:lnTo>
                    <a:lnTo>
                      <a:pt x="148" y="0"/>
                    </a:lnTo>
                    <a:lnTo>
                      <a:pt x="150" y="11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221"/>
              <p:cNvSpPr>
                <a:spLocks/>
              </p:cNvSpPr>
              <p:nvPr/>
            </p:nvSpPr>
            <p:spPr bwMode="auto">
              <a:xfrm>
                <a:off x="3756025" y="5084763"/>
                <a:ext cx="242888" cy="100013"/>
              </a:xfrm>
              <a:custGeom>
                <a:avLst/>
                <a:gdLst>
                  <a:gd name="T0" fmla="*/ 153 w 153"/>
                  <a:gd name="T1" fmla="*/ 11 h 63"/>
                  <a:gd name="T2" fmla="*/ 4 w 153"/>
                  <a:gd name="T3" fmla="*/ 63 h 63"/>
                  <a:gd name="T4" fmla="*/ 0 w 153"/>
                  <a:gd name="T5" fmla="*/ 52 h 63"/>
                  <a:gd name="T6" fmla="*/ 148 w 153"/>
                  <a:gd name="T7" fmla="*/ 0 h 63"/>
                  <a:gd name="T8" fmla="*/ 153 w 153"/>
                  <a:gd name="T9" fmla="*/ 1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63">
                    <a:moveTo>
                      <a:pt x="153" y="11"/>
                    </a:moveTo>
                    <a:lnTo>
                      <a:pt x="4" y="63"/>
                    </a:lnTo>
                    <a:lnTo>
                      <a:pt x="0" y="52"/>
                    </a:lnTo>
                    <a:lnTo>
                      <a:pt x="148" y="0"/>
                    </a:lnTo>
                    <a:lnTo>
                      <a:pt x="153" y="11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222"/>
              <p:cNvSpPr>
                <a:spLocks/>
              </p:cNvSpPr>
              <p:nvPr/>
            </p:nvSpPr>
            <p:spPr bwMode="auto">
              <a:xfrm>
                <a:off x="3765550" y="5113338"/>
                <a:ext cx="242888" cy="98425"/>
              </a:xfrm>
              <a:custGeom>
                <a:avLst/>
                <a:gdLst>
                  <a:gd name="T0" fmla="*/ 153 w 153"/>
                  <a:gd name="T1" fmla="*/ 10 h 62"/>
                  <a:gd name="T2" fmla="*/ 5 w 153"/>
                  <a:gd name="T3" fmla="*/ 62 h 62"/>
                  <a:gd name="T4" fmla="*/ 0 w 153"/>
                  <a:gd name="T5" fmla="*/ 51 h 62"/>
                  <a:gd name="T6" fmla="*/ 149 w 153"/>
                  <a:gd name="T7" fmla="*/ 0 h 62"/>
                  <a:gd name="T8" fmla="*/ 153 w 153"/>
                  <a:gd name="T9" fmla="*/ 1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62">
                    <a:moveTo>
                      <a:pt x="153" y="10"/>
                    </a:moveTo>
                    <a:lnTo>
                      <a:pt x="5" y="62"/>
                    </a:lnTo>
                    <a:lnTo>
                      <a:pt x="0" y="51"/>
                    </a:lnTo>
                    <a:lnTo>
                      <a:pt x="149" y="0"/>
                    </a:lnTo>
                    <a:lnTo>
                      <a:pt x="153" y="1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223"/>
              <p:cNvSpPr>
                <a:spLocks/>
              </p:cNvSpPr>
              <p:nvPr/>
            </p:nvSpPr>
            <p:spPr bwMode="auto">
              <a:xfrm>
                <a:off x="3789363" y="5187950"/>
                <a:ext cx="242888" cy="98425"/>
              </a:xfrm>
              <a:custGeom>
                <a:avLst/>
                <a:gdLst>
                  <a:gd name="T0" fmla="*/ 153 w 153"/>
                  <a:gd name="T1" fmla="*/ 11 h 62"/>
                  <a:gd name="T2" fmla="*/ 5 w 153"/>
                  <a:gd name="T3" fmla="*/ 62 h 62"/>
                  <a:gd name="T4" fmla="*/ 0 w 153"/>
                  <a:gd name="T5" fmla="*/ 52 h 62"/>
                  <a:gd name="T6" fmla="*/ 149 w 153"/>
                  <a:gd name="T7" fmla="*/ 0 h 62"/>
                  <a:gd name="T8" fmla="*/ 153 w 153"/>
                  <a:gd name="T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62">
                    <a:moveTo>
                      <a:pt x="153" y="11"/>
                    </a:moveTo>
                    <a:lnTo>
                      <a:pt x="5" y="62"/>
                    </a:lnTo>
                    <a:lnTo>
                      <a:pt x="0" y="52"/>
                    </a:lnTo>
                    <a:lnTo>
                      <a:pt x="149" y="0"/>
                    </a:lnTo>
                    <a:lnTo>
                      <a:pt x="153" y="11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224"/>
              <p:cNvSpPr>
                <a:spLocks/>
              </p:cNvSpPr>
              <p:nvPr/>
            </p:nvSpPr>
            <p:spPr bwMode="auto">
              <a:xfrm>
                <a:off x="3800475" y="5214938"/>
                <a:ext cx="241300" cy="98425"/>
              </a:xfrm>
              <a:custGeom>
                <a:avLst/>
                <a:gdLst>
                  <a:gd name="T0" fmla="*/ 152 w 152"/>
                  <a:gd name="T1" fmla="*/ 11 h 62"/>
                  <a:gd name="T2" fmla="*/ 4 w 152"/>
                  <a:gd name="T3" fmla="*/ 62 h 62"/>
                  <a:gd name="T4" fmla="*/ 0 w 152"/>
                  <a:gd name="T5" fmla="*/ 52 h 62"/>
                  <a:gd name="T6" fmla="*/ 148 w 152"/>
                  <a:gd name="T7" fmla="*/ 0 h 62"/>
                  <a:gd name="T8" fmla="*/ 152 w 152"/>
                  <a:gd name="T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62">
                    <a:moveTo>
                      <a:pt x="152" y="11"/>
                    </a:moveTo>
                    <a:lnTo>
                      <a:pt x="4" y="62"/>
                    </a:lnTo>
                    <a:lnTo>
                      <a:pt x="0" y="52"/>
                    </a:lnTo>
                    <a:lnTo>
                      <a:pt x="148" y="0"/>
                    </a:lnTo>
                    <a:lnTo>
                      <a:pt x="152" y="11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225"/>
              <p:cNvSpPr>
                <a:spLocks/>
              </p:cNvSpPr>
              <p:nvPr/>
            </p:nvSpPr>
            <p:spPr bwMode="auto">
              <a:xfrm>
                <a:off x="3833813" y="5318125"/>
                <a:ext cx="242888" cy="95250"/>
              </a:xfrm>
              <a:custGeom>
                <a:avLst/>
                <a:gdLst>
                  <a:gd name="T0" fmla="*/ 153 w 153"/>
                  <a:gd name="T1" fmla="*/ 10 h 60"/>
                  <a:gd name="T2" fmla="*/ 5 w 153"/>
                  <a:gd name="T3" fmla="*/ 60 h 60"/>
                  <a:gd name="T4" fmla="*/ 0 w 153"/>
                  <a:gd name="T5" fmla="*/ 49 h 60"/>
                  <a:gd name="T6" fmla="*/ 149 w 153"/>
                  <a:gd name="T7" fmla="*/ 0 h 60"/>
                  <a:gd name="T8" fmla="*/ 153 w 153"/>
                  <a:gd name="T9" fmla="*/ 1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60">
                    <a:moveTo>
                      <a:pt x="153" y="10"/>
                    </a:moveTo>
                    <a:lnTo>
                      <a:pt x="5" y="60"/>
                    </a:lnTo>
                    <a:lnTo>
                      <a:pt x="0" y="49"/>
                    </a:lnTo>
                    <a:lnTo>
                      <a:pt x="149" y="0"/>
                    </a:lnTo>
                    <a:lnTo>
                      <a:pt x="153" y="1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226"/>
              <p:cNvSpPr>
                <a:spLocks/>
              </p:cNvSpPr>
              <p:nvPr/>
            </p:nvSpPr>
            <p:spPr bwMode="auto">
              <a:xfrm>
                <a:off x="3844925" y="5345113"/>
                <a:ext cx="241300" cy="95250"/>
              </a:xfrm>
              <a:custGeom>
                <a:avLst/>
                <a:gdLst>
                  <a:gd name="T0" fmla="*/ 152 w 152"/>
                  <a:gd name="T1" fmla="*/ 11 h 60"/>
                  <a:gd name="T2" fmla="*/ 4 w 152"/>
                  <a:gd name="T3" fmla="*/ 60 h 60"/>
                  <a:gd name="T4" fmla="*/ 0 w 152"/>
                  <a:gd name="T5" fmla="*/ 49 h 60"/>
                  <a:gd name="T6" fmla="*/ 148 w 152"/>
                  <a:gd name="T7" fmla="*/ 0 h 60"/>
                  <a:gd name="T8" fmla="*/ 152 w 152"/>
                  <a:gd name="T9" fmla="*/ 1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60">
                    <a:moveTo>
                      <a:pt x="152" y="11"/>
                    </a:moveTo>
                    <a:lnTo>
                      <a:pt x="4" y="60"/>
                    </a:lnTo>
                    <a:lnTo>
                      <a:pt x="0" y="49"/>
                    </a:lnTo>
                    <a:lnTo>
                      <a:pt x="148" y="0"/>
                    </a:lnTo>
                    <a:lnTo>
                      <a:pt x="152" y="11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227"/>
              <p:cNvSpPr>
                <a:spLocks/>
              </p:cNvSpPr>
              <p:nvPr/>
            </p:nvSpPr>
            <p:spPr bwMode="auto">
              <a:xfrm>
                <a:off x="3854450" y="5368925"/>
                <a:ext cx="239713" cy="98425"/>
              </a:xfrm>
              <a:custGeom>
                <a:avLst/>
                <a:gdLst>
                  <a:gd name="T0" fmla="*/ 151 w 151"/>
                  <a:gd name="T1" fmla="*/ 13 h 62"/>
                  <a:gd name="T2" fmla="*/ 2 w 151"/>
                  <a:gd name="T3" fmla="*/ 62 h 62"/>
                  <a:gd name="T4" fmla="*/ 0 w 151"/>
                  <a:gd name="T5" fmla="*/ 52 h 62"/>
                  <a:gd name="T6" fmla="*/ 149 w 151"/>
                  <a:gd name="T7" fmla="*/ 0 h 62"/>
                  <a:gd name="T8" fmla="*/ 151 w 151"/>
                  <a:gd name="T9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62">
                    <a:moveTo>
                      <a:pt x="151" y="13"/>
                    </a:moveTo>
                    <a:lnTo>
                      <a:pt x="2" y="62"/>
                    </a:lnTo>
                    <a:lnTo>
                      <a:pt x="0" y="52"/>
                    </a:lnTo>
                    <a:lnTo>
                      <a:pt x="149" y="0"/>
                    </a:lnTo>
                    <a:lnTo>
                      <a:pt x="151" y="13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228"/>
              <p:cNvSpPr>
                <a:spLocks/>
              </p:cNvSpPr>
              <p:nvPr/>
            </p:nvSpPr>
            <p:spPr bwMode="auto">
              <a:xfrm>
                <a:off x="3681413" y="4870450"/>
                <a:ext cx="160338" cy="115888"/>
              </a:xfrm>
              <a:custGeom>
                <a:avLst/>
                <a:gdLst>
                  <a:gd name="T0" fmla="*/ 101 w 101"/>
                  <a:gd name="T1" fmla="*/ 45 h 73"/>
                  <a:gd name="T2" fmla="*/ 15 w 101"/>
                  <a:gd name="T3" fmla="*/ 73 h 73"/>
                  <a:gd name="T4" fmla="*/ 0 w 101"/>
                  <a:gd name="T5" fmla="*/ 28 h 73"/>
                  <a:gd name="T6" fmla="*/ 83 w 101"/>
                  <a:gd name="T7" fmla="*/ 0 h 73"/>
                  <a:gd name="T8" fmla="*/ 101 w 101"/>
                  <a:gd name="T9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73">
                    <a:moveTo>
                      <a:pt x="101" y="45"/>
                    </a:moveTo>
                    <a:lnTo>
                      <a:pt x="15" y="73"/>
                    </a:lnTo>
                    <a:lnTo>
                      <a:pt x="0" y="28"/>
                    </a:lnTo>
                    <a:lnTo>
                      <a:pt x="83" y="0"/>
                    </a:lnTo>
                    <a:lnTo>
                      <a:pt x="101" y="45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229"/>
              <p:cNvSpPr>
                <a:spLocks noEditPoints="1"/>
              </p:cNvSpPr>
              <p:nvPr/>
            </p:nvSpPr>
            <p:spPr bwMode="auto">
              <a:xfrm>
                <a:off x="3602038" y="5013325"/>
                <a:ext cx="109538" cy="109538"/>
              </a:xfrm>
              <a:custGeom>
                <a:avLst/>
                <a:gdLst>
                  <a:gd name="T0" fmla="*/ 17 w 69"/>
                  <a:gd name="T1" fmla="*/ 69 h 69"/>
                  <a:gd name="T2" fmla="*/ 0 w 69"/>
                  <a:gd name="T3" fmla="*/ 17 h 69"/>
                  <a:gd name="T4" fmla="*/ 52 w 69"/>
                  <a:gd name="T5" fmla="*/ 0 h 69"/>
                  <a:gd name="T6" fmla="*/ 69 w 69"/>
                  <a:gd name="T7" fmla="*/ 52 h 69"/>
                  <a:gd name="T8" fmla="*/ 17 w 69"/>
                  <a:gd name="T9" fmla="*/ 69 h 69"/>
                  <a:gd name="T10" fmla="*/ 9 w 69"/>
                  <a:gd name="T11" fmla="*/ 22 h 69"/>
                  <a:gd name="T12" fmla="*/ 22 w 69"/>
                  <a:gd name="T13" fmla="*/ 60 h 69"/>
                  <a:gd name="T14" fmla="*/ 60 w 69"/>
                  <a:gd name="T15" fmla="*/ 48 h 69"/>
                  <a:gd name="T16" fmla="*/ 48 w 69"/>
                  <a:gd name="T17" fmla="*/ 9 h 69"/>
                  <a:gd name="T18" fmla="*/ 9 w 69"/>
                  <a:gd name="T19" fmla="*/ 2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9">
                    <a:moveTo>
                      <a:pt x="17" y="69"/>
                    </a:moveTo>
                    <a:lnTo>
                      <a:pt x="0" y="17"/>
                    </a:lnTo>
                    <a:lnTo>
                      <a:pt x="52" y="0"/>
                    </a:lnTo>
                    <a:lnTo>
                      <a:pt x="69" y="52"/>
                    </a:lnTo>
                    <a:lnTo>
                      <a:pt x="17" y="69"/>
                    </a:lnTo>
                    <a:close/>
                    <a:moveTo>
                      <a:pt x="9" y="22"/>
                    </a:moveTo>
                    <a:lnTo>
                      <a:pt x="22" y="60"/>
                    </a:lnTo>
                    <a:lnTo>
                      <a:pt x="60" y="48"/>
                    </a:lnTo>
                    <a:lnTo>
                      <a:pt x="48" y="9"/>
                    </a:lnTo>
                    <a:lnTo>
                      <a:pt x="9" y="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230"/>
              <p:cNvSpPr>
                <a:spLocks/>
              </p:cNvSpPr>
              <p:nvPr/>
            </p:nvSpPr>
            <p:spPr bwMode="auto">
              <a:xfrm>
                <a:off x="3595688" y="4976813"/>
                <a:ext cx="106363" cy="115888"/>
              </a:xfrm>
              <a:custGeom>
                <a:avLst/>
                <a:gdLst>
                  <a:gd name="T0" fmla="*/ 20 w 31"/>
                  <a:gd name="T1" fmla="*/ 34 h 34"/>
                  <a:gd name="T2" fmla="*/ 2 w 31"/>
                  <a:gd name="T3" fmla="*/ 23 h 34"/>
                  <a:gd name="T4" fmla="*/ 1 w 31"/>
                  <a:gd name="T5" fmla="*/ 18 h 34"/>
                  <a:gd name="T6" fmla="*/ 6 w 31"/>
                  <a:gd name="T7" fmla="*/ 17 h 34"/>
                  <a:gd name="T8" fmla="*/ 17 w 31"/>
                  <a:gd name="T9" fmla="*/ 24 h 34"/>
                  <a:gd name="T10" fmla="*/ 24 w 31"/>
                  <a:gd name="T11" fmla="*/ 3 h 34"/>
                  <a:gd name="T12" fmla="*/ 28 w 31"/>
                  <a:gd name="T13" fmla="*/ 1 h 34"/>
                  <a:gd name="T14" fmla="*/ 30 w 31"/>
                  <a:gd name="T15" fmla="*/ 5 h 34"/>
                  <a:gd name="T16" fmla="*/ 20 w 31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4">
                    <a:moveTo>
                      <a:pt x="20" y="34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0" y="22"/>
                      <a:pt x="0" y="20"/>
                      <a:pt x="1" y="18"/>
                    </a:cubicBezTo>
                    <a:cubicBezTo>
                      <a:pt x="2" y="17"/>
                      <a:pt x="4" y="16"/>
                      <a:pt x="6" y="17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1"/>
                      <a:pt x="26" y="0"/>
                      <a:pt x="28" y="1"/>
                    </a:cubicBezTo>
                    <a:cubicBezTo>
                      <a:pt x="30" y="1"/>
                      <a:pt x="31" y="3"/>
                      <a:pt x="30" y="5"/>
                    </a:cubicBezTo>
                    <a:lnTo>
                      <a:pt x="20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231"/>
              <p:cNvSpPr>
                <a:spLocks noEditPoints="1"/>
              </p:cNvSpPr>
              <p:nvPr/>
            </p:nvSpPr>
            <p:spPr bwMode="auto">
              <a:xfrm>
                <a:off x="3646488" y="5140325"/>
                <a:ext cx="109538" cy="112713"/>
              </a:xfrm>
              <a:custGeom>
                <a:avLst/>
                <a:gdLst>
                  <a:gd name="T0" fmla="*/ 17 w 69"/>
                  <a:gd name="T1" fmla="*/ 71 h 71"/>
                  <a:gd name="T2" fmla="*/ 0 w 69"/>
                  <a:gd name="T3" fmla="*/ 19 h 71"/>
                  <a:gd name="T4" fmla="*/ 52 w 69"/>
                  <a:gd name="T5" fmla="*/ 0 h 71"/>
                  <a:gd name="T6" fmla="*/ 69 w 69"/>
                  <a:gd name="T7" fmla="*/ 51 h 71"/>
                  <a:gd name="T8" fmla="*/ 17 w 69"/>
                  <a:gd name="T9" fmla="*/ 71 h 71"/>
                  <a:gd name="T10" fmla="*/ 9 w 69"/>
                  <a:gd name="T11" fmla="*/ 23 h 71"/>
                  <a:gd name="T12" fmla="*/ 22 w 69"/>
                  <a:gd name="T13" fmla="*/ 60 h 71"/>
                  <a:gd name="T14" fmla="*/ 60 w 69"/>
                  <a:gd name="T15" fmla="*/ 47 h 71"/>
                  <a:gd name="T16" fmla="*/ 45 w 69"/>
                  <a:gd name="T17" fmla="*/ 11 h 71"/>
                  <a:gd name="T18" fmla="*/ 9 w 69"/>
                  <a:gd name="T19" fmla="*/ 2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71">
                    <a:moveTo>
                      <a:pt x="17" y="71"/>
                    </a:moveTo>
                    <a:lnTo>
                      <a:pt x="0" y="19"/>
                    </a:lnTo>
                    <a:lnTo>
                      <a:pt x="52" y="0"/>
                    </a:lnTo>
                    <a:lnTo>
                      <a:pt x="69" y="51"/>
                    </a:lnTo>
                    <a:lnTo>
                      <a:pt x="17" y="71"/>
                    </a:lnTo>
                    <a:close/>
                    <a:moveTo>
                      <a:pt x="9" y="23"/>
                    </a:moveTo>
                    <a:lnTo>
                      <a:pt x="22" y="60"/>
                    </a:lnTo>
                    <a:lnTo>
                      <a:pt x="60" y="47"/>
                    </a:lnTo>
                    <a:lnTo>
                      <a:pt x="45" y="11"/>
                    </a:lnTo>
                    <a:lnTo>
                      <a:pt x="9" y="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232"/>
              <p:cNvSpPr>
                <a:spLocks/>
              </p:cNvSpPr>
              <p:nvPr/>
            </p:nvSpPr>
            <p:spPr bwMode="auto">
              <a:xfrm>
                <a:off x="3640138" y="5105400"/>
                <a:ext cx="104775" cy="115888"/>
              </a:xfrm>
              <a:custGeom>
                <a:avLst/>
                <a:gdLst>
                  <a:gd name="T0" fmla="*/ 20 w 31"/>
                  <a:gd name="T1" fmla="*/ 34 h 34"/>
                  <a:gd name="T2" fmla="*/ 2 w 31"/>
                  <a:gd name="T3" fmla="*/ 23 h 34"/>
                  <a:gd name="T4" fmla="*/ 1 w 31"/>
                  <a:gd name="T5" fmla="*/ 18 h 34"/>
                  <a:gd name="T6" fmla="*/ 6 w 31"/>
                  <a:gd name="T7" fmla="*/ 17 h 34"/>
                  <a:gd name="T8" fmla="*/ 17 w 31"/>
                  <a:gd name="T9" fmla="*/ 24 h 34"/>
                  <a:gd name="T10" fmla="*/ 24 w 31"/>
                  <a:gd name="T11" fmla="*/ 2 h 34"/>
                  <a:gd name="T12" fmla="*/ 28 w 31"/>
                  <a:gd name="T13" fmla="*/ 0 h 34"/>
                  <a:gd name="T14" fmla="*/ 30 w 31"/>
                  <a:gd name="T15" fmla="*/ 4 h 34"/>
                  <a:gd name="T16" fmla="*/ 20 w 31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4">
                    <a:moveTo>
                      <a:pt x="20" y="34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0" y="22"/>
                      <a:pt x="0" y="20"/>
                      <a:pt x="1" y="18"/>
                    </a:cubicBezTo>
                    <a:cubicBezTo>
                      <a:pt x="2" y="16"/>
                      <a:pt x="4" y="16"/>
                      <a:pt x="6" y="17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0"/>
                      <a:pt x="26" y="0"/>
                      <a:pt x="28" y="0"/>
                    </a:cubicBezTo>
                    <a:cubicBezTo>
                      <a:pt x="30" y="1"/>
                      <a:pt x="31" y="3"/>
                      <a:pt x="30" y="4"/>
                    </a:cubicBezTo>
                    <a:lnTo>
                      <a:pt x="20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Freeform 233"/>
              <p:cNvSpPr>
                <a:spLocks noEditPoints="1"/>
              </p:cNvSpPr>
              <p:nvPr/>
            </p:nvSpPr>
            <p:spPr bwMode="auto">
              <a:xfrm>
                <a:off x="3687763" y="5270500"/>
                <a:ext cx="112713" cy="107950"/>
              </a:xfrm>
              <a:custGeom>
                <a:avLst/>
                <a:gdLst>
                  <a:gd name="T0" fmla="*/ 19 w 71"/>
                  <a:gd name="T1" fmla="*/ 68 h 68"/>
                  <a:gd name="T2" fmla="*/ 0 w 71"/>
                  <a:gd name="T3" fmla="*/ 17 h 68"/>
                  <a:gd name="T4" fmla="*/ 52 w 71"/>
                  <a:gd name="T5" fmla="*/ 0 h 68"/>
                  <a:gd name="T6" fmla="*/ 71 w 71"/>
                  <a:gd name="T7" fmla="*/ 51 h 68"/>
                  <a:gd name="T8" fmla="*/ 19 w 71"/>
                  <a:gd name="T9" fmla="*/ 68 h 68"/>
                  <a:gd name="T10" fmla="*/ 11 w 71"/>
                  <a:gd name="T11" fmla="*/ 21 h 68"/>
                  <a:gd name="T12" fmla="*/ 24 w 71"/>
                  <a:gd name="T13" fmla="*/ 60 h 68"/>
                  <a:gd name="T14" fmla="*/ 60 w 71"/>
                  <a:gd name="T15" fmla="*/ 47 h 68"/>
                  <a:gd name="T16" fmla="*/ 47 w 71"/>
                  <a:gd name="T17" fmla="*/ 8 h 68"/>
                  <a:gd name="T18" fmla="*/ 11 w 71"/>
                  <a:gd name="T1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68">
                    <a:moveTo>
                      <a:pt x="19" y="68"/>
                    </a:moveTo>
                    <a:lnTo>
                      <a:pt x="0" y="17"/>
                    </a:lnTo>
                    <a:lnTo>
                      <a:pt x="52" y="0"/>
                    </a:lnTo>
                    <a:lnTo>
                      <a:pt x="71" y="51"/>
                    </a:lnTo>
                    <a:lnTo>
                      <a:pt x="19" y="68"/>
                    </a:lnTo>
                    <a:close/>
                    <a:moveTo>
                      <a:pt x="11" y="21"/>
                    </a:moveTo>
                    <a:lnTo>
                      <a:pt x="24" y="60"/>
                    </a:lnTo>
                    <a:lnTo>
                      <a:pt x="60" y="47"/>
                    </a:lnTo>
                    <a:lnTo>
                      <a:pt x="47" y="8"/>
                    </a:lnTo>
                    <a:lnTo>
                      <a:pt x="11" y="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234"/>
              <p:cNvSpPr>
                <a:spLocks/>
              </p:cNvSpPr>
              <p:nvPr/>
            </p:nvSpPr>
            <p:spPr bwMode="auto">
              <a:xfrm>
                <a:off x="3684588" y="5232400"/>
                <a:ext cx="104775" cy="115888"/>
              </a:xfrm>
              <a:custGeom>
                <a:avLst/>
                <a:gdLst>
                  <a:gd name="T0" fmla="*/ 20 w 31"/>
                  <a:gd name="T1" fmla="*/ 34 h 34"/>
                  <a:gd name="T2" fmla="*/ 2 w 31"/>
                  <a:gd name="T3" fmla="*/ 23 h 34"/>
                  <a:gd name="T4" fmla="*/ 1 w 31"/>
                  <a:gd name="T5" fmla="*/ 19 h 34"/>
                  <a:gd name="T6" fmla="*/ 5 w 31"/>
                  <a:gd name="T7" fmla="*/ 17 h 34"/>
                  <a:gd name="T8" fmla="*/ 16 w 31"/>
                  <a:gd name="T9" fmla="*/ 24 h 34"/>
                  <a:gd name="T10" fmla="*/ 24 w 31"/>
                  <a:gd name="T11" fmla="*/ 3 h 34"/>
                  <a:gd name="T12" fmla="*/ 28 w 31"/>
                  <a:gd name="T13" fmla="*/ 1 h 34"/>
                  <a:gd name="T14" fmla="*/ 30 w 31"/>
                  <a:gd name="T15" fmla="*/ 5 h 34"/>
                  <a:gd name="T16" fmla="*/ 20 w 31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4">
                    <a:moveTo>
                      <a:pt x="20" y="34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0" y="22"/>
                      <a:pt x="0" y="20"/>
                      <a:pt x="1" y="19"/>
                    </a:cubicBezTo>
                    <a:cubicBezTo>
                      <a:pt x="2" y="17"/>
                      <a:pt x="4" y="16"/>
                      <a:pt x="5" y="1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1"/>
                      <a:pt x="26" y="0"/>
                      <a:pt x="28" y="1"/>
                    </a:cubicBezTo>
                    <a:cubicBezTo>
                      <a:pt x="30" y="1"/>
                      <a:pt x="31" y="3"/>
                      <a:pt x="30" y="5"/>
                    </a:cubicBezTo>
                    <a:lnTo>
                      <a:pt x="20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235"/>
              <p:cNvSpPr>
                <a:spLocks noEditPoints="1"/>
              </p:cNvSpPr>
              <p:nvPr/>
            </p:nvSpPr>
            <p:spPr bwMode="auto">
              <a:xfrm>
                <a:off x="3732213" y="5399088"/>
                <a:ext cx="112713" cy="109538"/>
              </a:xfrm>
              <a:custGeom>
                <a:avLst/>
                <a:gdLst>
                  <a:gd name="T0" fmla="*/ 19 w 71"/>
                  <a:gd name="T1" fmla="*/ 69 h 69"/>
                  <a:gd name="T2" fmla="*/ 0 w 71"/>
                  <a:gd name="T3" fmla="*/ 17 h 69"/>
                  <a:gd name="T4" fmla="*/ 51 w 71"/>
                  <a:gd name="T5" fmla="*/ 0 h 69"/>
                  <a:gd name="T6" fmla="*/ 71 w 71"/>
                  <a:gd name="T7" fmla="*/ 52 h 69"/>
                  <a:gd name="T8" fmla="*/ 19 w 71"/>
                  <a:gd name="T9" fmla="*/ 69 h 69"/>
                  <a:gd name="T10" fmla="*/ 11 w 71"/>
                  <a:gd name="T11" fmla="*/ 22 h 69"/>
                  <a:gd name="T12" fmla="*/ 24 w 71"/>
                  <a:gd name="T13" fmla="*/ 60 h 69"/>
                  <a:gd name="T14" fmla="*/ 60 w 71"/>
                  <a:gd name="T15" fmla="*/ 48 h 69"/>
                  <a:gd name="T16" fmla="*/ 47 w 71"/>
                  <a:gd name="T17" fmla="*/ 9 h 69"/>
                  <a:gd name="T18" fmla="*/ 11 w 71"/>
                  <a:gd name="T19" fmla="*/ 2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69">
                    <a:moveTo>
                      <a:pt x="19" y="69"/>
                    </a:moveTo>
                    <a:lnTo>
                      <a:pt x="0" y="17"/>
                    </a:lnTo>
                    <a:lnTo>
                      <a:pt x="51" y="0"/>
                    </a:lnTo>
                    <a:lnTo>
                      <a:pt x="71" y="52"/>
                    </a:lnTo>
                    <a:lnTo>
                      <a:pt x="19" y="69"/>
                    </a:lnTo>
                    <a:close/>
                    <a:moveTo>
                      <a:pt x="11" y="22"/>
                    </a:moveTo>
                    <a:lnTo>
                      <a:pt x="24" y="60"/>
                    </a:lnTo>
                    <a:lnTo>
                      <a:pt x="60" y="48"/>
                    </a:lnTo>
                    <a:lnTo>
                      <a:pt x="47" y="9"/>
                    </a:lnTo>
                    <a:lnTo>
                      <a:pt x="11" y="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236"/>
              <p:cNvSpPr>
                <a:spLocks/>
              </p:cNvSpPr>
              <p:nvPr/>
            </p:nvSpPr>
            <p:spPr bwMode="auto">
              <a:xfrm>
                <a:off x="3729038" y="5362575"/>
                <a:ext cx="104775" cy="115888"/>
              </a:xfrm>
              <a:custGeom>
                <a:avLst/>
                <a:gdLst>
                  <a:gd name="T0" fmla="*/ 20 w 31"/>
                  <a:gd name="T1" fmla="*/ 34 h 34"/>
                  <a:gd name="T2" fmla="*/ 2 w 31"/>
                  <a:gd name="T3" fmla="*/ 23 h 34"/>
                  <a:gd name="T4" fmla="*/ 1 w 31"/>
                  <a:gd name="T5" fmla="*/ 18 h 34"/>
                  <a:gd name="T6" fmla="*/ 5 w 31"/>
                  <a:gd name="T7" fmla="*/ 17 h 34"/>
                  <a:gd name="T8" fmla="*/ 16 w 31"/>
                  <a:gd name="T9" fmla="*/ 24 h 34"/>
                  <a:gd name="T10" fmla="*/ 24 w 31"/>
                  <a:gd name="T11" fmla="*/ 2 h 34"/>
                  <a:gd name="T12" fmla="*/ 28 w 31"/>
                  <a:gd name="T13" fmla="*/ 0 h 34"/>
                  <a:gd name="T14" fmla="*/ 30 w 31"/>
                  <a:gd name="T15" fmla="*/ 5 h 34"/>
                  <a:gd name="T16" fmla="*/ 20 w 31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4">
                    <a:moveTo>
                      <a:pt x="20" y="34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0" y="22"/>
                      <a:pt x="0" y="20"/>
                      <a:pt x="1" y="18"/>
                    </a:cubicBezTo>
                    <a:cubicBezTo>
                      <a:pt x="2" y="17"/>
                      <a:pt x="4" y="16"/>
                      <a:pt x="5" y="1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8" y="0"/>
                    </a:cubicBezTo>
                    <a:cubicBezTo>
                      <a:pt x="30" y="1"/>
                      <a:pt x="31" y="3"/>
                      <a:pt x="30" y="5"/>
                    </a:cubicBezTo>
                    <a:lnTo>
                      <a:pt x="20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Freeform 237"/>
              <p:cNvSpPr>
                <a:spLocks/>
              </p:cNvSpPr>
              <p:nvPr/>
            </p:nvSpPr>
            <p:spPr bwMode="auto">
              <a:xfrm>
                <a:off x="3973513" y="4894263"/>
                <a:ext cx="185738" cy="382588"/>
              </a:xfrm>
              <a:custGeom>
                <a:avLst/>
                <a:gdLst>
                  <a:gd name="T0" fmla="*/ 106 w 117"/>
                  <a:gd name="T1" fmla="*/ 4 h 241"/>
                  <a:gd name="T2" fmla="*/ 91 w 117"/>
                  <a:gd name="T3" fmla="*/ 0 h 241"/>
                  <a:gd name="T4" fmla="*/ 76 w 117"/>
                  <a:gd name="T5" fmla="*/ 2 h 241"/>
                  <a:gd name="T6" fmla="*/ 22 w 117"/>
                  <a:gd name="T7" fmla="*/ 166 h 241"/>
                  <a:gd name="T8" fmla="*/ 11 w 117"/>
                  <a:gd name="T9" fmla="*/ 198 h 241"/>
                  <a:gd name="T10" fmla="*/ 0 w 117"/>
                  <a:gd name="T11" fmla="*/ 228 h 241"/>
                  <a:gd name="T12" fmla="*/ 41 w 117"/>
                  <a:gd name="T13" fmla="*/ 241 h 241"/>
                  <a:gd name="T14" fmla="*/ 50 w 117"/>
                  <a:gd name="T15" fmla="*/ 213 h 241"/>
                  <a:gd name="T16" fmla="*/ 61 w 117"/>
                  <a:gd name="T17" fmla="*/ 181 h 241"/>
                  <a:gd name="T18" fmla="*/ 117 w 117"/>
                  <a:gd name="T19" fmla="*/ 15 h 241"/>
                  <a:gd name="T20" fmla="*/ 106 w 117"/>
                  <a:gd name="T21" fmla="*/ 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241">
                    <a:moveTo>
                      <a:pt x="106" y="4"/>
                    </a:moveTo>
                    <a:lnTo>
                      <a:pt x="91" y="0"/>
                    </a:lnTo>
                    <a:lnTo>
                      <a:pt x="76" y="2"/>
                    </a:lnTo>
                    <a:lnTo>
                      <a:pt x="22" y="166"/>
                    </a:lnTo>
                    <a:lnTo>
                      <a:pt x="11" y="198"/>
                    </a:lnTo>
                    <a:lnTo>
                      <a:pt x="0" y="228"/>
                    </a:lnTo>
                    <a:lnTo>
                      <a:pt x="41" y="241"/>
                    </a:lnTo>
                    <a:lnTo>
                      <a:pt x="50" y="213"/>
                    </a:lnTo>
                    <a:lnTo>
                      <a:pt x="61" y="181"/>
                    </a:lnTo>
                    <a:lnTo>
                      <a:pt x="117" y="15"/>
                    </a:lnTo>
                    <a:lnTo>
                      <a:pt x="106" y="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238"/>
              <p:cNvSpPr>
                <a:spLocks/>
              </p:cNvSpPr>
              <p:nvPr/>
            </p:nvSpPr>
            <p:spPr bwMode="auto">
              <a:xfrm>
                <a:off x="3994150" y="4894263"/>
                <a:ext cx="147638" cy="376238"/>
              </a:xfrm>
              <a:custGeom>
                <a:avLst/>
                <a:gdLst>
                  <a:gd name="T0" fmla="*/ 93 w 93"/>
                  <a:gd name="T1" fmla="*/ 4 h 237"/>
                  <a:gd name="T2" fmla="*/ 78 w 93"/>
                  <a:gd name="T3" fmla="*/ 0 h 237"/>
                  <a:gd name="T4" fmla="*/ 0 w 93"/>
                  <a:gd name="T5" fmla="*/ 230 h 237"/>
                  <a:gd name="T6" fmla="*/ 15 w 93"/>
                  <a:gd name="T7" fmla="*/ 237 h 237"/>
                  <a:gd name="T8" fmla="*/ 93 w 93"/>
                  <a:gd name="T9" fmla="*/ 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7">
                    <a:moveTo>
                      <a:pt x="93" y="4"/>
                    </a:moveTo>
                    <a:lnTo>
                      <a:pt x="78" y="0"/>
                    </a:lnTo>
                    <a:lnTo>
                      <a:pt x="0" y="230"/>
                    </a:lnTo>
                    <a:lnTo>
                      <a:pt x="15" y="237"/>
                    </a:lnTo>
                    <a:lnTo>
                      <a:pt x="93" y="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239"/>
              <p:cNvSpPr>
                <a:spLocks/>
              </p:cNvSpPr>
              <p:nvPr/>
            </p:nvSpPr>
            <p:spPr bwMode="auto">
              <a:xfrm>
                <a:off x="3973513" y="5249863"/>
                <a:ext cx="65088" cy="57150"/>
              </a:xfrm>
              <a:custGeom>
                <a:avLst/>
                <a:gdLst>
                  <a:gd name="T0" fmla="*/ 10 w 19"/>
                  <a:gd name="T1" fmla="*/ 2 h 17"/>
                  <a:gd name="T2" fmla="*/ 0 w 19"/>
                  <a:gd name="T3" fmla="*/ 2 h 17"/>
                  <a:gd name="T4" fmla="*/ 2 w 19"/>
                  <a:gd name="T5" fmla="*/ 14 h 17"/>
                  <a:gd name="T6" fmla="*/ 9 w 19"/>
                  <a:gd name="T7" fmla="*/ 17 h 17"/>
                  <a:gd name="T8" fmla="*/ 19 w 19"/>
                  <a:gd name="T9" fmla="*/ 8 h 17"/>
                  <a:gd name="T10" fmla="*/ 10 w 19"/>
                  <a:gd name="T11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0" y="2"/>
                    </a:moveTo>
                    <a:cubicBezTo>
                      <a:pt x="5" y="1"/>
                      <a:pt x="1" y="0"/>
                      <a:pt x="0" y="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5" y="4"/>
                      <a:pt x="10" y="2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240"/>
              <p:cNvSpPr>
                <a:spLocks/>
              </p:cNvSpPr>
              <p:nvPr/>
            </p:nvSpPr>
            <p:spPr bwMode="auto">
              <a:xfrm>
                <a:off x="3981450" y="5297488"/>
                <a:ext cx="26988" cy="26988"/>
              </a:xfrm>
              <a:custGeom>
                <a:avLst/>
                <a:gdLst>
                  <a:gd name="T0" fmla="*/ 4 w 8"/>
                  <a:gd name="T1" fmla="*/ 0 h 8"/>
                  <a:gd name="T2" fmla="*/ 0 w 8"/>
                  <a:gd name="T3" fmla="*/ 0 h 8"/>
                  <a:gd name="T4" fmla="*/ 2 w 8"/>
                  <a:gd name="T5" fmla="*/ 8 h 8"/>
                  <a:gd name="T6" fmla="*/ 7 w 8"/>
                  <a:gd name="T7" fmla="*/ 3 h 8"/>
                  <a:gd name="T8" fmla="*/ 4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6" y="1"/>
                      <a:pt x="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4819064" y="2682192"/>
              <a:ext cx="262569" cy="393700"/>
              <a:chOff x="3201988" y="1377950"/>
              <a:chExt cx="2733675" cy="4098925"/>
            </a:xfrm>
            <a:solidFill>
              <a:schemeClr val="bg1"/>
            </a:solidFill>
          </p:grpSpPr>
          <p:sp>
            <p:nvSpPr>
              <p:cNvPr id="178" name="Freeform 244"/>
              <p:cNvSpPr>
                <a:spLocks noEditPoints="1"/>
              </p:cNvSpPr>
              <p:nvPr/>
            </p:nvSpPr>
            <p:spPr bwMode="auto">
              <a:xfrm>
                <a:off x="3201988" y="1377950"/>
                <a:ext cx="2733675" cy="4098925"/>
              </a:xfrm>
              <a:custGeom>
                <a:avLst/>
                <a:gdLst>
                  <a:gd name="T0" fmla="*/ 635 w 726"/>
                  <a:gd name="T1" fmla="*/ 0 h 1090"/>
                  <a:gd name="T2" fmla="*/ 90 w 726"/>
                  <a:gd name="T3" fmla="*/ 0 h 1090"/>
                  <a:gd name="T4" fmla="*/ 0 w 726"/>
                  <a:gd name="T5" fmla="*/ 91 h 1090"/>
                  <a:gd name="T6" fmla="*/ 0 w 726"/>
                  <a:gd name="T7" fmla="*/ 999 h 1090"/>
                  <a:gd name="T8" fmla="*/ 90 w 726"/>
                  <a:gd name="T9" fmla="*/ 1090 h 1090"/>
                  <a:gd name="T10" fmla="*/ 635 w 726"/>
                  <a:gd name="T11" fmla="*/ 1090 h 1090"/>
                  <a:gd name="T12" fmla="*/ 726 w 726"/>
                  <a:gd name="T13" fmla="*/ 999 h 1090"/>
                  <a:gd name="T14" fmla="*/ 726 w 726"/>
                  <a:gd name="T15" fmla="*/ 91 h 1090"/>
                  <a:gd name="T16" fmla="*/ 635 w 726"/>
                  <a:gd name="T17" fmla="*/ 0 h 1090"/>
                  <a:gd name="T18" fmla="*/ 290 w 726"/>
                  <a:gd name="T19" fmla="*/ 90 h 1090"/>
                  <a:gd name="T20" fmla="*/ 435 w 726"/>
                  <a:gd name="T21" fmla="*/ 90 h 1090"/>
                  <a:gd name="T22" fmla="*/ 459 w 726"/>
                  <a:gd name="T23" fmla="*/ 114 h 1090"/>
                  <a:gd name="T24" fmla="*/ 435 w 726"/>
                  <a:gd name="T25" fmla="*/ 138 h 1090"/>
                  <a:gd name="T26" fmla="*/ 290 w 726"/>
                  <a:gd name="T27" fmla="*/ 138 h 1090"/>
                  <a:gd name="T28" fmla="*/ 266 w 726"/>
                  <a:gd name="T29" fmla="*/ 114 h 1090"/>
                  <a:gd name="T30" fmla="*/ 290 w 726"/>
                  <a:gd name="T31" fmla="*/ 90 h 1090"/>
                  <a:gd name="T32" fmla="*/ 388 w 726"/>
                  <a:gd name="T33" fmla="*/ 1002 h 1090"/>
                  <a:gd name="T34" fmla="*/ 337 w 726"/>
                  <a:gd name="T35" fmla="*/ 1002 h 1090"/>
                  <a:gd name="T36" fmla="*/ 312 w 726"/>
                  <a:gd name="T37" fmla="*/ 976 h 1090"/>
                  <a:gd name="T38" fmla="*/ 337 w 726"/>
                  <a:gd name="T39" fmla="*/ 951 h 1090"/>
                  <a:gd name="T40" fmla="*/ 388 w 726"/>
                  <a:gd name="T41" fmla="*/ 951 h 1090"/>
                  <a:gd name="T42" fmla="*/ 414 w 726"/>
                  <a:gd name="T43" fmla="*/ 976 h 1090"/>
                  <a:gd name="T44" fmla="*/ 388 w 726"/>
                  <a:gd name="T45" fmla="*/ 1002 h 1090"/>
                  <a:gd name="T46" fmla="*/ 635 w 726"/>
                  <a:gd name="T47" fmla="*/ 886 h 1090"/>
                  <a:gd name="T48" fmla="*/ 612 w 726"/>
                  <a:gd name="T49" fmla="*/ 908 h 1090"/>
                  <a:gd name="T50" fmla="*/ 113 w 726"/>
                  <a:gd name="T51" fmla="*/ 908 h 1090"/>
                  <a:gd name="T52" fmla="*/ 90 w 726"/>
                  <a:gd name="T53" fmla="*/ 886 h 1090"/>
                  <a:gd name="T54" fmla="*/ 90 w 726"/>
                  <a:gd name="T55" fmla="*/ 205 h 1090"/>
                  <a:gd name="T56" fmla="*/ 113 w 726"/>
                  <a:gd name="T57" fmla="*/ 182 h 1090"/>
                  <a:gd name="T58" fmla="*/ 612 w 726"/>
                  <a:gd name="T59" fmla="*/ 182 h 1090"/>
                  <a:gd name="T60" fmla="*/ 635 w 726"/>
                  <a:gd name="T61" fmla="*/ 205 h 1090"/>
                  <a:gd name="T62" fmla="*/ 635 w 726"/>
                  <a:gd name="T63" fmla="*/ 886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26" h="1090">
                    <a:moveTo>
                      <a:pt x="635" y="0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40" y="0"/>
                      <a:pt x="0" y="41"/>
                      <a:pt x="0" y="91"/>
                    </a:cubicBezTo>
                    <a:cubicBezTo>
                      <a:pt x="0" y="999"/>
                      <a:pt x="0" y="999"/>
                      <a:pt x="0" y="999"/>
                    </a:cubicBezTo>
                    <a:cubicBezTo>
                      <a:pt x="0" y="1049"/>
                      <a:pt x="40" y="1090"/>
                      <a:pt x="90" y="1090"/>
                    </a:cubicBezTo>
                    <a:cubicBezTo>
                      <a:pt x="635" y="1090"/>
                      <a:pt x="635" y="1090"/>
                      <a:pt x="635" y="1090"/>
                    </a:cubicBezTo>
                    <a:cubicBezTo>
                      <a:pt x="685" y="1090"/>
                      <a:pt x="726" y="1049"/>
                      <a:pt x="726" y="999"/>
                    </a:cubicBezTo>
                    <a:cubicBezTo>
                      <a:pt x="726" y="91"/>
                      <a:pt x="726" y="91"/>
                      <a:pt x="726" y="91"/>
                    </a:cubicBezTo>
                    <a:cubicBezTo>
                      <a:pt x="726" y="41"/>
                      <a:pt x="685" y="0"/>
                      <a:pt x="635" y="0"/>
                    </a:cubicBezTo>
                    <a:close/>
                    <a:moveTo>
                      <a:pt x="290" y="90"/>
                    </a:moveTo>
                    <a:cubicBezTo>
                      <a:pt x="435" y="90"/>
                      <a:pt x="435" y="90"/>
                      <a:pt x="435" y="90"/>
                    </a:cubicBezTo>
                    <a:cubicBezTo>
                      <a:pt x="448" y="90"/>
                      <a:pt x="459" y="101"/>
                      <a:pt x="459" y="114"/>
                    </a:cubicBezTo>
                    <a:cubicBezTo>
                      <a:pt x="459" y="127"/>
                      <a:pt x="448" y="138"/>
                      <a:pt x="435" y="138"/>
                    </a:cubicBezTo>
                    <a:cubicBezTo>
                      <a:pt x="290" y="138"/>
                      <a:pt x="290" y="138"/>
                      <a:pt x="290" y="138"/>
                    </a:cubicBezTo>
                    <a:cubicBezTo>
                      <a:pt x="277" y="138"/>
                      <a:pt x="266" y="127"/>
                      <a:pt x="266" y="114"/>
                    </a:cubicBezTo>
                    <a:cubicBezTo>
                      <a:pt x="266" y="101"/>
                      <a:pt x="277" y="90"/>
                      <a:pt x="290" y="90"/>
                    </a:cubicBezTo>
                    <a:close/>
                    <a:moveTo>
                      <a:pt x="388" y="1002"/>
                    </a:moveTo>
                    <a:cubicBezTo>
                      <a:pt x="337" y="1002"/>
                      <a:pt x="337" y="1002"/>
                      <a:pt x="337" y="1002"/>
                    </a:cubicBezTo>
                    <a:cubicBezTo>
                      <a:pt x="323" y="1002"/>
                      <a:pt x="312" y="990"/>
                      <a:pt x="312" y="976"/>
                    </a:cubicBezTo>
                    <a:cubicBezTo>
                      <a:pt x="312" y="962"/>
                      <a:pt x="323" y="951"/>
                      <a:pt x="337" y="951"/>
                    </a:cubicBezTo>
                    <a:cubicBezTo>
                      <a:pt x="388" y="951"/>
                      <a:pt x="388" y="951"/>
                      <a:pt x="388" y="951"/>
                    </a:cubicBezTo>
                    <a:cubicBezTo>
                      <a:pt x="402" y="951"/>
                      <a:pt x="414" y="962"/>
                      <a:pt x="414" y="976"/>
                    </a:cubicBezTo>
                    <a:cubicBezTo>
                      <a:pt x="414" y="990"/>
                      <a:pt x="402" y="1002"/>
                      <a:pt x="388" y="1002"/>
                    </a:cubicBezTo>
                    <a:close/>
                    <a:moveTo>
                      <a:pt x="635" y="886"/>
                    </a:moveTo>
                    <a:cubicBezTo>
                      <a:pt x="635" y="898"/>
                      <a:pt x="625" y="908"/>
                      <a:pt x="612" y="908"/>
                    </a:cubicBezTo>
                    <a:cubicBezTo>
                      <a:pt x="113" y="908"/>
                      <a:pt x="113" y="908"/>
                      <a:pt x="113" y="908"/>
                    </a:cubicBezTo>
                    <a:cubicBezTo>
                      <a:pt x="101" y="908"/>
                      <a:pt x="90" y="898"/>
                      <a:pt x="90" y="886"/>
                    </a:cubicBezTo>
                    <a:cubicBezTo>
                      <a:pt x="90" y="205"/>
                      <a:pt x="90" y="205"/>
                      <a:pt x="90" y="205"/>
                    </a:cubicBezTo>
                    <a:cubicBezTo>
                      <a:pt x="90" y="192"/>
                      <a:pt x="101" y="182"/>
                      <a:pt x="113" y="182"/>
                    </a:cubicBezTo>
                    <a:cubicBezTo>
                      <a:pt x="612" y="182"/>
                      <a:pt x="612" y="182"/>
                      <a:pt x="612" y="182"/>
                    </a:cubicBezTo>
                    <a:cubicBezTo>
                      <a:pt x="625" y="182"/>
                      <a:pt x="635" y="192"/>
                      <a:pt x="635" y="205"/>
                    </a:cubicBezTo>
                    <a:lnTo>
                      <a:pt x="635" y="8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Freeform 245"/>
              <p:cNvSpPr>
                <a:spLocks/>
              </p:cNvSpPr>
              <p:nvPr/>
            </p:nvSpPr>
            <p:spPr bwMode="auto">
              <a:xfrm>
                <a:off x="3781426" y="2757488"/>
                <a:ext cx="1570038" cy="785813"/>
              </a:xfrm>
              <a:custGeom>
                <a:avLst/>
                <a:gdLst>
                  <a:gd name="T0" fmla="*/ 19 w 417"/>
                  <a:gd name="T1" fmla="*/ 178 h 209"/>
                  <a:gd name="T2" fmla="*/ 82 w 417"/>
                  <a:gd name="T3" fmla="*/ 178 h 209"/>
                  <a:gd name="T4" fmla="*/ 87 w 417"/>
                  <a:gd name="T5" fmla="*/ 175 h 209"/>
                  <a:gd name="T6" fmla="*/ 117 w 417"/>
                  <a:gd name="T7" fmla="*/ 112 h 209"/>
                  <a:gd name="T8" fmla="*/ 119 w 417"/>
                  <a:gd name="T9" fmla="*/ 107 h 209"/>
                  <a:gd name="T10" fmla="*/ 133 w 417"/>
                  <a:gd name="T11" fmla="*/ 102 h 209"/>
                  <a:gd name="T12" fmla="*/ 144 w 417"/>
                  <a:gd name="T13" fmla="*/ 110 h 209"/>
                  <a:gd name="T14" fmla="*/ 147 w 417"/>
                  <a:gd name="T15" fmla="*/ 127 h 209"/>
                  <a:gd name="T16" fmla="*/ 161 w 417"/>
                  <a:gd name="T17" fmla="*/ 204 h 209"/>
                  <a:gd name="T18" fmla="*/ 162 w 417"/>
                  <a:gd name="T19" fmla="*/ 205 h 209"/>
                  <a:gd name="T20" fmla="*/ 163 w 417"/>
                  <a:gd name="T21" fmla="*/ 200 h 209"/>
                  <a:gd name="T22" fmla="*/ 171 w 417"/>
                  <a:gd name="T23" fmla="*/ 161 h 209"/>
                  <a:gd name="T24" fmla="*/ 173 w 417"/>
                  <a:gd name="T25" fmla="*/ 158 h 209"/>
                  <a:gd name="T26" fmla="*/ 185 w 417"/>
                  <a:gd name="T27" fmla="*/ 151 h 209"/>
                  <a:gd name="T28" fmla="*/ 197 w 417"/>
                  <a:gd name="T29" fmla="*/ 158 h 209"/>
                  <a:gd name="T30" fmla="*/ 209 w 417"/>
                  <a:gd name="T31" fmla="*/ 182 h 209"/>
                  <a:gd name="T32" fmla="*/ 211 w 417"/>
                  <a:gd name="T33" fmla="*/ 186 h 209"/>
                  <a:gd name="T34" fmla="*/ 219 w 417"/>
                  <a:gd name="T35" fmla="*/ 163 h 209"/>
                  <a:gd name="T36" fmla="*/ 240 w 417"/>
                  <a:gd name="T37" fmla="*/ 101 h 209"/>
                  <a:gd name="T38" fmla="*/ 253 w 417"/>
                  <a:gd name="T39" fmla="*/ 92 h 209"/>
                  <a:gd name="T40" fmla="*/ 266 w 417"/>
                  <a:gd name="T41" fmla="*/ 100 h 209"/>
                  <a:gd name="T42" fmla="*/ 273 w 417"/>
                  <a:gd name="T43" fmla="*/ 132 h 209"/>
                  <a:gd name="T44" fmla="*/ 289 w 417"/>
                  <a:gd name="T45" fmla="*/ 207 h 209"/>
                  <a:gd name="T46" fmla="*/ 290 w 417"/>
                  <a:gd name="T47" fmla="*/ 209 h 209"/>
                  <a:gd name="T48" fmla="*/ 304 w 417"/>
                  <a:gd name="T49" fmla="*/ 185 h 209"/>
                  <a:gd name="T50" fmla="*/ 323 w 417"/>
                  <a:gd name="T51" fmla="*/ 175 h 209"/>
                  <a:gd name="T52" fmla="*/ 394 w 417"/>
                  <a:gd name="T53" fmla="*/ 175 h 209"/>
                  <a:gd name="T54" fmla="*/ 401 w 417"/>
                  <a:gd name="T55" fmla="*/ 176 h 209"/>
                  <a:gd name="T56" fmla="*/ 408 w 417"/>
                  <a:gd name="T57" fmla="*/ 146 h 209"/>
                  <a:gd name="T58" fmla="*/ 341 w 417"/>
                  <a:gd name="T59" fmla="*/ 21 h 209"/>
                  <a:gd name="T60" fmla="*/ 205 w 417"/>
                  <a:gd name="T61" fmla="*/ 62 h 209"/>
                  <a:gd name="T62" fmla="*/ 201 w 417"/>
                  <a:gd name="T63" fmla="*/ 57 h 209"/>
                  <a:gd name="T64" fmla="*/ 82 w 417"/>
                  <a:gd name="T65" fmla="*/ 16 h 209"/>
                  <a:gd name="T66" fmla="*/ 2 w 417"/>
                  <a:gd name="T67" fmla="*/ 115 h 209"/>
                  <a:gd name="T68" fmla="*/ 10 w 417"/>
                  <a:gd name="T69" fmla="*/ 179 h 209"/>
                  <a:gd name="T70" fmla="*/ 19 w 417"/>
                  <a:gd name="T71" fmla="*/ 17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7" h="209">
                    <a:moveTo>
                      <a:pt x="19" y="178"/>
                    </a:moveTo>
                    <a:cubicBezTo>
                      <a:pt x="40" y="178"/>
                      <a:pt x="61" y="178"/>
                      <a:pt x="82" y="178"/>
                    </a:cubicBezTo>
                    <a:cubicBezTo>
                      <a:pt x="85" y="178"/>
                      <a:pt x="86" y="177"/>
                      <a:pt x="87" y="175"/>
                    </a:cubicBezTo>
                    <a:cubicBezTo>
                      <a:pt x="97" y="154"/>
                      <a:pt x="107" y="133"/>
                      <a:pt x="117" y="112"/>
                    </a:cubicBezTo>
                    <a:cubicBezTo>
                      <a:pt x="118" y="110"/>
                      <a:pt x="119" y="109"/>
                      <a:pt x="119" y="107"/>
                    </a:cubicBezTo>
                    <a:cubicBezTo>
                      <a:pt x="122" y="104"/>
                      <a:pt x="127" y="102"/>
                      <a:pt x="133" y="102"/>
                    </a:cubicBezTo>
                    <a:cubicBezTo>
                      <a:pt x="138" y="102"/>
                      <a:pt x="143" y="105"/>
                      <a:pt x="144" y="110"/>
                    </a:cubicBezTo>
                    <a:cubicBezTo>
                      <a:pt x="145" y="115"/>
                      <a:pt x="146" y="121"/>
                      <a:pt x="147" y="127"/>
                    </a:cubicBezTo>
                    <a:cubicBezTo>
                      <a:pt x="152" y="153"/>
                      <a:pt x="156" y="178"/>
                      <a:pt x="161" y="204"/>
                    </a:cubicBezTo>
                    <a:cubicBezTo>
                      <a:pt x="161" y="204"/>
                      <a:pt x="161" y="205"/>
                      <a:pt x="162" y="205"/>
                    </a:cubicBezTo>
                    <a:cubicBezTo>
                      <a:pt x="162" y="203"/>
                      <a:pt x="163" y="201"/>
                      <a:pt x="163" y="200"/>
                    </a:cubicBezTo>
                    <a:cubicBezTo>
                      <a:pt x="166" y="187"/>
                      <a:pt x="169" y="174"/>
                      <a:pt x="171" y="161"/>
                    </a:cubicBezTo>
                    <a:cubicBezTo>
                      <a:pt x="172" y="160"/>
                      <a:pt x="172" y="159"/>
                      <a:pt x="173" y="158"/>
                    </a:cubicBezTo>
                    <a:cubicBezTo>
                      <a:pt x="175" y="154"/>
                      <a:pt x="179" y="151"/>
                      <a:pt x="185" y="151"/>
                    </a:cubicBezTo>
                    <a:cubicBezTo>
                      <a:pt x="191" y="151"/>
                      <a:pt x="195" y="153"/>
                      <a:pt x="197" y="158"/>
                    </a:cubicBezTo>
                    <a:cubicBezTo>
                      <a:pt x="201" y="166"/>
                      <a:pt x="205" y="174"/>
                      <a:pt x="209" y="182"/>
                    </a:cubicBezTo>
                    <a:cubicBezTo>
                      <a:pt x="209" y="183"/>
                      <a:pt x="210" y="184"/>
                      <a:pt x="211" y="186"/>
                    </a:cubicBezTo>
                    <a:cubicBezTo>
                      <a:pt x="214" y="178"/>
                      <a:pt x="216" y="170"/>
                      <a:pt x="219" y="163"/>
                    </a:cubicBezTo>
                    <a:cubicBezTo>
                      <a:pt x="226" y="142"/>
                      <a:pt x="233" y="122"/>
                      <a:pt x="240" y="101"/>
                    </a:cubicBezTo>
                    <a:cubicBezTo>
                      <a:pt x="242" y="95"/>
                      <a:pt x="246" y="92"/>
                      <a:pt x="253" y="92"/>
                    </a:cubicBezTo>
                    <a:cubicBezTo>
                      <a:pt x="259" y="91"/>
                      <a:pt x="265" y="95"/>
                      <a:pt x="266" y="100"/>
                    </a:cubicBezTo>
                    <a:cubicBezTo>
                      <a:pt x="269" y="111"/>
                      <a:pt x="271" y="121"/>
                      <a:pt x="273" y="132"/>
                    </a:cubicBezTo>
                    <a:cubicBezTo>
                      <a:pt x="279" y="157"/>
                      <a:pt x="284" y="182"/>
                      <a:pt x="289" y="207"/>
                    </a:cubicBezTo>
                    <a:cubicBezTo>
                      <a:pt x="289" y="207"/>
                      <a:pt x="289" y="207"/>
                      <a:pt x="290" y="209"/>
                    </a:cubicBezTo>
                    <a:cubicBezTo>
                      <a:pt x="295" y="200"/>
                      <a:pt x="300" y="192"/>
                      <a:pt x="304" y="185"/>
                    </a:cubicBezTo>
                    <a:cubicBezTo>
                      <a:pt x="308" y="178"/>
                      <a:pt x="314" y="175"/>
                      <a:pt x="323" y="175"/>
                    </a:cubicBezTo>
                    <a:cubicBezTo>
                      <a:pt x="347" y="175"/>
                      <a:pt x="371" y="175"/>
                      <a:pt x="394" y="175"/>
                    </a:cubicBezTo>
                    <a:cubicBezTo>
                      <a:pt x="396" y="175"/>
                      <a:pt x="399" y="175"/>
                      <a:pt x="401" y="176"/>
                    </a:cubicBezTo>
                    <a:cubicBezTo>
                      <a:pt x="404" y="166"/>
                      <a:pt x="407" y="157"/>
                      <a:pt x="408" y="146"/>
                    </a:cubicBezTo>
                    <a:cubicBezTo>
                      <a:pt x="417" y="95"/>
                      <a:pt x="389" y="42"/>
                      <a:pt x="341" y="21"/>
                    </a:cubicBezTo>
                    <a:cubicBezTo>
                      <a:pt x="290" y="0"/>
                      <a:pt x="238" y="14"/>
                      <a:pt x="205" y="62"/>
                    </a:cubicBezTo>
                    <a:cubicBezTo>
                      <a:pt x="203" y="60"/>
                      <a:pt x="202" y="58"/>
                      <a:pt x="201" y="57"/>
                    </a:cubicBezTo>
                    <a:cubicBezTo>
                      <a:pt x="181" y="20"/>
                      <a:pt x="127" y="3"/>
                      <a:pt x="82" y="16"/>
                    </a:cubicBezTo>
                    <a:cubicBezTo>
                      <a:pt x="37" y="30"/>
                      <a:pt x="6" y="69"/>
                      <a:pt x="2" y="115"/>
                    </a:cubicBezTo>
                    <a:cubicBezTo>
                      <a:pt x="0" y="138"/>
                      <a:pt x="3" y="159"/>
                      <a:pt x="10" y="179"/>
                    </a:cubicBezTo>
                    <a:cubicBezTo>
                      <a:pt x="13" y="178"/>
                      <a:pt x="16" y="178"/>
                      <a:pt x="19" y="1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Freeform 246"/>
              <p:cNvSpPr>
                <a:spLocks/>
              </p:cNvSpPr>
              <p:nvPr/>
            </p:nvSpPr>
            <p:spPr bwMode="auto">
              <a:xfrm>
                <a:off x="3849688" y="3325813"/>
                <a:ext cx="1414463" cy="835025"/>
              </a:xfrm>
              <a:custGeom>
                <a:avLst/>
                <a:gdLst>
                  <a:gd name="T0" fmla="*/ 374 w 376"/>
                  <a:gd name="T1" fmla="*/ 44 h 222"/>
                  <a:gd name="T2" fmla="*/ 312 w 376"/>
                  <a:gd name="T3" fmla="*/ 44 h 222"/>
                  <a:gd name="T4" fmla="*/ 307 w 376"/>
                  <a:gd name="T5" fmla="*/ 47 h 222"/>
                  <a:gd name="T6" fmla="*/ 279 w 376"/>
                  <a:gd name="T7" fmla="*/ 94 h 222"/>
                  <a:gd name="T8" fmla="*/ 264 w 376"/>
                  <a:gd name="T9" fmla="*/ 102 h 222"/>
                  <a:gd name="T10" fmla="*/ 252 w 376"/>
                  <a:gd name="T11" fmla="*/ 91 h 222"/>
                  <a:gd name="T12" fmla="*/ 233 w 376"/>
                  <a:gd name="T13" fmla="*/ 2 h 222"/>
                  <a:gd name="T14" fmla="*/ 232 w 376"/>
                  <a:gd name="T15" fmla="*/ 0 h 222"/>
                  <a:gd name="T16" fmla="*/ 231 w 376"/>
                  <a:gd name="T17" fmla="*/ 4 h 222"/>
                  <a:gd name="T18" fmla="*/ 208 w 376"/>
                  <a:gd name="T19" fmla="*/ 70 h 222"/>
                  <a:gd name="T20" fmla="*/ 191 w 376"/>
                  <a:gd name="T21" fmla="*/ 78 h 222"/>
                  <a:gd name="T22" fmla="*/ 182 w 376"/>
                  <a:gd name="T23" fmla="*/ 71 h 222"/>
                  <a:gd name="T24" fmla="*/ 173 w 376"/>
                  <a:gd name="T25" fmla="*/ 52 h 222"/>
                  <a:gd name="T26" fmla="*/ 171 w 376"/>
                  <a:gd name="T27" fmla="*/ 50 h 222"/>
                  <a:gd name="T28" fmla="*/ 168 w 376"/>
                  <a:gd name="T29" fmla="*/ 63 h 222"/>
                  <a:gd name="T30" fmla="*/ 155 w 376"/>
                  <a:gd name="T31" fmla="*/ 123 h 222"/>
                  <a:gd name="T32" fmla="*/ 138 w 376"/>
                  <a:gd name="T33" fmla="*/ 132 h 222"/>
                  <a:gd name="T34" fmla="*/ 129 w 376"/>
                  <a:gd name="T35" fmla="*/ 123 h 222"/>
                  <a:gd name="T36" fmla="*/ 120 w 376"/>
                  <a:gd name="T37" fmla="*/ 77 h 222"/>
                  <a:gd name="T38" fmla="*/ 108 w 376"/>
                  <a:gd name="T39" fmla="*/ 6 h 222"/>
                  <a:gd name="T40" fmla="*/ 107 w 376"/>
                  <a:gd name="T41" fmla="*/ 3 h 222"/>
                  <a:gd name="T42" fmla="*/ 96 w 376"/>
                  <a:gd name="T43" fmla="*/ 27 h 222"/>
                  <a:gd name="T44" fmla="*/ 90 w 376"/>
                  <a:gd name="T45" fmla="*/ 39 h 222"/>
                  <a:gd name="T46" fmla="*/ 75 w 376"/>
                  <a:gd name="T47" fmla="*/ 47 h 222"/>
                  <a:gd name="T48" fmla="*/ 0 w 376"/>
                  <a:gd name="T49" fmla="*/ 47 h 222"/>
                  <a:gd name="T50" fmla="*/ 24 w 376"/>
                  <a:gd name="T51" fmla="*/ 87 h 222"/>
                  <a:gd name="T52" fmla="*/ 179 w 376"/>
                  <a:gd name="T53" fmla="*/ 219 h 222"/>
                  <a:gd name="T54" fmla="*/ 197 w 376"/>
                  <a:gd name="T55" fmla="*/ 218 h 222"/>
                  <a:gd name="T56" fmla="*/ 294 w 376"/>
                  <a:gd name="T57" fmla="*/ 147 h 222"/>
                  <a:gd name="T58" fmla="*/ 376 w 376"/>
                  <a:gd name="T59" fmla="*/ 44 h 222"/>
                  <a:gd name="T60" fmla="*/ 374 w 376"/>
                  <a:gd name="T61" fmla="*/ 4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22">
                    <a:moveTo>
                      <a:pt x="374" y="44"/>
                    </a:moveTo>
                    <a:cubicBezTo>
                      <a:pt x="354" y="44"/>
                      <a:pt x="333" y="44"/>
                      <a:pt x="312" y="44"/>
                    </a:cubicBezTo>
                    <a:cubicBezTo>
                      <a:pt x="310" y="44"/>
                      <a:pt x="308" y="45"/>
                      <a:pt x="307" y="47"/>
                    </a:cubicBezTo>
                    <a:cubicBezTo>
                      <a:pt x="298" y="62"/>
                      <a:pt x="289" y="78"/>
                      <a:pt x="279" y="94"/>
                    </a:cubicBezTo>
                    <a:cubicBezTo>
                      <a:pt x="276" y="100"/>
                      <a:pt x="270" y="103"/>
                      <a:pt x="264" y="102"/>
                    </a:cubicBezTo>
                    <a:cubicBezTo>
                      <a:pt x="257" y="101"/>
                      <a:pt x="253" y="97"/>
                      <a:pt x="252" y="91"/>
                    </a:cubicBezTo>
                    <a:cubicBezTo>
                      <a:pt x="246" y="61"/>
                      <a:pt x="239" y="32"/>
                      <a:pt x="233" y="2"/>
                    </a:cubicBezTo>
                    <a:cubicBezTo>
                      <a:pt x="233" y="1"/>
                      <a:pt x="233" y="1"/>
                      <a:pt x="232" y="0"/>
                    </a:cubicBezTo>
                    <a:cubicBezTo>
                      <a:pt x="232" y="1"/>
                      <a:pt x="231" y="2"/>
                      <a:pt x="231" y="4"/>
                    </a:cubicBezTo>
                    <a:cubicBezTo>
                      <a:pt x="223" y="26"/>
                      <a:pt x="216" y="48"/>
                      <a:pt x="208" y="70"/>
                    </a:cubicBezTo>
                    <a:cubicBezTo>
                      <a:pt x="206" y="76"/>
                      <a:pt x="198" y="80"/>
                      <a:pt x="191" y="78"/>
                    </a:cubicBezTo>
                    <a:cubicBezTo>
                      <a:pt x="186" y="77"/>
                      <a:pt x="184" y="74"/>
                      <a:pt x="182" y="71"/>
                    </a:cubicBezTo>
                    <a:cubicBezTo>
                      <a:pt x="179" y="65"/>
                      <a:pt x="176" y="58"/>
                      <a:pt x="173" y="52"/>
                    </a:cubicBezTo>
                    <a:cubicBezTo>
                      <a:pt x="172" y="51"/>
                      <a:pt x="172" y="51"/>
                      <a:pt x="171" y="50"/>
                    </a:cubicBezTo>
                    <a:cubicBezTo>
                      <a:pt x="170" y="55"/>
                      <a:pt x="169" y="59"/>
                      <a:pt x="168" y="63"/>
                    </a:cubicBezTo>
                    <a:cubicBezTo>
                      <a:pt x="164" y="83"/>
                      <a:pt x="160" y="103"/>
                      <a:pt x="155" y="123"/>
                    </a:cubicBezTo>
                    <a:cubicBezTo>
                      <a:pt x="154" y="130"/>
                      <a:pt x="146" y="134"/>
                      <a:pt x="138" y="132"/>
                    </a:cubicBezTo>
                    <a:cubicBezTo>
                      <a:pt x="133" y="131"/>
                      <a:pt x="130" y="128"/>
                      <a:pt x="129" y="123"/>
                    </a:cubicBezTo>
                    <a:cubicBezTo>
                      <a:pt x="126" y="108"/>
                      <a:pt x="123" y="92"/>
                      <a:pt x="120" y="77"/>
                    </a:cubicBezTo>
                    <a:cubicBezTo>
                      <a:pt x="116" y="53"/>
                      <a:pt x="112" y="29"/>
                      <a:pt x="108" y="6"/>
                    </a:cubicBezTo>
                    <a:cubicBezTo>
                      <a:pt x="108" y="5"/>
                      <a:pt x="107" y="4"/>
                      <a:pt x="107" y="3"/>
                    </a:cubicBezTo>
                    <a:cubicBezTo>
                      <a:pt x="103" y="11"/>
                      <a:pt x="99" y="19"/>
                      <a:pt x="96" y="27"/>
                    </a:cubicBezTo>
                    <a:cubicBezTo>
                      <a:pt x="94" y="31"/>
                      <a:pt x="92" y="35"/>
                      <a:pt x="90" y="39"/>
                    </a:cubicBezTo>
                    <a:cubicBezTo>
                      <a:pt x="87" y="44"/>
                      <a:pt x="83" y="47"/>
                      <a:pt x="75" y="47"/>
                    </a:cubicBezTo>
                    <a:cubicBezTo>
                      <a:pt x="50" y="47"/>
                      <a:pt x="25" y="47"/>
                      <a:pt x="0" y="47"/>
                    </a:cubicBezTo>
                    <a:cubicBezTo>
                      <a:pt x="7" y="61"/>
                      <a:pt x="15" y="74"/>
                      <a:pt x="24" y="87"/>
                    </a:cubicBezTo>
                    <a:cubicBezTo>
                      <a:pt x="65" y="143"/>
                      <a:pt x="120" y="184"/>
                      <a:pt x="179" y="219"/>
                    </a:cubicBezTo>
                    <a:cubicBezTo>
                      <a:pt x="183" y="222"/>
                      <a:pt x="193" y="221"/>
                      <a:pt x="197" y="218"/>
                    </a:cubicBezTo>
                    <a:cubicBezTo>
                      <a:pt x="230" y="195"/>
                      <a:pt x="264" y="174"/>
                      <a:pt x="294" y="147"/>
                    </a:cubicBezTo>
                    <a:cubicBezTo>
                      <a:pt x="328" y="118"/>
                      <a:pt x="358" y="85"/>
                      <a:pt x="376" y="44"/>
                    </a:cubicBezTo>
                    <a:cubicBezTo>
                      <a:pt x="375" y="44"/>
                      <a:pt x="375" y="44"/>
                      <a:pt x="374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81" name="Group 231"/>
            <p:cNvGrpSpPr/>
            <p:nvPr/>
          </p:nvGrpSpPr>
          <p:grpSpPr>
            <a:xfrm>
              <a:off x="3947837" y="4497552"/>
              <a:ext cx="539750" cy="672358"/>
              <a:chOff x="555625" y="2976563"/>
              <a:chExt cx="368301" cy="458787"/>
            </a:xfrm>
            <a:solidFill>
              <a:schemeClr val="bg1"/>
            </a:solidFill>
          </p:grpSpPr>
          <p:sp>
            <p:nvSpPr>
              <p:cNvPr id="182" name="Freeform 18"/>
              <p:cNvSpPr>
                <a:spLocks/>
              </p:cNvSpPr>
              <p:nvPr/>
            </p:nvSpPr>
            <p:spPr bwMode="auto">
              <a:xfrm>
                <a:off x="604838" y="3059113"/>
                <a:ext cx="66675" cy="68262"/>
              </a:xfrm>
              <a:custGeom>
                <a:avLst/>
                <a:gdLst/>
                <a:ahLst/>
                <a:cxnLst>
                  <a:cxn ang="0">
                    <a:pos x="81" y="132"/>
                  </a:cxn>
                  <a:cxn ang="0">
                    <a:pos x="104" y="132"/>
                  </a:cxn>
                  <a:cxn ang="0">
                    <a:pos x="104" y="132"/>
                  </a:cxn>
                  <a:cxn ang="0">
                    <a:pos x="104" y="132"/>
                  </a:cxn>
                  <a:cxn ang="0">
                    <a:pos x="111" y="131"/>
                  </a:cxn>
                  <a:cxn ang="0">
                    <a:pos x="112" y="130"/>
                  </a:cxn>
                  <a:cxn ang="0">
                    <a:pos x="118" y="128"/>
                  </a:cxn>
                  <a:cxn ang="0">
                    <a:pos x="118" y="128"/>
                  </a:cxn>
                  <a:cxn ang="0">
                    <a:pos x="128" y="117"/>
                  </a:cxn>
                  <a:cxn ang="0">
                    <a:pos x="128" y="117"/>
                  </a:cxn>
                  <a:cxn ang="0">
                    <a:pos x="128" y="117"/>
                  </a:cxn>
                  <a:cxn ang="0">
                    <a:pos x="130" y="111"/>
                  </a:cxn>
                  <a:cxn ang="0">
                    <a:pos x="131" y="110"/>
                  </a:cxn>
                  <a:cxn ang="0">
                    <a:pos x="131" y="104"/>
                  </a:cxn>
                  <a:cxn ang="0">
                    <a:pos x="131" y="38"/>
                  </a:cxn>
                  <a:cxn ang="0">
                    <a:pos x="131" y="28"/>
                  </a:cxn>
                  <a:cxn ang="0">
                    <a:pos x="123" y="8"/>
                  </a:cxn>
                  <a:cxn ang="0">
                    <a:pos x="104" y="0"/>
                  </a:cxn>
                  <a:cxn ang="0">
                    <a:pos x="28" y="0"/>
                  </a:cxn>
                  <a:cxn ang="0">
                    <a:pos x="8" y="8"/>
                  </a:cxn>
                  <a:cxn ang="0">
                    <a:pos x="0" y="28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1" y="110"/>
                  </a:cxn>
                  <a:cxn ang="0">
                    <a:pos x="1" y="111"/>
                  </a:cxn>
                  <a:cxn ang="0">
                    <a:pos x="3" y="117"/>
                  </a:cxn>
                  <a:cxn ang="0">
                    <a:pos x="3" y="117"/>
                  </a:cxn>
                  <a:cxn ang="0">
                    <a:pos x="3" y="117"/>
                  </a:cxn>
                  <a:cxn ang="0">
                    <a:pos x="13" y="128"/>
                  </a:cxn>
                  <a:cxn ang="0">
                    <a:pos x="14" y="128"/>
                  </a:cxn>
                  <a:cxn ang="0">
                    <a:pos x="19" y="130"/>
                  </a:cxn>
                  <a:cxn ang="0">
                    <a:pos x="21" y="131"/>
                  </a:cxn>
                  <a:cxn ang="0">
                    <a:pos x="28" y="132"/>
                  </a:cxn>
                  <a:cxn ang="0">
                    <a:pos x="28" y="132"/>
                  </a:cxn>
                  <a:cxn ang="0">
                    <a:pos x="28" y="132"/>
                  </a:cxn>
                  <a:cxn ang="0">
                    <a:pos x="51" y="132"/>
                  </a:cxn>
                  <a:cxn ang="0">
                    <a:pos x="81" y="132"/>
                  </a:cxn>
                </a:cxnLst>
                <a:rect l="0" t="0" r="r" b="b"/>
                <a:pathLst>
                  <a:path w="131" h="132">
                    <a:moveTo>
                      <a:pt x="81" y="132"/>
                    </a:moveTo>
                    <a:cubicBezTo>
                      <a:pt x="104" y="132"/>
                      <a:pt x="104" y="132"/>
                      <a:pt x="104" y="132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106" y="132"/>
                      <a:pt x="108" y="132"/>
                      <a:pt x="111" y="131"/>
                    </a:cubicBezTo>
                    <a:cubicBezTo>
                      <a:pt x="111" y="131"/>
                      <a:pt x="112" y="131"/>
                      <a:pt x="112" y="130"/>
                    </a:cubicBezTo>
                    <a:cubicBezTo>
                      <a:pt x="114" y="130"/>
                      <a:pt x="116" y="129"/>
                      <a:pt x="118" y="128"/>
                    </a:cubicBezTo>
                    <a:cubicBezTo>
                      <a:pt x="118" y="128"/>
                      <a:pt x="118" y="128"/>
                      <a:pt x="118" y="128"/>
                    </a:cubicBezTo>
                    <a:cubicBezTo>
                      <a:pt x="123" y="125"/>
                      <a:pt x="126" y="121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9" y="115"/>
                      <a:pt x="130" y="113"/>
                      <a:pt x="130" y="111"/>
                    </a:cubicBezTo>
                    <a:cubicBezTo>
                      <a:pt x="130" y="111"/>
                      <a:pt x="131" y="111"/>
                      <a:pt x="131" y="110"/>
                    </a:cubicBezTo>
                    <a:cubicBezTo>
                      <a:pt x="131" y="108"/>
                      <a:pt x="131" y="106"/>
                      <a:pt x="131" y="104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1" y="28"/>
                      <a:pt x="131" y="28"/>
                      <a:pt x="131" y="28"/>
                    </a:cubicBezTo>
                    <a:cubicBezTo>
                      <a:pt x="131" y="21"/>
                      <a:pt x="129" y="14"/>
                      <a:pt x="123" y="8"/>
                    </a:cubicBezTo>
                    <a:cubicBezTo>
                      <a:pt x="118" y="3"/>
                      <a:pt x="111" y="0"/>
                      <a:pt x="10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0" y="0"/>
                      <a:pt x="13" y="3"/>
                      <a:pt x="8" y="8"/>
                    </a:cubicBezTo>
                    <a:cubicBezTo>
                      <a:pt x="3" y="14"/>
                      <a:pt x="0" y="21"/>
                      <a:pt x="0" y="2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6"/>
                      <a:pt x="0" y="108"/>
                      <a:pt x="1" y="110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2" y="113"/>
                      <a:pt x="2" y="115"/>
                      <a:pt x="3" y="117"/>
                    </a:cubicBezTo>
                    <a:cubicBezTo>
                      <a:pt x="3" y="117"/>
                      <a:pt x="3" y="117"/>
                      <a:pt x="3" y="117"/>
                    </a:cubicBezTo>
                    <a:cubicBezTo>
                      <a:pt x="3" y="117"/>
                      <a:pt x="3" y="117"/>
                      <a:pt x="3" y="117"/>
                    </a:cubicBezTo>
                    <a:cubicBezTo>
                      <a:pt x="6" y="121"/>
                      <a:pt x="9" y="125"/>
                      <a:pt x="13" y="128"/>
                    </a:cubicBezTo>
                    <a:cubicBezTo>
                      <a:pt x="13" y="128"/>
                      <a:pt x="14" y="128"/>
                      <a:pt x="14" y="128"/>
                    </a:cubicBezTo>
                    <a:cubicBezTo>
                      <a:pt x="15" y="129"/>
                      <a:pt x="17" y="130"/>
                      <a:pt x="19" y="130"/>
                    </a:cubicBezTo>
                    <a:cubicBezTo>
                      <a:pt x="20" y="131"/>
                      <a:pt x="20" y="131"/>
                      <a:pt x="21" y="131"/>
                    </a:cubicBezTo>
                    <a:cubicBezTo>
                      <a:pt x="23" y="132"/>
                      <a:pt x="25" y="132"/>
                      <a:pt x="28" y="132"/>
                    </a:cubicBezTo>
                    <a:cubicBezTo>
                      <a:pt x="28" y="132"/>
                      <a:pt x="28" y="132"/>
                      <a:pt x="28" y="132"/>
                    </a:cubicBezTo>
                    <a:cubicBezTo>
                      <a:pt x="28" y="132"/>
                      <a:pt x="28" y="132"/>
                      <a:pt x="28" y="132"/>
                    </a:cubicBezTo>
                    <a:cubicBezTo>
                      <a:pt x="51" y="132"/>
                      <a:pt x="51" y="132"/>
                      <a:pt x="51" y="132"/>
                    </a:cubicBezTo>
                    <a:lnTo>
                      <a:pt x="81" y="1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83" name="Freeform 19"/>
              <p:cNvSpPr>
                <a:spLocks/>
              </p:cNvSpPr>
              <p:nvPr/>
            </p:nvSpPr>
            <p:spPr bwMode="auto">
              <a:xfrm>
                <a:off x="715963" y="3059113"/>
                <a:ext cx="66675" cy="68262"/>
              </a:xfrm>
              <a:custGeom>
                <a:avLst/>
                <a:gdLst/>
                <a:ahLst/>
                <a:cxnLst>
                  <a:cxn ang="0">
                    <a:pos x="81" y="132"/>
                  </a:cxn>
                  <a:cxn ang="0">
                    <a:pos x="104" y="132"/>
                  </a:cxn>
                  <a:cxn ang="0">
                    <a:pos x="104" y="132"/>
                  </a:cxn>
                  <a:cxn ang="0">
                    <a:pos x="104" y="132"/>
                  </a:cxn>
                  <a:cxn ang="0">
                    <a:pos x="111" y="131"/>
                  </a:cxn>
                  <a:cxn ang="0">
                    <a:pos x="112" y="130"/>
                  </a:cxn>
                  <a:cxn ang="0">
                    <a:pos x="118" y="128"/>
                  </a:cxn>
                  <a:cxn ang="0">
                    <a:pos x="118" y="128"/>
                  </a:cxn>
                  <a:cxn ang="0">
                    <a:pos x="128" y="117"/>
                  </a:cxn>
                  <a:cxn ang="0">
                    <a:pos x="128" y="117"/>
                  </a:cxn>
                  <a:cxn ang="0">
                    <a:pos x="128" y="117"/>
                  </a:cxn>
                  <a:cxn ang="0">
                    <a:pos x="130" y="111"/>
                  </a:cxn>
                  <a:cxn ang="0">
                    <a:pos x="131" y="110"/>
                  </a:cxn>
                  <a:cxn ang="0">
                    <a:pos x="131" y="104"/>
                  </a:cxn>
                  <a:cxn ang="0">
                    <a:pos x="131" y="38"/>
                  </a:cxn>
                  <a:cxn ang="0">
                    <a:pos x="131" y="28"/>
                  </a:cxn>
                  <a:cxn ang="0">
                    <a:pos x="123" y="8"/>
                  </a:cxn>
                  <a:cxn ang="0">
                    <a:pos x="104" y="0"/>
                  </a:cxn>
                  <a:cxn ang="0">
                    <a:pos x="28" y="0"/>
                  </a:cxn>
                  <a:cxn ang="0">
                    <a:pos x="8" y="8"/>
                  </a:cxn>
                  <a:cxn ang="0">
                    <a:pos x="0" y="28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1" y="110"/>
                  </a:cxn>
                  <a:cxn ang="0">
                    <a:pos x="1" y="111"/>
                  </a:cxn>
                  <a:cxn ang="0">
                    <a:pos x="3" y="117"/>
                  </a:cxn>
                  <a:cxn ang="0">
                    <a:pos x="3" y="117"/>
                  </a:cxn>
                  <a:cxn ang="0">
                    <a:pos x="3" y="117"/>
                  </a:cxn>
                  <a:cxn ang="0">
                    <a:pos x="13" y="128"/>
                  </a:cxn>
                  <a:cxn ang="0">
                    <a:pos x="14" y="128"/>
                  </a:cxn>
                  <a:cxn ang="0">
                    <a:pos x="19" y="130"/>
                  </a:cxn>
                  <a:cxn ang="0">
                    <a:pos x="21" y="131"/>
                  </a:cxn>
                  <a:cxn ang="0">
                    <a:pos x="28" y="132"/>
                  </a:cxn>
                  <a:cxn ang="0">
                    <a:pos x="28" y="132"/>
                  </a:cxn>
                  <a:cxn ang="0">
                    <a:pos x="28" y="132"/>
                  </a:cxn>
                  <a:cxn ang="0">
                    <a:pos x="51" y="132"/>
                  </a:cxn>
                  <a:cxn ang="0">
                    <a:pos x="81" y="132"/>
                  </a:cxn>
                </a:cxnLst>
                <a:rect l="0" t="0" r="r" b="b"/>
                <a:pathLst>
                  <a:path w="131" h="132">
                    <a:moveTo>
                      <a:pt x="81" y="132"/>
                    </a:moveTo>
                    <a:cubicBezTo>
                      <a:pt x="104" y="132"/>
                      <a:pt x="104" y="132"/>
                      <a:pt x="104" y="132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106" y="132"/>
                      <a:pt x="108" y="132"/>
                      <a:pt x="111" y="131"/>
                    </a:cubicBezTo>
                    <a:cubicBezTo>
                      <a:pt x="111" y="131"/>
                      <a:pt x="112" y="131"/>
                      <a:pt x="112" y="130"/>
                    </a:cubicBezTo>
                    <a:cubicBezTo>
                      <a:pt x="114" y="130"/>
                      <a:pt x="116" y="129"/>
                      <a:pt x="118" y="128"/>
                    </a:cubicBezTo>
                    <a:cubicBezTo>
                      <a:pt x="118" y="128"/>
                      <a:pt x="118" y="128"/>
                      <a:pt x="118" y="128"/>
                    </a:cubicBezTo>
                    <a:cubicBezTo>
                      <a:pt x="123" y="125"/>
                      <a:pt x="126" y="121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9" y="115"/>
                      <a:pt x="130" y="113"/>
                      <a:pt x="130" y="111"/>
                    </a:cubicBezTo>
                    <a:cubicBezTo>
                      <a:pt x="131" y="111"/>
                      <a:pt x="131" y="111"/>
                      <a:pt x="131" y="110"/>
                    </a:cubicBezTo>
                    <a:cubicBezTo>
                      <a:pt x="131" y="108"/>
                      <a:pt x="131" y="106"/>
                      <a:pt x="131" y="104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1" y="28"/>
                      <a:pt x="131" y="28"/>
                      <a:pt x="131" y="28"/>
                    </a:cubicBezTo>
                    <a:cubicBezTo>
                      <a:pt x="131" y="21"/>
                      <a:pt x="129" y="14"/>
                      <a:pt x="123" y="8"/>
                    </a:cubicBezTo>
                    <a:cubicBezTo>
                      <a:pt x="118" y="3"/>
                      <a:pt x="111" y="0"/>
                      <a:pt x="10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4" y="3"/>
                      <a:pt x="8" y="8"/>
                    </a:cubicBezTo>
                    <a:cubicBezTo>
                      <a:pt x="3" y="14"/>
                      <a:pt x="0" y="21"/>
                      <a:pt x="0" y="2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6"/>
                      <a:pt x="0" y="108"/>
                      <a:pt x="1" y="110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2" y="113"/>
                      <a:pt x="2" y="115"/>
                      <a:pt x="3" y="117"/>
                    </a:cubicBezTo>
                    <a:cubicBezTo>
                      <a:pt x="3" y="117"/>
                      <a:pt x="3" y="117"/>
                      <a:pt x="3" y="117"/>
                    </a:cubicBezTo>
                    <a:cubicBezTo>
                      <a:pt x="3" y="117"/>
                      <a:pt x="3" y="117"/>
                      <a:pt x="3" y="117"/>
                    </a:cubicBezTo>
                    <a:cubicBezTo>
                      <a:pt x="6" y="121"/>
                      <a:pt x="9" y="125"/>
                      <a:pt x="13" y="128"/>
                    </a:cubicBezTo>
                    <a:cubicBezTo>
                      <a:pt x="13" y="128"/>
                      <a:pt x="14" y="128"/>
                      <a:pt x="14" y="128"/>
                    </a:cubicBezTo>
                    <a:cubicBezTo>
                      <a:pt x="16" y="129"/>
                      <a:pt x="17" y="130"/>
                      <a:pt x="19" y="130"/>
                    </a:cubicBezTo>
                    <a:cubicBezTo>
                      <a:pt x="20" y="131"/>
                      <a:pt x="20" y="131"/>
                      <a:pt x="21" y="131"/>
                    </a:cubicBezTo>
                    <a:cubicBezTo>
                      <a:pt x="23" y="132"/>
                      <a:pt x="26" y="132"/>
                      <a:pt x="28" y="132"/>
                    </a:cubicBezTo>
                    <a:cubicBezTo>
                      <a:pt x="28" y="132"/>
                      <a:pt x="28" y="132"/>
                      <a:pt x="28" y="132"/>
                    </a:cubicBezTo>
                    <a:cubicBezTo>
                      <a:pt x="28" y="132"/>
                      <a:pt x="28" y="132"/>
                      <a:pt x="28" y="132"/>
                    </a:cubicBezTo>
                    <a:cubicBezTo>
                      <a:pt x="51" y="132"/>
                      <a:pt x="51" y="132"/>
                      <a:pt x="51" y="132"/>
                    </a:cubicBezTo>
                    <a:lnTo>
                      <a:pt x="81" y="1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604838" y="3165475"/>
                <a:ext cx="66675" cy="66675"/>
              </a:xfrm>
              <a:custGeom>
                <a:avLst/>
                <a:gdLst/>
                <a:ahLst/>
                <a:cxnLst>
                  <a:cxn ang="0">
                    <a:pos x="81" y="132"/>
                  </a:cxn>
                  <a:cxn ang="0">
                    <a:pos x="104" y="132"/>
                  </a:cxn>
                  <a:cxn ang="0">
                    <a:pos x="104" y="132"/>
                  </a:cxn>
                  <a:cxn ang="0">
                    <a:pos x="104" y="132"/>
                  </a:cxn>
                  <a:cxn ang="0">
                    <a:pos x="111" y="131"/>
                  </a:cxn>
                  <a:cxn ang="0">
                    <a:pos x="112" y="131"/>
                  </a:cxn>
                  <a:cxn ang="0">
                    <a:pos x="118" y="128"/>
                  </a:cxn>
                  <a:cxn ang="0">
                    <a:pos x="118" y="128"/>
                  </a:cxn>
                  <a:cxn ang="0">
                    <a:pos x="128" y="117"/>
                  </a:cxn>
                  <a:cxn ang="0">
                    <a:pos x="128" y="117"/>
                  </a:cxn>
                  <a:cxn ang="0">
                    <a:pos x="128" y="117"/>
                  </a:cxn>
                  <a:cxn ang="0">
                    <a:pos x="130" y="111"/>
                  </a:cxn>
                  <a:cxn ang="0">
                    <a:pos x="131" y="111"/>
                  </a:cxn>
                  <a:cxn ang="0">
                    <a:pos x="131" y="104"/>
                  </a:cxn>
                  <a:cxn ang="0">
                    <a:pos x="131" y="38"/>
                  </a:cxn>
                  <a:cxn ang="0">
                    <a:pos x="131" y="29"/>
                  </a:cxn>
                  <a:cxn ang="0">
                    <a:pos x="123" y="9"/>
                  </a:cxn>
                  <a:cxn ang="0">
                    <a:pos x="104" y="0"/>
                  </a:cxn>
                  <a:cxn ang="0">
                    <a:pos x="28" y="0"/>
                  </a:cxn>
                  <a:cxn ang="0">
                    <a:pos x="8" y="9"/>
                  </a:cxn>
                  <a:cxn ang="0">
                    <a:pos x="0" y="29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1" y="111"/>
                  </a:cxn>
                  <a:cxn ang="0">
                    <a:pos x="1" y="111"/>
                  </a:cxn>
                  <a:cxn ang="0">
                    <a:pos x="3" y="117"/>
                  </a:cxn>
                  <a:cxn ang="0">
                    <a:pos x="3" y="117"/>
                  </a:cxn>
                  <a:cxn ang="0">
                    <a:pos x="3" y="117"/>
                  </a:cxn>
                  <a:cxn ang="0">
                    <a:pos x="13" y="128"/>
                  </a:cxn>
                  <a:cxn ang="0">
                    <a:pos x="14" y="128"/>
                  </a:cxn>
                  <a:cxn ang="0">
                    <a:pos x="19" y="131"/>
                  </a:cxn>
                  <a:cxn ang="0">
                    <a:pos x="21" y="131"/>
                  </a:cxn>
                  <a:cxn ang="0">
                    <a:pos x="28" y="132"/>
                  </a:cxn>
                  <a:cxn ang="0">
                    <a:pos x="28" y="132"/>
                  </a:cxn>
                  <a:cxn ang="0">
                    <a:pos x="28" y="132"/>
                  </a:cxn>
                  <a:cxn ang="0">
                    <a:pos x="51" y="132"/>
                  </a:cxn>
                  <a:cxn ang="0">
                    <a:pos x="81" y="132"/>
                  </a:cxn>
                </a:cxnLst>
                <a:rect l="0" t="0" r="r" b="b"/>
                <a:pathLst>
                  <a:path w="131" h="132">
                    <a:moveTo>
                      <a:pt x="81" y="132"/>
                    </a:moveTo>
                    <a:cubicBezTo>
                      <a:pt x="104" y="132"/>
                      <a:pt x="104" y="132"/>
                      <a:pt x="104" y="132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106" y="132"/>
                      <a:pt x="108" y="132"/>
                      <a:pt x="111" y="131"/>
                    </a:cubicBezTo>
                    <a:cubicBezTo>
                      <a:pt x="111" y="131"/>
                      <a:pt x="112" y="131"/>
                      <a:pt x="112" y="131"/>
                    </a:cubicBezTo>
                    <a:cubicBezTo>
                      <a:pt x="114" y="130"/>
                      <a:pt x="116" y="129"/>
                      <a:pt x="118" y="128"/>
                    </a:cubicBezTo>
                    <a:cubicBezTo>
                      <a:pt x="118" y="128"/>
                      <a:pt x="118" y="128"/>
                      <a:pt x="118" y="128"/>
                    </a:cubicBezTo>
                    <a:cubicBezTo>
                      <a:pt x="123" y="125"/>
                      <a:pt x="126" y="122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9" y="115"/>
                      <a:pt x="130" y="113"/>
                      <a:pt x="130" y="111"/>
                    </a:cubicBezTo>
                    <a:cubicBezTo>
                      <a:pt x="130" y="111"/>
                      <a:pt x="131" y="111"/>
                      <a:pt x="131" y="111"/>
                    </a:cubicBezTo>
                    <a:cubicBezTo>
                      <a:pt x="131" y="109"/>
                      <a:pt x="131" y="106"/>
                      <a:pt x="131" y="104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1" y="29"/>
                      <a:pt x="131" y="29"/>
                      <a:pt x="131" y="29"/>
                    </a:cubicBezTo>
                    <a:cubicBezTo>
                      <a:pt x="131" y="21"/>
                      <a:pt x="129" y="14"/>
                      <a:pt x="123" y="9"/>
                    </a:cubicBezTo>
                    <a:cubicBezTo>
                      <a:pt x="118" y="3"/>
                      <a:pt x="111" y="0"/>
                      <a:pt x="10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0" y="0"/>
                      <a:pt x="13" y="3"/>
                      <a:pt x="8" y="9"/>
                    </a:cubicBezTo>
                    <a:cubicBezTo>
                      <a:pt x="3" y="14"/>
                      <a:pt x="0" y="21"/>
                      <a:pt x="0" y="29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7"/>
                      <a:pt x="0" y="109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2" y="113"/>
                      <a:pt x="2" y="115"/>
                      <a:pt x="3" y="117"/>
                    </a:cubicBezTo>
                    <a:cubicBezTo>
                      <a:pt x="3" y="117"/>
                      <a:pt x="3" y="117"/>
                      <a:pt x="3" y="117"/>
                    </a:cubicBezTo>
                    <a:cubicBezTo>
                      <a:pt x="3" y="117"/>
                      <a:pt x="3" y="117"/>
                      <a:pt x="3" y="117"/>
                    </a:cubicBezTo>
                    <a:cubicBezTo>
                      <a:pt x="6" y="122"/>
                      <a:pt x="9" y="125"/>
                      <a:pt x="13" y="128"/>
                    </a:cubicBezTo>
                    <a:cubicBezTo>
                      <a:pt x="13" y="128"/>
                      <a:pt x="14" y="128"/>
                      <a:pt x="14" y="128"/>
                    </a:cubicBezTo>
                    <a:cubicBezTo>
                      <a:pt x="15" y="129"/>
                      <a:pt x="17" y="130"/>
                      <a:pt x="19" y="131"/>
                    </a:cubicBezTo>
                    <a:cubicBezTo>
                      <a:pt x="20" y="131"/>
                      <a:pt x="20" y="131"/>
                      <a:pt x="21" y="131"/>
                    </a:cubicBezTo>
                    <a:cubicBezTo>
                      <a:pt x="23" y="132"/>
                      <a:pt x="25" y="132"/>
                      <a:pt x="28" y="132"/>
                    </a:cubicBezTo>
                    <a:cubicBezTo>
                      <a:pt x="28" y="132"/>
                      <a:pt x="28" y="132"/>
                      <a:pt x="28" y="132"/>
                    </a:cubicBezTo>
                    <a:cubicBezTo>
                      <a:pt x="28" y="132"/>
                      <a:pt x="28" y="132"/>
                      <a:pt x="28" y="132"/>
                    </a:cubicBezTo>
                    <a:cubicBezTo>
                      <a:pt x="51" y="132"/>
                      <a:pt x="51" y="132"/>
                      <a:pt x="51" y="132"/>
                    </a:cubicBezTo>
                    <a:lnTo>
                      <a:pt x="81" y="1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85" name="Freeform 21"/>
              <p:cNvSpPr>
                <a:spLocks noEditPoints="1"/>
              </p:cNvSpPr>
              <p:nvPr/>
            </p:nvSpPr>
            <p:spPr bwMode="auto">
              <a:xfrm>
                <a:off x="555625" y="2976563"/>
                <a:ext cx="274638" cy="458787"/>
              </a:xfrm>
              <a:custGeom>
                <a:avLst/>
                <a:gdLst/>
                <a:ahLst/>
                <a:cxnLst>
                  <a:cxn ang="0">
                    <a:pos x="527" y="818"/>
                  </a:cxn>
                  <a:cxn ang="0">
                    <a:pos x="473" y="795"/>
                  </a:cxn>
                  <a:cxn ang="0">
                    <a:pos x="393" y="728"/>
                  </a:cxn>
                  <a:cxn ang="0">
                    <a:pos x="31" y="728"/>
                  </a:cxn>
                  <a:cxn ang="0">
                    <a:pos x="31" y="105"/>
                  </a:cxn>
                  <a:cxn ang="0">
                    <a:pos x="501" y="105"/>
                  </a:cxn>
                  <a:cxn ang="0">
                    <a:pos x="501" y="414"/>
                  </a:cxn>
                  <a:cxn ang="0">
                    <a:pos x="505" y="414"/>
                  </a:cxn>
                  <a:cxn ang="0">
                    <a:pos x="536" y="408"/>
                  </a:cxn>
                  <a:cxn ang="0">
                    <a:pos x="536" y="61"/>
                  </a:cxn>
                  <a:cxn ang="0">
                    <a:pos x="476" y="1"/>
                  </a:cxn>
                  <a:cxn ang="0">
                    <a:pos x="58" y="1"/>
                  </a:cxn>
                  <a:cxn ang="0">
                    <a:pos x="0" y="60"/>
                  </a:cxn>
                  <a:cxn ang="0">
                    <a:pos x="0" y="835"/>
                  </a:cxn>
                  <a:cxn ang="0">
                    <a:pos x="60" y="896"/>
                  </a:cxn>
                  <a:cxn ang="0">
                    <a:pos x="476" y="896"/>
                  </a:cxn>
                  <a:cxn ang="0">
                    <a:pos x="536" y="833"/>
                  </a:cxn>
                  <a:cxn ang="0">
                    <a:pos x="536" y="817"/>
                  </a:cxn>
                  <a:cxn ang="0">
                    <a:pos x="527" y="818"/>
                  </a:cxn>
                  <a:cxn ang="0">
                    <a:pos x="277" y="42"/>
                  </a:cxn>
                  <a:cxn ang="0">
                    <a:pos x="292" y="58"/>
                  </a:cxn>
                  <a:cxn ang="0">
                    <a:pos x="277" y="74"/>
                  </a:cxn>
                  <a:cxn ang="0">
                    <a:pos x="261" y="58"/>
                  </a:cxn>
                  <a:cxn ang="0">
                    <a:pos x="277" y="42"/>
                  </a:cxn>
                  <a:cxn ang="0">
                    <a:pos x="268" y="843"/>
                  </a:cxn>
                  <a:cxn ang="0">
                    <a:pos x="232" y="806"/>
                  </a:cxn>
                  <a:cxn ang="0">
                    <a:pos x="268" y="770"/>
                  </a:cxn>
                  <a:cxn ang="0">
                    <a:pos x="304" y="806"/>
                  </a:cxn>
                  <a:cxn ang="0">
                    <a:pos x="268" y="843"/>
                  </a:cxn>
                </a:cxnLst>
                <a:rect l="0" t="0" r="r" b="b"/>
                <a:pathLst>
                  <a:path w="536" h="896">
                    <a:moveTo>
                      <a:pt x="527" y="818"/>
                    </a:moveTo>
                    <a:cubicBezTo>
                      <a:pt x="507" y="818"/>
                      <a:pt x="489" y="810"/>
                      <a:pt x="473" y="795"/>
                    </a:cubicBezTo>
                    <a:cubicBezTo>
                      <a:pt x="447" y="768"/>
                      <a:pt x="420" y="746"/>
                      <a:pt x="393" y="728"/>
                    </a:cubicBezTo>
                    <a:cubicBezTo>
                      <a:pt x="273" y="728"/>
                      <a:pt x="153" y="728"/>
                      <a:pt x="31" y="728"/>
                    </a:cubicBezTo>
                    <a:cubicBezTo>
                      <a:pt x="31" y="521"/>
                      <a:pt x="31" y="315"/>
                      <a:pt x="31" y="105"/>
                    </a:cubicBezTo>
                    <a:cubicBezTo>
                      <a:pt x="189" y="105"/>
                      <a:pt x="344" y="105"/>
                      <a:pt x="501" y="105"/>
                    </a:cubicBezTo>
                    <a:cubicBezTo>
                      <a:pt x="501" y="208"/>
                      <a:pt x="501" y="311"/>
                      <a:pt x="501" y="414"/>
                    </a:cubicBezTo>
                    <a:cubicBezTo>
                      <a:pt x="502" y="414"/>
                      <a:pt x="504" y="414"/>
                      <a:pt x="505" y="414"/>
                    </a:cubicBezTo>
                    <a:cubicBezTo>
                      <a:pt x="517" y="412"/>
                      <a:pt x="527" y="410"/>
                      <a:pt x="536" y="408"/>
                    </a:cubicBezTo>
                    <a:cubicBezTo>
                      <a:pt x="536" y="292"/>
                      <a:pt x="536" y="177"/>
                      <a:pt x="536" y="61"/>
                    </a:cubicBezTo>
                    <a:cubicBezTo>
                      <a:pt x="536" y="15"/>
                      <a:pt x="522" y="1"/>
                      <a:pt x="476" y="1"/>
                    </a:cubicBezTo>
                    <a:cubicBezTo>
                      <a:pt x="337" y="1"/>
                      <a:pt x="198" y="0"/>
                      <a:pt x="58" y="1"/>
                    </a:cubicBezTo>
                    <a:cubicBezTo>
                      <a:pt x="15" y="1"/>
                      <a:pt x="0" y="17"/>
                      <a:pt x="0" y="60"/>
                    </a:cubicBezTo>
                    <a:cubicBezTo>
                      <a:pt x="0" y="319"/>
                      <a:pt x="0" y="577"/>
                      <a:pt x="0" y="835"/>
                    </a:cubicBezTo>
                    <a:cubicBezTo>
                      <a:pt x="0" y="880"/>
                      <a:pt x="16" y="896"/>
                      <a:pt x="60" y="896"/>
                    </a:cubicBezTo>
                    <a:cubicBezTo>
                      <a:pt x="199" y="896"/>
                      <a:pt x="337" y="896"/>
                      <a:pt x="476" y="896"/>
                    </a:cubicBezTo>
                    <a:cubicBezTo>
                      <a:pt x="522" y="896"/>
                      <a:pt x="536" y="881"/>
                      <a:pt x="536" y="833"/>
                    </a:cubicBezTo>
                    <a:cubicBezTo>
                      <a:pt x="536" y="828"/>
                      <a:pt x="536" y="822"/>
                      <a:pt x="536" y="817"/>
                    </a:cubicBezTo>
                    <a:cubicBezTo>
                      <a:pt x="533" y="817"/>
                      <a:pt x="530" y="818"/>
                      <a:pt x="527" y="818"/>
                    </a:cubicBezTo>
                    <a:close/>
                    <a:moveTo>
                      <a:pt x="277" y="42"/>
                    </a:moveTo>
                    <a:cubicBezTo>
                      <a:pt x="292" y="58"/>
                      <a:pt x="292" y="58"/>
                      <a:pt x="292" y="58"/>
                    </a:cubicBezTo>
                    <a:cubicBezTo>
                      <a:pt x="277" y="74"/>
                      <a:pt x="277" y="74"/>
                      <a:pt x="277" y="74"/>
                    </a:cubicBezTo>
                    <a:cubicBezTo>
                      <a:pt x="261" y="58"/>
                      <a:pt x="261" y="58"/>
                      <a:pt x="261" y="58"/>
                    </a:cubicBezTo>
                    <a:lnTo>
                      <a:pt x="277" y="42"/>
                    </a:lnTo>
                    <a:close/>
                    <a:moveTo>
                      <a:pt x="268" y="843"/>
                    </a:moveTo>
                    <a:cubicBezTo>
                      <a:pt x="248" y="843"/>
                      <a:pt x="232" y="826"/>
                      <a:pt x="232" y="806"/>
                    </a:cubicBezTo>
                    <a:cubicBezTo>
                      <a:pt x="232" y="786"/>
                      <a:pt x="248" y="770"/>
                      <a:pt x="268" y="770"/>
                    </a:cubicBezTo>
                    <a:cubicBezTo>
                      <a:pt x="288" y="770"/>
                      <a:pt x="304" y="786"/>
                      <a:pt x="304" y="806"/>
                    </a:cubicBezTo>
                    <a:cubicBezTo>
                      <a:pt x="304" y="826"/>
                      <a:pt x="288" y="843"/>
                      <a:pt x="268" y="8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86" name="Freeform 22"/>
              <p:cNvSpPr>
                <a:spLocks/>
              </p:cNvSpPr>
              <p:nvPr/>
            </p:nvSpPr>
            <p:spPr bwMode="auto">
              <a:xfrm>
                <a:off x="700088" y="3155950"/>
                <a:ext cx="223838" cy="220662"/>
              </a:xfrm>
              <a:custGeom>
                <a:avLst/>
                <a:gdLst/>
                <a:ahLst/>
                <a:cxnLst>
                  <a:cxn ang="0">
                    <a:pos x="420" y="271"/>
                  </a:cxn>
                  <a:cxn ang="0">
                    <a:pos x="419" y="267"/>
                  </a:cxn>
                  <a:cxn ang="0">
                    <a:pos x="335" y="103"/>
                  </a:cxn>
                  <a:cxn ang="0">
                    <a:pos x="298" y="82"/>
                  </a:cxn>
                  <a:cxn ang="0">
                    <a:pos x="294" y="83"/>
                  </a:cxn>
                  <a:cxn ang="0">
                    <a:pos x="228" y="102"/>
                  </a:cxn>
                  <a:cxn ang="0">
                    <a:pos x="215" y="111"/>
                  </a:cxn>
                  <a:cxn ang="0">
                    <a:pos x="203" y="116"/>
                  </a:cxn>
                  <a:cxn ang="0">
                    <a:pos x="201" y="116"/>
                  </a:cxn>
                  <a:cxn ang="0">
                    <a:pos x="188" y="114"/>
                  </a:cxn>
                  <a:cxn ang="0">
                    <a:pos x="147" y="139"/>
                  </a:cxn>
                  <a:cxn ang="0">
                    <a:pos x="133" y="117"/>
                  </a:cxn>
                  <a:cxn ang="0">
                    <a:pos x="67" y="19"/>
                  </a:cxn>
                  <a:cxn ang="0">
                    <a:pos x="36" y="0"/>
                  </a:cxn>
                  <a:cxn ang="0">
                    <a:pos x="20" y="4"/>
                  </a:cxn>
                  <a:cxn ang="0">
                    <a:pos x="9" y="53"/>
                  </a:cxn>
                  <a:cxn ang="0">
                    <a:pos x="25" y="78"/>
                  </a:cxn>
                  <a:cxn ang="0">
                    <a:pos x="123" y="238"/>
                  </a:cxn>
                  <a:cxn ang="0">
                    <a:pos x="132" y="261"/>
                  </a:cxn>
                  <a:cxn ang="0">
                    <a:pos x="54" y="233"/>
                  </a:cxn>
                  <a:cxn ang="0">
                    <a:pos x="42" y="231"/>
                  </a:cxn>
                  <a:cxn ang="0">
                    <a:pos x="12" y="252"/>
                  </a:cxn>
                  <a:cxn ang="0">
                    <a:pos x="34" y="297"/>
                  </a:cxn>
                  <a:cxn ang="0">
                    <a:pos x="218" y="419"/>
                  </a:cxn>
                  <a:cxn ang="0">
                    <a:pos x="245" y="430"/>
                  </a:cxn>
                  <a:cxn ang="0">
                    <a:pos x="259" y="428"/>
                  </a:cxn>
                  <a:cxn ang="0">
                    <a:pos x="388" y="367"/>
                  </a:cxn>
                  <a:cxn ang="0">
                    <a:pos x="420" y="271"/>
                  </a:cxn>
                </a:cxnLst>
                <a:rect l="0" t="0" r="r" b="b"/>
                <a:pathLst>
                  <a:path w="437" h="430">
                    <a:moveTo>
                      <a:pt x="420" y="271"/>
                    </a:moveTo>
                    <a:cubicBezTo>
                      <a:pt x="420" y="270"/>
                      <a:pt x="420" y="268"/>
                      <a:pt x="419" y="267"/>
                    </a:cubicBezTo>
                    <a:cubicBezTo>
                      <a:pt x="398" y="208"/>
                      <a:pt x="375" y="151"/>
                      <a:pt x="335" y="103"/>
                    </a:cubicBezTo>
                    <a:cubicBezTo>
                      <a:pt x="326" y="94"/>
                      <a:pt x="307" y="82"/>
                      <a:pt x="298" y="82"/>
                    </a:cubicBezTo>
                    <a:cubicBezTo>
                      <a:pt x="296" y="82"/>
                      <a:pt x="295" y="82"/>
                      <a:pt x="294" y="83"/>
                    </a:cubicBezTo>
                    <a:cubicBezTo>
                      <a:pt x="273" y="96"/>
                      <a:pt x="251" y="99"/>
                      <a:pt x="228" y="102"/>
                    </a:cubicBezTo>
                    <a:cubicBezTo>
                      <a:pt x="223" y="103"/>
                      <a:pt x="220" y="109"/>
                      <a:pt x="215" y="111"/>
                    </a:cubicBezTo>
                    <a:cubicBezTo>
                      <a:pt x="211" y="113"/>
                      <a:pt x="206" y="116"/>
                      <a:pt x="203" y="116"/>
                    </a:cubicBezTo>
                    <a:cubicBezTo>
                      <a:pt x="202" y="116"/>
                      <a:pt x="202" y="116"/>
                      <a:pt x="201" y="116"/>
                    </a:cubicBezTo>
                    <a:cubicBezTo>
                      <a:pt x="197" y="115"/>
                      <a:pt x="192" y="114"/>
                      <a:pt x="188" y="114"/>
                    </a:cubicBezTo>
                    <a:cubicBezTo>
                      <a:pt x="172" y="114"/>
                      <a:pt x="160" y="123"/>
                      <a:pt x="147" y="139"/>
                    </a:cubicBezTo>
                    <a:cubicBezTo>
                      <a:pt x="141" y="130"/>
                      <a:pt x="137" y="124"/>
                      <a:pt x="133" y="117"/>
                    </a:cubicBezTo>
                    <a:cubicBezTo>
                      <a:pt x="111" y="84"/>
                      <a:pt x="89" y="51"/>
                      <a:pt x="67" y="19"/>
                    </a:cubicBezTo>
                    <a:cubicBezTo>
                      <a:pt x="59" y="6"/>
                      <a:pt x="47" y="0"/>
                      <a:pt x="36" y="0"/>
                    </a:cubicBezTo>
                    <a:cubicBezTo>
                      <a:pt x="31" y="0"/>
                      <a:pt x="25" y="1"/>
                      <a:pt x="20" y="4"/>
                    </a:cubicBezTo>
                    <a:cubicBezTo>
                      <a:pt x="4" y="14"/>
                      <a:pt x="0" y="32"/>
                      <a:pt x="9" y="53"/>
                    </a:cubicBezTo>
                    <a:cubicBezTo>
                      <a:pt x="14" y="62"/>
                      <a:pt x="20" y="69"/>
                      <a:pt x="25" y="78"/>
                    </a:cubicBezTo>
                    <a:cubicBezTo>
                      <a:pt x="58" y="131"/>
                      <a:pt x="90" y="184"/>
                      <a:pt x="123" y="238"/>
                    </a:cubicBezTo>
                    <a:cubicBezTo>
                      <a:pt x="126" y="243"/>
                      <a:pt x="128" y="250"/>
                      <a:pt x="132" y="261"/>
                    </a:cubicBezTo>
                    <a:cubicBezTo>
                      <a:pt x="102" y="250"/>
                      <a:pt x="79" y="240"/>
                      <a:pt x="54" y="233"/>
                    </a:cubicBezTo>
                    <a:cubicBezTo>
                      <a:pt x="50" y="232"/>
                      <a:pt x="46" y="231"/>
                      <a:pt x="42" y="231"/>
                    </a:cubicBezTo>
                    <a:cubicBezTo>
                      <a:pt x="27" y="231"/>
                      <a:pt x="16" y="239"/>
                      <a:pt x="12" y="252"/>
                    </a:cubicBezTo>
                    <a:cubicBezTo>
                      <a:pt x="6" y="270"/>
                      <a:pt x="14" y="290"/>
                      <a:pt x="34" y="297"/>
                    </a:cubicBezTo>
                    <a:cubicBezTo>
                      <a:pt x="105" y="323"/>
                      <a:pt x="165" y="366"/>
                      <a:pt x="218" y="419"/>
                    </a:cubicBezTo>
                    <a:cubicBezTo>
                      <a:pt x="227" y="427"/>
                      <a:pt x="235" y="430"/>
                      <a:pt x="245" y="430"/>
                    </a:cubicBezTo>
                    <a:cubicBezTo>
                      <a:pt x="249" y="430"/>
                      <a:pt x="254" y="430"/>
                      <a:pt x="259" y="428"/>
                    </a:cubicBezTo>
                    <a:cubicBezTo>
                      <a:pt x="306" y="415"/>
                      <a:pt x="349" y="396"/>
                      <a:pt x="388" y="367"/>
                    </a:cubicBezTo>
                    <a:cubicBezTo>
                      <a:pt x="435" y="333"/>
                      <a:pt x="437" y="327"/>
                      <a:pt x="420" y="27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5555974" y="3315867"/>
              <a:ext cx="1236245" cy="915986"/>
              <a:chOff x="2819400" y="2132013"/>
              <a:chExt cx="3505201" cy="2597151"/>
            </a:xfrm>
          </p:grpSpPr>
          <p:sp>
            <p:nvSpPr>
              <p:cNvPr id="188" name="Oval 251"/>
              <p:cNvSpPr>
                <a:spLocks noChangeArrowheads="1"/>
              </p:cNvSpPr>
              <p:nvPr/>
            </p:nvSpPr>
            <p:spPr bwMode="auto">
              <a:xfrm>
                <a:off x="5437188" y="2608263"/>
                <a:ext cx="579438" cy="5794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Oval 252"/>
              <p:cNvSpPr>
                <a:spLocks noChangeArrowheads="1"/>
              </p:cNvSpPr>
              <p:nvPr/>
            </p:nvSpPr>
            <p:spPr bwMode="auto">
              <a:xfrm>
                <a:off x="3130550" y="2608263"/>
                <a:ext cx="576263" cy="5794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253"/>
              <p:cNvSpPr>
                <a:spLocks noChangeArrowheads="1"/>
              </p:cNvSpPr>
              <p:nvPr/>
            </p:nvSpPr>
            <p:spPr bwMode="auto">
              <a:xfrm>
                <a:off x="4151313" y="2132013"/>
                <a:ext cx="841375" cy="844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254"/>
              <p:cNvSpPr>
                <a:spLocks/>
              </p:cNvSpPr>
              <p:nvPr/>
            </p:nvSpPr>
            <p:spPr bwMode="auto">
              <a:xfrm>
                <a:off x="2819400" y="3233738"/>
                <a:ext cx="788988" cy="1152525"/>
              </a:xfrm>
              <a:custGeom>
                <a:avLst/>
                <a:gdLst>
                  <a:gd name="T0" fmla="*/ 210 w 210"/>
                  <a:gd name="T1" fmla="*/ 292 h 306"/>
                  <a:gd name="T2" fmla="*/ 210 w 210"/>
                  <a:gd name="T3" fmla="*/ 0 h 306"/>
                  <a:gd name="T4" fmla="*/ 37 w 210"/>
                  <a:gd name="T5" fmla="*/ 0 h 306"/>
                  <a:gd name="T6" fmla="*/ 34 w 210"/>
                  <a:gd name="T7" fmla="*/ 0 h 306"/>
                  <a:gd name="T8" fmla="*/ 31 w 210"/>
                  <a:gd name="T9" fmla="*/ 0 h 306"/>
                  <a:gd name="T10" fmla="*/ 0 w 210"/>
                  <a:gd name="T11" fmla="*/ 31 h 306"/>
                  <a:gd name="T12" fmla="*/ 0 w 210"/>
                  <a:gd name="T13" fmla="*/ 275 h 306"/>
                  <a:gd name="T14" fmla="*/ 31 w 210"/>
                  <a:gd name="T15" fmla="*/ 306 h 306"/>
                  <a:gd name="T16" fmla="*/ 62 w 210"/>
                  <a:gd name="T17" fmla="*/ 275 h 306"/>
                  <a:gd name="T18" fmla="*/ 62 w 210"/>
                  <a:gd name="T19" fmla="*/ 94 h 306"/>
                  <a:gd name="T20" fmla="*/ 71 w 210"/>
                  <a:gd name="T21" fmla="*/ 94 h 306"/>
                  <a:gd name="T22" fmla="*/ 71 w 210"/>
                  <a:gd name="T23" fmla="*/ 292 h 306"/>
                  <a:gd name="T24" fmla="*/ 210 w 210"/>
                  <a:gd name="T25" fmla="*/ 292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0" h="306">
                    <a:moveTo>
                      <a:pt x="210" y="292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0"/>
                      <a:pt x="32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275"/>
                      <a:pt x="0" y="275"/>
                      <a:pt x="0" y="275"/>
                    </a:cubicBezTo>
                    <a:cubicBezTo>
                      <a:pt x="0" y="292"/>
                      <a:pt x="14" y="306"/>
                      <a:pt x="31" y="306"/>
                    </a:cubicBezTo>
                    <a:cubicBezTo>
                      <a:pt x="48" y="306"/>
                      <a:pt x="62" y="292"/>
                      <a:pt x="62" y="275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292"/>
                      <a:pt x="71" y="292"/>
                      <a:pt x="71" y="292"/>
                    </a:cubicBezTo>
                    <a:lnTo>
                      <a:pt x="210" y="2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Freeform 255"/>
              <p:cNvSpPr>
                <a:spLocks/>
              </p:cNvSpPr>
              <p:nvPr/>
            </p:nvSpPr>
            <p:spPr bwMode="auto">
              <a:xfrm>
                <a:off x="3695700" y="3044826"/>
                <a:ext cx="1752600" cy="1684338"/>
              </a:xfrm>
              <a:custGeom>
                <a:avLst/>
                <a:gdLst>
                  <a:gd name="T0" fmla="*/ 466 w 466"/>
                  <a:gd name="T1" fmla="*/ 53 h 447"/>
                  <a:gd name="T2" fmla="*/ 466 w 466"/>
                  <a:gd name="T3" fmla="*/ 50 h 447"/>
                  <a:gd name="T4" fmla="*/ 466 w 466"/>
                  <a:gd name="T5" fmla="*/ 45 h 447"/>
                  <a:gd name="T6" fmla="*/ 421 w 466"/>
                  <a:gd name="T7" fmla="*/ 0 h 447"/>
                  <a:gd name="T8" fmla="*/ 417 w 466"/>
                  <a:gd name="T9" fmla="*/ 0 h 447"/>
                  <a:gd name="T10" fmla="*/ 412 w 466"/>
                  <a:gd name="T11" fmla="*/ 0 h 447"/>
                  <a:gd name="T12" fmla="*/ 54 w 466"/>
                  <a:gd name="T13" fmla="*/ 0 h 447"/>
                  <a:gd name="T14" fmla="*/ 50 w 466"/>
                  <a:gd name="T15" fmla="*/ 0 h 447"/>
                  <a:gd name="T16" fmla="*/ 45 w 466"/>
                  <a:gd name="T17" fmla="*/ 0 h 447"/>
                  <a:gd name="T18" fmla="*/ 0 w 466"/>
                  <a:gd name="T19" fmla="*/ 45 h 447"/>
                  <a:gd name="T20" fmla="*/ 0 w 466"/>
                  <a:gd name="T21" fmla="*/ 402 h 447"/>
                  <a:gd name="T22" fmla="*/ 45 w 466"/>
                  <a:gd name="T23" fmla="*/ 447 h 447"/>
                  <a:gd name="T24" fmla="*/ 91 w 466"/>
                  <a:gd name="T25" fmla="*/ 402 h 447"/>
                  <a:gd name="T26" fmla="*/ 91 w 466"/>
                  <a:gd name="T27" fmla="*/ 137 h 447"/>
                  <a:gd name="T28" fmla="*/ 104 w 466"/>
                  <a:gd name="T29" fmla="*/ 137 h 447"/>
                  <a:gd name="T30" fmla="*/ 104 w 466"/>
                  <a:gd name="T31" fmla="*/ 426 h 447"/>
                  <a:gd name="T32" fmla="*/ 363 w 466"/>
                  <a:gd name="T33" fmla="*/ 426 h 447"/>
                  <a:gd name="T34" fmla="*/ 363 w 466"/>
                  <a:gd name="T35" fmla="*/ 137 h 447"/>
                  <a:gd name="T36" fmla="*/ 375 w 466"/>
                  <a:gd name="T37" fmla="*/ 137 h 447"/>
                  <a:gd name="T38" fmla="*/ 375 w 466"/>
                  <a:gd name="T39" fmla="*/ 402 h 447"/>
                  <a:gd name="T40" fmla="*/ 421 w 466"/>
                  <a:gd name="T41" fmla="*/ 447 h 447"/>
                  <a:gd name="T42" fmla="*/ 466 w 466"/>
                  <a:gd name="T43" fmla="*/ 402 h 447"/>
                  <a:gd name="T44" fmla="*/ 466 w 466"/>
                  <a:gd name="T45" fmla="*/ 87 h 447"/>
                  <a:gd name="T46" fmla="*/ 466 w 466"/>
                  <a:gd name="T47" fmla="*/ 83 h 447"/>
                  <a:gd name="T48" fmla="*/ 466 w 466"/>
                  <a:gd name="T49" fmla="*/ 53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6" h="447">
                    <a:moveTo>
                      <a:pt x="466" y="53"/>
                    </a:moveTo>
                    <a:cubicBezTo>
                      <a:pt x="466" y="52"/>
                      <a:pt x="466" y="51"/>
                      <a:pt x="466" y="50"/>
                    </a:cubicBezTo>
                    <a:cubicBezTo>
                      <a:pt x="466" y="45"/>
                      <a:pt x="466" y="45"/>
                      <a:pt x="466" y="45"/>
                    </a:cubicBezTo>
                    <a:cubicBezTo>
                      <a:pt x="466" y="20"/>
                      <a:pt x="446" y="0"/>
                      <a:pt x="421" y="0"/>
                    </a:cubicBezTo>
                    <a:cubicBezTo>
                      <a:pt x="419" y="0"/>
                      <a:pt x="418" y="0"/>
                      <a:pt x="417" y="0"/>
                    </a:cubicBezTo>
                    <a:cubicBezTo>
                      <a:pt x="415" y="0"/>
                      <a:pt x="414" y="0"/>
                      <a:pt x="41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3" y="0"/>
                      <a:pt x="51" y="0"/>
                      <a:pt x="50" y="0"/>
                    </a:cubicBezTo>
                    <a:cubicBezTo>
                      <a:pt x="48" y="0"/>
                      <a:pt x="47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0" y="427"/>
                      <a:pt x="20" y="447"/>
                      <a:pt x="45" y="447"/>
                    </a:cubicBezTo>
                    <a:cubicBezTo>
                      <a:pt x="70" y="447"/>
                      <a:pt x="91" y="427"/>
                      <a:pt x="91" y="402"/>
                    </a:cubicBezTo>
                    <a:cubicBezTo>
                      <a:pt x="91" y="137"/>
                      <a:pt x="91" y="137"/>
                      <a:pt x="91" y="137"/>
                    </a:cubicBezTo>
                    <a:cubicBezTo>
                      <a:pt x="104" y="137"/>
                      <a:pt x="104" y="137"/>
                      <a:pt x="104" y="137"/>
                    </a:cubicBezTo>
                    <a:cubicBezTo>
                      <a:pt x="104" y="426"/>
                      <a:pt x="104" y="426"/>
                      <a:pt x="104" y="426"/>
                    </a:cubicBezTo>
                    <a:cubicBezTo>
                      <a:pt x="363" y="426"/>
                      <a:pt x="363" y="426"/>
                      <a:pt x="363" y="426"/>
                    </a:cubicBezTo>
                    <a:cubicBezTo>
                      <a:pt x="363" y="137"/>
                      <a:pt x="363" y="137"/>
                      <a:pt x="363" y="137"/>
                    </a:cubicBezTo>
                    <a:cubicBezTo>
                      <a:pt x="375" y="137"/>
                      <a:pt x="375" y="137"/>
                      <a:pt x="375" y="137"/>
                    </a:cubicBezTo>
                    <a:cubicBezTo>
                      <a:pt x="375" y="402"/>
                      <a:pt x="375" y="402"/>
                      <a:pt x="375" y="402"/>
                    </a:cubicBezTo>
                    <a:cubicBezTo>
                      <a:pt x="375" y="427"/>
                      <a:pt x="396" y="447"/>
                      <a:pt x="421" y="447"/>
                    </a:cubicBezTo>
                    <a:cubicBezTo>
                      <a:pt x="446" y="447"/>
                      <a:pt x="466" y="427"/>
                      <a:pt x="466" y="402"/>
                    </a:cubicBezTo>
                    <a:cubicBezTo>
                      <a:pt x="466" y="87"/>
                      <a:pt x="466" y="87"/>
                      <a:pt x="466" y="87"/>
                    </a:cubicBezTo>
                    <a:cubicBezTo>
                      <a:pt x="466" y="86"/>
                      <a:pt x="466" y="84"/>
                      <a:pt x="466" y="83"/>
                    </a:cubicBezTo>
                    <a:lnTo>
                      <a:pt x="466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6"/>
              <p:cNvSpPr>
                <a:spLocks/>
              </p:cNvSpPr>
              <p:nvPr/>
            </p:nvSpPr>
            <p:spPr bwMode="auto">
              <a:xfrm>
                <a:off x="5535613" y="3233738"/>
                <a:ext cx="788988" cy="1152525"/>
              </a:xfrm>
              <a:custGeom>
                <a:avLst/>
                <a:gdLst>
                  <a:gd name="T0" fmla="*/ 210 w 210"/>
                  <a:gd name="T1" fmla="*/ 34 h 306"/>
                  <a:gd name="T2" fmla="*/ 210 w 210"/>
                  <a:gd name="T3" fmla="*/ 31 h 306"/>
                  <a:gd name="T4" fmla="*/ 179 w 210"/>
                  <a:gd name="T5" fmla="*/ 0 h 306"/>
                  <a:gd name="T6" fmla="*/ 176 w 210"/>
                  <a:gd name="T7" fmla="*/ 0 h 306"/>
                  <a:gd name="T8" fmla="*/ 173 w 210"/>
                  <a:gd name="T9" fmla="*/ 0 h 306"/>
                  <a:gd name="T10" fmla="*/ 0 w 210"/>
                  <a:gd name="T11" fmla="*/ 0 h 306"/>
                  <a:gd name="T12" fmla="*/ 0 w 210"/>
                  <a:gd name="T13" fmla="*/ 3 h 306"/>
                  <a:gd name="T14" fmla="*/ 0 w 210"/>
                  <a:gd name="T15" fmla="*/ 33 h 306"/>
                  <a:gd name="T16" fmla="*/ 0 w 210"/>
                  <a:gd name="T17" fmla="*/ 37 h 306"/>
                  <a:gd name="T18" fmla="*/ 0 w 210"/>
                  <a:gd name="T19" fmla="*/ 292 h 306"/>
                  <a:gd name="T20" fmla="*/ 139 w 210"/>
                  <a:gd name="T21" fmla="*/ 292 h 306"/>
                  <a:gd name="T22" fmla="*/ 139 w 210"/>
                  <a:gd name="T23" fmla="*/ 94 h 306"/>
                  <a:gd name="T24" fmla="*/ 148 w 210"/>
                  <a:gd name="T25" fmla="*/ 94 h 306"/>
                  <a:gd name="T26" fmla="*/ 148 w 210"/>
                  <a:gd name="T27" fmla="*/ 275 h 306"/>
                  <a:gd name="T28" fmla="*/ 179 w 210"/>
                  <a:gd name="T29" fmla="*/ 306 h 306"/>
                  <a:gd name="T30" fmla="*/ 210 w 210"/>
                  <a:gd name="T31" fmla="*/ 275 h 306"/>
                  <a:gd name="T32" fmla="*/ 210 w 210"/>
                  <a:gd name="T33" fmla="*/ 59 h 306"/>
                  <a:gd name="T34" fmla="*/ 210 w 210"/>
                  <a:gd name="T35" fmla="*/ 57 h 306"/>
                  <a:gd name="T36" fmla="*/ 210 w 210"/>
                  <a:gd name="T37" fmla="*/ 36 h 306"/>
                  <a:gd name="T38" fmla="*/ 210 w 210"/>
                  <a:gd name="T39" fmla="*/ 34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0" h="306">
                    <a:moveTo>
                      <a:pt x="210" y="34"/>
                    </a:moveTo>
                    <a:cubicBezTo>
                      <a:pt x="210" y="31"/>
                      <a:pt x="210" y="31"/>
                      <a:pt x="210" y="31"/>
                    </a:cubicBezTo>
                    <a:cubicBezTo>
                      <a:pt x="210" y="14"/>
                      <a:pt x="196" y="0"/>
                      <a:pt x="179" y="0"/>
                    </a:cubicBezTo>
                    <a:cubicBezTo>
                      <a:pt x="178" y="0"/>
                      <a:pt x="177" y="0"/>
                      <a:pt x="176" y="0"/>
                    </a:cubicBezTo>
                    <a:cubicBezTo>
                      <a:pt x="175" y="0"/>
                      <a:pt x="174" y="0"/>
                      <a:pt x="17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0" y="292"/>
                      <a:pt x="0" y="292"/>
                      <a:pt x="0" y="292"/>
                    </a:cubicBezTo>
                    <a:cubicBezTo>
                      <a:pt x="139" y="292"/>
                      <a:pt x="139" y="292"/>
                      <a:pt x="139" y="292"/>
                    </a:cubicBezTo>
                    <a:cubicBezTo>
                      <a:pt x="139" y="94"/>
                      <a:pt x="139" y="94"/>
                      <a:pt x="139" y="94"/>
                    </a:cubicBezTo>
                    <a:cubicBezTo>
                      <a:pt x="148" y="94"/>
                      <a:pt x="148" y="94"/>
                      <a:pt x="148" y="94"/>
                    </a:cubicBezTo>
                    <a:cubicBezTo>
                      <a:pt x="148" y="275"/>
                      <a:pt x="148" y="275"/>
                      <a:pt x="148" y="275"/>
                    </a:cubicBezTo>
                    <a:cubicBezTo>
                      <a:pt x="148" y="292"/>
                      <a:pt x="162" y="306"/>
                      <a:pt x="179" y="306"/>
                    </a:cubicBezTo>
                    <a:cubicBezTo>
                      <a:pt x="196" y="306"/>
                      <a:pt x="210" y="292"/>
                      <a:pt x="210" y="275"/>
                    </a:cubicBezTo>
                    <a:cubicBezTo>
                      <a:pt x="210" y="59"/>
                      <a:pt x="210" y="59"/>
                      <a:pt x="210" y="59"/>
                    </a:cubicBezTo>
                    <a:cubicBezTo>
                      <a:pt x="210" y="58"/>
                      <a:pt x="210" y="58"/>
                      <a:pt x="210" y="57"/>
                    </a:cubicBezTo>
                    <a:cubicBezTo>
                      <a:pt x="210" y="36"/>
                      <a:pt x="210" y="36"/>
                      <a:pt x="210" y="36"/>
                    </a:cubicBezTo>
                    <a:cubicBezTo>
                      <a:pt x="210" y="36"/>
                      <a:pt x="210" y="35"/>
                      <a:pt x="210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4" name="Group 236"/>
            <p:cNvGrpSpPr/>
            <p:nvPr/>
          </p:nvGrpSpPr>
          <p:grpSpPr>
            <a:xfrm>
              <a:off x="6443425" y="2244346"/>
              <a:ext cx="638454" cy="638454"/>
              <a:chOff x="4436159" y="2014033"/>
              <a:chExt cx="655134" cy="655134"/>
            </a:xfrm>
            <a:solidFill>
              <a:schemeClr val="accent2"/>
            </a:solidFill>
          </p:grpSpPr>
          <p:sp>
            <p:nvSpPr>
              <p:cNvPr id="195" name="Oval 194"/>
              <p:cNvSpPr>
                <a:spLocks noChangeAspect="1"/>
              </p:cNvSpPr>
              <p:nvPr/>
            </p:nvSpPr>
            <p:spPr>
              <a:xfrm>
                <a:off x="4436159" y="2014033"/>
                <a:ext cx="655134" cy="65513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96" name="Group 170"/>
              <p:cNvGrpSpPr/>
              <p:nvPr/>
            </p:nvGrpSpPr>
            <p:grpSpPr>
              <a:xfrm>
                <a:off x="4587929" y="2171704"/>
                <a:ext cx="351593" cy="339791"/>
                <a:chOff x="-1930401" y="3406776"/>
                <a:chExt cx="2033588" cy="1965325"/>
              </a:xfrm>
              <a:grpFill/>
            </p:grpSpPr>
            <p:sp>
              <p:nvSpPr>
                <p:cNvPr id="197" name="Freeform 7"/>
                <p:cNvSpPr>
                  <a:spLocks/>
                </p:cNvSpPr>
                <p:nvPr/>
              </p:nvSpPr>
              <p:spPr bwMode="auto">
                <a:xfrm>
                  <a:off x="-1930401" y="3406776"/>
                  <a:ext cx="612775" cy="1965325"/>
                </a:xfrm>
                <a:custGeom>
                  <a:avLst/>
                  <a:gdLst/>
                  <a:ahLst/>
                  <a:cxnLst>
                    <a:cxn ang="0">
                      <a:pos x="27" y="170"/>
                    </a:cxn>
                    <a:cxn ang="0">
                      <a:pos x="25" y="170"/>
                    </a:cxn>
                    <a:cxn ang="0">
                      <a:pos x="6" y="150"/>
                    </a:cxn>
                    <a:cxn ang="0">
                      <a:pos x="6" y="6"/>
                    </a:cxn>
                    <a:cxn ang="0">
                      <a:pos x="2" y="5"/>
                    </a:cxn>
                    <a:cxn ang="0">
                      <a:pos x="0" y="3"/>
                    </a:cxn>
                    <a:cxn ang="0">
                      <a:pos x="2" y="0"/>
                    </a:cxn>
                    <a:cxn ang="0">
                      <a:pos x="11" y="5"/>
                    </a:cxn>
                    <a:cxn ang="0">
                      <a:pos x="11" y="150"/>
                    </a:cxn>
                    <a:cxn ang="0">
                      <a:pos x="25" y="165"/>
                    </a:cxn>
                    <a:cxn ang="0">
                      <a:pos x="27" y="165"/>
                    </a:cxn>
                    <a:cxn ang="0">
                      <a:pos x="42" y="150"/>
                    </a:cxn>
                    <a:cxn ang="0">
                      <a:pos x="42" y="5"/>
                    </a:cxn>
                    <a:cxn ang="0">
                      <a:pos x="42" y="5"/>
                    </a:cxn>
                    <a:cxn ang="0">
                      <a:pos x="50" y="0"/>
                    </a:cxn>
                    <a:cxn ang="0">
                      <a:pos x="53" y="2"/>
                    </a:cxn>
                    <a:cxn ang="0">
                      <a:pos x="50" y="5"/>
                    </a:cxn>
                    <a:cxn ang="0">
                      <a:pos x="47" y="6"/>
                    </a:cxn>
                    <a:cxn ang="0">
                      <a:pos x="47" y="150"/>
                    </a:cxn>
                    <a:cxn ang="0">
                      <a:pos x="27" y="170"/>
                    </a:cxn>
                  </a:cxnLst>
                  <a:rect l="0" t="0" r="r" b="b"/>
                  <a:pathLst>
                    <a:path w="53" h="170">
                      <a:moveTo>
                        <a:pt x="27" y="170"/>
                      </a:moveTo>
                      <a:cubicBezTo>
                        <a:pt x="25" y="170"/>
                        <a:pt x="25" y="170"/>
                        <a:pt x="25" y="170"/>
                      </a:cubicBezTo>
                      <a:cubicBezTo>
                        <a:pt x="15" y="170"/>
                        <a:pt x="6" y="161"/>
                        <a:pt x="6" y="15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5" y="6"/>
                        <a:pt x="5" y="5"/>
                        <a:pt x="2" y="5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0" y="0"/>
                        <a:pt x="11" y="5"/>
                        <a:pt x="11" y="5"/>
                      </a:cubicBezTo>
                      <a:cubicBezTo>
                        <a:pt x="11" y="150"/>
                        <a:pt x="11" y="150"/>
                        <a:pt x="11" y="150"/>
                      </a:cubicBezTo>
                      <a:cubicBezTo>
                        <a:pt x="11" y="158"/>
                        <a:pt x="17" y="165"/>
                        <a:pt x="25" y="165"/>
                      </a:cubicBezTo>
                      <a:cubicBezTo>
                        <a:pt x="27" y="165"/>
                        <a:pt x="27" y="165"/>
                        <a:pt x="27" y="165"/>
                      </a:cubicBezTo>
                      <a:cubicBezTo>
                        <a:pt x="36" y="165"/>
                        <a:pt x="42" y="158"/>
                        <a:pt x="42" y="150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3" y="3"/>
                        <a:pt x="45" y="0"/>
                        <a:pt x="50" y="0"/>
                      </a:cubicBezTo>
                      <a:cubicBezTo>
                        <a:pt x="52" y="0"/>
                        <a:pt x="53" y="1"/>
                        <a:pt x="53" y="2"/>
                      </a:cubicBezTo>
                      <a:cubicBezTo>
                        <a:pt x="53" y="4"/>
                        <a:pt x="52" y="5"/>
                        <a:pt x="50" y="5"/>
                      </a:cubicBezTo>
                      <a:cubicBezTo>
                        <a:pt x="48" y="5"/>
                        <a:pt x="47" y="6"/>
                        <a:pt x="47" y="6"/>
                      </a:cubicBezTo>
                      <a:cubicBezTo>
                        <a:pt x="47" y="150"/>
                        <a:pt x="47" y="150"/>
                        <a:pt x="47" y="150"/>
                      </a:cubicBezTo>
                      <a:cubicBezTo>
                        <a:pt x="47" y="161"/>
                        <a:pt x="38" y="170"/>
                        <a:pt x="27" y="17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8"/>
                <p:cNvSpPr>
                  <a:spLocks/>
                </p:cNvSpPr>
                <p:nvPr/>
              </p:nvSpPr>
              <p:spPr bwMode="auto">
                <a:xfrm>
                  <a:off x="-1781175" y="4284663"/>
                  <a:ext cx="301625" cy="984250"/>
                </a:xfrm>
                <a:custGeom>
                  <a:avLst/>
                  <a:gdLst/>
                  <a:ahLst/>
                  <a:cxnLst>
                    <a:cxn ang="0">
                      <a:pos x="13" y="85"/>
                    </a:cxn>
                    <a:cxn ang="0">
                      <a:pos x="14" y="85"/>
                    </a:cxn>
                    <a:cxn ang="0">
                      <a:pos x="26" y="73"/>
                    </a:cxn>
                    <a:cxn ang="0">
                      <a:pos x="26" y="0"/>
                    </a:cxn>
                    <a:cxn ang="0">
                      <a:pos x="0" y="0"/>
                    </a:cxn>
                    <a:cxn ang="0">
                      <a:pos x="0" y="73"/>
                    </a:cxn>
                    <a:cxn ang="0">
                      <a:pos x="13" y="85"/>
                    </a:cxn>
                  </a:cxnLst>
                  <a:rect l="0" t="0" r="r" b="b"/>
                  <a:pathLst>
                    <a:path w="26" h="85">
                      <a:moveTo>
                        <a:pt x="13" y="85"/>
                      </a:moveTo>
                      <a:cubicBezTo>
                        <a:pt x="14" y="85"/>
                        <a:pt x="14" y="85"/>
                        <a:pt x="14" y="85"/>
                      </a:cubicBezTo>
                      <a:cubicBezTo>
                        <a:pt x="21" y="85"/>
                        <a:pt x="26" y="79"/>
                        <a:pt x="26" y="73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9"/>
                        <a:pt x="6" y="85"/>
                        <a:pt x="13" y="8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"/>
                <p:cNvSpPr>
                  <a:spLocks/>
                </p:cNvSpPr>
                <p:nvPr/>
              </p:nvSpPr>
              <p:spPr bwMode="auto">
                <a:xfrm>
                  <a:off x="-1225550" y="3406776"/>
                  <a:ext cx="612775" cy="1965325"/>
                </a:xfrm>
                <a:custGeom>
                  <a:avLst/>
                  <a:gdLst/>
                  <a:ahLst/>
                  <a:cxnLst>
                    <a:cxn ang="0">
                      <a:pos x="28" y="170"/>
                    </a:cxn>
                    <a:cxn ang="0">
                      <a:pos x="26" y="170"/>
                    </a:cxn>
                    <a:cxn ang="0">
                      <a:pos x="6" y="150"/>
                    </a:cxn>
                    <a:cxn ang="0">
                      <a:pos x="6" y="6"/>
                    </a:cxn>
                    <a:cxn ang="0">
                      <a:pos x="3" y="5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11" y="5"/>
                    </a:cxn>
                    <a:cxn ang="0">
                      <a:pos x="11" y="150"/>
                    </a:cxn>
                    <a:cxn ang="0">
                      <a:pos x="26" y="165"/>
                    </a:cxn>
                    <a:cxn ang="0">
                      <a:pos x="28" y="165"/>
                    </a:cxn>
                    <a:cxn ang="0">
                      <a:pos x="43" y="150"/>
                    </a:cxn>
                    <a:cxn ang="0">
                      <a:pos x="43" y="5"/>
                    </a:cxn>
                    <a:cxn ang="0">
                      <a:pos x="43" y="5"/>
                    </a:cxn>
                    <a:cxn ang="0">
                      <a:pos x="51" y="0"/>
                    </a:cxn>
                    <a:cxn ang="0">
                      <a:pos x="53" y="2"/>
                    </a:cxn>
                    <a:cxn ang="0">
                      <a:pos x="51" y="5"/>
                    </a:cxn>
                    <a:cxn ang="0">
                      <a:pos x="48" y="6"/>
                    </a:cxn>
                    <a:cxn ang="0">
                      <a:pos x="48" y="150"/>
                    </a:cxn>
                    <a:cxn ang="0">
                      <a:pos x="28" y="170"/>
                    </a:cxn>
                  </a:cxnLst>
                  <a:rect l="0" t="0" r="r" b="b"/>
                  <a:pathLst>
                    <a:path w="53" h="170">
                      <a:moveTo>
                        <a:pt x="28" y="170"/>
                      </a:moveTo>
                      <a:cubicBezTo>
                        <a:pt x="26" y="170"/>
                        <a:pt x="26" y="170"/>
                        <a:pt x="26" y="170"/>
                      </a:cubicBezTo>
                      <a:cubicBezTo>
                        <a:pt x="15" y="170"/>
                        <a:pt x="6" y="161"/>
                        <a:pt x="6" y="15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6"/>
                        <a:pt x="5" y="5"/>
                        <a:pt x="3" y="5"/>
                      </a:cubicBezTo>
                      <a:cubicBezTo>
                        <a:pt x="2" y="5"/>
                        <a:pt x="0" y="4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11" y="0"/>
                        <a:pt x="11" y="5"/>
                        <a:pt x="11" y="5"/>
                      </a:cubicBezTo>
                      <a:cubicBezTo>
                        <a:pt x="11" y="150"/>
                        <a:pt x="11" y="150"/>
                        <a:pt x="11" y="150"/>
                      </a:cubicBezTo>
                      <a:cubicBezTo>
                        <a:pt x="11" y="158"/>
                        <a:pt x="18" y="165"/>
                        <a:pt x="26" y="165"/>
                      </a:cubicBezTo>
                      <a:cubicBezTo>
                        <a:pt x="28" y="165"/>
                        <a:pt x="28" y="165"/>
                        <a:pt x="28" y="165"/>
                      </a:cubicBezTo>
                      <a:cubicBezTo>
                        <a:pt x="36" y="165"/>
                        <a:pt x="43" y="158"/>
                        <a:pt x="43" y="150"/>
                      </a:cubicBezTo>
                      <a:cubicBezTo>
                        <a:pt x="43" y="5"/>
                        <a:pt x="43" y="5"/>
                        <a:pt x="43" y="5"/>
                      </a:cubicBezTo>
                      <a:cubicBezTo>
                        <a:pt x="43" y="5"/>
                        <a:pt x="43" y="5"/>
                        <a:pt x="43" y="5"/>
                      </a:cubicBezTo>
                      <a:cubicBezTo>
                        <a:pt x="43" y="3"/>
                        <a:pt x="46" y="0"/>
                        <a:pt x="51" y="0"/>
                      </a:cubicBezTo>
                      <a:cubicBezTo>
                        <a:pt x="52" y="0"/>
                        <a:pt x="53" y="1"/>
                        <a:pt x="53" y="2"/>
                      </a:cubicBezTo>
                      <a:cubicBezTo>
                        <a:pt x="53" y="4"/>
                        <a:pt x="52" y="5"/>
                        <a:pt x="51" y="5"/>
                      </a:cubicBezTo>
                      <a:cubicBezTo>
                        <a:pt x="49" y="5"/>
                        <a:pt x="48" y="6"/>
                        <a:pt x="48" y="6"/>
                      </a:cubicBezTo>
                      <a:cubicBezTo>
                        <a:pt x="48" y="150"/>
                        <a:pt x="48" y="150"/>
                        <a:pt x="48" y="150"/>
                      </a:cubicBezTo>
                      <a:cubicBezTo>
                        <a:pt x="48" y="161"/>
                        <a:pt x="39" y="170"/>
                        <a:pt x="28" y="17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0"/>
                <p:cNvSpPr>
                  <a:spLocks/>
                </p:cNvSpPr>
                <p:nvPr/>
              </p:nvSpPr>
              <p:spPr bwMode="auto">
                <a:xfrm>
                  <a:off x="-1063625" y="4783138"/>
                  <a:ext cx="300038" cy="485775"/>
                </a:xfrm>
                <a:custGeom>
                  <a:avLst/>
                  <a:gdLst/>
                  <a:ahLst/>
                  <a:cxnLst>
                    <a:cxn ang="0">
                      <a:pos x="12" y="42"/>
                    </a:cxn>
                    <a:cxn ang="0">
                      <a:pos x="14" y="42"/>
                    </a:cxn>
                    <a:cxn ang="0">
                      <a:pos x="26" y="30"/>
                    </a:cxn>
                    <a:cxn ang="0">
                      <a:pos x="26" y="0"/>
                    </a:cxn>
                    <a:cxn ang="0">
                      <a:pos x="0" y="0"/>
                    </a:cxn>
                    <a:cxn ang="0">
                      <a:pos x="0" y="30"/>
                    </a:cxn>
                    <a:cxn ang="0">
                      <a:pos x="12" y="42"/>
                    </a:cxn>
                  </a:cxnLst>
                  <a:rect l="0" t="0" r="r" b="b"/>
                  <a:pathLst>
                    <a:path w="26" h="42">
                      <a:moveTo>
                        <a:pt x="12" y="42"/>
                      </a:move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20" y="42"/>
                        <a:pt x="26" y="36"/>
                        <a:pt x="26" y="3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6"/>
                        <a:pt x="5" y="42"/>
                        <a:pt x="12" y="4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11"/>
                <p:cNvSpPr>
                  <a:spLocks/>
                </p:cNvSpPr>
                <p:nvPr/>
              </p:nvSpPr>
              <p:spPr bwMode="auto">
                <a:xfrm>
                  <a:off x="-509588" y="3406776"/>
                  <a:ext cx="612775" cy="1965325"/>
                </a:xfrm>
                <a:custGeom>
                  <a:avLst/>
                  <a:gdLst/>
                  <a:ahLst/>
                  <a:cxnLst>
                    <a:cxn ang="0">
                      <a:pos x="27" y="170"/>
                    </a:cxn>
                    <a:cxn ang="0">
                      <a:pos x="25" y="170"/>
                    </a:cxn>
                    <a:cxn ang="0">
                      <a:pos x="6" y="150"/>
                    </a:cxn>
                    <a:cxn ang="0">
                      <a:pos x="6" y="6"/>
                    </a:cxn>
                    <a:cxn ang="0">
                      <a:pos x="2" y="5"/>
                    </a:cxn>
                    <a:cxn ang="0">
                      <a:pos x="0" y="3"/>
                    </a:cxn>
                    <a:cxn ang="0">
                      <a:pos x="2" y="0"/>
                    </a:cxn>
                    <a:cxn ang="0">
                      <a:pos x="11" y="5"/>
                    </a:cxn>
                    <a:cxn ang="0">
                      <a:pos x="11" y="150"/>
                    </a:cxn>
                    <a:cxn ang="0">
                      <a:pos x="25" y="165"/>
                    </a:cxn>
                    <a:cxn ang="0">
                      <a:pos x="27" y="165"/>
                    </a:cxn>
                    <a:cxn ang="0">
                      <a:pos x="42" y="150"/>
                    </a:cxn>
                    <a:cxn ang="0">
                      <a:pos x="42" y="5"/>
                    </a:cxn>
                    <a:cxn ang="0">
                      <a:pos x="42" y="5"/>
                    </a:cxn>
                    <a:cxn ang="0">
                      <a:pos x="50" y="0"/>
                    </a:cxn>
                    <a:cxn ang="0">
                      <a:pos x="53" y="2"/>
                    </a:cxn>
                    <a:cxn ang="0">
                      <a:pos x="50" y="5"/>
                    </a:cxn>
                    <a:cxn ang="0">
                      <a:pos x="47" y="6"/>
                    </a:cxn>
                    <a:cxn ang="0">
                      <a:pos x="47" y="150"/>
                    </a:cxn>
                    <a:cxn ang="0">
                      <a:pos x="27" y="170"/>
                    </a:cxn>
                  </a:cxnLst>
                  <a:rect l="0" t="0" r="r" b="b"/>
                  <a:pathLst>
                    <a:path w="53" h="170">
                      <a:moveTo>
                        <a:pt x="27" y="170"/>
                      </a:moveTo>
                      <a:cubicBezTo>
                        <a:pt x="25" y="170"/>
                        <a:pt x="25" y="170"/>
                        <a:pt x="25" y="170"/>
                      </a:cubicBezTo>
                      <a:cubicBezTo>
                        <a:pt x="15" y="170"/>
                        <a:pt x="6" y="161"/>
                        <a:pt x="6" y="15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5" y="6"/>
                        <a:pt x="5" y="5"/>
                        <a:pt x="2" y="5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0" y="0"/>
                        <a:pt x="11" y="5"/>
                        <a:pt x="11" y="5"/>
                      </a:cubicBezTo>
                      <a:cubicBezTo>
                        <a:pt x="11" y="150"/>
                        <a:pt x="11" y="150"/>
                        <a:pt x="11" y="150"/>
                      </a:cubicBezTo>
                      <a:cubicBezTo>
                        <a:pt x="11" y="158"/>
                        <a:pt x="17" y="165"/>
                        <a:pt x="25" y="165"/>
                      </a:cubicBezTo>
                      <a:cubicBezTo>
                        <a:pt x="27" y="165"/>
                        <a:pt x="27" y="165"/>
                        <a:pt x="27" y="165"/>
                      </a:cubicBezTo>
                      <a:cubicBezTo>
                        <a:pt x="36" y="165"/>
                        <a:pt x="42" y="158"/>
                        <a:pt x="42" y="150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3" y="3"/>
                        <a:pt x="45" y="0"/>
                        <a:pt x="50" y="0"/>
                      </a:cubicBezTo>
                      <a:cubicBezTo>
                        <a:pt x="52" y="0"/>
                        <a:pt x="53" y="1"/>
                        <a:pt x="53" y="2"/>
                      </a:cubicBezTo>
                      <a:cubicBezTo>
                        <a:pt x="53" y="4"/>
                        <a:pt x="52" y="5"/>
                        <a:pt x="50" y="5"/>
                      </a:cubicBezTo>
                      <a:cubicBezTo>
                        <a:pt x="48" y="5"/>
                        <a:pt x="47" y="6"/>
                        <a:pt x="47" y="6"/>
                      </a:cubicBezTo>
                      <a:cubicBezTo>
                        <a:pt x="47" y="150"/>
                        <a:pt x="47" y="150"/>
                        <a:pt x="47" y="150"/>
                      </a:cubicBezTo>
                      <a:cubicBezTo>
                        <a:pt x="47" y="161"/>
                        <a:pt x="38" y="170"/>
                        <a:pt x="27" y="17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12"/>
                <p:cNvSpPr>
                  <a:spLocks/>
                </p:cNvSpPr>
                <p:nvPr/>
              </p:nvSpPr>
              <p:spPr bwMode="auto">
                <a:xfrm>
                  <a:off x="-358775" y="3798888"/>
                  <a:ext cx="300038" cy="1470025"/>
                </a:xfrm>
                <a:custGeom>
                  <a:avLst/>
                  <a:gdLst/>
                  <a:ahLst/>
                  <a:cxnLst>
                    <a:cxn ang="0">
                      <a:pos x="13" y="127"/>
                    </a:cxn>
                    <a:cxn ang="0">
                      <a:pos x="14" y="127"/>
                    </a:cxn>
                    <a:cxn ang="0">
                      <a:pos x="26" y="115"/>
                    </a:cxn>
                    <a:cxn ang="0">
                      <a:pos x="26" y="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" y="127"/>
                    </a:cxn>
                  </a:cxnLst>
                  <a:rect l="0" t="0" r="r" b="b"/>
                  <a:pathLst>
                    <a:path w="26" h="127">
                      <a:moveTo>
                        <a:pt x="13" y="127"/>
                      </a:moveTo>
                      <a:cubicBezTo>
                        <a:pt x="14" y="127"/>
                        <a:pt x="14" y="127"/>
                        <a:pt x="14" y="127"/>
                      </a:cubicBezTo>
                      <a:cubicBezTo>
                        <a:pt x="21" y="127"/>
                        <a:pt x="26" y="121"/>
                        <a:pt x="26" y="115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1"/>
                        <a:pt x="6" y="127"/>
                        <a:pt x="13" y="1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03" name="Group 170"/>
            <p:cNvGrpSpPr/>
            <p:nvPr/>
          </p:nvGrpSpPr>
          <p:grpSpPr>
            <a:xfrm>
              <a:off x="6591332" y="2398003"/>
              <a:ext cx="342641" cy="331140"/>
              <a:chOff x="-1930401" y="3406776"/>
              <a:chExt cx="2033588" cy="1965325"/>
            </a:xfrm>
          </p:grpSpPr>
          <p:sp>
            <p:nvSpPr>
              <p:cNvPr id="204" name="Freeform 7"/>
              <p:cNvSpPr>
                <a:spLocks/>
              </p:cNvSpPr>
              <p:nvPr/>
            </p:nvSpPr>
            <p:spPr bwMode="auto">
              <a:xfrm>
                <a:off x="-1930401" y="3406776"/>
                <a:ext cx="612775" cy="1965325"/>
              </a:xfrm>
              <a:custGeom>
                <a:avLst/>
                <a:gdLst/>
                <a:ahLst/>
                <a:cxnLst>
                  <a:cxn ang="0">
                    <a:pos x="27" y="170"/>
                  </a:cxn>
                  <a:cxn ang="0">
                    <a:pos x="25" y="170"/>
                  </a:cxn>
                  <a:cxn ang="0">
                    <a:pos x="6" y="150"/>
                  </a:cxn>
                  <a:cxn ang="0">
                    <a:pos x="6" y="6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11" y="5"/>
                  </a:cxn>
                  <a:cxn ang="0">
                    <a:pos x="11" y="150"/>
                  </a:cxn>
                  <a:cxn ang="0">
                    <a:pos x="25" y="165"/>
                  </a:cxn>
                  <a:cxn ang="0">
                    <a:pos x="27" y="165"/>
                  </a:cxn>
                  <a:cxn ang="0">
                    <a:pos x="42" y="150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50" y="0"/>
                  </a:cxn>
                  <a:cxn ang="0">
                    <a:pos x="53" y="2"/>
                  </a:cxn>
                  <a:cxn ang="0">
                    <a:pos x="50" y="5"/>
                  </a:cxn>
                  <a:cxn ang="0">
                    <a:pos x="47" y="6"/>
                  </a:cxn>
                  <a:cxn ang="0">
                    <a:pos x="47" y="150"/>
                  </a:cxn>
                  <a:cxn ang="0">
                    <a:pos x="27" y="170"/>
                  </a:cxn>
                </a:cxnLst>
                <a:rect l="0" t="0" r="r" b="b"/>
                <a:pathLst>
                  <a:path w="53" h="170">
                    <a:moveTo>
                      <a:pt x="27" y="170"/>
                    </a:moveTo>
                    <a:cubicBezTo>
                      <a:pt x="25" y="170"/>
                      <a:pt x="25" y="170"/>
                      <a:pt x="25" y="170"/>
                    </a:cubicBezTo>
                    <a:cubicBezTo>
                      <a:pt x="15" y="170"/>
                      <a:pt x="6" y="161"/>
                      <a:pt x="6" y="150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" y="0"/>
                      <a:pt x="11" y="5"/>
                      <a:pt x="11" y="5"/>
                    </a:cubicBezTo>
                    <a:cubicBezTo>
                      <a:pt x="11" y="150"/>
                      <a:pt x="11" y="150"/>
                      <a:pt x="11" y="150"/>
                    </a:cubicBezTo>
                    <a:cubicBezTo>
                      <a:pt x="11" y="158"/>
                      <a:pt x="17" y="165"/>
                      <a:pt x="25" y="165"/>
                    </a:cubicBezTo>
                    <a:cubicBezTo>
                      <a:pt x="27" y="165"/>
                      <a:pt x="27" y="165"/>
                      <a:pt x="27" y="165"/>
                    </a:cubicBezTo>
                    <a:cubicBezTo>
                      <a:pt x="36" y="165"/>
                      <a:pt x="42" y="158"/>
                      <a:pt x="42" y="15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3" y="3"/>
                      <a:pt x="45" y="0"/>
                      <a:pt x="50" y="0"/>
                    </a:cubicBezTo>
                    <a:cubicBezTo>
                      <a:pt x="52" y="0"/>
                      <a:pt x="53" y="1"/>
                      <a:pt x="53" y="2"/>
                    </a:cubicBezTo>
                    <a:cubicBezTo>
                      <a:pt x="53" y="4"/>
                      <a:pt x="52" y="5"/>
                      <a:pt x="50" y="5"/>
                    </a:cubicBezTo>
                    <a:cubicBezTo>
                      <a:pt x="48" y="5"/>
                      <a:pt x="47" y="6"/>
                      <a:pt x="47" y="6"/>
                    </a:cubicBezTo>
                    <a:cubicBezTo>
                      <a:pt x="47" y="150"/>
                      <a:pt x="47" y="150"/>
                      <a:pt x="47" y="150"/>
                    </a:cubicBezTo>
                    <a:cubicBezTo>
                      <a:pt x="47" y="161"/>
                      <a:pt x="38" y="170"/>
                      <a:pt x="27" y="1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8"/>
              <p:cNvSpPr>
                <a:spLocks/>
              </p:cNvSpPr>
              <p:nvPr/>
            </p:nvSpPr>
            <p:spPr bwMode="auto">
              <a:xfrm>
                <a:off x="-1781175" y="4284663"/>
                <a:ext cx="301625" cy="984250"/>
              </a:xfrm>
              <a:custGeom>
                <a:avLst/>
                <a:gdLst/>
                <a:ahLst/>
                <a:cxnLst>
                  <a:cxn ang="0">
                    <a:pos x="13" y="85"/>
                  </a:cxn>
                  <a:cxn ang="0">
                    <a:pos x="14" y="85"/>
                  </a:cxn>
                  <a:cxn ang="0">
                    <a:pos x="26" y="73"/>
                  </a:cxn>
                  <a:cxn ang="0">
                    <a:pos x="26" y="0"/>
                  </a:cxn>
                  <a:cxn ang="0">
                    <a:pos x="0" y="0"/>
                  </a:cxn>
                  <a:cxn ang="0">
                    <a:pos x="0" y="73"/>
                  </a:cxn>
                  <a:cxn ang="0">
                    <a:pos x="13" y="85"/>
                  </a:cxn>
                </a:cxnLst>
                <a:rect l="0" t="0" r="r" b="b"/>
                <a:pathLst>
                  <a:path w="26" h="85">
                    <a:moveTo>
                      <a:pt x="13" y="85"/>
                    </a:moveTo>
                    <a:cubicBezTo>
                      <a:pt x="14" y="85"/>
                      <a:pt x="14" y="85"/>
                      <a:pt x="14" y="85"/>
                    </a:cubicBezTo>
                    <a:cubicBezTo>
                      <a:pt x="21" y="85"/>
                      <a:pt x="26" y="79"/>
                      <a:pt x="26" y="7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9"/>
                      <a:pt x="6" y="85"/>
                      <a:pt x="13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Freeform 9"/>
              <p:cNvSpPr>
                <a:spLocks/>
              </p:cNvSpPr>
              <p:nvPr/>
            </p:nvSpPr>
            <p:spPr bwMode="auto">
              <a:xfrm>
                <a:off x="-1225550" y="3406776"/>
                <a:ext cx="612775" cy="1965325"/>
              </a:xfrm>
              <a:custGeom>
                <a:avLst/>
                <a:gdLst/>
                <a:ahLst/>
                <a:cxnLst>
                  <a:cxn ang="0">
                    <a:pos x="28" y="170"/>
                  </a:cxn>
                  <a:cxn ang="0">
                    <a:pos x="26" y="170"/>
                  </a:cxn>
                  <a:cxn ang="0">
                    <a:pos x="6" y="150"/>
                  </a:cxn>
                  <a:cxn ang="0">
                    <a:pos x="6" y="6"/>
                  </a:cxn>
                  <a:cxn ang="0">
                    <a:pos x="3" y="5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11" y="5"/>
                  </a:cxn>
                  <a:cxn ang="0">
                    <a:pos x="11" y="150"/>
                  </a:cxn>
                  <a:cxn ang="0">
                    <a:pos x="26" y="165"/>
                  </a:cxn>
                  <a:cxn ang="0">
                    <a:pos x="28" y="165"/>
                  </a:cxn>
                  <a:cxn ang="0">
                    <a:pos x="43" y="150"/>
                  </a:cxn>
                  <a:cxn ang="0">
                    <a:pos x="43" y="5"/>
                  </a:cxn>
                  <a:cxn ang="0">
                    <a:pos x="43" y="5"/>
                  </a:cxn>
                  <a:cxn ang="0">
                    <a:pos x="51" y="0"/>
                  </a:cxn>
                  <a:cxn ang="0">
                    <a:pos x="53" y="2"/>
                  </a:cxn>
                  <a:cxn ang="0">
                    <a:pos x="51" y="5"/>
                  </a:cxn>
                  <a:cxn ang="0">
                    <a:pos x="48" y="6"/>
                  </a:cxn>
                  <a:cxn ang="0">
                    <a:pos x="48" y="150"/>
                  </a:cxn>
                  <a:cxn ang="0">
                    <a:pos x="28" y="170"/>
                  </a:cxn>
                </a:cxnLst>
                <a:rect l="0" t="0" r="r" b="b"/>
                <a:pathLst>
                  <a:path w="53" h="170">
                    <a:moveTo>
                      <a:pt x="28" y="170"/>
                    </a:moveTo>
                    <a:cubicBezTo>
                      <a:pt x="26" y="170"/>
                      <a:pt x="26" y="170"/>
                      <a:pt x="26" y="170"/>
                    </a:cubicBezTo>
                    <a:cubicBezTo>
                      <a:pt x="15" y="170"/>
                      <a:pt x="6" y="161"/>
                      <a:pt x="6" y="150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5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1" y="0"/>
                      <a:pt x="11" y="5"/>
                      <a:pt x="11" y="5"/>
                    </a:cubicBezTo>
                    <a:cubicBezTo>
                      <a:pt x="11" y="150"/>
                      <a:pt x="11" y="150"/>
                      <a:pt x="11" y="150"/>
                    </a:cubicBezTo>
                    <a:cubicBezTo>
                      <a:pt x="11" y="158"/>
                      <a:pt x="18" y="165"/>
                      <a:pt x="26" y="165"/>
                    </a:cubicBezTo>
                    <a:cubicBezTo>
                      <a:pt x="28" y="165"/>
                      <a:pt x="28" y="165"/>
                      <a:pt x="28" y="165"/>
                    </a:cubicBezTo>
                    <a:cubicBezTo>
                      <a:pt x="36" y="165"/>
                      <a:pt x="43" y="158"/>
                      <a:pt x="43" y="15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3"/>
                      <a:pt x="46" y="0"/>
                      <a:pt x="51" y="0"/>
                    </a:cubicBezTo>
                    <a:cubicBezTo>
                      <a:pt x="52" y="0"/>
                      <a:pt x="53" y="1"/>
                      <a:pt x="53" y="2"/>
                    </a:cubicBezTo>
                    <a:cubicBezTo>
                      <a:pt x="53" y="4"/>
                      <a:pt x="52" y="5"/>
                      <a:pt x="51" y="5"/>
                    </a:cubicBezTo>
                    <a:cubicBezTo>
                      <a:pt x="49" y="5"/>
                      <a:pt x="48" y="6"/>
                      <a:pt x="48" y="6"/>
                    </a:cubicBezTo>
                    <a:cubicBezTo>
                      <a:pt x="48" y="150"/>
                      <a:pt x="48" y="150"/>
                      <a:pt x="48" y="150"/>
                    </a:cubicBezTo>
                    <a:cubicBezTo>
                      <a:pt x="48" y="161"/>
                      <a:pt x="39" y="170"/>
                      <a:pt x="28" y="1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Freeform 10"/>
              <p:cNvSpPr>
                <a:spLocks/>
              </p:cNvSpPr>
              <p:nvPr/>
            </p:nvSpPr>
            <p:spPr bwMode="auto">
              <a:xfrm>
                <a:off x="-1063625" y="4783138"/>
                <a:ext cx="300038" cy="485775"/>
              </a:xfrm>
              <a:custGeom>
                <a:avLst/>
                <a:gdLst/>
                <a:ahLst/>
                <a:cxnLst>
                  <a:cxn ang="0">
                    <a:pos x="12" y="42"/>
                  </a:cxn>
                  <a:cxn ang="0">
                    <a:pos x="14" y="42"/>
                  </a:cxn>
                  <a:cxn ang="0">
                    <a:pos x="26" y="30"/>
                  </a:cxn>
                  <a:cxn ang="0">
                    <a:pos x="26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12" y="42"/>
                  </a:cxn>
                </a:cxnLst>
                <a:rect l="0" t="0" r="r" b="b"/>
                <a:pathLst>
                  <a:path w="26" h="42">
                    <a:moveTo>
                      <a:pt x="12" y="42"/>
                    </a:moveTo>
                    <a:cubicBezTo>
                      <a:pt x="14" y="42"/>
                      <a:pt x="14" y="42"/>
                      <a:pt x="14" y="42"/>
                    </a:cubicBezTo>
                    <a:cubicBezTo>
                      <a:pt x="20" y="42"/>
                      <a:pt x="26" y="36"/>
                      <a:pt x="26" y="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5" y="42"/>
                      <a:pt x="12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Freeform 11"/>
              <p:cNvSpPr>
                <a:spLocks/>
              </p:cNvSpPr>
              <p:nvPr/>
            </p:nvSpPr>
            <p:spPr bwMode="auto">
              <a:xfrm>
                <a:off x="-509588" y="3406776"/>
                <a:ext cx="612775" cy="1965325"/>
              </a:xfrm>
              <a:custGeom>
                <a:avLst/>
                <a:gdLst/>
                <a:ahLst/>
                <a:cxnLst>
                  <a:cxn ang="0">
                    <a:pos x="27" y="170"/>
                  </a:cxn>
                  <a:cxn ang="0">
                    <a:pos x="25" y="170"/>
                  </a:cxn>
                  <a:cxn ang="0">
                    <a:pos x="6" y="150"/>
                  </a:cxn>
                  <a:cxn ang="0">
                    <a:pos x="6" y="6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11" y="5"/>
                  </a:cxn>
                  <a:cxn ang="0">
                    <a:pos x="11" y="150"/>
                  </a:cxn>
                  <a:cxn ang="0">
                    <a:pos x="25" y="165"/>
                  </a:cxn>
                  <a:cxn ang="0">
                    <a:pos x="27" y="165"/>
                  </a:cxn>
                  <a:cxn ang="0">
                    <a:pos x="42" y="150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50" y="0"/>
                  </a:cxn>
                  <a:cxn ang="0">
                    <a:pos x="53" y="2"/>
                  </a:cxn>
                  <a:cxn ang="0">
                    <a:pos x="50" y="5"/>
                  </a:cxn>
                  <a:cxn ang="0">
                    <a:pos x="47" y="6"/>
                  </a:cxn>
                  <a:cxn ang="0">
                    <a:pos x="47" y="150"/>
                  </a:cxn>
                  <a:cxn ang="0">
                    <a:pos x="27" y="170"/>
                  </a:cxn>
                </a:cxnLst>
                <a:rect l="0" t="0" r="r" b="b"/>
                <a:pathLst>
                  <a:path w="53" h="170">
                    <a:moveTo>
                      <a:pt x="27" y="170"/>
                    </a:moveTo>
                    <a:cubicBezTo>
                      <a:pt x="25" y="170"/>
                      <a:pt x="25" y="170"/>
                      <a:pt x="25" y="170"/>
                    </a:cubicBezTo>
                    <a:cubicBezTo>
                      <a:pt x="15" y="170"/>
                      <a:pt x="6" y="161"/>
                      <a:pt x="6" y="150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" y="0"/>
                      <a:pt x="11" y="5"/>
                      <a:pt x="11" y="5"/>
                    </a:cubicBezTo>
                    <a:cubicBezTo>
                      <a:pt x="11" y="150"/>
                      <a:pt x="11" y="150"/>
                      <a:pt x="11" y="150"/>
                    </a:cubicBezTo>
                    <a:cubicBezTo>
                      <a:pt x="11" y="158"/>
                      <a:pt x="17" y="165"/>
                      <a:pt x="25" y="165"/>
                    </a:cubicBezTo>
                    <a:cubicBezTo>
                      <a:pt x="27" y="165"/>
                      <a:pt x="27" y="165"/>
                      <a:pt x="27" y="165"/>
                    </a:cubicBezTo>
                    <a:cubicBezTo>
                      <a:pt x="36" y="165"/>
                      <a:pt x="42" y="158"/>
                      <a:pt x="42" y="15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3" y="3"/>
                      <a:pt x="45" y="0"/>
                      <a:pt x="50" y="0"/>
                    </a:cubicBezTo>
                    <a:cubicBezTo>
                      <a:pt x="52" y="0"/>
                      <a:pt x="53" y="1"/>
                      <a:pt x="53" y="2"/>
                    </a:cubicBezTo>
                    <a:cubicBezTo>
                      <a:pt x="53" y="4"/>
                      <a:pt x="52" y="5"/>
                      <a:pt x="50" y="5"/>
                    </a:cubicBezTo>
                    <a:cubicBezTo>
                      <a:pt x="48" y="5"/>
                      <a:pt x="47" y="6"/>
                      <a:pt x="47" y="6"/>
                    </a:cubicBezTo>
                    <a:cubicBezTo>
                      <a:pt x="47" y="150"/>
                      <a:pt x="47" y="150"/>
                      <a:pt x="47" y="150"/>
                    </a:cubicBezTo>
                    <a:cubicBezTo>
                      <a:pt x="47" y="161"/>
                      <a:pt x="38" y="170"/>
                      <a:pt x="27" y="1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Freeform 12"/>
              <p:cNvSpPr>
                <a:spLocks/>
              </p:cNvSpPr>
              <p:nvPr/>
            </p:nvSpPr>
            <p:spPr bwMode="auto">
              <a:xfrm>
                <a:off x="-358775" y="3798888"/>
                <a:ext cx="300038" cy="1470025"/>
              </a:xfrm>
              <a:custGeom>
                <a:avLst/>
                <a:gdLst/>
                <a:ahLst/>
                <a:cxnLst>
                  <a:cxn ang="0">
                    <a:pos x="13" y="127"/>
                  </a:cxn>
                  <a:cxn ang="0">
                    <a:pos x="14" y="127"/>
                  </a:cxn>
                  <a:cxn ang="0">
                    <a:pos x="26" y="115"/>
                  </a:cxn>
                  <a:cxn ang="0">
                    <a:pos x="2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" y="127"/>
                  </a:cxn>
                </a:cxnLst>
                <a:rect l="0" t="0" r="r" b="b"/>
                <a:pathLst>
                  <a:path w="26" h="127">
                    <a:moveTo>
                      <a:pt x="13" y="127"/>
                    </a:moveTo>
                    <a:cubicBezTo>
                      <a:pt x="14" y="127"/>
                      <a:pt x="14" y="127"/>
                      <a:pt x="14" y="127"/>
                    </a:cubicBezTo>
                    <a:cubicBezTo>
                      <a:pt x="21" y="127"/>
                      <a:pt x="26" y="121"/>
                      <a:pt x="26" y="1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21"/>
                      <a:pt x="6" y="127"/>
                      <a:pt x="13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583749" y="1509484"/>
              <a:ext cx="289181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buClr>
                  <a:srgbClr val="69C0C9"/>
                </a:buClr>
                <a:defRPr/>
              </a:pPr>
              <a:r>
                <a:rPr lang="en-US" b="1" kern="0" spc="-30" dirty="0">
                  <a:solidFill>
                    <a:schemeClr val="accent2"/>
                  </a:solidFill>
                </a:rPr>
                <a:t>RWD is </a:t>
              </a:r>
              <a:r>
                <a:rPr lang="en-US" b="1" kern="0" spc="-30" dirty="0" smtClean="0">
                  <a:solidFill>
                    <a:schemeClr val="accent2"/>
                  </a:solidFill>
                </a:rPr>
                <a:t>PATIENT-level </a:t>
              </a:r>
              <a:r>
                <a:rPr lang="en-US" b="1" kern="0" spc="-30" dirty="0">
                  <a:solidFill>
                    <a:schemeClr val="accent2"/>
                  </a:solidFill>
                </a:rPr>
                <a:t>data</a:t>
              </a:r>
            </a:p>
          </p:txBody>
        </p:sp>
        <p:sp>
          <p:nvSpPr>
            <p:cNvPr id="211" name="TextBox 306"/>
            <p:cNvSpPr txBox="1"/>
            <p:nvPr/>
          </p:nvSpPr>
          <p:spPr>
            <a:xfrm>
              <a:off x="5422688" y="5820163"/>
              <a:ext cx="1582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69C0C9"/>
                </a:buClr>
                <a:defRPr/>
              </a:pPr>
              <a:r>
                <a:rPr lang="en-US" sz="1400" kern="0" spc="-30" dirty="0">
                  <a:solidFill>
                    <a:schemeClr val="tx2"/>
                  </a:solidFill>
                </a:rPr>
                <a:t>Prospective and enriched studies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539401"/>
      </p:ext>
    </p:extLst>
  </p:cSld>
  <p:clrMapOvr>
    <a:masterClrMapping/>
  </p:clrMapOvr>
</p:sld>
</file>

<file path=ppt/theme/theme1.xml><?xml version="1.0" encoding="utf-8"?>
<a:theme xmlns:a="http://schemas.openxmlformats.org/drawingml/2006/main" name="IQVIATemplate_WS_25Oct2017">
  <a:themeElements>
    <a:clrScheme name="IQVIA">
      <a:dk1>
        <a:srgbClr val="2B3A42"/>
      </a:dk1>
      <a:lt1>
        <a:sysClr val="window" lastClr="FFFFFF"/>
      </a:lt1>
      <a:dk2>
        <a:srgbClr val="3F5765"/>
      </a:dk2>
      <a:lt2>
        <a:srgbClr val="FFD100"/>
      </a:lt2>
      <a:accent1>
        <a:srgbClr val="00A3E0"/>
      </a:accent1>
      <a:accent2>
        <a:srgbClr val="005587"/>
      </a:accent2>
      <a:accent3>
        <a:srgbClr val="FE8A12"/>
      </a:accent3>
      <a:accent4>
        <a:srgbClr val="43B02A"/>
      </a:accent4>
      <a:accent5>
        <a:srgbClr val="027223"/>
      </a:accent5>
      <a:accent6>
        <a:srgbClr val="00C7B1"/>
      </a:accent6>
      <a:hlink>
        <a:srgbClr val="00A3E0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 anchorCtr="0"/>
      <a:lstStyle>
        <a:defPPr algn="l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7293D929-3249-41E5-8817-410B21DDDF7C}" vid="{3563219B-82D6-4451-9CD9-873CEA7CACCE}"/>
    </a:ext>
  </a:extLst>
</a:theme>
</file>

<file path=ppt/theme/theme2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8EAFBF"/>
    </a:dk2>
    <a:lt2>
      <a:srgbClr val="E0E1DD"/>
    </a:lt2>
    <a:accent1>
      <a:srgbClr val="23A3FF"/>
    </a:accent1>
    <a:accent2>
      <a:srgbClr val="1C2980"/>
    </a:accent2>
    <a:accent3>
      <a:srgbClr val="37DAD3"/>
    </a:accent3>
    <a:accent4>
      <a:srgbClr val="FEB409"/>
    </a:accent4>
    <a:accent5>
      <a:srgbClr val="20C223"/>
    </a:accent5>
    <a:accent6>
      <a:srgbClr val="FD810E"/>
    </a:accent6>
    <a:hlink>
      <a:srgbClr val="23A3FF"/>
    </a:hlink>
    <a:folHlink>
      <a:srgbClr val="2C3E4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626</TotalTime>
  <Words>1926</Words>
  <Application>Microsoft Office PowerPoint</Application>
  <PresentationFormat>Widescreen</PresentationFormat>
  <Paragraphs>269</Paragraphs>
  <Slides>26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黑体</vt:lpstr>
      <vt:lpstr>Arial</vt:lpstr>
      <vt:lpstr>Arial Narrow</vt:lpstr>
      <vt:lpstr>Courier New</vt:lpstr>
      <vt:lpstr>Georgia</vt:lpstr>
      <vt:lpstr>Wingdings</vt:lpstr>
      <vt:lpstr>IQVIATemplate_WS_25Oct2017</vt:lpstr>
      <vt:lpstr>Microsoft Excel Chart</vt:lpstr>
      <vt:lpstr>IQVIA Predictive Analytics Overview</vt:lpstr>
      <vt:lpstr>PowerPoint Presentation</vt:lpstr>
      <vt:lpstr>PowerPoint Presentation</vt:lpstr>
      <vt:lpstr>The shift to big data as well as advances in technology and new methods are fueling an expansion into advanced analytics</vt:lpstr>
      <vt:lpstr>What is Predictive Analytics </vt:lpstr>
      <vt:lpstr>What sorts of techniques does predictive analytics use?</vt:lpstr>
      <vt:lpstr>PowerPoint Presentation</vt:lpstr>
      <vt:lpstr>Perfect Time for Predictive Analytics</vt:lpstr>
      <vt:lpstr>The full spectrum of Real-World Data</vt:lpstr>
      <vt:lpstr>PowerPoint Presentation</vt:lpstr>
      <vt:lpstr>Key areas where we see predictive analytics adding significant  value in Pharma</vt:lpstr>
      <vt:lpstr>PowerPoint Presentation</vt:lpstr>
      <vt:lpstr>Case Study: Using predictive analytics to find patients with a rare oncology disease </vt:lpstr>
      <vt:lpstr>PowerPoint Presentation</vt:lpstr>
      <vt:lpstr>AI, ML and DL Are Not Exactly the Same, They Have Overlap </vt:lpstr>
      <vt:lpstr>DS, ML and AI cannot be Interchangeable</vt:lpstr>
      <vt:lpstr>Some Philosophy You Should Know before Diving into Machine Learning</vt:lpstr>
      <vt:lpstr>An Overview of Machine Learning </vt:lpstr>
      <vt:lpstr>Machine Learning Buzz Words</vt:lpstr>
      <vt:lpstr>Supervised Learning</vt:lpstr>
      <vt:lpstr>Methodology of Supervised Learning</vt:lpstr>
      <vt:lpstr>Classification Problem</vt:lpstr>
      <vt:lpstr>PowerPoint Presentation</vt:lpstr>
      <vt:lpstr>From Theory to Practice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Jin, Hui</dc:creator>
  <cp:lastModifiedBy>Jin, Hui</cp:lastModifiedBy>
  <cp:revision>70</cp:revision>
  <cp:lastPrinted>2017-10-20T15:11:52Z</cp:lastPrinted>
  <dcterms:created xsi:type="dcterms:W3CDTF">2018-01-10T06:40:46Z</dcterms:created>
  <dcterms:modified xsi:type="dcterms:W3CDTF">2018-01-25T05:36:46Z</dcterms:modified>
</cp:coreProperties>
</file>