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71" r:id="rId1"/>
    <p:sldMasterId id="2147483689" r:id="rId2"/>
    <p:sldMasterId id="2147483704" r:id="rId3"/>
  </p:sldMasterIdLst>
  <p:notesMasterIdLst>
    <p:notesMasterId r:id="rId16"/>
  </p:notesMasterIdLst>
  <p:handoutMasterIdLst>
    <p:handoutMasterId r:id="rId17"/>
  </p:handoutMasterIdLst>
  <p:sldIdLst>
    <p:sldId id="287" r:id="rId4"/>
    <p:sldId id="309" r:id="rId5"/>
    <p:sldId id="327" r:id="rId6"/>
    <p:sldId id="323" r:id="rId7"/>
    <p:sldId id="258" r:id="rId8"/>
    <p:sldId id="289" r:id="rId9"/>
    <p:sldId id="314" r:id="rId10"/>
    <p:sldId id="315" r:id="rId11"/>
    <p:sldId id="313" r:id="rId12"/>
    <p:sldId id="330" r:id="rId13"/>
    <p:sldId id="333" r:id="rId14"/>
    <p:sldId id="334" r:id="rId15"/>
  </p:sldIdLst>
  <p:sldSz cx="9144000" cy="6858000" type="screen4x3"/>
  <p:notesSz cx="6805613" cy="99441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4455" indent="-44164" algn="l" rtl="0" fontAlgn="base">
      <a:spcBef>
        <a:spcPct val="0"/>
      </a:spcBef>
      <a:spcAft>
        <a:spcPct val="0"/>
      </a:spcAft>
      <a:defRPr kern="1200">
        <a:solidFill>
          <a:schemeClr val="tx1"/>
        </a:solidFill>
        <a:latin typeface="Arial" charset="0"/>
        <a:ea typeface="+mn-ea"/>
        <a:cs typeface="+mn-cs"/>
      </a:defRPr>
    </a:lvl2pPr>
    <a:lvl3pPr marL="910334" indent="-91176" algn="l" rtl="0" fontAlgn="base">
      <a:spcBef>
        <a:spcPct val="0"/>
      </a:spcBef>
      <a:spcAft>
        <a:spcPct val="0"/>
      </a:spcAft>
      <a:defRPr kern="1200">
        <a:solidFill>
          <a:schemeClr val="tx1"/>
        </a:solidFill>
        <a:latin typeface="Arial" charset="0"/>
        <a:ea typeface="+mn-ea"/>
        <a:cs typeface="+mn-cs"/>
      </a:defRPr>
    </a:lvl3pPr>
    <a:lvl4pPr marL="1367638" indent="-138189" algn="l" rtl="0" fontAlgn="base">
      <a:spcBef>
        <a:spcPct val="0"/>
      </a:spcBef>
      <a:spcAft>
        <a:spcPct val="0"/>
      </a:spcAft>
      <a:defRPr kern="1200">
        <a:solidFill>
          <a:schemeClr val="tx1"/>
        </a:solidFill>
        <a:latin typeface="Arial" charset="0"/>
        <a:ea typeface="+mn-ea"/>
        <a:cs typeface="+mn-cs"/>
      </a:defRPr>
    </a:lvl4pPr>
    <a:lvl5pPr marL="1823517" indent="-185201" algn="l" rtl="0" fontAlgn="base">
      <a:spcBef>
        <a:spcPct val="0"/>
      </a:spcBef>
      <a:spcAft>
        <a:spcPct val="0"/>
      </a:spcAft>
      <a:defRPr kern="1200">
        <a:solidFill>
          <a:schemeClr val="tx1"/>
        </a:solidFill>
        <a:latin typeface="Arial" charset="0"/>
        <a:ea typeface="+mn-ea"/>
        <a:cs typeface="+mn-cs"/>
      </a:defRPr>
    </a:lvl5pPr>
    <a:lvl6pPr marL="2051456" algn="l" defTabSz="820583" rtl="0" eaLnBrk="1" latinLnBrk="0" hangingPunct="1">
      <a:defRPr kern="1200">
        <a:solidFill>
          <a:schemeClr val="tx1"/>
        </a:solidFill>
        <a:latin typeface="Arial" charset="0"/>
        <a:ea typeface="+mn-ea"/>
        <a:cs typeface="+mn-cs"/>
      </a:defRPr>
    </a:lvl6pPr>
    <a:lvl7pPr marL="2461748" algn="l" defTabSz="820583" rtl="0" eaLnBrk="1" latinLnBrk="0" hangingPunct="1">
      <a:defRPr kern="1200">
        <a:solidFill>
          <a:schemeClr val="tx1"/>
        </a:solidFill>
        <a:latin typeface="Arial" charset="0"/>
        <a:ea typeface="+mn-ea"/>
        <a:cs typeface="+mn-cs"/>
      </a:defRPr>
    </a:lvl7pPr>
    <a:lvl8pPr marL="2872039" algn="l" defTabSz="820583" rtl="0" eaLnBrk="1" latinLnBrk="0" hangingPunct="1">
      <a:defRPr kern="1200">
        <a:solidFill>
          <a:schemeClr val="tx1"/>
        </a:solidFill>
        <a:latin typeface="Arial" charset="0"/>
        <a:ea typeface="+mn-ea"/>
        <a:cs typeface="+mn-cs"/>
      </a:defRPr>
    </a:lvl8pPr>
    <a:lvl9pPr marL="3282330" algn="l" defTabSz="8205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3A3FF"/>
    <a:srgbClr val="FFCF32"/>
    <a:srgbClr val="20C22F"/>
    <a:srgbClr val="1C29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7837" autoAdjust="0"/>
  </p:normalViewPr>
  <p:slideViewPr>
    <p:cSldViewPr snapToGrid="0" snapToObjects="1" showGuides="1">
      <p:cViewPr>
        <p:scale>
          <a:sx n="80" d="100"/>
          <a:sy n="80" d="100"/>
        </p:scale>
        <p:origin x="-1666" y="-139"/>
      </p:cViewPr>
      <p:guideLst>
        <p:guide orient="horz" pos="1012"/>
        <p:guide pos="2880"/>
        <p:guide pos="315"/>
      </p:guideLst>
    </p:cSldViewPr>
  </p:slideViewPr>
  <p:notesTextViewPr>
    <p:cViewPr>
      <p:scale>
        <a:sx n="100" d="100"/>
        <a:sy n="100" d="100"/>
      </p:scale>
      <p:origin x="0" y="0"/>
    </p:cViewPr>
  </p:notesTextViewPr>
  <p:notesViewPr>
    <p:cSldViewPr snapToGrid="0" snapToObjects="1">
      <p:cViewPr varScale="1">
        <p:scale>
          <a:sx n="80" d="100"/>
          <a:sy n="80" d="100"/>
        </p:scale>
        <p:origin x="-3856" y="-104"/>
      </p:cViewPr>
      <p:guideLst>
        <p:guide orient="horz" pos="3132"/>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395" cy="49654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742" y="1"/>
            <a:ext cx="2949395" cy="496547"/>
          </a:xfrm>
          <a:prstGeom prst="rect">
            <a:avLst/>
          </a:prstGeom>
        </p:spPr>
        <p:txBody>
          <a:bodyPr vert="horz" lIns="91440" tIns="45720" rIns="91440" bIns="45720" rtlCol="0"/>
          <a:lstStyle>
            <a:lvl1pPr algn="r">
              <a:defRPr sz="1200"/>
            </a:lvl1pPr>
          </a:lstStyle>
          <a:p>
            <a:fld id="{CA0BEB2E-DB9D-454E-9F7F-33CBAF90FE83}" type="datetimeFigureOut">
              <a:rPr lang="en-GB" smtClean="0"/>
              <a:pPr/>
              <a:t>09/07/2015</a:t>
            </a:fld>
            <a:endParaRPr lang="en-GB"/>
          </a:p>
        </p:txBody>
      </p:sp>
      <p:sp>
        <p:nvSpPr>
          <p:cNvPr id="4" name="Footer Placeholder 3"/>
          <p:cNvSpPr>
            <a:spLocks noGrp="1"/>
          </p:cNvSpPr>
          <p:nvPr>
            <p:ph type="ftr" sz="quarter" idx="2"/>
          </p:nvPr>
        </p:nvSpPr>
        <p:spPr>
          <a:xfrm>
            <a:off x="0" y="9445910"/>
            <a:ext cx="2949395" cy="49654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742" y="9445910"/>
            <a:ext cx="2949395" cy="496547"/>
          </a:xfrm>
          <a:prstGeom prst="rect">
            <a:avLst/>
          </a:prstGeom>
        </p:spPr>
        <p:txBody>
          <a:bodyPr vert="horz" lIns="91440" tIns="45720" rIns="91440" bIns="45720" rtlCol="0" anchor="b"/>
          <a:lstStyle>
            <a:lvl1pPr algn="r">
              <a:defRPr sz="1200"/>
            </a:lvl1pPr>
          </a:lstStyle>
          <a:p>
            <a:fld id="{3CD0769A-817E-4D4C-A7B2-B17CE5A349B8}"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395" cy="49654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742" y="1"/>
            <a:ext cx="2949395" cy="496547"/>
          </a:xfrm>
          <a:prstGeom prst="rect">
            <a:avLst/>
          </a:prstGeom>
        </p:spPr>
        <p:txBody>
          <a:bodyPr vert="horz" lIns="91440" tIns="45720" rIns="91440" bIns="45720" rtlCol="0"/>
          <a:lstStyle>
            <a:lvl1pPr algn="r">
              <a:defRPr sz="1200"/>
            </a:lvl1pPr>
          </a:lstStyle>
          <a:p>
            <a:fld id="{E519884F-D6F0-EC4E-A56A-14AD622F798C}" type="datetimeFigureOut">
              <a:rPr lang="en-US" smtClean="0"/>
              <a:pPr/>
              <a:t>7/9/2015</a:t>
            </a:fld>
            <a:endParaRPr lang="en-GB"/>
          </a:p>
        </p:txBody>
      </p:sp>
      <p:sp>
        <p:nvSpPr>
          <p:cNvPr id="4" name="Slide Image Placeholder 3"/>
          <p:cNvSpPr>
            <a:spLocks noGrp="1" noRot="1" noChangeAspect="1"/>
          </p:cNvSpPr>
          <p:nvPr>
            <p:ph type="sldImg" idx="2"/>
          </p:nvPr>
        </p:nvSpPr>
        <p:spPr>
          <a:xfrm>
            <a:off x="917575" y="746125"/>
            <a:ext cx="4970463"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857" y="4723777"/>
            <a:ext cx="5443900" cy="4473858"/>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9445910"/>
            <a:ext cx="2949395" cy="4965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742" y="9445910"/>
            <a:ext cx="2949395" cy="496547"/>
          </a:xfrm>
          <a:prstGeom prst="rect">
            <a:avLst/>
          </a:prstGeom>
        </p:spPr>
        <p:txBody>
          <a:bodyPr vert="horz" lIns="91440" tIns="45720" rIns="91440" bIns="45720" rtlCol="0" anchor="b"/>
          <a:lstStyle>
            <a:lvl1pPr algn="r">
              <a:defRPr sz="1200"/>
            </a:lvl1pPr>
          </a:lstStyle>
          <a:p>
            <a:fld id="{7792B569-2F9F-D440-B547-B789863526A0}" type="slidenum">
              <a:rPr lang="en-GB" smtClean="0"/>
              <a:pPr/>
              <a:t>‹#›</a:t>
            </a:fld>
            <a:endParaRPr lang="en-GB"/>
          </a:p>
        </p:txBody>
      </p:sp>
    </p:spTree>
    <p:extLst>
      <p:ext uri="{BB962C8B-B14F-4D97-AF65-F5344CB8AC3E}">
        <p14:creationId xmlns:p14="http://schemas.microsoft.com/office/powerpoint/2010/main" xmlns="" val="17492698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a:lstStyle/>
          <a:p>
            <a:endParaRPr lang="en-GB" dirty="0" smtClean="0"/>
          </a:p>
        </p:txBody>
      </p:sp>
      <p:sp>
        <p:nvSpPr>
          <p:cNvPr id="18436" name="Slide Number Placeholder 3"/>
          <p:cNvSpPr>
            <a:spLocks noGrp="1"/>
          </p:cNvSpPr>
          <p:nvPr>
            <p:ph type="sldNum" sz="quarter" idx="5"/>
          </p:nvPr>
        </p:nvSpPr>
        <p:spPr bwMode="auto">
          <a:noFill/>
          <a:ln>
            <a:miter lim="800000"/>
            <a:headEnd/>
            <a:tailEnd/>
          </a:ln>
        </p:spPr>
        <p:txBody>
          <a:bodyPr/>
          <a:lstStyle/>
          <a:p>
            <a:fld id="{2B166071-6D4A-4F34-8A28-BD053A74C525}" type="slidenum">
              <a:rPr lang="en-US"/>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xmlns=""/>
              </a:ext>
            </a:extLst>
          </a:blip>
          <a:srcRect/>
          <a:stretch>
            <a:fillRect/>
          </a:stretch>
        </p:blipFill>
        <p:spPr>
          <a:xfrm>
            <a:off x="1917701" y="3175"/>
            <a:ext cx="7226300" cy="6099262"/>
          </a:xfrm>
          <a:prstGeom prst="rect">
            <a:avLst/>
          </a:prstGeom>
        </p:spPr>
      </p:pic>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xmlns="" val="4098911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4"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835655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39"/>
            <a:ext cx="3968496" cy="4500325"/>
          </a:xfr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0" y="1599639"/>
            <a:ext cx="4030694" cy="4500325"/>
          </a:xfr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37490100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4" y="1599639"/>
            <a:ext cx="397822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8" y="1599639"/>
            <a:ext cx="4009166" cy="4493189"/>
          </a:xfr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34592777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5112054" cy="4478921"/>
          </a:xfr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39"/>
            <a:ext cx="2700858" cy="4478921"/>
          </a:xfr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7" y="1612771"/>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16349961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2"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8583161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2" y="1599640"/>
            <a:ext cx="2952859" cy="4471786"/>
          </a:xfr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8583161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with image">
    <p:spTree>
      <p:nvGrpSpPr>
        <p:cNvPr id="1" name=""/>
        <p:cNvGrpSpPr/>
        <p:nvPr/>
      </p:nvGrpSpPr>
      <p:grpSpPr>
        <a:xfrm>
          <a:off x="0" y="0"/>
          <a:ext cx="0" cy="0"/>
          <a:chOff x="0" y="0"/>
          <a:chExt cx="0" cy="0"/>
        </a:xfrm>
      </p:grpSpPr>
      <p:pic>
        <p:nvPicPr>
          <p:cNvPr id="17" name="Picture 16" descr="IMS_Health_PPT_cover_revised_final.jpg"/>
          <p:cNvPicPr>
            <a:picLocks noChangeAspect="1"/>
          </p:cNvPicPr>
          <p:nvPr userDrawn="1"/>
        </p:nvPicPr>
        <p:blipFill>
          <a:blip r:embed="rId2" cstate="screen">
            <a:extLst>
              <a:ext uri="{28A0092B-C50C-407E-A947-70E740481C1C}">
                <a14:useLocalDpi xmlns:a14="http://schemas.microsoft.com/office/drawing/2010/main" xmlns=""/>
              </a:ext>
            </a:extLst>
          </a:blip>
          <a:srcRect/>
          <a:stretch>
            <a:fillRect/>
          </a:stretch>
        </p:blipFill>
        <p:spPr>
          <a:xfrm>
            <a:off x="1917701" y="3175"/>
            <a:ext cx="7226300" cy="6099262"/>
          </a:xfrm>
          <a:prstGeom prst="rect">
            <a:avLst/>
          </a:prstGeom>
        </p:spPr>
      </p:pic>
      <p:sp>
        <p:nvSpPr>
          <p:cNvPr id="16" name="Rectangle 15"/>
          <p:cNvSpPr/>
          <p:nvPr userDrawn="1"/>
        </p:nvSpPr>
        <p:spPr>
          <a:xfrm>
            <a:off x="0" y="6102437"/>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1"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12"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3"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chemeClr val="accent2"/>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accent2"/>
                </a:solidFill>
                <a:effectLst/>
                <a:uLnTx/>
                <a:uFillTx/>
                <a:latin typeface="Arial"/>
                <a:ea typeface="+mn-ea"/>
                <a:cs typeface="Arial"/>
              </a:defRPr>
            </a:lvl1pPr>
          </a:lstStyle>
          <a:p>
            <a:pPr lvl="0"/>
            <a:r>
              <a:rPr lang="en-US" dirty="0" smtClean="0"/>
              <a:t>Title</a:t>
            </a:r>
            <a:endParaRPr lang="en-US" dirty="0"/>
          </a:p>
        </p:txBody>
      </p:sp>
      <p:sp>
        <p:nvSpPr>
          <p:cNvPr id="22"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chemeClr val="accent2"/>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CG.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424876" y="6267825"/>
            <a:ext cx="2412905" cy="524721"/>
          </a:xfrm>
          <a:prstGeom prst="rect">
            <a:avLst/>
          </a:prstGeom>
        </p:spPr>
      </p:pic>
    </p:spTree>
    <p:extLst>
      <p:ext uri="{BB962C8B-B14F-4D97-AF65-F5344CB8AC3E}">
        <p14:creationId xmlns:p14="http://schemas.microsoft.com/office/powerpoint/2010/main" xmlns="" val="39512461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ver with image">
    <p:spTree>
      <p:nvGrpSpPr>
        <p:cNvPr id="1" name=""/>
        <p:cNvGrpSpPr/>
        <p:nvPr/>
      </p:nvGrpSpPr>
      <p:grpSpPr>
        <a:xfrm>
          <a:off x="0" y="0"/>
          <a:ext cx="0" cy="0"/>
          <a:chOff x="0" y="0"/>
          <a:chExt cx="0" cy="0"/>
        </a:xfrm>
      </p:grpSpPr>
      <p:pic>
        <p:nvPicPr>
          <p:cNvPr id="17" name="Picture 16"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xmlns=""/>
              </a:ext>
            </a:extLst>
          </a:blip>
          <a:srcRect l="-28893"/>
          <a:stretch/>
        </p:blipFill>
        <p:spPr>
          <a:xfrm>
            <a:off x="0" y="0"/>
            <a:ext cx="9144000" cy="5939821"/>
          </a:xfrm>
          <a:prstGeom prst="rect">
            <a:avLst/>
          </a:prstGeom>
        </p:spPr>
      </p:pic>
      <p:sp>
        <p:nvSpPr>
          <p:cNvPr id="16" name="Rectangle 15"/>
          <p:cNvSpPr/>
          <p:nvPr userDrawn="1"/>
        </p:nvSpPr>
        <p:spPr>
          <a:xfrm>
            <a:off x="0" y="5782733"/>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1"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12"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3"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chemeClr val="accent2"/>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accent2"/>
                </a:solidFill>
                <a:effectLst/>
                <a:uLnTx/>
                <a:uFillTx/>
                <a:latin typeface="Arial"/>
                <a:ea typeface="+mn-ea"/>
                <a:cs typeface="Arial"/>
              </a:defRPr>
            </a:lvl1pPr>
          </a:lstStyle>
          <a:p>
            <a:pPr lvl="0"/>
            <a:r>
              <a:rPr lang="en-US" dirty="0" smtClean="0"/>
              <a:t>Title</a:t>
            </a:r>
            <a:endParaRPr lang="en-US" dirty="0"/>
          </a:p>
        </p:txBody>
      </p:sp>
      <p:sp>
        <p:nvSpPr>
          <p:cNvPr id="22"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chemeClr val="accent2"/>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CG.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424876" y="6267825"/>
            <a:ext cx="2412905" cy="524721"/>
          </a:xfrm>
          <a:prstGeom prst="rect">
            <a:avLst/>
          </a:prstGeom>
        </p:spPr>
      </p:pic>
    </p:spTree>
    <p:extLst>
      <p:ext uri="{BB962C8B-B14F-4D97-AF65-F5344CB8AC3E}">
        <p14:creationId xmlns:p14="http://schemas.microsoft.com/office/powerpoint/2010/main" xmlns="" val="12821643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1"/>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7"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29" y="877356"/>
            <a:ext cx="184666" cy="369332"/>
          </a:xfrm>
          <a:prstGeom prst="rect">
            <a:avLst/>
          </a:prstGeom>
          <a:noFill/>
        </p:spPr>
        <p:txBody>
          <a:bodyPr wrap="none" rtlCol="0">
            <a:spAutoFit/>
          </a:bodyPr>
          <a:lstStyle/>
          <a:p>
            <a:endParaRPr lang="en-GB"/>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4" name="Text Placeholder 10"/>
          <p:cNvSpPr>
            <a:spLocks noGrp="1"/>
          </p:cNvSpPr>
          <p:nvPr>
            <p:ph type="body" sz="quarter" idx="10" hasCustomPrompt="1"/>
          </p:nvPr>
        </p:nvSpPr>
        <p:spPr>
          <a:xfrm>
            <a:off x="462766"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6"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6"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CG.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424876" y="6267825"/>
            <a:ext cx="2412905" cy="524721"/>
          </a:xfrm>
          <a:prstGeom prst="rect">
            <a:avLst/>
          </a:prstGeom>
        </p:spPr>
      </p:pic>
    </p:spTree>
    <p:extLst>
      <p:ext uri="{BB962C8B-B14F-4D97-AF65-F5344CB8AC3E}">
        <p14:creationId xmlns:p14="http://schemas.microsoft.com/office/powerpoint/2010/main" xmlns="" val="7966355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4" name="Text Placeholder 13"/>
          <p:cNvSpPr>
            <a:spLocks noGrp="1"/>
          </p:cNvSpPr>
          <p:nvPr>
            <p:ph type="body" sz="quarter" idx="10" hasCustomPrompt="1"/>
          </p:nvPr>
        </p:nvSpPr>
        <p:spPr>
          <a:xfrm>
            <a:off x="462766" y="1752600"/>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5" name="Picture 4" descr="IMS_CG.png"/>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27454"/>
          <a:stretch/>
        </p:blipFill>
        <p:spPr>
          <a:xfrm>
            <a:off x="6424876" y="6267826"/>
            <a:ext cx="2412905" cy="380662"/>
          </a:xfrm>
          <a:prstGeom prst="rect">
            <a:avLst/>
          </a:prstGeom>
        </p:spPr>
      </p:pic>
    </p:spTree>
    <p:extLst>
      <p:ext uri="{BB962C8B-B14F-4D97-AF65-F5344CB8AC3E}">
        <p14:creationId xmlns:p14="http://schemas.microsoft.com/office/powerpoint/2010/main" xmlns="" val="3411882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ver with image">
    <p:spTree>
      <p:nvGrpSpPr>
        <p:cNvPr id="1" name=""/>
        <p:cNvGrpSpPr/>
        <p:nvPr/>
      </p:nvGrpSpPr>
      <p:grpSpPr>
        <a:xfrm>
          <a:off x="0" y="0"/>
          <a:ext cx="0" cy="0"/>
          <a:chOff x="0" y="0"/>
          <a:chExt cx="0" cy="0"/>
        </a:xfrm>
      </p:grpSpPr>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xmlns=""/>
              </a:ext>
            </a:extLst>
          </a:blip>
          <a:srcRect l="-28893"/>
          <a:stretch/>
        </p:blipFill>
        <p:spPr>
          <a:xfrm>
            <a:off x="0" y="0"/>
            <a:ext cx="9144000" cy="5939821"/>
          </a:xfrm>
          <a:prstGeom prst="rect">
            <a:avLst/>
          </a:prstGeom>
        </p:spPr>
      </p:pic>
      <p:sp>
        <p:nvSpPr>
          <p:cNvPr id="14" name="Rectangle 13"/>
          <p:cNvSpPr/>
          <p:nvPr userDrawn="1"/>
        </p:nvSpPr>
        <p:spPr>
          <a:xfrm>
            <a:off x="0" y="5782733"/>
            <a:ext cx="9144000"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xmlns="" val="629754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7" name="Title 1"/>
          <p:cNvSpPr>
            <a:spLocks noGrp="1"/>
          </p:cNvSpPr>
          <p:nvPr>
            <p:ph type="ctrTitle" hasCustomPrompt="1"/>
          </p:nvPr>
        </p:nvSpPr>
        <p:spPr>
          <a:xfrm>
            <a:off x="525463" y="1803095"/>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8" name="Subtitle 2"/>
          <p:cNvSpPr>
            <a:spLocks noGrp="1"/>
          </p:cNvSpPr>
          <p:nvPr>
            <p:ph type="subTitle" idx="1" hasCustomPrompt="1"/>
          </p:nvPr>
        </p:nvSpPr>
        <p:spPr>
          <a:xfrm>
            <a:off x="525463" y="2862434"/>
            <a:ext cx="7765049" cy="1753721"/>
          </a:xfrm>
          <a:prstGeom prst="rect">
            <a:avLst/>
          </a:prstGeom>
        </p:spPr>
        <p:txBody>
          <a:bodyPr>
            <a:noAutofit/>
          </a:bodyPr>
          <a:lstStyle>
            <a:lvl1pPr marL="0" indent="0" algn="l">
              <a:buNone/>
              <a:defRPr sz="2000">
                <a:solidFill>
                  <a:srgbClr val="1C2980"/>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Tree>
    <p:extLst>
      <p:ext uri="{BB962C8B-B14F-4D97-AF65-F5344CB8AC3E}">
        <p14:creationId xmlns:p14="http://schemas.microsoft.com/office/powerpoint/2010/main" xmlns="" val="255416348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sz="2400"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31052935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5" name="Title 1"/>
          <p:cNvSpPr>
            <a:spLocks noGrp="1"/>
          </p:cNvSpPr>
          <p:nvPr>
            <p:ph type="title" hasCustomPrompt="1"/>
          </p:nvPr>
        </p:nvSpPr>
        <p:spPr>
          <a:xfrm>
            <a:off x="485714" y="75203"/>
            <a:ext cx="8280000" cy="849228"/>
          </a:xfrm>
          <a:prstGeom prst="rect">
            <a:avLst/>
          </a:prstGeom>
        </p:spPr>
        <p:txBody>
          <a:bodyPr wrap="square">
            <a:noAutofit/>
          </a:bodyPr>
          <a:lstStyle>
            <a:lvl1pPr>
              <a:defRPr sz="2400"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446730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1" name="Text Placeholder 2"/>
          <p:cNvSpPr>
            <a:spLocks noGrp="1"/>
          </p:cNvSpPr>
          <p:nvPr>
            <p:ph idx="1" hasCustomPrompt="1"/>
          </p:nvPr>
        </p:nvSpPr>
        <p:spPr>
          <a:xfrm>
            <a:off x="495443" y="1599639"/>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235057874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6" name="Text Placeholder 2"/>
          <p:cNvSpPr>
            <a:spLocks noGrp="1"/>
          </p:cNvSpPr>
          <p:nvPr>
            <p:ph idx="1" hasCustomPrompt="1"/>
          </p:nvPr>
        </p:nvSpPr>
        <p:spPr>
          <a:xfrm>
            <a:off x="485716"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8" name="Straight Connector 7"/>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641667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7" name="Text Placeholder 2"/>
          <p:cNvSpPr>
            <a:spLocks noGrp="1"/>
          </p:cNvSpPr>
          <p:nvPr>
            <p:ph idx="1" hasCustomPrompt="1"/>
          </p:nvPr>
        </p:nvSpPr>
        <p:spPr>
          <a:xfrm>
            <a:off x="485714"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8"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89910029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2" hasCustomPrompt="1"/>
          </p:nvPr>
        </p:nvSpPr>
        <p:spPr>
          <a:xfrm>
            <a:off x="485714" y="1599639"/>
            <a:ext cx="3968496" cy="4500325"/>
          </a:xfrm>
          <a:prstGeom prst="rect">
            <a:avLst/>
          </a:prstGeo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hasCustomPrompt="1"/>
          </p:nvPr>
        </p:nvSpPr>
        <p:spPr>
          <a:xfrm>
            <a:off x="4735020" y="1599639"/>
            <a:ext cx="4030694" cy="4500325"/>
          </a:xfrm>
          <a:prstGeom prst="rect">
            <a:avLst/>
          </a:prstGeo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21472393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2" hasCustomPrompt="1"/>
          </p:nvPr>
        </p:nvSpPr>
        <p:spPr>
          <a:xfrm>
            <a:off x="485714" y="1599639"/>
            <a:ext cx="397822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9" name="Content Placeholder 7"/>
          <p:cNvSpPr>
            <a:spLocks noGrp="1"/>
          </p:cNvSpPr>
          <p:nvPr>
            <p:ph sz="quarter" idx="13" hasCustomPrompt="1"/>
          </p:nvPr>
        </p:nvSpPr>
        <p:spPr>
          <a:xfrm>
            <a:off x="4756548" y="1599639"/>
            <a:ext cx="400916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6305474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1" name="Content Placeholder 7"/>
          <p:cNvSpPr>
            <a:spLocks noGrp="1"/>
          </p:cNvSpPr>
          <p:nvPr>
            <p:ph sz="quarter" idx="12" hasCustomPrompt="1"/>
          </p:nvPr>
        </p:nvSpPr>
        <p:spPr>
          <a:xfrm>
            <a:off x="485715" y="1599639"/>
            <a:ext cx="5112054" cy="4478921"/>
          </a:xfrm>
          <a:prstGeom prst="rect">
            <a:avLst/>
          </a:prstGeom>
        </p:spPr>
        <p:txBody>
          <a:bodyPr wrap="square">
            <a:noAutofit/>
            <a:scene3d>
              <a:camera prst="orthographicFront"/>
              <a:lightRig rig="threePt" dir="t"/>
            </a:scene3d>
          </a:bodyPr>
          <a:lstStyle>
            <a:lvl1pPr marL="0" indent="0">
              <a:spcBef>
                <a:spcPts val="1176"/>
              </a:spcBef>
              <a:buNone/>
              <a:defRPr sz="16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2" name="Content Placeholder 7"/>
          <p:cNvSpPr>
            <a:spLocks noGrp="1"/>
          </p:cNvSpPr>
          <p:nvPr>
            <p:ph sz="quarter" idx="13" hasCustomPrompt="1"/>
          </p:nvPr>
        </p:nvSpPr>
        <p:spPr>
          <a:xfrm>
            <a:off x="6062143" y="1599639"/>
            <a:ext cx="2700858" cy="4478921"/>
          </a:xfrm>
          <a:prstGeom prst="rect">
            <a:avLst/>
          </a:prstGeom>
        </p:spPr>
        <p:txBody>
          <a:bodyPr wrap="square" tIns="0">
            <a:noAutofit/>
            <a:scene3d>
              <a:camera prst="orthographicFront"/>
              <a:lightRig rig="threePt" dir="t"/>
            </a:scene3d>
          </a:bodyPr>
          <a:lstStyle>
            <a:lvl1pPr>
              <a:defRPr sz="1600"/>
            </a:lvl1pPr>
            <a:lvl2pPr>
              <a:defRPr sz="1600"/>
            </a:lvl2pPr>
            <a:lvl3pPr>
              <a:defRPr sz="1600"/>
            </a:lvl3pPr>
            <a:lvl4pPr>
              <a:defRPr sz="1600"/>
            </a:lvl4pPr>
            <a:lvl5pPr>
              <a:defRPr sz="160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4" name="Straight Connector 13"/>
          <p:cNvCxnSpPr/>
          <p:nvPr userDrawn="1"/>
        </p:nvCxnSpPr>
        <p:spPr>
          <a:xfrm>
            <a:off x="5827477" y="1612771"/>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40672439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8" name="Content Placeholder 7"/>
          <p:cNvSpPr>
            <a:spLocks noGrp="1"/>
          </p:cNvSpPr>
          <p:nvPr>
            <p:ph sz="quarter" idx="13" hasCustomPrompt="1"/>
          </p:nvPr>
        </p:nvSpPr>
        <p:spPr>
          <a:xfrm>
            <a:off x="5810142" y="1599640"/>
            <a:ext cx="2952859" cy="4471786"/>
          </a:xfrm>
          <a:prstGeom prst="rect">
            <a:avLst/>
          </a:prstGeom>
        </p:spPr>
        <p:txBody>
          <a:bodyPr wrap="square" tIns="0">
            <a:noAutofit/>
          </a:bodyPr>
          <a:lstStyle>
            <a:lvl1pPr>
              <a:defRPr sz="1600"/>
            </a:lvl1pPr>
            <a:lvl2pPr>
              <a:defRPr sz="1600"/>
            </a:lvl2pPr>
            <a:lvl3pPr>
              <a:defRPr sz="1600"/>
            </a:lvl3pPr>
            <a:lvl4pPr>
              <a:defRPr sz="1600"/>
            </a:lvl4pPr>
            <a:lvl5pPr>
              <a:defRPr sz="16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a:prstGeom prst="rect">
            <a:avLst/>
          </a:prstGeom>
        </p:spPr>
        <p:txBody>
          <a:bodyPr wrap="square">
            <a:noAutofit/>
          </a:bodyPr>
          <a:lstStyle>
            <a:lvl1pPr marL="0" indent="0">
              <a:spcBef>
                <a:spcPts val="1176"/>
              </a:spcBef>
              <a:buNone/>
              <a:defRPr sz="16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266740"/>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16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972128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2">
    <p:bg>
      <p:bgPr>
        <a:solidFill>
          <a:schemeClr val="accent1"/>
        </a:solidFill>
        <a:effectLst/>
      </p:bgPr>
    </p:bg>
    <p:spTree>
      <p:nvGrpSpPr>
        <p:cNvPr id="1" name=""/>
        <p:cNvGrpSpPr/>
        <p:nvPr/>
      </p:nvGrpSpPr>
      <p:grpSpPr>
        <a:xfrm>
          <a:off x="0" y="0"/>
          <a:ext cx="0" cy="0"/>
          <a:chOff x="0" y="0"/>
          <a:chExt cx="0" cy="0"/>
        </a:xfrm>
      </p:grpSpPr>
      <p:sp>
        <p:nvSpPr>
          <p:cNvPr id="25" name="Title 1"/>
          <p:cNvSpPr>
            <a:spLocks noGrp="1"/>
          </p:cNvSpPr>
          <p:nvPr>
            <p:ph type="ctrTitle" hasCustomPrompt="1"/>
          </p:nvPr>
        </p:nvSpPr>
        <p:spPr>
          <a:xfrm>
            <a:off x="462766" y="1740901"/>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7"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29" y="877356"/>
            <a:ext cx="184666" cy="369332"/>
          </a:xfrm>
          <a:prstGeom prst="rect">
            <a:avLst/>
          </a:prstGeom>
          <a:noFill/>
        </p:spPr>
        <p:txBody>
          <a:bodyPr wrap="none" rtlCol="0">
            <a:spAutoFit/>
          </a:bodyPr>
          <a:lstStyle/>
          <a:p>
            <a:endParaRPr lang="en-GB"/>
          </a:p>
        </p:txBody>
      </p:sp>
      <p:sp>
        <p:nvSpPr>
          <p:cNvPr id="12" name="Rectangle 11"/>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4" name="Text Placeholder 10"/>
          <p:cNvSpPr>
            <a:spLocks noGrp="1"/>
          </p:cNvSpPr>
          <p:nvPr>
            <p:ph type="body" sz="quarter" idx="10" hasCustomPrompt="1"/>
          </p:nvPr>
        </p:nvSpPr>
        <p:spPr>
          <a:xfrm>
            <a:off x="462766"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6"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6" y="5347768"/>
            <a:ext cx="8027999" cy="354012"/>
          </a:xfr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HEALTH.png"/>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xmlns="" val="15777234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2 Column - No Bullets">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6"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7" name="Straight Connector 6"/>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idx="1" hasCustomPrompt="1"/>
          </p:nvPr>
        </p:nvSpPr>
        <p:spPr>
          <a:xfrm>
            <a:off x="495443" y="1599639"/>
            <a:ext cx="8270271"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789500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with image">
    <p:spTree>
      <p:nvGrpSpPr>
        <p:cNvPr id="1" name=""/>
        <p:cNvGrpSpPr/>
        <p:nvPr/>
      </p:nvGrpSpPr>
      <p:grpSpPr>
        <a:xfrm>
          <a:off x="0" y="0"/>
          <a:ext cx="0" cy="0"/>
          <a:chOff x="0" y="0"/>
          <a:chExt cx="0" cy="0"/>
        </a:xfrm>
      </p:grpSpPr>
      <p:pic>
        <p:nvPicPr>
          <p:cNvPr id="17" name="Picture 16" descr="IMS_Health_PPT_cover_revised_final.jpg"/>
          <p:cNvPicPr>
            <a:picLocks noChangeAspect="1"/>
          </p:cNvPicPr>
          <p:nvPr userDrawn="1"/>
        </p:nvPicPr>
        <p:blipFill>
          <a:blip r:embed="rId2" cstate="screen">
            <a:extLst>
              <a:ext uri="{28A0092B-C50C-407E-A947-70E740481C1C}">
                <a14:useLocalDpi xmlns:a14="http://schemas.microsoft.com/office/drawing/2010/main" xmlns=""/>
              </a:ext>
            </a:extLst>
          </a:blip>
          <a:srcRect/>
          <a:stretch>
            <a:fillRect/>
          </a:stretch>
        </p:blipFill>
        <p:spPr>
          <a:xfrm>
            <a:off x="1917701" y="3175"/>
            <a:ext cx="7226300" cy="6099262"/>
          </a:xfrm>
          <a:prstGeom prst="rect">
            <a:avLst/>
          </a:prstGeom>
        </p:spPr>
      </p:pic>
      <p:sp>
        <p:nvSpPr>
          <p:cNvPr id="14" name="Rectangle 13"/>
          <p:cNvSpPr/>
          <p:nvPr userDrawn="1"/>
        </p:nvSpPr>
        <p:spPr>
          <a:xfrm>
            <a:off x="0" y="6102437"/>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INST.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982865" y="6202899"/>
            <a:ext cx="1782847" cy="522429"/>
          </a:xfrm>
          <a:prstGeom prst="rect">
            <a:avLst/>
          </a:prstGeom>
        </p:spPr>
      </p:pic>
    </p:spTree>
    <p:extLst>
      <p:ext uri="{BB962C8B-B14F-4D97-AF65-F5344CB8AC3E}">
        <p14:creationId xmlns:p14="http://schemas.microsoft.com/office/powerpoint/2010/main" xmlns="" val="28167668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ver with image">
    <p:spTree>
      <p:nvGrpSpPr>
        <p:cNvPr id="1" name=""/>
        <p:cNvGrpSpPr/>
        <p:nvPr/>
      </p:nvGrpSpPr>
      <p:grpSpPr>
        <a:xfrm>
          <a:off x="0" y="0"/>
          <a:ext cx="0" cy="0"/>
          <a:chOff x="0" y="0"/>
          <a:chExt cx="0" cy="0"/>
        </a:xfrm>
      </p:grpSpPr>
      <p:sp>
        <p:nvSpPr>
          <p:cNvPr id="17" name="Rectangle 16"/>
          <p:cNvSpPr/>
          <p:nvPr userDrawn="1"/>
        </p:nvSpPr>
        <p:spPr>
          <a:xfrm>
            <a:off x="0" y="6102437"/>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pic>
        <p:nvPicPr>
          <p:cNvPr id="16" name="Picture 15" descr="02-Isometric-iPad-Air-Silver-Mock-up-v2.png"/>
          <p:cNvPicPr>
            <a:picLocks noChangeAspect="1"/>
          </p:cNvPicPr>
          <p:nvPr userDrawn="1"/>
        </p:nvPicPr>
        <p:blipFill rotWithShape="1">
          <a:blip r:embed="rId2" cstate="screen">
            <a:extLst>
              <a:ext uri="{28A0092B-C50C-407E-A947-70E740481C1C}">
                <a14:useLocalDpi xmlns:a14="http://schemas.microsoft.com/office/drawing/2010/main" xmlns=""/>
              </a:ext>
            </a:extLst>
          </a:blip>
          <a:srcRect l="-28893"/>
          <a:stretch/>
        </p:blipFill>
        <p:spPr>
          <a:xfrm>
            <a:off x="0" y="0"/>
            <a:ext cx="9144000" cy="5939821"/>
          </a:xfrm>
          <a:prstGeom prst="rect">
            <a:avLst/>
          </a:prstGeom>
        </p:spPr>
      </p:pic>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4" name="Picture 13" descr="IMS_INST.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982865" y="6202899"/>
            <a:ext cx="1782847" cy="522429"/>
          </a:xfrm>
          <a:prstGeom prst="rect">
            <a:avLst/>
          </a:prstGeom>
        </p:spPr>
      </p:pic>
    </p:spTree>
    <p:extLst>
      <p:ext uri="{BB962C8B-B14F-4D97-AF65-F5344CB8AC3E}">
        <p14:creationId xmlns:p14="http://schemas.microsoft.com/office/powerpoint/2010/main" xmlns="" val="4352815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accent1"/>
        </a:solidFill>
        <a:effectLst/>
      </p:bgPr>
    </p:bg>
    <p:spTree>
      <p:nvGrpSpPr>
        <p:cNvPr id="1" name=""/>
        <p:cNvGrpSpPr/>
        <p:nvPr/>
      </p:nvGrpSpPr>
      <p:grpSpPr>
        <a:xfrm>
          <a:off x="0" y="0"/>
          <a:ext cx="0" cy="0"/>
          <a:chOff x="0" y="0"/>
          <a:chExt cx="0" cy="0"/>
        </a:xfrm>
      </p:grpSpPr>
      <p:sp>
        <p:nvSpPr>
          <p:cNvPr id="12" name="Rectangle 11"/>
          <p:cNvSpPr/>
          <p:nvPr userDrawn="1"/>
        </p:nvSpPr>
        <p:spPr>
          <a:xfrm>
            <a:off x="0" y="6102437"/>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25" name="Title 1"/>
          <p:cNvSpPr>
            <a:spLocks noGrp="1"/>
          </p:cNvSpPr>
          <p:nvPr>
            <p:ph type="ctrTitle" hasCustomPrompt="1"/>
          </p:nvPr>
        </p:nvSpPr>
        <p:spPr>
          <a:xfrm>
            <a:off x="462766" y="1740901"/>
            <a:ext cx="8013248" cy="1494791"/>
          </a:xfrm>
          <a:prstGeom prst="rect">
            <a:avLst/>
          </a:prstGeom>
        </p:spPr>
        <p:txBody>
          <a:bodyPr lIns="0" tIns="0" rIns="0" bIns="0" anchor="b" anchorCtr="0">
            <a:noAutofit/>
          </a:bodyPr>
          <a:lstStyle>
            <a:lvl1pPr algn="l">
              <a:lnSpc>
                <a:spcPct val="90000"/>
              </a:lnSpc>
              <a:spcBef>
                <a:spcPts val="0"/>
              </a:spcBef>
              <a:defRPr kumimoji="0" lang="en-US" sz="5000" b="0" i="0" u="none" strike="noStrike" kern="1200" cap="none" spc="0" normalizeH="0" baseline="0" dirty="0">
                <a:ln>
                  <a:noFill/>
                </a:ln>
                <a:solidFill>
                  <a:schemeClr val="bg1"/>
                </a:solidFill>
                <a:effectLst/>
                <a:uLnTx/>
                <a:uFillTx/>
                <a:latin typeface="Arial"/>
                <a:ea typeface="+mn-ea"/>
                <a:cs typeface="Arial"/>
              </a:defRPr>
            </a:lvl1pPr>
          </a:lstStyle>
          <a:p>
            <a:r>
              <a:rPr lang="en-US" dirty="0" smtClean="0"/>
              <a:t>Click to edit master title</a:t>
            </a:r>
            <a:endParaRPr lang="en-US" dirty="0"/>
          </a:p>
        </p:txBody>
      </p:sp>
      <p:sp>
        <p:nvSpPr>
          <p:cNvPr id="26" name="Subtitle 2"/>
          <p:cNvSpPr>
            <a:spLocks noGrp="1"/>
          </p:cNvSpPr>
          <p:nvPr>
            <p:ph type="subTitle" idx="1" hasCustomPrompt="1"/>
          </p:nvPr>
        </p:nvSpPr>
        <p:spPr>
          <a:xfrm>
            <a:off x="462767" y="3249497"/>
            <a:ext cx="8013248" cy="564738"/>
          </a:xfrm>
          <a:prstGeom prst="rect">
            <a:avLst/>
          </a:prstGeom>
        </p:spPr>
        <p:txBody>
          <a:bodyPr lIns="0" tIns="0" rIns="0" bIns="0">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2" name="TextBox 1"/>
          <p:cNvSpPr txBox="1"/>
          <p:nvPr userDrawn="1"/>
        </p:nvSpPr>
        <p:spPr>
          <a:xfrm>
            <a:off x="8622829" y="877356"/>
            <a:ext cx="184666" cy="369332"/>
          </a:xfrm>
          <a:prstGeom prst="rect">
            <a:avLst/>
          </a:prstGeom>
          <a:noFill/>
        </p:spPr>
        <p:txBody>
          <a:bodyPr wrap="none" rtlCol="0">
            <a:spAutoFit/>
          </a:bodyPr>
          <a:lstStyle/>
          <a:p>
            <a:endParaRPr lang="en-GB"/>
          </a:p>
        </p:txBody>
      </p:sp>
      <p:sp>
        <p:nvSpPr>
          <p:cNvPr id="14" name="Text Placeholder 10"/>
          <p:cNvSpPr>
            <a:spLocks noGrp="1"/>
          </p:cNvSpPr>
          <p:nvPr>
            <p:ph type="body" sz="quarter" idx="10" hasCustomPrompt="1"/>
          </p:nvPr>
        </p:nvSpPr>
        <p:spPr>
          <a:xfrm>
            <a:off x="462766" y="4498426"/>
            <a:ext cx="8027999" cy="333026"/>
          </a:xfrm>
          <a:prstGeom prst="rect">
            <a:avLst/>
          </a:prstGeom>
        </p:spPr>
        <p:txBody>
          <a:bodyPr vert="horz" lIns="0" tIns="0" rIns="0" bIns="0" anchor="b" anchorCtr="0">
            <a:noAutofit/>
          </a:bodyPr>
          <a:lstStyle>
            <a:lvl1pPr marL="0" indent="0">
              <a:buNone/>
              <a:defRPr sz="2000" b="1" i="0">
                <a:solidFill>
                  <a:schemeClr val="bg1"/>
                </a:solidFill>
                <a:latin typeface="Arial"/>
                <a:cs typeface="Arial"/>
              </a:defRPr>
            </a:lvl1pPr>
          </a:lstStyle>
          <a:p>
            <a:pPr lvl="0"/>
            <a:r>
              <a:rPr lang="en-US" dirty="0" smtClean="0"/>
              <a:t>Name</a:t>
            </a:r>
          </a:p>
        </p:txBody>
      </p:sp>
      <p:sp>
        <p:nvSpPr>
          <p:cNvPr id="15" name="Text Placeholder 10"/>
          <p:cNvSpPr>
            <a:spLocks noGrp="1"/>
          </p:cNvSpPr>
          <p:nvPr>
            <p:ph type="body" sz="quarter" idx="11" hasCustomPrompt="1"/>
          </p:nvPr>
        </p:nvSpPr>
        <p:spPr>
          <a:xfrm>
            <a:off x="462766" y="4838700"/>
            <a:ext cx="8027999"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chemeClr val="bg1"/>
                </a:solidFill>
                <a:effectLst/>
                <a:uLnTx/>
                <a:uFillTx/>
                <a:latin typeface="Arial"/>
                <a:ea typeface="+mn-ea"/>
                <a:cs typeface="Arial"/>
              </a:defRPr>
            </a:lvl1pPr>
          </a:lstStyle>
          <a:p>
            <a:pPr lvl="0"/>
            <a:r>
              <a:rPr lang="en-US" dirty="0" smtClean="0"/>
              <a:t>Title</a:t>
            </a:r>
            <a:endParaRPr lang="en-US" dirty="0"/>
          </a:p>
        </p:txBody>
      </p:sp>
      <p:sp>
        <p:nvSpPr>
          <p:cNvPr id="16" name="Text Placeholder 6"/>
          <p:cNvSpPr>
            <a:spLocks noGrp="1"/>
          </p:cNvSpPr>
          <p:nvPr>
            <p:ph type="body" sz="quarter" idx="12" hasCustomPrompt="1"/>
          </p:nvPr>
        </p:nvSpPr>
        <p:spPr>
          <a:xfrm>
            <a:off x="462766" y="5347768"/>
            <a:ext cx="8027999" cy="354012"/>
          </a:xfrm>
          <a:prstGeom prst="rect">
            <a:avLst/>
          </a:prstGeom>
        </p:spPr>
        <p:txBody>
          <a:bodyPr anchor="b"/>
          <a:lstStyle>
            <a:lvl1pPr marL="0" indent="0">
              <a:buNone/>
              <a:defRPr sz="1400">
                <a:solidFill>
                  <a:schemeClr val="bg1"/>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1" name="Picture 10" descr="IMS_INST.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982865" y="6202899"/>
            <a:ext cx="1782847" cy="522429"/>
          </a:xfrm>
          <a:prstGeom prst="rect">
            <a:avLst/>
          </a:prstGeom>
        </p:spPr>
      </p:pic>
    </p:spTree>
    <p:extLst>
      <p:ext uri="{BB962C8B-B14F-4D97-AF65-F5344CB8AC3E}">
        <p14:creationId xmlns:p14="http://schemas.microsoft.com/office/powerpoint/2010/main" xmlns="" val="240698446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102437"/>
            <a:ext cx="9144000" cy="7555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8" name="Text Placeholder 13"/>
          <p:cNvSpPr>
            <a:spLocks noGrp="1"/>
          </p:cNvSpPr>
          <p:nvPr>
            <p:ph type="body" sz="quarter" idx="10" hasCustomPrompt="1"/>
          </p:nvPr>
        </p:nvSpPr>
        <p:spPr>
          <a:xfrm>
            <a:off x="462766" y="1752600"/>
            <a:ext cx="8013248" cy="1484093"/>
          </a:xfrm>
          <a:prstGeom prst="rect">
            <a:avLst/>
          </a:prstGeo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6" name="Picture 5" descr="IMS_INST.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982865" y="6202899"/>
            <a:ext cx="1782847" cy="522429"/>
          </a:xfrm>
          <a:prstGeom prst="rect">
            <a:avLst/>
          </a:prstGeom>
        </p:spPr>
      </p:pic>
    </p:spTree>
    <p:extLst>
      <p:ext uri="{BB962C8B-B14F-4D97-AF65-F5344CB8AC3E}">
        <p14:creationId xmlns:p14="http://schemas.microsoft.com/office/powerpoint/2010/main" xmlns="" val="18387450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3" y="1803095"/>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3" y="2862434"/>
            <a:ext cx="7765049" cy="1753721"/>
          </a:xfrm>
          <a:prstGeom prst="rect">
            <a:avLst/>
          </a:prstGeo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a:p>
        </p:txBody>
      </p:sp>
    </p:spTree>
    <p:extLst>
      <p:ext uri="{BB962C8B-B14F-4D97-AF65-F5344CB8AC3E}">
        <p14:creationId xmlns:p14="http://schemas.microsoft.com/office/powerpoint/2010/main" xmlns="" val="275569749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8"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4145360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300288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3" y="1599639"/>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182917437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6"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9"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47506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6096000"/>
            <a:ext cx="9144000"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sp>
        <p:nvSpPr>
          <p:cNvPr id="14" name="Text Placeholder 13"/>
          <p:cNvSpPr>
            <a:spLocks noGrp="1"/>
          </p:cNvSpPr>
          <p:nvPr>
            <p:ph type="body" sz="quarter" idx="10" hasCustomPrompt="1"/>
          </p:nvPr>
        </p:nvSpPr>
        <p:spPr>
          <a:xfrm>
            <a:off x="462766" y="1752600"/>
            <a:ext cx="8013248" cy="1484093"/>
          </a:xfrm>
        </p:spPr>
        <p:txBody>
          <a:bodyPr anchor="b" anchorCtr="0"/>
          <a:lstStyle>
            <a:lvl1pPr marL="0" indent="0">
              <a:lnSpc>
                <a:spcPct val="100000"/>
              </a:lnSpc>
              <a:spcBef>
                <a:spcPts val="0"/>
              </a:spcBef>
              <a:buNone/>
              <a:defRPr sz="5000">
                <a:solidFill>
                  <a:schemeClr val="bg1"/>
                </a:solidFill>
              </a:defRPr>
            </a:lvl1pPr>
          </a:lstStyle>
          <a:p>
            <a:pPr lvl="0"/>
            <a:r>
              <a:rPr lang="en-GB" dirty="0" smtClean="0"/>
              <a:t>Click to edit section slide</a:t>
            </a:r>
          </a:p>
        </p:txBody>
      </p:sp>
      <p:pic>
        <p:nvPicPr>
          <p:cNvPr id="7" name="Picture 6" descr="IMS_HEALTH.png"/>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xmlns="" val="7505246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4"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162522360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 - Bullets">
    <p:spTree>
      <p:nvGrpSpPr>
        <p:cNvPr id="1" name=""/>
        <p:cNvGrpSpPr/>
        <p:nvPr/>
      </p:nvGrpSpPr>
      <p:grpSpPr>
        <a:xfrm>
          <a:off x="0" y="0"/>
          <a:ext cx="0" cy="0"/>
          <a:chOff x="0" y="0"/>
          <a:chExt cx="0" cy="0"/>
        </a:xfrm>
      </p:grpSpPr>
      <p:sp>
        <p:nvSpPr>
          <p:cNvPr id="5" name="Content Placeholder 7"/>
          <p:cNvSpPr>
            <a:spLocks noGrp="1"/>
          </p:cNvSpPr>
          <p:nvPr>
            <p:ph sz="quarter" idx="12" hasCustomPrompt="1"/>
          </p:nvPr>
        </p:nvSpPr>
        <p:spPr>
          <a:xfrm>
            <a:off x="485714" y="1599639"/>
            <a:ext cx="3968496" cy="4500325"/>
          </a:xfrm>
          <a:prstGeom prst="rect">
            <a:avLst/>
          </a:prstGeom>
        </p:spPr>
        <p:txBody>
          <a:bodyPr wrap="square">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7"/>
          <p:cNvSpPr>
            <a:spLocks noGrp="1"/>
          </p:cNvSpPr>
          <p:nvPr>
            <p:ph sz="quarter" idx="13" hasCustomPrompt="1"/>
          </p:nvPr>
        </p:nvSpPr>
        <p:spPr>
          <a:xfrm>
            <a:off x="4735020" y="1599639"/>
            <a:ext cx="4030694" cy="4500325"/>
          </a:xfrm>
          <a:prstGeom prst="rect">
            <a:avLst/>
          </a:prstGeom>
        </p:spPr>
        <p:txBody>
          <a:bodyPr wrap="square">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3"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38896233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Column - No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4" y="1599639"/>
            <a:ext cx="397822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10" name="Content Placeholder 7"/>
          <p:cNvSpPr>
            <a:spLocks noGrp="1"/>
          </p:cNvSpPr>
          <p:nvPr>
            <p:ph sz="quarter" idx="13" hasCustomPrompt="1"/>
          </p:nvPr>
        </p:nvSpPr>
        <p:spPr>
          <a:xfrm>
            <a:off x="4756548" y="1599639"/>
            <a:ext cx="4009166" cy="4493189"/>
          </a:xfrm>
          <a:prstGeom prst="rect">
            <a:avLst/>
          </a:prstGeom>
        </p:spPr>
        <p:txBody>
          <a:bodyPr wrap="square">
            <a:noAutofit/>
          </a:bodyPr>
          <a:lstStyle>
            <a:lvl1pPr marL="0" indent="0">
              <a:spcBef>
                <a:spcPts val="1176"/>
              </a:spcBef>
              <a:buNone/>
              <a:defRPr/>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6324582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 Column - Bullets">
    <p:spTree>
      <p:nvGrpSpPr>
        <p:cNvPr id="1" name=""/>
        <p:cNvGrpSpPr/>
        <p:nvPr/>
      </p:nvGrpSpPr>
      <p:grpSpPr>
        <a:xfrm>
          <a:off x="0" y="0"/>
          <a:ext cx="0" cy="0"/>
          <a:chOff x="0" y="0"/>
          <a:chExt cx="0" cy="0"/>
        </a:xfrm>
      </p:grpSpPr>
      <p:sp>
        <p:nvSpPr>
          <p:cNvPr id="8" name="Content Placeholder 7"/>
          <p:cNvSpPr>
            <a:spLocks noGrp="1"/>
          </p:cNvSpPr>
          <p:nvPr>
            <p:ph sz="quarter" idx="12" hasCustomPrompt="1"/>
          </p:nvPr>
        </p:nvSpPr>
        <p:spPr>
          <a:xfrm>
            <a:off x="485715" y="1599639"/>
            <a:ext cx="5112054" cy="4478921"/>
          </a:xfrm>
          <a:prstGeom prst="rect">
            <a:avLst/>
          </a:prstGeom>
        </p:spPr>
        <p:txBody>
          <a:bodyPr wrap="square">
            <a:noAutofit/>
            <a:scene3d>
              <a:camera prst="orthographicFront"/>
              <a:lightRig rig="threePt" dir="t"/>
            </a:scene3d>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2" name="Content Placeholder 7"/>
          <p:cNvSpPr>
            <a:spLocks noGrp="1"/>
          </p:cNvSpPr>
          <p:nvPr>
            <p:ph sz="quarter" idx="13" hasCustomPrompt="1"/>
          </p:nvPr>
        </p:nvSpPr>
        <p:spPr>
          <a:xfrm>
            <a:off x="6062143" y="1599639"/>
            <a:ext cx="2700858" cy="4478921"/>
          </a:xfrm>
          <a:prstGeom prst="rect">
            <a:avLst/>
          </a:prstGeom>
        </p:spPr>
        <p:txBody>
          <a:bodyPr wrap="square" tIns="0">
            <a:noAutofit/>
            <a:scene3d>
              <a:camera prst="orthographicFront"/>
              <a:lightRig rig="threePt" dir="t"/>
            </a:scene3d>
          </a:bodyPr>
          <a:lstStyle>
            <a:lvl1pPr>
              <a:defRPr sz="2000"/>
            </a:lvl1pPr>
            <a:lvl2pPr>
              <a:defRPr sz="1400"/>
            </a:lvl2pPr>
            <a:lvl3pPr>
              <a:defRPr sz="1200"/>
            </a:lvl3pPr>
            <a:lvl4pPr>
              <a:defRPr sz="1050"/>
            </a:lvl4pPr>
            <a:lvl5pPr>
              <a:defRPr sz="1050"/>
            </a:lvl5p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3" name="Straight Connector 22"/>
          <p:cNvCxnSpPr/>
          <p:nvPr userDrawn="1"/>
        </p:nvCxnSpPr>
        <p:spPr>
          <a:xfrm>
            <a:off x="5827477" y="1612771"/>
            <a:ext cx="8911" cy="4473031"/>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25221637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2 Column - No Bullets">
    <p:spTree>
      <p:nvGrpSpPr>
        <p:cNvPr id="1" name=""/>
        <p:cNvGrpSpPr/>
        <p:nvPr/>
      </p:nvGrpSpPr>
      <p:grpSpPr>
        <a:xfrm>
          <a:off x="0" y="0"/>
          <a:ext cx="0" cy="0"/>
          <a:chOff x="0" y="0"/>
          <a:chExt cx="0" cy="0"/>
        </a:xfrm>
      </p:grpSpPr>
      <p:sp>
        <p:nvSpPr>
          <p:cNvPr id="5" name="Content Placeholder 7"/>
          <p:cNvSpPr>
            <a:spLocks noGrp="1"/>
          </p:cNvSpPr>
          <p:nvPr>
            <p:ph sz="quarter" idx="13" hasCustomPrompt="1"/>
          </p:nvPr>
        </p:nvSpPr>
        <p:spPr>
          <a:xfrm>
            <a:off x="5810142" y="1599640"/>
            <a:ext cx="2952859" cy="4471786"/>
          </a:xfrm>
          <a:prstGeom prst="rect">
            <a:avLst/>
          </a:prstGeom>
        </p:spPr>
        <p:txBody>
          <a:bodyPr wrap="square" tIns="0">
            <a:noAutofit/>
          </a:bodyPr>
          <a:lstStyle>
            <a:lvl1pPr>
              <a:defRPr sz="2000"/>
            </a:lvl1pPr>
            <a:lvl2pPr>
              <a:defRPr sz="1400"/>
            </a:lvl2pPr>
            <a:lvl3pPr>
              <a:defRPr sz="1200"/>
            </a:lvl3pPr>
            <a:lvl4pPr>
              <a:defRPr sz="1050"/>
            </a:lvl4pPr>
            <a:lvl5pPr>
              <a:defRPr sz="105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2" hasCustomPrompt="1"/>
          </p:nvPr>
        </p:nvSpPr>
        <p:spPr>
          <a:xfrm>
            <a:off x="485715" y="1599640"/>
            <a:ext cx="4966818" cy="4471786"/>
          </a:xfrm>
          <a:prstGeom prst="rect">
            <a:avLst/>
          </a:prstGeom>
        </p:spPr>
        <p:txBody>
          <a:bodyPr wrap="square">
            <a:noAutofit/>
          </a:bodyPr>
          <a:lstStyle>
            <a:lvl1pPr marL="0" indent="0">
              <a:spcBef>
                <a:spcPts val="1176"/>
              </a:spcBef>
              <a:buNone/>
              <a:defRPr sz="2000"/>
            </a:lvl1pPr>
            <a:lvl2pPr marL="410291" indent="0">
              <a:buNone/>
              <a:defRPr/>
            </a:lvl2pPr>
            <a:lvl3pPr marL="820582" indent="0">
              <a:buNone/>
              <a:defRPr/>
            </a:lvl3pPr>
            <a:lvl4pPr marL="1230873" indent="0">
              <a:buNone/>
              <a:defRPr/>
            </a:lvl4pPr>
            <a:lvl5pPr marL="1641165" indent="0">
              <a:buNone/>
              <a:defRPr/>
            </a:lvl5pPr>
          </a:lstStyle>
          <a:p>
            <a:pPr lvl="0"/>
            <a:r>
              <a:rPr lang="en-US" dirty="0" smtClean="0"/>
              <a:t>Click to edit text styles</a:t>
            </a:r>
            <a:endParaRPr lang="en-US" dirty="0"/>
          </a:p>
        </p:txBody>
      </p:sp>
      <p:sp>
        <p:nvSpPr>
          <p:cNvPr id="2" name="Footer Placeholder 1"/>
          <p:cNvSpPr>
            <a:spLocks noGrp="1"/>
          </p:cNvSpPr>
          <p:nvPr>
            <p:ph type="ftr" sz="quarter" idx="14"/>
          </p:nvPr>
        </p:nvSpPr>
        <p:spPr/>
        <p:txBody>
          <a:bodyPr/>
          <a:lstStyle/>
          <a:p>
            <a:r>
              <a:rPr lang="en-GB" smtClean="0"/>
              <a:t>IMS Health Confidential</a:t>
            </a:r>
            <a:endParaRPr lang="en-GB"/>
          </a:p>
        </p:txBody>
      </p:sp>
      <p:sp>
        <p:nvSpPr>
          <p:cNvPr id="15"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6" name="Straight Connector 1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209942572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97262136"/>
              </p:ext>
            </p:extLst>
          </p:nvPr>
        </p:nvGraphicFramePr>
        <p:xfrm>
          <a:off x="1588" y="1588"/>
          <a:ext cx="1587" cy="1587"/>
        </p:xfrm>
        <a:graphic>
          <a:graphicData uri="http://schemas.openxmlformats.org/presentationml/2006/ole">
            <p:oleObj spid="_x0000_s7240" name="think-cell Slide" r:id="rId3" imgW="360" imgH="360" progId="">
              <p:embed/>
            </p:oleObj>
          </a:graphicData>
        </a:graphic>
      </p:graphicFrame>
      <p:sp>
        <p:nvSpPr>
          <p:cNvPr id="4" name="Footer Placeholder 3"/>
          <p:cNvSpPr>
            <a:spLocks noGrp="1"/>
          </p:cNvSpPr>
          <p:nvPr>
            <p:ph type="ftr" sz="quarter" idx="10"/>
          </p:nvPr>
        </p:nvSpPr>
        <p:spPr/>
        <p:txBody>
          <a:bodyPr/>
          <a:lstStyle/>
          <a:p>
            <a:r>
              <a:rPr lang="en-GB" smtClean="0"/>
              <a:t>IMS Health Confidential</a:t>
            </a:r>
            <a:endParaRPr lang="en-GB"/>
          </a:p>
        </p:txBody>
      </p:sp>
      <p:sp>
        <p:nvSpPr>
          <p:cNvPr id="12"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3" name="Straight Connector 12"/>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idx="1" hasCustomPrompt="1"/>
          </p:nvPr>
        </p:nvSpPr>
        <p:spPr>
          <a:xfrm>
            <a:off x="495443" y="1599639"/>
            <a:ext cx="8270271"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605324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463" y="1803095"/>
            <a:ext cx="7772977" cy="1043555"/>
          </a:xfr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525463" y="2862434"/>
            <a:ext cx="7765049" cy="1753721"/>
          </a:xfrm>
        </p:spPr>
        <p:txBody>
          <a:bodyPr>
            <a:noAutofit/>
          </a:bodyPr>
          <a:lstStyle>
            <a:lvl1pPr marL="0" indent="0" algn="l">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p:txBody>
          <a:bodyPr/>
          <a:lstStyle/>
          <a:p>
            <a:r>
              <a:rPr lang="en-GB" smtClean="0"/>
              <a:t>IMS Health Confidential</a:t>
            </a:r>
            <a:endParaRPr lang="en-GB"/>
          </a:p>
        </p:txBody>
      </p:sp>
    </p:spTree>
    <p:extLst>
      <p:ext uri="{BB962C8B-B14F-4D97-AF65-F5344CB8AC3E}">
        <p14:creationId xmlns:p14="http://schemas.microsoft.com/office/powerpoint/2010/main" xmlns="" val="10794505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p:txBody>
          <a:bodyPr/>
          <a:lstStyle/>
          <a:p>
            <a:r>
              <a:rPr lang="en-GB" smtClean="0"/>
              <a:t>IMS Health Confidential</a:t>
            </a:r>
            <a:endParaRPr lang="en-GB"/>
          </a:p>
        </p:txBody>
      </p:sp>
    </p:spTree>
    <p:extLst>
      <p:ext uri="{BB962C8B-B14F-4D97-AF65-F5344CB8AC3E}">
        <p14:creationId xmlns:p14="http://schemas.microsoft.com/office/powerpoint/2010/main" xmlns="" val="3402448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048934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95443" y="1599639"/>
            <a:ext cx="8279999" cy="4478921"/>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10"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85714" y="1088229"/>
            <a:ext cx="8280000" cy="333425"/>
          </a:xfr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xmlns="" val="15700608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 - Bullets_no subtitle">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5716" y="1080411"/>
            <a:ext cx="8279997" cy="4998150"/>
          </a:xfrm>
          <a:prstGeom prst="rect">
            <a:avLst/>
          </a:prstGeom>
        </p:spPr>
        <p:txBody>
          <a:bodyPr vert="horz" wrap="square" lIns="0" tIns="0" rIns="0" bIns="0" rtlCol="0">
            <a:no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0"/>
          </p:nvPr>
        </p:nvSpPr>
        <p:spPr/>
        <p:txBody>
          <a:bodyPr/>
          <a:lstStyle/>
          <a:p>
            <a:r>
              <a:rPr lang="en-GB" smtClean="0"/>
              <a:t>IMS Health Confidential</a:t>
            </a:r>
            <a:endParaRPr lang="en-GB"/>
          </a:p>
        </p:txBody>
      </p:sp>
      <p:sp>
        <p:nvSpPr>
          <p:cNvPr id="9" name="Title 1"/>
          <p:cNvSpPr>
            <a:spLocks noGrp="1"/>
          </p:cNvSpPr>
          <p:nvPr>
            <p:ph type="title" hasCustomPrompt="1"/>
          </p:nvPr>
        </p:nvSpPr>
        <p:spPr>
          <a:xfrm>
            <a:off x="485714" y="75203"/>
            <a:ext cx="8280000" cy="849228"/>
          </a:xfrm>
        </p:spPr>
        <p:txBody>
          <a:bodyPr wrap="square">
            <a:noAutofit/>
          </a:bodyPr>
          <a:lstStyle>
            <a:lvl1pPr>
              <a:defRPr baseline="0"/>
            </a:lvl1pPr>
          </a:lstStyle>
          <a:p>
            <a:r>
              <a:rPr lang="en-US" dirty="0" smtClean="0"/>
              <a:t>Click to edit title</a:t>
            </a:r>
            <a:endParaRPr lang="en-US" dirty="0"/>
          </a:p>
        </p:txBody>
      </p:sp>
      <p:cxnSp>
        <p:nvCxnSpPr>
          <p:cNvPr id="10" name="Straight Connector 9"/>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73463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5.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6.png"/><Relationship Id="rId2" Type="http://schemas.openxmlformats.org/officeDocument/2006/relationships/slideLayout" Target="../slideLayouts/slideLayout32.xml"/><Relationship Id="rId16"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87" y="1588"/>
          <a:ext cx="1587" cy="1587"/>
        </p:xfrm>
        <a:graphic>
          <a:graphicData uri="http://schemas.openxmlformats.org/presentationml/2006/ole">
            <p:oleObj spid="_x0000_s56321" name="think-cell Slide" r:id="rId18" imgW="360" imgH="360" progId="">
              <p:embed/>
            </p:oleObj>
          </a:graphicData>
        </a:graphic>
      </p:graphicFrame>
      <p:sp>
        <p:nvSpPr>
          <p:cNvPr id="2" name="Title Placeholder 1"/>
          <p:cNvSpPr>
            <a:spLocks noGrp="1"/>
          </p:cNvSpPr>
          <p:nvPr>
            <p:ph type="title"/>
          </p:nvPr>
        </p:nvSpPr>
        <p:spPr>
          <a:xfrm>
            <a:off x="495443"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95443" y="1599639"/>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47412" y="6427715"/>
            <a:ext cx="215926" cy="146194"/>
          </a:xfrm>
          <a:prstGeom prst="rect">
            <a:avLst/>
          </a:prstGeom>
          <a:noFill/>
        </p:spPr>
        <p:txBody>
          <a:bodyPr wrap="square" lIns="0" tIns="0" rIns="0" bIns="0" rtlCol="0">
            <a:spAutoFit/>
          </a:bodyPr>
          <a:lstStyle/>
          <a:p>
            <a:pPr marL="0" indent="0" algn="ctr">
              <a:buFont typeface="Arial"/>
              <a:buNone/>
            </a:pPr>
            <a:fld id="{DEF0A56F-D2D0-4957-B6A4-1DC911A5477B}" type="slidenum">
              <a:rPr lang="en-GB" sz="950" smtClean="0">
                <a:solidFill>
                  <a:schemeClr val="tx2"/>
                </a:solidFill>
              </a:rPr>
              <a:pPr marL="0" indent="0" algn="ctr">
                <a:buFont typeface="Arial"/>
                <a:buNone/>
              </a:pPr>
              <a:t>‹#›</a:t>
            </a:fld>
            <a:endParaRPr lang="en-US" sz="950">
              <a:solidFill>
                <a:schemeClr val="tx2"/>
              </a:solidFill>
            </a:endParaRPr>
          </a:p>
        </p:txBody>
      </p:sp>
      <p:cxnSp>
        <p:nvCxnSpPr>
          <p:cNvPr id="11" name="Straight Connector 10"/>
          <p:cNvCxnSpPr/>
          <p:nvPr/>
        </p:nvCxnSpPr>
        <p:spPr>
          <a:xfrm>
            <a:off x="495444" y="6353138"/>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pic>
        <p:nvPicPr>
          <p:cNvPr id="8" name="Picture 7" descr="IMS_HEALTH.png"/>
          <p:cNvPicPr>
            <a:picLocks noChangeAspect="1"/>
          </p:cNvPicPr>
          <p:nvPr/>
        </p:nvPicPr>
        <p:blipFill rotWithShape="1">
          <a:blip r:embed="rId19" cstate="print">
            <a:extLst>
              <a:ext uri="{28A0092B-C50C-407E-A947-70E740481C1C}">
                <a14:useLocalDpi xmlns:a14="http://schemas.microsoft.com/office/drawing/2010/main" xmlns="" val="0"/>
              </a:ext>
            </a:extLst>
          </a:blip>
          <a:srcRect b="24155"/>
          <a:stretch/>
        </p:blipFill>
        <p:spPr>
          <a:xfrm>
            <a:off x="7236848" y="6274616"/>
            <a:ext cx="1464069" cy="373871"/>
          </a:xfrm>
          <a:prstGeom prst="rect">
            <a:avLst/>
          </a:prstGeom>
        </p:spPr>
      </p:pic>
    </p:spTree>
    <p:extLst>
      <p:ext uri="{BB962C8B-B14F-4D97-AF65-F5344CB8AC3E}">
        <p14:creationId xmlns:p14="http://schemas.microsoft.com/office/powerpoint/2010/main" xmlns="" val="363660447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672" r:id="rId5"/>
    <p:sldLayoutId id="2147483684" r:id="rId6"/>
    <p:sldLayoutId id="2147483688" r:id="rId7"/>
    <p:sldLayoutId id="2147483673" r:id="rId8"/>
    <p:sldLayoutId id="2147483687" r:id="rId9"/>
    <p:sldLayoutId id="2147483681" r:id="rId10"/>
    <p:sldLayoutId id="2147483678" r:id="rId11"/>
    <p:sldLayoutId id="2147483682" r:id="rId12"/>
    <p:sldLayoutId id="2147483683" r:id="rId13"/>
    <p:sldLayoutId id="2147483685" r:id="rId14"/>
    <p:sldLayoutId id="2147483854" r:id="rId15"/>
  </p:sldLayoutIdLst>
  <p:timing>
    <p:tnLst>
      <p:par>
        <p:cTn id="1" dur="indefinite" restart="never" nodeType="tmRoot"/>
      </p:par>
    </p:tnLst>
  </p:timing>
  <p:hf sldNum="0" hdr="0" dt="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47412" y="6427715"/>
            <a:ext cx="215926" cy="146194"/>
          </a:xfrm>
          <a:prstGeom prst="rect">
            <a:avLst/>
          </a:prstGeom>
          <a:noFill/>
        </p:spPr>
        <p:txBody>
          <a:bodyPr wrap="square" lIns="0" tIns="0" rIns="0" bIns="0" rtlCol="0">
            <a:spAutoFit/>
          </a:bodyPr>
          <a:lstStyle/>
          <a:p>
            <a:pPr marL="0" indent="0" algn="ctr">
              <a:buFont typeface="Arial"/>
              <a:buNone/>
            </a:pPr>
            <a:fld id="{AF323D4A-91CC-4F40-81A5-D9630C60C971}" type="slidenum">
              <a:rPr sz="950">
                <a:solidFill>
                  <a:schemeClr val="tx2"/>
                </a:solidFill>
              </a:rPr>
              <a:pPr marL="0" indent="0" algn="ctr">
                <a:buFont typeface="Arial"/>
                <a:buNone/>
              </a:pPr>
              <a:t>‹#›</a:t>
            </a:fld>
            <a:endParaRPr lang="en-US" sz="950">
              <a:solidFill>
                <a:schemeClr val="tx2"/>
              </a:solidFill>
            </a:endParaRPr>
          </a:p>
        </p:txBody>
      </p:sp>
      <p:cxnSp>
        <p:nvCxnSpPr>
          <p:cNvPr id="11" name="Straight Connector 10"/>
          <p:cNvCxnSpPr/>
          <p:nvPr/>
        </p:nvCxnSpPr>
        <p:spPr>
          <a:xfrm>
            <a:off x="495444" y="6353138"/>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3"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17" name="Title Placeholder 1"/>
          <p:cNvSpPr>
            <a:spLocks noGrp="1"/>
          </p:cNvSpPr>
          <p:nvPr>
            <p:ph type="title"/>
          </p:nvPr>
        </p:nvSpPr>
        <p:spPr>
          <a:xfrm>
            <a:off x="495443"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18" name="Text Placeholder 2"/>
          <p:cNvSpPr>
            <a:spLocks noGrp="1"/>
          </p:cNvSpPr>
          <p:nvPr>
            <p:ph type="body" idx="1"/>
          </p:nvPr>
        </p:nvSpPr>
        <p:spPr>
          <a:xfrm>
            <a:off x="495443" y="1599639"/>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IMS_CG.png"/>
          <p:cNvPicPr>
            <a:picLocks noChangeAspect="1"/>
          </p:cNvPicPr>
          <p:nvPr/>
        </p:nvPicPr>
        <p:blipFill rotWithShape="1">
          <a:blip r:embed="rId17" cstate="print">
            <a:extLst>
              <a:ext uri="{28A0092B-C50C-407E-A947-70E740481C1C}">
                <a14:useLocalDpi xmlns:a14="http://schemas.microsoft.com/office/drawing/2010/main" xmlns="" val="0"/>
              </a:ext>
            </a:extLst>
          </a:blip>
          <a:srcRect b="27454"/>
          <a:stretch/>
        </p:blipFill>
        <p:spPr>
          <a:xfrm>
            <a:off x="6424876" y="6267826"/>
            <a:ext cx="2412905" cy="380662"/>
          </a:xfrm>
          <a:prstGeom prst="rect">
            <a:avLst/>
          </a:prstGeom>
        </p:spPr>
      </p:pic>
    </p:spTree>
    <p:extLst>
      <p:ext uri="{BB962C8B-B14F-4D97-AF65-F5344CB8AC3E}">
        <p14:creationId xmlns:p14="http://schemas.microsoft.com/office/powerpoint/2010/main" xmlns="" val="1600085903"/>
      </p:ext>
    </p:extLst>
  </p:cSld>
  <p:clrMap bg1="lt1" tx1="dk1" bg2="lt2" tx2="dk2" accent1="accent1" accent2="accent2" accent3="accent3" accent4="accent4" accent5="accent5" accent6="accent6" hlink="hlink" folHlink="folHlink"/>
  <p:sldLayoutIdLst>
    <p:sldLayoutId id="2147483690" r:id="rId1"/>
    <p:sldLayoutId id="2147483738" r:id="rId2"/>
    <p:sldLayoutId id="2147483859" r:id="rId3"/>
    <p:sldLayoutId id="2147483860" r:id="rId4"/>
    <p:sldLayoutId id="2147483692" r:id="rId5"/>
    <p:sldLayoutId id="2147483694" r:id="rId6"/>
    <p:sldLayoutId id="2147483695" r:id="rId7"/>
    <p:sldLayoutId id="2147483696" r:id="rId8"/>
    <p:sldLayoutId id="2147483697" r:id="rId9"/>
    <p:sldLayoutId id="2147483698" r:id="rId10"/>
    <p:sldLayoutId id="2147483699" r:id="rId11"/>
    <p:sldLayoutId id="2147483700" r:id="rId12"/>
    <p:sldLayoutId id="2147483739" r:id="rId13"/>
    <p:sldLayoutId id="2147483701" r:id="rId14"/>
    <p:sldLayoutId id="2147483702" r:id="rId15"/>
  </p:sldLayoutIdLst>
  <p:timing>
    <p:tnLst>
      <p:par>
        <p:cTn id="1" dur="indefinite" restart="never" nodeType="tmRoot"/>
      </p:par>
    </p:tnLst>
  </p:timing>
  <p:hf sldNum="0" hdr="0" dt="0"/>
  <p:txStyles>
    <p:titleStyle>
      <a:lvl1pPr algn="l" defTabSz="410291" rtl="0" eaLnBrk="1" latinLnBrk="0" hangingPunct="1">
        <a:lnSpc>
          <a:spcPct val="90000"/>
        </a:lnSpc>
        <a:spcBef>
          <a:spcPct val="0"/>
        </a:spcBef>
        <a:buNone/>
        <a:defRPr sz="24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600" b="0" i="0" kern="1200">
          <a:solidFill>
            <a:schemeClr val="accent2"/>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147412" y="6427715"/>
            <a:ext cx="215926" cy="146194"/>
          </a:xfrm>
          <a:prstGeom prst="rect">
            <a:avLst/>
          </a:prstGeom>
          <a:noFill/>
        </p:spPr>
        <p:txBody>
          <a:bodyPr wrap="square" lIns="0" tIns="0" rIns="0" bIns="0" rtlCol="0">
            <a:spAutoFit/>
          </a:bodyPr>
          <a:lstStyle/>
          <a:p>
            <a:pPr marL="0" indent="0" algn="ctr">
              <a:buFont typeface="Arial"/>
              <a:buNone/>
            </a:pPr>
            <a:fld id="{AF323D4A-91CC-4F40-81A5-D9630C60C971}" type="slidenum">
              <a:rPr sz="950">
                <a:solidFill>
                  <a:schemeClr val="tx2"/>
                </a:solidFill>
              </a:rPr>
              <a:pPr marL="0" indent="0" algn="ctr">
                <a:buFont typeface="Arial"/>
                <a:buNone/>
              </a:pPr>
              <a:t>‹#›</a:t>
            </a:fld>
            <a:endParaRPr lang="en-US" sz="950">
              <a:solidFill>
                <a:schemeClr val="tx2"/>
              </a:solidFill>
            </a:endParaRPr>
          </a:p>
        </p:txBody>
      </p:sp>
      <p:cxnSp>
        <p:nvCxnSpPr>
          <p:cNvPr id="11" name="Straight Connector 10"/>
          <p:cNvCxnSpPr/>
          <p:nvPr/>
        </p:nvCxnSpPr>
        <p:spPr>
          <a:xfrm>
            <a:off x="495444" y="6353138"/>
            <a:ext cx="0" cy="295349"/>
          </a:xfrm>
          <a:prstGeom prst="line">
            <a:avLst/>
          </a:prstGeom>
          <a:ln w="9525" cmpd="sng">
            <a:solidFill>
              <a:srgbClr val="CACCC5"/>
            </a:solidFill>
          </a:ln>
          <a:effectLst/>
        </p:spPr>
        <p:style>
          <a:lnRef idx="2">
            <a:schemeClr val="accent1"/>
          </a:lnRef>
          <a:fillRef idx="0">
            <a:schemeClr val="accent1"/>
          </a:fillRef>
          <a:effectRef idx="1">
            <a:schemeClr val="accent1"/>
          </a:effectRef>
          <a:fontRef idx="minor">
            <a:schemeClr val="tx1"/>
          </a:fontRef>
        </p:style>
      </p:cxnSp>
      <p:sp>
        <p:nvSpPr>
          <p:cNvPr id="12" name="Footer Placeholder 6"/>
          <p:cNvSpPr>
            <a:spLocks noGrp="1"/>
          </p:cNvSpPr>
          <p:nvPr>
            <p:ph type="ftr" sz="quarter" idx="3"/>
          </p:nvPr>
        </p:nvSpPr>
        <p:spPr>
          <a:xfrm>
            <a:off x="622300" y="6318250"/>
            <a:ext cx="5727700" cy="365125"/>
          </a:xfrm>
          <a:prstGeom prst="rect">
            <a:avLst/>
          </a:prstGeom>
        </p:spPr>
        <p:txBody>
          <a:bodyPr vert="horz" lIns="91440" tIns="45720" rIns="91440" bIns="45720" rtlCol="0" anchor="ctr"/>
          <a:lstStyle>
            <a:lvl1pPr algn="l">
              <a:defRPr sz="900">
                <a:solidFill>
                  <a:srgbClr val="8EAFBF"/>
                </a:solidFill>
              </a:defRPr>
            </a:lvl1pPr>
          </a:lstStyle>
          <a:p>
            <a:r>
              <a:rPr lang="en-GB" smtClean="0"/>
              <a:t>IMS Health Confidential</a:t>
            </a:r>
            <a:endParaRPr lang="en-GB"/>
          </a:p>
        </p:txBody>
      </p:sp>
      <p:sp>
        <p:nvSpPr>
          <p:cNvPr id="17" name="Title Placeholder 1"/>
          <p:cNvSpPr>
            <a:spLocks noGrp="1"/>
          </p:cNvSpPr>
          <p:nvPr>
            <p:ph type="title"/>
          </p:nvPr>
        </p:nvSpPr>
        <p:spPr>
          <a:xfrm>
            <a:off x="495443" y="75203"/>
            <a:ext cx="8270269" cy="849228"/>
          </a:xfrm>
          <a:prstGeom prst="rect">
            <a:avLst/>
          </a:prstGeom>
        </p:spPr>
        <p:txBody>
          <a:bodyPr vert="horz" lIns="0" tIns="0" rIns="0" bIns="0" rtlCol="0" anchor="b" anchorCtr="0">
            <a:normAutofit/>
          </a:bodyPr>
          <a:lstStyle/>
          <a:p>
            <a:r>
              <a:rPr lang="en-US" dirty="0" smtClean="0"/>
              <a:t>Click to edit title</a:t>
            </a:r>
            <a:endParaRPr lang="en-US" dirty="0"/>
          </a:p>
        </p:txBody>
      </p:sp>
      <p:sp>
        <p:nvSpPr>
          <p:cNvPr id="18" name="Text Placeholder 2"/>
          <p:cNvSpPr>
            <a:spLocks noGrp="1"/>
          </p:cNvSpPr>
          <p:nvPr>
            <p:ph type="body" idx="1"/>
          </p:nvPr>
        </p:nvSpPr>
        <p:spPr>
          <a:xfrm>
            <a:off x="495443" y="1599639"/>
            <a:ext cx="8270269" cy="4486055"/>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IMS_INST.png"/>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6982865" y="6202899"/>
            <a:ext cx="1782847" cy="522429"/>
          </a:xfrm>
          <a:prstGeom prst="rect">
            <a:avLst/>
          </a:prstGeom>
        </p:spPr>
      </p:pic>
    </p:spTree>
    <p:extLst>
      <p:ext uri="{BB962C8B-B14F-4D97-AF65-F5344CB8AC3E}">
        <p14:creationId xmlns:p14="http://schemas.microsoft.com/office/powerpoint/2010/main" xmlns="" val="40723750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p:timing>
    <p:tnLst>
      <p:par>
        <p:cTn id="1" dur="indefinite" restart="never" nodeType="tmRoot"/>
      </p:par>
    </p:tnLst>
  </p:timing>
  <p:hf sldNum="0" hdr="0" dt="0"/>
  <p:txStyles>
    <p:titleStyle>
      <a:lvl1pPr algn="l" defTabSz="410291" rtl="0" eaLnBrk="1" latinLnBrk="0" hangingPunct="1">
        <a:lnSpc>
          <a:spcPct val="90000"/>
        </a:lnSpc>
        <a:spcBef>
          <a:spcPct val="0"/>
        </a:spcBef>
        <a:buNone/>
        <a:defRPr sz="3000" b="0" i="0" kern="1200">
          <a:solidFill>
            <a:schemeClr val="accent2"/>
          </a:solidFill>
          <a:latin typeface="Arial"/>
          <a:ea typeface="+mj-ea"/>
          <a:cs typeface="Arial"/>
        </a:defRPr>
      </a:lvl1pPr>
    </p:titleStyle>
    <p:body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899" y="1066800"/>
            <a:ext cx="4273551" cy="2309377"/>
          </a:xfrm>
        </p:spPr>
        <p:txBody>
          <a:bodyPr/>
          <a:lstStyle/>
          <a:p>
            <a:r>
              <a:rPr lang="en-GB" sz="3600" b="1" dirty="0" smtClean="0"/>
              <a:t>Using Predictive Analytics to Support the </a:t>
            </a:r>
            <a:r>
              <a:rPr lang="en-GB" sz="3600" b="1" dirty="0" err="1" smtClean="0"/>
              <a:t>Lucentis</a:t>
            </a:r>
            <a:r>
              <a:rPr lang="en-GB" sz="3600" b="1" dirty="0" smtClean="0"/>
              <a:t> Franchise</a:t>
            </a:r>
            <a:endParaRPr lang="en-US" sz="3200" b="1" dirty="0"/>
          </a:p>
        </p:txBody>
      </p:sp>
      <p:sp>
        <p:nvSpPr>
          <p:cNvPr id="4" name="Text Placeholder 3"/>
          <p:cNvSpPr>
            <a:spLocks noGrp="1"/>
          </p:cNvSpPr>
          <p:nvPr>
            <p:ph type="body" sz="quarter" idx="10"/>
          </p:nvPr>
        </p:nvSpPr>
        <p:spPr>
          <a:xfrm>
            <a:off x="469899" y="3886200"/>
            <a:ext cx="5727290" cy="945252"/>
          </a:xfrm>
        </p:spPr>
        <p:txBody>
          <a:bodyPr/>
          <a:lstStyle/>
          <a:p>
            <a:pPr>
              <a:spcBef>
                <a:spcPts val="0"/>
              </a:spcBef>
            </a:pPr>
            <a:r>
              <a:rPr lang="en-GB" dirty="0" smtClean="0"/>
              <a:t>John Rigg PhD</a:t>
            </a:r>
          </a:p>
          <a:p>
            <a:pPr>
              <a:spcBef>
                <a:spcPts val="0"/>
              </a:spcBef>
            </a:pPr>
            <a:r>
              <a:rPr lang="en-GB" dirty="0" smtClean="0"/>
              <a:t>Director, Predictive Analytics</a:t>
            </a:r>
            <a:endParaRPr lang="en-GB" dirty="0"/>
          </a:p>
        </p:txBody>
      </p:sp>
      <p:sp>
        <p:nvSpPr>
          <p:cNvPr id="5" name="Text Placeholder 4"/>
          <p:cNvSpPr>
            <a:spLocks noGrp="1"/>
          </p:cNvSpPr>
          <p:nvPr>
            <p:ph type="body" sz="quarter" idx="11"/>
          </p:nvPr>
        </p:nvSpPr>
        <p:spPr/>
        <p:txBody>
          <a:bodyPr/>
          <a:lstStyle/>
          <a:p>
            <a:r>
              <a:rPr lang="en-US" smtClean="0"/>
              <a:t>Real-World Evidence Solutions</a:t>
            </a:r>
            <a:endParaRPr lang="en-US" dirty="0"/>
          </a:p>
        </p:txBody>
      </p:sp>
      <p:sp>
        <p:nvSpPr>
          <p:cNvPr id="6" name="Text Placeholder 5"/>
          <p:cNvSpPr>
            <a:spLocks noGrp="1"/>
          </p:cNvSpPr>
          <p:nvPr>
            <p:ph type="body" sz="quarter" idx="12"/>
          </p:nvPr>
        </p:nvSpPr>
        <p:spPr/>
        <p:txBody>
          <a:bodyPr/>
          <a:lstStyle/>
          <a:p>
            <a:r>
              <a:rPr lang="en-US" sz="1800" dirty="0" smtClean="0"/>
              <a:t>17 June 2015</a:t>
            </a:r>
            <a:endParaRPr lang="en-US" sz="1800" dirty="0"/>
          </a:p>
        </p:txBody>
      </p:sp>
    </p:spTree>
    <p:extLst>
      <p:ext uri="{BB962C8B-B14F-4D97-AF65-F5344CB8AC3E}">
        <p14:creationId xmlns="" xmlns:p14="http://schemas.microsoft.com/office/powerpoint/2010/main" val="158316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1587" y="1588"/>
          <a:ext cx="1587" cy="1587"/>
        </p:xfrm>
        <a:graphic>
          <a:graphicData uri="http://schemas.openxmlformats.org/presentationml/2006/ole">
            <p:oleObj spid="_x0000_s118786" name="think-cell Slide" r:id="rId3" imgW="216" imgH="216" progId="">
              <p:embed/>
            </p:oleObj>
          </a:graphicData>
        </a:graphic>
      </p:graphicFrame>
      <p:sp>
        <p:nvSpPr>
          <p:cNvPr id="7" name="Rectangle 6"/>
          <p:cNvSpPr/>
          <p:nvPr/>
        </p:nvSpPr>
        <p:spPr>
          <a:xfrm>
            <a:off x="679273" y="4643063"/>
            <a:ext cx="2880320" cy="1872000"/>
          </a:xfrm>
          <a:prstGeom prst="rect">
            <a:avLst/>
          </a:prstGeom>
          <a:solidFill>
            <a:schemeClr val="accent4">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300" b="1" dirty="0" smtClean="0">
                <a:solidFill>
                  <a:schemeClr val="tx1"/>
                </a:solidFill>
              </a:rPr>
              <a:t>Studies</a:t>
            </a:r>
            <a:endParaRPr lang="de-CH" sz="1300" b="1" dirty="0">
              <a:solidFill>
                <a:schemeClr val="tx1"/>
              </a:solidFill>
            </a:endParaRPr>
          </a:p>
        </p:txBody>
      </p:sp>
      <p:sp>
        <p:nvSpPr>
          <p:cNvPr id="2" name="Content Placeholder 1"/>
          <p:cNvSpPr>
            <a:spLocks noGrp="1"/>
          </p:cNvSpPr>
          <p:nvPr>
            <p:ph idx="1"/>
          </p:nvPr>
        </p:nvSpPr>
        <p:spPr>
          <a:xfrm>
            <a:off x="490276" y="1080411"/>
            <a:ext cx="8279997" cy="4998150"/>
          </a:xfrm>
        </p:spPr>
        <p:txBody>
          <a:bodyPr/>
          <a:lstStyle/>
          <a:p>
            <a:pPr lvl="0">
              <a:buClr>
                <a:srgbClr val="25B4FF"/>
              </a:buClr>
            </a:pPr>
            <a:r>
              <a:rPr lang="en-GB" sz="1600" dirty="0" smtClean="0">
                <a:solidFill>
                  <a:srgbClr val="D9DAD5">
                    <a:lumMod val="10000"/>
                  </a:srgbClr>
                </a:solidFill>
              </a:rPr>
              <a:t>The predictive analytics projects will largely run as a separate </a:t>
            </a:r>
            <a:r>
              <a:rPr lang="en-GB" sz="1600" dirty="0" err="1" smtClean="0">
                <a:solidFill>
                  <a:srgbClr val="D9DAD5">
                    <a:lumMod val="10000"/>
                  </a:srgbClr>
                </a:solidFill>
              </a:rPr>
              <a:t>workstream</a:t>
            </a:r>
            <a:r>
              <a:rPr lang="en-GB" sz="1600" dirty="0" smtClean="0">
                <a:solidFill>
                  <a:srgbClr val="D9DAD5">
                    <a:lumMod val="10000"/>
                  </a:srgbClr>
                </a:solidFill>
              </a:rPr>
              <a:t> to existing </a:t>
            </a:r>
            <a:r>
              <a:rPr lang="en-GB" sz="1600" dirty="0" err="1" smtClean="0">
                <a:solidFill>
                  <a:srgbClr val="D9DAD5">
                    <a:lumMod val="10000"/>
                  </a:srgbClr>
                </a:solidFill>
              </a:rPr>
              <a:t>workstreams</a:t>
            </a:r>
            <a:endParaRPr lang="en-GB" sz="1600" dirty="0" smtClean="0">
              <a:solidFill>
                <a:srgbClr val="D9DAD5">
                  <a:lumMod val="10000"/>
                </a:srgbClr>
              </a:solidFill>
            </a:endParaRPr>
          </a:p>
          <a:p>
            <a:pPr lvl="0">
              <a:buClr>
                <a:srgbClr val="25B4FF"/>
              </a:buClr>
            </a:pPr>
            <a:r>
              <a:rPr lang="en-GB" sz="1600" dirty="0" smtClean="0">
                <a:solidFill>
                  <a:srgbClr val="D9DAD5">
                    <a:lumMod val="10000"/>
                  </a:srgbClr>
                </a:solidFill>
              </a:rPr>
              <a:t>To ensure the predictive analytics projects capitalize from lessons learned and knowledge of data acquired from existing </a:t>
            </a:r>
            <a:r>
              <a:rPr lang="en-GB" sz="1600" dirty="0" err="1" smtClean="0">
                <a:solidFill>
                  <a:srgbClr val="D9DAD5">
                    <a:lumMod val="10000"/>
                  </a:srgbClr>
                </a:solidFill>
              </a:rPr>
              <a:t>workstreams</a:t>
            </a:r>
            <a:r>
              <a:rPr lang="en-GB" sz="1600" dirty="0" smtClean="0">
                <a:solidFill>
                  <a:srgbClr val="D9DAD5">
                    <a:lumMod val="10000"/>
                  </a:srgbClr>
                </a:solidFill>
              </a:rPr>
              <a:t>, there will be some pooling of resources (e.g. 3-4 weeks FTE from a programmer and project manager)</a:t>
            </a:r>
          </a:p>
          <a:p>
            <a:endParaRPr lang="en-GB" dirty="0"/>
          </a:p>
        </p:txBody>
      </p:sp>
      <p:sp>
        <p:nvSpPr>
          <p:cNvPr id="4" name="Title 3"/>
          <p:cNvSpPr>
            <a:spLocks noGrp="1"/>
          </p:cNvSpPr>
          <p:nvPr>
            <p:ph type="title"/>
          </p:nvPr>
        </p:nvSpPr>
        <p:spPr/>
        <p:txBody>
          <a:bodyPr/>
          <a:lstStyle/>
          <a:p>
            <a:r>
              <a:rPr lang="en-GB" dirty="0" smtClean="0"/>
              <a:t>Project Structure</a:t>
            </a:r>
            <a:endParaRPr lang="en-GB" dirty="0"/>
          </a:p>
        </p:txBody>
      </p:sp>
      <p:sp>
        <p:nvSpPr>
          <p:cNvPr id="5" name="Rectangle 4"/>
          <p:cNvSpPr/>
          <p:nvPr/>
        </p:nvSpPr>
        <p:spPr>
          <a:xfrm>
            <a:off x="3447850" y="2759168"/>
            <a:ext cx="1800225" cy="38634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b="1" dirty="0" smtClean="0">
                <a:solidFill>
                  <a:schemeClr val="tx1"/>
                </a:solidFill>
              </a:rPr>
              <a:t>Steering Commitee </a:t>
            </a:r>
            <a:endParaRPr lang="de-CH" sz="1300" b="1" dirty="0">
              <a:solidFill>
                <a:schemeClr val="tx1"/>
              </a:solidFill>
            </a:endParaRPr>
          </a:p>
        </p:txBody>
      </p:sp>
      <p:sp>
        <p:nvSpPr>
          <p:cNvPr id="6" name="Rectangle 5"/>
          <p:cNvSpPr/>
          <p:nvPr/>
        </p:nvSpPr>
        <p:spPr>
          <a:xfrm>
            <a:off x="2907802" y="3253149"/>
            <a:ext cx="2880320" cy="50405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b="1" dirty="0" smtClean="0">
                <a:solidFill>
                  <a:schemeClr val="tx1"/>
                </a:solidFill>
              </a:rPr>
              <a:t>PMO – Project Management</a:t>
            </a:r>
          </a:p>
          <a:p>
            <a:pPr algn="ctr"/>
            <a:r>
              <a:rPr lang="de-CH" sz="1300" b="1" dirty="0" smtClean="0">
                <a:solidFill>
                  <a:schemeClr val="tx1"/>
                </a:solidFill>
              </a:rPr>
              <a:t>(Achim, Rita, Stuart)</a:t>
            </a:r>
            <a:endParaRPr lang="de-CH" sz="1300" b="1" dirty="0">
              <a:solidFill>
                <a:schemeClr val="tx1"/>
              </a:solidFill>
            </a:endParaRPr>
          </a:p>
        </p:txBody>
      </p:sp>
      <p:sp>
        <p:nvSpPr>
          <p:cNvPr id="8" name="TextBox 7"/>
          <p:cNvSpPr txBox="1"/>
          <p:nvPr/>
        </p:nvSpPr>
        <p:spPr>
          <a:xfrm>
            <a:off x="3634346" y="5291804"/>
            <a:ext cx="1640982" cy="1200329"/>
          </a:xfrm>
          <a:prstGeom prst="rect">
            <a:avLst/>
          </a:prstGeom>
          <a:solidFill>
            <a:schemeClr val="bg1"/>
          </a:solidFill>
        </p:spPr>
        <p:txBody>
          <a:bodyPr wrap="square" rtlCol="0">
            <a:spAutoFit/>
          </a:bodyPr>
          <a:lstStyle/>
          <a:p>
            <a:r>
              <a:rPr lang="en-GB" sz="1200" i="1" dirty="0" smtClean="0"/>
              <a:t>Predictive Analytics </a:t>
            </a:r>
            <a:r>
              <a:rPr lang="en-GB" sz="1200" i="1" dirty="0" err="1" smtClean="0"/>
              <a:t>workstream</a:t>
            </a:r>
            <a:r>
              <a:rPr lang="en-GB" sz="1200" i="1" dirty="0" smtClean="0"/>
              <a:t> will  require insight sharing and data prep support </a:t>
            </a:r>
          </a:p>
          <a:p>
            <a:r>
              <a:rPr lang="en-GB" sz="1200" i="1" dirty="0" smtClean="0"/>
              <a:t>(3-4wks of time)</a:t>
            </a:r>
          </a:p>
        </p:txBody>
      </p:sp>
      <p:sp>
        <p:nvSpPr>
          <p:cNvPr id="9" name="Rectangle 8"/>
          <p:cNvSpPr/>
          <p:nvPr/>
        </p:nvSpPr>
        <p:spPr>
          <a:xfrm>
            <a:off x="858914" y="4930833"/>
            <a:ext cx="2535981" cy="216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indent="-93663">
              <a:spcAft>
                <a:spcPts val="200"/>
              </a:spcAft>
              <a:defRPr/>
            </a:pPr>
            <a:r>
              <a:rPr lang="en-GB" sz="1200" dirty="0" smtClean="0">
                <a:solidFill>
                  <a:srgbClr val="002060"/>
                </a:solidFill>
              </a:rPr>
              <a:t>Lead FTE - </a:t>
            </a:r>
            <a:r>
              <a:rPr lang="en-GB" sz="1200" dirty="0" err="1" smtClean="0">
                <a:solidFill>
                  <a:srgbClr val="002060"/>
                </a:solidFill>
              </a:rPr>
              <a:t>Achim</a:t>
            </a:r>
            <a:endParaRPr lang="en-GB" sz="1200" dirty="0" smtClean="0">
              <a:solidFill>
                <a:srgbClr val="002060"/>
              </a:solidFill>
            </a:endParaRPr>
          </a:p>
        </p:txBody>
      </p:sp>
      <p:sp>
        <p:nvSpPr>
          <p:cNvPr id="10" name="Rectangle 9"/>
          <p:cNvSpPr/>
          <p:nvPr/>
        </p:nvSpPr>
        <p:spPr>
          <a:xfrm>
            <a:off x="858914" y="5218865"/>
            <a:ext cx="2535981" cy="2160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indent="-93663">
              <a:spcAft>
                <a:spcPts val="200"/>
              </a:spcAft>
              <a:defRPr/>
            </a:pPr>
            <a:r>
              <a:rPr lang="en-GB" sz="1200" dirty="0" smtClean="0">
                <a:solidFill>
                  <a:srgbClr val="002060"/>
                </a:solidFill>
              </a:rPr>
              <a:t>Support FTE - Johanna</a:t>
            </a:r>
          </a:p>
        </p:txBody>
      </p:sp>
      <p:sp>
        <p:nvSpPr>
          <p:cNvPr id="11" name="Rectangle 10"/>
          <p:cNvSpPr/>
          <p:nvPr/>
        </p:nvSpPr>
        <p:spPr>
          <a:xfrm>
            <a:off x="858914" y="5506897"/>
            <a:ext cx="2535981" cy="86407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indent="-93663">
              <a:spcAft>
                <a:spcPts val="200"/>
              </a:spcAft>
              <a:defRPr/>
            </a:pPr>
            <a:r>
              <a:rPr lang="en-GB" sz="1200" dirty="0" smtClean="0">
                <a:solidFill>
                  <a:srgbClr val="002060"/>
                </a:solidFill>
              </a:rPr>
              <a:t>Analytical Support Pool - </a:t>
            </a:r>
          </a:p>
          <a:p>
            <a:pPr marL="93663" indent="-93663">
              <a:spcAft>
                <a:spcPts val="200"/>
              </a:spcAft>
              <a:buFont typeface="Arial" pitchFamily="34" charset="0"/>
              <a:buChar char="•"/>
              <a:defRPr/>
            </a:pPr>
            <a:r>
              <a:rPr lang="en-GB" sz="1200" dirty="0" smtClean="0">
                <a:solidFill>
                  <a:srgbClr val="002060"/>
                </a:solidFill>
              </a:rPr>
              <a:t>Ning</a:t>
            </a:r>
          </a:p>
          <a:p>
            <a:pPr marL="93663" indent="-93663">
              <a:spcAft>
                <a:spcPts val="200"/>
              </a:spcAft>
              <a:buFont typeface="Arial" pitchFamily="34" charset="0"/>
              <a:buChar char="•"/>
              <a:defRPr/>
            </a:pPr>
            <a:r>
              <a:rPr lang="en-GB" sz="1200" dirty="0" smtClean="0">
                <a:solidFill>
                  <a:srgbClr val="002060"/>
                </a:solidFill>
              </a:rPr>
              <a:t>Ray</a:t>
            </a:r>
          </a:p>
          <a:p>
            <a:pPr marL="93663" indent="-93663">
              <a:spcAft>
                <a:spcPts val="200"/>
              </a:spcAft>
              <a:buFont typeface="Arial" pitchFamily="34" charset="0"/>
              <a:buChar char="•"/>
              <a:defRPr/>
            </a:pPr>
            <a:r>
              <a:rPr lang="en-GB" sz="1200" dirty="0" smtClean="0">
                <a:solidFill>
                  <a:srgbClr val="002060"/>
                </a:solidFill>
              </a:rPr>
              <a:t>Others</a:t>
            </a:r>
          </a:p>
        </p:txBody>
      </p:sp>
      <p:sp>
        <p:nvSpPr>
          <p:cNvPr id="12" name="Rectangle 11"/>
          <p:cNvSpPr/>
          <p:nvPr/>
        </p:nvSpPr>
        <p:spPr>
          <a:xfrm>
            <a:off x="5275657" y="4643064"/>
            <a:ext cx="2880320" cy="1306974"/>
          </a:xfrm>
          <a:prstGeom prst="rect">
            <a:avLst/>
          </a:prstGeom>
          <a:solidFill>
            <a:schemeClr val="accent4">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300" b="1" dirty="0" smtClean="0">
                <a:solidFill>
                  <a:schemeClr val="tx1"/>
                </a:solidFill>
              </a:rPr>
              <a:t>Predictive Analytics Pilots</a:t>
            </a:r>
            <a:endParaRPr lang="de-CH" sz="1300" b="1" dirty="0">
              <a:solidFill>
                <a:schemeClr val="tx1"/>
              </a:solidFill>
            </a:endParaRPr>
          </a:p>
        </p:txBody>
      </p:sp>
      <p:sp>
        <p:nvSpPr>
          <p:cNvPr id="13" name="Rectangle 12"/>
          <p:cNvSpPr/>
          <p:nvPr/>
        </p:nvSpPr>
        <p:spPr>
          <a:xfrm>
            <a:off x="5455298" y="4930833"/>
            <a:ext cx="2535981" cy="216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indent="-93663">
              <a:spcAft>
                <a:spcPts val="200"/>
              </a:spcAft>
              <a:defRPr/>
            </a:pPr>
            <a:r>
              <a:rPr lang="en-GB" sz="1200" dirty="0" smtClean="0">
                <a:solidFill>
                  <a:srgbClr val="002060"/>
                </a:solidFill>
              </a:rPr>
              <a:t>Lead - John Rigg</a:t>
            </a:r>
          </a:p>
        </p:txBody>
      </p:sp>
      <p:sp>
        <p:nvSpPr>
          <p:cNvPr id="14" name="Rectangle 13"/>
          <p:cNvSpPr/>
          <p:nvPr/>
        </p:nvSpPr>
        <p:spPr>
          <a:xfrm>
            <a:off x="5455298" y="5218865"/>
            <a:ext cx="2535981" cy="2160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indent="-93663">
              <a:spcAft>
                <a:spcPts val="200"/>
              </a:spcAft>
              <a:defRPr/>
            </a:pPr>
            <a:r>
              <a:rPr lang="en-GB" sz="1200" dirty="0" smtClean="0">
                <a:solidFill>
                  <a:srgbClr val="002060"/>
                </a:solidFill>
              </a:rPr>
              <a:t>Support - 2FTE</a:t>
            </a:r>
          </a:p>
        </p:txBody>
      </p:sp>
      <p:sp>
        <p:nvSpPr>
          <p:cNvPr id="15" name="Rectangle 14"/>
          <p:cNvSpPr/>
          <p:nvPr/>
        </p:nvSpPr>
        <p:spPr>
          <a:xfrm>
            <a:off x="2907802" y="3852963"/>
            <a:ext cx="2880320" cy="351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b="1" dirty="0" smtClean="0">
                <a:solidFill>
                  <a:schemeClr val="tx1"/>
                </a:solidFill>
              </a:rPr>
              <a:t>Analytical Workstreams</a:t>
            </a:r>
            <a:endParaRPr lang="de-CH" sz="1300" b="1" dirty="0">
              <a:solidFill>
                <a:schemeClr val="tx1"/>
              </a:solidFill>
            </a:endParaRPr>
          </a:p>
        </p:txBody>
      </p:sp>
      <p:cxnSp>
        <p:nvCxnSpPr>
          <p:cNvPr id="16" name="Straight Connector 15"/>
          <p:cNvCxnSpPr>
            <a:stCxn id="15" idx="0"/>
            <a:endCxn id="6" idx="2"/>
          </p:cNvCxnSpPr>
          <p:nvPr/>
        </p:nvCxnSpPr>
        <p:spPr>
          <a:xfrm flipV="1">
            <a:off x="4347962" y="3757205"/>
            <a:ext cx="0" cy="95758"/>
          </a:xfrm>
          <a:prstGeom prst="line">
            <a:avLst/>
          </a:prstGeom>
          <a:ln w="2857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5" idx="2"/>
            <a:endCxn id="12" idx="0"/>
          </p:cNvCxnSpPr>
          <p:nvPr/>
        </p:nvCxnSpPr>
        <p:spPr>
          <a:xfrm rot="16200000" flipH="1">
            <a:off x="5312667" y="3239913"/>
            <a:ext cx="438445" cy="2367855"/>
          </a:xfrm>
          <a:prstGeom prst="bentConnector3">
            <a:avLst>
              <a:gd name="adj1" fmla="val 50000"/>
            </a:avLst>
          </a:prstGeom>
          <a:ln w="28575" cmpd="sng">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5" idx="2"/>
            <a:endCxn id="7" idx="0"/>
          </p:cNvCxnSpPr>
          <p:nvPr/>
        </p:nvCxnSpPr>
        <p:spPr>
          <a:xfrm rot="5400000">
            <a:off x="3014476" y="3309577"/>
            <a:ext cx="438444" cy="2228529"/>
          </a:xfrm>
          <a:prstGeom prst="bentConnector3">
            <a:avLst>
              <a:gd name="adj1" fmla="val 50000"/>
            </a:avLst>
          </a:prstGeom>
          <a:ln w="28575" cmpd="sng">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2"/>
            <a:endCxn id="6" idx="0"/>
          </p:cNvCxnSpPr>
          <p:nvPr/>
        </p:nvCxnSpPr>
        <p:spPr>
          <a:xfrm flipH="1">
            <a:off x="4347962" y="3145516"/>
            <a:ext cx="1" cy="107633"/>
          </a:xfrm>
          <a:prstGeom prst="line">
            <a:avLst/>
          </a:prstGeom>
          <a:ln w="2857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0" name="Right Arrow 19"/>
          <p:cNvSpPr/>
          <p:nvPr/>
        </p:nvSpPr>
        <p:spPr>
          <a:xfrm>
            <a:off x="3742318" y="4803240"/>
            <a:ext cx="1377538" cy="51691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smtClean="0">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0274" y="1599640"/>
            <a:ext cx="8279999" cy="1167311"/>
          </a:xfrm>
        </p:spPr>
        <p:txBody>
          <a:bodyPr/>
          <a:lstStyle/>
          <a:p>
            <a:pPr marL="137160" lvl="0" indent="-137160">
              <a:buClr>
                <a:srgbClr val="25B4FF"/>
              </a:buClr>
              <a:buFont typeface="Arial"/>
              <a:buChar char="•"/>
            </a:pPr>
            <a:r>
              <a:rPr lang="en-GB" sz="1600" dirty="0" smtClean="0">
                <a:solidFill>
                  <a:srgbClr val="D9DAD5">
                    <a:lumMod val="10000"/>
                  </a:srgbClr>
                </a:solidFill>
              </a:rPr>
              <a:t>Is the proposed timeline summarized in Slide 5 in keeping with Novartis expectations? </a:t>
            </a:r>
          </a:p>
          <a:p>
            <a:pPr marL="137160" lvl="0" indent="-137160">
              <a:buClr>
                <a:srgbClr val="25B4FF"/>
              </a:buClr>
              <a:buFont typeface="Arial"/>
              <a:buChar char="•"/>
            </a:pPr>
            <a:r>
              <a:rPr lang="en-GB" sz="1600" dirty="0" smtClean="0">
                <a:solidFill>
                  <a:srgbClr val="D9DAD5">
                    <a:lumMod val="10000"/>
                  </a:srgbClr>
                </a:solidFill>
              </a:rPr>
              <a:t>To achieve the planned kick-off date of 13th July, we require feedback </a:t>
            </a:r>
            <a:r>
              <a:rPr lang="en-GB" sz="1600" dirty="0" err="1" smtClean="0">
                <a:solidFill>
                  <a:srgbClr val="D9DAD5">
                    <a:lumMod val="10000"/>
                  </a:srgbClr>
                </a:solidFill>
              </a:rPr>
              <a:t>asap</a:t>
            </a:r>
            <a:r>
              <a:rPr lang="en-GB" sz="1600" dirty="0" smtClean="0">
                <a:solidFill>
                  <a:srgbClr val="D9DAD5">
                    <a:lumMod val="10000"/>
                  </a:srgbClr>
                </a:solidFill>
              </a:rPr>
              <a:t> to the points raised below (especially on choice of dataset, cohort and variable inclusion).</a:t>
            </a:r>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dirty="0" err="1" smtClean="0"/>
              <a:t>Operationalising</a:t>
            </a:r>
            <a:r>
              <a:rPr lang="en-US" dirty="0" smtClean="0"/>
              <a:t> the POCs: Input Required from Novartis (1)</a:t>
            </a:r>
            <a:endParaRPr lang="en-GB" dirty="0"/>
          </a:p>
        </p:txBody>
      </p:sp>
      <p:sp>
        <p:nvSpPr>
          <p:cNvPr id="5" name="Text Placeholder 4"/>
          <p:cNvSpPr>
            <a:spLocks noGrp="1"/>
          </p:cNvSpPr>
          <p:nvPr>
            <p:ph type="body" sz="quarter" idx="11"/>
          </p:nvPr>
        </p:nvSpPr>
        <p:spPr>
          <a:xfrm>
            <a:off x="485714" y="1088229"/>
            <a:ext cx="8280000" cy="312330"/>
          </a:xfrm>
        </p:spPr>
        <p:txBody>
          <a:bodyPr/>
          <a:lstStyle/>
          <a:p>
            <a:r>
              <a:rPr lang="en-US" dirty="0" smtClean="0"/>
              <a:t>Timeline </a:t>
            </a:r>
            <a:endParaRPr lang="en-GB" dirty="0" smtClean="0"/>
          </a:p>
        </p:txBody>
      </p:sp>
      <p:sp>
        <p:nvSpPr>
          <p:cNvPr id="6" name="Text Placeholder 4"/>
          <p:cNvSpPr txBox="1">
            <a:spLocks/>
          </p:cNvSpPr>
          <p:nvPr/>
        </p:nvSpPr>
        <p:spPr>
          <a:xfrm>
            <a:off x="432000" y="2807920"/>
            <a:ext cx="8280000" cy="312330"/>
          </a:xfrm>
          <a:prstGeom prst="rect">
            <a:avLst/>
          </a:prstGeom>
        </p:spPr>
        <p:txBody>
          <a:bodyPr vert="horz" wrap="square" lIns="0" tIns="0" rIns="0" bIns="0" rtlCol="0">
            <a:spAutoFit/>
          </a:bodyPr>
          <a:lstStyle/>
          <a:p>
            <a:pPr lvl="0" defTabSz="410291" fontAlgn="auto">
              <a:lnSpc>
                <a:spcPct val="110000"/>
              </a:lnSpc>
              <a:spcBef>
                <a:spcPts val="1300"/>
              </a:spcBef>
              <a:spcAft>
                <a:spcPts val="0"/>
              </a:spcAft>
              <a:buClr>
                <a:schemeClr val="accent1"/>
              </a:buClr>
              <a:buSzPct val="80000"/>
            </a:pPr>
            <a:r>
              <a:rPr lang="en-US" sz="2000" dirty="0" smtClean="0">
                <a:solidFill>
                  <a:schemeClr val="accent1"/>
                </a:solidFill>
                <a:latin typeface="Arial"/>
                <a:cs typeface="Arial"/>
              </a:rPr>
              <a:t>Study priorities</a:t>
            </a:r>
          </a:p>
        </p:txBody>
      </p:sp>
      <p:sp>
        <p:nvSpPr>
          <p:cNvPr id="8" name="Content Placeholder 1"/>
          <p:cNvSpPr txBox="1">
            <a:spLocks/>
          </p:cNvSpPr>
          <p:nvPr/>
        </p:nvSpPr>
        <p:spPr>
          <a:xfrm>
            <a:off x="497589" y="3405250"/>
            <a:ext cx="8279999" cy="1167311"/>
          </a:xfrm>
          <a:prstGeom prst="rect">
            <a:avLst/>
          </a:prstGeom>
        </p:spPr>
        <p:txBody>
          <a:bodyPr vert="horz" wrap="square" lIns="0" tIns="0" rIns="0" bIns="0" rtlCol="0">
            <a:noAutofit/>
          </a:bodyPr>
          <a:lstStyle/>
          <a:p>
            <a:pPr marL="137160" lvl="0" indent="-137160" defTabSz="410291" fontAlgn="auto">
              <a:lnSpc>
                <a:spcPct val="110000"/>
              </a:lnSpc>
              <a:spcBef>
                <a:spcPts val="1300"/>
              </a:spcBef>
              <a:spcAft>
                <a:spcPts val="0"/>
              </a:spcAft>
              <a:buClr>
                <a:srgbClr val="25B4FF"/>
              </a:buClr>
              <a:buSzPct val="80000"/>
              <a:buFont typeface="Arial"/>
              <a:buChar char="•"/>
            </a:pPr>
            <a:r>
              <a:rPr lang="en-US" sz="1600" dirty="0" smtClean="0"/>
              <a:t>Are the study priorities detailed above aligned with Novartis priorities? </a:t>
            </a:r>
            <a:endParaRPr kumimoji="0" lang="en-GB" sz="1600" b="0" i="0" u="none" strike="noStrike" kern="1200" cap="none" spc="0" normalizeH="0" baseline="0" noProof="0" dirty="0" smtClean="0">
              <a:ln>
                <a:noFill/>
              </a:ln>
              <a:solidFill>
                <a:srgbClr val="D9DAD5">
                  <a:lumMod val="10000"/>
                </a:srgbClr>
              </a:solidFill>
              <a:effectLst/>
              <a:uLnTx/>
              <a:uFillTx/>
              <a:latin typeface="Arial"/>
              <a:ea typeface="+mn-ea"/>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0274" y="1599640"/>
            <a:ext cx="8279999" cy="2236090"/>
          </a:xfrm>
        </p:spPr>
        <p:txBody>
          <a:bodyPr/>
          <a:lstStyle/>
          <a:p>
            <a:pPr marL="137160" lvl="0" indent="-137160">
              <a:buClr>
                <a:srgbClr val="25B4FF"/>
              </a:buClr>
              <a:buFont typeface="Arial"/>
              <a:buChar char="•"/>
            </a:pPr>
            <a:r>
              <a:rPr lang="en-GB" sz="1600" dirty="0" smtClean="0">
                <a:solidFill>
                  <a:srgbClr val="D9DAD5">
                    <a:lumMod val="10000"/>
                  </a:srgbClr>
                </a:solidFill>
              </a:rPr>
              <a:t>Is the proposed dataset for each project most appropriate for the task at hand?</a:t>
            </a:r>
          </a:p>
          <a:p>
            <a:pPr marL="137160" lvl="0" indent="-137160">
              <a:buClr>
                <a:srgbClr val="25B4FF"/>
              </a:buClr>
              <a:buFont typeface="Arial"/>
              <a:buChar char="•"/>
            </a:pPr>
            <a:r>
              <a:rPr lang="en-GB" sz="1600" dirty="0" smtClean="0">
                <a:solidFill>
                  <a:srgbClr val="D9DAD5">
                    <a:lumMod val="10000"/>
                  </a:srgbClr>
                </a:solidFill>
              </a:rPr>
              <a:t>What should be the primary cohort of interest?</a:t>
            </a:r>
          </a:p>
          <a:p>
            <a:pPr marL="137160" lvl="0" indent="-137160">
              <a:buClr>
                <a:srgbClr val="25B4FF"/>
              </a:buClr>
              <a:buFont typeface="Arial"/>
              <a:buChar char="•"/>
            </a:pPr>
            <a:r>
              <a:rPr lang="en-GB" sz="1600" dirty="0" smtClean="0">
                <a:solidFill>
                  <a:srgbClr val="D9DAD5">
                    <a:lumMod val="10000"/>
                  </a:srgbClr>
                </a:solidFill>
              </a:rPr>
              <a:t>Is there a secondary cohort of interest that should be considered, time permitting?</a:t>
            </a:r>
          </a:p>
          <a:p>
            <a:pPr marL="137160" lvl="0" indent="-137160">
              <a:buClr>
                <a:srgbClr val="25B4FF"/>
              </a:buClr>
              <a:buFont typeface="Arial"/>
              <a:buChar char="•"/>
            </a:pPr>
            <a:r>
              <a:rPr lang="en-GB" sz="1600" dirty="0" smtClean="0">
                <a:solidFill>
                  <a:srgbClr val="D9DAD5">
                    <a:lumMod val="10000"/>
                  </a:srgbClr>
                </a:solidFill>
              </a:rPr>
              <a:t>What guidance is available on choice of attributes (e.g. should free text in the EMR be used)?</a:t>
            </a:r>
          </a:p>
          <a:p>
            <a:endParaRPr lang="en-GB"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dirty="0" err="1" smtClean="0"/>
              <a:t>Operationalising</a:t>
            </a:r>
            <a:r>
              <a:rPr lang="en-US" dirty="0" smtClean="0"/>
              <a:t> the POCs: Input Required from Novartis (2)</a:t>
            </a:r>
            <a:endParaRPr lang="en-GB" dirty="0"/>
          </a:p>
        </p:txBody>
      </p:sp>
      <p:sp>
        <p:nvSpPr>
          <p:cNvPr id="5" name="Text Placeholder 4"/>
          <p:cNvSpPr>
            <a:spLocks noGrp="1"/>
          </p:cNvSpPr>
          <p:nvPr>
            <p:ph type="body" sz="quarter" idx="11"/>
          </p:nvPr>
        </p:nvSpPr>
        <p:spPr>
          <a:xfrm>
            <a:off x="497589" y="1088229"/>
            <a:ext cx="8280000" cy="312330"/>
          </a:xfrm>
        </p:spPr>
        <p:txBody>
          <a:bodyPr/>
          <a:lstStyle/>
          <a:p>
            <a:r>
              <a:rPr lang="en-GB" dirty="0" smtClean="0"/>
              <a:t>Project scope</a:t>
            </a:r>
            <a:endParaRPr lang="en-GB" dirty="0"/>
          </a:p>
        </p:txBody>
      </p:sp>
      <p:sp>
        <p:nvSpPr>
          <p:cNvPr id="6" name="Content Placeholder 1"/>
          <p:cNvSpPr txBox="1">
            <a:spLocks/>
          </p:cNvSpPr>
          <p:nvPr/>
        </p:nvSpPr>
        <p:spPr>
          <a:xfrm>
            <a:off x="491375" y="4067285"/>
            <a:ext cx="8279999" cy="2236090"/>
          </a:xfrm>
          <a:prstGeom prst="rect">
            <a:avLst/>
          </a:prstGeom>
        </p:spPr>
        <p:txBody>
          <a:bodyPr vert="horz" wrap="square" lIns="0" tIns="0" rIns="0" bIns="0" rtlCol="0">
            <a:noAutofit/>
          </a:bodyPr>
          <a:lstStyle/>
          <a:p>
            <a:pPr marL="136525" marR="0" lvl="0" indent="-136525" algn="l" defTabSz="410291" rtl="0" eaLnBrk="1" fontAlgn="auto" latinLnBrk="0" hangingPunct="1">
              <a:lnSpc>
                <a:spcPct val="110000"/>
              </a:lnSpc>
              <a:spcBef>
                <a:spcPts val="1300"/>
              </a:spcBef>
              <a:spcAft>
                <a:spcPts val="0"/>
              </a:spcAft>
              <a:buClr>
                <a:schemeClr val="accent1"/>
              </a:buClr>
              <a:buSzPct val="80000"/>
              <a:buFont typeface="Arial" pitchFamily="34" charset="0"/>
              <a:buChar char="•"/>
              <a:tabLst/>
              <a:defRPr/>
            </a:pPr>
            <a:r>
              <a:rPr kumimoji="0" lang="en-US" sz="1600" b="0" i="0" u="none" strike="noStrike" kern="1200" cap="none" spc="0" normalizeH="0" baseline="0" noProof="0" dirty="0" smtClean="0">
                <a:ln>
                  <a:noFill/>
                </a:ln>
                <a:solidFill>
                  <a:schemeClr val="bg2">
                    <a:lumMod val="10000"/>
                  </a:schemeClr>
                </a:solidFill>
                <a:effectLst/>
                <a:uLnTx/>
                <a:uFillTx/>
                <a:latin typeface="Arial"/>
                <a:ea typeface="+mn-ea"/>
                <a:cs typeface="Arial"/>
              </a:rPr>
              <a:t>The POCs are necessarily explorative in design and will benefit from regular clinical, statistical and business input from Novartis</a:t>
            </a:r>
            <a:endParaRPr kumimoji="0" lang="en-GB" sz="1600" b="0" i="0" u="none" strike="noStrike" kern="1200" cap="none" spc="0" normalizeH="0" baseline="0" noProof="0" dirty="0" smtClean="0">
              <a:ln>
                <a:noFill/>
              </a:ln>
              <a:solidFill>
                <a:schemeClr val="bg2">
                  <a:lumMod val="10000"/>
                </a:schemeClr>
              </a:solidFill>
              <a:effectLst/>
              <a:uLnTx/>
              <a:uFillTx/>
              <a:latin typeface="Arial"/>
              <a:ea typeface="+mn-ea"/>
              <a:cs typeface="Arial"/>
            </a:endParaRPr>
          </a:p>
          <a:p>
            <a:pPr marL="136525" marR="0" lvl="0" indent="-136525" algn="l" defTabSz="410291" rtl="0" eaLnBrk="1" fontAlgn="auto" latinLnBrk="0" hangingPunct="1">
              <a:lnSpc>
                <a:spcPct val="110000"/>
              </a:lnSpc>
              <a:spcBef>
                <a:spcPts val="1300"/>
              </a:spcBef>
              <a:spcAft>
                <a:spcPts val="0"/>
              </a:spcAft>
              <a:buClr>
                <a:schemeClr val="accent1"/>
              </a:buClr>
              <a:buSzPct val="80000"/>
              <a:buFont typeface="Arial" pitchFamily="34" charset="0"/>
              <a:buChar char="•"/>
              <a:tabLst/>
              <a:defRPr/>
            </a:pPr>
            <a:r>
              <a:rPr kumimoji="0" lang="en-US" sz="1600" b="0" i="0" u="none" strike="noStrike" kern="1200" cap="none" spc="0" normalizeH="0" baseline="0" noProof="0" dirty="0" smtClean="0">
                <a:ln>
                  <a:noFill/>
                </a:ln>
                <a:solidFill>
                  <a:schemeClr val="bg2">
                    <a:lumMod val="10000"/>
                  </a:schemeClr>
                </a:solidFill>
                <a:effectLst/>
                <a:uLnTx/>
                <a:uFillTx/>
                <a:latin typeface="Arial"/>
                <a:ea typeface="+mn-ea"/>
                <a:cs typeface="Arial"/>
              </a:rPr>
              <a:t>We would propose regular two weekly calls to play-back findings and to ensure each subsequent project phase is in keeping with Novartis priorities</a:t>
            </a:r>
            <a:endParaRPr kumimoji="0" lang="en-GB" sz="1600" b="0" i="0" u="none" strike="noStrike" kern="1200" cap="none" spc="0" normalizeH="0" baseline="0" noProof="0" dirty="0" smtClean="0">
              <a:ln>
                <a:noFill/>
              </a:ln>
              <a:solidFill>
                <a:schemeClr val="bg2">
                  <a:lumMod val="10000"/>
                </a:schemeClr>
              </a:solidFill>
              <a:effectLst/>
              <a:uLnTx/>
              <a:uFillTx/>
              <a:latin typeface="Arial"/>
              <a:ea typeface="+mn-ea"/>
              <a:cs typeface="Arial"/>
            </a:endParaRPr>
          </a:p>
          <a:p>
            <a:pPr marL="592404" lvl="2" indent="-136525" defTabSz="410291" fontAlgn="auto">
              <a:lnSpc>
                <a:spcPct val="110000"/>
              </a:lnSpc>
              <a:spcBef>
                <a:spcPts val="1300"/>
              </a:spcBef>
              <a:spcAft>
                <a:spcPts val="0"/>
              </a:spcAft>
              <a:buClr>
                <a:schemeClr val="accent1"/>
              </a:buClr>
              <a:buSzPct val="80000"/>
              <a:buFont typeface="Arial" pitchFamily="34" charset="0"/>
              <a:buChar char="−"/>
              <a:tabLst>
                <a:tab pos="1163638" algn="l"/>
              </a:tabLst>
            </a:pPr>
            <a:r>
              <a:rPr kumimoji="0" lang="en-US" sz="1600" b="0" i="0" u="none" strike="noStrike" kern="1200" cap="none" spc="0" normalizeH="0" baseline="0" noProof="0" dirty="0" smtClean="0">
                <a:ln>
                  <a:noFill/>
                </a:ln>
                <a:solidFill>
                  <a:schemeClr val="bg2">
                    <a:lumMod val="10000"/>
                  </a:schemeClr>
                </a:solidFill>
                <a:effectLst/>
                <a:uLnTx/>
                <a:uFillTx/>
                <a:latin typeface="Arial"/>
                <a:ea typeface="+mn-ea"/>
                <a:cs typeface="Arial"/>
              </a:rPr>
              <a:t>Is Novartis able to support this project structure?</a:t>
            </a:r>
            <a:endParaRPr kumimoji="0" lang="en-GB" sz="1600" b="0" i="0" u="none" strike="noStrike" kern="1200" cap="none" spc="0" normalizeH="0" baseline="0" noProof="0" dirty="0" smtClean="0">
              <a:ln>
                <a:noFill/>
              </a:ln>
              <a:solidFill>
                <a:schemeClr val="bg2">
                  <a:lumMod val="10000"/>
                </a:schemeClr>
              </a:solidFill>
              <a:effectLst/>
              <a:uLnTx/>
              <a:uFillTx/>
              <a:latin typeface="Arial"/>
              <a:ea typeface="+mn-ea"/>
              <a:cs typeface="Arial"/>
            </a:endParaRPr>
          </a:p>
          <a:p>
            <a:pPr marL="592404" lvl="2" indent="-136525" defTabSz="410291" fontAlgn="auto">
              <a:lnSpc>
                <a:spcPct val="110000"/>
              </a:lnSpc>
              <a:spcBef>
                <a:spcPts val="1300"/>
              </a:spcBef>
              <a:spcAft>
                <a:spcPts val="0"/>
              </a:spcAft>
              <a:buClr>
                <a:schemeClr val="accent1"/>
              </a:buClr>
              <a:buSzPct val="80000"/>
              <a:buFont typeface="Arial" pitchFamily="34" charset="0"/>
              <a:buChar char="−"/>
              <a:tabLst>
                <a:tab pos="1163638" algn="l"/>
              </a:tabLst>
            </a:pPr>
            <a:r>
              <a:rPr kumimoji="0" lang="en-US" sz="1600" b="0" i="0" u="none" strike="noStrike" kern="1200" cap="none" spc="0" normalizeH="0" baseline="0" noProof="0" dirty="0" smtClean="0">
                <a:ln>
                  <a:noFill/>
                </a:ln>
                <a:solidFill>
                  <a:schemeClr val="bg2">
                    <a:lumMod val="10000"/>
                  </a:schemeClr>
                </a:solidFill>
                <a:effectLst/>
                <a:uLnTx/>
                <a:uFillTx/>
                <a:latin typeface="Arial"/>
                <a:ea typeface="+mn-ea"/>
                <a:cs typeface="Arial"/>
              </a:rPr>
              <a:t>Who from Novartis will be able to participate in these regular meetings? </a:t>
            </a:r>
            <a:endParaRPr kumimoji="0" lang="en-GB" sz="1600" b="0" i="0" u="none" strike="noStrike" kern="1200" cap="none" spc="0" normalizeH="0" baseline="0" noProof="0" dirty="0" smtClean="0">
              <a:ln>
                <a:noFill/>
              </a:ln>
              <a:solidFill>
                <a:schemeClr val="bg2">
                  <a:lumMod val="10000"/>
                </a:schemeClr>
              </a:solidFill>
              <a:effectLst/>
              <a:uLnTx/>
              <a:uFillTx/>
              <a:latin typeface="Arial"/>
              <a:ea typeface="+mn-ea"/>
              <a:cs typeface="Arial"/>
            </a:endParaRPr>
          </a:p>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endParaRPr kumimoji="0" lang="en-GB" sz="20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
        <p:nvSpPr>
          <p:cNvPr id="7" name="Text Placeholder 4"/>
          <p:cNvSpPr txBox="1">
            <a:spLocks/>
          </p:cNvSpPr>
          <p:nvPr/>
        </p:nvSpPr>
        <p:spPr>
          <a:xfrm>
            <a:off x="491375" y="3555874"/>
            <a:ext cx="8280000" cy="312330"/>
          </a:xfrm>
          <a:prstGeom prst="rect">
            <a:avLst/>
          </a:prstGeom>
        </p:spPr>
        <p:txBody>
          <a:bodyPr vert="horz" wrap="square" lIns="0" tIns="0" rIns="0" bIns="0" rtlCol="0">
            <a:spAutoFit/>
          </a:body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kumimoji="0" lang="en-GB" sz="2000" b="0" i="0" u="none" strike="noStrike" kern="1200" cap="none" spc="0" normalizeH="0" baseline="0" noProof="0" dirty="0" smtClean="0">
                <a:ln>
                  <a:noFill/>
                </a:ln>
                <a:solidFill>
                  <a:schemeClr val="accent1"/>
                </a:solidFill>
                <a:effectLst/>
                <a:uLnTx/>
                <a:uFillTx/>
                <a:latin typeface="Arial"/>
                <a:ea typeface="+mn-ea"/>
                <a:cs typeface="Arial"/>
              </a:rPr>
              <a:t>Project management</a:t>
            </a:r>
            <a:endParaRPr kumimoji="0" lang="en-GB" sz="2000" b="0" i="0" u="none" strike="noStrike" kern="1200" cap="none" spc="0" normalizeH="0" baseline="0" noProof="0" dirty="0">
              <a:ln>
                <a:noFill/>
              </a:ln>
              <a:solidFill>
                <a:schemeClr val="accent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smtClean="0"/>
              <a:t>Overview </a:t>
            </a:r>
            <a:endParaRPr lang="en-GB" dirty="0"/>
          </a:p>
        </p:txBody>
      </p:sp>
      <p:sp>
        <p:nvSpPr>
          <p:cNvPr id="6" name="Content Placeholder 5"/>
          <p:cNvSpPr>
            <a:spLocks noGrp="1"/>
          </p:cNvSpPr>
          <p:nvPr>
            <p:ph idx="4294967295"/>
          </p:nvPr>
        </p:nvSpPr>
        <p:spPr>
          <a:xfrm>
            <a:off x="506556" y="1600200"/>
            <a:ext cx="8226425" cy="4343400"/>
          </a:xfrm>
        </p:spPr>
        <p:txBody>
          <a:bodyPr/>
          <a:lstStyle/>
          <a:p>
            <a:pPr>
              <a:lnSpc>
                <a:spcPct val="100000"/>
              </a:lnSpc>
            </a:pPr>
            <a:r>
              <a:rPr lang="en-GB" sz="1600" dirty="0" smtClean="0">
                <a:latin typeface="Arial" pitchFamily="34" charset="0"/>
                <a:cs typeface="Arial" pitchFamily="34" charset="0"/>
              </a:rPr>
              <a:t>To support the Lucentis franchise, Novartis has engaged IMS Health to:</a:t>
            </a:r>
          </a:p>
          <a:p>
            <a:pPr lvl="1">
              <a:lnSpc>
                <a:spcPct val="100000"/>
              </a:lnSpc>
            </a:pPr>
            <a:r>
              <a:rPr lang="en-GB" sz="1600" dirty="0" smtClean="0"/>
              <a:t>Build the VERO real-world data ophthalmology platform </a:t>
            </a:r>
          </a:p>
          <a:p>
            <a:pPr lvl="1">
              <a:lnSpc>
                <a:spcPct val="100000"/>
              </a:lnSpc>
            </a:pPr>
            <a:r>
              <a:rPr lang="en-GB" sz="1600" dirty="0" smtClean="0">
                <a:latin typeface="Arial" pitchFamily="34" charset="0"/>
                <a:cs typeface="Arial" pitchFamily="34" charset="0"/>
              </a:rPr>
              <a:t>Carry out real-world evidence studies</a:t>
            </a:r>
            <a:endParaRPr lang="en-US" sz="1600" dirty="0" smtClean="0">
              <a:latin typeface="Arial" pitchFamily="34" charset="0"/>
              <a:cs typeface="Arial" pitchFamily="34" charset="0"/>
            </a:endParaRPr>
          </a:p>
          <a:p>
            <a:pPr>
              <a:lnSpc>
                <a:spcPct val="100000"/>
              </a:lnSpc>
            </a:pPr>
            <a:r>
              <a:rPr lang="en-GB" sz="1600" dirty="0" smtClean="0"/>
              <a:t>Currently Novartis and IMS are executing a variety of descriptive and comparative studies around treatment patterns, comparative clinical effectiveness, and clinical outcomes across a number of data sources and geographies</a:t>
            </a:r>
          </a:p>
          <a:p>
            <a:pPr>
              <a:lnSpc>
                <a:spcPct val="100000"/>
              </a:lnSpc>
            </a:pPr>
            <a:r>
              <a:rPr lang="en-GB" sz="1600" dirty="0" smtClean="0"/>
              <a:t>To supplement and add to this existing RWE generation based on VERO, Novartis is also interested in exploring the use of novel predictive analytic methodologies for their potential for unlocking new insights, hypotheses, and future clinical tools for physicians or health systems</a:t>
            </a:r>
          </a:p>
          <a:p>
            <a:pPr>
              <a:lnSpc>
                <a:spcPct val="100000"/>
              </a:lnSpc>
              <a:buClr>
                <a:srgbClr val="25B4FF"/>
              </a:buClr>
            </a:pPr>
            <a:r>
              <a:rPr lang="en-GB" sz="1600" dirty="0" smtClean="0"/>
              <a:t>This </a:t>
            </a:r>
            <a:r>
              <a:rPr lang="en-GB" sz="1600" dirty="0" err="1" smtClean="0"/>
              <a:t>workstream</a:t>
            </a:r>
            <a:r>
              <a:rPr lang="en-GB" sz="1600" dirty="0" smtClean="0"/>
              <a:t> has been included in the 2015 scope of work as part of VERO</a:t>
            </a:r>
          </a:p>
          <a:p>
            <a:endParaRPr lang="en-GB" sz="1400" dirty="0" smtClean="0">
              <a:latin typeface="Arial" pitchFamily="34" charset="0"/>
              <a:cs typeface="Arial" pitchFamily="34" charset="0"/>
            </a:endParaRPr>
          </a:p>
        </p:txBody>
      </p:sp>
      <p:sp>
        <p:nvSpPr>
          <p:cNvPr id="9220" name="Text Placeholder 3"/>
          <p:cNvSpPr>
            <a:spLocks noGrp="1"/>
          </p:cNvSpPr>
          <p:nvPr>
            <p:ph type="body" sz="quarter" idx="4294967295"/>
          </p:nvPr>
        </p:nvSpPr>
        <p:spPr>
          <a:xfrm>
            <a:off x="495444" y="1087438"/>
            <a:ext cx="8237537" cy="355600"/>
          </a:xfrm>
        </p:spPr>
        <p:txBody>
          <a:bodyPr/>
          <a:lstStyle/>
          <a:p>
            <a:pPr>
              <a:buNone/>
            </a:pPr>
            <a:r>
              <a:rPr lang="en-GB" dirty="0" smtClean="0">
                <a:solidFill>
                  <a:schemeClr val="accent1"/>
                </a:solidFill>
                <a:latin typeface="Arial" pitchFamily="34" charset="0"/>
                <a:cs typeface="Arial" pitchFamily="34" charset="0"/>
              </a:rPr>
              <a:t>Background</a:t>
            </a:r>
            <a:endParaRPr lang="en-GB" dirty="0">
              <a:solidFill>
                <a:schemeClr val="accent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GB" sz="1600" dirty="0" smtClean="0"/>
              <a:t>Is characterized by a wide range of advanced statistical methods </a:t>
            </a:r>
          </a:p>
          <a:p>
            <a:pPr>
              <a:lnSpc>
                <a:spcPct val="100000"/>
              </a:lnSpc>
            </a:pPr>
            <a:r>
              <a:rPr lang="en-GB" sz="1600" dirty="0" smtClean="0"/>
              <a:t>Encompasses the fields of artificial intelligence and machine learning </a:t>
            </a:r>
          </a:p>
          <a:p>
            <a:pPr>
              <a:lnSpc>
                <a:spcPct val="100000"/>
              </a:lnSpc>
            </a:pPr>
            <a:r>
              <a:rPr lang="en-GB" sz="1600" dirty="0" smtClean="0"/>
              <a:t>Is a data-driven approach to knowledge discovery</a:t>
            </a:r>
          </a:p>
          <a:p>
            <a:pPr>
              <a:lnSpc>
                <a:spcPct val="100000"/>
              </a:lnSpc>
            </a:pPr>
            <a:r>
              <a:rPr lang="en-GB" sz="1600" dirty="0" smtClean="0"/>
              <a:t>Can provide robust insight in complex data settings </a:t>
            </a:r>
          </a:p>
          <a:p>
            <a:endParaRPr lang="en-GB"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GB" dirty="0" smtClean="0"/>
              <a:t>Overview of Predictive Analytics </a:t>
            </a:r>
            <a:endParaRPr lang="en-GB" dirty="0"/>
          </a:p>
        </p:txBody>
      </p:sp>
      <p:sp>
        <p:nvSpPr>
          <p:cNvPr id="5" name="Text Placeholder 4"/>
          <p:cNvSpPr>
            <a:spLocks noGrp="1"/>
          </p:cNvSpPr>
          <p:nvPr>
            <p:ph type="body" sz="quarter" idx="11"/>
          </p:nvPr>
        </p:nvSpPr>
        <p:spPr>
          <a:xfrm>
            <a:off x="485714" y="1088229"/>
            <a:ext cx="8280000" cy="312330"/>
          </a:xfrm>
        </p:spPr>
        <p:txBody>
          <a:bodyPr/>
          <a:lstStyle/>
          <a:p>
            <a:r>
              <a:rPr lang="en-GB" dirty="0" smtClean="0"/>
              <a:t>Predictive analytics....</a:t>
            </a:r>
            <a:endParaRPr lang="en-GB" dirty="0"/>
          </a:p>
        </p:txBody>
      </p:sp>
      <p:graphicFrame>
        <p:nvGraphicFramePr>
          <p:cNvPr id="6" name="Content Placeholder 3"/>
          <p:cNvGraphicFramePr>
            <a:graphicFrameLocks/>
          </p:cNvGraphicFramePr>
          <p:nvPr>
            <p:extLst>
              <p:ext uri="{D42A27DB-BD31-4B8C-83A1-F6EECF244321}">
                <p14:modId xmlns="" xmlns:p14="http://schemas.microsoft.com/office/powerpoint/2010/main" val="2647718071"/>
              </p:ext>
            </p:extLst>
          </p:nvPr>
        </p:nvGraphicFramePr>
        <p:xfrm>
          <a:off x="214272" y="3246160"/>
          <a:ext cx="8640000" cy="3502080"/>
        </p:xfrm>
        <a:graphic>
          <a:graphicData uri="http://schemas.openxmlformats.org/drawingml/2006/table">
            <a:tbl>
              <a:tblPr firstRow="1" bandRow="1">
                <a:tableStyleId>{93296810-A885-4BE3-A3E7-6D5BEEA58F35}</a:tableStyleId>
              </a:tblPr>
              <a:tblGrid>
                <a:gridCol w="2880000"/>
                <a:gridCol w="2880000"/>
                <a:gridCol w="2880000"/>
              </a:tblGrid>
              <a:tr h="869075">
                <a:tc>
                  <a:txBody>
                    <a:bodyPr/>
                    <a:lstStyle/>
                    <a:p>
                      <a:pPr algn="l">
                        <a:spcAft>
                          <a:spcPts val="0"/>
                        </a:spcAft>
                      </a:pPr>
                      <a:r>
                        <a:rPr lang="en-US" sz="1600" b="1" kern="1200" dirty="0" smtClean="0">
                          <a:solidFill>
                            <a:schemeClr val="lt1"/>
                          </a:solidFill>
                          <a:latin typeface="+mn-lt"/>
                          <a:ea typeface="+mn-ea"/>
                          <a:cs typeface="+mn-cs"/>
                        </a:rPr>
                        <a:t>Example of complex setting</a:t>
                      </a:r>
                      <a:endParaRPr lang="en-GB" sz="1600" dirty="0">
                        <a:latin typeface="+mj-lt"/>
                        <a:ea typeface="Times New Roman"/>
                        <a:cs typeface="Times New Roman"/>
                      </a:endParaRPr>
                    </a:p>
                  </a:txBody>
                  <a:tcPr marL="144000" marR="68580" marT="72000" marB="72000" anchor="ctr">
                    <a:lnB w="38100" cmpd="sng">
                      <a:noFill/>
                    </a:lnB>
                    <a:solidFill>
                      <a:srgbClr val="25B4FF"/>
                    </a:solidFill>
                  </a:tcPr>
                </a:tc>
                <a:tc>
                  <a:txBody>
                    <a:bodyPr/>
                    <a:lstStyle/>
                    <a:p>
                      <a:pPr algn="r">
                        <a:spcAft>
                          <a:spcPts val="0"/>
                        </a:spcAft>
                      </a:pPr>
                      <a:r>
                        <a:rPr lang="en-US" sz="1600" b="1" kern="1200" dirty="0" smtClean="0">
                          <a:solidFill>
                            <a:schemeClr val="lt1"/>
                          </a:solidFill>
                          <a:latin typeface="+mn-lt"/>
                          <a:ea typeface="+mn-ea"/>
                          <a:cs typeface="+mn-cs"/>
                        </a:rPr>
                        <a:t>Potential problem </a:t>
                      </a:r>
                      <a:endParaRPr lang="en-GB" sz="1600" dirty="0">
                        <a:latin typeface="+mj-lt"/>
                        <a:ea typeface="Times New Roman"/>
                        <a:cs typeface="Times New Roman"/>
                      </a:endParaRPr>
                    </a:p>
                  </a:txBody>
                  <a:tcPr marL="144000" marR="68580" marT="72000" marB="72000" anchor="ctr">
                    <a:lnB w="38100" cmpd="sng">
                      <a:noFill/>
                    </a:lnB>
                    <a:solidFill>
                      <a:srgbClr val="25B4FF"/>
                    </a:solidFill>
                  </a:tcPr>
                </a:tc>
                <a:tc>
                  <a:txBody>
                    <a:bodyPr/>
                    <a:lstStyle/>
                    <a:p>
                      <a:pPr algn="r">
                        <a:spcAft>
                          <a:spcPts val="0"/>
                        </a:spcAft>
                      </a:pPr>
                      <a:r>
                        <a:rPr lang="en-US" sz="1600" b="1" kern="1200" dirty="0" smtClean="0">
                          <a:solidFill>
                            <a:schemeClr val="lt1"/>
                          </a:solidFill>
                          <a:latin typeface="+mn-lt"/>
                          <a:ea typeface="+mn-ea"/>
                          <a:cs typeface="+mn-cs"/>
                        </a:rPr>
                        <a:t>Illustrative solution involving predictive analytics</a:t>
                      </a:r>
                      <a:endParaRPr lang="en-GB" sz="1600" dirty="0">
                        <a:latin typeface="+mj-lt"/>
                        <a:ea typeface="Times New Roman"/>
                        <a:cs typeface="Times New Roman"/>
                      </a:endParaRPr>
                    </a:p>
                  </a:txBody>
                  <a:tcPr marL="144000" marR="68580" marT="72000" marB="72000" anchor="ctr">
                    <a:lnB w="38100" cmpd="sng">
                      <a:noFill/>
                    </a:lnB>
                    <a:solidFill>
                      <a:srgbClr val="25B4FF"/>
                    </a:solidFill>
                  </a:tcPr>
                </a:tc>
              </a:tr>
              <a:tr h="778308">
                <a:tc>
                  <a:txBody>
                    <a:bodyPr/>
                    <a:lstStyle/>
                    <a:p>
                      <a:pPr algn="l">
                        <a:spcAft>
                          <a:spcPts val="0"/>
                        </a:spcAft>
                      </a:pPr>
                      <a:r>
                        <a:rPr lang="en-GB" sz="1600" kern="1200" dirty="0" smtClean="0">
                          <a:solidFill>
                            <a:schemeClr val="dk1"/>
                          </a:solidFill>
                          <a:latin typeface="+mn-lt"/>
                          <a:ea typeface="+mn-ea"/>
                          <a:cs typeface="+mn-cs"/>
                        </a:rPr>
                        <a:t>Large number of candidate covariates</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GB" sz="1600" kern="1200" dirty="0" smtClean="0">
                          <a:solidFill>
                            <a:schemeClr val="dk1"/>
                          </a:solidFill>
                          <a:latin typeface="+mn-lt"/>
                          <a:ea typeface="+mn-ea"/>
                          <a:cs typeface="+mn-cs"/>
                        </a:rPr>
                        <a:t>Excess false-positives (over-fitting) leading to poor study </a:t>
                      </a:r>
                      <a:r>
                        <a:rPr lang="en-GB" sz="1600" kern="1200" dirty="0" err="1" smtClean="0">
                          <a:solidFill>
                            <a:schemeClr val="dk1"/>
                          </a:solidFill>
                          <a:latin typeface="+mn-lt"/>
                          <a:ea typeface="+mn-ea"/>
                          <a:cs typeface="+mn-cs"/>
                        </a:rPr>
                        <a:t>generalisability</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GB" sz="1600" kern="1200" dirty="0" smtClean="0">
                          <a:solidFill>
                            <a:schemeClr val="dk1"/>
                          </a:solidFill>
                          <a:latin typeface="+mn-lt"/>
                          <a:ea typeface="+mn-ea"/>
                          <a:cs typeface="+mn-cs"/>
                        </a:rPr>
                        <a:t>Penalised regressions</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778308">
                <a:tc>
                  <a:txBody>
                    <a:bodyPr/>
                    <a:lstStyle/>
                    <a:p>
                      <a:pPr algn="l">
                        <a:spcAft>
                          <a:spcPts val="0"/>
                        </a:spcAft>
                      </a:pPr>
                      <a:r>
                        <a:rPr lang="en-GB" sz="1600" kern="1200" dirty="0" smtClean="0">
                          <a:solidFill>
                            <a:schemeClr val="dk1"/>
                          </a:solidFill>
                          <a:latin typeface="+mn-lt"/>
                          <a:ea typeface="+mn-ea"/>
                          <a:cs typeface="+mn-cs"/>
                        </a:rPr>
                        <a:t>Data contains complex structures</a:t>
                      </a:r>
                      <a:endParaRPr lang="en-GB" sz="1600" dirty="0">
                        <a:latin typeface="+mj-lt"/>
                        <a:ea typeface="Times New Roman"/>
                        <a:cs typeface="Times New Roman"/>
                      </a:endParaRPr>
                    </a:p>
                  </a:txBody>
                  <a:tcPr marL="144000" marR="68580" marT="72000" marB="72000" anchor="ctr">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GB" sz="1600" kern="1200" dirty="0" smtClean="0">
                          <a:solidFill>
                            <a:schemeClr val="dk1"/>
                          </a:solidFill>
                          <a:latin typeface="+mn-lt"/>
                          <a:ea typeface="+mn-ea"/>
                          <a:cs typeface="+mn-cs"/>
                        </a:rPr>
                        <a:t>Important non-linear and / or non-additive associations overlooked (false negatives)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GB" sz="1600" kern="1200" dirty="0" smtClean="0">
                          <a:solidFill>
                            <a:schemeClr val="dk1"/>
                          </a:solidFill>
                          <a:latin typeface="+mn-lt"/>
                          <a:ea typeface="+mn-ea"/>
                          <a:cs typeface="+mn-cs"/>
                        </a:rPr>
                        <a:t>Non-parameterised models e.g. Support Vector Machines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778308">
                <a:tc>
                  <a:txBody>
                    <a:bodyPr/>
                    <a:lstStyle/>
                    <a:p>
                      <a:pPr algn="l">
                        <a:spcAft>
                          <a:spcPts val="0"/>
                        </a:spcAft>
                      </a:pPr>
                      <a:r>
                        <a:rPr lang="en-GB" sz="1600" kern="1200" dirty="0" smtClean="0">
                          <a:solidFill>
                            <a:schemeClr val="dk1"/>
                          </a:solidFill>
                          <a:latin typeface="+mn-lt"/>
                          <a:ea typeface="+mn-ea"/>
                          <a:cs typeface="+mn-cs"/>
                        </a:rPr>
                        <a:t>Comparative treatment heterogeneity</a:t>
                      </a:r>
                      <a:endParaRPr lang="en-GB" sz="1600" dirty="0">
                        <a:latin typeface="+mj-lt"/>
                        <a:ea typeface="Times New Roman"/>
                        <a:cs typeface="Times New Roman"/>
                      </a:endParaRPr>
                    </a:p>
                  </a:txBody>
                  <a:tcPr marL="144000" marR="68580" marT="72000" marB="72000" anchor="ctr">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GB" sz="1600" kern="1200" dirty="0" smtClean="0">
                          <a:solidFill>
                            <a:schemeClr val="dk1"/>
                          </a:solidFill>
                          <a:latin typeface="+mn-lt"/>
                          <a:ea typeface="+mn-ea"/>
                          <a:cs typeface="+mn-cs"/>
                        </a:rPr>
                        <a:t>Failure to identify full extent of diversity amongst patients </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GB" sz="1600" kern="1200" dirty="0" smtClean="0">
                          <a:solidFill>
                            <a:schemeClr val="dk1"/>
                          </a:solidFill>
                          <a:latin typeface="+mn-lt"/>
                          <a:ea typeface="+mn-ea"/>
                          <a:cs typeface="+mn-cs"/>
                        </a:rPr>
                        <a:t>Specialist models designed to identify treatment-by-covariate interactions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dirty="0" smtClean="0">
                <a:solidFill>
                  <a:srgbClr val="1C2980"/>
                </a:solidFill>
              </a:rPr>
              <a:t>Comparing Classical and Predictive Analytics Approaches</a:t>
            </a:r>
            <a:endParaRPr lang="en-GB" dirty="0"/>
          </a:p>
        </p:txBody>
      </p:sp>
      <p:sp>
        <p:nvSpPr>
          <p:cNvPr id="5" name="Text Placeholder 4"/>
          <p:cNvSpPr>
            <a:spLocks noGrp="1"/>
          </p:cNvSpPr>
          <p:nvPr>
            <p:ph type="body" sz="quarter" idx="11"/>
          </p:nvPr>
        </p:nvSpPr>
        <p:spPr/>
        <p:txBody>
          <a:bodyPr/>
          <a:lstStyle/>
          <a:p>
            <a:endParaRPr lang="en-GB"/>
          </a:p>
        </p:txBody>
      </p:sp>
      <p:graphicFrame>
        <p:nvGraphicFramePr>
          <p:cNvPr id="6" name="Content Placeholder 3"/>
          <p:cNvGraphicFramePr>
            <a:graphicFrameLocks/>
          </p:cNvGraphicFramePr>
          <p:nvPr>
            <p:extLst>
              <p:ext uri="{D42A27DB-BD31-4B8C-83A1-F6EECF244321}">
                <p14:modId xmlns="" xmlns:p14="http://schemas.microsoft.com/office/powerpoint/2010/main" val="2647718071"/>
              </p:ext>
            </p:extLst>
          </p:nvPr>
        </p:nvGraphicFramePr>
        <p:xfrm>
          <a:off x="495300" y="1600200"/>
          <a:ext cx="7560000" cy="3755520"/>
        </p:xfrm>
        <a:graphic>
          <a:graphicData uri="http://schemas.openxmlformats.org/drawingml/2006/table">
            <a:tbl>
              <a:tblPr firstRow="1" bandRow="1">
                <a:tableStyleId>{93296810-A885-4BE3-A3E7-6D5BEEA58F35}</a:tableStyleId>
              </a:tblPr>
              <a:tblGrid>
                <a:gridCol w="2520000"/>
                <a:gridCol w="2520000"/>
                <a:gridCol w="2520000"/>
              </a:tblGrid>
              <a:tr h="720000">
                <a:tc>
                  <a:txBody>
                    <a:bodyPr/>
                    <a:lstStyle/>
                    <a:p>
                      <a:pPr algn="l">
                        <a:spcAft>
                          <a:spcPts val="0"/>
                        </a:spcAft>
                      </a:pPr>
                      <a:r>
                        <a:rPr lang="en-US" sz="1600" b="1" dirty="0"/>
                        <a:t>Study Feature</a:t>
                      </a:r>
                      <a:endParaRPr lang="en-GB" sz="1600" b="1" dirty="0">
                        <a:latin typeface="+mj-lt"/>
                        <a:ea typeface="Times New Roman"/>
                        <a:cs typeface="Times New Roman"/>
                      </a:endParaRPr>
                    </a:p>
                  </a:txBody>
                  <a:tcPr marL="144000" marR="68580" marT="72000" marB="72000" anchor="ctr">
                    <a:lnB w="38100" cmpd="sng">
                      <a:noFill/>
                    </a:lnB>
                    <a:solidFill>
                      <a:srgbClr val="25B4FF"/>
                    </a:solidFill>
                  </a:tcPr>
                </a:tc>
                <a:tc>
                  <a:txBody>
                    <a:bodyPr/>
                    <a:lstStyle/>
                    <a:p>
                      <a:pPr algn="r">
                        <a:spcAft>
                          <a:spcPts val="0"/>
                        </a:spcAft>
                      </a:pPr>
                      <a:r>
                        <a:rPr lang="en-US" sz="1600" b="1" dirty="0"/>
                        <a:t> Classical</a:t>
                      </a:r>
                      <a:endParaRPr lang="en-GB" sz="1600" b="1" dirty="0">
                        <a:latin typeface="+mj-lt"/>
                        <a:ea typeface="Times New Roman"/>
                        <a:cs typeface="Times New Roman"/>
                      </a:endParaRPr>
                    </a:p>
                  </a:txBody>
                  <a:tcPr marL="144000" marR="68580" marT="72000" marB="72000" anchor="ctr">
                    <a:lnB w="38100" cmpd="sng">
                      <a:noFill/>
                    </a:lnB>
                    <a:solidFill>
                      <a:srgbClr val="25B4FF"/>
                    </a:solidFill>
                  </a:tcPr>
                </a:tc>
                <a:tc>
                  <a:txBody>
                    <a:bodyPr/>
                    <a:lstStyle/>
                    <a:p>
                      <a:pPr algn="r">
                        <a:spcAft>
                          <a:spcPts val="0"/>
                        </a:spcAft>
                      </a:pPr>
                      <a:r>
                        <a:rPr lang="en-US" sz="1600" b="1" dirty="0"/>
                        <a:t> Predictive analytics</a:t>
                      </a:r>
                      <a:endParaRPr lang="en-GB" sz="1600" b="1" dirty="0">
                        <a:latin typeface="+mj-lt"/>
                        <a:ea typeface="Times New Roman"/>
                        <a:cs typeface="Times New Roman"/>
                      </a:endParaRPr>
                    </a:p>
                  </a:txBody>
                  <a:tcPr marL="144000" marR="68580" marT="72000" marB="72000" anchor="ctr">
                    <a:lnB w="38100" cmpd="sng">
                      <a:noFill/>
                    </a:lnB>
                    <a:solidFill>
                      <a:srgbClr val="25B4FF"/>
                    </a:solidFill>
                  </a:tcPr>
                </a:tc>
              </a:tr>
              <a:tr h="720000">
                <a:tc>
                  <a:txBody>
                    <a:bodyPr/>
                    <a:lstStyle/>
                    <a:p>
                      <a:pPr algn="l">
                        <a:spcAft>
                          <a:spcPts val="0"/>
                        </a:spcAft>
                      </a:pPr>
                      <a:endParaRPr lang="en-US" sz="1600" dirty="0" smtClean="0"/>
                    </a:p>
                    <a:p>
                      <a:pPr algn="l">
                        <a:spcAft>
                          <a:spcPts val="0"/>
                        </a:spcAft>
                      </a:pPr>
                      <a:r>
                        <a:rPr lang="en-US" sz="1600" dirty="0" smtClean="0"/>
                        <a:t>Primary </a:t>
                      </a:r>
                      <a:r>
                        <a:rPr lang="en-US" sz="1600" dirty="0"/>
                        <a:t>objective</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US" sz="1600" dirty="0" smtClean="0"/>
                        <a:t>Inference </a:t>
                      </a:r>
                      <a:r>
                        <a:rPr lang="en-US" sz="1600" dirty="0"/>
                        <a:t>/ understanding associations between variables</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US" sz="1600" dirty="0"/>
                        <a:t> </a:t>
                      </a:r>
                      <a:endParaRPr lang="en-US" sz="1600" dirty="0" smtClean="0"/>
                    </a:p>
                    <a:p>
                      <a:pPr algn="r">
                        <a:spcAft>
                          <a:spcPts val="0"/>
                        </a:spcAft>
                      </a:pPr>
                      <a:r>
                        <a:rPr lang="en-US" sz="1600" dirty="0" smtClean="0"/>
                        <a:t>Prediction </a:t>
                      </a:r>
                      <a:r>
                        <a:rPr lang="en-US" sz="1600" dirty="0"/>
                        <a:t>/ knowledge discovery</a:t>
                      </a:r>
                      <a:endParaRPr lang="en-GB" sz="1600" dirty="0">
                        <a:latin typeface="+mj-lt"/>
                        <a:ea typeface="Times New Roman"/>
                        <a:cs typeface="Times New Roman"/>
                      </a:endParaRPr>
                    </a:p>
                  </a:txBody>
                  <a:tcPr marL="144000" marR="68580" marT="72000" marB="72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720000">
                <a:tc>
                  <a:txBody>
                    <a:bodyPr/>
                    <a:lstStyle/>
                    <a:p>
                      <a:pPr algn="l">
                        <a:spcAft>
                          <a:spcPts val="0"/>
                        </a:spcAft>
                      </a:pPr>
                      <a:r>
                        <a:rPr lang="en-US" sz="1600" dirty="0" smtClean="0"/>
                        <a:t>Scientific </a:t>
                      </a:r>
                      <a:r>
                        <a:rPr lang="en-US" sz="1600" dirty="0"/>
                        <a:t>philosophy</a:t>
                      </a:r>
                      <a:endParaRPr lang="en-GB" sz="1600" dirty="0">
                        <a:latin typeface="+mj-lt"/>
                        <a:ea typeface="Times New Roman"/>
                        <a:cs typeface="Times New Roman"/>
                      </a:endParaRPr>
                    </a:p>
                  </a:txBody>
                  <a:tcPr marL="144000" marR="68580" marT="72000" marB="72000" anchor="ctr">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US" sz="1600" dirty="0" smtClean="0"/>
                        <a:t>Deductive / hypothesis-driven</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US" sz="1600" dirty="0"/>
                        <a:t>I</a:t>
                      </a:r>
                      <a:r>
                        <a:rPr lang="en-US" sz="1600" dirty="0" smtClean="0"/>
                        <a:t>nductive </a:t>
                      </a:r>
                      <a:r>
                        <a:rPr lang="en-US" sz="1600" dirty="0"/>
                        <a:t>/ </a:t>
                      </a:r>
                      <a:r>
                        <a:rPr lang="en-US" sz="1600" dirty="0" smtClean="0"/>
                        <a:t>data-driven</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720000">
                <a:tc>
                  <a:txBody>
                    <a:bodyPr/>
                    <a:lstStyle/>
                    <a:p>
                      <a:pPr algn="l">
                        <a:spcAft>
                          <a:spcPts val="0"/>
                        </a:spcAft>
                      </a:pPr>
                      <a:r>
                        <a:rPr lang="en-US" sz="1600" dirty="0" smtClean="0"/>
                        <a:t>Statistical </a:t>
                      </a:r>
                      <a:r>
                        <a:rPr lang="en-US" sz="1600" dirty="0"/>
                        <a:t>method (examples)</a:t>
                      </a:r>
                      <a:endParaRPr lang="en-GB" sz="1600" dirty="0">
                        <a:latin typeface="+mj-lt"/>
                        <a:ea typeface="Times New Roman"/>
                        <a:cs typeface="Times New Roman"/>
                      </a:endParaRPr>
                    </a:p>
                  </a:txBody>
                  <a:tcPr marL="144000" marR="68580" marT="72000" marB="72000" anchor="ctr">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US" sz="1600" dirty="0" smtClean="0"/>
                        <a:t>Tabulations</a:t>
                      </a:r>
                      <a:r>
                        <a:rPr lang="en-US" sz="1600" dirty="0"/>
                        <a:t>, regressions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spcAft>
                          <a:spcPts val="0"/>
                        </a:spcAft>
                      </a:pPr>
                      <a:r>
                        <a:rPr lang="en-US" sz="1600" dirty="0" smtClean="0"/>
                        <a:t>Random </a:t>
                      </a:r>
                      <a:r>
                        <a:rPr lang="en-US" sz="1600" dirty="0"/>
                        <a:t>Forest, Neural Networks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720000">
                <a:tc>
                  <a:txBody>
                    <a:bodyPr/>
                    <a:lstStyle/>
                    <a:p>
                      <a:pPr algn="l">
                        <a:spcAft>
                          <a:spcPts val="0"/>
                        </a:spcAft>
                      </a:pPr>
                      <a:r>
                        <a:rPr lang="en-US" sz="1600" dirty="0" smtClean="0"/>
                        <a:t>Model </a:t>
                      </a:r>
                      <a:r>
                        <a:rPr lang="en-US" sz="1600" dirty="0"/>
                        <a:t>estimation and evaluation</a:t>
                      </a:r>
                      <a:endParaRPr lang="en-GB" sz="1600" dirty="0">
                        <a:latin typeface="+mj-lt"/>
                        <a:ea typeface="Times New Roman"/>
                        <a:cs typeface="Times New Roman"/>
                      </a:endParaRPr>
                    </a:p>
                  </a:txBody>
                  <a:tcPr marL="144000" marR="68580" marT="72000" marB="72000" anchor="ctr">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8EFF2"/>
                    </a:solidFill>
                  </a:tcPr>
                </a:tc>
                <a:tc>
                  <a:txBody>
                    <a:bodyPr/>
                    <a:lstStyle/>
                    <a:p>
                      <a:pPr algn="r">
                        <a:spcAft>
                          <a:spcPts val="0"/>
                        </a:spcAft>
                      </a:pPr>
                      <a:r>
                        <a:rPr lang="en-US" sz="1600" dirty="0" smtClean="0"/>
                        <a:t>Carried </a:t>
                      </a:r>
                      <a:r>
                        <a:rPr lang="en-US" sz="1600" dirty="0"/>
                        <a:t>out on same sample</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8EFF2"/>
                    </a:solidFill>
                  </a:tcPr>
                </a:tc>
                <a:tc>
                  <a:txBody>
                    <a:bodyPr/>
                    <a:lstStyle/>
                    <a:p>
                      <a:pPr algn="r">
                        <a:spcAft>
                          <a:spcPts val="0"/>
                        </a:spcAft>
                      </a:pPr>
                      <a:r>
                        <a:rPr lang="en-US" sz="1600" dirty="0" smtClean="0"/>
                        <a:t>Carried </a:t>
                      </a:r>
                      <a:r>
                        <a:rPr lang="en-US" sz="1600" dirty="0"/>
                        <a:t>out on separate training and test samples</a:t>
                      </a:r>
                      <a:endParaRPr lang="en-GB" sz="1600" dirty="0">
                        <a:latin typeface="+mj-lt"/>
                        <a:ea typeface="Times New Roman"/>
                        <a:cs typeface="Times New Roman"/>
                      </a:endParaRPr>
                    </a:p>
                  </a:txBody>
                  <a:tcPr marL="144000" marR="68580" marT="72000" marB="72000" anchor="ctr">
                    <a:lnL w="12700" cap="flat" cmpd="sng" algn="ctr">
                      <a:solidFill>
                        <a:prstClr val="white"/>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8EFF2"/>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95443" y="1143000"/>
            <a:ext cx="8279999" cy="5175250"/>
          </a:xfrm>
        </p:spPr>
        <p:txBody>
          <a:bodyPr/>
          <a:lstStyle/>
          <a:p>
            <a:pPr>
              <a:lnSpc>
                <a:spcPct val="100000"/>
              </a:lnSpc>
              <a:buNone/>
            </a:pPr>
            <a:r>
              <a:rPr lang="en-GB" sz="1600" dirty="0" smtClean="0"/>
              <a:t>Novartis have prioritised three potential predictive analytics Proof of Concept (POC) studies:</a:t>
            </a:r>
          </a:p>
          <a:p>
            <a:pPr marL="457200" indent="-457200">
              <a:lnSpc>
                <a:spcPct val="100000"/>
              </a:lnSpc>
              <a:buFont typeface="+mj-lt"/>
              <a:buAutoNum type="arabicPeriod"/>
            </a:pPr>
            <a:r>
              <a:rPr lang="en-GB" sz="1600" dirty="0" smtClean="0"/>
              <a:t>Prediction of high frequency users of anti-VEGF treatments based on patient and disease characteristics</a:t>
            </a:r>
          </a:p>
          <a:p>
            <a:pPr marL="457200" indent="-457200">
              <a:lnSpc>
                <a:spcPct val="100000"/>
              </a:lnSpc>
              <a:buFont typeface="+mj-lt"/>
              <a:buAutoNum type="arabicPeriod"/>
            </a:pPr>
            <a:r>
              <a:rPr lang="en-GB" sz="1600" dirty="0" smtClean="0"/>
              <a:t>Identification and profiling of patient types with favourable response to Lucentis compared to </a:t>
            </a:r>
            <a:r>
              <a:rPr lang="en-GB" sz="1600" dirty="0" err="1" smtClean="0"/>
              <a:t>Eylea</a:t>
            </a:r>
            <a:endParaRPr lang="en-GB" sz="1600" dirty="0" smtClean="0"/>
          </a:p>
          <a:p>
            <a:pPr marL="457200" indent="-457200">
              <a:lnSpc>
                <a:spcPct val="100000"/>
              </a:lnSpc>
              <a:buFont typeface="+mj-lt"/>
              <a:buAutoNum type="arabicPeriod"/>
            </a:pPr>
            <a:r>
              <a:rPr lang="en-GB" sz="1600" dirty="0" smtClean="0"/>
              <a:t>Prediction of anti-VEGF non-responders based on disease and patient characteristics</a:t>
            </a:r>
          </a:p>
          <a:p>
            <a:pPr>
              <a:lnSpc>
                <a:spcPct val="100000"/>
              </a:lnSpc>
              <a:buNone/>
            </a:pPr>
            <a:r>
              <a:rPr lang="en-GB" dirty="0" smtClean="0">
                <a:solidFill>
                  <a:srgbClr val="23A3FF"/>
                </a:solidFill>
              </a:rPr>
              <a:t>Project structure</a:t>
            </a:r>
          </a:p>
          <a:p>
            <a:pPr>
              <a:lnSpc>
                <a:spcPct val="100000"/>
              </a:lnSpc>
            </a:pPr>
            <a:r>
              <a:rPr lang="en-GB" sz="1600" dirty="0" smtClean="0"/>
              <a:t>8 weeks are required for each POC </a:t>
            </a:r>
          </a:p>
          <a:p>
            <a:pPr>
              <a:lnSpc>
                <a:spcPct val="100000"/>
              </a:lnSpc>
            </a:pPr>
            <a:r>
              <a:rPr lang="en-GB" sz="1600" dirty="0" smtClean="0"/>
              <a:t>All POCs will run in parallel </a:t>
            </a:r>
          </a:p>
          <a:p>
            <a:pPr>
              <a:lnSpc>
                <a:spcPct val="100000"/>
              </a:lnSpc>
            </a:pPr>
            <a:r>
              <a:rPr lang="en-GB" sz="1600" dirty="0" smtClean="0"/>
              <a:t>Subject to the success of the POC and Novartis priority, the POC will be continued to a full study</a:t>
            </a:r>
          </a:p>
          <a:p>
            <a:pPr>
              <a:lnSpc>
                <a:spcPct val="100000"/>
              </a:lnSpc>
            </a:pPr>
            <a:r>
              <a:rPr lang="en-GB" sz="1600" dirty="0" smtClean="0"/>
              <a:t>8 additional weeks are required for each full study (16 weeks in total)</a:t>
            </a:r>
          </a:p>
          <a:p>
            <a:pPr>
              <a:lnSpc>
                <a:spcPct val="100000"/>
              </a:lnSpc>
            </a:pPr>
            <a:r>
              <a:rPr lang="en-GB" sz="1600" dirty="0" smtClean="0"/>
              <a:t>Full / continuation studies will run in parallel</a:t>
            </a:r>
          </a:p>
          <a:p>
            <a:pPr>
              <a:lnSpc>
                <a:spcPct val="100000"/>
              </a:lnSpc>
            </a:pPr>
            <a:r>
              <a:rPr lang="en-GB" sz="1600" dirty="0" smtClean="0"/>
              <a:t>The budget ear-marked for the predictive analytics projects allows for three POCs and continuation of two POCs to full studies</a:t>
            </a:r>
            <a:endParaRPr lang="en-GB" sz="1600" dirty="0" smtClean="0">
              <a:solidFill>
                <a:schemeClr val="tx1"/>
              </a:solidFill>
            </a:endParaRPr>
          </a:p>
        </p:txBody>
      </p:sp>
      <p:sp>
        <p:nvSpPr>
          <p:cNvPr id="2" name="Title 1"/>
          <p:cNvSpPr>
            <a:spLocks noGrp="1"/>
          </p:cNvSpPr>
          <p:nvPr>
            <p:ph type="title"/>
          </p:nvPr>
        </p:nvSpPr>
        <p:spPr/>
        <p:txBody>
          <a:bodyPr/>
          <a:lstStyle/>
          <a:p>
            <a:r>
              <a:rPr lang="en-GB" dirty="0" smtClean="0"/>
              <a:t>Proposed Predictive Analytics Projects  </a:t>
            </a:r>
            <a:endParaRPr lang="en-US" dirty="0"/>
          </a:p>
        </p:txBody>
      </p:sp>
    </p:spTree>
    <p:extLst>
      <p:ext uri="{BB962C8B-B14F-4D97-AF65-F5344CB8AC3E}">
        <p14:creationId xmlns:p14="http://schemas.microsoft.com/office/powerpoint/2010/main" xmlns="" val="4157943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87" y="1588"/>
          <a:ext cx="1587" cy="1587"/>
        </p:xfrm>
        <a:graphic>
          <a:graphicData uri="http://schemas.openxmlformats.org/presentationml/2006/ole">
            <p:oleObj spid="_x0000_s59394" name="think-cell Slide" r:id="rId3" imgW="360" imgH="360" progId="">
              <p:embed/>
            </p:oleObj>
          </a:graphicData>
        </a:graphic>
      </p:graphicFrame>
      <p:graphicFrame>
        <p:nvGraphicFramePr>
          <p:cNvPr id="7" name="Content Placeholder 3"/>
          <p:cNvGraphicFramePr>
            <a:graphicFrameLocks/>
          </p:cNvGraphicFramePr>
          <p:nvPr>
            <p:extLst>
              <p:ext uri="{D42A27DB-BD31-4B8C-83A1-F6EECF244321}">
                <p14:modId xmlns="" xmlns:p14="http://schemas.microsoft.com/office/powerpoint/2010/main" val="2647718071"/>
              </p:ext>
            </p:extLst>
          </p:nvPr>
        </p:nvGraphicFramePr>
        <p:xfrm>
          <a:off x="495443" y="1615530"/>
          <a:ext cx="8136000" cy="3623040"/>
        </p:xfrm>
        <a:graphic>
          <a:graphicData uri="http://schemas.openxmlformats.org/drawingml/2006/table">
            <a:tbl>
              <a:tblPr firstRow="1" bandRow="1">
                <a:tableStyleId>{93296810-A885-4BE3-A3E7-6D5BEEA58F35}</a:tableStyleId>
              </a:tblPr>
              <a:tblGrid>
                <a:gridCol w="4068000"/>
                <a:gridCol w="4068000"/>
              </a:tblGrid>
              <a:tr h="576000">
                <a:tc>
                  <a:txBody>
                    <a:bodyPr/>
                    <a:lstStyle/>
                    <a:p>
                      <a:pPr algn="l">
                        <a:spcAft>
                          <a:spcPts val="0"/>
                        </a:spcAft>
                      </a:pPr>
                      <a:r>
                        <a:rPr lang="en-GB" sz="1600" b="1" kern="1200" dirty="0" smtClean="0">
                          <a:solidFill>
                            <a:schemeClr val="lt1"/>
                          </a:solidFill>
                          <a:latin typeface="+mj-lt"/>
                          <a:ea typeface="+mn-ea"/>
                          <a:cs typeface="+mn-cs"/>
                        </a:rPr>
                        <a:t>Month (2015)</a:t>
                      </a:r>
                      <a:endParaRPr lang="en-GB" sz="1600" b="1" dirty="0">
                        <a:latin typeface="+mj-lt"/>
                        <a:ea typeface="Times New Roman"/>
                        <a:cs typeface="Times New Roman"/>
                      </a:endParaRPr>
                    </a:p>
                  </a:txBody>
                  <a:tcPr marL="144000" marR="68580" marT="72000" marB="72000">
                    <a:lnB w="38100" cmpd="sng">
                      <a:noFill/>
                    </a:lnB>
                    <a:solidFill>
                      <a:srgbClr val="25B4FF"/>
                    </a:solidFill>
                  </a:tcPr>
                </a:tc>
                <a:tc>
                  <a:txBody>
                    <a:bodyPr/>
                    <a:lstStyle/>
                    <a:p>
                      <a:pPr algn="r">
                        <a:spcAft>
                          <a:spcPts val="0"/>
                        </a:spcAft>
                      </a:pPr>
                      <a:r>
                        <a:rPr lang="en-GB" sz="1600" b="1" kern="1200" dirty="0" smtClean="0">
                          <a:solidFill>
                            <a:schemeClr val="lt1"/>
                          </a:solidFill>
                          <a:latin typeface="+mj-lt"/>
                          <a:ea typeface="+mn-ea"/>
                          <a:cs typeface="+mn-cs"/>
                        </a:rPr>
                        <a:t>Task</a:t>
                      </a:r>
                      <a:endParaRPr lang="en-GB" sz="1600" b="1" dirty="0">
                        <a:latin typeface="+mj-lt"/>
                        <a:ea typeface="Times New Roman"/>
                        <a:cs typeface="Times New Roman"/>
                      </a:endParaRPr>
                    </a:p>
                  </a:txBody>
                  <a:tcPr marL="144000" marR="68580" marT="72000" marB="72000">
                    <a:lnB w="38100" cmpd="sng">
                      <a:noFill/>
                    </a:lnB>
                    <a:solidFill>
                      <a:srgbClr val="25B4FF"/>
                    </a:solidFill>
                  </a:tcPr>
                </a:tc>
              </a:tr>
              <a:tr h="576000">
                <a:tc>
                  <a:txBody>
                    <a:bodyPr/>
                    <a:lstStyle/>
                    <a:p>
                      <a:pPr algn="l">
                        <a:spcAft>
                          <a:spcPts val="0"/>
                        </a:spcAft>
                      </a:pPr>
                      <a:r>
                        <a:rPr lang="en-GB" sz="1600" kern="1200" dirty="0" smtClean="0">
                          <a:solidFill>
                            <a:schemeClr val="dk1"/>
                          </a:solidFill>
                          <a:latin typeface="+mj-lt"/>
                          <a:ea typeface="+mn-ea"/>
                          <a:cs typeface="+mn-cs"/>
                        </a:rPr>
                        <a:t>July - </a:t>
                      </a:r>
                      <a:r>
                        <a:rPr lang="en-US" sz="1600" kern="1200" dirty="0" smtClean="0">
                          <a:solidFill>
                            <a:schemeClr val="dk1"/>
                          </a:solidFill>
                          <a:latin typeface="+mj-lt"/>
                          <a:ea typeface="+mn-ea"/>
                          <a:cs typeface="+mn-cs"/>
                        </a:rPr>
                        <a:t>All POCs to kick-off</a:t>
                      </a:r>
                      <a:endParaRPr lang="en-GB" sz="1600" dirty="0">
                        <a:latin typeface="+mj-lt"/>
                        <a:ea typeface="Times New Roman"/>
                        <a:cs typeface="Times New Roman"/>
                      </a:endParaRPr>
                    </a:p>
                  </a:txBody>
                  <a:tcPr marL="144000" marR="68580" marT="72000" marB="72000">
                    <a:lnT w="38100" cmpd="sng">
                      <a:noFill/>
                    </a:lnT>
                    <a:lnB w="38100" cmpd="sng">
                      <a:noFill/>
                    </a:lnB>
                    <a:noFill/>
                  </a:tcPr>
                </a:tc>
                <a:tc>
                  <a:txBody>
                    <a:bodyPr/>
                    <a:lstStyle/>
                    <a:p>
                      <a:pPr algn="r">
                        <a:spcAft>
                          <a:spcPts val="0"/>
                        </a:spcAft>
                      </a:pPr>
                      <a:r>
                        <a:rPr lang="en-US" sz="1600" kern="1200" dirty="0" smtClean="0">
                          <a:solidFill>
                            <a:schemeClr val="dk1"/>
                          </a:solidFill>
                          <a:latin typeface="+mj-lt"/>
                          <a:ea typeface="+mn-ea"/>
                          <a:cs typeface="+mn-cs"/>
                        </a:rPr>
                        <a:t>Carry out data preparation</a:t>
                      </a:r>
                      <a:endParaRPr lang="en-GB" sz="1600" dirty="0">
                        <a:latin typeface="+mj-lt"/>
                        <a:ea typeface="Times New Roman"/>
                        <a:cs typeface="Times New Roman"/>
                      </a:endParaRPr>
                    </a:p>
                  </a:txBody>
                  <a:tcPr marL="144000" marR="68580" marT="72000" marB="72000">
                    <a:lnT w="38100" cmpd="sng">
                      <a:noFill/>
                    </a:lnT>
                    <a:lnB w="38100" cmpd="sng">
                      <a:noFill/>
                    </a:lnB>
                    <a:noFill/>
                  </a:tcPr>
                </a:tc>
              </a:tr>
              <a:tr h="576000">
                <a:tc>
                  <a:txBody>
                    <a:bodyPr/>
                    <a:lstStyle/>
                    <a:p>
                      <a:pPr algn="l">
                        <a:spcAft>
                          <a:spcPts val="0"/>
                        </a:spcAft>
                      </a:pPr>
                      <a:r>
                        <a:rPr lang="en-US" sz="1600" kern="1200" dirty="0" smtClean="0">
                          <a:solidFill>
                            <a:schemeClr val="dk1"/>
                          </a:solidFill>
                          <a:latin typeface="+mj-lt"/>
                          <a:ea typeface="+mn-ea"/>
                          <a:cs typeface="+mn-cs"/>
                        </a:rPr>
                        <a:t>August - Analytical phase</a:t>
                      </a:r>
                      <a:endParaRPr lang="en-GB" sz="1600" dirty="0">
                        <a:latin typeface="+mj-lt"/>
                        <a:ea typeface="Times New Roman"/>
                        <a:cs typeface="Times New Roman"/>
                      </a:endParaRPr>
                    </a:p>
                  </a:txBody>
                  <a:tcPr marL="144000" marR="68580" marT="72000" marB="720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US" sz="1600" kern="1200" dirty="0" smtClean="0">
                          <a:solidFill>
                            <a:schemeClr val="dk1"/>
                          </a:solidFill>
                          <a:latin typeface="+mj-lt"/>
                          <a:ea typeface="+mn-ea"/>
                          <a:cs typeface="+mn-cs"/>
                        </a:rPr>
                        <a:t>Produce preliminary results and recommendations</a:t>
                      </a:r>
                      <a:endParaRPr lang="en-GB" sz="1600" dirty="0">
                        <a:latin typeface="+mj-lt"/>
                        <a:ea typeface="Times New Roman"/>
                        <a:cs typeface="Times New Roman"/>
                      </a:endParaRPr>
                    </a:p>
                  </a:txBody>
                  <a:tcPr marL="144000" marR="68580" marT="72000" marB="720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576000">
                <a:tc>
                  <a:txBody>
                    <a:bodyPr/>
                    <a:lstStyle/>
                    <a:p>
                      <a:pPr algn="l">
                        <a:spcAft>
                          <a:spcPts val="0"/>
                        </a:spcAft>
                      </a:pPr>
                      <a:r>
                        <a:rPr lang="en-US" sz="1600" kern="1200" dirty="0" smtClean="0">
                          <a:solidFill>
                            <a:schemeClr val="dk1"/>
                          </a:solidFill>
                          <a:latin typeface="+mj-lt"/>
                          <a:ea typeface="+mn-ea"/>
                          <a:cs typeface="+mn-cs"/>
                        </a:rPr>
                        <a:t>September</a:t>
                      </a:r>
                      <a:endParaRPr lang="en-GB" sz="1600" dirty="0">
                        <a:latin typeface="+mj-lt"/>
                        <a:ea typeface="Times New Roman"/>
                        <a:cs typeface="Times New Roman"/>
                      </a:endParaRPr>
                    </a:p>
                  </a:txBody>
                  <a:tcPr marL="144000" marR="68580" marT="72000" marB="72000">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kern="1200" dirty="0" smtClean="0">
                          <a:solidFill>
                            <a:schemeClr val="dk1"/>
                          </a:solidFill>
                          <a:latin typeface="+mj-lt"/>
                          <a:ea typeface="+mn-ea"/>
                          <a:cs typeface="+mn-cs"/>
                        </a:rPr>
                        <a:t>Protocols for full studies to be submitted and approved </a:t>
                      </a:r>
                      <a:endParaRPr lang="en-GB" sz="1600" dirty="0">
                        <a:latin typeface="+mj-lt"/>
                        <a:ea typeface="Times New Roman"/>
                        <a:cs typeface="Times New Roman"/>
                      </a:endParaRPr>
                    </a:p>
                  </a:txBody>
                  <a:tcPr marL="144000" marR="68580" marT="72000" marB="7200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576000">
                <a:tc>
                  <a:txBody>
                    <a:bodyPr/>
                    <a:lstStyle/>
                    <a:p>
                      <a:pPr algn="l">
                        <a:spcAft>
                          <a:spcPts val="0"/>
                        </a:spcAft>
                      </a:pPr>
                      <a:r>
                        <a:rPr lang="en-US" sz="1600" kern="1200" dirty="0" smtClean="0">
                          <a:solidFill>
                            <a:schemeClr val="dk1"/>
                          </a:solidFill>
                          <a:latin typeface="+mj-lt"/>
                          <a:ea typeface="+mn-ea"/>
                          <a:cs typeface="+mn-cs"/>
                        </a:rPr>
                        <a:t>October</a:t>
                      </a:r>
                      <a:endParaRPr lang="en-GB" sz="1600" dirty="0">
                        <a:latin typeface="+mj-lt"/>
                        <a:ea typeface="Times New Roman"/>
                        <a:cs typeface="Times New Roman"/>
                      </a:endParaRPr>
                    </a:p>
                  </a:txBody>
                  <a:tcPr marL="144000" marR="68580" marT="72000" marB="72000">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a:spcAft>
                          <a:spcPts val="0"/>
                        </a:spcAft>
                      </a:pPr>
                      <a:r>
                        <a:rPr lang="en-US" sz="1600" kern="1200" dirty="0" smtClean="0">
                          <a:solidFill>
                            <a:schemeClr val="dk1"/>
                          </a:solidFill>
                          <a:latin typeface="+mj-lt"/>
                          <a:ea typeface="+mn-ea"/>
                          <a:cs typeface="+mn-cs"/>
                        </a:rPr>
                        <a:t>Project kick-off for full studies; carry out additional data preparation and modeling</a:t>
                      </a:r>
                      <a:endParaRPr lang="en-GB" sz="1600" dirty="0">
                        <a:latin typeface="+mj-lt"/>
                        <a:ea typeface="Times New Roman"/>
                        <a:cs typeface="Times New Roman"/>
                      </a:endParaRPr>
                    </a:p>
                  </a:txBody>
                  <a:tcPr marL="144000" marR="68580" marT="72000" marB="7200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576000">
                <a:tc>
                  <a:txBody>
                    <a:bodyPr/>
                    <a:lstStyle/>
                    <a:p>
                      <a:pPr algn="l">
                        <a:spcAft>
                          <a:spcPts val="0"/>
                        </a:spcAft>
                      </a:pPr>
                      <a:r>
                        <a:rPr lang="en-US" sz="1600" kern="1200" dirty="0" smtClean="0">
                          <a:solidFill>
                            <a:schemeClr val="dk1"/>
                          </a:solidFill>
                          <a:latin typeface="+mj-lt"/>
                          <a:ea typeface="+mn-ea"/>
                          <a:cs typeface="+mn-cs"/>
                        </a:rPr>
                        <a:t>November </a:t>
                      </a:r>
                      <a:endParaRPr lang="en-GB" sz="1600" dirty="0">
                        <a:latin typeface="+mj-lt"/>
                        <a:ea typeface="Times New Roman"/>
                        <a:cs typeface="Times New Roman"/>
                      </a:endParaRPr>
                    </a:p>
                  </a:txBody>
                  <a:tcPr marL="144000" marR="68580" marT="72000" marB="72000">
                    <a:lnL w="12700" cmpd="sng">
                      <a:noFill/>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kern="1200" dirty="0" smtClean="0">
                          <a:solidFill>
                            <a:schemeClr val="dk1"/>
                          </a:solidFill>
                          <a:latin typeface="+mj-lt"/>
                          <a:ea typeface="+mn-ea"/>
                          <a:cs typeface="+mn-cs"/>
                        </a:rPr>
                        <a:t>Produce final results and project report </a:t>
                      </a:r>
                      <a:endParaRPr lang="en-GB" sz="1600" dirty="0">
                        <a:latin typeface="+mj-lt"/>
                        <a:ea typeface="Times New Roman"/>
                        <a:cs typeface="Times New Roman"/>
                      </a:endParaRPr>
                    </a:p>
                  </a:txBody>
                  <a:tcPr marL="144000" marR="68580" marT="72000" marB="7200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idx="1"/>
          </p:nvPr>
        </p:nvSpPr>
        <p:spPr>
          <a:xfrm>
            <a:off x="495443" y="1117601"/>
            <a:ext cx="8279999" cy="419099"/>
          </a:xfrm>
        </p:spPr>
        <p:txBody>
          <a:bodyPr/>
          <a:lstStyle/>
          <a:p>
            <a:pPr>
              <a:buNone/>
            </a:pPr>
            <a:r>
              <a:rPr lang="en-GB" dirty="0" smtClean="0">
                <a:solidFill>
                  <a:schemeClr val="accent1"/>
                </a:solidFill>
              </a:rPr>
              <a:t>POCs to kick-off in July and complete by year end</a:t>
            </a:r>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GB" dirty="0" smtClean="0"/>
              <a:t>Overview of Proposed Timelines</a:t>
            </a:r>
            <a:endParaRPr lang="en-GB" dirty="0"/>
          </a:p>
        </p:txBody>
      </p:sp>
      <p:sp>
        <p:nvSpPr>
          <p:cNvPr id="9" name="Rectangle 8"/>
          <p:cNvSpPr/>
          <p:nvPr/>
        </p:nvSpPr>
        <p:spPr>
          <a:xfrm>
            <a:off x="481500" y="5664270"/>
            <a:ext cx="8530432" cy="338554"/>
          </a:xfrm>
          <a:prstGeom prst="rect">
            <a:avLst/>
          </a:prstGeom>
        </p:spPr>
        <p:txBody>
          <a:bodyPr wrap="square">
            <a:spAutoFit/>
          </a:bodyPr>
          <a:lstStyle/>
          <a:p>
            <a:r>
              <a:rPr lang="en-US" sz="1600" dirty="0" smtClean="0"/>
              <a:t>The details / scope of each POC need to be agreed with Novartis prior to kick-off</a:t>
            </a:r>
            <a:endParaRPr lang="en-GB"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443" y="1597725"/>
            <a:ext cx="8279999" cy="4516460"/>
          </a:xfrm>
        </p:spPr>
        <p:txBody>
          <a:bodyPr/>
          <a:lstStyle/>
          <a:p>
            <a:pPr>
              <a:lnSpc>
                <a:spcPct val="100000"/>
              </a:lnSpc>
            </a:pPr>
            <a:r>
              <a:rPr lang="en-GB" sz="1600" dirty="0" smtClean="0"/>
              <a:t>The first POC involves prediction of high frequency users of anti-VEGF treatments</a:t>
            </a:r>
          </a:p>
          <a:p>
            <a:pPr>
              <a:lnSpc>
                <a:spcPct val="100000"/>
              </a:lnSpc>
            </a:pPr>
            <a:r>
              <a:rPr lang="en-US" sz="1600" dirty="0" smtClean="0"/>
              <a:t>The proposed analysis is to be carried out on US data from (IDW) claims and ophthalmology EMR data</a:t>
            </a:r>
          </a:p>
          <a:p>
            <a:pPr>
              <a:lnSpc>
                <a:spcPct val="100000"/>
              </a:lnSpc>
            </a:pPr>
            <a:r>
              <a:rPr lang="en-US" sz="1600" dirty="0" smtClean="0"/>
              <a:t>This focus makes the most of the rich data available in the US in terms of population coverage, longitudinal record and clinical depth</a:t>
            </a:r>
          </a:p>
          <a:p>
            <a:pPr>
              <a:lnSpc>
                <a:spcPct val="100000"/>
              </a:lnSpc>
            </a:pPr>
            <a:r>
              <a:rPr lang="en-US" sz="1600" dirty="0" smtClean="0"/>
              <a:t>Analysis of both sources is likely to yield distinct and novel insights </a:t>
            </a:r>
          </a:p>
          <a:p>
            <a:pPr lvl="1">
              <a:lnSpc>
                <a:spcPct val="100000"/>
              </a:lnSpc>
            </a:pPr>
            <a:r>
              <a:rPr lang="en-US" sz="1600" dirty="0" smtClean="0"/>
              <a:t>The claims data covers a broad picture of the patient health and healthcare use (</a:t>
            </a:r>
            <a:r>
              <a:rPr lang="en-US" sz="1600" dirty="0" err="1" smtClean="0"/>
              <a:t>comorbidities</a:t>
            </a:r>
            <a:r>
              <a:rPr lang="en-US" sz="1600" dirty="0" smtClean="0"/>
              <a:t> and use of other healthcare resources) outside of a single retinal clinic </a:t>
            </a:r>
          </a:p>
          <a:p>
            <a:pPr lvl="1">
              <a:lnSpc>
                <a:spcPct val="100000"/>
              </a:lnSpc>
            </a:pPr>
            <a:r>
              <a:rPr lang="en-US" sz="1600" dirty="0" smtClean="0"/>
              <a:t>The EMR data by contrast provides a deeper but narrower view of the retinal disease and clinical outcomes</a:t>
            </a:r>
          </a:p>
          <a:p>
            <a:pPr>
              <a:lnSpc>
                <a:spcPct val="100000"/>
              </a:lnSpc>
            </a:pPr>
            <a:r>
              <a:rPr lang="en-US" sz="1600" dirty="0" smtClean="0"/>
              <a:t>Analysis of both data sources will run in tandem so insights from one source may inform analysis of the other </a:t>
            </a:r>
            <a:endParaRPr lang="en-GB" sz="1600" dirty="0"/>
          </a:p>
        </p:txBody>
      </p:sp>
      <p:sp>
        <p:nvSpPr>
          <p:cNvPr id="3" name="Footer Placeholder 2"/>
          <p:cNvSpPr>
            <a:spLocks noGrp="1"/>
          </p:cNvSpPr>
          <p:nvPr>
            <p:ph type="ftr" sz="quarter" idx="12"/>
          </p:nvPr>
        </p:nvSpPr>
        <p:spPr/>
        <p:txBody>
          <a:bodyPr/>
          <a:lstStyle/>
          <a:p>
            <a:r>
              <a:rPr lang="en-GB" dirty="0" smtClean="0"/>
              <a:t>IMS Health Confidential</a:t>
            </a:r>
            <a:endParaRPr lang="en-GB" dirty="0"/>
          </a:p>
        </p:txBody>
      </p:sp>
      <p:sp>
        <p:nvSpPr>
          <p:cNvPr id="4" name="Title 3"/>
          <p:cNvSpPr>
            <a:spLocks noGrp="1"/>
          </p:cNvSpPr>
          <p:nvPr>
            <p:ph type="title"/>
          </p:nvPr>
        </p:nvSpPr>
        <p:spPr/>
        <p:txBody>
          <a:bodyPr/>
          <a:lstStyle/>
          <a:p>
            <a:r>
              <a:rPr lang="en-US" sz="2700" dirty="0" smtClean="0"/>
              <a:t>Prediction of High Frequency anti-VEGF Users </a:t>
            </a:r>
            <a:br>
              <a:rPr lang="en-US" sz="2700" dirty="0" smtClean="0"/>
            </a:br>
            <a:r>
              <a:rPr lang="en-US" sz="2700" dirty="0" smtClean="0"/>
              <a:t>(POC 1)</a:t>
            </a:r>
            <a:endParaRPr lang="en-GB" sz="2700" dirty="0"/>
          </a:p>
        </p:txBody>
      </p:sp>
      <p:sp>
        <p:nvSpPr>
          <p:cNvPr id="5" name="Text Placeholder 4"/>
          <p:cNvSpPr>
            <a:spLocks noGrp="1"/>
          </p:cNvSpPr>
          <p:nvPr>
            <p:ph type="body" sz="quarter" idx="11"/>
          </p:nvPr>
        </p:nvSpPr>
        <p:spPr>
          <a:xfrm>
            <a:off x="485714" y="1088229"/>
            <a:ext cx="8280000" cy="338554"/>
          </a:xfrm>
        </p:spPr>
        <p:txBody>
          <a:bodyPr/>
          <a:lstStyle/>
          <a:p>
            <a:r>
              <a:rPr lang="en-US" dirty="0" smtClean="0"/>
              <a:t>Proposed scope of POC</a:t>
            </a:r>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GB" sz="1600" dirty="0" smtClean="0"/>
              <a:t>The second POC is to identify and profile types of patients with favourable response to Lucentis compared to </a:t>
            </a:r>
            <a:r>
              <a:rPr lang="en-GB" sz="1600" dirty="0" err="1" smtClean="0"/>
              <a:t>Eylea</a:t>
            </a:r>
            <a:endParaRPr lang="en-GB" sz="1600" dirty="0" smtClean="0"/>
          </a:p>
          <a:p>
            <a:pPr>
              <a:lnSpc>
                <a:spcPct val="100000"/>
              </a:lnSpc>
            </a:pPr>
            <a:r>
              <a:rPr lang="en-US" sz="1600" dirty="0" smtClean="0"/>
              <a:t>Analysis is to be carried out on the US ophthalmology EMR data</a:t>
            </a:r>
          </a:p>
          <a:p>
            <a:pPr>
              <a:lnSpc>
                <a:spcPct val="100000"/>
              </a:lnSpc>
            </a:pPr>
            <a:r>
              <a:rPr lang="en-US" sz="1600" dirty="0" smtClean="0"/>
              <a:t>Given that clinical factors are likely to play an important role in any treatment response heterogeneity, the clinically-rich ophthalmology data is well-suited for this task</a:t>
            </a:r>
          </a:p>
          <a:p>
            <a:pPr>
              <a:lnSpc>
                <a:spcPct val="100000"/>
              </a:lnSpc>
              <a:buNone/>
            </a:pPr>
            <a:r>
              <a:rPr lang="en-US" dirty="0" smtClean="0">
                <a:solidFill>
                  <a:srgbClr val="23A3FF"/>
                </a:solidFill>
              </a:rPr>
              <a:t>Comparison to existing </a:t>
            </a:r>
            <a:r>
              <a:rPr lang="en-US" dirty="0" err="1" smtClean="0">
                <a:solidFill>
                  <a:srgbClr val="23A3FF"/>
                </a:solidFill>
              </a:rPr>
              <a:t>workstream</a:t>
            </a:r>
            <a:endParaRPr lang="en-GB" dirty="0" smtClean="0">
              <a:solidFill>
                <a:srgbClr val="23A3FF"/>
              </a:solidFill>
            </a:endParaRPr>
          </a:p>
          <a:p>
            <a:pPr>
              <a:lnSpc>
                <a:spcPct val="100000"/>
              </a:lnSpc>
            </a:pPr>
            <a:r>
              <a:rPr lang="en-US" sz="1600" dirty="0" smtClean="0"/>
              <a:t>The existing </a:t>
            </a:r>
            <a:r>
              <a:rPr lang="en-US" sz="1600" dirty="0" err="1" smtClean="0"/>
              <a:t>workstream</a:t>
            </a:r>
            <a:r>
              <a:rPr lang="en-US" sz="1600" dirty="0" smtClean="0"/>
              <a:t> involves analysis of outcomes for Lucentis vs. </a:t>
            </a:r>
            <a:r>
              <a:rPr lang="en-US" sz="1600" dirty="0" err="1" smtClean="0"/>
              <a:t>Eylea</a:t>
            </a:r>
            <a:r>
              <a:rPr lang="en-US" sz="1600" dirty="0" smtClean="0"/>
              <a:t> on the population as a whole</a:t>
            </a:r>
          </a:p>
          <a:p>
            <a:pPr>
              <a:lnSpc>
                <a:spcPct val="100000"/>
              </a:lnSpc>
            </a:pPr>
            <a:r>
              <a:rPr lang="en-US" sz="1600" dirty="0" smtClean="0"/>
              <a:t>The predictive analytics project will specifically focus on analysis of treatment response heterogeneity to identify types of patients who respond best to Lucentis vs. </a:t>
            </a:r>
            <a:r>
              <a:rPr lang="en-US" sz="1600" dirty="0" err="1" smtClean="0"/>
              <a:t>Eylea</a:t>
            </a:r>
            <a:endParaRPr lang="en-GB" sz="1600" dirty="0"/>
          </a:p>
        </p:txBody>
      </p:sp>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dirty="0" smtClean="0"/>
              <a:t>Lucentis vs. </a:t>
            </a:r>
            <a:r>
              <a:rPr lang="en-US" dirty="0" err="1" smtClean="0"/>
              <a:t>Eylea</a:t>
            </a:r>
            <a:r>
              <a:rPr lang="en-US" dirty="0" smtClean="0"/>
              <a:t> (POC 2)</a:t>
            </a:r>
            <a:endParaRPr lang="en-GB" dirty="0"/>
          </a:p>
        </p:txBody>
      </p:sp>
      <p:sp>
        <p:nvSpPr>
          <p:cNvPr id="8" name="Text Placeholder 7"/>
          <p:cNvSpPr>
            <a:spLocks noGrp="1"/>
          </p:cNvSpPr>
          <p:nvPr>
            <p:ph type="body" sz="quarter" idx="11"/>
          </p:nvPr>
        </p:nvSpPr>
        <p:spPr>
          <a:xfrm>
            <a:off x="485714" y="1088229"/>
            <a:ext cx="8280000" cy="312330"/>
          </a:xfrm>
        </p:spPr>
        <p:txBody>
          <a:bodyPr/>
          <a:lstStyle/>
          <a:p>
            <a:r>
              <a:rPr lang="en-GB" dirty="0" smtClean="0"/>
              <a:t>Proposed scope of POC</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443" y="1181101"/>
            <a:ext cx="8279999" cy="4897460"/>
          </a:xfrm>
        </p:spPr>
        <p:txBody>
          <a:bodyPr/>
          <a:lstStyle/>
          <a:p>
            <a:pPr marL="0" indent="0">
              <a:lnSpc>
                <a:spcPct val="100000"/>
              </a:lnSpc>
              <a:buNone/>
            </a:pPr>
            <a:r>
              <a:rPr lang="en-US" sz="1600" dirty="0" smtClean="0"/>
              <a:t>The scope of the full / continuation studies will depend on results of the POC and Novartis priorities but may include:</a:t>
            </a:r>
          </a:p>
          <a:p>
            <a:pPr>
              <a:lnSpc>
                <a:spcPct val="100000"/>
              </a:lnSpc>
              <a:spcAft>
                <a:spcPts val="600"/>
              </a:spcAft>
            </a:pPr>
            <a:r>
              <a:rPr lang="en-US" sz="1600" dirty="0" smtClean="0"/>
              <a:t>Finalizing / consolidating models from the POC </a:t>
            </a:r>
          </a:p>
          <a:p>
            <a:pPr lvl="1">
              <a:lnSpc>
                <a:spcPct val="100000"/>
              </a:lnSpc>
              <a:spcAft>
                <a:spcPts val="600"/>
              </a:spcAft>
            </a:pPr>
            <a:r>
              <a:rPr lang="en-US" sz="1600" dirty="0" smtClean="0"/>
              <a:t>Some of the models require extensive simulations / sensitivity analysis to ensure findings are robust</a:t>
            </a:r>
          </a:p>
          <a:p>
            <a:pPr>
              <a:lnSpc>
                <a:spcPct val="100000"/>
              </a:lnSpc>
              <a:spcAft>
                <a:spcPts val="600"/>
              </a:spcAft>
            </a:pPr>
            <a:r>
              <a:rPr lang="en-US" sz="1600" dirty="0" smtClean="0"/>
              <a:t>Providing detailed patient profiles for each target group</a:t>
            </a:r>
          </a:p>
          <a:p>
            <a:pPr lvl="1">
              <a:lnSpc>
                <a:spcPct val="100000"/>
              </a:lnSpc>
              <a:spcAft>
                <a:spcPts val="600"/>
              </a:spcAft>
            </a:pPr>
            <a:r>
              <a:rPr lang="en-US" sz="1600" dirty="0" smtClean="0"/>
              <a:t>E.g. high frequency anti-VEGF users</a:t>
            </a:r>
          </a:p>
          <a:p>
            <a:pPr>
              <a:lnSpc>
                <a:spcPct val="100000"/>
              </a:lnSpc>
              <a:spcAft>
                <a:spcPts val="600"/>
              </a:spcAft>
            </a:pPr>
            <a:r>
              <a:rPr lang="en-US" sz="1600" dirty="0" smtClean="0"/>
              <a:t>Enriching the analysis by a deep dive into key predictors highlighted during the POC </a:t>
            </a:r>
          </a:p>
          <a:p>
            <a:pPr lvl="1">
              <a:lnSpc>
                <a:spcPct val="100000"/>
              </a:lnSpc>
              <a:spcAft>
                <a:spcPts val="600"/>
              </a:spcAft>
            </a:pPr>
            <a:r>
              <a:rPr lang="en-US" sz="1600" dirty="0" smtClean="0"/>
              <a:t>E.g. additional natural language processing on the free text</a:t>
            </a:r>
          </a:p>
          <a:p>
            <a:pPr>
              <a:lnSpc>
                <a:spcPct val="100000"/>
              </a:lnSpc>
              <a:spcAft>
                <a:spcPts val="600"/>
              </a:spcAft>
            </a:pPr>
            <a:r>
              <a:rPr lang="en-US" sz="1600" dirty="0" smtClean="0"/>
              <a:t>Comparative analysis with EMR data from Australia and the UK</a:t>
            </a:r>
          </a:p>
        </p:txBody>
      </p:sp>
      <p:sp>
        <p:nvSpPr>
          <p:cNvPr id="3" name="Footer Placeholder 2"/>
          <p:cNvSpPr>
            <a:spLocks noGrp="1"/>
          </p:cNvSpPr>
          <p:nvPr>
            <p:ph type="ftr" sz="quarter" idx="12"/>
          </p:nvPr>
        </p:nvSpPr>
        <p:spPr/>
        <p:txBody>
          <a:bodyPr/>
          <a:lstStyle/>
          <a:p>
            <a:r>
              <a:rPr lang="en-GB" dirty="0" smtClean="0"/>
              <a:t>IMS Health Confidential</a:t>
            </a:r>
            <a:endParaRPr lang="en-GB" dirty="0"/>
          </a:p>
        </p:txBody>
      </p:sp>
      <p:sp>
        <p:nvSpPr>
          <p:cNvPr id="4" name="Title 3"/>
          <p:cNvSpPr>
            <a:spLocks noGrp="1"/>
          </p:cNvSpPr>
          <p:nvPr>
            <p:ph type="title"/>
          </p:nvPr>
        </p:nvSpPr>
        <p:spPr/>
        <p:txBody>
          <a:bodyPr/>
          <a:lstStyle/>
          <a:p>
            <a:r>
              <a:rPr lang="en-US" dirty="0" smtClean="0"/>
              <a:t>Full Studies</a:t>
            </a:r>
            <a:endParaRPr lang="en-GB"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lank">
  <a:themeElements>
    <a:clrScheme name="IMS 2015">
      <a:dk1>
        <a:srgbClr val="000000"/>
      </a:dk1>
      <a:lt1>
        <a:sysClr val="window" lastClr="C7EDCC"/>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latin typeface="Aria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Ins="36000" rtlCol="0">
        <a:spAutoFit/>
      </a:bodyPr>
      <a:lstStyle>
        <a:defPPr>
          <a:defRPr sz="1400" dirty="0" smtClean="0">
            <a:solidFill>
              <a:srgbClr val="000000"/>
            </a:solidFill>
            <a:latin typeface="Arial"/>
          </a:defRPr>
        </a:defPPr>
      </a:lstStyle>
    </a:txDef>
  </a:objectDefaults>
  <a:extraClrSchemeLst/>
  <a:extLst>
    <a:ext uri="{05A4C25C-085E-4340-85A3-A5531E510DB2}">
      <thm15:themeFamily xmlns:thm15="http://schemas.microsoft.com/office/thememl/2012/main" xmlns="" name="3787_IMS Health_Template.potx" id="{62D705D0-617B-4908-B319-68E13B203831}" vid="{3AC4964E-920C-4A09-A217-631CE86C1925}"/>
    </a:ext>
  </a:extLst>
</a:theme>
</file>

<file path=ppt/theme/theme2.xml><?xml version="1.0" encoding="utf-8"?>
<a:theme xmlns:a="http://schemas.openxmlformats.org/drawingml/2006/main" name="2_IMS Consulting Group_template">
  <a:themeElements>
    <a:clrScheme name="IMS 2015">
      <a:dk1>
        <a:srgbClr val="000000"/>
      </a:dk1>
      <a:lt1>
        <a:sysClr val="window" lastClr="C7EDCC"/>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tlCol="0">
        <a:spAutoFit/>
      </a:bodyPr>
      <a:lstStyle>
        <a:defPPr>
          <a:defRPr sz="1400" dirty="0" err="1" smtClean="0"/>
        </a:defPPr>
      </a:lstStyle>
    </a:txDef>
  </a:objectDefaults>
  <a:extraClrSchemeLst/>
  <a:extLst>
    <a:ext uri="{05A4C25C-085E-4340-85A3-A5531E510DB2}">
      <thm15:themeFamily xmlns:thm15="http://schemas.microsoft.com/office/thememl/2012/main" xmlns="" name="3787_IMS Health_Template.potx" id="{62D705D0-617B-4908-B319-68E13B203831}" vid="{B233BAA5-22DE-4D3B-AC2B-EDFDAC0E6B3F}"/>
    </a:ext>
  </a:extLst>
</a:theme>
</file>

<file path=ppt/theme/theme3.xml><?xml version="1.0" encoding="utf-8"?>
<a:theme xmlns:a="http://schemas.openxmlformats.org/drawingml/2006/main" name="3_IMS Institute_template">
  <a:themeElements>
    <a:clrScheme name="IMS 2015">
      <a:dk1>
        <a:srgbClr val="000000"/>
      </a:dk1>
      <a:lt1>
        <a:sysClr val="window" lastClr="C7EDCC"/>
      </a:lt1>
      <a:dk2>
        <a:srgbClr val="8EAFBF"/>
      </a:dk2>
      <a:lt2>
        <a:srgbClr val="D9DAD5"/>
      </a:lt2>
      <a:accent1>
        <a:srgbClr val="25B4FF"/>
      </a:accent1>
      <a:accent2>
        <a:srgbClr val="1C2980"/>
      </a:accent2>
      <a:accent3>
        <a:srgbClr val="37DAD3"/>
      </a:accent3>
      <a:accent4>
        <a:srgbClr val="FFCF32"/>
      </a:accent4>
      <a:accent5>
        <a:srgbClr val="20C22F"/>
      </a:accent5>
      <a:accent6>
        <a:srgbClr val="FF940C"/>
      </a:accent6>
      <a:hlink>
        <a:srgbClr val="297DFD"/>
      </a:hlink>
      <a:folHlink>
        <a:srgbClr val="2C3E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smtClean="0"/>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rtlCol="0">
        <a:spAutoFit/>
      </a:bodyPr>
      <a:lstStyle>
        <a:defPPr>
          <a:defRPr sz="1400" dirty="0" err="1" smtClean="0"/>
        </a:defPPr>
      </a:lstStyle>
    </a:txDef>
  </a:objectDefaults>
  <a:extraClrSchemeLst/>
  <a:extLst>
    <a:ext uri="{05A4C25C-085E-4340-85A3-A5531E510DB2}">
      <thm15:themeFamily xmlns:thm15="http://schemas.microsoft.com/office/thememl/2012/main" xmlns="" name="3787_IMS Health_Template.potx" id="{62D705D0-617B-4908-B319-68E13B203831}" vid="{4DBAC6C0-67E5-4C80-8E76-A68473606D28}"/>
    </a:ext>
  </a:extLst>
</a:theme>
</file>

<file path=ppt/theme/theme4.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872</TotalTime>
  <Words>1237</Words>
  <Application>Microsoft Office PowerPoint</Application>
  <PresentationFormat>On-screen Show (4:3)</PresentationFormat>
  <Paragraphs>147</Paragraphs>
  <Slides>12</Slides>
  <Notes>1</Notes>
  <HiddenSlides>0</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8" baseType="lpstr">
      <vt:lpstr>Arial</vt:lpstr>
      <vt:lpstr>Times New Roman</vt:lpstr>
      <vt:lpstr>Blank</vt:lpstr>
      <vt:lpstr>2_IMS Consulting Group_template</vt:lpstr>
      <vt:lpstr>3_IMS Institute_template</vt:lpstr>
      <vt:lpstr>think-cell Slide</vt:lpstr>
      <vt:lpstr>Using Predictive Analytics to Support the Lucentis Franchise</vt:lpstr>
      <vt:lpstr>Overview </vt:lpstr>
      <vt:lpstr>Overview of Predictive Analytics </vt:lpstr>
      <vt:lpstr>Comparing Classical and Predictive Analytics Approaches</vt:lpstr>
      <vt:lpstr>Proposed Predictive Analytics Projects  </vt:lpstr>
      <vt:lpstr>Overview of Proposed Timelines</vt:lpstr>
      <vt:lpstr>Prediction of High Frequency anti-VEGF Users  (POC 1)</vt:lpstr>
      <vt:lpstr>Lucentis vs. Eylea (POC 2)</vt:lpstr>
      <vt:lpstr>Full Studies</vt:lpstr>
      <vt:lpstr>Project Structure</vt:lpstr>
      <vt:lpstr>Operationalising the POCs: Input Required from Novartis (1)</vt:lpstr>
      <vt:lpstr>Operationalising the POCs: Input Required from Novartis (2)</vt:lpstr>
    </vt:vector>
  </TitlesOfParts>
  <Company>IMS HEALTH</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and quantifying over-fitting in regression models in healthcare studies</dc:title>
  <dc:creator>Lee-Anne Beecher</dc:creator>
  <cp:lastModifiedBy>jzhao</cp:lastModifiedBy>
  <cp:revision>95</cp:revision>
  <dcterms:created xsi:type="dcterms:W3CDTF">2015-05-15T08:34:21Z</dcterms:created>
  <dcterms:modified xsi:type="dcterms:W3CDTF">2015-07-09T09:15:56Z</dcterms:modified>
</cp:coreProperties>
</file>