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bin" ContentType="application/vnd.openxmlformats-officedocument.oleObject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71" r:id="rId1"/>
    <p:sldMasterId id="2147483689" r:id="rId2"/>
    <p:sldMasterId id="2147483704" r:id="rId3"/>
    <p:sldMasterId id="2147483861" r:id="rId4"/>
    <p:sldMasterId id="2147483873" r:id="rId5"/>
    <p:sldMasterId id="2147483893" r:id="rId6"/>
  </p:sldMasterIdLst>
  <p:notesMasterIdLst>
    <p:notesMasterId r:id="rId9"/>
  </p:notesMasterIdLst>
  <p:sldIdLst>
    <p:sldId id="276" r:id="rId7"/>
    <p:sldId id="280" r:id="rId8"/>
  </p:sldIdLst>
  <p:sldSz cx="9144000" cy="6858000" type="screen4x3"/>
  <p:notesSz cx="7315200" cy="9601200"/>
  <p:embeddedFontLst>
    <p:embeddedFont>
      <p:font typeface="Verdana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4455" indent="-441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0334" indent="-911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67638" indent="-138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3517" indent="-1852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051456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461748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872039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282330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F32"/>
    <a:srgbClr val="20C22F"/>
    <a:srgbClr val="1C2980"/>
    <a:srgbClr val="23A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783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56" y="-10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areaChart>
        <c:grouping val="percentStacked"/>
        <c:ser>
          <c:idx val="1"/>
          <c:order val="0"/>
          <c:tx>
            <c:strRef>
              <c:f>Sheet1!$B$1</c:f>
              <c:strCache>
                <c:ptCount val="1"/>
                <c:pt idx="0">
                  <c:v>0% Buffer</c:v>
                </c:pt>
              </c:strCache>
            </c:strRef>
          </c:tx>
          <c:spPr>
            <a:solidFill>
              <a:srgbClr val="B7CC37"/>
            </a:solidFill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0%</c:formatCode>
                <c:ptCount val="24"/>
                <c:pt idx="0">
                  <c:v>1</c:v>
                </c:pt>
                <c:pt idx="1">
                  <c:v>0.95359261890000002</c:v>
                </c:pt>
                <c:pt idx="2">
                  <c:v>0.93451612439999998</c:v>
                </c:pt>
                <c:pt idx="3">
                  <c:v>0.73588847140000002</c:v>
                </c:pt>
                <c:pt idx="4">
                  <c:v>0.27641332889999998</c:v>
                </c:pt>
                <c:pt idx="5">
                  <c:v>0.23284928839999999</c:v>
                </c:pt>
                <c:pt idx="6">
                  <c:v>0.16459460640000001</c:v>
                </c:pt>
                <c:pt idx="7">
                  <c:v>0.1001552232</c:v>
                </c:pt>
                <c:pt idx="8">
                  <c:v>8.02373319E-2</c:v>
                </c:pt>
                <c:pt idx="9">
                  <c:v>5.9884235399999999E-2</c:v>
                </c:pt>
                <c:pt idx="10">
                  <c:v>4.15040692E-2</c:v>
                </c:pt>
                <c:pt idx="11">
                  <c:v>3.3191649900000002E-2</c:v>
                </c:pt>
                <c:pt idx="12">
                  <c:v>2.6460476100000001E-2</c:v>
                </c:pt>
                <c:pt idx="13">
                  <c:v>2.0338589599999998E-2</c:v>
                </c:pt>
                <c:pt idx="14">
                  <c:v>1.6465263399999999E-2</c:v>
                </c:pt>
                <c:pt idx="15">
                  <c:v>1.34913612E-2</c:v>
                </c:pt>
                <c:pt idx="16">
                  <c:v>1.0967171E-2</c:v>
                </c:pt>
                <c:pt idx="17">
                  <c:v>9.0232544999999994E-3</c:v>
                </c:pt>
                <c:pt idx="18">
                  <c:v>7.5870772999999999E-3</c:v>
                </c:pt>
                <c:pt idx="19">
                  <c:v>6.4410368999999997E-3</c:v>
                </c:pt>
                <c:pt idx="20">
                  <c:v>5.4545718000000003E-3</c:v>
                </c:pt>
                <c:pt idx="21">
                  <c:v>4.7872571999999997E-3</c:v>
                </c:pt>
                <c:pt idx="22">
                  <c:v>4.3085314999999997E-3</c:v>
                </c:pt>
                <c:pt idx="23">
                  <c:v>3.6557236999999999E-3</c:v>
                </c:pt>
              </c:numCache>
            </c:numRef>
          </c: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50% Buffer</c:v>
                </c:pt>
              </c:strCache>
            </c:strRef>
          </c:tx>
          <c:spPr>
            <a:solidFill>
              <a:srgbClr val="B7CC37"/>
            </a:solidFill>
            <a:ln w="12700">
              <a:solidFill>
                <a:srgbClr val="FFFFFF"/>
              </a:solidFill>
            </a:ln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0%</c:formatCode>
                <c:ptCount val="24"/>
                <c:pt idx="0">
                  <c:v>0</c:v>
                </c:pt>
                <c:pt idx="1">
                  <c:v>1.2243773000000013E-2</c:v>
                </c:pt>
                <c:pt idx="2">
                  <c:v>1.0357883700000015E-2</c:v>
                </c:pt>
                <c:pt idx="3">
                  <c:v>5.6083443399999933E-2</c:v>
                </c:pt>
                <c:pt idx="4">
                  <c:v>0.17924651470000003</c:v>
                </c:pt>
                <c:pt idx="5">
                  <c:v>0.19501544979999999</c:v>
                </c:pt>
                <c:pt idx="6">
                  <c:v>0.22050396760000002</c:v>
                </c:pt>
                <c:pt idx="7">
                  <c:v>0.22458038960000001</c:v>
                </c:pt>
                <c:pt idx="8">
                  <c:v>0.20682401750000001</c:v>
                </c:pt>
                <c:pt idx="9">
                  <c:v>0.19988974800000003</c:v>
                </c:pt>
                <c:pt idx="10">
                  <c:v>0.1935212452</c:v>
                </c:pt>
                <c:pt idx="11">
                  <c:v>0.17775231019999999</c:v>
                </c:pt>
                <c:pt idx="12">
                  <c:v>0.16643697500000001</c:v>
                </c:pt>
                <c:pt idx="13">
                  <c:v>0.15735569329999999</c:v>
                </c:pt>
                <c:pt idx="14">
                  <c:v>0.14511192020000002</c:v>
                </c:pt>
                <c:pt idx="15">
                  <c:v>0.1345654476</c:v>
                </c:pt>
                <c:pt idx="16">
                  <c:v>0.1254261384</c:v>
                </c:pt>
                <c:pt idx="17">
                  <c:v>0.11604021289999999</c:v>
                </c:pt>
                <c:pt idx="18">
                  <c:v>0.1087722861</c:v>
                </c:pt>
                <c:pt idx="19">
                  <c:v>0.1013737978</c:v>
                </c:pt>
                <c:pt idx="20">
                  <c:v>9.4584596699999995E-2</c:v>
                </c:pt>
                <c:pt idx="21">
                  <c:v>8.8665805899999992E-2</c:v>
                </c:pt>
                <c:pt idx="22">
                  <c:v>8.3414329799999992E-2</c:v>
                </c:pt>
                <c:pt idx="23">
                  <c:v>7.7539059600000002E-2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100% Buffer</c:v>
                </c:pt>
              </c:strCache>
            </c:strRef>
          </c:tx>
          <c:spPr>
            <a:solidFill>
              <a:srgbClr val="B7CC37"/>
            </a:solidFill>
            <a:ln w="12700">
              <a:solidFill>
                <a:srgbClr val="FFFFFF"/>
              </a:solidFill>
            </a:ln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0%</c:formatCode>
                <c:ptCount val="24"/>
                <c:pt idx="0">
                  <c:v>0</c:v>
                </c:pt>
                <c:pt idx="1">
                  <c:v>3.9313535999999649E-3</c:v>
                </c:pt>
                <c:pt idx="2">
                  <c:v>5.2949965999999904E-3</c:v>
                </c:pt>
                <c:pt idx="3">
                  <c:v>2.310939600000006E-2</c:v>
                </c:pt>
                <c:pt idx="4">
                  <c:v>7.3970376999999976E-2</c:v>
                </c:pt>
                <c:pt idx="5">
                  <c:v>8.1412386000000059E-2</c:v>
                </c:pt>
                <c:pt idx="6">
                  <c:v>9.1494639699999991E-2</c:v>
                </c:pt>
                <c:pt idx="7">
                  <c:v>0.10614654809999996</c:v>
                </c:pt>
                <c:pt idx="8">
                  <c:v>0.11197829780000002</c:v>
                </c:pt>
                <c:pt idx="9">
                  <c:v>0.10894636819999998</c:v>
                </c:pt>
                <c:pt idx="10">
                  <c:v>0.1045507957</c:v>
                </c:pt>
                <c:pt idx="11">
                  <c:v>0.1078438484</c:v>
                </c:pt>
                <c:pt idx="12">
                  <c:v>0.10790187579999999</c:v>
                </c:pt>
                <c:pt idx="13">
                  <c:v>0.10594345230000002</c:v>
                </c:pt>
                <c:pt idx="14">
                  <c:v>0.10521811040000001</c:v>
                </c:pt>
                <c:pt idx="15">
                  <c:v>0.1047248778</c:v>
                </c:pt>
                <c:pt idx="16">
                  <c:v>0.10247631760000001</c:v>
                </c:pt>
                <c:pt idx="17">
                  <c:v>0.10016973010000002</c:v>
                </c:pt>
                <c:pt idx="18">
                  <c:v>9.8602991400000006E-2</c:v>
                </c:pt>
                <c:pt idx="19">
                  <c:v>9.6833156799999986E-2</c:v>
                </c:pt>
                <c:pt idx="20">
                  <c:v>9.5237404400000003E-2</c:v>
                </c:pt>
                <c:pt idx="21">
                  <c:v>9.2945323700000013E-2</c:v>
                </c:pt>
                <c:pt idx="22">
                  <c:v>8.9492695800000008E-2</c:v>
                </c:pt>
                <c:pt idx="23">
                  <c:v>8.2790535799999995E-2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Re-initiated</c:v>
                </c:pt>
              </c:strCache>
            </c:strRef>
          </c:tx>
          <c:spPr>
            <a:solidFill>
              <a:srgbClr val="FAA53A"/>
            </a:solidFill>
            <a:ln w="25400">
              <a:noFill/>
            </a:ln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Sheet1!$E$2:$E$25</c:f>
              <c:numCache>
                <c:formatCode>0%</c:formatCode>
                <c:ptCount val="24"/>
                <c:pt idx="0">
                  <c:v>0</c:v>
                </c:pt>
                <c:pt idx="1">
                  <c:v>1.2417855E-2</c:v>
                </c:pt>
                <c:pt idx="2">
                  <c:v>3.0638446E-2</c:v>
                </c:pt>
                <c:pt idx="3">
                  <c:v>9.5991760100000004E-2</c:v>
                </c:pt>
                <c:pt idx="4">
                  <c:v>0.2221722542</c:v>
                </c:pt>
                <c:pt idx="5">
                  <c:v>0.2326461927</c:v>
                </c:pt>
                <c:pt idx="6">
                  <c:v>0.24931455180000001</c:v>
                </c:pt>
                <c:pt idx="7">
                  <c:v>0.27182916750000002</c:v>
                </c:pt>
                <c:pt idx="8">
                  <c:v>0.2885990745</c:v>
                </c:pt>
                <c:pt idx="9">
                  <c:v>0.30358464019999998</c:v>
                </c:pt>
                <c:pt idx="10">
                  <c:v>0.31711952189999998</c:v>
                </c:pt>
                <c:pt idx="11">
                  <c:v>0.32180523119999999</c:v>
                </c:pt>
                <c:pt idx="12">
                  <c:v>0.32541743429999997</c:v>
                </c:pt>
                <c:pt idx="13">
                  <c:v>0.32857992539999997</c:v>
                </c:pt>
                <c:pt idx="14">
                  <c:v>0.32962441790000002</c:v>
                </c:pt>
                <c:pt idx="15">
                  <c:v>0.32842035019999999</c:v>
                </c:pt>
                <c:pt idx="16">
                  <c:v>0.32670854310000003</c:v>
                </c:pt>
                <c:pt idx="17">
                  <c:v>0.32260310739999998</c:v>
                </c:pt>
                <c:pt idx="18">
                  <c:v>0.31575587890000001</c:v>
                </c:pt>
                <c:pt idx="19">
                  <c:v>0.30792218529999998</c:v>
                </c:pt>
                <c:pt idx="20">
                  <c:v>0.29676642539999998</c:v>
                </c:pt>
                <c:pt idx="21">
                  <c:v>0.28091044929999998</c:v>
                </c:pt>
                <c:pt idx="22">
                  <c:v>0.2591066688</c:v>
                </c:pt>
                <c:pt idx="23">
                  <c:v>0.2299334136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Discontinued</c:v>
                </c:pt>
              </c:strCache>
            </c:strRef>
          </c:tx>
          <c:spPr>
            <a:solidFill>
              <a:srgbClr val="992135"/>
            </a:solidFill>
            <a:ln w="25400">
              <a:noFill/>
            </a:ln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Sheet1!$F$2:$F$25</c:f>
              <c:numCache>
                <c:formatCode>0%</c:formatCode>
                <c:ptCount val="24"/>
                <c:pt idx="0">
                  <c:v>0</c:v>
                </c:pt>
                <c:pt idx="1">
                  <c:v>1.7814399500000001E-2</c:v>
                </c:pt>
                <c:pt idx="2">
                  <c:v>1.91925493E-2</c:v>
                </c:pt>
                <c:pt idx="3">
                  <c:v>8.8926929000000002E-2</c:v>
                </c:pt>
                <c:pt idx="4">
                  <c:v>0.24819752510000001</c:v>
                </c:pt>
                <c:pt idx="5">
                  <c:v>0.25807668319999999</c:v>
                </c:pt>
                <c:pt idx="6">
                  <c:v>0.27409223449999998</c:v>
                </c:pt>
                <c:pt idx="7">
                  <c:v>0.2972886716</c:v>
                </c:pt>
                <c:pt idx="8">
                  <c:v>0.31236127829999999</c:v>
                </c:pt>
                <c:pt idx="9">
                  <c:v>0.32769500820000003</c:v>
                </c:pt>
                <c:pt idx="10">
                  <c:v>0.34330436800000003</c:v>
                </c:pt>
                <c:pt idx="11">
                  <c:v>0.35940696039999998</c:v>
                </c:pt>
                <c:pt idx="12">
                  <c:v>0.37378323879999997</c:v>
                </c:pt>
                <c:pt idx="13">
                  <c:v>0.38778233940000001</c:v>
                </c:pt>
                <c:pt idx="14">
                  <c:v>0.40358028810000002</c:v>
                </c:pt>
                <c:pt idx="15">
                  <c:v>0.41879796320000001</c:v>
                </c:pt>
                <c:pt idx="16">
                  <c:v>0.4344218299</c:v>
                </c:pt>
                <c:pt idx="17">
                  <c:v>0.45216369519999999</c:v>
                </c:pt>
                <c:pt idx="18">
                  <c:v>0.46928176640000002</c:v>
                </c:pt>
                <c:pt idx="19">
                  <c:v>0.4874298232</c:v>
                </c:pt>
                <c:pt idx="20">
                  <c:v>0.50795700170000002</c:v>
                </c:pt>
                <c:pt idx="21">
                  <c:v>0.53269116390000004</c:v>
                </c:pt>
                <c:pt idx="22">
                  <c:v>0.56367777409999997</c:v>
                </c:pt>
                <c:pt idx="23">
                  <c:v>0.6060812673</c:v>
                </c:pt>
              </c:numCache>
            </c:numRef>
          </c:val>
        </c:ser>
        <c:axId val="88086400"/>
        <c:axId val="88087936"/>
      </c:areaChart>
      <c:catAx>
        <c:axId val="8808640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8087936"/>
        <c:crosses val="autoZero"/>
        <c:auto val="1"/>
        <c:lblAlgn val="ctr"/>
        <c:lblOffset val="100"/>
        <c:tickLblSkip val="3"/>
        <c:tickMarkSkip val="3"/>
      </c:catAx>
      <c:valAx>
        <c:axId val="88087936"/>
        <c:scaling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000" b="0"/>
                </a:pPr>
                <a:r>
                  <a:rPr lang="en-US" sz="1000" b="0" smtClean="0"/>
                  <a:t>%</a:t>
                </a:r>
                <a:r>
                  <a:rPr lang="en-US" sz="1000" b="0" baseline="0" smtClean="0"/>
                  <a:t> OF PATIENTS</a:t>
                </a:r>
                <a:endParaRPr lang="en-US" sz="1000" b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8086400"/>
        <c:crosses val="autoZero"/>
        <c:crossBetween val="midCat"/>
      </c:valAx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59448177105369149"/>
          <c:y val="0.9308623218809351"/>
          <c:w val="0.40551822894630818"/>
          <c:h val="4.8555998353940526E-2"/>
        </c:manualLayout>
      </c:layout>
    </c:legend>
    <c:plotVisOnly val="1"/>
  </c:chart>
  <c:txPr>
    <a:bodyPr/>
    <a:lstStyle/>
    <a:p>
      <a:pPr>
        <a:defRPr sz="1000"/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84F-D6F0-EC4E-A56A-14AD622F798C}" type="datetimeFigureOut">
              <a:rPr lang="en-US" smtClean="0"/>
              <a:pPr/>
              <a:t>8/24/2015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B569-2F9F-D440-B547-B789863526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4926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2.v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HEALTH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6274616"/>
            <a:ext cx="1464069" cy="49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8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C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24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C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216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C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76" y="6267825"/>
            <a:ext cx="2412905" cy="52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663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5" name="Picture 4" descr="IMS_CG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454"/>
          <a:stretch/>
        </p:blipFill>
        <p:spPr>
          <a:xfrm>
            <a:off x="6424876" y="6267826"/>
            <a:ext cx="2412905" cy="380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18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HEALTH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6274616"/>
            <a:ext cx="1464069" cy="492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975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1C2980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416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10529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46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5057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416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9910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14723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3054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16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06724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16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266740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6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212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HEALTH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772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895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S_Health_PPT_cover_revised_fina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7701" y="3175"/>
            <a:ext cx="7226300" cy="609926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_INS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76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28893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4" name="Picture 13" descr="IMS_INS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528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MS_INS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698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02437"/>
            <a:ext cx="9144000" cy="75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6" name="Picture 5" descr="IMS_INS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74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569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14536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00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2917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750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  <p:pic>
        <p:nvPicPr>
          <p:cNvPr id="7" name="Picture 6" descr="IMS_HEALTH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052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2522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896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3245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2216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942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7262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40" name="think-cell Slide" r:id="rId3" imgW="360" imgH="360" progId="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32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450" y="2886075"/>
            <a:ext cx="6181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289083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IMSHlogo_RGB_300px_TM_I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975" y="366713"/>
            <a:ext cx="203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/>
          <a:lstStyle>
            <a:lvl1pPr>
              <a:defRPr cap="none" baseline="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E811E6-AC65-499A-A453-0088BAE4F14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EF410BF-93A0-4165-9059-CB35923EF9D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21095" y="6496419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 smtClean="0"/>
              <a:t>December</a:t>
            </a:r>
            <a:r>
              <a:rPr lang="fr-FR" dirty="0" smtClean="0"/>
              <a:t> 2013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A5FD799-20E4-417C-AFA1-ABB9C046B5B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5797445-6E31-4F8D-BFF0-D5771D141C7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7F2E24-C028-4D42-972D-F2B88F4213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FCCBAC-3ACC-47AA-A7C0-397162D454F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8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  <a:latin typeface="Verdana" pitchFamily="34" charset="0"/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DDA3B29-7214-4373-B488-965634E06B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5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53FF6B8-5D97-42E4-A9F6-C128CD8F042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D257A5-3C50-4DDA-9F0F-E73CEFA8CF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print"/>
          <a:srcRect t="2299" r="37731" b="18835"/>
          <a:stretch>
            <a:fillRect/>
          </a:stretch>
        </p:blipFill>
        <p:spPr>
          <a:xfrm>
            <a:off x="2303929" y="-9525"/>
            <a:ext cx="6840071" cy="577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WE cover - final 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" y="0"/>
            <a:ext cx="9143632" cy="6080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900" y="1748036"/>
            <a:ext cx="5045217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3262197"/>
            <a:ext cx="5055419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4498426"/>
            <a:ext cx="5727290" cy="84934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1200" b="0" i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5347768"/>
            <a:ext cx="5736886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581025"/>
            <a:ext cx="9144000" cy="478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54999" y="121008"/>
            <a:ext cx="1900233" cy="536402"/>
          </a:xfrm>
          <a:prstGeom prst="rect">
            <a:avLst/>
          </a:prstGeom>
        </p:spPr>
      </p:pic>
      <p:pic>
        <p:nvPicPr>
          <p:cNvPr id="24" name="Picture 23" descr="full.jpg"/>
          <p:cNvPicPr>
            <a:picLocks noChangeAspect="1"/>
          </p:cNvPicPr>
          <p:nvPr userDrawn="1"/>
        </p:nvPicPr>
        <p:blipFill>
          <a:blip r:embed="rId3" cstate="print"/>
          <a:srcRect b="5314"/>
          <a:stretch>
            <a:fillRect/>
          </a:stretch>
        </p:blipFill>
        <p:spPr>
          <a:xfrm>
            <a:off x="0" y="1088193"/>
            <a:ext cx="9144000" cy="5769807"/>
          </a:xfrm>
          <a:prstGeom prst="rect">
            <a:avLst/>
          </a:prstGeom>
        </p:spPr>
      </p:pic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5008883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392" y="240494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i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715350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10391" y="1131301"/>
            <a:ext cx="8013248" cy="1268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4498426"/>
            <a:ext cx="8017957" cy="4191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FIRSTNAME LASTNAME, Title – IMS HEALTH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292" y="3262197"/>
            <a:ext cx="8004817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5347768"/>
            <a:ext cx="8001000" cy="354012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2130519"/>
            <a:ext cx="7772977" cy="716131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6253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4953000" y="101600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endParaRPr lang="en-GB" sz="14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46867" y="2123384"/>
            <a:ext cx="7979089" cy="1469371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slide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IMSHlogo2015_RGB_TM_IA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9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599638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2" y="1080411"/>
            <a:ext cx="8229600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4" y="1599640"/>
            <a:ext cx="8229600" cy="448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4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7" y="1599639"/>
            <a:ext cx="3968496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38"/>
            <a:ext cx="4957089" cy="4485600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24185" y="1599638"/>
            <a:ext cx="2700858" cy="4485600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0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772184" y="1599640"/>
            <a:ext cx="2952859" cy="4485600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95443" y="1599640"/>
            <a:ext cx="4957089" cy="4485600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443" y="1088229"/>
            <a:ext cx="82296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1600">
                <a:solidFill>
                  <a:srgbClr val="23A3FF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10249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9634" name="think-cell Slide" r:id="rId3" imgW="360" imgH="360" progId="">
              <p:embed/>
            </p:oleObj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96799" y="1598675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20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1pPr>
            <a:lvl3pPr>
              <a:defRPr lang="en-US" sz="1600" b="0" i="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defRPr lang="en-US" sz="1400" b="0" i="0" kern="1200" dirty="0">
                <a:solidFill>
                  <a:schemeClr val="bg2">
                    <a:lumMod val="10000"/>
                  </a:schemeClr>
                </a:solidFill>
                <a:latin typeface="Arial"/>
                <a:ea typeface="+mn-ea"/>
                <a:cs typeface="Arial"/>
              </a:defRPr>
            </a:lvl4pPr>
          </a:lstStyle>
          <a:p>
            <a:pPr marL="234950" lvl="0" indent="-23495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Click to edit text Styles</a:t>
            </a:r>
          </a:p>
          <a:p>
            <a:pPr marL="625475" lvl="1" indent="-277813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917575" lvl="2" indent="-228600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250950" lvl="3" indent="-238125" algn="l" defTabSz="4102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444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6049" y="1000035"/>
            <a:ext cx="8239327" cy="0"/>
          </a:xfrm>
          <a:prstGeom prst="line">
            <a:avLst/>
          </a:prstGeom>
          <a:ln w="15875">
            <a:solidFill>
              <a:schemeClr val="tx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841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6" name="Picture 5" descr="IMSHlogo_RGB_TM_IA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38245" y="2035628"/>
              <a:ext cx="8455259" cy="2373086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sz="2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1800">
                <a:latin typeface="Verdana" pitchFamily="34" charset="0"/>
              </a:defRPr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sz="1800">
                <a:solidFill>
                  <a:srgbClr val="69C0C9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1013" y="6492875"/>
            <a:ext cx="2286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53FF6B8-5D97-42E4-A9F6-C128CD8F042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  <a:prstGeom prst="rect">
            <a:avLst/>
          </a:prstGeo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>
            <a:normAutofit/>
          </a:bodyPr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4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</a:t>
            </a:r>
            <a:r>
              <a:rPr dirty="0" smtClean="0"/>
              <a:t>Department</a:t>
            </a:r>
            <a:r>
              <a:rPr lang="fr-BE" dirty="0" smtClean="0"/>
              <a:t>, IMS HEALTH</a:t>
            </a:r>
            <a:endParaRPr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pic>
        <p:nvPicPr>
          <p:cNvPr id="7" name="Picture 6" descr="llslide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38442" y="2732048"/>
            <a:ext cx="6205558" cy="41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>
            <a:normAutofit/>
          </a:bodyPr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4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33425"/>
          </a:xfr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 smtClean="0"/>
              <a:t>Click to edit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>
            <a:normAutofit/>
          </a:bodyPr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4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</a:t>
            </a:r>
            <a:r>
              <a:rPr dirty="0" smtClean="0"/>
              <a:t>Department</a:t>
            </a:r>
            <a:r>
              <a:rPr lang="fr-BE" dirty="0" smtClean="0"/>
              <a:t>, IMS HEALTH</a:t>
            </a:r>
            <a:endParaRPr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• April 2014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8" name="Picture 7" descr="IMSHlogo_RGB_TM_IA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38245" y="2035628"/>
              <a:ext cx="8455259" cy="2373086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image" Target="../media/image10.emf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pic>
        <p:nvPicPr>
          <p:cNvPr id="8" name="Picture 7" descr="IMS_HEALTH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55"/>
          <a:stretch/>
        </p:blipFill>
        <p:spPr>
          <a:xfrm>
            <a:off x="7236848" y="6274616"/>
            <a:ext cx="1464069" cy="373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672" r:id="rId5"/>
    <p:sldLayoutId id="2147483684" r:id="rId6"/>
    <p:sldLayoutId id="2147483688" r:id="rId7"/>
    <p:sldLayoutId id="2147483673" r:id="rId8"/>
    <p:sldLayoutId id="2147483687" r:id="rId9"/>
    <p:sldLayoutId id="2147483681" r:id="rId10"/>
    <p:sldLayoutId id="2147483678" r:id="rId11"/>
    <p:sldLayoutId id="2147483682" r:id="rId12"/>
    <p:sldLayoutId id="2147483683" r:id="rId13"/>
    <p:sldLayoutId id="2147483685" r:id="rId14"/>
    <p:sldLayoutId id="214748385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IMS_CG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454"/>
          <a:stretch/>
        </p:blipFill>
        <p:spPr>
          <a:xfrm>
            <a:off x="6424876" y="6267826"/>
            <a:ext cx="2412905" cy="380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38" r:id="rId2"/>
    <p:sldLayoutId id="2147483859" r:id="rId3"/>
    <p:sldLayoutId id="2147483860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39" r:id="rId13"/>
    <p:sldLayoutId id="2147483701" r:id="rId14"/>
    <p:sldLayoutId id="2147483702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600" b="0" i="0" kern="1200">
          <a:solidFill>
            <a:schemeClr val="accent2"/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IMS_INS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5" y="6202899"/>
            <a:ext cx="1782847" cy="52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2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nl-BE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2788" y="6492875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January 2014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938204 - Providing real-world insights on the anti-diabetics market - Results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4CA7A6-1925-4876-99A2-3343FE95230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900113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288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7"/>
          <p:cNvPicPr>
            <a:picLocks noChangeAspect="1"/>
          </p:cNvPicPr>
          <p:nvPr/>
        </p:nvPicPr>
        <p:blipFill>
          <a:blip r:embed="rId13" cstate="print"/>
          <a:srcRect b="27988"/>
          <a:stretch>
            <a:fillRect/>
          </a:stretch>
        </p:blipFill>
        <p:spPr bwMode="auto">
          <a:xfrm>
            <a:off x="7391400" y="6367463"/>
            <a:ext cx="12985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2868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Verdana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SHlogo2015_RGB_TM_IA.eps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4" y="75203"/>
            <a:ext cx="8229600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4" y="1599639"/>
            <a:ext cx="8229600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rgbClr val="8EAFBF"/>
                </a:solidFill>
              </a:rPr>
              <a:pPr algn="ctr">
                <a:buFont typeface="Arial"/>
                <a:buNone/>
              </a:pPr>
              <a:t>‹#›</a:t>
            </a:fld>
            <a:endParaRPr lang="en-US" sz="950" dirty="0">
              <a:solidFill>
                <a:srgbClr val="8EAFB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4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1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mtClean="0"/>
              <a:t>• April 2014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992232 • Mundipharma • Providing real world insights on the respiratory market  • Kick-off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78CA1E6-1B09-488D-A1FF-E8A47C315D27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8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442" y="1599638"/>
            <a:ext cx="8229600" cy="4485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this study, all patients with at least one transaction of the ATC classes C10A1, or the product </a:t>
            </a:r>
            <a:r>
              <a:rPr lang="en-GB" dirty="0" err="1" smtClean="0"/>
              <a:t>Ezetrol</a:t>
            </a:r>
            <a:r>
              <a:rPr lang="en-GB" dirty="0" smtClean="0"/>
              <a:t>, </a:t>
            </a:r>
            <a:r>
              <a:rPr lang="en-GB" dirty="0" err="1" smtClean="0"/>
              <a:t>Inegy</a:t>
            </a:r>
            <a:r>
              <a:rPr lang="en-GB" dirty="0" smtClean="0"/>
              <a:t> are selected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1059876 • MSD • Insights patient dynamics cholesterol-lowering agents • Results presentation</a:t>
            </a:r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442" y="1599638"/>
          <a:ext cx="8229600" cy="2473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</a:t>
                      </a:r>
                      <a:r>
                        <a:rPr lang="en-US" sz="1200" baseline="0" dirty="0" smtClean="0"/>
                        <a:t> definition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Granularity</a:t>
                      </a:r>
                      <a:r>
                        <a:rPr lang="en-US" sz="1200" baseline="0" dirty="0" smtClean="0"/>
                        <a:t> in output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Statins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ATC class C10A1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 molecule</a:t>
                      </a:r>
                      <a:r>
                        <a:rPr lang="en-US" sz="1200" baseline="0" dirty="0" smtClean="0"/>
                        <a:t> level:</a:t>
                      </a:r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Simvastatin</a:t>
                      </a:r>
                      <a:endParaRPr lang="en-GB" sz="1200" baseline="0" dirty="0" smtClean="0"/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Rosuvastatin</a:t>
                      </a:r>
                      <a:endParaRPr lang="en-US" sz="1200" baseline="0" dirty="0" smtClean="0"/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US" sz="1200" baseline="0" dirty="0" err="1" smtClean="0"/>
                        <a:t>Atorvastatin</a:t>
                      </a:r>
                      <a:endParaRPr lang="en-US" sz="1200" baseline="0" dirty="0" smtClean="0"/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Fluvastatin</a:t>
                      </a:r>
                      <a:endParaRPr lang="en-GB" sz="1200" baseline="0" dirty="0" smtClean="0"/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Pravastatin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err="1" smtClean="0"/>
                        <a:t>Ezetrol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Product </a:t>
                      </a:r>
                      <a:r>
                        <a:rPr lang="en-GB" sz="1200" dirty="0" err="1" smtClean="0"/>
                        <a:t>Ezetrol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At product level:</a:t>
                      </a:r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Ezetrol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err="1" smtClean="0"/>
                        <a:t>Inegy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ATC class C10C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At product level:</a:t>
                      </a:r>
                    </a:p>
                    <a:p>
                      <a:pPr marL="179388" lvl="1" indent="-179388">
                        <a:buFont typeface="Verdana" pitchFamily="34" charset="0"/>
                        <a:buChar char="–"/>
                      </a:pPr>
                      <a:r>
                        <a:rPr lang="en-GB" sz="1200" baseline="0" dirty="0" err="1" smtClean="0"/>
                        <a:t>Inegy</a:t>
                      </a:r>
                      <a:endParaRPr lang="en-GB" sz="12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With a 50% buffer, 8% of patients are persistent after 2 years</a:t>
            </a:r>
            <a:endParaRPr lang="en-GB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68,933 patients initiated on a </a:t>
            </a:r>
            <a:r>
              <a:rPr lang="en-US" dirty="0" err="1" smtClean="0"/>
              <a:t>statin</a:t>
            </a:r>
            <a:r>
              <a:rPr lang="en-US" dirty="0" smtClean="0"/>
              <a:t> between July 2012 to June 2013 have been followed for 2 Years</a:t>
            </a:r>
            <a:endParaRPr lang="en-US" dirty="0" smtClean="0"/>
          </a:p>
        </p:txBody>
      </p:sp>
      <p:grpSp>
        <p:nvGrpSpPr>
          <p:cNvPr id="2" name="Group 33"/>
          <p:cNvGrpSpPr/>
          <p:nvPr/>
        </p:nvGrpSpPr>
        <p:grpSpPr>
          <a:xfrm>
            <a:off x="2934583" y="3848986"/>
            <a:ext cx="3852530" cy="1630325"/>
            <a:chOff x="3009014" y="3848986"/>
            <a:chExt cx="3852530" cy="163032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009014" y="3848986"/>
              <a:ext cx="1573619" cy="132907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93265" y="5178056"/>
              <a:ext cx="2268279" cy="301255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4"/>
          <p:cNvGrpSpPr/>
          <p:nvPr/>
        </p:nvGrpSpPr>
        <p:grpSpPr>
          <a:xfrm>
            <a:off x="3072806" y="4001386"/>
            <a:ext cx="3625703" cy="1630325"/>
            <a:chOff x="3009014" y="3848986"/>
            <a:chExt cx="3852530" cy="163032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009014" y="3848986"/>
              <a:ext cx="1573619" cy="132907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93265" y="5178056"/>
              <a:ext cx="2268279" cy="301255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Chart 54"/>
          <p:cNvGraphicFramePr/>
          <p:nvPr/>
        </p:nvGraphicFramePr>
        <p:xfrm>
          <a:off x="414667" y="1599638"/>
          <a:ext cx="8118873" cy="456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Text 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81432" y="2947809"/>
            <a:ext cx="1687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u="sng" kern="0" dirty="0" smtClean="0">
                <a:solidFill>
                  <a:srgbClr val="FFFFFF"/>
                </a:solidFill>
                <a:latin typeface="Verdana"/>
              </a:rPr>
              <a:t>1 YEAR</a:t>
            </a:r>
            <a:endParaRPr lang="en-US" sz="800" b="1" u="sng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Persistent: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21%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Re-Initiated: 43%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Discontinued</a:t>
            </a: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36%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630003" y="3138539"/>
            <a:ext cx="168166" cy="157655"/>
          </a:xfrm>
          <a:prstGeom prst="right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7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798169" y="1634974"/>
            <a:ext cx="11967" cy="3947119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2868"/>
              </a:solidFill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85262" y="2952454"/>
            <a:ext cx="16875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800" b="1" u="sng" kern="0" dirty="0" smtClean="0">
                <a:solidFill>
                  <a:srgbClr val="FFFFFF"/>
                </a:solidFill>
                <a:latin typeface="Verdana"/>
              </a:rPr>
              <a:t>2 YEARS</a:t>
            </a:r>
            <a:endParaRPr lang="en-US" sz="800" b="1" u="sng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FFFFFF"/>
                </a:solidFill>
                <a:latin typeface="Verdana"/>
              </a:rPr>
              <a:t>Persistent: </a:t>
            </a: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8%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Re-Initiated: 31%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smtClean="0">
                <a:solidFill>
                  <a:srgbClr val="FFFFFF"/>
                </a:solidFill>
                <a:latin typeface="Verdana"/>
              </a:rPr>
              <a:t>Discontinued: 61%</a:t>
            </a:r>
            <a:endParaRPr lang="en-US" sz="800" b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8116311" y="3195025"/>
            <a:ext cx="168166" cy="157655"/>
          </a:xfrm>
          <a:prstGeom prst="rightArrow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20773" y="5330456"/>
            <a:ext cx="836071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38271" y="4854890"/>
            <a:ext cx="818573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50%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38271" y="4121727"/>
            <a:ext cx="83869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  <a:latin typeface="Verdana"/>
              </a:rPr>
              <a:t>100% buffer</a:t>
            </a:r>
            <a:endParaRPr lang="en-US" sz="800" dirty="0">
              <a:solidFill>
                <a:srgbClr val="92D050"/>
              </a:solidFill>
              <a:latin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5451" y="5808921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000000"/>
                </a:solidFill>
                <a:latin typeface="Verdana"/>
              </a:rPr>
              <a:t>MONTHS</a:t>
            </a:r>
            <a:endParaRPr lang="fr-BE" sz="1000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50283" y="5855117"/>
            <a:ext cx="895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RrVC5RGIE.CAgHquTnzw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7G5ykC4k.qaoBsrfYx0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RrVC5RGIE.CAgHquTnzwg"/>
</p:tagLst>
</file>

<file path=ppt/theme/theme1.xml><?xml version="1.0" encoding="utf-8"?>
<a:theme xmlns:a="http://schemas.openxmlformats.org/drawingml/2006/main" name="Blank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Ins="36000" rtlCol="0">
        <a:sp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3AC4964E-920C-4A09-A217-631CE86C1925}"/>
    </a:ext>
  </a:extLst>
</a:theme>
</file>

<file path=ppt/theme/theme2.xml><?xml version="1.0" encoding="utf-8"?>
<a:theme xmlns:a="http://schemas.openxmlformats.org/drawingml/2006/main" name="2_IMS Consulting Group_template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B233BAA5-22DE-4D3B-AC2B-EDFDAC0E6B3F}"/>
    </a:ext>
  </a:extLst>
</a:theme>
</file>

<file path=ppt/theme/theme3.xml><?xml version="1.0" encoding="utf-8"?>
<a:theme xmlns:a="http://schemas.openxmlformats.org/drawingml/2006/main" name="3_IMS Institute_template">
  <a:themeElements>
    <a:clrScheme name="IMS 2015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CF32"/>
      </a:accent4>
      <a:accent5>
        <a:srgbClr val="20C22F"/>
      </a:accent5>
      <a:accent6>
        <a:srgbClr val="FF940C"/>
      </a:accent6>
      <a:hlink>
        <a:srgbClr val="297DFD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3787_IMS Health_Template.potx" id="{62D705D0-617B-4908-B319-68E13B203831}" vid="{4DBAC6C0-67E5-4C80-8E76-A68473606D28}"/>
    </a:ext>
  </a:extLst>
</a:theme>
</file>

<file path=ppt/theme/theme4.xml><?xml version="1.0" encoding="utf-8"?>
<a:theme xmlns:a="http://schemas.openxmlformats.org/drawingml/2006/main" name="IMS health 2013">
  <a:themeElements>
    <a:clrScheme name="IMS Health">
      <a:dk1>
        <a:srgbClr val="002868"/>
      </a:dk1>
      <a:lt1>
        <a:srgbClr val="00AEEF"/>
      </a:lt1>
      <a:dk2>
        <a:srgbClr val="1B8F9E"/>
      </a:dk2>
      <a:lt2>
        <a:srgbClr val="C5C19D"/>
      </a:lt2>
      <a:accent1>
        <a:srgbClr val="FAA53A"/>
      </a:accent1>
      <a:accent2>
        <a:srgbClr val="F8C242"/>
      </a:accent2>
      <a:accent3>
        <a:srgbClr val="B7CC37"/>
      </a:accent3>
      <a:accent4>
        <a:srgbClr val="A2255F"/>
      </a:accent4>
      <a:accent5>
        <a:srgbClr val="A5A8AC"/>
      </a:accent5>
      <a:accent6>
        <a:srgbClr val="E0E1DD"/>
      </a:accent6>
      <a:hlink>
        <a:srgbClr val="002868"/>
      </a:hlink>
      <a:folHlink>
        <a:srgbClr val="002868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5.xml><?xml version="1.0" encoding="utf-8"?>
<a:theme xmlns:a="http://schemas.openxmlformats.org/drawingml/2006/main" name="1_Blank">
  <a:themeElements>
    <a:clrScheme name="IMS_2015_01">
      <a:dk1>
        <a:srgbClr val="000000"/>
      </a:dk1>
      <a:lt1>
        <a:srgbClr val="FFFFFF"/>
      </a:lt1>
      <a:dk2>
        <a:srgbClr val="8EAFBF"/>
      </a:dk2>
      <a:lt2>
        <a:srgbClr val="F7F5F4"/>
      </a:lt2>
      <a:accent1>
        <a:srgbClr val="25B4FF"/>
      </a:accent1>
      <a:accent2>
        <a:srgbClr val="1C2980"/>
      </a:accent2>
      <a:accent3>
        <a:srgbClr val="37DAD3"/>
      </a:accent3>
      <a:accent4>
        <a:srgbClr val="FF940C"/>
      </a:accent4>
      <a:accent5>
        <a:srgbClr val="20C22F"/>
      </a:accent5>
      <a:accent6>
        <a:srgbClr val="FFCF32"/>
      </a:accent6>
      <a:hlink>
        <a:srgbClr val="25B4FF"/>
      </a:hlink>
      <a:folHlink>
        <a:srgbClr val="3A4F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no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3787_IMS Health_Template.potx" id="{62D705D0-617B-4908-B319-68E13B203831}" vid="{3AC4964E-920C-4A09-A217-631CE86C1925}"/>
    </a:ext>
  </a:extLst>
</a:theme>
</file>

<file path=ppt/theme/theme6.xml><?xml version="1.0" encoding="utf-8"?>
<a:theme xmlns:a="http://schemas.openxmlformats.org/drawingml/2006/main" name="2_blank">
  <a:themeElements>
    <a:clrScheme name="IMS 1">
      <a:dk1>
        <a:srgbClr val="002868"/>
      </a:dk1>
      <a:lt1>
        <a:sysClr val="window" lastClr="FFFFFF"/>
      </a:lt1>
      <a:dk2>
        <a:srgbClr val="00AEEF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F8C242"/>
      </a:accent6>
      <a:hlink>
        <a:srgbClr val="1B8F9E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MS Health 2013">
    <a:dk1>
      <a:srgbClr val="000000"/>
    </a:dk1>
    <a:lt1>
      <a:srgbClr val="FFFFFF"/>
    </a:lt1>
    <a:dk2>
      <a:srgbClr val="002868"/>
    </a:dk2>
    <a:lt2>
      <a:srgbClr val="73AFB6"/>
    </a:lt2>
    <a:accent1>
      <a:srgbClr val="B7A08B"/>
    </a:accent1>
    <a:accent2>
      <a:srgbClr val="9BB819"/>
    </a:accent2>
    <a:accent3>
      <a:srgbClr val="4F8ABE"/>
    </a:accent3>
    <a:accent4>
      <a:srgbClr val="992135"/>
    </a:accent4>
    <a:accent5>
      <a:srgbClr val="C5C19D"/>
    </a:accent5>
    <a:accent6>
      <a:srgbClr val="F98F1E"/>
    </a:accent6>
    <a:hlink>
      <a:srgbClr val="002868"/>
    </a:hlink>
    <a:folHlink>
      <a:srgbClr val="00AEEF"/>
    </a:folHlink>
  </a:clrScheme>
  <a:fontScheme name="IMS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</TotalTime>
  <Words>149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Verdana</vt:lpstr>
      <vt:lpstr>Blank</vt:lpstr>
      <vt:lpstr>2_IMS Consulting Group_template</vt:lpstr>
      <vt:lpstr>3_IMS Institute_template</vt:lpstr>
      <vt:lpstr>IMS health 2013</vt:lpstr>
      <vt:lpstr>1_Blank</vt:lpstr>
      <vt:lpstr>2_blank</vt:lpstr>
      <vt:lpstr>think-cell Slide</vt:lpstr>
      <vt:lpstr>In this study, all patients with at least one transaction of the ATC classes C10A1, or the product Ezetrol, Inegy are selected</vt:lpstr>
      <vt:lpstr>With a 50% buffer, 8% of patients are persistent after 2 years</vt:lpstr>
    </vt:vector>
  </TitlesOfParts>
  <Company>IMS HEALTH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study, all patients with at least one transaction of the ATC classes C10A1, or the product Ezetrol, Inegy are selected</dc:title>
  <dc:creator>sPervaiz</dc:creator>
  <cp:lastModifiedBy>sPervaiz</cp:lastModifiedBy>
  <cp:revision>27</cp:revision>
  <dcterms:created xsi:type="dcterms:W3CDTF">2015-07-29T15:19:36Z</dcterms:created>
  <dcterms:modified xsi:type="dcterms:W3CDTF">2015-08-24T07:30:26Z</dcterms:modified>
</cp:coreProperties>
</file>