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1"/>
  </p:sldMasterIdLst>
  <p:notesMasterIdLst>
    <p:notesMasterId r:id="rId13"/>
  </p:notesMasterIdLst>
  <p:handoutMasterIdLst>
    <p:handoutMasterId r:id="rId14"/>
  </p:handoutMasterIdLst>
  <p:sldIdLst>
    <p:sldId id="271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2FD"/>
    <a:srgbClr val="2B3A42"/>
    <a:srgbClr val="FE8A12"/>
    <a:srgbClr val="3F5765"/>
    <a:srgbClr val="FF530D"/>
    <a:srgbClr val="027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3" autoAdjust="0"/>
    <p:restoredTop sz="93163" autoAdjust="0"/>
  </p:normalViewPr>
  <p:slideViewPr>
    <p:cSldViewPr snapToGrid="0">
      <p:cViewPr varScale="1">
        <p:scale>
          <a:sx n="73" d="100"/>
          <a:sy n="73" d="100"/>
        </p:scale>
        <p:origin x="43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2" d="100"/>
          <a:sy n="62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BE2B1-2402-4047-9877-E252D6FCAF84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464020-A0DB-4CE5-B043-FA80077D5389}">
      <dgm:prSet phldrT="[Text]" custT="1"/>
      <dgm:spPr/>
      <dgm:t>
        <a:bodyPr/>
        <a:lstStyle/>
        <a:p>
          <a:r>
            <a:rPr lang="en-US" altLang="zh-CN" sz="1600" b="1" dirty="0" smtClean="0"/>
            <a:t>Level 4 </a:t>
          </a:r>
        </a:p>
        <a:p>
          <a:r>
            <a:rPr lang="en-US" altLang="zh-CN" sz="1600" b="1" dirty="0" smtClean="0"/>
            <a:t>Statistician</a:t>
          </a:r>
          <a:endParaRPr lang="zh-CN" altLang="en-US" sz="1600" b="1" dirty="0"/>
        </a:p>
      </dgm:t>
    </dgm:pt>
    <dgm:pt modelId="{22D7DBC2-1035-4A32-BF49-89D8DE9B6987}" type="parTrans" cxnId="{ECFDE7A5-A5D2-4481-B4CA-32925F44960F}">
      <dgm:prSet/>
      <dgm:spPr/>
      <dgm:t>
        <a:bodyPr/>
        <a:lstStyle/>
        <a:p>
          <a:endParaRPr lang="zh-CN" altLang="en-US"/>
        </a:p>
      </dgm:t>
    </dgm:pt>
    <dgm:pt modelId="{B7948364-6E22-4E42-BDE0-CCFCA095082E}" type="sibTrans" cxnId="{ECFDE7A5-A5D2-4481-B4CA-32925F44960F}">
      <dgm:prSet/>
      <dgm:spPr/>
      <dgm:t>
        <a:bodyPr/>
        <a:lstStyle/>
        <a:p>
          <a:endParaRPr lang="zh-CN" altLang="en-US"/>
        </a:p>
      </dgm:t>
    </dgm:pt>
    <dgm:pt modelId="{5BF460A5-7FB7-4657-889B-F5EBD677762A}">
      <dgm:prSet phldrT="[Text]" custT="1"/>
      <dgm:spPr/>
      <dgm:t>
        <a:bodyPr/>
        <a:lstStyle/>
        <a:p>
          <a:r>
            <a:rPr lang="en-US" altLang="zh-CN" sz="1600" b="1" dirty="0" smtClean="0"/>
            <a:t>Level 5 </a:t>
          </a:r>
        </a:p>
        <a:p>
          <a:r>
            <a:rPr lang="en-US" altLang="zh-CN" sz="1600" b="1" dirty="0" smtClean="0"/>
            <a:t>Sr. Statistician</a:t>
          </a:r>
          <a:endParaRPr lang="zh-CN" altLang="en-US" sz="1600" b="1" dirty="0"/>
        </a:p>
      </dgm:t>
    </dgm:pt>
    <dgm:pt modelId="{FF54F772-FD1E-454A-8F60-84DD51BFA389}" type="parTrans" cxnId="{8940F886-AC03-4915-B5EA-E4A285F77701}">
      <dgm:prSet/>
      <dgm:spPr/>
      <dgm:t>
        <a:bodyPr/>
        <a:lstStyle/>
        <a:p>
          <a:endParaRPr lang="zh-CN" altLang="en-US"/>
        </a:p>
      </dgm:t>
    </dgm:pt>
    <dgm:pt modelId="{213CD844-13C1-47FE-9E44-B0E033031649}" type="sibTrans" cxnId="{8940F886-AC03-4915-B5EA-E4A285F77701}">
      <dgm:prSet/>
      <dgm:spPr/>
      <dgm:t>
        <a:bodyPr/>
        <a:lstStyle/>
        <a:p>
          <a:endParaRPr lang="zh-CN" altLang="en-US"/>
        </a:p>
      </dgm:t>
    </dgm:pt>
    <dgm:pt modelId="{62CB173B-2DDE-4EEB-884B-5A7F16900814}">
      <dgm:prSet phldrT="[Text]" custT="1"/>
      <dgm:spPr/>
      <dgm:t>
        <a:bodyPr/>
        <a:lstStyle/>
        <a:p>
          <a:r>
            <a:rPr lang="en-US" altLang="zh-CN" sz="1600" b="1" dirty="0" smtClean="0"/>
            <a:t>Level 6</a:t>
          </a:r>
        </a:p>
        <a:p>
          <a:r>
            <a:rPr lang="en-US" altLang="zh-CN" sz="1600" b="1" dirty="0" smtClean="0"/>
            <a:t>Manager</a:t>
          </a:r>
          <a:endParaRPr lang="zh-CN" altLang="en-US" sz="1600" dirty="0"/>
        </a:p>
      </dgm:t>
    </dgm:pt>
    <dgm:pt modelId="{778BC6E3-B26B-4FC6-99FC-DDA52D0DE378}" type="parTrans" cxnId="{F32B47CE-F7B0-4F45-BD48-82F8EF8DADEE}">
      <dgm:prSet/>
      <dgm:spPr/>
      <dgm:t>
        <a:bodyPr/>
        <a:lstStyle/>
        <a:p>
          <a:endParaRPr lang="zh-CN" altLang="en-US"/>
        </a:p>
      </dgm:t>
    </dgm:pt>
    <dgm:pt modelId="{588B9216-6ACD-4456-B913-5811155ECDDC}" type="sibTrans" cxnId="{F32B47CE-F7B0-4F45-BD48-82F8EF8DADEE}">
      <dgm:prSet/>
      <dgm:spPr/>
      <dgm:t>
        <a:bodyPr/>
        <a:lstStyle/>
        <a:p>
          <a:endParaRPr lang="zh-CN" altLang="en-US"/>
        </a:p>
      </dgm:t>
    </dgm:pt>
    <dgm:pt modelId="{7A00036B-7866-4DA4-9C3D-FBFFC9806492}" type="pres">
      <dgm:prSet presAssocID="{700BE2B1-2402-4047-9877-E252D6FCAF8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4ED0AAB-493A-4B06-9DC4-D16DC803FD56}" type="pres">
      <dgm:prSet presAssocID="{23464020-A0DB-4CE5-B043-FA80077D5389}" presName="composite" presStyleCnt="0"/>
      <dgm:spPr/>
    </dgm:pt>
    <dgm:pt modelId="{4CCDE1B4-AFEE-4471-8239-0CD23C471283}" type="pres">
      <dgm:prSet presAssocID="{23464020-A0DB-4CE5-B043-FA80077D5389}" presName="LShape" presStyleLbl="alignNode1" presStyleIdx="0" presStyleCnt="5" custScaleX="120981"/>
      <dgm:spPr/>
    </dgm:pt>
    <dgm:pt modelId="{D0FC4CA4-FB18-4971-936A-AEFB0596059B}" type="pres">
      <dgm:prSet presAssocID="{23464020-A0DB-4CE5-B043-FA80077D538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8F003-BA07-4FB6-9667-074FB5E0557F}" type="pres">
      <dgm:prSet presAssocID="{23464020-A0DB-4CE5-B043-FA80077D5389}" presName="Triangle" presStyleLbl="alignNode1" presStyleIdx="1" presStyleCnt="5" custLinFactNeighborX="56179" custLinFactNeighborY="-1061"/>
      <dgm:spPr/>
    </dgm:pt>
    <dgm:pt modelId="{F6145C25-8855-4183-B2D6-E72577543EDA}" type="pres">
      <dgm:prSet presAssocID="{B7948364-6E22-4E42-BDE0-CCFCA095082E}" presName="sibTrans" presStyleCnt="0"/>
      <dgm:spPr/>
    </dgm:pt>
    <dgm:pt modelId="{B9E44C3E-10A7-4E4C-AA08-ECC6D1E78BB1}" type="pres">
      <dgm:prSet presAssocID="{B7948364-6E22-4E42-BDE0-CCFCA095082E}" presName="space" presStyleCnt="0"/>
      <dgm:spPr/>
    </dgm:pt>
    <dgm:pt modelId="{E87E474E-1F10-4EDB-B290-1936E928596F}" type="pres">
      <dgm:prSet presAssocID="{5BF460A5-7FB7-4657-889B-F5EBD677762A}" presName="composite" presStyleCnt="0"/>
      <dgm:spPr/>
    </dgm:pt>
    <dgm:pt modelId="{F454C982-0880-4FD1-871E-AE6CC2696D30}" type="pres">
      <dgm:prSet presAssocID="{5BF460A5-7FB7-4657-889B-F5EBD677762A}" presName="LShape" presStyleLbl="alignNode1" presStyleIdx="2" presStyleCnt="5" custScaleX="137359" custLinFactNeighborX="8942" custLinFactNeighborY="-999"/>
      <dgm:spPr/>
    </dgm:pt>
    <dgm:pt modelId="{D8253D3C-A103-49EB-8E2C-FE98C10BB067}" type="pres">
      <dgm:prSet presAssocID="{5BF460A5-7FB7-4657-889B-F5EBD677762A}" presName="ParentText" presStyleLbl="revTx" presStyleIdx="1" presStyleCnt="3" custLinFactNeighborX="39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142EA-FD6F-4716-A8C4-27A045B4169B}" type="pres">
      <dgm:prSet presAssocID="{5BF460A5-7FB7-4657-889B-F5EBD677762A}" presName="Triangle" presStyleLbl="alignNode1" presStyleIdx="3" presStyleCnt="5" custLinFactX="66167" custLinFactNeighborX="100000" custLinFactNeighborY="5328"/>
      <dgm:spPr/>
    </dgm:pt>
    <dgm:pt modelId="{15D23A18-1D3F-4B09-84C8-302E4D99D5C1}" type="pres">
      <dgm:prSet presAssocID="{213CD844-13C1-47FE-9E44-B0E033031649}" presName="sibTrans" presStyleCnt="0"/>
      <dgm:spPr/>
    </dgm:pt>
    <dgm:pt modelId="{D4334D2C-EDB1-43BB-9D65-D79F5BB82164}" type="pres">
      <dgm:prSet presAssocID="{213CD844-13C1-47FE-9E44-B0E033031649}" presName="space" presStyleCnt="0"/>
      <dgm:spPr/>
    </dgm:pt>
    <dgm:pt modelId="{5F21683A-71D9-432A-8AAC-5C26FD336407}" type="pres">
      <dgm:prSet presAssocID="{62CB173B-2DDE-4EEB-884B-5A7F16900814}" presName="composite" presStyleCnt="0"/>
      <dgm:spPr/>
    </dgm:pt>
    <dgm:pt modelId="{1C455B5A-589C-4F61-96F5-5EBF7E9676B2}" type="pres">
      <dgm:prSet presAssocID="{62CB173B-2DDE-4EEB-884B-5A7F16900814}" presName="LShape" presStyleLbl="alignNode1" presStyleIdx="4" presStyleCnt="5" custScaleX="130383" custLinFactNeighborX="30024" custLinFactNeighborY="-1729"/>
      <dgm:spPr/>
    </dgm:pt>
    <dgm:pt modelId="{9EF84A4D-038C-4600-AFED-1F1168BAE84E}" type="pres">
      <dgm:prSet presAssocID="{62CB173B-2DDE-4EEB-884B-5A7F16900814}" presName="ParentText" presStyleLbl="revTx" presStyleIdx="2" presStyleCnt="3" custLinFactNeighborX="33124" custLinFactNeighborY="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E850D4-A354-47D9-B3CC-4843D2145958}" type="presOf" srcId="{23464020-A0DB-4CE5-B043-FA80077D5389}" destId="{D0FC4CA4-FB18-4971-936A-AEFB0596059B}" srcOrd="0" destOrd="0" presId="urn:microsoft.com/office/officeart/2009/3/layout/StepUpProcess"/>
    <dgm:cxn modelId="{57A2855C-207D-4EDC-A147-2A7D127C3529}" type="presOf" srcId="{700BE2B1-2402-4047-9877-E252D6FCAF84}" destId="{7A00036B-7866-4DA4-9C3D-FBFFC9806492}" srcOrd="0" destOrd="0" presId="urn:microsoft.com/office/officeart/2009/3/layout/StepUpProcess"/>
    <dgm:cxn modelId="{AEE32A8B-31CB-49B8-A359-78E6E3265FE1}" type="presOf" srcId="{62CB173B-2DDE-4EEB-884B-5A7F16900814}" destId="{9EF84A4D-038C-4600-AFED-1F1168BAE84E}" srcOrd="0" destOrd="0" presId="urn:microsoft.com/office/officeart/2009/3/layout/StepUpProcess"/>
    <dgm:cxn modelId="{F32B47CE-F7B0-4F45-BD48-82F8EF8DADEE}" srcId="{700BE2B1-2402-4047-9877-E252D6FCAF84}" destId="{62CB173B-2DDE-4EEB-884B-5A7F16900814}" srcOrd="2" destOrd="0" parTransId="{778BC6E3-B26B-4FC6-99FC-DDA52D0DE378}" sibTransId="{588B9216-6ACD-4456-B913-5811155ECDDC}"/>
    <dgm:cxn modelId="{ECFDE7A5-A5D2-4481-B4CA-32925F44960F}" srcId="{700BE2B1-2402-4047-9877-E252D6FCAF84}" destId="{23464020-A0DB-4CE5-B043-FA80077D5389}" srcOrd="0" destOrd="0" parTransId="{22D7DBC2-1035-4A32-BF49-89D8DE9B6987}" sibTransId="{B7948364-6E22-4E42-BDE0-CCFCA095082E}"/>
    <dgm:cxn modelId="{BA902887-8DF1-4991-B829-DD5F1463D96E}" type="presOf" srcId="{5BF460A5-7FB7-4657-889B-F5EBD677762A}" destId="{D8253D3C-A103-49EB-8E2C-FE98C10BB067}" srcOrd="0" destOrd="0" presId="urn:microsoft.com/office/officeart/2009/3/layout/StepUpProcess"/>
    <dgm:cxn modelId="{8940F886-AC03-4915-B5EA-E4A285F77701}" srcId="{700BE2B1-2402-4047-9877-E252D6FCAF84}" destId="{5BF460A5-7FB7-4657-889B-F5EBD677762A}" srcOrd="1" destOrd="0" parTransId="{FF54F772-FD1E-454A-8F60-84DD51BFA389}" sibTransId="{213CD844-13C1-47FE-9E44-B0E033031649}"/>
    <dgm:cxn modelId="{FDF257E0-045B-43E6-AF56-4A1E1598DEEE}" type="presParOf" srcId="{7A00036B-7866-4DA4-9C3D-FBFFC9806492}" destId="{64ED0AAB-493A-4B06-9DC4-D16DC803FD56}" srcOrd="0" destOrd="0" presId="urn:microsoft.com/office/officeart/2009/3/layout/StepUpProcess"/>
    <dgm:cxn modelId="{BB466701-D9C9-45AC-A392-DBFADB819FCA}" type="presParOf" srcId="{64ED0AAB-493A-4B06-9DC4-D16DC803FD56}" destId="{4CCDE1B4-AFEE-4471-8239-0CD23C471283}" srcOrd="0" destOrd="0" presId="urn:microsoft.com/office/officeart/2009/3/layout/StepUpProcess"/>
    <dgm:cxn modelId="{98C3AD3F-D367-4F6B-8C0C-CDD82524A6E8}" type="presParOf" srcId="{64ED0AAB-493A-4B06-9DC4-D16DC803FD56}" destId="{D0FC4CA4-FB18-4971-936A-AEFB0596059B}" srcOrd="1" destOrd="0" presId="urn:microsoft.com/office/officeart/2009/3/layout/StepUpProcess"/>
    <dgm:cxn modelId="{8AA84A60-FC89-4554-BC23-2B3366E3DC9B}" type="presParOf" srcId="{64ED0AAB-493A-4B06-9DC4-D16DC803FD56}" destId="{B1E8F003-BA07-4FB6-9667-074FB5E0557F}" srcOrd="2" destOrd="0" presId="urn:microsoft.com/office/officeart/2009/3/layout/StepUpProcess"/>
    <dgm:cxn modelId="{DC82B6A9-531F-46E0-B690-233A566042A7}" type="presParOf" srcId="{7A00036B-7866-4DA4-9C3D-FBFFC9806492}" destId="{F6145C25-8855-4183-B2D6-E72577543EDA}" srcOrd="1" destOrd="0" presId="urn:microsoft.com/office/officeart/2009/3/layout/StepUpProcess"/>
    <dgm:cxn modelId="{B3A43A9E-202B-48E0-803F-0FA1FC608218}" type="presParOf" srcId="{F6145C25-8855-4183-B2D6-E72577543EDA}" destId="{B9E44C3E-10A7-4E4C-AA08-ECC6D1E78BB1}" srcOrd="0" destOrd="0" presId="urn:microsoft.com/office/officeart/2009/3/layout/StepUpProcess"/>
    <dgm:cxn modelId="{F9122765-E6C4-4895-87AE-332DC82FF8B5}" type="presParOf" srcId="{7A00036B-7866-4DA4-9C3D-FBFFC9806492}" destId="{E87E474E-1F10-4EDB-B290-1936E928596F}" srcOrd="2" destOrd="0" presId="urn:microsoft.com/office/officeart/2009/3/layout/StepUpProcess"/>
    <dgm:cxn modelId="{ED77A4F8-3776-44B3-94F3-ADC4515D66DD}" type="presParOf" srcId="{E87E474E-1F10-4EDB-B290-1936E928596F}" destId="{F454C982-0880-4FD1-871E-AE6CC2696D30}" srcOrd="0" destOrd="0" presId="urn:microsoft.com/office/officeart/2009/3/layout/StepUpProcess"/>
    <dgm:cxn modelId="{0A42DA60-6483-44DD-9484-DC98B7AF66B4}" type="presParOf" srcId="{E87E474E-1F10-4EDB-B290-1936E928596F}" destId="{D8253D3C-A103-49EB-8E2C-FE98C10BB067}" srcOrd="1" destOrd="0" presId="urn:microsoft.com/office/officeart/2009/3/layout/StepUpProcess"/>
    <dgm:cxn modelId="{5062F921-7C02-4F7C-A693-6F93AC042FA4}" type="presParOf" srcId="{E87E474E-1F10-4EDB-B290-1936E928596F}" destId="{A4E142EA-FD6F-4716-A8C4-27A045B4169B}" srcOrd="2" destOrd="0" presId="urn:microsoft.com/office/officeart/2009/3/layout/StepUpProcess"/>
    <dgm:cxn modelId="{625F8F0D-F9AD-419E-96DB-7F5BDFD50172}" type="presParOf" srcId="{7A00036B-7866-4DA4-9C3D-FBFFC9806492}" destId="{15D23A18-1D3F-4B09-84C8-302E4D99D5C1}" srcOrd="3" destOrd="0" presId="urn:microsoft.com/office/officeart/2009/3/layout/StepUpProcess"/>
    <dgm:cxn modelId="{6C86C5F0-5CB0-4421-A6ED-E1135B4A7064}" type="presParOf" srcId="{15D23A18-1D3F-4B09-84C8-302E4D99D5C1}" destId="{D4334D2C-EDB1-43BB-9D65-D79F5BB82164}" srcOrd="0" destOrd="0" presId="urn:microsoft.com/office/officeart/2009/3/layout/StepUpProcess"/>
    <dgm:cxn modelId="{479ADA55-7350-4DC4-8241-4BFE4EE6992F}" type="presParOf" srcId="{7A00036B-7866-4DA4-9C3D-FBFFC9806492}" destId="{5F21683A-71D9-432A-8AAC-5C26FD336407}" srcOrd="4" destOrd="0" presId="urn:microsoft.com/office/officeart/2009/3/layout/StepUpProcess"/>
    <dgm:cxn modelId="{7B42D9EE-7BEA-43B2-B936-F0A39772FD8A}" type="presParOf" srcId="{5F21683A-71D9-432A-8AAC-5C26FD336407}" destId="{1C455B5A-589C-4F61-96F5-5EBF7E9676B2}" srcOrd="0" destOrd="0" presId="urn:microsoft.com/office/officeart/2009/3/layout/StepUpProcess"/>
    <dgm:cxn modelId="{91D2CCB4-BC76-4A5F-B6FA-BE0D9E328827}" type="presParOf" srcId="{5F21683A-71D9-432A-8AAC-5C26FD336407}" destId="{9EF84A4D-038C-4600-AFED-1F1168BAE84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DE1B4-AFEE-4471-8239-0CD23C471283}">
      <dsp:nvSpPr>
        <dsp:cNvPr id="0" name=""/>
        <dsp:cNvSpPr/>
      </dsp:nvSpPr>
      <dsp:spPr>
        <a:xfrm rot="5400000">
          <a:off x="2230474" y="453762"/>
          <a:ext cx="1120487" cy="225564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FC4CA4-FB18-4971-936A-AEFB0596059B}">
      <dsp:nvSpPr>
        <dsp:cNvPr id="0" name=""/>
        <dsp:cNvSpPr/>
      </dsp:nvSpPr>
      <dsp:spPr>
        <a:xfrm>
          <a:off x="2043436" y="1206427"/>
          <a:ext cx="1683249" cy="147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Level 4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Statistician</a:t>
          </a:r>
          <a:endParaRPr lang="zh-CN" altLang="en-US" sz="1600" b="1" kern="1200" dirty="0"/>
        </a:p>
      </dsp:txBody>
      <dsp:txXfrm>
        <a:off x="2043436" y="1206427"/>
        <a:ext cx="1683249" cy="1475467"/>
      </dsp:txXfrm>
    </dsp:sp>
    <dsp:sp modelId="{B1E8F003-BA07-4FB6-9667-074FB5E0557F}">
      <dsp:nvSpPr>
        <dsp:cNvPr id="0" name=""/>
        <dsp:cNvSpPr/>
      </dsp:nvSpPr>
      <dsp:spPr>
        <a:xfrm>
          <a:off x="3587513" y="508720"/>
          <a:ext cx="317594" cy="3175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54C982-0880-4FD1-871E-AE6CC2696D30}">
      <dsp:nvSpPr>
        <dsp:cNvPr id="0" name=""/>
        <dsp:cNvSpPr/>
      </dsp:nvSpPr>
      <dsp:spPr>
        <a:xfrm rot="5400000">
          <a:off x="4997949" y="-220016"/>
          <a:ext cx="1120487" cy="25610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253D3C-A103-49EB-8E2C-FE98C10BB067}">
      <dsp:nvSpPr>
        <dsp:cNvPr id="0" name=""/>
        <dsp:cNvSpPr/>
      </dsp:nvSpPr>
      <dsp:spPr>
        <a:xfrm>
          <a:off x="4711050" y="696523"/>
          <a:ext cx="1683249" cy="147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Level 5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Sr. Statistician</a:t>
          </a:r>
          <a:endParaRPr lang="zh-CN" altLang="en-US" sz="1600" b="1" kern="1200" dirty="0"/>
        </a:p>
      </dsp:txBody>
      <dsp:txXfrm>
        <a:off x="4711050" y="696523"/>
        <a:ext cx="1683249" cy="1475467"/>
      </dsp:txXfrm>
    </dsp:sp>
    <dsp:sp modelId="{A4E142EA-FD6F-4716-A8C4-27A045B4169B}">
      <dsp:nvSpPr>
        <dsp:cNvPr id="0" name=""/>
        <dsp:cNvSpPr/>
      </dsp:nvSpPr>
      <dsp:spPr>
        <a:xfrm>
          <a:off x="6537584" y="19107"/>
          <a:ext cx="317594" cy="3175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455B5A-589C-4F61-96F5-5EBF7E9676B2}">
      <dsp:nvSpPr>
        <dsp:cNvPr id="0" name=""/>
        <dsp:cNvSpPr/>
      </dsp:nvSpPr>
      <dsp:spPr>
        <a:xfrm rot="5400000">
          <a:off x="7774057" y="-673067"/>
          <a:ext cx="1120487" cy="243094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F84A4D-038C-4600-AFED-1F1168BAE84E}">
      <dsp:nvSpPr>
        <dsp:cNvPr id="0" name=""/>
        <dsp:cNvSpPr/>
      </dsp:nvSpPr>
      <dsp:spPr>
        <a:xfrm>
          <a:off x="7584792" y="190986"/>
          <a:ext cx="1683249" cy="147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Level 6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Manager</a:t>
          </a:r>
          <a:endParaRPr lang="zh-CN" altLang="en-US" sz="1600" kern="1200" dirty="0"/>
        </a:p>
      </dsp:txBody>
      <dsp:txXfrm>
        <a:off x="7584792" y="190986"/>
        <a:ext cx="1683249" cy="147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1"/>
            <a:ext cx="3848659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0"/>
            <a:ext cx="3848659" cy="156667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1/11/2018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5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9171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13" name="Group 12"/>
          <p:cNvGrpSpPr/>
          <p:nvPr/>
        </p:nvGrpSpPr>
        <p:grpSpPr>
          <a:xfrm>
            <a:off x="5225906" y="285481"/>
            <a:ext cx="1328988" cy="362143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820413"/>
            <a:ext cx="3043343" cy="25134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1600" y="7061200"/>
            <a:ext cx="2687638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3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91C38-742D-4867-9E00-215CBC0233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Copyright © 2017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32pt Arial Bold Title Case</a:t>
            </a:r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Table</a:t>
            </a:r>
            <a:r>
              <a:rPr lang="en-US" sz="2800" b="1" baseline="0" dirty="0" smtClean="0">
                <a:solidFill>
                  <a:schemeClr val="bg1"/>
                </a:solidFill>
              </a:rPr>
              <a:t> of Contents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Dividers Are 28pt Arial Bold Title Case</a:t>
            </a:r>
            <a:endParaRPr lang="en-US" dirty="0"/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Thought slides are 36pt Arial sentence case</a:t>
            </a:r>
            <a:endParaRPr lang="en-US" dirty="0"/>
          </a:p>
        </p:txBody>
      </p:sp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Closing Slides are 36pt Arial sentence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Arial 24pt bullet level 1</a:t>
            </a:r>
          </a:p>
          <a:p>
            <a:pPr lvl="1"/>
            <a:r>
              <a:rPr lang="en-US" dirty="0" smtClean="0"/>
              <a:t>Arial 24pt bullet level 2</a:t>
            </a:r>
          </a:p>
          <a:p>
            <a:pPr lvl="2"/>
            <a:r>
              <a:rPr lang="en-US" dirty="0" smtClean="0"/>
              <a:t>Arial 24pt bullet level 3</a:t>
            </a:r>
          </a:p>
          <a:p>
            <a:pPr lvl="3"/>
            <a:r>
              <a:rPr lang="en-US" dirty="0" smtClean="0"/>
              <a:t>Arial 24pt bullet level 4</a:t>
            </a:r>
          </a:p>
          <a:p>
            <a:pPr lvl="4"/>
            <a:r>
              <a:rPr lang="en-US" dirty="0" smtClean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621919" y="6659419"/>
            <a:ext cx="326349" cy="143163"/>
          </a:xfrm>
          <a:prstGeom prst="rect">
            <a:avLst/>
          </a:prstGeom>
        </p:spPr>
        <p:txBody>
          <a:bodyPr/>
          <a:lstStyle>
            <a:lvl1pPr>
              <a:defRPr sz="3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443346" y="6650182"/>
            <a:ext cx="763540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512063" y="1224251"/>
            <a:ext cx="11131296" cy="5001059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400050" indent="-17780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Arial bullet level 1</a:t>
            </a:r>
          </a:p>
          <a:p>
            <a:pPr lvl="1"/>
            <a:r>
              <a:rPr lang="en-US" dirty="0" smtClean="0"/>
              <a:t>16pt Arial bullet level 2</a:t>
            </a:r>
          </a:p>
          <a:p>
            <a:pPr lvl="2"/>
            <a:r>
              <a:rPr lang="en-US" dirty="0" smtClean="0"/>
              <a:t>16pt Arial bullet level 3</a:t>
            </a:r>
          </a:p>
          <a:p>
            <a:pPr lvl="3"/>
            <a:r>
              <a:rPr lang="en-US" dirty="0" smtClean="0"/>
              <a:t>16pt Arial bullet level 4</a:t>
            </a:r>
          </a:p>
          <a:p>
            <a:pPr lvl="4"/>
            <a:r>
              <a:rPr lang="en-US" dirty="0" smtClean="0"/>
              <a:t>16pt Arial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122663"/>
            <a:ext cx="11131296" cy="896112"/>
          </a:xfrm>
          <a:prstGeom prst="rect">
            <a:avLst/>
          </a:prstGeom>
        </p:spPr>
        <p:txBody>
          <a:bodyPr tIns="27432" bIns="27432" anchor="b" anchorCtr="0">
            <a:no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Headlines are 24pt Arial Bold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2979033" y="6473951"/>
            <a:ext cx="8412480" cy="384048"/>
          </a:xfrm>
          <a:prstGeom prst="rect">
            <a:avLst/>
          </a:prstGeom>
        </p:spPr>
        <p:txBody>
          <a:bodyPr lIns="91440" tIns="0" rIns="91440"/>
          <a:lstStyle>
            <a:lvl1pPr algn="l">
              <a:defRPr sz="7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GBM EGFR Amplification Analysis  |  December 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 smtClean="0"/>
              <a:t>Callouts are 16pt Arial Bold sentence case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</a:t>
            </a:r>
            <a:r>
              <a:rPr lang="en-US" noProof="0" dirty="0" smtClean="0"/>
              <a:t> </a:t>
            </a:r>
            <a:r>
              <a:rPr lang="en-US" noProof="0" dirty="0" err="1" smtClean="0"/>
              <a:t>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tincidunt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laoreet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, </a:t>
            </a:r>
            <a:r>
              <a:rPr lang="en-US" noProof="0" dirty="0" err="1" smtClean="0"/>
              <a:t>consectetuer</a:t>
            </a:r>
            <a:r>
              <a:rPr lang="en-US" noProof="0" dirty="0" smtClean="0"/>
              <a:t> </a:t>
            </a:r>
            <a:r>
              <a:rPr lang="en-US" noProof="0" dirty="0" err="1" smtClean="0"/>
              <a:t>adipiscing</a:t>
            </a:r>
            <a:r>
              <a:rPr lang="en-US" noProof="0" dirty="0" smtClean="0"/>
              <a:t> </a:t>
            </a:r>
            <a:r>
              <a:rPr lang="en-US" noProof="0" dirty="0" err="1" smtClean="0"/>
              <a:t>elit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</a:t>
            </a:r>
            <a:r>
              <a:rPr lang="en-US" noProof="0" dirty="0" err="1" smtClean="0"/>
              <a:t>diam</a:t>
            </a:r>
            <a:r>
              <a:rPr lang="en-US" noProof="0" dirty="0" smtClean="0"/>
              <a:t> </a:t>
            </a:r>
            <a:r>
              <a:rPr lang="en-US" noProof="0" dirty="0" err="1" smtClean="0"/>
              <a:t>nonummy</a:t>
            </a:r>
            <a:r>
              <a:rPr lang="en-US" noProof="0" dirty="0" smtClean="0"/>
              <a:t> </a:t>
            </a:r>
            <a:r>
              <a:rPr lang="en-US" noProof="0" dirty="0" err="1" smtClean="0"/>
              <a:t>nibh</a:t>
            </a:r>
            <a:r>
              <a:rPr lang="en-US" noProof="0" dirty="0" smtClean="0"/>
              <a:t> </a:t>
            </a:r>
            <a:r>
              <a:rPr lang="en-US" noProof="0" dirty="0" err="1" smtClean="0"/>
              <a:t>euismod</a:t>
            </a:r>
            <a:r>
              <a:rPr lang="en-US" noProof="0" dirty="0" smtClean="0"/>
              <a:t> </a:t>
            </a:r>
            <a:r>
              <a:rPr lang="en-US" noProof="0" dirty="0" err="1" smtClean="0"/>
              <a:t>ut</a:t>
            </a:r>
            <a:r>
              <a:rPr lang="en-US" noProof="0" dirty="0" smtClean="0"/>
              <a:t> </a:t>
            </a:r>
            <a:r>
              <a:rPr lang="en-US" noProof="0" dirty="0" err="1" smtClean="0"/>
              <a:t>dolore</a:t>
            </a:r>
            <a:r>
              <a:rPr lang="en-US" noProof="0" dirty="0" smtClean="0"/>
              <a:t> magna </a:t>
            </a:r>
            <a:r>
              <a:rPr lang="en-US" noProof="0" dirty="0" err="1" smtClean="0"/>
              <a:t>aliquam</a:t>
            </a:r>
            <a:r>
              <a:rPr lang="en-US" noProof="0" dirty="0" smtClean="0"/>
              <a:t> </a:t>
            </a:r>
            <a:r>
              <a:rPr lang="en-US" noProof="0" dirty="0" err="1" smtClean="0"/>
              <a:t>erat</a:t>
            </a:r>
            <a:r>
              <a:rPr lang="en-US" noProof="0" dirty="0" smtClean="0"/>
              <a:t> </a:t>
            </a:r>
            <a:r>
              <a:rPr lang="en-US" noProof="0" dirty="0" err="1" smtClean="0"/>
              <a:t>volutpat</a:t>
            </a:r>
            <a:r>
              <a:rPr lang="en-US" noProof="0" dirty="0" smtClean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 smtClean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Arial 16pt bullet level 1</a:t>
            </a:r>
          </a:p>
          <a:p>
            <a:pPr lvl="1"/>
            <a:r>
              <a:rPr lang="en-US" dirty="0" smtClean="0"/>
              <a:t>Arial 16pt bullet level 2</a:t>
            </a:r>
          </a:p>
          <a:p>
            <a:pPr lvl="2"/>
            <a:r>
              <a:rPr lang="en-US" dirty="0" smtClean="0"/>
              <a:t>Arial 16pt bullet level 3</a:t>
            </a:r>
          </a:p>
          <a:p>
            <a:pPr lvl="3"/>
            <a:r>
              <a:rPr lang="en-US" dirty="0" smtClean="0"/>
              <a:t>Arial 16pt bullet level 4</a:t>
            </a:r>
          </a:p>
          <a:p>
            <a:pPr lvl="4"/>
            <a:r>
              <a:rPr lang="en-US" dirty="0" smtClean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Subheads are 20pt Arial Italic sentence case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Headlines Are 28pt Arial Bold Title Case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8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Jing Ma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11 2018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 Beginning of the year team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Office Hour: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Normal  business hours, 9am – 6pm , including 1hour lunch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In office during core business hours 10am-5pm, notify manager if you come later or leave earlier than core hours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Be very sensitive to US overlapping hours, must have email access if you come in later than 9am</a:t>
            </a:r>
            <a:r>
              <a:rPr lang="en-US" altLang="zh-CN" sz="15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While on active project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Must check emails early in the morning and/or late at night for quick response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Must be on time for project </a:t>
            </a:r>
            <a:r>
              <a:rPr lang="en-US" altLang="zh-CN" sz="1400" dirty="0">
                <a:solidFill>
                  <a:schemeClr val="tx1"/>
                </a:solidFill>
              </a:rPr>
              <a:t>meetings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Send daily project update</a:t>
            </a:r>
          </a:p>
          <a:p>
            <a:pPr lvl="1"/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Terms </a:t>
            </a:r>
            <a:r>
              <a:rPr lang="en-US" altLang="zh-CN" dirty="0">
                <a:solidFill>
                  <a:schemeClr val="tx1"/>
                </a:solidFill>
              </a:rPr>
              <a:t>on Flexible </a:t>
            </a:r>
            <a:r>
              <a:rPr lang="en-US" altLang="zh-CN" dirty="0" smtClean="0">
                <a:solidFill>
                  <a:schemeClr val="tx1"/>
                </a:solidFill>
              </a:rPr>
              <a:t>Schedule. Flexible schedule is a privilege not a right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en-US" altLang="zh-CN" sz="1400" baseline="30000" dirty="0">
                <a:solidFill>
                  <a:schemeClr val="tx1"/>
                </a:solidFill>
              </a:rPr>
              <a:t>st</a:t>
            </a:r>
            <a:r>
              <a:rPr lang="en-US" altLang="zh-CN" sz="1400" dirty="0">
                <a:solidFill>
                  <a:schemeClr val="tx1"/>
                </a:solidFill>
              </a:rPr>
              <a:t> year employee: Fixed schedule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Experienced employees: Manager permission required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Manager (GRE 6+): Flexible, keep manager &amp; team </a:t>
            </a:r>
            <a:r>
              <a:rPr lang="en-US" altLang="zh-CN" sz="1400" dirty="0">
                <a:solidFill>
                  <a:schemeClr val="tx1"/>
                </a:solidFill>
              </a:rPr>
              <a:t>informed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Office </a:t>
            </a:r>
            <a:r>
              <a:rPr lang="de-DE" altLang="zh-CN" dirty="0"/>
              <a:t>Attendance Policy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1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21919" y="1198818"/>
            <a:ext cx="8348472" cy="52370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Work from </a:t>
            </a:r>
            <a:r>
              <a:rPr lang="en-US" altLang="zh-CN" dirty="0" smtClean="0">
                <a:solidFill>
                  <a:schemeClr val="tx1"/>
                </a:solidFill>
              </a:rPr>
              <a:t>Home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We do NOT encourage WFH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Any </a:t>
            </a:r>
            <a:r>
              <a:rPr lang="en-US" altLang="zh-CN" sz="1400" dirty="0">
                <a:solidFill>
                  <a:schemeClr val="tx1"/>
                </a:solidFill>
              </a:rPr>
              <a:t>WFH requires manager’s approval at least one day before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You need to make sure of sufficient work time. Otherwise, please take </a:t>
            </a:r>
            <a:r>
              <a:rPr lang="en-US" altLang="zh-CN" sz="1400" dirty="0">
                <a:solidFill>
                  <a:schemeClr val="tx1"/>
                </a:solidFill>
              </a:rPr>
              <a:t>PTO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Must be accessible by </a:t>
            </a:r>
            <a:r>
              <a:rPr lang="en-US" altLang="zh-CN" sz="1400" dirty="0" smtClean="0">
                <a:solidFill>
                  <a:schemeClr val="tx1"/>
                </a:solidFill>
              </a:rPr>
              <a:t>Skype/Email/Phone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Over Time Work (OT)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OT is only for business urgency, but not for personal flexible schedule, incapability of completing the job on time, correcting own mistakes to catch up timeline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OT </a:t>
            </a:r>
            <a:r>
              <a:rPr lang="en-US" altLang="zh-CN" sz="1400" dirty="0">
                <a:solidFill>
                  <a:schemeClr val="tx1"/>
                </a:solidFill>
              </a:rPr>
              <a:t>work requires manager’s pre-approval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Public holiday over time compensation requires director </a:t>
            </a:r>
            <a:r>
              <a:rPr lang="en-US" altLang="zh-CN" sz="1400" dirty="0">
                <a:solidFill>
                  <a:schemeClr val="tx1"/>
                </a:solidFill>
              </a:rPr>
              <a:t>approval</a:t>
            </a:r>
          </a:p>
          <a:p>
            <a:pPr lvl="1"/>
            <a:endParaRPr lang="en-US" altLang="zh-CN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Vacation </a:t>
            </a:r>
            <a:r>
              <a:rPr lang="en-US" altLang="zh-CN" dirty="0">
                <a:solidFill>
                  <a:schemeClr val="tx1"/>
                </a:solidFill>
              </a:rPr>
              <a:t>and Leave Planning &amp; Advance </a:t>
            </a:r>
            <a:r>
              <a:rPr lang="en-US" altLang="zh-CN" dirty="0" smtClean="0">
                <a:solidFill>
                  <a:schemeClr val="tx1"/>
                </a:solidFill>
              </a:rPr>
              <a:t>Notice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Submit </a:t>
            </a:r>
            <a:r>
              <a:rPr lang="en-US" altLang="zh-CN" sz="1400" dirty="0">
                <a:solidFill>
                  <a:schemeClr val="tx1"/>
                </a:solidFill>
              </a:rPr>
              <a:t>leave request </a:t>
            </a:r>
            <a:r>
              <a:rPr lang="en-US" altLang="zh-CN" sz="1400" dirty="0">
                <a:solidFill>
                  <a:schemeClr val="tx1"/>
                </a:solidFill>
              </a:rPr>
              <a:t>in </a:t>
            </a:r>
            <a:r>
              <a:rPr lang="en-US" altLang="zh-CN" sz="1400" dirty="0">
                <a:solidFill>
                  <a:schemeClr val="tx1"/>
                </a:solidFill>
              </a:rPr>
              <a:t>advance to manager with backup arrangement </a:t>
            </a:r>
            <a:r>
              <a:rPr lang="en-US" altLang="zh-CN" sz="1400" dirty="0">
                <a:solidFill>
                  <a:schemeClr val="tx1"/>
                </a:solidFill>
              </a:rPr>
              <a:t>planned</a:t>
            </a:r>
          </a:p>
          <a:p>
            <a:pPr lvl="1"/>
            <a:endParaRPr lang="en-US" altLang="zh-CN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Sick Leave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Sick leave is for actual sickness, not an entitled day off. </a:t>
            </a:r>
            <a:r>
              <a:rPr lang="en-US" altLang="zh-CN" sz="1400" dirty="0">
                <a:solidFill>
                  <a:schemeClr val="tx1"/>
                </a:solidFill>
              </a:rPr>
              <a:t>Doctor </a:t>
            </a:r>
            <a:r>
              <a:rPr lang="en-US" altLang="zh-CN" sz="1400" dirty="0">
                <a:solidFill>
                  <a:schemeClr val="tx1"/>
                </a:solidFill>
              </a:rPr>
              <a:t>notes are </a:t>
            </a:r>
            <a:r>
              <a:rPr lang="en-US" altLang="zh-CN" sz="1400" dirty="0">
                <a:solidFill>
                  <a:schemeClr val="tx1"/>
                </a:solidFill>
              </a:rPr>
              <a:t>required. Use PTO if number of sick days exceeds company allowance.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Office </a:t>
            </a:r>
            <a:r>
              <a:rPr lang="de-DE" altLang="zh-CN" dirty="0"/>
              <a:t>Attendance Policy (Cont‘)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3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Welcome new members</a:t>
            </a:r>
          </a:p>
          <a:p>
            <a:r>
              <a:rPr lang="en-US" altLang="zh-CN" dirty="0"/>
              <a:t>2018 Team </a:t>
            </a:r>
            <a:r>
              <a:rPr lang="en-US" altLang="zh-CN" dirty="0" smtClean="0"/>
              <a:t>priorities</a:t>
            </a:r>
          </a:p>
          <a:p>
            <a:r>
              <a:rPr lang="en-US" altLang="zh-CN" dirty="0"/>
              <a:t>Career </a:t>
            </a:r>
            <a:r>
              <a:rPr lang="en-US" altLang="zh-CN" dirty="0" smtClean="0"/>
              <a:t>Ladder and Requirements</a:t>
            </a:r>
          </a:p>
          <a:p>
            <a:r>
              <a:rPr lang="en-US" altLang="zh-CN" dirty="0" smtClean="0"/>
              <a:t>Knowledge Sharing and Cross Training</a:t>
            </a:r>
          </a:p>
          <a:p>
            <a:r>
              <a:rPr lang="en-US" altLang="zh-CN" dirty="0" smtClean="0"/>
              <a:t>PSA</a:t>
            </a:r>
            <a:endParaRPr lang="en-US" altLang="zh-CN" dirty="0"/>
          </a:p>
          <a:p>
            <a:r>
              <a:rPr lang="en-US" altLang="zh-CN" dirty="0"/>
              <a:t>Office attendance rules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 New Members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53103" y="1175982"/>
            <a:ext cx="4905512" cy="4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15274" y="1167587"/>
            <a:ext cx="8348472" cy="5001059"/>
          </a:xfrm>
        </p:spPr>
        <p:txBody>
          <a:bodyPr/>
          <a:lstStyle/>
          <a:p>
            <a:pPr marL="222250" lvl="1" indent="0">
              <a:buNone/>
            </a:pPr>
            <a:r>
              <a:rPr lang="en-US" altLang="zh-CN" dirty="0" smtClean="0"/>
              <a:t>Keep push core competency</a:t>
            </a:r>
          </a:p>
          <a:p>
            <a:pPr lvl="1"/>
            <a:r>
              <a:rPr lang="en-US" altLang="zh-CN" sz="1400" dirty="0"/>
              <a:t>Know </a:t>
            </a:r>
            <a:r>
              <a:rPr lang="en-US" altLang="zh-CN" sz="1400" dirty="0"/>
              <a:t>IMS Data assets and </a:t>
            </a:r>
            <a:r>
              <a:rPr lang="en-US" altLang="zh-CN" sz="1400" dirty="0"/>
              <a:t>understand </a:t>
            </a:r>
            <a:r>
              <a:rPr lang="en-US" altLang="zh-CN" sz="1400" dirty="0"/>
              <a:t>the subtleties &amp; nuances and their </a:t>
            </a:r>
            <a:r>
              <a:rPr lang="en-US" altLang="zh-CN" sz="1400" dirty="0"/>
              <a:t>appropriate </a:t>
            </a:r>
            <a:r>
              <a:rPr lang="en-US" altLang="zh-CN" sz="1400" dirty="0"/>
              <a:t>applications to address business </a:t>
            </a:r>
            <a:r>
              <a:rPr lang="en-US" altLang="zh-CN" sz="1400" dirty="0"/>
              <a:t>questions</a:t>
            </a:r>
          </a:p>
          <a:p>
            <a:pPr lvl="1"/>
            <a:r>
              <a:rPr lang="en-US" altLang="zh-CN" sz="1400" dirty="0"/>
              <a:t>Clear communication with project team</a:t>
            </a:r>
          </a:p>
          <a:p>
            <a:pPr lvl="1"/>
            <a:r>
              <a:rPr lang="en-US" altLang="zh-CN" sz="1400" dirty="0"/>
              <a:t>Understand project objective and methodology</a:t>
            </a:r>
          </a:p>
          <a:p>
            <a:pPr lvl="1"/>
            <a:r>
              <a:rPr lang="en-US" altLang="zh-CN" sz="1400" dirty="0"/>
              <a:t>Take ownership. Become area expert</a:t>
            </a:r>
          </a:p>
          <a:p>
            <a:pPr marL="222250" lvl="1" indent="0">
              <a:buNone/>
            </a:pPr>
            <a:endParaRPr lang="en-US" altLang="zh-CN" sz="1400" dirty="0"/>
          </a:p>
          <a:p>
            <a:pPr marL="222250" lvl="1" indent="0">
              <a:buNone/>
            </a:pPr>
            <a:r>
              <a:rPr lang="en-US" altLang="zh-CN" dirty="0" smtClean="0"/>
              <a:t>Cross </a:t>
            </a:r>
            <a:r>
              <a:rPr lang="en-US" altLang="zh-CN" dirty="0"/>
              <a:t>train to better leverage </a:t>
            </a:r>
            <a:r>
              <a:rPr lang="en-US" altLang="zh-CN" dirty="0" smtClean="0"/>
              <a:t>resources</a:t>
            </a:r>
          </a:p>
          <a:p>
            <a:pPr marL="222250" lvl="1" indent="0">
              <a:buNone/>
            </a:pPr>
            <a:endParaRPr lang="en-US" altLang="zh-CN" dirty="0"/>
          </a:p>
          <a:p>
            <a:pPr marL="222250" lvl="1" indent="0">
              <a:buNone/>
            </a:pPr>
            <a:r>
              <a:rPr lang="en-US" altLang="zh-CN" dirty="0" smtClean="0"/>
              <a:t>Drive </a:t>
            </a:r>
            <a:r>
              <a:rPr lang="en-US" altLang="zh-CN" dirty="0"/>
              <a:t>innovation, explore new </a:t>
            </a:r>
            <a:r>
              <a:rPr lang="en-US" altLang="zh-CN" dirty="0" smtClean="0"/>
              <a:t>opportunities</a:t>
            </a:r>
          </a:p>
          <a:p>
            <a:pPr marL="222250" lvl="1" indent="0">
              <a:buNone/>
            </a:pPr>
            <a:endParaRPr lang="en-US" altLang="zh-CN" dirty="0" smtClean="0"/>
          </a:p>
          <a:p>
            <a:pPr marL="222250" lvl="1" indent="0">
              <a:buNone/>
            </a:pPr>
            <a:r>
              <a:rPr lang="en-US" altLang="zh-CN" dirty="0" smtClean="0"/>
              <a:t>Develop team member and build a high performing team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 Priorities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lvl="1" indent="0">
              <a:lnSpc>
                <a:spcPct val="80000"/>
              </a:lnSpc>
              <a:buNone/>
            </a:pPr>
            <a:r>
              <a:rPr lang="en-US" altLang="zh-CN" dirty="0"/>
              <a:t>Oncology: More emphasis on business reasoning and best practice. Be flexible when workload fluctuates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altLang="zh-CN" dirty="0" smtClean="0"/>
          </a:p>
          <a:p>
            <a:pPr marL="228600" lvl="1" indent="0">
              <a:lnSpc>
                <a:spcPct val="80000"/>
              </a:lnSpc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WE: Better understanding on statistical modeling and its application. </a:t>
            </a:r>
            <a:r>
              <a:rPr lang="en-US" altLang="zh-CN" dirty="0"/>
              <a:t>SAP drafting and design. Support global </a:t>
            </a:r>
            <a:r>
              <a:rPr lang="en-US" altLang="zh-CN" dirty="0" smtClean="0"/>
              <a:t>business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altLang="zh-CN" dirty="0"/>
          </a:p>
          <a:p>
            <a:pPr marL="228600" lvl="1" indent="0">
              <a:lnSpc>
                <a:spcPct val="80000"/>
              </a:lnSpc>
              <a:buNone/>
            </a:pPr>
            <a:r>
              <a:rPr lang="en-US" altLang="zh-CN" dirty="0"/>
              <a:t>Machine learning: Continuous support on ETL, keep contributing to PA projects; </a:t>
            </a:r>
            <a:r>
              <a:rPr lang="en-US" altLang="zh-CN" dirty="0" smtClean="0"/>
              <a:t>Exploring </a:t>
            </a:r>
            <a:r>
              <a:rPr lang="en-US" altLang="zh-CN" dirty="0"/>
              <a:t>new business in China market in Predictive Analytics. </a:t>
            </a:r>
            <a:r>
              <a:rPr lang="en-US" altLang="zh-CN" dirty="0" smtClean="0"/>
              <a:t>Exhibiting </a:t>
            </a:r>
            <a:r>
              <a:rPr lang="en-US" altLang="zh-CN" dirty="0"/>
              <a:t>capabilities to both internal and external clients</a:t>
            </a:r>
            <a:r>
              <a:rPr lang="en-US" altLang="zh-CN" dirty="0" smtClean="0"/>
              <a:t>.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altLang="zh-CN" dirty="0"/>
          </a:p>
          <a:p>
            <a:pPr marL="228600" lvl="1" indent="0">
              <a:lnSpc>
                <a:spcPct val="80000"/>
              </a:lnSpc>
              <a:buNone/>
            </a:pPr>
            <a:r>
              <a:rPr lang="en-US" altLang="zh-CN" dirty="0" err="1"/>
              <a:t>Guangyu’s</a:t>
            </a:r>
            <a:r>
              <a:rPr lang="en-US" altLang="zh-CN" dirty="0"/>
              <a:t> group: execution, flexibility, </a:t>
            </a:r>
            <a:r>
              <a:rPr lang="en-US" altLang="zh-CN" dirty="0" smtClean="0"/>
              <a:t>exploring </a:t>
            </a:r>
            <a:r>
              <a:rPr lang="en-US" altLang="zh-CN" dirty="0"/>
              <a:t>new business areas and </a:t>
            </a:r>
            <a:r>
              <a:rPr lang="en-US" altLang="zh-CN" dirty="0" smtClean="0"/>
              <a:t>driving efficiency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altLang="zh-CN" dirty="0"/>
          </a:p>
          <a:p>
            <a:pPr marL="228600" lvl="1" indent="0">
              <a:lnSpc>
                <a:spcPct val="80000"/>
              </a:lnSpc>
              <a:buNone/>
            </a:pPr>
            <a:r>
              <a:rPr lang="en-US" altLang="zh-CN" dirty="0" smtClean="0"/>
              <a:t>Wang, Xiaoyu: UCB engagement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priorities for each team 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GBM EGFR Amplification Analysis  |  December 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35694919"/>
              </p:ext>
            </p:extLst>
          </p:nvPr>
        </p:nvGraphicFramePr>
        <p:xfrm>
          <a:off x="351451" y="1155667"/>
          <a:ext cx="10652880" cy="268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Career Ladder and Requirement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769905" y="3631371"/>
            <a:ext cx="24309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latin typeface="+mj-lt"/>
              </a:rPr>
              <a:t>Works </a:t>
            </a:r>
            <a:r>
              <a:rPr lang="zh-CN" altLang="en-US" sz="1400" dirty="0">
                <a:latin typeface="+mj-lt"/>
              </a:rPr>
              <a:t>on projects </a:t>
            </a:r>
            <a:r>
              <a:rPr lang="zh-CN" altLang="en-US" sz="1400" dirty="0">
                <a:latin typeface="+mj-lt"/>
              </a:rPr>
              <a:t>of </a:t>
            </a:r>
            <a:r>
              <a:rPr lang="en-US" altLang="zh-CN" sz="1400" dirty="0">
                <a:latin typeface="+mj-lt"/>
              </a:rPr>
              <a:t>limited/</a:t>
            </a:r>
            <a:r>
              <a:rPr lang="zh-CN" altLang="en-US" sz="1400" dirty="0">
                <a:latin typeface="+mj-lt"/>
              </a:rPr>
              <a:t>moderate </a:t>
            </a:r>
            <a:r>
              <a:rPr lang="zh-CN" altLang="en-US" sz="1400" dirty="0">
                <a:latin typeface="+mj-lt"/>
              </a:rPr>
              <a:t>scope within defined procedures and practices. </a:t>
            </a:r>
            <a:endParaRPr lang="en-US" altLang="zh-CN" sz="1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zh-CN" altLang="en-US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Under limited guidance, takes ownership on </a:t>
            </a:r>
            <a:r>
              <a:rPr lang="zh-CN" altLang="en-US" sz="1400" dirty="0">
                <a:latin typeface="+mj-lt"/>
              </a:rPr>
              <a:t>project</a:t>
            </a:r>
            <a:r>
              <a:rPr lang="zh-CN" altLang="en-US" sz="1400" dirty="0">
                <a:latin typeface="+mj-lt"/>
              </a:rPr>
              <a:t>/task with satisfying quality and </a:t>
            </a:r>
            <a:r>
              <a:rPr lang="zh-CN" altLang="en-US" sz="1400" dirty="0">
                <a:latin typeface="+mj-lt"/>
              </a:rPr>
              <a:t>timeliness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0158" y="3415928"/>
            <a:ext cx="2748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latin typeface="+mj-lt"/>
              </a:rPr>
              <a:t>Works </a:t>
            </a:r>
            <a:r>
              <a:rPr lang="zh-CN" altLang="en-US" sz="1400" dirty="0">
                <a:latin typeface="+mj-lt"/>
              </a:rPr>
              <a:t>on </a:t>
            </a:r>
            <a:r>
              <a:rPr lang="en-US" altLang="zh-CN" sz="1400" dirty="0">
                <a:latin typeface="+mj-lt"/>
              </a:rPr>
              <a:t>complex </a:t>
            </a:r>
            <a:r>
              <a:rPr lang="zh-CN" altLang="en-US" sz="1400" dirty="0">
                <a:latin typeface="+mj-lt"/>
              </a:rPr>
              <a:t>projects </a:t>
            </a:r>
            <a:r>
              <a:rPr lang="en-US" altLang="zh-CN" sz="1400" dirty="0">
                <a:latin typeface="+mj-lt"/>
              </a:rPr>
              <a:t>where independent judgment is required</a:t>
            </a:r>
            <a:r>
              <a:rPr lang="zh-CN" altLang="en-US" sz="1400" dirty="0">
                <a:latin typeface="+mj-lt"/>
              </a:rPr>
              <a:t>. </a:t>
            </a:r>
            <a:endParaRPr lang="en-US" altLang="zh-CN" sz="1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zh-CN" altLang="en-US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Defines statistical design and methodology to drive existing procedure/method </a:t>
            </a:r>
            <a:r>
              <a:rPr lang="en-US" altLang="zh-CN" sz="1400" dirty="0">
                <a:latin typeface="+mj-lt"/>
              </a:rPr>
              <a:t>enhancement</a:t>
            </a: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Area expert, tutors junior member and hosts knowledge sharing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77993" y="2393946"/>
            <a:ext cx="2778526" cy="3754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People manger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min 3 year in level5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Leads a team, leads a business area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Explores new business opportunity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Develops team member</a:t>
            </a:r>
            <a:r>
              <a:rPr lang="zh-CN" altLang="en-US" sz="1400" dirty="0">
                <a:latin typeface="+mj-lt"/>
              </a:rPr>
              <a:t>. </a:t>
            </a:r>
            <a:endParaRPr lang="en-US" altLang="zh-CN" sz="14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zh-CN" altLang="en-US" sz="1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Individua</a:t>
            </a:r>
            <a:r>
              <a:rPr lang="en-US" altLang="zh-CN" sz="1400" dirty="0">
                <a:latin typeface="+mj-lt"/>
              </a:rPr>
              <a:t>l</a:t>
            </a:r>
            <a:r>
              <a:rPr lang="en-US" altLang="zh-CN" sz="1400" dirty="0">
                <a:latin typeface="+mj-lt"/>
              </a:rPr>
              <a:t> contributor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m</a:t>
            </a:r>
            <a:r>
              <a:rPr lang="en-US" altLang="zh-CN" sz="1400" dirty="0">
                <a:latin typeface="+mj-lt"/>
              </a:rPr>
              <a:t>in 5 year solid performance in level5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Strong business leadership and technical leadership</a:t>
            </a:r>
          </a:p>
          <a:p>
            <a:pPr marL="742950" lvl="1" indent="-285750">
              <a:buFontTx/>
              <a:buChar char="-"/>
            </a:pPr>
            <a:r>
              <a:rPr lang="en-US" altLang="zh-CN" sz="1400" dirty="0">
                <a:latin typeface="+mj-lt"/>
              </a:rPr>
              <a:t>Mentors junior team member</a:t>
            </a:r>
          </a:p>
        </p:txBody>
      </p:sp>
      <p:sp>
        <p:nvSpPr>
          <p:cNvPr id="13" name="Oval 12"/>
          <p:cNvSpPr/>
          <p:nvPr/>
        </p:nvSpPr>
        <p:spPr>
          <a:xfrm>
            <a:off x="9541727" y="1773045"/>
            <a:ext cx="111512" cy="122663"/>
          </a:xfrm>
          <a:prstGeom prst="ellipse">
            <a:avLst/>
          </a:prstGeom>
          <a:solidFill>
            <a:srgbClr val="9BD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10247846" y="1774994"/>
            <a:ext cx="111512" cy="122663"/>
          </a:xfrm>
          <a:prstGeom prst="ellipse">
            <a:avLst/>
          </a:prstGeom>
          <a:solidFill>
            <a:srgbClr val="9BD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9892247" y="1767740"/>
            <a:ext cx="111512" cy="122663"/>
          </a:xfrm>
          <a:prstGeom prst="ellipse">
            <a:avLst/>
          </a:prstGeom>
          <a:solidFill>
            <a:srgbClr val="9BD2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 encourage area expert to do at least one knowledge sharing in a year</a:t>
            </a:r>
          </a:p>
          <a:p>
            <a:pPr lvl="1"/>
            <a:r>
              <a:rPr lang="en-US" altLang="zh-CN" sz="1400" dirty="0"/>
              <a:t>Project/Business overview</a:t>
            </a:r>
          </a:p>
          <a:p>
            <a:pPr lvl="1"/>
            <a:r>
              <a:rPr lang="en-US" altLang="zh-CN" sz="1400" dirty="0"/>
              <a:t>Project/Business update</a:t>
            </a:r>
          </a:p>
          <a:p>
            <a:pPr lvl="1"/>
            <a:r>
              <a:rPr lang="en-US" altLang="zh-CN" sz="1400" dirty="0"/>
              <a:t>Technical skills training </a:t>
            </a:r>
          </a:p>
          <a:p>
            <a:pPr lvl="1"/>
            <a:r>
              <a:rPr lang="en-US" altLang="zh-CN" sz="1400" dirty="0"/>
              <a:t>Best practice</a:t>
            </a:r>
          </a:p>
          <a:p>
            <a:pPr marL="222250" lvl="1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dirty="0"/>
              <a:t>Other </a:t>
            </a:r>
            <a:r>
              <a:rPr lang="en-US" altLang="zh-CN" dirty="0" smtClean="0"/>
              <a:t>training</a:t>
            </a:r>
          </a:p>
          <a:p>
            <a:pPr lvl="1"/>
            <a:r>
              <a:rPr lang="en-US" altLang="zh-CN" sz="1400" dirty="0"/>
              <a:t>English skills</a:t>
            </a:r>
          </a:p>
          <a:p>
            <a:pPr lvl="1"/>
            <a:r>
              <a:rPr lang="en-US" altLang="zh-CN" sz="1400" dirty="0"/>
              <a:t>Consulting and communication skills</a:t>
            </a:r>
          </a:p>
          <a:p>
            <a:pPr lvl="1"/>
            <a:r>
              <a:rPr lang="en-US" altLang="zh-CN" sz="1400" dirty="0"/>
              <a:t>Presentation skills</a:t>
            </a:r>
          </a:p>
          <a:p>
            <a:pPr lvl="1"/>
            <a:r>
              <a:rPr lang="en-US" altLang="zh-CN" sz="1400" dirty="0"/>
              <a:t>Management skills</a:t>
            </a:r>
          </a:p>
          <a:p>
            <a:pPr marL="222250" lvl="1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dirty="0" smtClean="0"/>
              <a:t>Cross training</a:t>
            </a:r>
          </a:p>
          <a:p>
            <a:pPr lvl="1"/>
            <a:r>
              <a:rPr lang="en-US" altLang="zh-CN" sz="1400" dirty="0"/>
              <a:t>Help the team member to understand different type of studies we do in health industry</a:t>
            </a:r>
          </a:p>
          <a:p>
            <a:pPr lvl="1"/>
            <a:r>
              <a:rPr lang="en-US" altLang="zh-CN" sz="1400" dirty="0"/>
              <a:t>To better leverage resource</a:t>
            </a:r>
          </a:p>
          <a:p>
            <a:pPr marL="222250" lvl="1" indent="0">
              <a:buNone/>
            </a:pPr>
            <a:endParaRPr lang="en-US" altLang="zh-CN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Sharing and Cross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85093" y="3698199"/>
            <a:ext cx="8348472" cy="22777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base of utilization rate excludes holidays and vacations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Credited time include:</a:t>
            </a:r>
          </a:p>
          <a:p>
            <a:pPr lvl="1"/>
            <a:r>
              <a:rPr lang="en-US" altLang="zh-CN" sz="1400" dirty="0"/>
              <a:t>Billable </a:t>
            </a:r>
            <a:r>
              <a:rPr lang="en-US" altLang="zh-CN" sz="1400" dirty="0"/>
              <a:t>project</a:t>
            </a:r>
          </a:p>
          <a:p>
            <a:pPr lvl="1"/>
            <a:r>
              <a:rPr lang="en-US" altLang="zh-CN" sz="1400" dirty="0"/>
              <a:t>Development </a:t>
            </a:r>
            <a:r>
              <a:rPr lang="en-US" altLang="zh-CN" sz="1400" dirty="0"/>
              <a:t>project (with a project code)</a:t>
            </a:r>
          </a:p>
          <a:p>
            <a:pPr lvl="1"/>
            <a:r>
              <a:rPr lang="en-US" altLang="zh-CN" sz="1400" dirty="0"/>
              <a:t>BD/SIR   </a:t>
            </a:r>
            <a:r>
              <a:rPr lang="en-US" altLang="zh-CN" sz="1400" dirty="0"/>
              <a:t>(note with the BU code, and EM name)</a:t>
            </a:r>
          </a:p>
          <a:p>
            <a:pPr marL="0" indent="0">
              <a:buNone/>
            </a:pPr>
            <a:r>
              <a:rPr lang="en-US" altLang="zh-CN" dirty="0" smtClean="0"/>
              <a:t>Training </a:t>
            </a:r>
            <a:r>
              <a:rPr lang="en-US" altLang="zh-CN" dirty="0"/>
              <a:t>is NOT credited time</a:t>
            </a:r>
          </a:p>
          <a:p>
            <a:pPr marL="0" indent="0">
              <a:buNone/>
            </a:pPr>
            <a:r>
              <a:rPr lang="en-US" altLang="zh-CN" dirty="0" smtClean="0"/>
              <a:t>Avoid </a:t>
            </a:r>
            <a:r>
              <a:rPr lang="en-US" altLang="zh-CN" dirty="0"/>
              <a:t>KT, since KT is used for taking over work from other countries where the positions are </a:t>
            </a:r>
            <a:r>
              <a:rPr lang="en-US" altLang="zh-CN" dirty="0" smtClean="0"/>
              <a:t>eliminated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Credit Utilization Target</a:t>
            </a:r>
            <a:endParaRPr lang="zh-CN" alt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979613" y="1321028"/>
          <a:ext cx="8226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13"/>
                <a:gridCol w="4113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Target utilization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Anyone with more than 2 misses in PSA will have negative impact on the performance evaluations and bonus </a:t>
            </a:r>
            <a:r>
              <a:rPr lang="en-US" altLang="zh-CN" dirty="0" smtClean="0"/>
              <a:t>payout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can enter PSA from any internet connected PC or cell </a:t>
            </a:r>
            <a:r>
              <a:rPr lang="en-US" altLang="zh-CN" dirty="0" smtClean="0"/>
              <a:t>phone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PSA compliance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IQVIA  Widescreen (16x9) PowerPoint Template.potx [Read-Only]" id="{C6FE18C8-57E8-44AD-B223-38D41A20D321}" vid="{1EDB92AF-1047-45A3-BEFA-3B524249CF2A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763</Words>
  <Application>Microsoft Office PowerPoint</Application>
  <PresentationFormat>Widescreen</PresentationFormat>
  <Paragraphs>135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黑体</vt:lpstr>
      <vt:lpstr>Arial</vt:lpstr>
      <vt:lpstr>Arial Narrow</vt:lpstr>
      <vt:lpstr>Georgia</vt:lpstr>
      <vt:lpstr>Wingdings</vt:lpstr>
      <vt:lpstr>IQVIATemplate_WS_25Oct2017</vt:lpstr>
      <vt:lpstr>think-cell Slide</vt:lpstr>
      <vt:lpstr>2018 Beginning of the year team meeting</vt:lpstr>
      <vt:lpstr>Agenda</vt:lpstr>
      <vt:lpstr>Welcome New Members</vt:lpstr>
      <vt:lpstr>2018 Priorities</vt:lpstr>
      <vt:lpstr>Additional priorities for each team </vt:lpstr>
      <vt:lpstr>Career Ladder and Requirement</vt:lpstr>
      <vt:lpstr>Knowledge Sharing and Cross Training</vt:lpstr>
      <vt:lpstr>Credit Utilization Target</vt:lpstr>
      <vt:lpstr>PSA compliance</vt:lpstr>
      <vt:lpstr>Office Attendance Policy</vt:lpstr>
      <vt:lpstr>Office Attendance Policy (Cont‘)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Lima</dc:creator>
  <cp:lastModifiedBy>Ma, Jing</cp:lastModifiedBy>
  <cp:revision>3</cp:revision>
  <cp:lastPrinted>2017-10-20T15:11:52Z</cp:lastPrinted>
  <dcterms:created xsi:type="dcterms:W3CDTF">2017-11-13T17:50:39Z</dcterms:created>
  <dcterms:modified xsi:type="dcterms:W3CDTF">2018-01-11T07:38:53Z</dcterms:modified>
</cp:coreProperties>
</file>