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1" autoAdjust="0"/>
    <p:restoredTop sz="94586" autoAdjust="0"/>
  </p:normalViewPr>
  <p:slideViewPr>
    <p:cSldViewPr>
      <p:cViewPr varScale="1">
        <p:scale>
          <a:sx n="52" d="100"/>
          <a:sy n="52" d="100"/>
        </p:scale>
        <p:origin x="-114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357C-A4D9-4882-9D17-8198E637ADBD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C4164-11FD-4318-9D32-C0A4C198B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8AF37-215E-4913-88F9-A221E7D0FFEA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CC0F-CD62-4D11-A10E-1BD7B563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77000"/>
            <a:ext cx="381000" cy="212725"/>
          </a:xfrm>
        </p:spPr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SAS Base related •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B0F5-483C-439F-A69F-204D3D9E56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 descr="ims_PPTHallmk_RGB_PPT_Ligh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ims_PPTLogo_RGB_PPT_Ligh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267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cdl/en/proc/61895/HTML/default/viewer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cdl/en/proc/65145/HTML/default/viewer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cdl/en/proc/61895/HTML/default/viewer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uj.ac.jp/faculty/kucc625/sas/import.html" TargetMode="External"/><Relationship Id="rId2" Type="http://schemas.openxmlformats.org/officeDocument/2006/relationships/hyperlink" Target="http://support.sas.com/documentation/cdl/en/proc/61895/HTML/default/viewer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cdl/en/proc/61895/HTML/default/viewer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cdl/en/proc/61895/HTML/default/viewer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cdl/en/lestmtsref/63323/HTML/default/viewer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cdl/en/procstat/63104/HTML/default/viewer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6324600" cy="9144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tx2"/>
                </a:solidFill>
                <a:latin typeface="Verdana" pitchFamily="34" charset="0"/>
              </a:rPr>
              <a:t>Communication of SAS BASE</a:t>
            </a:r>
            <a:br>
              <a:rPr lang="en-US" sz="3000" b="1" dirty="0" smtClean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Read, Demonstrate, Manipulate and Export dataset</a:t>
            </a:r>
            <a:br>
              <a:rPr lang="en-US" sz="160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16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2000" y="2514600"/>
            <a:ext cx="1905000" cy="609600"/>
          </a:xfrm>
        </p:spPr>
        <p:txBody>
          <a:bodyPr>
            <a:noAutofit/>
          </a:bodyPr>
          <a:lstStyle/>
          <a:p>
            <a:pPr algn="l"/>
            <a:r>
              <a:rPr lang="en-US" altLang="zh-CN" sz="15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Sharing slides</a:t>
            </a:r>
          </a:p>
          <a:p>
            <a:pPr algn="l"/>
            <a:r>
              <a:rPr lang="en-US" sz="15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 14/15, 2015</a:t>
            </a:r>
            <a:endParaRPr lang="en-US" sz="15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5" descr="Bitmap in Grafik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9144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How to get the simple statistical information.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7244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Syntax of proc means and proc summary :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PROC MEANS / SUMMARY &lt;option(s)&gt; &lt;statistic-keyword(s)&gt;;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BY &lt;DESCENDING&gt; variable-1 &lt;... &lt;DESCENDING&gt; variable-n&gt;&lt;NOTSORTED&gt;;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CLASS variable(s) &lt;/ option(s)&gt;;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FREQ variable;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ID variable(s);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OUTPUT &lt;OUT=SAS-data-set&gt; &lt;output-statistic-specification(s)&gt; 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&lt;id-group-specification(s)&gt; &lt;maximum-id-specification(s)&gt;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&lt;minimum-id-specification(s)&gt; &lt;/ option(s)&gt; 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TYPES request(s);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VAR variable(s) &lt; / WEIGHT=weight-variable&gt;;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WAYS list;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WEIGHT variable;</a:t>
            </a:r>
          </a:p>
          <a:p>
            <a:pPr lvl="0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proc means / proc summary : c6.2-stat info-proc means(summary).sas</a:t>
            </a: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SAS official website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2"/>
              </a:rPr>
              <a:t>http://support.sas.com/documentation/cdl/en/proc/61895/HTML/default/viewer.htm#a000146728.htm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 : proc means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2"/>
              </a:rPr>
              <a:t>http://support.sas.com/documentation/cdl/en/proc/61895/HTML/default/viewer.htm#a000146755.htm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 : proc 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How to transpose a dataset.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8006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Methods for </a:t>
            </a:r>
            <a:r>
              <a:rPr lang="en-US" sz="1600" dirty="0" err="1" smtClean="0">
                <a:solidFill>
                  <a:schemeClr val="tx2"/>
                </a:solidFill>
                <a:latin typeface="Verdana" pitchFamily="34" charset="0"/>
              </a:rPr>
              <a:t>transpoing</a:t>
            </a:r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 datasets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Data step : via set, by, array, do block and output statements.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Proc transpose : Provided by SAS Base.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Syntax of proc transpose :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TRANSPOSE &lt;DATA=input-data-set&gt; &lt;DELIMITER=delimiter&gt; &lt;LABEL=label&gt; &lt;LET&gt;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&lt;NAME=name&gt; &lt;OUT=output-data-set&gt; &lt;PREFIX=prefix&gt; &lt;SUFFIX=suffix&gt;;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BY &lt;DESCENDING&gt; variable-1 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&lt;…&lt;DESCENDING&gt; variable-n&gt;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&lt;NOTSORTED&gt;;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COPY variable(s);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ID variable;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IDLABEL variable;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VAR variable(s);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transpose : c7.1-data </a:t>
            </a:r>
            <a:r>
              <a:rPr lang="en-US" sz="1600" dirty="0" err="1" smtClean="0">
                <a:solidFill>
                  <a:schemeClr val="tx2"/>
                </a:solidFill>
                <a:latin typeface="Verdana" pitchFamily="34" charset="0"/>
              </a:rPr>
              <a:t>tran</a:t>
            </a:r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 and proc tran.sas</a:t>
            </a: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SAS official website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2"/>
              </a:rPr>
              <a:t>http://support.sas.com/documentation/cdl/en/proc/65145/HTML/default/viewer.htm#n1xno5xgs39b70n0zydov0owajj8.htm</a:t>
            </a:r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Export data to external file.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7244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Methods for reading data from external file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proc export, data step,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ods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and DDE etc… 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Syntax for proc import :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	</a:t>
            </a:r>
            <a:r>
              <a:rPr lang="en-US" sz="1600" b="1" dirty="0" smtClean="0"/>
              <a:t>PROC EXPORT</a:t>
            </a:r>
            <a:r>
              <a:rPr lang="en-US" sz="1600" dirty="0" smtClean="0"/>
              <a:t> </a:t>
            </a:r>
          </a:p>
          <a:p>
            <a:pPr lvl="0">
              <a:buNone/>
            </a:pPr>
            <a:r>
              <a:rPr lang="en-US" sz="1600" dirty="0" smtClean="0"/>
              <a:t>                    DATA=&lt;</a:t>
            </a:r>
            <a:r>
              <a:rPr lang="en-US" sz="1600" i="1" dirty="0" err="1" smtClean="0"/>
              <a:t>libref</a:t>
            </a:r>
            <a:r>
              <a:rPr lang="en-US" sz="1600" i="1" dirty="0" smtClean="0"/>
              <a:t>.</a:t>
            </a:r>
            <a:r>
              <a:rPr lang="en-US" sz="1600" dirty="0" smtClean="0"/>
              <a:t>&gt;</a:t>
            </a:r>
            <a:r>
              <a:rPr lang="en-US" sz="1600" i="1" dirty="0" smtClean="0"/>
              <a:t>SAS data-set</a:t>
            </a:r>
            <a:r>
              <a:rPr lang="en-US" sz="1600" dirty="0" smtClean="0"/>
              <a:t> &lt;(</a:t>
            </a:r>
            <a:r>
              <a:rPr lang="en-US" sz="1600" i="1" dirty="0" smtClean="0"/>
              <a:t>SAS data-set-options</a:t>
            </a:r>
            <a:r>
              <a:rPr lang="en-US" sz="1600" dirty="0" smtClean="0"/>
              <a:t>)&gt; </a:t>
            </a:r>
            <a:br>
              <a:rPr lang="en-US" sz="1600" dirty="0" smtClean="0"/>
            </a:br>
            <a:r>
              <a:rPr lang="en-US" sz="1600" dirty="0" smtClean="0"/>
              <a:t>	OUTFILE="</a:t>
            </a:r>
            <a:r>
              <a:rPr lang="en-US" sz="1600" i="1" dirty="0" smtClean="0"/>
              <a:t>filename</a:t>
            </a:r>
            <a:r>
              <a:rPr lang="en-US" sz="1600" dirty="0" smtClean="0"/>
              <a:t>" | OUTTABLE="</a:t>
            </a:r>
            <a:r>
              <a:rPr lang="en-US" sz="1600" i="1" dirty="0" err="1" smtClean="0"/>
              <a:t>tablename</a:t>
            </a:r>
            <a:r>
              <a:rPr lang="en-US" sz="1600" dirty="0" smtClean="0"/>
              <a:t>"</a:t>
            </a:r>
            <a:br>
              <a:rPr lang="en-US" sz="1600" dirty="0" smtClean="0"/>
            </a:br>
            <a:r>
              <a:rPr lang="en-US" sz="1600" dirty="0" smtClean="0"/>
              <a:t>	&lt;DBMS=</a:t>
            </a:r>
            <a:r>
              <a:rPr lang="en-US" sz="1600" i="1" dirty="0" smtClean="0"/>
              <a:t>identifier</a:t>
            </a:r>
            <a:r>
              <a:rPr lang="en-US" sz="1600" dirty="0" smtClean="0"/>
              <a:t>&gt;&lt;LABEL&gt;&lt;REPLACE&gt;;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	</a:t>
            </a:r>
            <a:r>
              <a:rPr lang="en-US" sz="1600" b="1" dirty="0" smtClean="0"/>
              <a:t>RUN;</a:t>
            </a:r>
          </a:p>
          <a:p>
            <a:pPr lvl="0">
              <a:buNone/>
            </a:pPr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Frequently-used list of file types and corresponding DBMS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CSV files : CSV,     Delimited text files : DLM / TAB,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Excel files : excel /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xls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/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xlsx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etc… ,   Access files : ACCESS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proc import : c8.1-export data.sas</a:t>
            </a: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SAS official website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2"/>
              </a:rPr>
              <a:t>http://support.sas.com/documentation/cdl/en/proc/61895/HTML/default/viewer.htm#a000316288.htm</a:t>
            </a:r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3762"/>
            <a:ext cx="8229600" cy="2255838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tx2"/>
                </a:solidFill>
                <a:latin typeface="Verdana" pitchFamily="34" charset="0"/>
              </a:rPr>
              <a:t>Q &amp; A Time</a:t>
            </a:r>
            <a:br>
              <a:rPr lang="en-US" sz="5000" b="1" dirty="0" smtClean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sz="5000" b="1" dirty="0" smtClean="0">
                <a:solidFill>
                  <a:schemeClr val="tx2"/>
                </a:solidFill>
                <a:latin typeface="Verdana" pitchFamily="34" charset="0"/>
              </a:rPr>
              <a:t>Any questions?</a:t>
            </a:r>
            <a:endParaRPr lang="en-US" sz="5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4562"/>
            <a:ext cx="8229600" cy="73183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2"/>
                </a:solidFill>
                <a:latin typeface="Verdana" pitchFamily="34" charset="0"/>
              </a:rPr>
              <a:t>Thank you all for your attendance.</a:t>
            </a:r>
            <a:endParaRPr lang="en-US" sz="3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362200"/>
            <a:ext cx="349667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Topics would be picked up in the communication.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77200" cy="3505200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</a:rPr>
              <a:t>Read data from external file.</a:t>
            </a:r>
          </a:p>
          <a:p>
            <a:pPr lvl="0"/>
            <a:r>
              <a:rPr lang="en-US" altLang="zh-CN" sz="2000" dirty="0" smtClean="0">
                <a:solidFill>
                  <a:schemeClr val="tx2"/>
                </a:solidFill>
                <a:latin typeface="Verdana" pitchFamily="34" charset="0"/>
              </a:rPr>
              <a:t>Proc print related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</a:rPr>
              <a:t>Data step related.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</a:rPr>
              <a:t>How to create and use the format.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</a:rPr>
              <a:t>How to merge several datasets into one.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Verdana" pitchFamily="34" charset="0"/>
              </a:rPr>
              <a:t>How to get the simple statistical information</a:t>
            </a:r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</a:rPr>
              <a:t>How to transpose a dataset.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</a:rPr>
              <a:t>Proc export related.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  <a:latin typeface="Verdana" pitchFamily="34" charset="0"/>
              </a:rPr>
              <a:t>Q &amp; A.</a:t>
            </a:r>
            <a:endParaRPr lang="en-US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5" name="Footer Placeholder 22"/>
          <p:cNvSpPr>
            <a:spLocks noGrp="1"/>
          </p:cNvSpPr>
          <p:nvPr>
            <p:ph type="ftr" sz="quarter" idx="4294967295"/>
          </p:nvPr>
        </p:nvSpPr>
        <p:spPr>
          <a:xfrm>
            <a:off x="481013" y="6248400"/>
            <a:ext cx="2490787" cy="15240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</a:rPr>
              <a:t>SAS Base related • May 2015</a:t>
            </a:r>
            <a:endParaRPr lang="en-US" dirty="0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Read data from external file.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2672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Methods for reading data from external file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proc import, data step and DDE etc… 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Syntax for proc import :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	</a:t>
            </a:r>
            <a:r>
              <a:rPr lang="en-US" sz="1600" b="1" dirty="0" smtClean="0"/>
              <a:t>PROC IMPORT</a:t>
            </a:r>
            <a:r>
              <a:rPr lang="en-US" sz="1600" dirty="0" smtClean="0"/>
              <a:t> </a:t>
            </a:r>
            <a:br>
              <a:rPr lang="en-US" sz="1600" dirty="0" smtClean="0"/>
            </a:br>
            <a:r>
              <a:rPr lang="en-US" sz="1600" dirty="0" smtClean="0"/>
              <a:t>	DATAFILE="</a:t>
            </a:r>
            <a:r>
              <a:rPr lang="en-US" sz="1600" i="1" dirty="0" smtClean="0"/>
              <a:t>filename</a:t>
            </a:r>
            <a:r>
              <a:rPr lang="en-US" sz="1600" dirty="0" smtClean="0"/>
              <a:t>" | TABLE="</a:t>
            </a:r>
            <a:r>
              <a:rPr lang="en-US" sz="1600" i="1" dirty="0" err="1" smtClean="0"/>
              <a:t>tablename</a:t>
            </a:r>
            <a:r>
              <a:rPr lang="en-US" sz="1600" dirty="0" smtClean="0"/>
              <a:t>"</a:t>
            </a:r>
            <a:br>
              <a:rPr lang="en-US" sz="1600" dirty="0" smtClean="0"/>
            </a:br>
            <a:r>
              <a:rPr lang="en-US" sz="1600" dirty="0" smtClean="0"/>
              <a:t>	OUT=&lt;</a:t>
            </a:r>
            <a:r>
              <a:rPr lang="en-US" sz="1600" i="1" dirty="0" err="1" smtClean="0"/>
              <a:t>libref</a:t>
            </a:r>
            <a:r>
              <a:rPr lang="en-US" sz="1600" i="1" dirty="0" smtClean="0"/>
              <a:t>.</a:t>
            </a:r>
            <a:r>
              <a:rPr lang="en-US" sz="1600" dirty="0" smtClean="0"/>
              <a:t>&gt;</a:t>
            </a:r>
            <a:r>
              <a:rPr lang="en-US" sz="1600" i="1" dirty="0" smtClean="0"/>
              <a:t>SAS data-set</a:t>
            </a:r>
            <a:r>
              <a:rPr lang="en-US" sz="1600" dirty="0" smtClean="0"/>
              <a:t> &lt;(</a:t>
            </a:r>
            <a:r>
              <a:rPr lang="en-US" sz="1600" i="1" dirty="0" smtClean="0"/>
              <a:t>SAS data-set-options</a:t>
            </a:r>
            <a:r>
              <a:rPr lang="en-US" sz="1600" dirty="0" smtClean="0"/>
              <a:t>)&gt; </a:t>
            </a:r>
            <a:br>
              <a:rPr lang="en-US" sz="1600" dirty="0" smtClean="0"/>
            </a:br>
            <a:r>
              <a:rPr lang="en-US" sz="1600" dirty="0" smtClean="0"/>
              <a:t>	&lt;DBMS=</a:t>
            </a:r>
            <a:r>
              <a:rPr lang="en-US" sz="1600" i="1" dirty="0" smtClean="0"/>
              <a:t>identifier</a:t>
            </a:r>
            <a:r>
              <a:rPr lang="en-US" sz="1600" dirty="0" smtClean="0"/>
              <a:t>&gt;&lt;REPLACE&gt;;&lt;</a:t>
            </a:r>
            <a:r>
              <a:rPr lang="en-US" sz="1600" i="1" dirty="0" smtClean="0"/>
              <a:t>data-source-statement(s)</a:t>
            </a:r>
            <a:r>
              <a:rPr lang="en-US" sz="1600" dirty="0" smtClean="0"/>
              <a:t>;&gt;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	</a:t>
            </a:r>
            <a:r>
              <a:rPr lang="en-US" sz="1600" b="1" dirty="0" smtClean="0"/>
              <a:t>RUN;</a:t>
            </a:r>
          </a:p>
          <a:p>
            <a:pPr lvl="0">
              <a:buNone/>
            </a:pPr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Frequently-used list of file types and corresponding DBMS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CSV files : CSV,     Delimited text files : DLM / TAB,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Excel files : excel /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excelcs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/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xls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/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xlsx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etc… ,   Access files : ACCESS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SPSS files : SAV           etc…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proc import : c1.1-import data.sas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Read data from external file.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2672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Frequently-used Data-source-statements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Text file : GETNAMES=, DATAROW=, DELIMITER=, GUESSINGGROWS=, LRECL=  etc…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Excel file : Sheet=, Range=  etc…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Access file : DATABASE=      etc…</a:t>
            </a:r>
          </a:p>
          <a:p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Data-source-statements : c1.2-import data.sas</a:t>
            </a:r>
          </a:p>
          <a:p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SAS official website and SAS fans’ website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2"/>
              </a:rPr>
              <a:t>http://support.sas.com/documentation/cdl/en/proc/61895/HTML/default/viewer.htm#a000332605.htm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. 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3"/>
              </a:rPr>
              <a:t>http://www.iuj.ac.jp/faculty/kucc625/sas/import.html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: This website has a lot of examples, including Network resources.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Proc print related.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7244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Syntax for proc print :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	</a:t>
            </a:r>
            <a:r>
              <a:rPr lang="en-US" sz="1600" b="1" dirty="0" smtClean="0"/>
              <a:t> PROC PRINT</a:t>
            </a:r>
            <a:r>
              <a:rPr lang="en-US" sz="1600" dirty="0" smtClean="0"/>
              <a:t> &lt;</a:t>
            </a:r>
            <a:r>
              <a:rPr lang="en-US" sz="1600" i="1" dirty="0" smtClean="0"/>
              <a:t>option(s)</a:t>
            </a:r>
            <a:r>
              <a:rPr lang="en-US" sz="1600" dirty="0" smtClean="0"/>
              <a:t>&gt;;</a:t>
            </a:r>
          </a:p>
          <a:p>
            <a:pPr lvl="0">
              <a:buNone/>
            </a:pPr>
            <a:r>
              <a:rPr lang="en-US" sz="1600" b="1" dirty="0" smtClean="0"/>
              <a:t>		BY</a:t>
            </a:r>
            <a:r>
              <a:rPr lang="en-US" sz="1600" dirty="0" smtClean="0"/>
              <a:t> &lt;DESCENDING&gt; </a:t>
            </a:r>
            <a:r>
              <a:rPr lang="en-US" sz="1600" i="1" dirty="0" smtClean="0"/>
              <a:t>variable-1</a:t>
            </a:r>
            <a:r>
              <a:rPr lang="en-US" sz="1600" dirty="0" smtClean="0"/>
              <a:t> &lt;...&lt;DESCENDING&gt; </a:t>
            </a:r>
            <a:r>
              <a:rPr lang="en-US" sz="1600" i="1" dirty="0" smtClean="0"/>
              <a:t>variable-n</a:t>
            </a:r>
            <a:r>
              <a:rPr lang="en-US" sz="1600" dirty="0" smtClean="0"/>
              <a:t>&gt;&lt;NOTSORTED&gt;;	        </a:t>
            </a:r>
            <a:r>
              <a:rPr lang="en-US" sz="1600" b="1" dirty="0" smtClean="0"/>
              <a:t>PAGEBY</a:t>
            </a:r>
            <a:r>
              <a:rPr lang="en-US" sz="1600" dirty="0" smtClean="0"/>
              <a:t> </a:t>
            </a:r>
            <a:r>
              <a:rPr lang="en-US" sz="1600" i="1" dirty="0" smtClean="0"/>
              <a:t>BY-variable</a:t>
            </a:r>
            <a:r>
              <a:rPr lang="en-US" sz="1600" dirty="0" smtClean="0"/>
              <a:t>;</a:t>
            </a:r>
          </a:p>
          <a:p>
            <a:pPr lvl="0">
              <a:buNone/>
            </a:pPr>
            <a:r>
              <a:rPr lang="en-US" sz="1600" b="1" dirty="0" smtClean="0"/>
              <a:t>		        SUMBY</a:t>
            </a:r>
            <a:r>
              <a:rPr lang="en-US" sz="1600" dirty="0" smtClean="0"/>
              <a:t> </a:t>
            </a:r>
            <a:r>
              <a:rPr lang="en-US" sz="1600" i="1" dirty="0" smtClean="0"/>
              <a:t>BY-variable</a:t>
            </a:r>
            <a:r>
              <a:rPr lang="en-US" sz="1600" dirty="0" smtClean="0"/>
              <a:t>;</a:t>
            </a:r>
          </a:p>
          <a:p>
            <a:pPr lvl="0">
              <a:buNone/>
            </a:pPr>
            <a:r>
              <a:rPr lang="en-US" sz="1600" b="1" dirty="0" smtClean="0"/>
              <a:t>		ID</a:t>
            </a:r>
            <a:r>
              <a:rPr lang="en-US" sz="1600" dirty="0" smtClean="0"/>
              <a:t> </a:t>
            </a:r>
            <a:r>
              <a:rPr lang="en-US" sz="1600" i="1" dirty="0" smtClean="0"/>
              <a:t>variable(s)</a:t>
            </a:r>
            <a:r>
              <a:rPr lang="en-US" sz="1600" dirty="0" smtClean="0"/>
              <a:t> &lt;</a:t>
            </a:r>
            <a:r>
              <a:rPr lang="en-US" sz="1600" i="1" dirty="0" smtClean="0"/>
              <a:t>option</a:t>
            </a:r>
            <a:r>
              <a:rPr lang="en-US" sz="1600" dirty="0" smtClean="0"/>
              <a:t>&gt;;</a:t>
            </a:r>
          </a:p>
          <a:p>
            <a:pPr lvl="0">
              <a:buNone/>
            </a:pPr>
            <a:r>
              <a:rPr lang="en-US" sz="1600" b="1" dirty="0" smtClean="0"/>
              <a:t>		SUM</a:t>
            </a:r>
            <a:r>
              <a:rPr lang="en-US" sz="1600" dirty="0" smtClean="0"/>
              <a:t> </a:t>
            </a:r>
            <a:r>
              <a:rPr lang="en-US" sz="1600" i="1" dirty="0" smtClean="0"/>
              <a:t>variable(s)</a:t>
            </a:r>
            <a:r>
              <a:rPr lang="en-US" sz="1600" dirty="0" smtClean="0"/>
              <a:t> &lt;</a:t>
            </a:r>
            <a:r>
              <a:rPr lang="en-US" sz="1600" i="1" dirty="0" smtClean="0"/>
              <a:t>option</a:t>
            </a:r>
            <a:r>
              <a:rPr lang="en-US" sz="1600" dirty="0" smtClean="0"/>
              <a:t>&gt;;</a:t>
            </a:r>
          </a:p>
          <a:p>
            <a:pPr lvl="0">
              <a:buNone/>
            </a:pPr>
            <a:r>
              <a:rPr lang="en-US" sz="1600" b="1" dirty="0" smtClean="0"/>
              <a:t>		VAR</a:t>
            </a:r>
            <a:r>
              <a:rPr lang="en-US" sz="1600" dirty="0" smtClean="0"/>
              <a:t> </a:t>
            </a:r>
            <a:r>
              <a:rPr lang="en-US" sz="1600" i="1" dirty="0" smtClean="0"/>
              <a:t>variable(s)</a:t>
            </a:r>
            <a:r>
              <a:rPr lang="en-US" sz="1600" dirty="0" smtClean="0"/>
              <a:t> &lt;</a:t>
            </a:r>
            <a:r>
              <a:rPr lang="en-US" sz="1600" i="1" dirty="0" smtClean="0"/>
              <a:t>option</a:t>
            </a:r>
            <a:r>
              <a:rPr lang="en-US" sz="1600" dirty="0" smtClean="0"/>
              <a:t>&gt;;</a:t>
            </a:r>
          </a:p>
          <a:p>
            <a:pPr lvl="0">
              <a:buNone/>
            </a:pPr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	</a:t>
            </a:r>
            <a:r>
              <a:rPr lang="en-US" sz="1600" b="1" dirty="0" smtClean="0"/>
              <a:t> RUN;</a:t>
            </a:r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Frequently-used statements and options in proc print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VAR, TITLE, FOOTNOTE and WHERE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ect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…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FIRSTOBS= and OBS=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ect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…</a:t>
            </a: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proc import : c2.1-print.sas</a:t>
            </a:r>
          </a:p>
          <a:p>
            <a:pPr lvl="0"/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SAS official website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2"/>
              </a:rPr>
              <a:t>http://support.sas.com/documentation/cdl/en/proc/61895/HTML/default/viewer.htm#a000057825.htm</a:t>
            </a:r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Data step related.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5720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Main functions of data step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Create dataset from existing dataset :</a:t>
            </a:r>
          </a:p>
          <a:p>
            <a:pPr lvl="2"/>
            <a:r>
              <a:rPr lang="en-US" sz="1000" dirty="0" smtClean="0">
                <a:solidFill>
                  <a:schemeClr val="tx2"/>
                </a:solidFill>
                <a:latin typeface="Verdana" pitchFamily="34" charset="0"/>
              </a:rPr>
              <a:t>One dataset to one dataset / multiple datasets</a:t>
            </a:r>
          </a:p>
          <a:p>
            <a:pPr lvl="2"/>
            <a:r>
              <a:rPr lang="en-US" sz="1000" dirty="0" smtClean="0">
                <a:solidFill>
                  <a:schemeClr val="tx2"/>
                </a:solidFill>
                <a:latin typeface="Verdana" pitchFamily="34" charset="0"/>
              </a:rPr>
              <a:t>Multiple datasets to one dataset / multiple datasets</a:t>
            </a:r>
          </a:p>
          <a:p>
            <a:pPr lvl="2"/>
            <a:endParaRPr lang="en-US" sz="10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Create dataset from external files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Data manipulations :</a:t>
            </a:r>
          </a:p>
          <a:p>
            <a:pPr lvl="2"/>
            <a:r>
              <a:rPr lang="en-US" sz="1000" dirty="0" smtClean="0">
                <a:solidFill>
                  <a:schemeClr val="tx2"/>
                </a:solidFill>
                <a:latin typeface="Verdana" pitchFamily="34" charset="0"/>
              </a:rPr>
              <a:t>Add / remove variables (columns)</a:t>
            </a:r>
          </a:p>
          <a:p>
            <a:pPr lvl="2"/>
            <a:r>
              <a:rPr lang="en-US" sz="1000" dirty="0" smtClean="0">
                <a:solidFill>
                  <a:schemeClr val="tx2"/>
                </a:solidFill>
                <a:latin typeface="Verdana" pitchFamily="34" charset="0"/>
              </a:rPr>
              <a:t>Add / remove observations (records)</a:t>
            </a:r>
          </a:p>
          <a:p>
            <a:pPr lvl="2"/>
            <a:endParaRPr lang="en-US" sz="10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Write data to external files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Related proc step and statements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Proc sort : Sort the dataset by variables(s)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Set,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infile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, input, format, by</a:t>
            </a:r>
            <a:r>
              <a:rPr lang="en-US" sz="1200" smtClean="0">
                <a:solidFill>
                  <a:schemeClr val="tx2"/>
                </a:solidFill>
                <a:latin typeface="Verdana" pitchFamily="34" charset="0"/>
              </a:rPr>
              <a:t>, </a:t>
            </a:r>
            <a:r>
              <a:rPr lang="en-US" sz="1200" smtClean="0">
                <a:solidFill>
                  <a:schemeClr val="tx2"/>
                </a:solidFill>
                <a:latin typeface="Verdana" pitchFamily="34" charset="0"/>
              </a:rPr>
              <a:t>retain, array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, do block, if block, if, where and etc…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proc import : c3.1-data step.sas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How to create and use the format.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7244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Types and Functions of format :</a:t>
            </a:r>
          </a:p>
          <a:p>
            <a:pPr lvl="1"/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Informat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: determine how raw data values are read and stored.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Format : determine how variable values are printed.</a:t>
            </a: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Syntax for proc format :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FORMAT &lt;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EXCLUDE 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entry(s)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INVALUE &lt;$&gt;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&lt;(</a:t>
            </a:r>
            <a:r>
              <a:rPr lang="en-US" sz="12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-option(s)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)&gt; </a:t>
            </a:r>
          </a:p>
          <a:p>
            <a:pPr lvl="1">
              <a:buNone/>
            </a:pP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               value-range-set(s)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PICTURE 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&lt;(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format-option(s)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)&gt;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        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value-range-set-1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&lt;(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picture-1-option(s)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)&gt;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        &lt;...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value-range-set-n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&lt;(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picture-n-option(s)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)&gt;&gt;;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SELECT 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entry(s)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VALUE &lt;$&gt;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&lt;(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format-option(s)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)&gt;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           </a:t>
            </a:r>
            <a:r>
              <a:rPr lang="en-US" sz="1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value-range-set(s)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RUN;</a:t>
            </a:r>
            <a:endParaRPr lang="en-US" sz="1200" b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proc import : c4.1-format.sas</a:t>
            </a: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SAS official website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2"/>
              </a:rPr>
              <a:t>http://support.sas.com/documentation/cdl/en/proc/61895/HTML/default/viewer.htm#a000057825.htm</a:t>
            </a:r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How to merge several datasets into one.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7244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Methods for merging datasets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Data step : format, merge statement and hash table   etc…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Proc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sql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step : </a:t>
            </a:r>
            <a:r>
              <a:rPr lang="en-US" sz="1200" dirty="0" err="1" smtClean="0">
                <a:solidFill>
                  <a:schemeClr val="tx2"/>
                </a:solidFill>
                <a:latin typeface="Verdana" pitchFamily="34" charset="0"/>
              </a:rPr>
              <a:t>outter</a:t>
            </a:r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 join, inner join and full join   etc…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Syntax of merge statement :</a:t>
            </a:r>
          </a:p>
          <a:p>
            <a:pPr lvl="1">
              <a:buNone/>
            </a:pPr>
            <a:r>
              <a:rPr lang="en-US" sz="1200" b="1" dirty="0" smtClean="0"/>
              <a:t>	 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MERGE SAS-data-set-1 &lt;(data-set-options)&gt; </a:t>
            </a:r>
            <a:b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      SAS-data-set-2 &lt;(data-set-options) &gt; </a:t>
            </a:r>
            <a:b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&lt;...SAS-data-set-n&lt;(data-set-options)&gt; &gt; </a:t>
            </a:r>
            <a:b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      &lt;END=variable&gt;;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&lt;By Variable(s)&gt;;</a:t>
            </a:r>
          </a:p>
          <a:p>
            <a:pPr lvl="1">
              <a:buNone/>
            </a:pPr>
            <a:endParaRPr lang="en-US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Merging types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One-To-One merging : Be similar to multiple Set statements. Should be careful.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Match-Merging : Using one or more variables as looking up key to do the merge, each dataset should be sorted before the merging.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merge : c5.1-merge.sas</a:t>
            </a: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SAS official website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2"/>
              </a:rPr>
              <a:t>http://support.sas.com/documentation/cdl/en/lestmtsref/63323/HTML/default/viewer.htm#n1i8w2bwu1fn5kn1gpxj18xttbb0.htm</a:t>
            </a:r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200" b="1" dirty="0" smtClean="0">
                <a:solidFill>
                  <a:schemeClr val="tx2"/>
                </a:solidFill>
                <a:latin typeface="Verdana" pitchFamily="34" charset="0"/>
              </a:rPr>
              <a:t>How to get the simple statistical information.</a:t>
            </a:r>
            <a:endParaRPr lang="en-US" sz="2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7244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Frequently-used proc and the corresponding function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Proc freq : Get the frequency information of the variables.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</a:rPr>
              <a:t>Proc means and proc summary : Get the statistical information of the variables.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Syntax of proc freq :</a:t>
            </a:r>
          </a:p>
          <a:p>
            <a:pPr lvl="0"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</a:t>
            </a: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 FREQ &lt;options&gt; 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BY variables 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EXACT statistic-options &lt;/ computation-options&gt; 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OUTPUT &lt;OUT=SAS-data-set&gt; options 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TABLES requests &lt;/ options&gt; 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TEST options 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WEIGHT variable &lt;/ option&gt; ;</a:t>
            </a:r>
          </a:p>
          <a:p>
            <a:pPr lvl="1">
              <a:buNone/>
            </a:pPr>
            <a:r>
              <a:rPr lang="en-US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RUN;</a:t>
            </a:r>
            <a:endParaRPr lang="en-US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Some examples of proc freq : c6.1-stat info-proc freq.sas</a:t>
            </a:r>
          </a:p>
          <a:p>
            <a:pPr lvl="0"/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Verdana" pitchFamily="34" charset="0"/>
              </a:rPr>
              <a:t>SAS official website 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Verdana" pitchFamily="34" charset="0"/>
                <a:hlinkClick r:id="rId2"/>
              </a:rPr>
              <a:t>http://support.sas.com/documentation/cdl/en/procstat/63104/HTML/default/viewer.htm#freq_toc.htm</a:t>
            </a:r>
            <a:endParaRPr lang="en-US" sz="1600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B0F5-483C-439F-A69F-204D3D9E5656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22"/>
          <p:cNvSpPr txBox="1">
            <a:spLocks/>
          </p:cNvSpPr>
          <p:nvPr/>
        </p:nvSpPr>
        <p:spPr>
          <a:xfrm>
            <a:off x="481013" y="6248400"/>
            <a:ext cx="2490787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SAS Base related • 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KCtv5gVUiGq1zwCdT8u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866</Words>
  <Application>Microsoft Office PowerPoint</Application>
  <PresentationFormat>On-screen Show (4:3)</PresentationFormat>
  <Paragraphs>209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Communication of SAS BASE Read, Demonstrate, Manipulate and Export dataset </vt:lpstr>
      <vt:lpstr>Topics would be picked up in the communication.</vt:lpstr>
      <vt:lpstr>Read data from external file.</vt:lpstr>
      <vt:lpstr>Read data from external file.</vt:lpstr>
      <vt:lpstr>Proc print related.</vt:lpstr>
      <vt:lpstr>Data step related.</vt:lpstr>
      <vt:lpstr>How to create and use the format.</vt:lpstr>
      <vt:lpstr>How to merge several datasets into one.</vt:lpstr>
      <vt:lpstr>How to get the simple statistical information.</vt:lpstr>
      <vt:lpstr>How to get the simple statistical information.</vt:lpstr>
      <vt:lpstr>How to transpose a dataset.</vt:lpstr>
      <vt:lpstr>Export data to external file.</vt:lpstr>
      <vt:lpstr>Q &amp; A Time Any questions?</vt:lpstr>
      <vt:lpstr>Thank you all for your attendance.</vt:lpstr>
    </vt:vector>
  </TitlesOfParts>
  <Company>ims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of SAS Macro</dc:title>
  <dc:creator>gyhu</dc:creator>
  <cp:lastModifiedBy>gyhu</cp:lastModifiedBy>
  <cp:revision>1234</cp:revision>
  <dcterms:created xsi:type="dcterms:W3CDTF">2014-04-08T07:07:26Z</dcterms:created>
  <dcterms:modified xsi:type="dcterms:W3CDTF">2015-05-14T14:58:39Z</dcterms:modified>
</cp:coreProperties>
</file>