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  <p:sldMasterId id="2147483728" r:id="rId2"/>
    <p:sldMasterId id="2147483839" r:id="rId3"/>
    <p:sldMasterId id="2147484546" r:id="rId4"/>
    <p:sldMasterId id="2147484558" r:id="rId5"/>
    <p:sldMasterId id="2147484570" r:id="rId6"/>
    <p:sldMasterId id="2147488904" r:id="rId7"/>
    <p:sldMasterId id="2147489368" r:id="rId8"/>
    <p:sldMasterId id="2147489874" r:id="rId9"/>
  </p:sldMasterIdLst>
  <p:notesMasterIdLst>
    <p:notesMasterId r:id="rId37"/>
  </p:notesMasterIdLst>
  <p:handoutMasterIdLst>
    <p:handoutMasterId r:id="rId38"/>
  </p:handoutMasterIdLst>
  <p:sldIdLst>
    <p:sldId id="433" r:id="rId10"/>
    <p:sldId id="833" r:id="rId11"/>
    <p:sldId id="834" r:id="rId12"/>
    <p:sldId id="836" r:id="rId13"/>
    <p:sldId id="838" r:id="rId14"/>
    <p:sldId id="837" r:id="rId15"/>
    <p:sldId id="846" r:id="rId16"/>
    <p:sldId id="847" r:id="rId17"/>
    <p:sldId id="842" r:id="rId18"/>
    <p:sldId id="843" r:id="rId19"/>
    <p:sldId id="844" r:id="rId20"/>
    <p:sldId id="854" r:id="rId21"/>
    <p:sldId id="855" r:id="rId22"/>
    <p:sldId id="845" r:id="rId23"/>
    <p:sldId id="850" r:id="rId24"/>
    <p:sldId id="848" r:id="rId25"/>
    <p:sldId id="851" r:id="rId26"/>
    <p:sldId id="852" r:id="rId27"/>
    <p:sldId id="853" r:id="rId28"/>
    <p:sldId id="856" r:id="rId29"/>
    <p:sldId id="849" r:id="rId30"/>
    <p:sldId id="857" r:id="rId31"/>
    <p:sldId id="858" r:id="rId32"/>
    <p:sldId id="859" r:id="rId33"/>
    <p:sldId id="860" r:id="rId34"/>
    <p:sldId id="861" r:id="rId35"/>
    <p:sldId id="841" r:id="rId36"/>
  </p:sldIdLst>
  <p:sldSz cx="9144000" cy="6858000" type="screen4x3"/>
  <p:notesSz cx="6989763" cy="92757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CBDBF2"/>
    <a:srgbClr val="FF9966"/>
    <a:srgbClr val="FF5B5B"/>
    <a:srgbClr val="FFCC99"/>
    <a:srgbClr val="FF7C80"/>
    <a:srgbClr val="FFFF99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591" autoAdjust="0"/>
    <p:restoredTop sz="95462" autoAdjust="0"/>
  </p:normalViewPr>
  <p:slideViewPr>
    <p:cSldViewPr>
      <p:cViewPr varScale="1">
        <p:scale>
          <a:sx n="71" d="100"/>
          <a:sy n="71" d="100"/>
        </p:scale>
        <p:origin x="-564" y="-102"/>
      </p:cViewPr>
      <p:guideLst>
        <p:guide orient="horz" pos="2592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30" y="-102"/>
      </p:cViewPr>
      <p:guideLst>
        <p:guide orient="horz" pos="2922"/>
        <p:guide pos="220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lIns="92936" tIns="46467" rIns="92936" bIns="46467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9225" y="0"/>
            <a:ext cx="3028950" cy="463550"/>
          </a:xfrm>
          <a:prstGeom prst="rect">
            <a:avLst/>
          </a:prstGeom>
        </p:spPr>
        <p:txBody>
          <a:bodyPr vert="horz" lIns="92936" tIns="46467" rIns="92936" bIns="46467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AC765CF-2217-4B42-BFC7-F1EE6AAF8A0F}" type="datetimeFigureOut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0625"/>
            <a:ext cx="3028950" cy="463550"/>
          </a:xfrm>
          <a:prstGeom prst="rect">
            <a:avLst/>
          </a:prstGeom>
        </p:spPr>
        <p:txBody>
          <a:bodyPr vert="horz" lIns="92936" tIns="46467" rIns="92936" bIns="46467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9225" y="8810625"/>
            <a:ext cx="3028950" cy="463550"/>
          </a:xfrm>
          <a:prstGeom prst="rect">
            <a:avLst/>
          </a:prstGeom>
        </p:spPr>
        <p:txBody>
          <a:bodyPr vert="horz" lIns="92936" tIns="46467" rIns="92936" bIns="46467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634A124-838D-405B-AF56-C30D7D747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6" tIns="46467" rIns="92936" bIns="4646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6" tIns="46467" rIns="92936" bIns="4646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37087" cy="3478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6900"/>
            <a:ext cx="5592763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6" tIns="46467" rIns="92936" bIns="46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625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6" tIns="46467" rIns="92936" bIns="4646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10625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6" tIns="46467" rIns="92936" bIns="4646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3B7527C-A810-4A12-A4AD-F06FF3B23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 txBox="1">
            <a:spLocks noGrp="1" noChangeArrowheads="1"/>
          </p:cNvSpPr>
          <p:nvPr/>
        </p:nvSpPr>
        <p:spPr bwMode="auto">
          <a:xfrm>
            <a:off x="0" y="8810625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69" tIns="45984" rIns="91969" bIns="45984" anchor="b"/>
          <a:lstStyle/>
          <a:p>
            <a:pPr eaLnBrk="0" hangingPunct="0">
              <a:defRPr/>
            </a:pPr>
            <a:r>
              <a:rPr lang="en-US" sz="1200" dirty="0">
                <a:solidFill>
                  <a:prstClr val="black"/>
                </a:solidFill>
                <a:cs typeface="+mn-cs"/>
              </a:rPr>
              <a:t>© 2008, IMS HEALTH</a:t>
            </a: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60813" y="8810625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69" tIns="45984" rIns="91969" bIns="45984" anchor="b"/>
          <a:lstStyle/>
          <a:p>
            <a:pPr algn="r" eaLnBrk="0" hangingPunct="0">
              <a:defRPr/>
            </a:pPr>
            <a:fld id="{BC531931-93F2-4149-AC36-1B0E257E8DA4}" type="slidenum">
              <a:rPr lang="en-US" sz="1200">
                <a:solidFill>
                  <a:prstClr val="black"/>
                </a:solidFill>
                <a:cs typeface="+mn-cs"/>
              </a:rPr>
              <a:pPr algn="r" eaLnBrk="0" hangingPunct="0">
                <a:defRPr/>
              </a:pPr>
              <a:t>1</a:t>
            </a:fld>
            <a:endParaRPr lang="en-US" sz="1200" dirty="0">
              <a:solidFill>
                <a:prstClr val="black"/>
              </a:solidFill>
              <a:cs typeface="+mn-cs"/>
            </a:endParaRPr>
          </a:p>
        </p:txBody>
      </p:sp>
      <p:sp>
        <p:nvSpPr>
          <p:cNvPr id="126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05313"/>
            <a:ext cx="5591175" cy="4173537"/>
          </a:xfrm>
          <a:noFill/>
          <a:ln/>
        </p:spPr>
        <p:txBody>
          <a:bodyPr lIns="91969" tIns="45984" rIns="91969" bIns="45984"/>
          <a:lstStyle/>
          <a:p>
            <a:pPr eaLnBrk="1" hangingPunct="1"/>
            <a:endParaRPr lang="de-DE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0813" y="881062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40" tIns="46470" rIns="92940" bIns="46470" anchor="b"/>
          <a:lstStyle/>
          <a:p>
            <a:pPr algn="r" eaLnBrk="0" hangingPunct="0"/>
            <a:fld id="{CB59CEDB-17D3-4D6F-B9CC-99BD3F88D5C6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algn="r" eaLnBrk="0" hangingPunct="0"/>
              <a:t>2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8500"/>
            <a:ext cx="4635500" cy="347821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FC6F23-C18E-4D46-BF1A-96318EE7D9C4}" type="slidenum">
              <a:rPr lang="en-US" altLang="ja-JP" smtClean="0"/>
              <a:pPr/>
              <a:t>5</a:t>
            </a:fld>
            <a:endParaRPr lang="en-US" altLang="ja-JP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2213" y="4405988"/>
            <a:ext cx="5590193" cy="417409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BDE742-FC08-4E3E-B5E8-2B8AF182240B}" type="slidenum">
              <a:rPr lang="en-US" altLang="ja-JP" smtClean="0"/>
              <a:pPr/>
              <a:t>6</a:t>
            </a:fld>
            <a:endParaRPr lang="en-US" altLang="ja-JP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2213" y="4405988"/>
            <a:ext cx="5590193" cy="417409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5"/>
          <p:cNvSpPr>
            <a:spLocks noGrp="1"/>
          </p:cNvSpPr>
          <p:nvPr>
            <p:ph type="dt" sz="quarter" idx="10"/>
          </p:nvPr>
        </p:nvSpPr>
        <p:spPr>
          <a:xfrm>
            <a:off x="460375" y="6223000"/>
            <a:ext cx="6629400" cy="396875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 smtClean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D80F-419F-433B-B044-B2414495B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6221-0C37-4A78-A202-623A1D65B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5"/>
          <p:cNvSpPr>
            <a:spLocks noGrp="1"/>
          </p:cNvSpPr>
          <p:nvPr>
            <p:ph type="dt" sz="quarter" idx="10"/>
          </p:nvPr>
        </p:nvSpPr>
        <p:spPr>
          <a:xfrm>
            <a:off x="460375" y="6223000"/>
            <a:ext cx="6629400" cy="396875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 smtClean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D0E0D-B776-4E35-AAC2-C658D8CC9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5A8F8-2630-4478-84CA-A23EE7F71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0C643-AAC8-4BCE-8DC3-220026CF6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837F8-49DD-4C19-A235-5F3B18738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CF0FB-A456-43C5-AAF6-35D6AA511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6D40F-2D8A-42BC-8B81-F76E8F481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DAB1F-9380-4D80-80A9-7A60F3980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5F1BB-8C77-4E57-B61F-1E8DA309C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D21B8-5AC5-433E-956A-80A5A403A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313B0-B7DD-4A77-9CDE-10D336A32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578D1-E5B6-4CD2-AF02-0BB48E2C3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s_PPTHallmk_RGB_PPT_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460375" y="6223000"/>
            <a:ext cx="6629400" cy="39687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E17D19E9-7AB3-4F5F-B944-1AE995FCD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DBD58F17-9A56-4897-A746-67461D3B0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3FCD3C0F-1923-4DF8-8459-1F9D1D076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57C2958F-0CAB-4A74-901D-B9BDF5E31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030CD2AB-023E-4CFB-B340-FEE9C1558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93933173-9397-454A-8CC9-54960528B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7B167-0292-4497-8B5E-F9A14A4D8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BD50002B-66DE-4E6C-A4CE-82C54C385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2181374B-524C-4450-893A-7A723AB4E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A7E76097-2126-470B-9FC7-047B3F447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A42CFD38-6861-42A4-A1E6-00BBD4F00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598613"/>
            <a:ext cx="8226425" cy="438785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0095FB26-D61B-4F46-87DB-CE7F0B8F6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A947608B-EA19-4B08-A83B-971E6DB6A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5BBD61BF-F3A1-4588-8CAF-BA6323AA2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613" y="1598613"/>
            <a:ext cx="4037012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598613"/>
            <a:ext cx="4037013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5613" y="3868738"/>
            <a:ext cx="4037012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868738"/>
            <a:ext cx="4037013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FBEAB944-A909-4654-83A0-DA6F15856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D1DD9B18-61D5-498A-A238-C4CDF5B74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460375" y="6223000"/>
            <a:ext cx="6629400" cy="39687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31DB9-7E4D-4E17-A944-ABB286E0C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56ECB983-3945-4D56-8C75-6C31DFC13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0D600235-3BD9-4D56-90BC-B1F81060F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7EC17ABD-50F2-4899-94E0-34F02367E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99590461-C75E-46B6-AA2B-0FDA5271D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BD9EEA13-57AD-43EE-A6A6-E43BE1027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C0D858C9-DF42-467C-9E2F-916B32552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DA12C5D3-2C12-4778-8D82-51FFEB07B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2D37810D-9402-4D1F-8C3A-1BD487482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E7049557-63EF-4A82-BC21-192286BAB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B009A036-B6B6-4B4D-A1CC-50B0BC8C3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559DC-51D5-4427-B7C2-FEBA04206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460375" y="6223000"/>
            <a:ext cx="6629400" cy="39687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CCFFB636-F2B6-4527-85CB-8BBD787B8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FCF0C68D-A14A-43D5-9BE0-878EC34EC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DFBEF500-0C5F-43FD-8DE3-785AC2230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123DC175-C4F0-49D9-9A4E-651D18B39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AF21F7D0-01AC-4BEB-853E-3451BF912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30EBD0A7-CBB6-4C55-B45A-E0F0C4C06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0D20E5A8-D395-4F3C-BF25-4C48FC6E0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53C1CE7E-A880-44A4-B93C-9C9A09F07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91656931-FF8C-48D3-B099-7DE106972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AE9EF-2478-4A1A-B219-807EF4044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D0558758-68D6-43AB-BFB0-841B90FA1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460375" y="6223000"/>
            <a:ext cx="6629400" cy="39687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36B6AC04-5860-4F42-AC9A-835587B7F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4C5AC308-42C1-4C64-9E54-CC6DB0AB8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9CB3941D-71C1-4B18-A317-ED735AC74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D7487C53-3CBC-46F3-A60B-8B880D370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DBBAF8DE-06C6-415D-AD85-A375F174A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D42977DE-38AE-4932-8519-C81BCB71B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9165E93F-306B-421D-8397-471FE0C38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64F2CB05-0CE5-423B-A06F-945E27BA4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2F648-7326-4F31-B55D-7915DCB34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71576FAA-CDCA-4C80-97DE-29828D5F5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EE57291F-2127-432D-B9B5-80F1F937B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9"/>
          <p:cNvSpPr>
            <a:spLocks noGrp="1"/>
          </p:cNvSpPr>
          <p:nvPr>
            <p:ph type="dt" sz="quarter" idx="1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C44E6-AE1C-40FB-8B67-12B9C3417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19315-024C-4309-9FFE-AE6917E08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ECF7239B-49D2-4C09-9539-43B2E180D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quarter" idx="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09" r:id="rId1"/>
    <p:sldLayoutId id="2147489755" r:id="rId2"/>
    <p:sldLayoutId id="2147489756" r:id="rId3"/>
    <p:sldLayoutId id="2147489757" r:id="rId4"/>
    <p:sldLayoutId id="2147489758" r:id="rId5"/>
    <p:sldLayoutId id="2147489759" r:id="rId6"/>
    <p:sldLayoutId id="2147489760" r:id="rId7"/>
    <p:sldLayoutId id="2147489761" r:id="rId8"/>
    <p:sldLayoutId id="2147489762" r:id="rId9"/>
    <p:sldLayoutId id="2147489763" r:id="rId10"/>
    <p:sldLayoutId id="2147489764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 bwMode="auto">
          <a:xfrm>
            <a:off x="481013" y="6356350"/>
            <a:ext cx="68580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fld id="{85F13959-7E77-4682-8BE5-2A872CC5A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quarter" idx="2"/>
          </p:nvPr>
        </p:nvSpPr>
        <p:spPr bwMode="auto">
          <a:xfrm>
            <a:off x="717550" y="6492875"/>
            <a:ext cx="6629400" cy="136525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 smtClean="0">
                <a:solidFill>
                  <a:srgbClr val="0E0733"/>
                </a:solidFill>
                <a:effectLst/>
                <a:latin typeface="Verdan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Fixed Date [via Insert tab &gt; Header &amp; Footer]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10" r:id="rId1"/>
    <p:sldLayoutId id="2147489765" r:id="rId2"/>
    <p:sldLayoutId id="2147489766" r:id="rId3"/>
    <p:sldLayoutId id="2147489767" r:id="rId4"/>
    <p:sldLayoutId id="2147489768" r:id="rId5"/>
    <p:sldLayoutId id="2147489769" r:id="rId6"/>
    <p:sldLayoutId id="2147489770" r:id="rId7"/>
    <p:sldLayoutId id="2147489771" r:id="rId8"/>
    <p:sldLayoutId id="2147489772" r:id="rId9"/>
    <p:sldLayoutId id="2147489773" r:id="rId10"/>
    <p:sldLayoutId id="2147489774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s_PPTLogo_RGB_PPT_Light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13" r:id="rId1"/>
    <p:sldLayoutId id="2147489814" r:id="rId2"/>
    <p:sldLayoutId id="2147489815" r:id="rId3"/>
    <p:sldLayoutId id="2147489816" r:id="rId4"/>
    <p:sldLayoutId id="2147489817" r:id="rId5"/>
    <p:sldLayoutId id="2147489818" r:id="rId6"/>
    <p:sldLayoutId id="2147489819" r:id="rId7"/>
    <p:sldLayoutId id="2147489820" r:id="rId8"/>
    <p:sldLayoutId id="2147489821" r:id="rId9"/>
    <p:sldLayoutId id="2147489822" r:id="rId10"/>
    <p:sldLayoutId id="2147489823" r:id="rId11"/>
    <p:sldLayoutId id="2147489824" r:id="rId12"/>
    <p:sldLayoutId id="2147489825" r:id="rId13"/>
    <p:sldLayoutId id="2147489826" r:id="rId14"/>
    <p:sldLayoutId id="2147489827" r:id="rId15"/>
    <p:sldLayoutId id="2147489828" r:id="rId16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29" r:id="rId1"/>
    <p:sldLayoutId id="2147489830" r:id="rId2"/>
    <p:sldLayoutId id="2147489831" r:id="rId3"/>
    <p:sldLayoutId id="2147489832" r:id="rId4"/>
    <p:sldLayoutId id="2147489833" r:id="rId5"/>
    <p:sldLayoutId id="2147489834" r:id="rId6"/>
    <p:sldLayoutId id="2147489835" r:id="rId7"/>
    <p:sldLayoutId id="2147489836" r:id="rId8"/>
    <p:sldLayoutId id="2147489837" r:id="rId9"/>
    <p:sldLayoutId id="2147489838" r:id="rId10"/>
    <p:sldLayoutId id="2147489839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40" r:id="rId1"/>
    <p:sldLayoutId id="2147489841" r:id="rId2"/>
    <p:sldLayoutId id="2147489842" r:id="rId3"/>
    <p:sldLayoutId id="2147489843" r:id="rId4"/>
    <p:sldLayoutId id="2147489844" r:id="rId5"/>
    <p:sldLayoutId id="2147489845" r:id="rId6"/>
    <p:sldLayoutId id="2147489846" r:id="rId7"/>
    <p:sldLayoutId id="2147489847" r:id="rId8"/>
    <p:sldLayoutId id="2147489848" r:id="rId9"/>
    <p:sldLayoutId id="2147489849" r:id="rId10"/>
    <p:sldLayoutId id="2147489850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51" r:id="rId1"/>
    <p:sldLayoutId id="2147489852" r:id="rId2"/>
    <p:sldLayoutId id="2147489853" r:id="rId3"/>
    <p:sldLayoutId id="2147489854" r:id="rId4"/>
    <p:sldLayoutId id="2147489855" r:id="rId5"/>
    <p:sldLayoutId id="2147489856" r:id="rId6"/>
    <p:sldLayoutId id="2147489857" r:id="rId7"/>
    <p:sldLayoutId id="2147489858" r:id="rId8"/>
    <p:sldLayoutId id="2147489859" r:id="rId9"/>
    <p:sldLayoutId id="2147489860" r:id="rId10"/>
    <p:sldLayoutId id="2147489861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87" r:id="rId1"/>
    <p:sldLayoutId id="2147489788" r:id="rId2"/>
    <p:sldLayoutId id="2147489789" r:id="rId3"/>
    <p:sldLayoutId id="2147489790" r:id="rId4"/>
    <p:sldLayoutId id="2147489791" r:id="rId5"/>
    <p:sldLayoutId id="2147489792" r:id="rId6"/>
    <p:sldLayoutId id="2147489793" r:id="rId7"/>
    <p:sldLayoutId id="2147489794" r:id="rId8"/>
    <p:sldLayoutId id="2147489795" r:id="rId9"/>
    <p:sldLayoutId id="2147489796" r:id="rId10"/>
    <p:sldLayoutId id="2147489797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Font typeface="Verdana" pitchFamily="34" charset="0"/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2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2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98" r:id="rId1"/>
    <p:sldLayoutId id="2147489799" r:id="rId2"/>
    <p:sldLayoutId id="2147489800" r:id="rId3"/>
    <p:sldLayoutId id="2147489801" r:id="rId4"/>
    <p:sldLayoutId id="2147489802" r:id="rId5"/>
    <p:sldLayoutId id="2147489803" r:id="rId6"/>
    <p:sldLayoutId id="2147489804" r:id="rId7"/>
    <p:sldLayoutId id="2147489805" r:id="rId8"/>
    <p:sldLayoutId id="2147489806" r:id="rId9"/>
    <p:sldLayoutId id="2147489807" r:id="rId10"/>
    <p:sldLayoutId id="2147489808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Font typeface="Verdana" pitchFamily="34" charset="0"/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2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2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2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2" descr="ims_PPTLogo_RGB_PPT_Ligh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81013" y="6356350"/>
            <a:ext cx="6858000" cy="1365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9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E073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75" r:id="rId1"/>
    <p:sldLayoutId id="2147489876" r:id="rId2"/>
    <p:sldLayoutId id="2147489877" r:id="rId3"/>
    <p:sldLayoutId id="2147489878" r:id="rId4"/>
    <p:sldLayoutId id="2147489879" r:id="rId5"/>
    <p:sldLayoutId id="2147489880" r:id="rId6"/>
    <p:sldLayoutId id="2147489881" r:id="rId7"/>
    <p:sldLayoutId id="2147489882" r:id="rId8"/>
    <p:sldLayoutId id="2147489883" r:id="rId9"/>
    <p:sldLayoutId id="2147489884" r:id="rId10"/>
    <p:sldLayoutId id="2147489885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/>
          </p:cNvSpPr>
          <p:nvPr/>
        </p:nvSpPr>
        <p:spPr bwMode="gray">
          <a:xfrm>
            <a:off x="455613" y="1219200"/>
            <a:ext cx="836453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>
              <a:lnSpc>
                <a:spcPct val="150000"/>
              </a:lnSpc>
              <a:defRPr/>
            </a:pPr>
            <a:endParaRPr lang="en-GB" sz="2000" dirty="0">
              <a:solidFill>
                <a:srgbClr val="2E8D9E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9458" name="Subtitle 2"/>
          <p:cNvSpPr>
            <a:spLocks/>
          </p:cNvSpPr>
          <p:nvPr/>
        </p:nvSpPr>
        <p:spPr bwMode="gray">
          <a:xfrm>
            <a:off x="455613" y="2738438"/>
            <a:ext cx="7448550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ct val="40000"/>
              </a:spcBef>
              <a:defRPr/>
            </a:pPr>
            <a:endParaRPr lang="en-GB" sz="1600" dirty="0">
              <a:solidFill>
                <a:srgbClr val="0E0733"/>
              </a:solidFill>
              <a:latin typeface="+mj-lt"/>
              <a:cs typeface="+mn-cs"/>
            </a:endParaRPr>
          </a:p>
        </p:txBody>
      </p:sp>
      <p:pic>
        <p:nvPicPr>
          <p:cNvPr id="64517" name="Picture 5" descr="Bitmap in Grafik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429000"/>
            <a:ext cx="91440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2192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set up R &amp; </a:t>
            </a:r>
            <a:r>
              <a:rPr lang="en-US" altLang="zh-CN" dirty="0" err="1" smtClean="0"/>
              <a:t>Winbugs</a:t>
            </a:r>
            <a:r>
              <a:rPr lang="en-US" altLang="zh-CN" dirty="0" smtClean="0"/>
              <a:t> codes for a customized HB model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534987"/>
          </a:xfrm>
        </p:spPr>
        <p:txBody>
          <a:bodyPr/>
          <a:lstStyle/>
          <a:p>
            <a:r>
              <a:rPr lang="en-US" altLang="zh-CN" dirty="0" smtClean="0"/>
              <a:t>Model input data (independent variables)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066800"/>
          <a:ext cx="8153402" cy="5105408"/>
        </p:xfrm>
        <a:graphic>
          <a:graphicData uri="http://schemas.openxmlformats.org/drawingml/2006/table">
            <a:tbl>
              <a:tblPr/>
              <a:tblGrid>
                <a:gridCol w="385308"/>
                <a:gridCol w="571081"/>
                <a:gridCol w="440353"/>
                <a:gridCol w="422004"/>
                <a:gridCol w="736214"/>
                <a:gridCol w="532092"/>
                <a:gridCol w="724747"/>
                <a:gridCol w="495396"/>
                <a:gridCol w="908226"/>
                <a:gridCol w="330265"/>
                <a:gridCol w="330265"/>
                <a:gridCol w="330265"/>
                <a:gridCol w="330265"/>
                <a:gridCol w="330265"/>
                <a:gridCol w="330265"/>
                <a:gridCol w="330265"/>
                <a:gridCol w="626126"/>
              </a:tblGrid>
              <a:tr h="137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block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uk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profile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q18sp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release_order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evidence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mr_visit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log_release_order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x37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lg_mr_visit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0.693147181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1.791759469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0.693147181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0.693147181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1.791759469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0.693147181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1.791759469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0.693147181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0.693147181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1.791759469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0.693147181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1.791759469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0.693147181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0.693147181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1.791759469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0.693147181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0.693147181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1.791759469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0.693147181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0.693147181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1.791759469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0.693147181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1.791759469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0.693147181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0.693147181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1.791759469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8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1.098612289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6425" cy="914400"/>
          </a:xfrm>
        </p:spPr>
        <p:txBody>
          <a:bodyPr/>
          <a:lstStyle/>
          <a:p>
            <a:r>
              <a:rPr lang="en-US" altLang="zh-CN" dirty="0" smtClean="0"/>
              <a:t>Model structure</a:t>
            </a:r>
            <a:endParaRPr lang="zh-CN" altLang="en-US" dirty="0"/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0" y="1295400"/>
          <a:ext cx="9144000" cy="1600200"/>
        </p:xfrm>
        <a:graphic>
          <a:graphicData uri="http://schemas.openxmlformats.org/presentationml/2006/ole">
            <p:oleObj spid="_x0000_s134146" name="Equation" r:id="rId3" imgW="12128400" imgH="223488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31242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/>
              <a:t>Note: </a:t>
            </a:r>
            <a:r>
              <a:rPr lang="en-US" altLang="zh-CN" sz="1000" i="1" dirty="0" smtClean="0"/>
              <a:t>Block=1, 2, 3; r =1,2,…,</a:t>
            </a:r>
            <a:r>
              <a:rPr lang="en-US" altLang="zh-CN" sz="1000" i="1" dirty="0" err="1" smtClean="0"/>
              <a:t>rec</a:t>
            </a:r>
            <a:r>
              <a:rPr lang="en-US" altLang="zh-CN" sz="1000" i="1" dirty="0" smtClean="0"/>
              <a:t> (</a:t>
            </a:r>
            <a:r>
              <a:rPr lang="en-US" altLang="zh-CN" sz="1000" i="1" dirty="0" err="1" smtClean="0"/>
              <a:t>rec</a:t>
            </a:r>
            <a:r>
              <a:rPr lang="en-US" altLang="zh-CN" sz="1000" i="1" dirty="0" smtClean="0"/>
              <a:t>=</a:t>
            </a:r>
            <a:r>
              <a:rPr lang="en-US" altLang="zh-CN" sz="1000" i="1" dirty="0" err="1" smtClean="0"/>
              <a:t>Num_of_Obs</a:t>
            </a:r>
            <a:r>
              <a:rPr lang="en-US" altLang="zh-CN" sz="1000" i="1" dirty="0" smtClean="0"/>
              <a:t>/</a:t>
            </a:r>
            <a:r>
              <a:rPr lang="en-US" altLang="zh-CN" sz="1000" i="1" dirty="0" err="1" smtClean="0"/>
              <a:t>Num_of_Blocks</a:t>
            </a:r>
            <a:r>
              <a:rPr lang="en-US" altLang="zh-CN" sz="1000" i="1" dirty="0" smtClean="0"/>
              <a:t>)</a:t>
            </a:r>
          </a:p>
          <a:p>
            <a:endParaRPr lang="en-US" altLang="zh-CN" sz="1200" i="1" dirty="0" smtClean="0"/>
          </a:p>
          <a:p>
            <a:endParaRPr lang="zh-CN" altLang="en-US" sz="12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Priors and Hyper Priors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1143000" cy="4572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129540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Hyper Parameters</a:t>
            </a:r>
          </a:p>
          <a:p>
            <a:endParaRPr lang="zh-CN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524000" y="1598612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2286000" y="1371600"/>
            <a:ext cx="1143000" cy="4572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a:</a:t>
            </a: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f(</a:t>
            </a:r>
            <a:r>
              <a:rPr kumimoji="0" lang="en-US" altLang="zh-CN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a|b</a:t>
            </a: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914400"/>
            <a:ext cx="121920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srgbClr val="FF0000"/>
                </a:solidFill>
              </a:rPr>
              <a:t>Hyper prior</a:t>
            </a:r>
          </a:p>
          <a:p>
            <a:pPr algn="ctr"/>
            <a:r>
              <a:rPr lang="en-US" altLang="zh-CN" sz="1000" b="1" dirty="0" smtClean="0">
                <a:solidFill>
                  <a:srgbClr val="FF0000"/>
                </a:solidFill>
              </a:rPr>
              <a:t>(2</a:t>
            </a:r>
            <a:r>
              <a:rPr lang="en-US" altLang="zh-CN" sz="1000" b="1" baseline="30000" dirty="0" smtClean="0">
                <a:solidFill>
                  <a:srgbClr val="FF0000"/>
                </a:solidFill>
              </a:rPr>
              <a:t>nd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 Level)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429000" y="1598612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191000" y="1295400"/>
            <a:ext cx="1676400" cy="60960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200" dirty="0" smtClean="0">
                <a:latin typeface="Verdana" pitchFamily="34" charset="0"/>
              </a:rPr>
              <a:t>θ:f(</a:t>
            </a:r>
            <a:r>
              <a:rPr lang="en-US" altLang="zh-CN" sz="1200" dirty="0" err="1" smtClean="0">
                <a:latin typeface="Verdana" pitchFamily="34" charset="0"/>
              </a:rPr>
              <a:t>θ|a</a:t>
            </a:r>
            <a:r>
              <a:rPr lang="en-US" altLang="zh-CN" sz="1200" dirty="0" smtClean="0">
                <a:latin typeface="Verdana" pitchFamily="34" charset="0"/>
              </a:rPr>
              <a:t>)</a:t>
            </a:r>
            <a:endParaRPr lang="zh-CN" altLang="en-US" sz="1200" dirty="0" smtClean="0">
              <a:latin typeface="Verdana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867400" y="16002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6629400" y="1295400"/>
            <a:ext cx="1676400" cy="60960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200" dirty="0" smtClean="0">
                <a:latin typeface="Verdana" pitchFamily="34" charset="0"/>
              </a:rPr>
              <a:t>y:f(</a:t>
            </a:r>
            <a:r>
              <a:rPr lang="en-US" altLang="zh-CN" sz="1200" dirty="0" err="1" smtClean="0">
                <a:latin typeface="Verdana" pitchFamily="34" charset="0"/>
              </a:rPr>
              <a:t>y|θ</a:t>
            </a:r>
            <a:r>
              <a:rPr lang="en-US" altLang="zh-CN" sz="1000" dirty="0" smtClean="0">
                <a:latin typeface="Verdana" pitchFamily="34" charset="0"/>
              </a:rPr>
              <a:t>)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9600" y="1981200"/>
            <a:ext cx="121920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srgbClr val="FF0000"/>
                </a:solidFill>
              </a:rPr>
              <a:t>Prior</a:t>
            </a:r>
          </a:p>
          <a:p>
            <a:pPr algn="ctr"/>
            <a:r>
              <a:rPr lang="en-US" altLang="zh-CN" sz="1000" b="1" dirty="0" smtClean="0">
                <a:solidFill>
                  <a:srgbClr val="FF0000"/>
                </a:solidFill>
              </a:rPr>
              <a:t>(1</a:t>
            </a:r>
            <a:r>
              <a:rPr lang="en-US" altLang="zh-CN" sz="1000" b="1" baseline="30000" dirty="0" smtClean="0">
                <a:solidFill>
                  <a:srgbClr val="FF0000"/>
                </a:solidFill>
              </a:rPr>
              <a:t>st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 Level)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0" y="1981200"/>
            <a:ext cx="1219200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srgbClr val="FF0000"/>
                </a:solidFill>
              </a:rPr>
              <a:t>Data Likelihood</a:t>
            </a:r>
          </a:p>
          <a:p>
            <a:pPr algn="ctr"/>
            <a:endParaRPr lang="zh-CN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81000" y="2819400"/>
            <a:ext cx="80772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81000" y="30480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this HB model, we have – 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mu, alpha (overall level parameters, with no hyper priors)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b, g1-g9 (block level parameters, with hyper priors)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Continued…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1447800"/>
            <a:ext cx="1905000" cy="4572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000" dirty="0" err="1" smtClean="0">
                <a:latin typeface="Verdana" pitchFamily="34" charset="0"/>
              </a:rPr>
              <a:t>Precb</a:t>
            </a:r>
            <a:r>
              <a:rPr lang="en-US" altLang="zh-CN" sz="1000" dirty="0" smtClean="0">
                <a:latin typeface="Verdana" pitchFamily="34" charset="0"/>
              </a:rPr>
              <a:t>[j]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>
            <a:off x="838994" y="3047206"/>
            <a:ext cx="4572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76200" y="3276600"/>
            <a:ext cx="2057400" cy="60960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800" dirty="0" smtClean="0">
                <a:latin typeface="Verdana" pitchFamily="34" charset="0"/>
              </a:rPr>
              <a:t>b[</a:t>
            </a:r>
            <a:r>
              <a:rPr lang="en-US" altLang="zh-CN" sz="800" dirty="0" err="1" smtClean="0">
                <a:latin typeface="Verdana" pitchFamily="34" charset="0"/>
              </a:rPr>
              <a:t>i,j</a:t>
            </a:r>
            <a:r>
              <a:rPr lang="en-US" altLang="zh-CN" sz="800" dirty="0" smtClean="0">
                <a:latin typeface="Verdana" pitchFamily="34" charset="0"/>
              </a:rPr>
              <a:t>]~</a:t>
            </a:r>
            <a:r>
              <a:rPr lang="en-US" altLang="zh-CN" sz="800" dirty="0" err="1" smtClean="0">
                <a:latin typeface="Verdana" pitchFamily="34" charset="0"/>
              </a:rPr>
              <a:t>dnorm</a:t>
            </a:r>
            <a:r>
              <a:rPr lang="en-US" altLang="zh-CN" sz="800" dirty="0" smtClean="0">
                <a:latin typeface="Verdana" pitchFamily="34" charset="0"/>
              </a:rPr>
              <a:t>(0,Precb[j])</a:t>
            </a:r>
            <a:endParaRPr lang="zh-CN" altLang="en-US" sz="800" dirty="0" smtClean="0">
              <a:latin typeface="Verdana" pitchFamily="34" charset="0"/>
            </a:endParaRPr>
          </a:p>
          <a:p>
            <a:pPr algn="ctr" eaLnBrk="0" hangingPunct="0"/>
            <a:endParaRPr lang="zh-CN" altLang="en-US" sz="1200" dirty="0" smtClean="0">
              <a:latin typeface="Verdana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068388" y="3886200"/>
            <a:ext cx="2360612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6200" y="972979"/>
            <a:ext cx="213360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b </a:t>
            </a:r>
            <a:r>
              <a:rPr lang="en-US" altLang="zh-CN" sz="1000" dirty="0" smtClean="0"/>
              <a:t>(block level random intercept)</a:t>
            </a:r>
            <a:endParaRPr lang="zh-CN" altLang="en-US" sz="10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52400" y="2362200"/>
            <a:ext cx="1905000" cy="4572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000" dirty="0" err="1" smtClean="0">
                <a:latin typeface="Verdana" pitchFamily="34" charset="0"/>
              </a:rPr>
              <a:t>Precb</a:t>
            </a:r>
            <a:r>
              <a:rPr lang="en-US" altLang="zh-CN" sz="1000" dirty="0" smtClean="0">
                <a:latin typeface="Verdana" pitchFamily="34" charset="0"/>
              </a:rPr>
              <a:t>[j]~</a:t>
            </a:r>
            <a:r>
              <a:rPr lang="en-US" altLang="zh-CN" sz="1000" dirty="0" err="1" smtClean="0">
                <a:latin typeface="Verdana" pitchFamily="34" charset="0"/>
              </a:rPr>
              <a:t>dgamma</a:t>
            </a:r>
            <a:r>
              <a:rPr lang="en-US" altLang="zh-CN" sz="1000" dirty="0" smtClean="0">
                <a:latin typeface="Verdana" pitchFamily="34" charset="0"/>
              </a:rPr>
              <a:t>(a1,a2)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838597" y="2133203"/>
            <a:ext cx="457200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52400" y="2132012"/>
            <a:ext cx="8610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152400" y="3046412"/>
            <a:ext cx="8610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2362200" y="1447800"/>
            <a:ext cx="1905000" cy="4572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000" dirty="0" smtClean="0">
                <a:latin typeface="Verdana" pitchFamily="34" charset="0"/>
              </a:rPr>
              <a:t>Precg1[j]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>
            <a:off x="3048794" y="3047206"/>
            <a:ext cx="4572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286000" y="3276600"/>
            <a:ext cx="2057400" cy="60960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800" dirty="0" smtClean="0">
                <a:latin typeface="Verdana" pitchFamily="34" charset="0"/>
              </a:rPr>
              <a:t>g1[</a:t>
            </a:r>
            <a:r>
              <a:rPr lang="en-US" altLang="zh-CN" sz="800" dirty="0" err="1" smtClean="0">
                <a:latin typeface="Verdana" pitchFamily="34" charset="0"/>
              </a:rPr>
              <a:t>i,j</a:t>
            </a:r>
            <a:r>
              <a:rPr lang="en-US" altLang="zh-CN" sz="800" dirty="0" smtClean="0">
                <a:latin typeface="Verdana" pitchFamily="34" charset="0"/>
              </a:rPr>
              <a:t>]~</a:t>
            </a:r>
            <a:r>
              <a:rPr lang="en-US" altLang="zh-CN" sz="800" dirty="0" err="1" smtClean="0">
                <a:latin typeface="Verdana" pitchFamily="34" charset="0"/>
              </a:rPr>
              <a:t>dnorm</a:t>
            </a:r>
            <a:r>
              <a:rPr lang="en-US" altLang="zh-CN" sz="800" dirty="0" smtClean="0">
                <a:latin typeface="Verdana" pitchFamily="34" charset="0"/>
              </a:rPr>
              <a:t>(0,Precg1[j])</a:t>
            </a:r>
            <a:endParaRPr lang="zh-CN" altLang="en-US" sz="1200" dirty="0" smtClean="0">
              <a:latin typeface="Verdana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362200" y="2362200"/>
            <a:ext cx="1905000" cy="4572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000" dirty="0" smtClean="0">
                <a:latin typeface="Verdana" pitchFamily="34" charset="0"/>
              </a:rPr>
              <a:t>Precg1[j]~</a:t>
            </a:r>
            <a:r>
              <a:rPr lang="en-US" altLang="zh-CN" sz="1000" dirty="0" err="1" smtClean="0">
                <a:latin typeface="Verdana" pitchFamily="34" charset="0"/>
              </a:rPr>
              <a:t>dgamma</a:t>
            </a:r>
            <a:r>
              <a:rPr lang="en-US" altLang="zh-CN" sz="1000" dirty="0" smtClean="0">
                <a:latin typeface="Verdana" pitchFamily="34" charset="0"/>
              </a:rPr>
              <a:t>(a1,a2)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rot="5400000">
            <a:off x="3048397" y="2133203"/>
            <a:ext cx="457200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4648200" y="3276600"/>
            <a:ext cx="2057400" cy="60960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800" dirty="0" smtClean="0">
                <a:latin typeface="Verdana" pitchFamily="34" charset="0"/>
              </a:rPr>
              <a:t>mu[</a:t>
            </a:r>
            <a:r>
              <a:rPr lang="en-US" altLang="zh-CN" sz="800" dirty="0" err="1" smtClean="0">
                <a:latin typeface="Verdana" pitchFamily="34" charset="0"/>
              </a:rPr>
              <a:t>i</a:t>
            </a:r>
            <a:r>
              <a:rPr lang="en-US" altLang="zh-CN" sz="800" dirty="0" smtClean="0">
                <a:latin typeface="Verdana" pitchFamily="34" charset="0"/>
              </a:rPr>
              <a:t>]~</a:t>
            </a:r>
            <a:r>
              <a:rPr lang="en-US" altLang="zh-CN" sz="800" dirty="0" err="1" smtClean="0">
                <a:latin typeface="Verdana" pitchFamily="34" charset="0"/>
              </a:rPr>
              <a:t>dnorm</a:t>
            </a:r>
            <a:r>
              <a:rPr lang="en-US" altLang="zh-CN" sz="800" dirty="0" smtClean="0">
                <a:latin typeface="Verdana" pitchFamily="34" charset="0"/>
              </a:rPr>
              <a:t>(0,0.0001)</a:t>
            </a:r>
            <a:endParaRPr lang="zh-CN" altLang="en-US" sz="800" dirty="0" smtClean="0">
              <a:latin typeface="Verdana" pitchFamily="34" charset="0"/>
            </a:endParaRPr>
          </a:p>
          <a:p>
            <a:pPr algn="ctr" eaLnBrk="0" hangingPunct="0"/>
            <a:endParaRPr lang="zh-CN" altLang="en-US" sz="1200" dirty="0" smtClean="0">
              <a:latin typeface="Verdana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858000" y="3276600"/>
            <a:ext cx="2057400" cy="60960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800" dirty="0" smtClean="0">
                <a:latin typeface="Verdana" pitchFamily="34" charset="0"/>
              </a:rPr>
              <a:t>alpha[</a:t>
            </a:r>
            <a:r>
              <a:rPr lang="en-US" altLang="zh-CN" sz="800" dirty="0" err="1" smtClean="0">
                <a:latin typeface="Verdana" pitchFamily="34" charset="0"/>
              </a:rPr>
              <a:t>i,att</a:t>
            </a:r>
            <a:r>
              <a:rPr lang="en-US" altLang="zh-CN" sz="800" dirty="0" smtClean="0">
                <a:latin typeface="Verdana" pitchFamily="34" charset="0"/>
              </a:rPr>
              <a:t>]~</a:t>
            </a:r>
            <a:r>
              <a:rPr lang="en-US" altLang="zh-CN" sz="800" dirty="0" err="1" smtClean="0">
                <a:latin typeface="Verdana" pitchFamily="34" charset="0"/>
              </a:rPr>
              <a:t>dnorm</a:t>
            </a:r>
            <a:r>
              <a:rPr lang="en-US" altLang="zh-CN" sz="800" dirty="0" smtClean="0">
                <a:latin typeface="Verdana" pitchFamily="34" charset="0"/>
              </a:rPr>
              <a:t>(0,0.0001)</a:t>
            </a:r>
            <a:endParaRPr lang="zh-CN" altLang="en-US" sz="1200" dirty="0" smtClean="0">
              <a:latin typeface="Verdana" pitchFamily="34" charset="0"/>
            </a:endParaRPr>
          </a:p>
        </p:txBody>
      </p:sp>
      <p:cxnSp>
        <p:nvCxnSpPr>
          <p:cNvPr id="43" name="Straight Arrow Connector 42"/>
          <p:cNvCxnSpPr>
            <a:stCxn id="34" idx="4"/>
          </p:cNvCxnSpPr>
          <p:nvPr/>
        </p:nvCxnSpPr>
        <p:spPr bwMode="auto">
          <a:xfrm rot="16200000" flipH="1">
            <a:off x="3105150" y="4095750"/>
            <a:ext cx="990600" cy="571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10800000" flipV="1">
            <a:off x="4419600" y="3886200"/>
            <a:ext cx="12954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10800000" flipV="1">
            <a:off x="5029200" y="3886200"/>
            <a:ext cx="28956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304800" y="4343400"/>
            <a:ext cx="8610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2209800" y="5029200"/>
            <a:ext cx="4114800" cy="60960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pt-BR" altLang="zh-CN" sz="800" dirty="0" smtClean="0">
                <a:latin typeface="Verdana" pitchFamily="34" charset="0"/>
              </a:rPr>
              <a:t>Y[r+rec*(i-1),1:prods]~dmulti(p[i,r,1:prods],1)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62200" y="972979"/>
            <a:ext cx="243840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g1-g9</a:t>
            </a:r>
            <a:r>
              <a:rPr lang="en-US" altLang="zh-CN" sz="1000" dirty="0" smtClean="0"/>
              <a:t> (block level random coefficients)</a:t>
            </a:r>
            <a:endParaRPr lang="zh-CN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172200" y="15240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Hyper parameters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72200" y="23622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Hyper prior distribution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48400" y="38862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Prior distribution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Estimated </a:t>
            </a:r>
            <a:r>
              <a:rPr lang="en-US" altLang="zh-CN" dirty="0" err="1" smtClean="0"/>
              <a:t>probs</a:t>
            </a:r>
            <a:endParaRPr lang="zh-CN" altLang="en-US" dirty="0"/>
          </a:p>
        </p:txBody>
      </p:sp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311150" y="1481137"/>
          <a:ext cx="7766050" cy="1566863"/>
        </p:xfrm>
        <a:graphic>
          <a:graphicData uri="http://schemas.openxmlformats.org/presentationml/2006/ole">
            <p:oleObj spid="_x0000_s266242" name="Equation" r:id="rId3" imgW="6794280" imgH="1371600" progId="Equation.DSMT4">
              <p:embed/>
            </p:oleObj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409575" y="2819400"/>
          <a:ext cx="7038975" cy="304800"/>
        </p:xfrm>
        <a:graphic>
          <a:graphicData uri="http://schemas.openxmlformats.org/presentationml/2006/ole">
            <p:oleObj spid="_x0000_s266243" name="Equation" r:id="rId4" imgW="5752800" imgH="2412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3352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/>
              <a:t>Note: </a:t>
            </a:r>
            <a:r>
              <a:rPr lang="en-US" altLang="zh-CN" sz="1000" i="1" dirty="0" smtClean="0"/>
              <a:t>Block=1, 2, 3; r =1,2,…,</a:t>
            </a:r>
            <a:r>
              <a:rPr lang="en-US" altLang="zh-CN" sz="1000" i="1" dirty="0" err="1" smtClean="0"/>
              <a:t>rec</a:t>
            </a:r>
            <a:r>
              <a:rPr lang="en-US" altLang="zh-CN" sz="1000" i="1" dirty="0" smtClean="0"/>
              <a:t> (</a:t>
            </a:r>
            <a:r>
              <a:rPr lang="en-US" altLang="zh-CN" sz="1000" i="1" dirty="0" err="1" smtClean="0"/>
              <a:t>rec</a:t>
            </a:r>
            <a:r>
              <a:rPr lang="en-US" altLang="zh-CN" sz="1000" i="1" dirty="0" smtClean="0"/>
              <a:t>=</a:t>
            </a:r>
            <a:r>
              <a:rPr lang="en-US" altLang="zh-CN" sz="1000" i="1" dirty="0" err="1" smtClean="0"/>
              <a:t>Num_of_Obs</a:t>
            </a:r>
            <a:r>
              <a:rPr lang="en-US" altLang="zh-CN" sz="1000" i="1" dirty="0" smtClean="0"/>
              <a:t>/</a:t>
            </a:r>
            <a:r>
              <a:rPr lang="en-US" altLang="zh-CN" sz="1000" i="1" dirty="0" err="1" smtClean="0"/>
              <a:t>Num_of_Blocks</a:t>
            </a:r>
            <a:r>
              <a:rPr lang="en-US" altLang="zh-CN" sz="1000" i="1" dirty="0" smtClean="0"/>
              <a:t>)</a:t>
            </a:r>
          </a:p>
          <a:p>
            <a:endParaRPr lang="en-US" altLang="zh-CN" sz="1200" i="1" dirty="0" smtClean="0"/>
          </a:p>
          <a:p>
            <a:endParaRPr lang="zh-CN" altLang="en-US" sz="12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534987"/>
          </a:xfrm>
        </p:spPr>
        <p:txBody>
          <a:bodyPr/>
          <a:lstStyle/>
          <a:p>
            <a:r>
              <a:rPr lang="en-US" altLang="zh-CN" dirty="0" smtClean="0"/>
              <a:t>Explain customized part of R codes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53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…</a:t>
            </a:r>
          </a:p>
          <a:p>
            <a:r>
              <a:rPr lang="en-US" altLang="zh-CN" sz="800" dirty="0" smtClean="0"/>
              <a:t>…</a:t>
            </a:r>
          </a:p>
          <a:p>
            <a:r>
              <a:rPr lang="en-US" altLang="zh-CN" sz="800" dirty="0" smtClean="0"/>
              <a:t>prods&lt;-6</a:t>
            </a:r>
          </a:p>
          <a:p>
            <a:r>
              <a:rPr lang="en-US" altLang="zh-CN" sz="800" dirty="0" err="1" smtClean="0"/>
              <a:t>Obs</a:t>
            </a:r>
            <a:r>
              <a:rPr lang="en-US" altLang="zh-CN" sz="800" dirty="0" smtClean="0"/>
              <a:t>&lt;-dim(</a:t>
            </a:r>
            <a:r>
              <a:rPr lang="en-US" altLang="zh-CN" sz="800" dirty="0" err="1" smtClean="0"/>
              <a:t>MyData</a:t>
            </a:r>
            <a:r>
              <a:rPr lang="en-US" altLang="zh-CN" sz="800" dirty="0" smtClean="0"/>
              <a:t>)[1]</a:t>
            </a:r>
          </a:p>
          <a:p>
            <a:r>
              <a:rPr lang="en-US" altLang="zh-CN" sz="800" dirty="0" smtClean="0"/>
              <a:t>Blocks&lt;-3</a:t>
            </a:r>
          </a:p>
          <a:p>
            <a:r>
              <a:rPr lang="en-US" altLang="zh-CN" sz="800" dirty="0" err="1" smtClean="0"/>
              <a:t>rec</a:t>
            </a:r>
            <a:r>
              <a:rPr lang="en-US" altLang="zh-CN" sz="800" dirty="0" smtClean="0"/>
              <a:t>&lt;-</a:t>
            </a:r>
            <a:r>
              <a:rPr lang="en-US" altLang="zh-CN" sz="800" dirty="0" err="1" smtClean="0"/>
              <a:t>Obs</a:t>
            </a:r>
            <a:r>
              <a:rPr lang="en-US" altLang="zh-CN" sz="800" dirty="0" smtClean="0"/>
              <a:t>/Blocks</a:t>
            </a:r>
          </a:p>
          <a:p>
            <a:r>
              <a:rPr lang="en-US" altLang="zh-CN" sz="800" dirty="0" err="1" smtClean="0"/>
              <a:t>atts</a:t>
            </a:r>
            <a:r>
              <a:rPr lang="en-US" altLang="zh-CN" sz="800" dirty="0" smtClean="0"/>
              <a:t>&lt;-9</a:t>
            </a:r>
          </a:p>
          <a:p>
            <a:r>
              <a:rPr lang="en-US" altLang="zh-CN" sz="800" dirty="0" err="1" smtClean="0"/>
              <a:t>iters</a:t>
            </a:r>
            <a:r>
              <a:rPr lang="en-US" altLang="zh-CN" sz="800" dirty="0" smtClean="0"/>
              <a:t>&lt;-100</a:t>
            </a:r>
          </a:p>
          <a:p>
            <a:r>
              <a:rPr lang="en-US" altLang="zh-CN" sz="800" dirty="0" smtClean="0"/>
              <a:t>name&lt;-"Kowa_Seg1_BRTEST"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# Sets Up Dependent and Independent Variable Matrices</a:t>
            </a:r>
          </a:p>
          <a:p>
            <a:r>
              <a:rPr lang="en-US" altLang="zh-CN" sz="800" dirty="0" smtClean="0"/>
              <a:t>y1&lt;-c(1:(</a:t>
            </a:r>
            <a:r>
              <a:rPr lang="en-US" altLang="zh-CN" sz="800" dirty="0" err="1" smtClean="0"/>
              <a:t>Obs</a:t>
            </a:r>
            <a:r>
              <a:rPr lang="en-US" altLang="zh-CN" sz="800" dirty="0" smtClean="0"/>
              <a:t>*prods))</a:t>
            </a:r>
          </a:p>
          <a:p>
            <a:r>
              <a:rPr lang="en-US" altLang="zh-CN" sz="800" dirty="0" smtClean="0"/>
              <a:t>dim(y1)&lt;-c(</a:t>
            </a:r>
            <a:r>
              <a:rPr lang="en-US" altLang="zh-CN" sz="800" dirty="0" err="1" smtClean="0"/>
              <a:t>Obs,prods</a:t>
            </a:r>
            <a:r>
              <a:rPr lang="en-US" altLang="zh-CN" sz="800" dirty="0" smtClean="0"/>
              <a:t>)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# Assign dependent columns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y1[1:Obs,1]&lt;-MyData$c_1[1:Obs]</a:t>
            </a:r>
          </a:p>
          <a:p>
            <a:r>
              <a:rPr lang="en-US" altLang="zh-CN" sz="800" dirty="0" smtClean="0"/>
              <a:t>y1[1:Obs,2]&lt;-MyData$c_2[1:Obs]</a:t>
            </a:r>
          </a:p>
          <a:p>
            <a:r>
              <a:rPr lang="en-US" altLang="zh-CN" sz="800" dirty="0" smtClean="0"/>
              <a:t>y1[1:Obs,3]&lt;-MyData$c_3[1:Obs]</a:t>
            </a:r>
          </a:p>
          <a:p>
            <a:r>
              <a:rPr lang="en-US" altLang="zh-CN" sz="800" dirty="0" smtClean="0"/>
              <a:t>y1[1:Obs,4]&lt;-MyData$c_4[1:Obs]</a:t>
            </a:r>
          </a:p>
          <a:p>
            <a:r>
              <a:rPr lang="en-US" altLang="zh-CN" sz="800" dirty="0" smtClean="0"/>
              <a:t>y1[1:Obs,5]&lt;-MyData$c_5[1:Obs]</a:t>
            </a:r>
          </a:p>
          <a:p>
            <a:r>
              <a:rPr lang="en-US" altLang="zh-CN" sz="800" dirty="0" smtClean="0"/>
              <a:t>y1[1:Obs,6]&lt;-MyData$c_6[1:Obs]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mean(y1)</a:t>
            </a:r>
          </a:p>
          <a:p>
            <a:r>
              <a:rPr lang="en-US" altLang="zh-CN" sz="800" dirty="0" smtClean="0"/>
              <a:t>mean(y1[1:Obs,1])</a:t>
            </a:r>
          </a:p>
          <a:p>
            <a:r>
              <a:rPr lang="en-US" altLang="zh-CN" sz="800" dirty="0" smtClean="0"/>
              <a:t>mean(y1[1:Obs,2])</a:t>
            </a:r>
          </a:p>
          <a:p>
            <a:r>
              <a:rPr lang="en-US" altLang="zh-CN" sz="800" dirty="0" smtClean="0"/>
              <a:t>mean(y1[1:Obs,3])</a:t>
            </a:r>
          </a:p>
          <a:p>
            <a:r>
              <a:rPr lang="en-US" altLang="zh-CN" sz="800" dirty="0" smtClean="0"/>
              <a:t>mean(y1[1:Obs,4])</a:t>
            </a:r>
          </a:p>
          <a:p>
            <a:r>
              <a:rPr lang="en-US" altLang="zh-CN" sz="800" dirty="0" smtClean="0"/>
              <a:t>mean(y1[1:Obs,5])</a:t>
            </a:r>
          </a:p>
          <a:p>
            <a:r>
              <a:rPr lang="en-US" altLang="zh-CN" sz="800" dirty="0" smtClean="0"/>
              <a:t>mean(y1[1:Obs,6])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# Set Independent variables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X1&lt;-matrix(0,nrow=</a:t>
            </a:r>
            <a:r>
              <a:rPr lang="en-US" altLang="zh-CN" sz="800" dirty="0" err="1" smtClean="0"/>
              <a:t>Obs,ncol</a:t>
            </a:r>
            <a:r>
              <a:rPr lang="en-US" altLang="zh-CN" sz="800" dirty="0" smtClean="0"/>
              <a:t>=</a:t>
            </a:r>
            <a:r>
              <a:rPr lang="en-US" altLang="zh-CN" sz="800" dirty="0" err="1" smtClean="0"/>
              <a:t>atts</a:t>
            </a:r>
            <a:r>
              <a:rPr lang="en-US" altLang="zh-CN" sz="800" dirty="0" smtClean="0"/>
              <a:t>)</a:t>
            </a:r>
          </a:p>
          <a:p>
            <a:r>
              <a:rPr lang="en-US" altLang="zh-CN" sz="800" dirty="0" smtClean="0"/>
              <a:t>…</a:t>
            </a:r>
          </a:p>
          <a:p>
            <a:r>
              <a:rPr lang="en-US" altLang="zh-CN" sz="800" dirty="0" smtClean="0"/>
              <a:t>…</a:t>
            </a:r>
          </a:p>
          <a:p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5" name="Right Brace 4"/>
          <p:cNvSpPr/>
          <p:nvPr/>
        </p:nvSpPr>
        <p:spPr bwMode="auto">
          <a:xfrm>
            <a:off x="4572000" y="1143000"/>
            <a:ext cx="228600" cy="914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4572000" y="2362200"/>
            <a:ext cx="228600" cy="3581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029200" y="1371600"/>
            <a:ext cx="23622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latin typeface="Verdana" pitchFamily="34" charset="0"/>
              </a:rPr>
              <a:t>Typical way of setting some universal parameters to be throughout R and </a:t>
            </a:r>
            <a:r>
              <a:rPr lang="en-US" altLang="zh-CN" sz="1000" dirty="0" err="1" smtClean="0">
                <a:latin typeface="Verdana" pitchFamily="34" charset="0"/>
              </a:rPr>
              <a:t>Winbug</a:t>
            </a:r>
            <a:r>
              <a:rPr lang="en-US" altLang="zh-CN" sz="1000" dirty="0" smtClean="0">
                <a:latin typeface="Verdana" pitchFamily="34" charset="0"/>
              </a:rPr>
              <a:t> codes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05400" y="3810000"/>
            <a:ext cx="23622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latin typeface="Verdana" pitchFamily="34" charset="0"/>
              </a:rPr>
              <a:t>A very typical way of setting up matrices for dependent and independent variables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611187"/>
          </a:xfrm>
        </p:spPr>
        <p:txBody>
          <a:bodyPr/>
          <a:lstStyle/>
          <a:p>
            <a:r>
              <a:rPr lang="en-US" altLang="zh-CN" dirty="0" smtClean="0"/>
              <a:t>Explain customized part of R codes (continued)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5344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……</a:t>
            </a:r>
          </a:p>
          <a:p>
            <a:r>
              <a:rPr lang="en-US" altLang="zh-CN" sz="800" dirty="0" smtClean="0"/>
              <a:t>……</a:t>
            </a:r>
          </a:p>
          <a:p>
            <a:r>
              <a:rPr lang="en-US" altLang="zh-CN" sz="800" dirty="0" smtClean="0"/>
              <a:t>……</a:t>
            </a:r>
          </a:p>
          <a:p>
            <a:r>
              <a:rPr lang="en-US" altLang="zh-CN" sz="800" dirty="0" smtClean="0"/>
              <a:t># Assign the Independent Columns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#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X1[1:Obs,1]&lt;-</a:t>
            </a:r>
            <a:r>
              <a:rPr lang="en-US" altLang="zh-CN" sz="800" dirty="0" err="1" smtClean="0"/>
              <a:t>MyData$log_release_order</a:t>
            </a:r>
            <a:r>
              <a:rPr lang="en-US" altLang="zh-CN" sz="800" dirty="0" smtClean="0"/>
              <a:t>[1:Obs]</a:t>
            </a:r>
          </a:p>
          <a:p>
            <a:r>
              <a:rPr lang="en-US" altLang="zh-CN" sz="800" dirty="0" smtClean="0"/>
              <a:t>X1[1:Obs,2]&lt;-MyData$x22[1:Obs]</a:t>
            </a:r>
          </a:p>
          <a:p>
            <a:r>
              <a:rPr lang="en-US" altLang="zh-CN" sz="800" dirty="0" smtClean="0"/>
              <a:t>X1[1:Obs,3]&lt;-MyData$x32[1:Obs]</a:t>
            </a:r>
          </a:p>
          <a:p>
            <a:r>
              <a:rPr lang="en-US" altLang="zh-CN" sz="800" dirty="0" smtClean="0"/>
              <a:t>X1[1:Obs,4]&lt;-MyData$x33[1:Obs]</a:t>
            </a:r>
          </a:p>
          <a:p>
            <a:r>
              <a:rPr lang="en-US" altLang="zh-CN" sz="800" dirty="0" smtClean="0"/>
              <a:t>X1[1:Obs,5]&lt;-MyData$x34[1:Obs]</a:t>
            </a:r>
          </a:p>
          <a:p>
            <a:r>
              <a:rPr lang="en-US" altLang="zh-CN" sz="800" dirty="0" smtClean="0"/>
              <a:t>X1[1:Obs,6]&lt;-MyData$x35[1:Obs]</a:t>
            </a:r>
          </a:p>
          <a:p>
            <a:r>
              <a:rPr lang="en-US" altLang="zh-CN" sz="800" dirty="0" smtClean="0"/>
              <a:t>X1[1:Obs,7]&lt;-MyData$x36[1:Obs]</a:t>
            </a:r>
          </a:p>
          <a:p>
            <a:r>
              <a:rPr lang="en-US" altLang="zh-CN" sz="800" dirty="0" smtClean="0"/>
              <a:t>X1[1:Obs,8]&lt;-MyData$x37[1:Obs]</a:t>
            </a:r>
          </a:p>
          <a:p>
            <a:r>
              <a:rPr lang="en-US" altLang="zh-CN" sz="800" dirty="0" smtClean="0"/>
              <a:t>X1[1:Obs,9]&lt;-</a:t>
            </a:r>
            <a:r>
              <a:rPr lang="en-US" altLang="zh-CN" sz="800" dirty="0" err="1" smtClean="0"/>
              <a:t>MyData$lg_mr_visit</a:t>
            </a:r>
            <a:r>
              <a:rPr lang="en-US" altLang="zh-CN" sz="800" dirty="0" smtClean="0"/>
              <a:t>[1:Obs]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#Set data List (passed to </a:t>
            </a:r>
            <a:r>
              <a:rPr lang="en-US" altLang="zh-CN" sz="800" dirty="0" err="1" smtClean="0"/>
              <a:t>Winbugs</a:t>
            </a:r>
            <a:r>
              <a:rPr lang="en-US" altLang="zh-CN" sz="800" dirty="0" smtClean="0"/>
              <a:t> Model)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# Y - Dependent Variables</a:t>
            </a:r>
          </a:p>
          <a:p>
            <a:r>
              <a:rPr lang="en-US" altLang="zh-CN" sz="800" dirty="0" smtClean="0"/>
              <a:t># A - Independent Variables</a:t>
            </a:r>
          </a:p>
          <a:p>
            <a:r>
              <a:rPr lang="en-US" altLang="zh-CN" sz="800" dirty="0" smtClean="0"/>
              <a:t># prods - Number of tier categories - 1 (Choices -1, to be estimated)</a:t>
            </a:r>
          </a:p>
          <a:p>
            <a:r>
              <a:rPr lang="en-US" altLang="zh-CN" sz="800" dirty="0" smtClean="0"/>
              <a:t># </a:t>
            </a:r>
            <a:r>
              <a:rPr lang="en-US" altLang="zh-CN" sz="800" dirty="0" err="1" smtClean="0"/>
              <a:t>atts</a:t>
            </a:r>
            <a:r>
              <a:rPr lang="en-US" altLang="zh-CN" sz="800" dirty="0" smtClean="0"/>
              <a:t> -  Number of Attributes</a:t>
            </a:r>
          </a:p>
          <a:p>
            <a:r>
              <a:rPr lang="en-US" altLang="zh-CN" sz="800" dirty="0" smtClean="0"/>
              <a:t># IDs - Number of Plans</a:t>
            </a:r>
          </a:p>
          <a:p>
            <a:r>
              <a:rPr lang="en-US" altLang="zh-CN" sz="800" dirty="0" smtClean="0"/>
              <a:t># </a:t>
            </a:r>
            <a:r>
              <a:rPr lang="en-US" altLang="zh-CN" sz="800" dirty="0" err="1" smtClean="0"/>
              <a:t>scens</a:t>
            </a:r>
            <a:r>
              <a:rPr lang="en-US" altLang="zh-CN" sz="800" dirty="0" smtClean="0"/>
              <a:t> - Number of Scenarios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#Set Parameters to Monitor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……</a:t>
            </a:r>
          </a:p>
          <a:p>
            <a:r>
              <a:rPr lang="en-US" altLang="zh-CN" sz="800" dirty="0" smtClean="0"/>
              <a:t>……</a:t>
            </a:r>
          </a:p>
          <a:p>
            <a:r>
              <a:rPr lang="en-US" altLang="zh-CN" sz="800" dirty="0" smtClean="0"/>
              <a:t>……</a:t>
            </a:r>
          </a:p>
          <a:p>
            <a:r>
              <a:rPr lang="en-US" altLang="zh-CN" sz="900" dirty="0" smtClean="0"/>
              <a:t>				</a:t>
            </a:r>
          </a:p>
        </p:txBody>
      </p:sp>
      <p:sp>
        <p:nvSpPr>
          <p:cNvPr id="5" name="Rounded Rectangle 3"/>
          <p:cNvSpPr/>
          <p:nvPr/>
        </p:nvSpPr>
        <p:spPr bwMode="auto">
          <a:xfrm>
            <a:off x="457200" y="3352800"/>
            <a:ext cx="4038600" cy="228600"/>
          </a:xfrm>
          <a:prstGeom prst="roundRect">
            <a:avLst>
              <a:gd name="adj" fmla="val 9925"/>
            </a:avLst>
          </a:prstGeom>
          <a:solidFill>
            <a:srgbClr val="00B05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pPr algn="ctr"/>
            <a:endParaRPr lang="en-US" altLang="zh-CN" sz="1000" dirty="0" smtClean="0"/>
          </a:p>
          <a:p>
            <a:r>
              <a:rPr lang="en-US" altLang="zh-CN" sz="900" b="1" dirty="0" smtClean="0"/>
              <a:t>data&lt;-list(Y=y1,A=X1,prods=prods, </a:t>
            </a:r>
            <a:r>
              <a:rPr lang="en-US" altLang="zh-CN" sz="900" b="1" dirty="0" err="1" smtClean="0"/>
              <a:t>atts</a:t>
            </a:r>
            <a:r>
              <a:rPr lang="en-US" altLang="zh-CN" sz="900" b="1" dirty="0" smtClean="0"/>
              <a:t>=</a:t>
            </a:r>
            <a:r>
              <a:rPr lang="en-US" altLang="zh-CN" sz="900" b="1" dirty="0" err="1" smtClean="0"/>
              <a:t>atts,Blocks</a:t>
            </a:r>
            <a:r>
              <a:rPr lang="en-US" altLang="zh-CN" sz="900" b="1" dirty="0" smtClean="0"/>
              <a:t>=Blocks, </a:t>
            </a:r>
            <a:r>
              <a:rPr lang="en-US" altLang="zh-CN" sz="900" b="1" dirty="0" err="1" smtClean="0"/>
              <a:t>rec</a:t>
            </a:r>
            <a:r>
              <a:rPr lang="en-US" altLang="zh-CN" sz="900" b="1" dirty="0" smtClean="0"/>
              <a:t>=</a:t>
            </a:r>
            <a:r>
              <a:rPr lang="en-US" altLang="zh-CN" sz="900" b="1" dirty="0" err="1" smtClean="0"/>
              <a:t>rec</a:t>
            </a:r>
            <a:r>
              <a:rPr lang="en-US" altLang="zh-CN" sz="900" b="1" dirty="0" smtClean="0"/>
              <a:t>)</a:t>
            </a:r>
          </a:p>
          <a:p>
            <a:endParaRPr lang="en-US" altLang="zh-CN" sz="1000" i="1" dirty="0" smtClean="0"/>
          </a:p>
        </p:txBody>
      </p:sp>
      <p:sp>
        <p:nvSpPr>
          <p:cNvPr id="6" name="Rounded Rectangle 3"/>
          <p:cNvSpPr/>
          <p:nvPr/>
        </p:nvSpPr>
        <p:spPr bwMode="auto">
          <a:xfrm>
            <a:off x="457200" y="4648200"/>
            <a:ext cx="8534400" cy="304800"/>
          </a:xfrm>
          <a:prstGeom prst="roundRect">
            <a:avLst>
              <a:gd name="adj" fmla="val 9925"/>
            </a:avLst>
          </a:prstGeom>
          <a:solidFill>
            <a:srgbClr val="00B05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endParaRPr lang="en-US" altLang="zh-CN" sz="800" dirty="0" smtClean="0"/>
          </a:p>
          <a:p>
            <a:r>
              <a:rPr lang="en-US" altLang="zh-CN" sz="800" b="1" dirty="0" smtClean="0"/>
              <a:t>parameters &lt;- c("mu","alpha","b","Precb","g1","Precg1","g2","Precg2","g3","Precg3","g4","Precg4","g5","Precg5","g6","Precg6","g7","Precg7","g8","Precg8","g9","Precg9")</a:t>
            </a:r>
          </a:p>
          <a:p>
            <a:endParaRPr lang="en-US" altLang="zh-CN" sz="1000" i="1" dirty="0" smtClean="0"/>
          </a:p>
        </p:txBody>
      </p:sp>
      <p:sp>
        <p:nvSpPr>
          <p:cNvPr id="8" name="Line Callout 2 (Accent Bar) 7"/>
          <p:cNvSpPr/>
          <p:nvPr/>
        </p:nvSpPr>
        <p:spPr bwMode="auto">
          <a:xfrm>
            <a:off x="6096000" y="2971800"/>
            <a:ext cx="2286000" cy="4572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500"/>
              <a:gd name="adj6" fmla="val -6791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Include</a:t>
            </a:r>
            <a:r>
              <a:rPr kumimoji="0" lang="en-US" altLang="zh-CN" sz="8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 all universal parameters to be used in </a:t>
            </a:r>
            <a:r>
              <a:rPr kumimoji="0" lang="en-US" altLang="zh-CN" sz="800" b="1" i="0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Winbug</a:t>
            </a:r>
            <a:r>
              <a:rPr kumimoji="0" lang="en-US" altLang="zh-CN" sz="8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 code </a:t>
            </a:r>
            <a:endParaRPr kumimoji="0" lang="zh-CN" altLang="en-US" sz="8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itchFamily="34" charset="0"/>
            </a:endParaRPr>
          </a:p>
        </p:txBody>
      </p:sp>
      <p:sp>
        <p:nvSpPr>
          <p:cNvPr id="10" name="Line Callout 2 (Accent Bar) 9"/>
          <p:cNvSpPr/>
          <p:nvPr/>
        </p:nvSpPr>
        <p:spPr bwMode="auto">
          <a:xfrm>
            <a:off x="6248400" y="3962400"/>
            <a:ext cx="2286000" cy="4572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2917"/>
              <a:gd name="adj6" fmla="val -683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Include</a:t>
            </a:r>
            <a:r>
              <a:rPr kumimoji="0" lang="en-US" altLang="zh-CN" sz="8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 all parameters for the Hierarchical Bayesian Model defined in the </a:t>
            </a:r>
            <a:r>
              <a:rPr kumimoji="0" lang="en-US" altLang="zh-CN" sz="800" b="1" i="0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Winbug</a:t>
            </a:r>
            <a:r>
              <a:rPr kumimoji="0" lang="en-US" altLang="zh-CN" sz="8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 code</a:t>
            </a:r>
            <a:endParaRPr kumimoji="0" lang="zh-CN" altLang="en-US" sz="8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Explain customized part of R codes (continued)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38200"/>
            <a:ext cx="8610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……</a:t>
            </a:r>
          </a:p>
          <a:p>
            <a:r>
              <a:rPr lang="en-US" altLang="zh-CN" sz="800" dirty="0" smtClean="0"/>
              <a:t>……</a:t>
            </a:r>
          </a:p>
          <a:p>
            <a:r>
              <a:rPr lang="en-US" altLang="zh-CN" sz="800" dirty="0" smtClean="0"/>
              <a:t>#Set </a:t>
            </a:r>
            <a:r>
              <a:rPr lang="en-US" altLang="zh-CN" sz="800" dirty="0" err="1" smtClean="0"/>
              <a:t>Inits</a:t>
            </a:r>
            <a:r>
              <a:rPr lang="en-US" altLang="zh-CN" sz="800" dirty="0" smtClean="0"/>
              <a:t> for MCMC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mu&lt;-c(1:(prods-1))</a:t>
            </a:r>
          </a:p>
          <a:p>
            <a:r>
              <a:rPr lang="en-US" altLang="zh-CN" sz="800" dirty="0" smtClean="0"/>
              <a:t>mu&lt;-0*mu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alpha&lt;-c(1:((prods-1)*</a:t>
            </a:r>
            <a:r>
              <a:rPr lang="en-US" altLang="zh-CN" sz="800" dirty="0" err="1" smtClean="0"/>
              <a:t>atts</a:t>
            </a:r>
            <a:r>
              <a:rPr lang="en-US" altLang="zh-CN" sz="800" dirty="0" smtClean="0"/>
              <a:t>))</a:t>
            </a:r>
          </a:p>
          <a:p>
            <a:r>
              <a:rPr lang="en-US" altLang="zh-CN" sz="800" dirty="0" smtClean="0"/>
              <a:t>dim(alpha)&lt;-c((prods-1),</a:t>
            </a:r>
            <a:r>
              <a:rPr lang="en-US" altLang="zh-CN" sz="800" dirty="0" err="1" smtClean="0"/>
              <a:t>atts</a:t>
            </a:r>
            <a:r>
              <a:rPr lang="en-US" altLang="zh-CN" sz="800" dirty="0" smtClean="0"/>
              <a:t>)</a:t>
            </a:r>
          </a:p>
          <a:p>
            <a:r>
              <a:rPr lang="en-US" altLang="zh-CN" sz="800" dirty="0" smtClean="0"/>
              <a:t>alpha&lt;-0*alpha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b&lt;-c(1:(Blocks*(prods-1)))</a:t>
            </a:r>
          </a:p>
          <a:p>
            <a:r>
              <a:rPr lang="en-US" altLang="zh-CN" sz="800" dirty="0" smtClean="0"/>
              <a:t>dim(b)&lt;-c(Blocks,(prods-1))</a:t>
            </a:r>
          </a:p>
          <a:p>
            <a:r>
              <a:rPr lang="en-US" altLang="zh-CN" sz="800" dirty="0" smtClean="0"/>
              <a:t>b&lt;-0*b</a:t>
            </a:r>
          </a:p>
          <a:p>
            <a:endParaRPr lang="en-US" altLang="zh-CN" sz="800" dirty="0" smtClean="0"/>
          </a:p>
          <a:p>
            <a:r>
              <a:rPr lang="en-US" altLang="zh-CN" sz="800" dirty="0" err="1" smtClean="0"/>
              <a:t>Precb</a:t>
            </a:r>
            <a:r>
              <a:rPr lang="en-US" altLang="zh-CN" sz="800" dirty="0" smtClean="0"/>
              <a:t>&lt;-c(1:(prods-1))</a:t>
            </a:r>
          </a:p>
          <a:p>
            <a:r>
              <a:rPr lang="en-US" altLang="zh-CN" sz="800" dirty="0" err="1" smtClean="0"/>
              <a:t>Precb</a:t>
            </a:r>
            <a:r>
              <a:rPr lang="en-US" altLang="zh-CN" sz="800" dirty="0" smtClean="0"/>
              <a:t>&lt;-0*Precb+10000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</p:txBody>
      </p:sp>
      <p:sp>
        <p:nvSpPr>
          <p:cNvPr id="5" name="Right Brace 4"/>
          <p:cNvSpPr/>
          <p:nvPr/>
        </p:nvSpPr>
        <p:spPr bwMode="auto">
          <a:xfrm>
            <a:off x="5715000" y="1143000"/>
            <a:ext cx="304800" cy="18288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ounded Rectangle 3"/>
          <p:cNvSpPr/>
          <p:nvPr/>
        </p:nvSpPr>
        <p:spPr bwMode="auto">
          <a:xfrm>
            <a:off x="304800" y="3048000"/>
            <a:ext cx="3962400" cy="2895600"/>
          </a:xfrm>
          <a:prstGeom prst="roundRect">
            <a:avLst>
              <a:gd name="adj" fmla="val 9925"/>
            </a:avLst>
          </a:prstGeom>
          <a:solidFill>
            <a:srgbClr val="00B05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r>
              <a:rPr lang="en-US" altLang="zh-CN" sz="800" b="1" dirty="0" smtClean="0"/>
              <a:t>g1&lt;-c(1:(Blocks*(prods-1)))</a:t>
            </a:r>
          </a:p>
          <a:p>
            <a:r>
              <a:rPr lang="en-US" altLang="zh-CN" sz="800" b="1" dirty="0" smtClean="0"/>
              <a:t>dim(g1)&lt;-c(Blocks,(prods-1))</a:t>
            </a:r>
          </a:p>
          <a:p>
            <a:r>
              <a:rPr lang="en-US" altLang="zh-CN" sz="800" b="1" dirty="0" smtClean="0"/>
              <a:t>g1&lt;-0*g1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Precg1&lt;-c(1:(prods-1))</a:t>
            </a:r>
          </a:p>
          <a:p>
            <a:r>
              <a:rPr lang="en-US" altLang="zh-CN" sz="800" b="1" dirty="0" smtClean="0"/>
              <a:t>Precg1&lt;-0*Precg1+10000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g2&lt;-c(1:(Blocks*(prods-1)))</a:t>
            </a:r>
          </a:p>
          <a:p>
            <a:r>
              <a:rPr lang="en-US" altLang="zh-CN" sz="800" b="1" dirty="0" smtClean="0"/>
              <a:t>dim(g2)&lt;-c(Blocks,(prods-1))</a:t>
            </a:r>
          </a:p>
          <a:p>
            <a:r>
              <a:rPr lang="en-US" altLang="zh-CN" sz="800" b="1" dirty="0" smtClean="0"/>
              <a:t>g2&lt;-0*g2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Precg2&lt;-c(1:(prods-1))</a:t>
            </a:r>
          </a:p>
          <a:p>
            <a:r>
              <a:rPr lang="en-US" altLang="zh-CN" sz="800" b="1" dirty="0" smtClean="0"/>
              <a:t>Precg2&lt;-0*Precg2+10000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g3&lt;-c(1:(Blocks*(prods-1)))</a:t>
            </a:r>
          </a:p>
          <a:p>
            <a:r>
              <a:rPr lang="en-US" altLang="zh-CN" sz="800" b="1" dirty="0" smtClean="0"/>
              <a:t>dim(g3)&lt;-c(Blocks,(prods-1))</a:t>
            </a:r>
          </a:p>
          <a:p>
            <a:r>
              <a:rPr lang="en-US" altLang="zh-CN" sz="800" b="1" dirty="0" smtClean="0"/>
              <a:t>g3&lt;-0*g3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Precg3&lt;-c(1:(prods-1))</a:t>
            </a:r>
          </a:p>
          <a:p>
            <a:r>
              <a:rPr lang="en-US" altLang="zh-CN" sz="800" b="1" dirty="0" smtClean="0"/>
              <a:t>Precg3&lt;-0*Precg3+10000</a:t>
            </a:r>
          </a:p>
          <a:p>
            <a:r>
              <a:rPr lang="en-US" altLang="zh-CN" sz="800" dirty="0" smtClean="0"/>
              <a:t>……</a:t>
            </a:r>
          </a:p>
          <a:p>
            <a:r>
              <a:rPr lang="en-US" altLang="zh-CN" sz="800" dirty="0" smtClean="0"/>
              <a:t>……</a:t>
            </a:r>
            <a:endParaRPr lang="zh-CN" altLang="en-US" sz="800" dirty="0" smtClean="0"/>
          </a:p>
          <a:p>
            <a:pPr algn="ctr"/>
            <a:endParaRPr lang="en-US" altLang="zh-CN" sz="1000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6172200" y="1447800"/>
            <a:ext cx="2362200" cy="114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Always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seen in IMS standard R code for Physician model; but note b </a:t>
            </a:r>
            <a:r>
              <a:rPr lang="en-US" altLang="zh-CN" sz="1000" dirty="0" smtClean="0">
                <a:latin typeface="Verdana" pitchFamily="34" charset="0"/>
              </a:rPr>
              <a:t>(i.e. random intercept) is set as random effect on block level, no longer on individual level.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Line Callout 2 (Accent Bar) 7"/>
          <p:cNvSpPr/>
          <p:nvPr/>
        </p:nvSpPr>
        <p:spPr bwMode="auto">
          <a:xfrm>
            <a:off x="6019800" y="3429000"/>
            <a:ext cx="2286000" cy="21336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341"/>
              <a:gd name="adj6" fmla="val -758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g1</a:t>
            </a:r>
            <a:r>
              <a:rPr kumimoji="0" lang="en-US" altLang="zh-CN" sz="8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 ~ N (0, 1/Precg1)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g2 ~ N (0, 1/Precg2)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b="1" baseline="0" dirty="0" smtClean="0">
                <a:solidFill>
                  <a:srgbClr val="00B050"/>
                </a:solidFill>
                <a:latin typeface="Verdana" pitchFamily="34" charset="0"/>
              </a:rPr>
              <a:t>……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g9 ~ N (0, 1/Precg9)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800" b="1" baseline="0" dirty="0" smtClean="0">
              <a:solidFill>
                <a:srgbClr val="00B050"/>
              </a:solidFill>
              <a:latin typeface="Verdan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Precg1 ~ Gamma (1.5, 1.5)</a:t>
            </a:r>
          </a:p>
          <a:p>
            <a:pPr eaLnBrk="0" hangingPunct="0"/>
            <a:r>
              <a:rPr lang="en-US" altLang="zh-CN" sz="800" b="1" dirty="0" smtClean="0">
                <a:solidFill>
                  <a:srgbClr val="00B050"/>
                </a:solidFill>
                <a:latin typeface="Verdana" pitchFamily="34" charset="0"/>
              </a:rPr>
              <a:t>Precg2 ~ Gamma (1.5, 1.5)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……</a:t>
            </a:r>
          </a:p>
          <a:p>
            <a:pPr eaLnBrk="0" hangingPunct="0"/>
            <a:r>
              <a:rPr lang="en-US" altLang="zh-CN" sz="800" b="1" dirty="0" smtClean="0">
                <a:solidFill>
                  <a:srgbClr val="00B050"/>
                </a:solidFill>
                <a:latin typeface="Verdana" pitchFamily="34" charset="0"/>
              </a:rPr>
              <a:t>Precg9 ~ Gamma (1.5, 1.5)</a:t>
            </a:r>
          </a:p>
          <a:p>
            <a:pPr eaLnBrk="0" hangingPunct="0"/>
            <a:endParaRPr lang="en-US" altLang="zh-CN" sz="800" b="1" dirty="0" smtClean="0">
              <a:solidFill>
                <a:srgbClr val="00B050"/>
              </a:solidFill>
              <a:latin typeface="Verdana" pitchFamily="34" charset="0"/>
            </a:endParaRPr>
          </a:p>
          <a:p>
            <a:pPr eaLnBrk="0" hangingPunct="0"/>
            <a:r>
              <a:rPr lang="en-US" altLang="zh-CN" sz="800" b="1" dirty="0" smtClean="0">
                <a:solidFill>
                  <a:srgbClr val="00B050"/>
                </a:solidFill>
                <a:latin typeface="Verdana" pitchFamily="34" charset="0"/>
              </a:rPr>
              <a:t>Initial values for g1-g9 are 0.</a:t>
            </a:r>
          </a:p>
          <a:p>
            <a:pPr eaLnBrk="0" hangingPunct="0"/>
            <a:r>
              <a:rPr lang="en-US" altLang="zh-CN" sz="800" b="1" dirty="0" smtClean="0">
                <a:solidFill>
                  <a:srgbClr val="00B050"/>
                </a:solidFill>
                <a:latin typeface="Verdana" pitchFamily="34" charset="0"/>
              </a:rPr>
              <a:t>Initial values for Precg1-Precg9 are 10000.</a:t>
            </a:r>
          </a:p>
          <a:p>
            <a:pPr eaLnBrk="0" hangingPunct="0"/>
            <a:endParaRPr lang="en-US" altLang="zh-CN" sz="800" b="1" dirty="0" smtClean="0">
              <a:solidFill>
                <a:srgbClr val="00B050"/>
              </a:solidFill>
              <a:latin typeface="Verdana" pitchFamily="34" charset="0"/>
            </a:endParaRPr>
          </a:p>
          <a:p>
            <a:pPr eaLnBrk="0" hangingPunct="0"/>
            <a:r>
              <a:rPr lang="en-US" altLang="zh-CN" sz="800" b="1" dirty="0" smtClean="0">
                <a:solidFill>
                  <a:srgbClr val="00B050"/>
                </a:solidFill>
                <a:latin typeface="Verdana" pitchFamily="34" charset="0"/>
              </a:rPr>
              <a:t>Non-informative prior distribution for g1-g9.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8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8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Explain customized part of R codes (continued)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143000"/>
            <a:ext cx="8610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……</a:t>
            </a:r>
          </a:p>
          <a:p>
            <a:r>
              <a:rPr lang="en-US" altLang="zh-CN" sz="800" dirty="0" smtClean="0"/>
              <a:t>……</a:t>
            </a:r>
          </a:p>
          <a:p>
            <a:r>
              <a:rPr lang="en-US" altLang="zh-CN" sz="800" dirty="0" smtClean="0"/>
              <a:t>……</a:t>
            </a:r>
          </a:p>
          <a:p>
            <a:r>
              <a:rPr lang="en-US" altLang="zh-CN" sz="800" dirty="0" smtClean="0"/>
              <a:t>g9&lt;-c(1:(Blocks*(prods-1)))</a:t>
            </a:r>
          </a:p>
          <a:p>
            <a:r>
              <a:rPr lang="en-US" altLang="zh-CN" sz="800" dirty="0" smtClean="0"/>
              <a:t>dim(g9)&lt;-c(Blocks,(prods-1))</a:t>
            </a:r>
          </a:p>
          <a:p>
            <a:r>
              <a:rPr lang="en-US" altLang="zh-CN" sz="800" dirty="0" smtClean="0"/>
              <a:t>g9&lt;-0*g9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Precg9&lt;-c(1:(prods-1))</a:t>
            </a:r>
          </a:p>
          <a:p>
            <a:r>
              <a:rPr lang="en-US" altLang="zh-CN" sz="800" dirty="0" smtClean="0"/>
              <a:t>Precg9&lt;-0*Precg9+10000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# Gives </a:t>
            </a:r>
            <a:r>
              <a:rPr lang="en-US" altLang="zh-CN" sz="800" dirty="0" err="1" smtClean="0"/>
              <a:t>Intital</a:t>
            </a:r>
            <a:r>
              <a:rPr lang="en-US" altLang="zh-CN" sz="800" dirty="0" smtClean="0"/>
              <a:t> Values for three Markov Chains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……</a:t>
            </a:r>
          </a:p>
          <a:p>
            <a:r>
              <a:rPr lang="en-US" altLang="zh-CN" sz="800" dirty="0" smtClean="0"/>
              <a:t>……</a:t>
            </a:r>
          </a:p>
          <a:p>
            <a:r>
              <a:rPr lang="en-US" altLang="zh-CN" sz="800" dirty="0" smtClean="0"/>
              <a:t>……</a:t>
            </a:r>
          </a:p>
          <a:p>
            <a:endParaRPr lang="zh-CN" altLang="en-US" sz="800" dirty="0"/>
          </a:p>
        </p:txBody>
      </p:sp>
      <p:sp>
        <p:nvSpPr>
          <p:cNvPr id="5" name="Rounded Rectangle 3"/>
          <p:cNvSpPr/>
          <p:nvPr/>
        </p:nvSpPr>
        <p:spPr bwMode="auto">
          <a:xfrm>
            <a:off x="457200" y="2743200"/>
            <a:ext cx="7543800" cy="1295400"/>
          </a:xfrm>
          <a:prstGeom prst="roundRect">
            <a:avLst>
              <a:gd name="adj" fmla="val 9925"/>
            </a:avLst>
          </a:prstGeom>
          <a:solidFill>
            <a:srgbClr val="00B05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endParaRPr lang="en-US" altLang="zh-CN" sz="800" dirty="0" smtClean="0"/>
          </a:p>
          <a:p>
            <a:r>
              <a:rPr lang="en-US" altLang="zh-CN" sz="800" b="1" dirty="0" smtClean="0"/>
              <a:t>inits1 &lt;- list (mu=</a:t>
            </a:r>
            <a:r>
              <a:rPr lang="en-US" altLang="zh-CN" sz="800" b="1" dirty="0" err="1" smtClean="0"/>
              <a:t>mu,alpha</a:t>
            </a:r>
            <a:r>
              <a:rPr lang="en-US" altLang="zh-CN" sz="800" b="1" dirty="0" smtClean="0"/>
              <a:t>=</a:t>
            </a:r>
            <a:r>
              <a:rPr lang="en-US" altLang="zh-CN" sz="800" b="1" dirty="0" err="1" smtClean="0"/>
              <a:t>alpha,b</a:t>
            </a:r>
            <a:r>
              <a:rPr lang="en-US" altLang="zh-CN" sz="800" b="1" dirty="0" smtClean="0"/>
              <a:t>=b, </a:t>
            </a:r>
            <a:r>
              <a:rPr lang="en-US" altLang="zh-CN" sz="800" b="1" dirty="0" err="1" smtClean="0"/>
              <a:t>Precb</a:t>
            </a:r>
            <a:r>
              <a:rPr lang="en-US" altLang="zh-CN" sz="800" b="1" dirty="0" smtClean="0"/>
              <a:t>=Precb,g1=g1,Precg1=Precg1,g2=g2,Precg2=Precg2,g3=g3,Precg3=Precg3,g4=g4,Precg4=Precg4,</a:t>
            </a:r>
          </a:p>
          <a:p>
            <a:r>
              <a:rPr lang="en-US" altLang="zh-CN" sz="800" b="1" dirty="0" smtClean="0"/>
              <a:t>g5=g5,Precg5=Precg5,g6=g6,Precg6=Precg6,g7=g7,Precg7=Precg7,g8=g8,Precg8=Precg8,g9=g9,Precg9=Precg9)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inits2 &lt;- list (mu=</a:t>
            </a:r>
            <a:r>
              <a:rPr lang="en-US" altLang="zh-CN" sz="800" b="1" dirty="0" err="1" smtClean="0"/>
              <a:t>mu,alpha</a:t>
            </a:r>
            <a:r>
              <a:rPr lang="en-US" altLang="zh-CN" sz="800" b="1" dirty="0" smtClean="0"/>
              <a:t>=</a:t>
            </a:r>
            <a:r>
              <a:rPr lang="en-US" altLang="zh-CN" sz="800" b="1" dirty="0" err="1" smtClean="0"/>
              <a:t>alpha,b</a:t>
            </a:r>
            <a:r>
              <a:rPr lang="en-US" altLang="zh-CN" sz="800" b="1" dirty="0" smtClean="0"/>
              <a:t>=b, </a:t>
            </a:r>
            <a:r>
              <a:rPr lang="en-US" altLang="zh-CN" sz="800" b="1" dirty="0" err="1" smtClean="0"/>
              <a:t>Precb</a:t>
            </a:r>
            <a:r>
              <a:rPr lang="en-US" altLang="zh-CN" sz="800" b="1" dirty="0" smtClean="0"/>
              <a:t>=Precb,g1=g1,Precg1=Precg1,g2=g2,Precg2=Precg2,g3=g3,Precg3=Precg3,g4=g4,Precg4=Precg4,</a:t>
            </a:r>
          </a:p>
          <a:p>
            <a:r>
              <a:rPr lang="en-US" altLang="zh-CN" sz="800" b="1" dirty="0" smtClean="0"/>
              <a:t>g5=g5,Precg5=Precg5,g6=g6,Precg6=Precg6,g7=g7,Precg7=Precg7,g8=g8,Precg8=Precg8,g9=g9,Precg9=Precg9)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inits3 &lt;- list (mu=</a:t>
            </a:r>
            <a:r>
              <a:rPr lang="en-US" altLang="zh-CN" sz="800" b="1" dirty="0" err="1" smtClean="0"/>
              <a:t>mu,alpha</a:t>
            </a:r>
            <a:r>
              <a:rPr lang="en-US" altLang="zh-CN" sz="800" b="1" dirty="0" smtClean="0"/>
              <a:t>=</a:t>
            </a:r>
            <a:r>
              <a:rPr lang="en-US" altLang="zh-CN" sz="800" b="1" dirty="0" err="1" smtClean="0"/>
              <a:t>alpha,b</a:t>
            </a:r>
            <a:r>
              <a:rPr lang="en-US" altLang="zh-CN" sz="800" b="1" dirty="0" smtClean="0"/>
              <a:t>=b, </a:t>
            </a:r>
            <a:r>
              <a:rPr lang="en-US" altLang="zh-CN" sz="800" b="1" dirty="0" err="1" smtClean="0"/>
              <a:t>Precb</a:t>
            </a:r>
            <a:r>
              <a:rPr lang="en-US" altLang="zh-CN" sz="800" b="1" dirty="0" smtClean="0"/>
              <a:t>=Precb,g1=g1,Precg1=Precg1,g2=g2,Precg2=Precg2,g3=g3,Precg3=Precg3,g4=g4,Precg4=Precg4,</a:t>
            </a:r>
          </a:p>
          <a:p>
            <a:r>
              <a:rPr lang="en-US" altLang="zh-CN" sz="800" b="1" dirty="0" smtClean="0"/>
              <a:t>g5=g5,Precg5=Precg5,g6=g6,Precg6=Precg6,g7=g7,Precg7=Precg7,g8=g8,Precg8=Precg8,g9=g9,Precg9=Precg9)</a:t>
            </a:r>
          </a:p>
          <a:p>
            <a:r>
              <a:rPr lang="en-US" altLang="zh-CN" sz="800" b="1" dirty="0" err="1" smtClean="0"/>
              <a:t>inits</a:t>
            </a:r>
            <a:r>
              <a:rPr lang="en-US" altLang="zh-CN" sz="800" b="1" dirty="0" smtClean="0"/>
              <a:t> &lt;- list (inits1, inits2, inits3)</a:t>
            </a:r>
          </a:p>
          <a:p>
            <a:pPr algn="ctr"/>
            <a:endParaRPr lang="en-US" altLang="zh-CN" sz="1000" dirty="0" smtClean="0"/>
          </a:p>
        </p:txBody>
      </p:sp>
      <p:sp>
        <p:nvSpPr>
          <p:cNvPr id="6" name="Rounded Rectangle 3"/>
          <p:cNvSpPr/>
          <p:nvPr/>
        </p:nvSpPr>
        <p:spPr bwMode="auto">
          <a:xfrm>
            <a:off x="457200" y="4343400"/>
            <a:ext cx="7543800" cy="381000"/>
          </a:xfrm>
          <a:prstGeom prst="roundRect">
            <a:avLst>
              <a:gd name="adj" fmla="val 9925"/>
            </a:avLst>
          </a:prstGeom>
          <a:solidFill>
            <a:srgbClr val="00B05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r>
              <a:rPr lang="en-US" altLang="zh-CN" sz="800" b="1" dirty="0" smtClean="0"/>
              <a:t>mysim.sim&lt;-bugs(data=</a:t>
            </a:r>
            <a:r>
              <a:rPr lang="en-US" altLang="zh-CN" sz="800" b="1" dirty="0" err="1" smtClean="0"/>
              <a:t>data,inits</a:t>
            </a:r>
            <a:r>
              <a:rPr lang="en-US" altLang="zh-CN" sz="800" b="1" dirty="0" smtClean="0"/>
              <a:t>=</a:t>
            </a:r>
            <a:r>
              <a:rPr lang="en-US" altLang="zh-CN" sz="800" b="1" dirty="0" err="1" smtClean="0"/>
              <a:t>inits,parameters</a:t>
            </a:r>
            <a:r>
              <a:rPr lang="en-US" altLang="zh-CN" sz="800" b="1" dirty="0" smtClean="0"/>
              <a:t>=parameters, </a:t>
            </a:r>
            <a:r>
              <a:rPr lang="en-US" altLang="zh-CN" sz="800" b="1" dirty="0" err="1" smtClean="0"/>
              <a:t>model.file</a:t>
            </a:r>
            <a:r>
              <a:rPr lang="en-US" altLang="zh-CN" sz="800" b="1" dirty="0" smtClean="0"/>
              <a:t>="</a:t>
            </a:r>
            <a:r>
              <a:rPr lang="en-US" altLang="zh-CN" sz="800" b="1" dirty="0" err="1" smtClean="0"/>
              <a:t>WinBugs</a:t>
            </a:r>
            <a:r>
              <a:rPr lang="en-US" altLang="zh-CN" sz="800" b="1" dirty="0" smtClean="0"/>
              <a:t> Model Def01c.txt",n.chains=3, </a:t>
            </a:r>
            <a:r>
              <a:rPr lang="en-US" altLang="zh-CN" sz="800" b="1" dirty="0" err="1" smtClean="0"/>
              <a:t>n.iter</a:t>
            </a:r>
            <a:r>
              <a:rPr lang="en-US" altLang="zh-CN" sz="800" b="1" dirty="0" smtClean="0"/>
              <a:t>=</a:t>
            </a:r>
            <a:r>
              <a:rPr lang="en-US" altLang="zh-CN" sz="800" b="1" dirty="0" err="1" smtClean="0"/>
              <a:t>iters</a:t>
            </a:r>
            <a:r>
              <a:rPr lang="en-US" altLang="zh-CN" sz="800" b="1" dirty="0" smtClean="0"/>
              <a:t>, debug=T)</a:t>
            </a:r>
            <a:endParaRPr lang="en-US" altLang="zh-CN" sz="1000" b="1" dirty="0" smtClean="0"/>
          </a:p>
        </p:txBody>
      </p:sp>
      <p:sp>
        <p:nvSpPr>
          <p:cNvPr id="7" name="Line Callout 2 (Accent Bar) 6"/>
          <p:cNvSpPr/>
          <p:nvPr/>
        </p:nvSpPr>
        <p:spPr bwMode="auto">
          <a:xfrm>
            <a:off x="4953000" y="1295400"/>
            <a:ext cx="2286000" cy="9906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110"/>
              <a:gd name="adj6" fmla="val -6458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Set initial values for the three </a:t>
            </a:r>
            <a:r>
              <a:rPr kumimoji="0" lang="en-US" altLang="zh-CN" sz="8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Markovian</a:t>
            </a:r>
            <a:r>
              <a:rPr kumimoji="0" lang="en-US" altLang="zh-CN" sz="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 Chains</a:t>
            </a:r>
            <a:r>
              <a:rPr lang="en-US" altLang="zh-CN" sz="800" b="1" baseline="0" dirty="0" smtClean="0">
                <a:solidFill>
                  <a:srgbClr val="00B050"/>
                </a:solidFill>
                <a:latin typeface="Verdana" pitchFamily="34" charset="0"/>
              </a:rPr>
              <a:t>.</a:t>
            </a:r>
            <a:r>
              <a:rPr lang="en-US" altLang="zh-CN" sz="800" b="1" dirty="0" smtClean="0">
                <a:solidFill>
                  <a:srgbClr val="00B050"/>
                </a:solidFill>
                <a:latin typeface="Verdana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b="1" dirty="0" smtClean="0">
                <a:solidFill>
                  <a:srgbClr val="FF0000"/>
                </a:solidFill>
                <a:latin typeface="Verdana" pitchFamily="34" charset="0"/>
              </a:rPr>
              <a:t>Note: Every parameter in this Hierarchical model need an initial value!!!</a:t>
            </a:r>
            <a:endParaRPr kumimoji="0" lang="zh-CN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8" name="Line Callout 2 (Accent Bar) 7"/>
          <p:cNvSpPr/>
          <p:nvPr/>
        </p:nvSpPr>
        <p:spPr bwMode="auto">
          <a:xfrm>
            <a:off x="5105400" y="5105400"/>
            <a:ext cx="2286000" cy="9906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698"/>
              <a:gd name="adj6" fmla="val -708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b="1" dirty="0" smtClean="0">
                <a:solidFill>
                  <a:srgbClr val="00B050"/>
                </a:solidFill>
                <a:latin typeface="Verdana" pitchFamily="34" charset="0"/>
              </a:rPr>
              <a:t>Call </a:t>
            </a:r>
            <a:r>
              <a:rPr lang="en-US" altLang="zh-CN" sz="800" b="1" dirty="0" err="1" smtClean="0">
                <a:solidFill>
                  <a:srgbClr val="00B050"/>
                </a:solidFill>
                <a:latin typeface="Verdana" pitchFamily="34" charset="0"/>
              </a:rPr>
              <a:t>Winbugs</a:t>
            </a:r>
            <a:r>
              <a:rPr lang="en-US" altLang="zh-CN" sz="800" b="1" dirty="0" smtClean="0">
                <a:solidFill>
                  <a:srgbClr val="00B050"/>
                </a:solidFill>
                <a:latin typeface="Verdana" pitchFamily="34" charset="0"/>
              </a:rPr>
              <a:t> to run Hierarchical Bayesian Model.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Tip:</a:t>
            </a:r>
            <a:r>
              <a:rPr kumimoji="0" lang="en-US" altLang="zh-CN" sz="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you can type “help(bugs)” in R syntax window to look up this R function.</a:t>
            </a:r>
            <a:endParaRPr kumimoji="0" lang="zh-CN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Explain customized part of R codes (continued)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0668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800" dirty="0" smtClean="0"/>
          </a:p>
          <a:p>
            <a:r>
              <a:rPr lang="en-US" altLang="zh-CN" sz="800" dirty="0" smtClean="0"/>
              <a:t> </a:t>
            </a:r>
          </a:p>
          <a:p>
            <a:r>
              <a:rPr lang="en-US" altLang="zh-CN" sz="800" dirty="0" err="1" smtClean="0"/>
              <a:t>params</a:t>
            </a:r>
            <a:r>
              <a:rPr lang="en-US" altLang="zh-CN" sz="800" dirty="0" smtClean="0"/>
              <a:t>&lt;-dim(</a:t>
            </a:r>
            <a:r>
              <a:rPr lang="en-US" altLang="zh-CN" sz="800" dirty="0" err="1" smtClean="0"/>
              <a:t>mysim.sim$summary</a:t>
            </a:r>
            <a:r>
              <a:rPr lang="en-US" altLang="zh-CN" sz="800" dirty="0" smtClean="0"/>
              <a:t>)[1]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n.iter2&lt;-length(mu[,1])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Means&lt;-paste(</a:t>
            </a:r>
            <a:r>
              <a:rPr lang="en-US" altLang="zh-CN" sz="800" dirty="0" err="1" smtClean="0"/>
              <a:t>name,"_Means.csv",sep</a:t>
            </a:r>
            <a:r>
              <a:rPr lang="en-US" altLang="zh-CN" sz="800" dirty="0" smtClean="0"/>
              <a:t>="")</a:t>
            </a:r>
          </a:p>
          <a:p>
            <a:r>
              <a:rPr lang="en-US" altLang="zh-CN" sz="800" dirty="0" err="1" smtClean="0"/>
              <a:t>Aggs</a:t>
            </a:r>
            <a:r>
              <a:rPr lang="en-US" altLang="zh-CN" sz="800" dirty="0" smtClean="0"/>
              <a:t>&lt;-paste(</a:t>
            </a:r>
            <a:r>
              <a:rPr lang="en-US" altLang="zh-CN" sz="800" dirty="0" err="1" smtClean="0"/>
              <a:t>name,"_Aggs.csv",sep</a:t>
            </a:r>
            <a:r>
              <a:rPr lang="en-US" altLang="zh-CN" sz="800" dirty="0" smtClean="0"/>
              <a:t>="")</a:t>
            </a:r>
          </a:p>
          <a:p>
            <a:r>
              <a:rPr lang="en-US" altLang="zh-CN" sz="800" dirty="0" err="1" smtClean="0"/>
              <a:t>Inds</a:t>
            </a:r>
            <a:r>
              <a:rPr lang="en-US" altLang="zh-CN" sz="800" dirty="0" smtClean="0"/>
              <a:t>&lt;-paste(</a:t>
            </a:r>
            <a:r>
              <a:rPr lang="en-US" altLang="zh-CN" sz="800" dirty="0" err="1" smtClean="0"/>
              <a:t>name,"_Inds.csv",sep</a:t>
            </a:r>
            <a:r>
              <a:rPr lang="en-US" altLang="zh-CN" sz="800" dirty="0" smtClean="0"/>
              <a:t>="")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##########paste mean statistics--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 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MCMC&lt;-</a:t>
            </a:r>
            <a:r>
              <a:rPr lang="en-US" altLang="zh-CN" sz="800" dirty="0" err="1" smtClean="0"/>
              <a:t>data.frame</a:t>
            </a:r>
            <a:r>
              <a:rPr lang="en-US" altLang="zh-CN" sz="800" dirty="0" smtClean="0"/>
              <a:t>(Mean=Mean, </a:t>
            </a:r>
            <a:r>
              <a:rPr lang="en-US" altLang="zh-CN" sz="800" dirty="0" err="1" smtClean="0"/>
              <a:t>Stdev</a:t>
            </a:r>
            <a:r>
              <a:rPr lang="en-US" altLang="zh-CN" sz="800" dirty="0" smtClean="0"/>
              <a:t>=</a:t>
            </a:r>
            <a:r>
              <a:rPr lang="en-US" altLang="zh-CN" sz="800" dirty="0" err="1" smtClean="0"/>
              <a:t>Stdev</a:t>
            </a:r>
            <a:r>
              <a:rPr lang="en-US" altLang="zh-CN" sz="800" dirty="0" smtClean="0"/>
              <a:t>, Per2.5=Per2.5,Per25=Per25,Per50=Per50,Per75=Per75,Per97.5=Per97.5,Rhat=</a:t>
            </a:r>
            <a:r>
              <a:rPr lang="en-US" altLang="zh-CN" sz="800" dirty="0" err="1" smtClean="0"/>
              <a:t>Rhat</a:t>
            </a:r>
            <a:r>
              <a:rPr lang="en-US" altLang="zh-CN" sz="800" dirty="0" smtClean="0"/>
              <a:t>, n.eff=n.eff)</a:t>
            </a:r>
          </a:p>
          <a:p>
            <a:endParaRPr lang="en-US" altLang="zh-CN" sz="800" dirty="0" smtClean="0"/>
          </a:p>
          <a:p>
            <a:r>
              <a:rPr lang="en-US" altLang="zh-CN" sz="800" dirty="0" err="1" smtClean="0"/>
              <a:t>write.table</a:t>
            </a:r>
            <a:r>
              <a:rPr lang="en-US" altLang="zh-CN" sz="800" dirty="0" smtClean="0"/>
              <a:t>(MCMC, file=Means, sep= "," , </a:t>
            </a:r>
            <a:r>
              <a:rPr lang="en-US" altLang="zh-CN" sz="800" dirty="0" err="1" smtClean="0"/>
              <a:t>col.names</a:t>
            </a:r>
            <a:r>
              <a:rPr lang="en-US" altLang="zh-CN" sz="800" dirty="0" smtClean="0"/>
              <a:t>=NA)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</p:txBody>
      </p:sp>
      <p:sp>
        <p:nvSpPr>
          <p:cNvPr id="5" name="Rounded Rectangle 3"/>
          <p:cNvSpPr/>
          <p:nvPr/>
        </p:nvSpPr>
        <p:spPr bwMode="auto">
          <a:xfrm>
            <a:off x="457200" y="1676400"/>
            <a:ext cx="1981200" cy="152400"/>
          </a:xfrm>
          <a:prstGeom prst="roundRect">
            <a:avLst>
              <a:gd name="adj" fmla="val 9925"/>
            </a:avLst>
          </a:prstGeom>
          <a:solidFill>
            <a:srgbClr val="00B05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endParaRPr lang="en-US" altLang="zh-CN" sz="1000" b="1" dirty="0" smtClean="0"/>
          </a:p>
          <a:p>
            <a:r>
              <a:rPr lang="en-US" altLang="zh-CN" sz="900" b="1" dirty="0" err="1" smtClean="0"/>
              <a:t>attach.bugs</a:t>
            </a:r>
            <a:r>
              <a:rPr lang="en-US" altLang="zh-CN" sz="900" b="1" dirty="0" smtClean="0"/>
              <a:t>(mysim.sim)</a:t>
            </a:r>
          </a:p>
          <a:p>
            <a:endParaRPr lang="en-US" altLang="zh-CN" sz="1000" i="1" dirty="0" smtClean="0"/>
          </a:p>
        </p:txBody>
      </p:sp>
      <p:sp>
        <p:nvSpPr>
          <p:cNvPr id="7" name="Line Callout 1 (Accent Bar) 6"/>
          <p:cNvSpPr/>
          <p:nvPr/>
        </p:nvSpPr>
        <p:spPr bwMode="auto">
          <a:xfrm>
            <a:off x="4343400" y="1981200"/>
            <a:ext cx="3581400" cy="762000"/>
          </a:xfrm>
          <a:prstGeom prst="accentCallout1">
            <a:avLst>
              <a:gd name="adj1" fmla="val 18750"/>
              <a:gd name="adj2" fmla="val -8333"/>
              <a:gd name="adj3" fmla="val -31401"/>
              <a:gd name="adj4" fmla="val -527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Paste all simulated parameter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values (from </a:t>
            </a:r>
            <a:r>
              <a:rPr kumimoji="0" lang="en-US" altLang="zh-CN" sz="10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Winbugs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) to R.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rgbClr val="FF0000"/>
                </a:solidFill>
                <a:latin typeface="Verdana" pitchFamily="34" charset="0"/>
              </a:rPr>
              <a:t>!!!Otherwise the following parameters from </a:t>
            </a:r>
            <a:r>
              <a:rPr lang="en-US" altLang="zh-CN" sz="1000" dirty="0" err="1" smtClean="0">
                <a:solidFill>
                  <a:srgbClr val="FF0000"/>
                </a:solidFill>
                <a:latin typeface="Verdana" pitchFamily="34" charset="0"/>
              </a:rPr>
              <a:t>Winbugs</a:t>
            </a:r>
            <a:r>
              <a:rPr lang="en-US" altLang="zh-CN" sz="1000" dirty="0" smtClean="0">
                <a:solidFill>
                  <a:srgbClr val="FF0000"/>
                </a:solidFill>
                <a:latin typeface="Verdana" pitchFamily="34" charset="0"/>
              </a:rPr>
              <a:t> will not be recognized by R!!!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9" name="Rounded Rectangle 3"/>
          <p:cNvSpPr/>
          <p:nvPr/>
        </p:nvSpPr>
        <p:spPr bwMode="auto">
          <a:xfrm>
            <a:off x="457200" y="1143000"/>
            <a:ext cx="1981200" cy="152400"/>
          </a:xfrm>
          <a:prstGeom prst="roundRect">
            <a:avLst>
              <a:gd name="adj" fmla="val 9925"/>
            </a:avLst>
          </a:prstGeom>
          <a:solidFill>
            <a:srgbClr val="00B05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endParaRPr lang="en-US" altLang="zh-CN" sz="1000" b="1" dirty="0" smtClean="0"/>
          </a:p>
          <a:p>
            <a:r>
              <a:rPr lang="en-US" altLang="zh-CN" sz="1000" b="1" dirty="0" smtClean="0"/>
              <a:t>names(mysim.sim)</a:t>
            </a:r>
          </a:p>
          <a:p>
            <a:endParaRPr lang="en-US" altLang="zh-CN" sz="1000" b="1" i="1" dirty="0" smtClean="0"/>
          </a:p>
        </p:txBody>
      </p:sp>
      <p:sp>
        <p:nvSpPr>
          <p:cNvPr id="10" name="Line Callout 1 (Accent Bar) 9"/>
          <p:cNvSpPr/>
          <p:nvPr/>
        </p:nvSpPr>
        <p:spPr bwMode="auto">
          <a:xfrm>
            <a:off x="4191000" y="914400"/>
            <a:ext cx="1752600" cy="609600"/>
          </a:xfrm>
          <a:prstGeom prst="accentCallout1">
            <a:avLst>
              <a:gd name="adj1" fmla="val 18750"/>
              <a:gd name="adj2" fmla="val -8333"/>
              <a:gd name="adj3" fmla="val 51620"/>
              <a:gd name="adj4" fmla="val -9838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Just pay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attention to what is printed out in R window.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ounded Rectangle 3"/>
          <p:cNvSpPr/>
          <p:nvPr/>
        </p:nvSpPr>
        <p:spPr bwMode="auto">
          <a:xfrm>
            <a:off x="457200" y="2895600"/>
            <a:ext cx="2362200" cy="1295400"/>
          </a:xfrm>
          <a:prstGeom prst="roundRect">
            <a:avLst>
              <a:gd name="adj" fmla="val 9925"/>
            </a:avLst>
          </a:prstGeom>
          <a:solidFill>
            <a:srgbClr val="00B05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endParaRPr lang="en-US" altLang="zh-CN" sz="800" b="1" dirty="0" smtClean="0"/>
          </a:p>
          <a:p>
            <a:r>
              <a:rPr lang="en-US" altLang="zh-CN" sz="800" b="1" dirty="0" smtClean="0"/>
              <a:t>Mean&lt;-</a:t>
            </a:r>
            <a:r>
              <a:rPr lang="en-US" altLang="zh-CN" sz="800" b="1" dirty="0" err="1" smtClean="0"/>
              <a:t>mysim.sim$summary</a:t>
            </a:r>
            <a:r>
              <a:rPr lang="en-US" altLang="zh-CN" sz="800" b="1" dirty="0" smtClean="0"/>
              <a:t>[1:params,1]</a:t>
            </a:r>
          </a:p>
          <a:p>
            <a:r>
              <a:rPr lang="en-US" altLang="zh-CN" sz="800" b="1" dirty="0" err="1" smtClean="0"/>
              <a:t>Stdev</a:t>
            </a:r>
            <a:r>
              <a:rPr lang="en-US" altLang="zh-CN" sz="800" b="1" dirty="0" smtClean="0"/>
              <a:t>&lt;-</a:t>
            </a:r>
            <a:r>
              <a:rPr lang="en-US" altLang="zh-CN" sz="800" b="1" dirty="0" err="1" smtClean="0"/>
              <a:t>mysim.sim$summary</a:t>
            </a:r>
            <a:r>
              <a:rPr lang="en-US" altLang="zh-CN" sz="800" b="1" dirty="0" smtClean="0"/>
              <a:t>[1:params,2]</a:t>
            </a:r>
          </a:p>
          <a:p>
            <a:r>
              <a:rPr lang="en-US" altLang="zh-CN" sz="800" b="1" dirty="0" smtClean="0"/>
              <a:t>Per2.5&lt;-</a:t>
            </a:r>
            <a:r>
              <a:rPr lang="en-US" altLang="zh-CN" sz="800" b="1" dirty="0" err="1" smtClean="0"/>
              <a:t>mysim.sim$summary</a:t>
            </a:r>
            <a:r>
              <a:rPr lang="en-US" altLang="zh-CN" sz="800" b="1" dirty="0" smtClean="0"/>
              <a:t>[1:params,3]</a:t>
            </a:r>
          </a:p>
          <a:p>
            <a:r>
              <a:rPr lang="en-US" altLang="zh-CN" sz="800" b="1" dirty="0" smtClean="0"/>
              <a:t>Per25&lt;-</a:t>
            </a:r>
            <a:r>
              <a:rPr lang="en-US" altLang="zh-CN" sz="800" b="1" dirty="0" err="1" smtClean="0"/>
              <a:t>mysim.sim$summary</a:t>
            </a:r>
            <a:r>
              <a:rPr lang="en-US" altLang="zh-CN" sz="800" b="1" dirty="0" smtClean="0"/>
              <a:t>[1:params,4]</a:t>
            </a:r>
          </a:p>
          <a:p>
            <a:r>
              <a:rPr lang="en-US" altLang="zh-CN" sz="800" b="1" dirty="0" smtClean="0"/>
              <a:t>Per50&lt;-</a:t>
            </a:r>
            <a:r>
              <a:rPr lang="en-US" altLang="zh-CN" sz="800" b="1" dirty="0" err="1" smtClean="0"/>
              <a:t>mysim.sim$summary</a:t>
            </a:r>
            <a:r>
              <a:rPr lang="en-US" altLang="zh-CN" sz="800" b="1" dirty="0" smtClean="0"/>
              <a:t>[1:params,5]</a:t>
            </a:r>
          </a:p>
          <a:p>
            <a:r>
              <a:rPr lang="en-US" altLang="zh-CN" sz="800" b="1" dirty="0" smtClean="0"/>
              <a:t>Per75&lt;-</a:t>
            </a:r>
            <a:r>
              <a:rPr lang="en-US" altLang="zh-CN" sz="800" b="1" dirty="0" err="1" smtClean="0"/>
              <a:t>mysim.sim$summary</a:t>
            </a:r>
            <a:r>
              <a:rPr lang="en-US" altLang="zh-CN" sz="800" b="1" dirty="0" smtClean="0"/>
              <a:t>[1:params,6]</a:t>
            </a:r>
          </a:p>
          <a:p>
            <a:r>
              <a:rPr lang="en-US" altLang="zh-CN" sz="800" b="1" dirty="0" smtClean="0"/>
              <a:t>Per97.5&lt;-</a:t>
            </a:r>
            <a:r>
              <a:rPr lang="en-US" altLang="zh-CN" sz="800" b="1" dirty="0" err="1" smtClean="0"/>
              <a:t>mysim.sim$summary</a:t>
            </a:r>
            <a:r>
              <a:rPr lang="en-US" altLang="zh-CN" sz="800" b="1" dirty="0" smtClean="0"/>
              <a:t>[1:params,7]</a:t>
            </a:r>
          </a:p>
          <a:p>
            <a:r>
              <a:rPr lang="en-US" altLang="zh-CN" sz="800" b="1" dirty="0" err="1" smtClean="0"/>
              <a:t>Rhat</a:t>
            </a:r>
            <a:r>
              <a:rPr lang="en-US" altLang="zh-CN" sz="800" b="1" dirty="0" smtClean="0"/>
              <a:t>&lt;-</a:t>
            </a:r>
            <a:r>
              <a:rPr lang="en-US" altLang="zh-CN" sz="800" b="1" dirty="0" err="1" smtClean="0"/>
              <a:t>mysim.sim$summary</a:t>
            </a:r>
            <a:r>
              <a:rPr lang="en-US" altLang="zh-CN" sz="800" b="1" dirty="0" smtClean="0"/>
              <a:t>[1:params,8]		</a:t>
            </a:r>
          </a:p>
          <a:p>
            <a:r>
              <a:rPr lang="en-US" altLang="zh-CN" sz="800" b="1" dirty="0" smtClean="0"/>
              <a:t>n.eff&lt;-</a:t>
            </a:r>
            <a:r>
              <a:rPr lang="en-US" altLang="zh-CN" sz="800" b="1" dirty="0" err="1" smtClean="0"/>
              <a:t>mysim.sim$summary</a:t>
            </a:r>
            <a:r>
              <a:rPr lang="en-US" altLang="zh-CN" sz="800" b="1" dirty="0" smtClean="0"/>
              <a:t>[1:params,9]</a:t>
            </a:r>
          </a:p>
          <a:p>
            <a:pPr algn="ctr"/>
            <a:endParaRPr lang="en-US" altLang="zh-CN" sz="1000" dirty="0" smtClean="0"/>
          </a:p>
        </p:txBody>
      </p:sp>
      <p:sp>
        <p:nvSpPr>
          <p:cNvPr id="14" name="Line Callout 1 (Accent Bar) 13"/>
          <p:cNvSpPr/>
          <p:nvPr/>
        </p:nvSpPr>
        <p:spPr bwMode="auto">
          <a:xfrm>
            <a:off x="4343400" y="3124200"/>
            <a:ext cx="3581400" cy="457200"/>
          </a:xfrm>
          <a:prstGeom prst="accentCallout1">
            <a:avLst>
              <a:gd name="adj1" fmla="val 18750"/>
              <a:gd name="adj2" fmla="val -8333"/>
              <a:gd name="adj3" fmla="val 88599"/>
              <a:gd name="adj4" fmla="val -429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Paste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all mean statistics from a table called “summary”.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90600"/>
            <a:ext cx="845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b="1" dirty="0" smtClean="0"/>
              <a:t> There are 3 indispensable parts for a complete </a:t>
            </a:r>
            <a:r>
              <a:rPr lang="en-US" altLang="zh-CN" sz="2000" b="1" dirty="0" err="1" smtClean="0"/>
              <a:t>Winbugs</a:t>
            </a:r>
            <a:r>
              <a:rPr lang="en-US" altLang="zh-CN" sz="2000" b="1" dirty="0" smtClean="0"/>
              <a:t>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b="1" dirty="0" smtClean="0"/>
              <a:t>Input Data </a:t>
            </a:r>
          </a:p>
          <a:p>
            <a:pPr marL="800100" lvl="1" indent="-342900"/>
            <a:r>
              <a:rPr lang="en-US" altLang="zh-CN" dirty="0" smtClean="0"/>
              <a:t>	i.e. Y (dependent variables), X (independent variables), N (number of </a:t>
            </a:r>
            <a:r>
              <a:rPr lang="en-US" altLang="zh-CN" dirty="0" err="1" smtClean="0"/>
              <a:t>obs</a:t>
            </a:r>
            <a:r>
              <a:rPr lang="en-US" altLang="zh-CN" dirty="0" smtClean="0"/>
              <a:t>) and etc…</a:t>
            </a:r>
          </a:p>
          <a:p>
            <a:pPr marL="800100" lvl="1" indent="-342900"/>
            <a:r>
              <a:rPr lang="en-US" altLang="zh-CN" b="1" dirty="0" smtClean="0"/>
              <a:t>2.   Model definition (syntax)</a:t>
            </a:r>
          </a:p>
          <a:p>
            <a:pPr marL="800100" lvl="1" indent="-342900"/>
            <a:r>
              <a:rPr lang="en-US" altLang="zh-CN" dirty="0" smtClean="0"/>
              <a:t>	i.e. model structure, prior distribution of parameters</a:t>
            </a:r>
          </a:p>
          <a:p>
            <a:pPr marL="800100" lvl="1" indent="-342900"/>
            <a:r>
              <a:rPr lang="en-US" altLang="zh-CN" b="1" dirty="0" smtClean="0"/>
              <a:t>3.   Initial values for parameters 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6425" cy="914400"/>
          </a:xfrm>
        </p:spPr>
        <p:txBody>
          <a:bodyPr/>
          <a:lstStyle/>
          <a:p>
            <a:r>
              <a:rPr lang="en-US" altLang="zh-CN" dirty="0" smtClean="0"/>
              <a:t>Explain customized part of R codes (continued)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0668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err="1" smtClean="0"/>
              <a:t>AggParam</a:t>
            </a:r>
            <a:r>
              <a:rPr lang="en-US" altLang="zh-CN" sz="800" dirty="0" smtClean="0"/>
              <a:t>&lt;-</a:t>
            </a:r>
            <a:r>
              <a:rPr lang="en-US" altLang="zh-CN" sz="800" dirty="0" err="1" smtClean="0"/>
              <a:t>data.frame</a:t>
            </a:r>
            <a:r>
              <a:rPr lang="en-US" altLang="zh-CN" sz="800" dirty="0" smtClean="0"/>
              <a:t>(mu=mu[1:n.iter2,1:(prods-1)],alpha=alpha2[1:n.iter2,1:((prods-1)*</a:t>
            </a:r>
            <a:r>
              <a:rPr lang="en-US" altLang="zh-CN" sz="800" dirty="0" err="1" smtClean="0"/>
              <a:t>atts</a:t>
            </a:r>
            <a:r>
              <a:rPr lang="en-US" altLang="zh-CN" sz="800" dirty="0" smtClean="0"/>
              <a:t>)],</a:t>
            </a:r>
            <a:r>
              <a:rPr lang="en-US" altLang="zh-CN" sz="800" dirty="0" err="1" smtClean="0"/>
              <a:t>Precb</a:t>
            </a:r>
            <a:r>
              <a:rPr lang="en-US" altLang="zh-CN" sz="800" dirty="0" smtClean="0"/>
              <a:t>=</a:t>
            </a:r>
            <a:r>
              <a:rPr lang="en-US" altLang="zh-CN" sz="800" dirty="0" err="1" smtClean="0"/>
              <a:t>Precb</a:t>
            </a:r>
            <a:r>
              <a:rPr lang="en-US" altLang="zh-CN" sz="800" dirty="0" smtClean="0"/>
              <a:t>[1:n.iter2,1:(prods-1)],Precg1=Precg1[1:n.iter2,1:(prods-1)],Precg2=Precg2[1:n.iter2,1:(prods-1)],Precg3=Precg3[1:n.iter2,1:(prods-1)],Precg4=Precg4[1:n.iter2,1:(prods-1)],Precg5=Precg5[1:n.iter2,1:(prods-1)],Precg6=Precg6[1:n.iter2,1:(prods-1)],Precg7=Precg7[1:n.iter2,1:(prods-1)],Precg8=Precg8[1:n.iter2,1:(prods-1)],Precg9=Precg9[1:n.iter2,1:(prods-1)])</a:t>
            </a:r>
          </a:p>
          <a:p>
            <a:r>
              <a:rPr lang="en-US" altLang="zh-CN" sz="800" dirty="0" smtClean="0"/>
              <a:t>  </a:t>
            </a:r>
          </a:p>
          <a:p>
            <a:r>
              <a:rPr lang="en-US" altLang="zh-CN" sz="800" dirty="0" err="1" smtClean="0"/>
              <a:t>write.table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AggParam</a:t>
            </a:r>
            <a:r>
              <a:rPr lang="en-US" altLang="zh-CN" sz="800" dirty="0" smtClean="0"/>
              <a:t>, file= </a:t>
            </a:r>
            <a:r>
              <a:rPr lang="en-US" altLang="zh-CN" sz="800" dirty="0" err="1" smtClean="0"/>
              <a:t>Aggs</a:t>
            </a:r>
            <a:r>
              <a:rPr lang="en-US" altLang="zh-CN" sz="800" dirty="0" smtClean="0"/>
              <a:t>, sep= "," , </a:t>
            </a:r>
            <a:r>
              <a:rPr lang="en-US" altLang="zh-CN" sz="800" dirty="0" err="1" smtClean="0"/>
              <a:t>col.names</a:t>
            </a:r>
            <a:r>
              <a:rPr lang="en-US" altLang="zh-CN" sz="800" dirty="0" smtClean="0"/>
              <a:t>=NA)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zh-CN" altLang="en-US" sz="800" dirty="0" smtClean="0"/>
          </a:p>
          <a:p>
            <a:endParaRPr lang="zh-CN" altLang="en-US" sz="8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295400"/>
            <a:ext cx="4191000" cy="2438400"/>
          </a:xfrm>
          <a:prstGeom prst="roundRect">
            <a:avLst>
              <a:gd name="adj" fmla="val 9925"/>
            </a:avLst>
          </a:prstGeom>
          <a:solidFill>
            <a:srgbClr val="00B05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endParaRPr lang="en-US" altLang="zh-CN" sz="800" b="1" dirty="0" smtClean="0"/>
          </a:p>
          <a:p>
            <a:r>
              <a:rPr lang="en-US" altLang="zh-CN" sz="800" b="1" dirty="0" smtClean="0"/>
              <a:t>##########paste aggregate level coefficients--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alpha2&lt;-c(1:(n.iter2*(prods-1)*</a:t>
            </a:r>
            <a:r>
              <a:rPr lang="en-US" altLang="zh-CN" sz="800" b="1" dirty="0" err="1" smtClean="0"/>
              <a:t>atts</a:t>
            </a:r>
            <a:r>
              <a:rPr lang="en-US" altLang="zh-CN" sz="800" b="1" dirty="0" smtClean="0"/>
              <a:t>))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dim(alpha2)&lt;-c(n.iter2,(prods-1)*</a:t>
            </a:r>
            <a:r>
              <a:rPr lang="en-US" altLang="zh-CN" sz="800" b="1" dirty="0" err="1" smtClean="0"/>
              <a:t>atts</a:t>
            </a:r>
            <a:r>
              <a:rPr lang="en-US" altLang="zh-CN" sz="800" b="1" dirty="0" smtClean="0"/>
              <a:t>)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for(</a:t>
            </a:r>
            <a:r>
              <a:rPr lang="en-US" altLang="zh-CN" sz="800" b="1" dirty="0" err="1" smtClean="0"/>
              <a:t>i</a:t>
            </a:r>
            <a:r>
              <a:rPr lang="en-US" altLang="zh-CN" sz="800" b="1" dirty="0" smtClean="0"/>
              <a:t> in 1:n.iter2)</a:t>
            </a:r>
          </a:p>
          <a:p>
            <a:r>
              <a:rPr lang="en-US" altLang="zh-CN" sz="800" b="1" dirty="0" smtClean="0"/>
              <a:t>{</a:t>
            </a:r>
          </a:p>
          <a:p>
            <a:r>
              <a:rPr lang="en-US" altLang="zh-CN" sz="800" b="1" dirty="0" smtClean="0"/>
              <a:t>	for(j in 1:(prods-1)){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		for(k in 1:atts){</a:t>
            </a:r>
          </a:p>
          <a:p>
            <a:r>
              <a:rPr lang="en-US" altLang="zh-CN" sz="800" b="1" dirty="0" smtClean="0"/>
              <a:t>                		alpha2[</a:t>
            </a:r>
            <a:r>
              <a:rPr lang="en-US" altLang="zh-CN" sz="800" b="1" dirty="0" err="1" smtClean="0"/>
              <a:t>i,k+atts</a:t>
            </a:r>
            <a:r>
              <a:rPr lang="en-US" altLang="zh-CN" sz="800" b="1" dirty="0" smtClean="0"/>
              <a:t>*(j-1)]&lt;-alpha[</a:t>
            </a:r>
            <a:r>
              <a:rPr lang="en-US" altLang="zh-CN" sz="800" b="1" dirty="0" err="1" smtClean="0"/>
              <a:t>i,j,k</a:t>
            </a:r>
            <a:r>
              <a:rPr lang="en-US" altLang="zh-CN" sz="800" b="1" dirty="0" smtClean="0"/>
              <a:t>] </a:t>
            </a:r>
          </a:p>
          <a:p>
            <a:r>
              <a:rPr lang="en-US" altLang="zh-CN" sz="800" b="1" dirty="0" smtClean="0"/>
              <a:t>		</a:t>
            </a:r>
          </a:p>
          <a:p>
            <a:r>
              <a:rPr lang="en-US" altLang="zh-CN" sz="800" b="1" dirty="0" smtClean="0"/>
              <a:t>				}</a:t>
            </a:r>
          </a:p>
          <a:p>
            <a:r>
              <a:rPr lang="en-US" altLang="zh-CN" sz="800" b="1" dirty="0" smtClean="0"/>
              <a:t>			}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}</a:t>
            </a:r>
          </a:p>
          <a:p>
            <a:pPr algn="ctr"/>
            <a:endParaRPr lang="en-US" altLang="zh-CN" sz="800" b="1" dirty="0" smtClean="0"/>
          </a:p>
        </p:txBody>
      </p:sp>
      <p:sp>
        <p:nvSpPr>
          <p:cNvPr id="6" name="Line Callout 1 (Accent Bar) 5"/>
          <p:cNvSpPr/>
          <p:nvPr/>
        </p:nvSpPr>
        <p:spPr bwMode="auto">
          <a:xfrm>
            <a:off x="5638800" y="1905000"/>
            <a:ext cx="2057400" cy="838200"/>
          </a:xfrm>
          <a:prstGeom prst="accentCallout1">
            <a:avLst>
              <a:gd name="adj1" fmla="val 18750"/>
              <a:gd name="adj2" fmla="val -8333"/>
              <a:gd name="adj3" fmla="val 70293"/>
              <a:gd name="adj4" fmla="val -476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Reduce high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dimension of alpha output from </a:t>
            </a:r>
            <a:r>
              <a:rPr kumimoji="0" lang="en-US" altLang="zh-CN" sz="10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Winbugs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to a 2-dimension matrix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Explain customized part of R codes (continued)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zh-CN" altLang="en-US" sz="8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1143000"/>
            <a:ext cx="4191000" cy="4876800"/>
          </a:xfrm>
          <a:prstGeom prst="roundRect">
            <a:avLst>
              <a:gd name="adj" fmla="val 9925"/>
            </a:avLst>
          </a:prstGeom>
          <a:solidFill>
            <a:srgbClr val="00B05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r>
              <a:rPr lang="en-US" altLang="zh-CN" sz="800" b="1" dirty="0" smtClean="0"/>
              <a:t>##########paste individual level coefficients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err="1" smtClean="0"/>
              <a:t>int</a:t>
            </a:r>
            <a:r>
              <a:rPr lang="en-US" altLang="zh-CN" sz="800" b="1" dirty="0" smtClean="0"/>
              <a:t>&lt;-c(1:(n.iter2*Blocks*(prods-1)))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dim(</a:t>
            </a:r>
            <a:r>
              <a:rPr lang="en-US" altLang="zh-CN" sz="800" b="1" dirty="0" err="1" smtClean="0"/>
              <a:t>int</a:t>
            </a:r>
            <a:r>
              <a:rPr lang="en-US" altLang="zh-CN" sz="800" b="1" dirty="0" smtClean="0"/>
              <a:t>)&lt;-c(n.iter2*Blocks,(prods-1))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for(</a:t>
            </a:r>
            <a:r>
              <a:rPr lang="en-US" altLang="zh-CN" sz="800" b="1" dirty="0" err="1" smtClean="0"/>
              <a:t>i</a:t>
            </a:r>
            <a:r>
              <a:rPr lang="en-US" altLang="zh-CN" sz="800" b="1" dirty="0" smtClean="0"/>
              <a:t> in 1:n.iter2){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err="1" smtClean="0"/>
              <a:t>int</a:t>
            </a:r>
            <a:r>
              <a:rPr lang="en-US" altLang="zh-CN" sz="800" b="1" dirty="0" smtClean="0"/>
              <a:t>[(1+Blocks*(i-1)):(</a:t>
            </a:r>
            <a:r>
              <a:rPr lang="en-US" altLang="zh-CN" sz="800" b="1" dirty="0" err="1" smtClean="0"/>
              <a:t>Blocks+Blocks</a:t>
            </a:r>
            <a:r>
              <a:rPr lang="en-US" altLang="zh-CN" sz="800" b="1" dirty="0" smtClean="0"/>
              <a:t>*(i-1)),1:(prods-1)]&lt;-b[i,1:Blocks,1:(prods-1)]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}</a:t>
            </a:r>
          </a:p>
          <a:p>
            <a:endParaRPr lang="en-US" altLang="zh-CN" sz="800" b="1" dirty="0" smtClean="0"/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Rg1&lt;-c(1:(n.iter2*Blocks*(prods-1)))</a:t>
            </a:r>
          </a:p>
          <a:p>
            <a:r>
              <a:rPr lang="en-US" altLang="zh-CN" sz="800" b="1" dirty="0" smtClean="0"/>
              <a:t>dim(Rg1)&lt;-c(n.iter2*Blocks,(prods-1))</a:t>
            </a:r>
          </a:p>
          <a:p>
            <a:r>
              <a:rPr lang="en-US" altLang="zh-CN" sz="800" b="1" dirty="0" smtClean="0"/>
              <a:t>for(</a:t>
            </a:r>
            <a:r>
              <a:rPr lang="en-US" altLang="zh-CN" sz="800" b="1" dirty="0" err="1" smtClean="0"/>
              <a:t>i</a:t>
            </a:r>
            <a:r>
              <a:rPr lang="en-US" altLang="zh-CN" sz="800" b="1" dirty="0" smtClean="0"/>
              <a:t> in 1:n.iter2){</a:t>
            </a:r>
          </a:p>
          <a:p>
            <a:r>
              <a:rPr lang="en-US" altLang="zh-CN" sz="800" b="1" dirty="0" smtClean="0"/>
              <a:t>Rg1[(1+Blocks*(i-1)):(</a:t>
            </a:r>
            <a:r>
              <a:rPr lang="en-US" altLang="zh-CN" sz="800" b="1" dirty="0" err="1" smtClean="0"/>
              <a:t>Blocks+Blocks</a:t>
            </a:r>
            <a:r>
              <a:rPr lang="en-US" altLang="zh-CN" sz="800" b="1" dirty="0" smtClean="0"/>
              <a:t>*(i-1)),1:(prods-1)]&lt;-g1[i,1:Blocks,1:(prods-1)]</a:t>
            </a:r>
          </a:p>
          <a:p>
            <a:r>
              <a:rPr lang="en-US" altLang="zh-CN" sz="800" b="1" dirty="0" smtClean="0"/>
              <a:t>}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Rg2&lt;-c(1:(n.iter2*Blocks*(prods-1)))</a:t>
            </a:r>
          </a:p>
          <a:p>
            <a:r>
              <a:rPr lang="en-US" altLang="zh-CN" sz="800" b="1" dirty="0" smtClean="0"/>
              <a:t>dim(Rg2)&lt;-c(n.iter2*Blocks,(prods-1))</a:t>
            </a:r>
          </a:p>
          <a:p>
            <a:r>
              <a:rPr lang="en-US" altLang="zh-CN" sz="800" b="1" dirty="0" smtClean="0"/>
              <a:t>for(</a:t>
            </a:r>
            <a:r>
              <a:rPr lang="en-US" altLang="zh-CN" sz="800" b="1" dirty="0" err="1" smtClean="0"/>
              <a:t>i</a:t>
            </a:r>
            <a:r>
              <a:rPr lang="en-US" altLang="zh-CN" sz="800" b="1" dirty="0" smtClean="0"/>
              <a:t> in 1:n.iter2){</a:t>
            </a:r>
          </a:p>
          <a:p>
            <a:r>
              <a:rPr lang="en-US" altLang="zh-CN" sz="800" b="1" dirty="0" smtClean="0"/>
              <a:t>Rg2[(1+Blocks*(i-1)):(</a:t>
            </a:r>
            <a:r>
              <a:rPr lang="en-US" altLang="zh-CN" sz="800" b="1" dirty="0" err="1" smtClean="0"/>
              <a:t>Blocks+Blocks</a:t>
            </a:r>
            <a:r>
              <a:rPr lang="en-US" altLang="zh-CN" sz="800" b="1" dirty="0" smtClean="0"/>
              <a:t>*(i-1)),1:(prods-1)]&lt;-g2[i,1:Blocks,1:(prods-1)]</a:t>
            </a:r>
          </a:p>
          <a:p>
            <a:r>
              <a:rPr lang="en-US" altLang="zh-CN" sz="800" b="1" dirty="0" smtClean="0"/>
              <a:t>}</a:t>
            </a:r>
          </a:p>
          <a:p>
            <a:r>
              <a:rPr lang="en-US" altLang="zh-CN" sz="800" b="1" dirty="0" smtClean="0"/>
              <a:t>……</a:t>
            </a:r>
          </a:p>
          <a:p>
            <a:r>
              <a:rPr lang="en-US" altLang="zh-CN" sz="800" b="1" dirty="0" smtClean="0"/>
              <a:t>……</a:t>
            </a:r>
          </a:p>
          <a:p>
            <a:r>
              <a:rPr lang="en-US" altLang="zh-CN" sz="800" b="1" dirty="0" smtClean="0"/>
              <a:t>……</a:t>
            </a:r>
          </a:p>
          <a:p>
            <a:r>
              <a:rPr lang="en-US" altLang="zh-CN" sz="800" b="1" dirty="0" smtClean="0"/>
              <a:t>Rg9&lt;-c(1:(n.iter2*Blocks*(prods-1)))</a:t>
            </a:r>
          </a:p>
          <a:p>
            <a:r>
              <a:rPr lang="en-US" altLang="zh-CN" sz="800" b="1" dirty="0" smtClean="0"/>
              <a:t>dim(Rg9)&lt;-c(n.iter2*Blocks,(prods-1))</a:t>
            </a:r>
          </a:p>
          <a:p>
            <a:r>
              <a:rPr lang="en-US" altLang="zh-CN" sz="800" b="1" dirty="0" smtClean="0"/>
              <a:t>for(</a:t>
            </a:r>
            <a:r>
              <a:rPr lang="en-US" altLang="zh-CN" sz="800" b="1" dirty="0" err="1" smtClean="0"/>
              <a:t>i</a:t>
            </a:r>
            <a:r>
              <a:rPr lang="en-US" altLang="zh-CN" sz="800" b="1" dirty="0" smtClean="0"/>
              <a:t> in 1:n.iter2){</a:t>
            </a:r>
          </a:p>
          <a:p>
            <a:r>
              <a:rPr lang="en-US" altLang="zh-CN" sz="800" b="1" dirty="0" smtClean="0"/>
              <a:t>Rg9[(1+Blocks*(i-1)):(</a:t>
            </a:r>
            <a:r>
              <a:rPr lang="en-US" altLang="zh-CN" sz="800" b="1" dirty="0" err="1" smtClean="0"/>
              <a:t>Blocks+Blocks</a:t>
            </a:r>
            <a:r>
              <a:rPr lang="en-US" altLang="zh-CN" sz="800" b="1" dirty="0" smtClean="0"/>
              <a:t>*(i-1)),1:(prods-1)]&lt;-g9[i,1:Blocks,1:(prods-1)]</a:t>
            </a:r>
          </a:p>
          <a:p>
            <a:r>
              <a:rPr lang="en-US" altLang="zh-CN" sz="800" b="1" dirty="0" smtClean="0"/>
              <a:t>}</a:t>
            </a:r>
          </a:p>
          <a:p>
            <a:pPr algn="ctr"/>
            <a:endParaRPr lang="en-US" altLang="zh-CN" sz="800" b="1" dirty="0" smtClean="0"/>
          </a:p>
        </p:txBody>
      </p:sp>
      <p:sp>
        <p:nvSpPr>
          <p:cNvPr id="6" name="Line Callout 1 (Accent Bar) 5"/>
          <p:cNvSpPr/>
          <p:nvPr/>
        </p:nvSpPr>
        <p:spPr bwMode="auto">
          <a:xfrm>
            <a:off x="5638800" y="2667000"/>
            <a:ext cx="2057400" cy="838200"/>
          </a:xfrm>
          <a:prstGeom prst="accentCallout1">
            <a:avLst>
              <a:gd name="adj1" fmla="val 18750"/>
              <a:gd name="adj2" fmla="val -8333"/>
              <a:gd name="adj3" fmla="val 70293"/>
              <a:gd name="adj4" fmla="val -476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Same as on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last page,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reduce high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dimension of individual level coefficients </a:t>
            </a:r>
            <a:r>
              <a:rPr kumimoji="0" lang="en-US" altLang="zh-CN" sz="10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dervied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from </a:t>
            </a:r>
            <a:r>
              <a:rPr kumimoji="0" lang="en-US" altLang="zh-CN" sz="10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Winbugs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to 2-dimension matrix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Explain customized part of R codes (continued)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err="1" smtClean="0"/>
              <a:t>IndParam</a:t>
            </a:r>
            <a:r>
              <a:rPr lang="en-US" altLang="zh-CN" sz="800" dirty="0" smtClean="0"/>
              <a:t>&lt;-</a:t>
            </a:r>
            <a:r>
              <a:rPr lang="en-US" altLang="zh-CN" sz="800" dirty="0" err="1" smtClean="0"/>
              <a:t>data.frame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iter</a:t>
            </a:r>
            <a:r>
              <a:rPr lang="en-US" altLang="zh-CN" sz="800" dirty="0" smtClean="0"/>
              <a:t>=</a:t>
            </a:r>
            <a:r>
              <a:rPr lang="en-US" altLang="zh-CN" sz="800" dirty="0" err="1" smtClean="0"/>
              <a:t>CountIter</a:t>
            </a:r>
            <a:r>
              <a:rPr lang="en-US" altLang="zh-CN" sz="800" dirty="0" smtClean="0"/>
              <a:t>, Block=</a:t>
            </a:r>
            <a:r>
              <a:rPr lang="en-US" altLang="zh-CN" sz="800" dirty="0" err="1" smtClean="0"/>
              <a:t>CountBlock,int</a:t>
            </a:r>
            <a:r>
              <a:rPr lang="en-US" altLang="zh-CN" sz="800" dirty="0" smtClean="0"/>
              <a:t>=</a:t>
            </a:r>
            <a:r>
              <a:rPr lang="en-US" altLang="zh-CN" sz="800" dirty="0" err="1" smtClean="0"/>
              <a:t>int</a:t>
            </a:r>
            <a:r>
              <a:rPr lang="en-US" altLang="zh-CN" sz="800" dirty="0" smtClean="0"/>
              <a:t>[1:(Blocks*n.iter2),1:(prods-1)],Rg1=Rg1[1:(Blocks*n.iter2),1:(prods-1)],Rg2=Rg2[1:(Blocks*n.iter2),1:(prods-1)],Rg3=Rg3[1:(Blocks*n.iter2),1:(prods-1)],Rg4=Rg4[1:(Blocks*n.iter2),1:(prods-1)],Rg5=Rg5[1:(Blocks*n.iter2),1:(prods-1)],Rg6=Rg6[1:(Blocks*n.iter2),1:(prods-1)],Rg7=Rg7[1:(Blocks*n.iter2),1:(prods-1)],Rg8=Rg8[1:(Blocks*n.iter2),1:(prods-1)],Rg9=Rg9[1:(Blocks*n.iter2),1:(prods-1)])  </a:t>
            </a:r>
          </a:p>
          <a:p>
            <a:endParaRPr lang="en-US" altLang="zh-CN" sz="800" dirty="0" smtClean="0"/>
          </a:p>
          <a:p>
            <a:r>
              <a:rPr lang="en-US" altLang="zh-CN" sz="800" dirty="0" err="1" smtClean="0"/>
              <a:t>write.table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IndParam</a:t>
            </a:r>
            <a:r>
              <a:rPr lang="en-US" altLang="zh-CN" sz="800" dirty="0" smtClean="0"/>
              <a:t>, file= </a:t>
            </a:r>
            <a:r>
              <a:rPr lang="en-US" altLang="zh-CN" sz="800" dirty="0" err="1" smtClean="0"/>
              <a:t>Inds</a:t>
            </a:r>
            <a:r>
              <a:rPr lang="en-US" altLang="zh-CN" sz="800" dirty="0" smtClean="0"/>
              <a:t>, sep= "," , </a:t>
            </a:r>
            <a:r>
              <a:rPr lang="en-US" altLang="zh-CN" sz="800" dirty="0" err="1" smtClean="0"/>
              <a:t>col.names</a:t>
            </a:r>
            <a:r>
              <a:rPr lang="en-US" altLang="zh-CN" sz="800" dirty="0" smtClean="0"/>
              <a:t>=NA)</a:t>
            </a:r>
            <a:endParaRPr lang="zh-CN" altLang="en-US" sz="8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33400" y="1143000"/>
            <a:ext cx="4191000" cy="1905000"/>
          </a:xfrm>
          <a:prstGeom prst="roundRect">
            <a:avLst>
              <a:gd name="adj" fmla="val 9925"/>
            </a:avLst>
          </a:prstGeom>
          <a:solidFill>
            <a:srgbClr val="00B05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r>
              <a:rPr lang="en-US" altLang="zh-CN" sz="800" b="1" dirty="0" err="1" smtClean="0"/>
              <a:t>CountBlock</a:t>
            </a:r>
            <a:r>
              <a:rPr lang="en-US" altLang="zh-CN" sz="800" b="1" dirty="0" smtClean="0"/>
              <a:t>&lt;-c(1:(n.iter2*Blocks))</a:t>
            </a:r>
          </a:p>
          <a:p>
            <a:r>
              <a:rPr lang="en-US" altLang="zh-CN" sz="800" b="1" dirty="0" err="1" smtClean="0"/>
              <a:t>CountIter</a:t>
            </a:r>
            <a:r>
              <a:rPr lang="en-US" altLang="zh-CN" sz="800" b="1" dirty="0" smtClean="0"/>
              <a:t>&lt;-c(1:(n.iter2*Blocks))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for(</a:t>
            </a:r>
            <a:r>
              <a:rPr lang="en-US" altLang="zh-CN" sz="800" b="1" dirty="0" err="1" smtClean="0"/>
              <a:t>i</a:t>
            </a:r>
            <a:r>
              <a:rPr lang="en-US" altLang="zh-CN" sz="800" b="1" dirty="0" smtClean="0"/>
              <a:t> in 1:n.iter2){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for(j in 1:Blocks){</a:t>
            </a:r>
          </a:p>
          <a:p>
            <a:r>
              <a:rPr lang="en-US" altLang="zh-CN" sz="800" b="1" dirty="0" smtClean="0"/>
              <a:t>		</a:t>
            </a:r>
            <a:r>
              <a:rPr lang="en-US" altLang="zh-CN" sz="800" b="1" dirty="0" err="1" smtClean="0"/>
              <a:t>CountBlock</a:t>
            </a:r>
            <a:r>
              <a:rPr lang="en-US" altLang="zh-CN" sz="800" b="1" dirty="0" smtClean="0"/>
              <a:t>[</a:t>
            </a:r>
            <a:r>
              <a:rPr lang="en-US" altLang="zh-CN" sz="800" b="1" dirty="0" err="1" smtClean="0"/>
              <a:t>j+Blocks</a:t>
            </a:r>
            <a:r>
              <a:rPr lang="en-US" altLang="zh-CN" sz="800" b="1" dirty="0" smtClean="0"/>
              <a:t>*(i-1)]&lt;-j</a:t>
            </a:r>
          </a:p>
          <a:p>
            <a:r>
              <a:rPr lang="en-US" altLang="zh-CN" sz="800" b="1" dirty="0" smtClean="0"/>
              <a:t>		</a:t>
            </a:r>
            <a:r>
              <a:rPr lang="en-US" altLang="zh-CN" sz="800" b="1" dirty="0" err="1" smtClean="0"/>
              <a:t>CountIter</a:t>
            </a:r>
            <a:r>
              <a:rPr lang="en-US" altLang="zh-CN" sz="800" b="1" dirty="0" smtClean="0"/>
              <a:t>[</a:t>
            </a:r>
            <a:r>
              <a:rPr lang="en-US" altLang="zh-CN" sz="800" b="1" dirty="0" err="1" smtClean="0"/>
              <a:t>j+Blocks</a:t>
            </a:r>
            <a:r>
              <a:rPr lang="en-US" altLang="zh-CN" sz="800" b="1" dirty="0" smtClean="0"/>
              <a:t>*(i-1)]&lt;-</a:t>
            </a:r>
            <a:r>
              <a:rPr lang="en-US" altLang="zh-CN" sz="800" b="1" dirty="0" err="1" smtClean="0"/>
              <a:t>i</a:t>
            </a:r>
            <a:endParaRPr lang="en-US" altLang="zh-CN" sz="800" b="1" dirty="0" smtClean="0"/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		}</a:t>
            </a:r>
          </a:p>
          <a:p>
            <a:endParaRPr lang="en-US" altLang="zh-CN" sz="800" b="1" dirty="0" smtClean="0"/>
          </a:p>
          <a:p>
            <a:r>
              <a:rPr lang="en-US" altLang="zh-CN" sz="800" b="1" dirty="0" smtClean="0"/>
              <a:t>}</a:t>
            </a:r>
          </a:p>
          <a:p>
            <a:pPr algn="ctr"/>
            <a:endParaRPr lang="en-US" altLang="zh-CN" sz="800" b="1" dirty="0" smtClean="0"/>
          </a:p>
        </p:txBody>
      </p:sp>
      <p:sp>
        <p:nvSpPr>
          <p:cNvPr id="6" name="Line Callout 1 (Accent Bar) 5"/>
          <p:cNvSpPr/>
          <p:nvPr/>
        </p:nvSpPr>
        <p:spPr bwMode="auto">
          <a:xfrm>
            <a:off x="5791200" y="1447800"/>
            <a:ext cx="2057400" cy="838200"/>
          </a:xfrm>
          <a:prstGeom prst="accentCallout1">
            <a:avLst>
              <a:gd name="adj1" fmla="val 18750"/>
              <a:gd name="adj2" fmla="val -8333"/>
              <a:gd name="adj3" fmla="val 70293"/>
              <a:gd name="adj4" fmla="val -476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Iteration</a:t>
            </a:r>
            <a:r>
              <a:rPr lang="en-US" altLang="zh-CN" sz="1000" dirty="0" smtClean="0">
                <a:solidFill>
                  <a:srgbClr val="FF0000"/>
                </a:solidFill>
                <a:latin typeface="Verdana" pitchFamily="34" charset="0"/>
              </a:rPr>
              <a:t> ID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and Block ID.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Winbugs</a:t>
            </a:r>
            <a:r>
              <a:rPr lang="en-US" altLang="zh-CN" dirty="0" smtClean="0"/>
              <a:t> Code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815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model{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# Set Prior Constants For Population precision parameters (note: 3 prior observations yields better convergence)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m0&lt;-3</a:t>
            </a:r>
          </a:p>
          <a:p>
            <a:r>
              <a:rPr lang="en-US" altLang="zh-CN" sz="800" dirty="0" smtClean="0"/>
              <a:t>var0&lt;-1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a1&lt;-m0/2</a:t>
            </a:r>
          </a:p>
          <a:p>
            <a:r>
              <a:rPr lang="en-US" altLang="zh-CN" sz="800" dirty="0" smtClean="0"/>
              <a:t>a2&lt;-m0*var0/2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for(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 in 1:(prods-1)){</a:t>
            </a:r>
          </a:p>
          <a:p>
            <a:r>
              <a:rPr lang="en-US" altLang="zh-CN" sz="800" dirty="0" smtClean="0"/>
              <a:t>	</a:t>
            </a:r>
          </a:p>
          <a:p>
            <a:r>
              <a:rPr lang="en-US" altLang="zh-CN" sz="800" dirty="0" smtClean="0"/>
              <a:t>	</a:t>
            </a:r>
          </a:p>
          <a:p>
            <a:r>
              <a:rPr lang="en-US" altLang="zh-CN" sz="800" dirty="0" smtClean="0"/>
              <a:t>	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	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371600" y="2743200"/>
            <a:ext cx="2362200" cy="1066800"/>
          </a:xfrm>
          <a:prstGeom prst="roundRect">
            <a:avLst>
              <a:gd name="adj" fmla="val 9925"/>
            </a:avLst>
          </a:prstGeom>
          <a:solidFill>
            <a:srgbClr val="00B05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r>
              <a:rPr lang="en-US" altLang="zh-CN" sz="800" dirty="0" smtClean="0"/>
              <a:t>mu[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dnorm</a:t>
            </a:r>
            <a:r>
              <a:rPr lang="en-US" altLang="zh-CN" sz="800" dirty="0" smtClean="0"/>
              <a:t>(0,0.0001)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for(</a:t>
            </a:r>
            <a:r>
              <a:rPr lang="en-US" altLang="zh-CN" sz="800" dirty="0" err="1" smtClean="0"/>
              <a:t>att</a:t>
            </a:r>
            <a:r>
              <a:rPr lang="en-US" altLang="zh-CN" sz="800" dirty="0" smtClean="0"/>
              <a:t> in 1:atts){</a:t>
            </a:r>
          </a:p>
          <a:p>
            <a:r>
              <a:rPr lang="en-US" altLang="zh-CN" sz="800" dirty="0" smtClean="0"/>
              <a:t>alpha[</a:t>
            </a:r>
            <a:r>
              <a:rPr lang="en-US" altLang="zh-CN" sz="800" dirty="0" err="1" smtClean="0"/>
              <a:t>i,att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dnorm</a:t>
            </a:r>
            <a:r>
              <a:rPr lang="en-US" altLang="zh-CN" sz="800" dirty="0" smtClean="0"/>
              <a:t>(0,0.0001)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}</a:t>
            </a:r>
          </a:p>
          <a:p>
            <a:pPr algn="ctr"/>
            <a:endParaRPr lang="en-US" altLang="zh-CN" sz="800" b="1" dirty="0" smtClean="0"/>
          </a:p>
        </p:txBody>
      </p:sp>
      <p:sp>
        <p:nvSpPr>
          <p:cNvPr id="8" name="Line Callout 1 (Accent Bar) 7"/>
          <p:cNvSpPr/>
          <p:nvPr/>
        </p:nvSpPr>
        <p:spPr bwMode="auto">
          <a:xfrm>
            <a:off x="4724400" y="2667000"/>
            <a:ext cx="2057400" cy="838200"/>
          </a:xfrm>
          <a:prstGeom prst="accentCallout1">
            <a:avLst>
              <a:gd name="adj1" fmla="val 18750"/>
              <a:gd name="adj2" fmla="val -8333"/>
              <a:gd name="adj3" fmla="val 70293"/>
              <a:gd name="adj4" fmla="val -476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Prior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distribution of aggregate level parameters – </a:t>
            </a:r>
            <a:r>
              <a:rPr kumimoji="0" lang="en-US" altLang="zh-CN" sz="1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mu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&amp; </a:t>
            </a:r>
            <a:r>
              <a:rPr kumimoji="0" lang="en-US" altLang="zh-CN" sz="1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alpha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3886200"/>
            <a:ext cx="2362200" cy="1752600"/>
          </a:xfrm>
          <a:prstGeom prst="roundRect">
            <a:avLst>
              <a:gd name="adj" fmla="val 9925"/>
            </a:avLst>
          </a:prstGeom>
          <a:solidFill>
            <a:srgbClr val="00B05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r>
              <a:rPr lang="en-US" altLang="zh-CN" sz="800" dirty="0" err="1" smtClean="0"/>
              <a:t>Precb</a:t>
            </a:r>
            <a:r>
              <a:rPr lang="en-US" altLang="zh-CN" sz="800" dirty="0" smtClean="0"/>
              <a:t>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dgamma</a:t>
            </a:r>
            <a:r>
              <a:rPr lang="en-US" altLang="zh-CN" sz="800" dirty="0" smtClean="0"/>
              <a:t>(a1,a2)</a:t>
            </a:r>
          </a:p>
          <a:p>
            <a:r>
              <a:rPr lang="en-US" altLang="zh-CN" sz="800" dirty="0" err="1" smtClean="0"/>
              <a:t>myvar</a:t>
            </a:r>
            <a:r>
              <a:rPr lang="en-US" altLang="zh-CN" sz="800" dirty="0" smtClean="0"/>
              <a:t>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]&lt;-1/</a:t>
            </a:r>
            <a:r>
              <a:rPr lang="en-US" altLang="zh-CN" sz="800" dirty="0" err="1" smtClean="0"/>
              <a:t>Precb</a:t>
            </a:r>
            <a:r>
              <a:rPr lang="en-US" altLang="zh-CN" sz="800" dirty="0" smtClean="0"/>
              <a:t>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Precg1[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dgamma</a:t>
            </a:r>
            <a:r>
              <a:rPr lang="en-US" altLang="zh-CN" sz="800" dirty="0" smtClean="0"/>
              <a:t>(a1,a2)</a:t>
            </a:r>
          </a:p>
          <a:p>
            <a:r>
              <a:rPr lang="en-US" altLang="zh-CN" sz="800" dirty="0" smtClean="0"/>
              <a:t>Precg2[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dgamma</a:t>
            </a:r>
            <a:r>
              <a:rPr lang="en-US" altLang="zh-CN" sz="800" dirty="0" smtClean="0"/>
              <a:t>(a1,a2)</a:t>
            </a:r>
          </a:p>
          <a:p>
            <a:r>
              <a:rPr lang="en-US" altLang="zh-CN" sz="800" dirty="0" smtClean="0"/>
              <a:t>Precg3[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dgamma</a:t>
            </a:r>
            <a:r>
              <a:rPr lang="en-US" altLang="zh-CN" sz="800" dirty="0" smtClean="0"/>
              <a:t>(a1,a2)</a:t>
            </a:r>
          </a:p>
          <a:p>
            <a:r>
              <a:rPr lang="en-US" altLang="zh-CN" sz="800" dirty="0" smtClean="0"/>
              <a:t>Precg4[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dgamma</a:t>
            </a:r>
            <a:r>
              <a:rPr lang="en-US" altLang="zh-CN" sz="800" dirty="0" smtClean="0"/>
              <a:t>(a1,a2)</a:t>
            </a:r>
          </a:p>
          <a:p>
            <a:r>
              <a:rPr lang="en-US" altLang="zh-CN" sz="800" dirty="0" smtClean="0"/>
              <a:t>Precg5[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dgamma</a:t>
            </a:r>
            <a:r>
              <a:rPr lang="en-US" altLang="zh-CN" sz="800" dirty="0" smtClean="0"/>
              <a:t>(a1,a2)</a:t>
            </a:r>
          </a:p>
          <a:p>
            <a:r>
              <a:rPr lang="en-US" altLang="zh-CN" sz="800" dirty="0" smtClean="0"/>
              <a:t>Precg6[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dgamma</a:t>
            </a:r>
            <a:r>
              <a:rPr lang="en-US" altLang="zh-CN" sz="800" dirty="0" smtClean="0"/>
              <a:t>(a1,a2)</a:t>
            </a:r>
          </a:p>
          <a:p>
            <a:r>
              <a:rPr lang="en-US" altLang="zh-CN" sz="800" dirty="0" smtClean="0"/>
              <a:t>Precg7[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dgamma</a:t>
            </a:r>
            <a:r>
              <a:rPr lang="en-US" altLang="zh-CN" sz="800" dirty="0" smtClean="0"/>
              <a:t>(a1,a2)</a:t>
            </a:r>
          </a:p>
          <a:p>
            <a:r>
              <a:rPr lang="en-US" altLang="zh-CN" sz="800" dirty="0" smtClean="0"/>
              <a:t>Precg8[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dgamma</a:t>
            </a:r>
            <a:r>
              <a:rPr lang="en-US" altLang="zh-CN" sz="800" dirty="0" smtClean="0"/>
              <a:t>(a1,a2)</a:t>
            </a:r>
          </a:p>
          <a:p>
            <a:r>
              <a:rPr lang="en-US" altLang="zh-CN" sz="800" dirty="0" smtClean="0"/>
              <a:t>Precg9[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dgamma</a:t>
            </a:r>
            <a:r>
              <a:rPr lang="en-US" altLang="zh-CN" sz="800" dirty="0" smtClean="0"/>
              <a:t>(a1,a2)</a:t>
            </a:r>
          </a:p>
          <a:p>
            <a:pPr algn="ctr"/>
            <a:endParaRPr lang="en-US" altLang="zh-CN" sz="800" b="1" dirty="0" smtClean="0"/>
          </a:p>
        </p:txBody>
      </p:sp>
      <p:sp>
        <p:nvSpPr>
          <p:cNvPr id="10" name="Line Callout 1 (Accent Bar) 9"/>
          <p:cNvSpPr/>
          <p:nvPr/>
        </p:nvSpPr>
        <p:spPr bwMode="auto">
          <a:xfrm>
            <a:off x="4724400" y="4267200"/>
            <a:ext cx="2057400" cy="838200"/>
          </a:xfrm>
          <a:prstGeom prst="accentCallout1">
            <a:avLst>
              <a:gd name="adj1" fmla="val 18750"/>
              <a:gd name="adj2" fmla="val -8333"/>
              <a:gd name="adj3" fmla="val 70293"/>
              <a:gd name="adj4" fmla="val -476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Hyper priors</a:t>
            </a:r>
            <a:r>
              <a:rPr lang="en-US" altLang="zh-CN" sz="1000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of block level random parameters – </a:t>
            </a:r>
            <a:r>
              <a:rPr kumimoji="0" lang="en-US" altLang="zh-CN" sz="10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Prec</a:t>
            </a:r>
            <a:r>
              <a:rPr lang="en-US" altLang="zh-CN" sz="1000" b="1" dirty="0" err="1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US" altLang="zh-CN" sz="1000" b="1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&amp; </a:t>
            </a:r>
            <a:r>
              <a:rPr kumimoji="0" lang="en-US" altLang="zh-CN" sz="1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Precg1-Precg9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685800"/>
            <a:ext cx="8305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#Utilities</a:t>
            </a:r>
          </a:p>
          <a:p>
            <a:r>
              <a:rPr lang="en-US" altLang="zh-CN" sz="800" dirty="0" smtClean="0"/>
              <a:t>for(</a:t>
            </a:r>
            <a:r>
              <a:rPr lang="en-US" altLang="zh-CN" sz="800" dirty="0" err="1" smtClean="0"/>
              <a:t>i</a:t>
            </a:r>
            <a:r>
              <a:rPr lang="en-US" altLang="zh-CN" sz="800" dirty="0" smtClean="0"/>
              <a:t> in 1:Blocks){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                     for(j in 1:(prods-1)){</a:t>
            </a:r>
          </a:p>
          <a:p>
            <a:r>
              <a:rPr lang="en-US" altLang="zh-CN" sz="800" dirty="0" smtClean="0"/>
              <a:t>	</a:t>
            </a:r>
          </a:p>
          <a:p>
            <a:r>
              <a:rPr lang="en-US" altLang="zh-CN" sz="800" dirty="0" smtClean="0"/>
              <a:t> 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			}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                      for(r in 1:rec){</a:t>
            </a:r>
          </a:p>
          <a:p>
            <a:r>
              <a:rPr lang="en-US" altLang="zh-CN" sz="800" dirty="0" smtClean="0"/>
              <a:t>	for(j in 1:(prods-1)){</a:t>
            </a:r>
          </a:p>
          <a:p>
            <a:pPr lvl="3"/>
            <a:r>
              <a:rPr lang="en-US" altLang="zh-CN" sz="800" dirty="0" smtClean="0"/>
              <a:t>u[</a:t>
            </a:r>
            <a:r>
              <a:rPr lang="en-US" altLang="zh-CN" sz="800" dirty="0" err="1" smtClean="0"/>
              <a:t>i,r,j</a:t>
            </a:r>
            <a:r>
              <a:rPr lang="en-US" altLang="zh-CN" sz="800" dirty="0" smtClean="0"/>
              <a:t>]&lt;-exp(mu[j]+b[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]+</a:t>
            </a:r>
            <a:r>
              <a:rPr lang="en-US" altLang="zh-CN" sz="800" dirty="0" err="1" smtClean="0"/>
              <a:t>inprod</a:t>
            </a:r>
            <a:r>
              <a:rPr lang="en-US" altLang="zh-CN" sz="800" dirty="0" smtClean="0"/>
              <a:t>(alpha[j,],A[</a:t>
            </a:r>
            <a:r>
              <a:rPr lang="en-US" altLang="zh-CN" sz="800" dirty="0" err="1" smtClean="0"/>
              <a:t>r+rec</a:t>
            </a:r>
            <a:r>
              <a:rPr lang="en-US" altLang="zh-CN" sz="800" dirty="0" smtClean="0"/>
              <a:t>*(i-1),])+g1[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]*A[</a:t>
            </a:r>
            <a:r>
              <a:rPr lang="en-US" altLang="zh-CN" sz="800" dirty="0" err="1" smtClean="0"/>
              <a:t>r+rec</a:t>
            </a:r>
            <a:r>
              <a:rPr lang="en-US" altLang="zh-CN" sz="800" dirty="0" smtClean="0"/>
              <a:t>*(i-1),1]+g2[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]*A[</a:t>
            </a:r>
            <a:r>
              <a:rPr lang="en-US" altLang="zh-CN" sz="800" dirty="0" err="1" smtClean="0"/>
              <a:t>r+rec</a:t>
            </a:r>
            <a:r>
              <a:rPr lang="en-US" altLang="zh-CN" sz="800" dirty="0" smtClean="0"/>
              <a:t>*(i-1),2]+g3[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]*A[</a:t>
            </a:r>
            <a:r>
              <a:rPr lang="en-US" altLang="zh-CN" sz="800" dirty="0" err="1" smtClean="0"/>
              <a:t>r+rec</a:t>
            </a:r>
            <a:r>
              <a:rPr lang="en-US" altLang="zh-CN" sz="800" dirty="0" smtClean="0"/>
              <a:t>*(i-1),3]+g4[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]*A[</a:t>
            </a:r>
            <a:r>
              <a:rPr lang="en-US" altLang="zh-CN" sz="800" dirty="0" err="1" smtClean="0"/>
              <a:t>r+rec</a:t>
            </a:r>
            <a:r>
              <a:rPr lang="en-US" altLang="zh-CN" sz="800" dirty="0" smtClean="0"/>
              <a:t>*(i-1),4]+</a:t>
            </a:r>
          </a:p>
          <a:p>
            <a:pPr lvl="3"/>
            <a:r>
              <a:rPr lang="en-US" altLang="zh-CN" sz="800" dirty="0" smtClean="0"/>
              <a:t>g5[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]*A[</a:t>
            </a:r>
            <a:r>
              <a:rPr lang="en-US" altLang="zh-CN" sz="800" dirty="0" err="1" smtClean="0"/>
              <a:t>r+rec</a:t>
            </a:r>
            <a:r>
              <a:rPr lang="en-US" altLang="zh-CN" sz="800" dirty="0" smtClean="0"/>
              <a:t>*(i-1),5]+g6[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]*A[</a:t>
            </a:r>
            <a:r>
              <a:rPr lang="en-US" altLang="zh-CN" sz="800" dirty="0" err="1" smtClean="0"/>
              <a:t>r+rec</a:t>
            </a:r>
            <a:r>
              <a:rPr lang="en-US" altLang="zh-CN" sz="800" dirty="0" smtClean="0"/>
              <a:t>*(i-1),6]+g7[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]*A[</a:t>
            </a:r>
            <a:r>
              <a:rPr lang="en-US" altLang="zh-CN" sz="800" dirty="0" err="1" smtClean="0"/>
              <a:t>r+rec</a:t>
            </a:r>
            <a:r>
              <a:rPr lang="en-US" altLang="zh-CN" sz="800" dirty="0" smtClean="0"/>
              <a:t>*(i-1),7]+g8[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]*A[</a:t>
            </a:r>
            <a:r>
              <a:rPr lang="en-US" altLang="zh-CN" sz="800" dirty="0" err="1" smtClean="0"/>
              <a:t>r+rec</a:t>
            </a:r>
            <a:r>
              <a:rPr lang="en-US" altLang="zh-CN" sz="800" dirty="0" smtClean="0"/>
              <a:t>*(i-1),8]+g9[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]*A[</a:t>
            </a:r>
            <a:r>
              <a:rPr lang="en-US" altLang="zh-CN" sz="800" dirty="0" err="1" smtClean="0"/>
              <a:t>r+rec</a:t>
            </a:r>
            <a:r>
              <a:rPr lang="en-US" altLang="zh-CN" sz="800" dirty="0" smtClean="0"/>
              <a:t>*(i-1),9])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				}</a:t>
            </a:r>
          </a:p>
          <a:p>
            <a:r>
              <a:rPr lang="en-US" altLang="zh-CN" sz="800" dirty="0" smtClean="0"/>
              <a:t>	                 u[</a:t>
            </a:r>
            <a:r>
              <a:rPr lang="en-US" altLang="zh-CN" sz="800" dirty="0" err="1" smtClean="0"/>
              <a:t>i,r,prods</a:t>
            </a:r>
            <a:r>
              <a:rPr lang="en-US" altLang="zh-CN" sz="800" dirty="0" smtClean="0"/>
              <a:t>]&lt;-1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	                 w[</a:t>
            </a:r>
            <a:r>
              <a:rPr lang="en-US" altLang="zh-CN" sz="800" dirty="0" err="1" smtClean="0"/>
              <a:t>i,r</a:t>
            </a:r>
            <a:r>
              <a:rPr lang="en-US" altLang="zh-CN" sz="800" dirty="0" smtClean="0"/>
              <a:t>]&lt;-sum(u[</a:t>
            </a:r>
            <a:r>
              <a:rPr lang="en-US" altLang="zh-CN" sz="800" dirty="0" err="1" smtClean="0"/>
              <a:t>i,r</a:t>
            </a:r>
            <a:r>
              <a:rPr lang="en-US" altLang="zh-CN" sz="800" dirty="0" smtClean="0"/>
              <a:t>,])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	for(j in 1:prods){</a:t>
            </a:r>
          </a:p>
          <a:p>
            <a:r>
              <a:rPr lang="en-US" altLang="zh-CN" sz="800" dirty="0" smtClean="0"/>
              <a:t>					</a:t>
            </a:r>
          </a:p>
          <a:p>
            <a:r>
              <a:rPr lang="en-US" altLang="zh-CN" sz="800" dirty="0" smtClean="0"/>
              <a:t>	p[</a:t>
            </a:r>
            <a:r>
              <a:rPr lang="en-US" altLang="zh-CN" sz="800" dirty="0" err="1" smtClean="0"/>
              <a:t>i,r,j</a:t>
            </a:r>
            <a:r>
              <a:rPr lang="en-US" altLang="zh-CN" sz="800" dirty="0" smtClean="0"/>
              <a:t>]&lt;-u[</a:t>
            </a:r>
            <a:r>
              <a:rPr lang="en-US" altLang="zh-CN" sz="800" dirty="0" err="1" smtClean="0"/>
              <a:t>i,r,j</a:t>
            </a:r>
            <a:r>
              <a:rPr lang="en-US" altLang="zh-CN" sz="800" dirty="0" smtClean="0"/>
              <a:t>]/w[</a:t>
            </a:r>
            <a:r>
              <a:rPr lang="en-US" altLang="zh-CN" sz="800" dirty="0" err="1" smtClean="0"/>
              <a:t>i,r</a:t>
            </a:r>
            <a:r>
              <a:rPr lang="en-US" altLang="zh-CN" sz="800" dirty="0" smtClean="0"/>
              <a:t>]</a:t>
            </a:r>
          </a:p>
          <a:p>
            <a:r>
              <a:rPr lang="en-US" altLang="zh-CN" sz="800" dirty="0" smtClean="0"/>
              <a:t>				}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	Y[</a:t>
            </a:r>
            <a:r>
              <a:rPr lang="en-US" altLang="zh-CN" sz="800" dirty="0" err="1" smtClean="0"/>
              <a:t>r+rec</a:t>
            </a:r>
            <a:r>
              <a:rPr lang="en-US" altLang="zh-CN" sz="800" dirty="0" smtClean="0"/>
              <a:t>*(i-1),1:prods]~</a:t>
            </a:r>
            <a:r>
              <a:rPr lang="en-US" altLang="zh-CN" sz="800" dirty="0" err="1" smtClean="0"/>
              <a:t>dmulti</a:t>
            </a:r>
            <a:r>
              <a:rPr lang="en-US" altLang="zh-CN" sz="800" dirty="0" smtClean="0"/>
              <a:t>(p[i,r,1:prods],1)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		}</a:t>
            </a:r>
          </a:p>
          <a:p>
            <a:r>
              <a:rPr lang="en-US" altLang="zh-CN" sz="800" dirty="0" smtClean="0"/>
              <a:t>	}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}</a:t>
            </a:r>
          </a:p>
          <a:p>
            <a:endParaRPr lang="en-US" altLang="zh-CN" sz="800" dirty="0" smtClean="0"/>
          </a:p>
          <a:p>
            <a:endParaRPr lang="zh-CN" altLang="en-US" sz="800" dirty="0" smtClean="0"/>
          </a:p>
          <a:p>
            <a:endParaRPr lang="zh-CN" altLang="en-US" sz="8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981200" y="1295400"/>
            <a:ext cx="2362200" cy="1828800"/>
          </a:xfrm>
          <a:prstGeom prst="roundRect">
            <a:avLst>
              <a:gd name="adj" fmla="val 9925"/>
            </a:avLst>
          </a:prstGeom>
          <a:solidFill>
            <a:srgbClr val="00B05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endParaRPr lang="en-US" altLang="zh-CN" sz="800" dirty="0" smtClean="0"/>
          </a:p>
          <a:p>
            <a:r>
              <a:rPr lang="en-US" altLang="zh-CN" sz="800" dirty="0" smtClean="0"/>
              <a:t>#Draw Intercepts</a:t>
            </a:r>
          </a:p>
          <a:p>
            <a:r>
              <a:rPr lang="en-US" altLang="zh-CN" sz="800" dirty="0" smtClean="0"/>
              <a:t>b[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dnorm</a:t>
            </a:r>
            <a:r>
              <a:rPr lang="en-US" altLang="zh-CN" sz="800" dirty="0" smtClean="0"/>
              <a:t>(0,Precb[j])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#Draw coefficients</a:t>
            </a:r>
          </a:p>
          <a:p>
            <a:endParaRPr lang="en-US" altLang="zh-CN" sz="800" dirty="0" smtClean="0"/>
          </a:p>
          <a:p>
            <a:r>
              <a:rPr lang="en-US" altLang="zh-CN" sz="800" dirty="0" smtClean="0"/>
              <a:t>g1[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dnorm</a:t>
            </a:r>
            <a:r>
              <a:rPr lang="en-US" altLang="zh-CN" sz="800" dirty="0" smtClean="0"/>
              <a:t>(0,Precg1[j])</a:t>
            </a:r>
          </a:p>
          <a:p>
            <a:r>
              <a:rPr lang="en-US" altLang="zh-CN" sz="800" dirty="0" smtClean="0"/>
              <a:t>g2[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dnorm</a:t>
            </a:r>
            <a:r>
              <a:rPr lang="en-US" altLang="zh-CN" sz="800" dirty="0" smtClean="0"/>
              <a:t>(0,Precg2[j])</a:t>
            </a:r>
          </a:p>
          <a:p>
            <a:r>
              <a:rPr lang="en-US" altLang="zh-CN" sz="800" dirty="0" smtClean="0"/>
              <a:t>g3[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dnorm</a:t>
            </a:r>
            <a:r>
              <a:rPr lang="en-US" altLang="zh-CN" sz="800" dirty="0" smtClean="0"/>
              <a:t>(0,Precg3[j])</a:t>
            </a:r>
          </a:p>
          <a:p>
            <a:r>
              <a:rPr lang="en-US" altLang="zh-CN" sz="800" dirty="0" smtClean="0"/>
              <a:t>g4[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dnorm</a:t>
            </a:r>
            <a:r>
              <a:rPr lang="en-US" altLang="zh-CN" sz="800" dirty="0" smtClean="0"/>
              <a:t>(0,Precg4[j])</a:t>
            </a:r>
          </a:p>
          <a:p>
            <a:r>
              <a:rPr lang="en-US" altLang="zh-CN" sz="800" dirty="0" smtClean="0"/>
              <a:t>g5[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dnorm</a:t>
            </a:r>
            <a:r>
              <a:rPr lang="en-US" altLang="zh-CN" sz="800" dirty="0" smtClean="0"/>
              <a:t>(0,Precg5[j])</a:t>
            </a:r>
          </a:p>
          <a:p>
            <a:r>
              <a:rPr lang="en-US" altLang="zh-CN" sz="800" dirty="0" smtClean="0"/>
              <a:t>g6[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dnorm</a:t>
            </a:r>
            <a:r>
              <a:rPr lang="en-US" altLang="zh-CN" sz="800" dirty="0" smtClean="0"/>
              <a:t>(0,Precg6[j])</a:t>
            </a:r>
          </a:p>
          <a:p>
            <a:r>
              <a:rPr lang="en-US" altLang="zh-CN" sz="800" dirty="0" smtClean="0"/>
              <a:t>g7[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dnorm</a:t>
            </a:r>
            <a:r>
              <a:rPr lang="en-US" altLang="zh-CN" sz="800" dirty="0" smtClean="0"/>
              <a:t>(0,Precg7[j])</a:t>
            </a:r>
          </a:p>
          <a:p>
            <a:r>
              <a:rPr lang="en-US" altLang="zh-CN" sz="800" dirty="0" smtClean="0"/>
              <a:t>g8[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dnorm</a:t>
            </a:r>
            <a:r>
              <a:rPr lang="en-US" altLang="zh-CN" sz="800" dirty="0" smtClean="0"/>
              <a:t>(0,Precg8[j])</a:t>
            </a:r>
          </a:p>
          <a:p>
            <a:r>
              <a:rPr lang="en-US" altLang="zh-CN" sz="800" dirty="0" smtClean="0"/>
              <a:t>g9[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]~</a:t>
            </a:r>
            <a:r>
              <a:rPr lang="en-US" altLang="zh-CN" sz="800" dirty="0" err="1" smtClean="0"/>
              <a:t>dnorm</a:t>
            </a:r>
            <a:r>
              <a:rPr lang="en-US" altLang="zh-CN" sz="800" dirty="0" smtClean="0"/>
              <a:t>(0,Precg9[j])</a:t>
            </a:r>
          </a:p>
          <a:p>
            <a:pPr algn="ctr"/>
            <a:endParaRPr lang="en-US" altLang="zh-CN" sz="800" b="1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5613" y="228600"/>
            <a:ext cx="8226425" cy="914400"/>
          </a:xfrm>
        </p:spPr>
        <p:txBody>
          <a:bodyPr/>
          <a:lstStyle/>
          <a:p>
            <a:r>
              <a:rPr lang="en-US" altLang="zh-CN" dirty="0" err="1" smtClean="0"/>
              <a:t>Winbugs</a:t>
            </a:r>
            <a:r>
              <a:rPr lang="en-US" altLang="zh-CN" dirty="0" smtClean="0"/>
              <a:t> Code (continued)</a:t>
            </a:r>
            <a:endParaRPr lang="zh-CN" altLang="en-US" dirty="0"/>
          </a:p>
        </p:txBody>
      </p:sp>
      <p:sp>
        <p:nvSpPr>
          <p:cNvPr id="8" name="Line Callout 1 (Accent Bar) 7"/>
          <p:cNvSpPr/>
          <p:nvPr/>
        </p:nvSpPr>
        <p:spPr bwMode="auto">
          <a:xfrm>
            <a:off x="5334000" y="1676400"/>
            <a:ext cx="2057400" cy="838200"/>
          </a:xfrm>
          <a:prstGeom prst="accentCallout1">
            <a:avLst>
              <a:gd name="adj1" fmla="val 18750"/>
              <a:gd name="adj2" fmla="val -8333"/>
              <a:gd name="adj3" fmla="val 70293"/>
              <a:gd name="adj4" fmla="val -476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Prior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distribution of block level random parameters– </a:t>
            </a:r>
            <a:r>
              <a:rPr kumimoji="0" lang="en-US" altLang="zh-CN" sz="1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b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&amp; </a:t>
            </a:r>
            <a:r>
              <a:rPr kumimoji="0" lang="en-US" altLang="zh-CN" sz="1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g1-g9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 Aggregate level parameters estimates</a:t>
            </a:r>
          </a:p>
          <a:p>
            <a:pPr>
              <a:buNone/>
            </a:pPr>
            <a:r>
              <a:rPr lang="en-US" altLang="zh-CN" dirty="0" smtClean="0"/>
              <a:t>2. Block level random parameters estimates</a:t>
            </a:r>
          </a:p>
          <a:p>
            <a:pPr>
              <a:buNone/>
            </a:pPr>
            <a:r>
              <a:rPr lang="en-US" altLang="zh-CN" dirty="0" smtClean="0"/>
              <a:t>3. Mean Statistics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4" name="Round Diagonal Corner Rectangle 3"/>
          <p:cNvSpPr/>
          <p:nvPr/>
        </p:nvSpPr>
        <p:spPr bwMode="auto">
          <a:xfrm>
            <a:off x="838200" y="1066800"/>
            <a:ext cx="2971800" cy="914400"/>
          </a:xfrm>
          <a:prstGeom prst="round2Diag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Load raw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data into R;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Define dependent variables and independent variables;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Other non-model related parameters;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ound Diagonal Corner Rectangle 4"/>
          <p:cNvSpPr/>
          <p:nvPr/>
        </p:nvSpPr>
        <p:spPr bwMode="auto">
          <a:xfrm>
            <a:off x="838200" y="2362200"/>
            <a:ext cx="2971800" cy="1066800"/>
          </a:xfrm>
          <a:prstGeom prst="round2Diag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Model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related parameters</a:t>
            </a:r>
          </a:p>
          <a:p>
            <a:pPr marL="685800" lvl="1" indent="-228600" eaLnBrk="0" hangingPunct="0">
              <a:buFont typeface="Arial" pitchFamily="34" charset="0"/>
              <a:buChar char="•"/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Intercept, coefficients of independent variables</a:t>
            </a:r>
          </a:p>
          <a:p>
            <a:pPr marL="685800" lvl="1" indent="-228600" eaLnBrk="0" hangingPunct="0">
              <a:buFont typeface="Arial" pitchFamily="34" charset="0"/>
              <a:buChar char="•"/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Prior parameters and hyper prior parameters</a:t>
            </a:r>
          </a:p>
          <a:p>
            <a:pPr marL="228600" indent="-228600" eaLnBrk="0" hangingPunct="0">
              <a:buFontTx/>
              <a:buAutoNum type="arabicPeriod"/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Initials of all parameters </a:t>
            </a:r>
          </a:p>
          <a:p>
            <a:pPr marL="685800" lvl="1" indent="-228600" eaLnBrk="0" hangingPunct="0">
              <a:buFont typeface="Arial" pitchFamily="34" charset="0"/>
              <a:buChar char="•"/>
            </a:pP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1383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 Based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4038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Winbugs</a:t>
            </a:r>
            <a:r>
              <a:rPr lang="en-US" altLang="zh-CN" dirty="0" smtClean="0"/>
              <a:t> Based</a:t>
            </a:r>
            <a:endParaRPr lang="zh-CN" alt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2209800" y="2057400"/>
            <a:ext cx="152400" cy="2286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Snip Diagonal Corner Rectangle 9"/>
          <p:cNvSpPr/>
          <p:nvPr/>
        </p:nvSpPr>
        <p:spPr bwMode="auto">
          <a:xfrm>
            <a:off x="838200" y="3886200"/>
            <a:ext cx="2971800" cy="914400"/>
          </a:xfrm>
          <a:prstGeom prst="snip2DiagRect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Model definition in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Winbugs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(txt file)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Prior distribution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and hyper prior distribution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CN" sz="1000" baseline="0" dirty="0" smtClean="0">
                <a:latin typeface="Arial" pitchFamily="34" charset="0"/>
                <a:cs typeface="Arial" pitchFamily="34" charset="0"/>
              </a:rPr>
              <a:t>Model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function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2743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 Based</a:t>
            </a:r>
            <a:endParaRPr lang="zh-CN" altLang="en-US" dirty="0"/>
          </a:p>
        </p:txBody>
      </p:sp>
      <p:sp>
        <p:nvSpPr>
          <p:cNvPr id="12" name="Down Arrow 11"/>
          <p:cNvSpPr/>
          <p:nvPr/>
        </p:nvSpPr>
        <p:spPr bwMode="auto">
          <a:xfrm>
            <a:off x="2209800" y="3581400"/>
            <a:ext cx="152400" cy="228600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4600" y="3505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3657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3505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Pass the model data, parameters and initials to </a:t>
            </a:r>
            <a:r>
              <a:rPr lang="en-US" altLang="zh-CN" sz="800" b="1" dirty="0" err="1" smtClean="0"/>
              <a:t>Winbugs</a:t>
            </a:r>
            <a:endParaRPr lang="zh-CN" altLang="en-US" sz="800" b="1" dirty="0"/>
          </a:p>
        </p:txBody>
      </p:sp>
      <p:sp>
        <p:nvSpPr>
          <p:cNvPr id="16" name="Down Arrow 15"/>
          <p:cNvSpPr/>
          <p:nvPr/>
        </p:nvSpPr>
        <p:spPr bwMode="auto">
          <a:xfrm>
            <a:off x="2209800" y="4876800"/>
            <a:ext cx="152400" cy="2286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ound Diagonal Corner Rectangle 16"/>
          <p:cNvSpPr/>
          <p:nvPr/>
        </p:nvSpPr>
        <p:spPr bwMode="auto">
          <a:xfrm>
            <a:off x="838200" y="5257800"/>
            <a:ext cx="2971800" cy="914400"/>
          </a:xfrm>
          <a:prstGeom prst="round2Diag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zh-CN" sz="1000" dirty="0" smtClean="0"/>
              <a:t>1. Aggregate level parameters estimates;</a:t>
            </a:r>
          </a:p>
          <a:p>
            <a:pPr>
              <a:buNone/>
            </a:pPr>
            <a:r>
              <a:rPr lang="en-US" altLang="zh-CN" sz="1000" dirty="0" smtClean="0"/>
              <a:t>2. Block level random parameters estimates;</a:t>
            </a:r>
          </a:p>
          <a:p>
            <a:pPr>
              <a:buNone/>
            </a:pPr>
            <a:r>
              <a:rPr lang="en-US" altLang="zh-CN" sz="1000" dirty="0" smtClean="0"/>
              <a:t>3. Mean Statistics;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1000" y="548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 Based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4800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Pass outputs from </a:t>
            </a:r>
            <a:r>
              <a:rPr lang="en-US" altLang="zh-CN" sz="800" b="1" dirty="0" err="1" smtClean="0"/>
              <a:t>Winbugs</a:t>
            </a:r>
            <a:r>
              <a:rPr lang="en-US" altLang="zh-CN" sz="800" b="1" dirty="0" smtClean="0"/>
              <a:t> to R , re-organize them and save in </a:t>
            </a:r>
            <a:r>
              <a:rPr lang="en-US" altLang="zh-CN" sz="800" b="1" dirty="0" err="1" smtClean="0"/>
              <a:t>csv</a:t>
            </a:r>
            <a:r>
              <a:rPr lang="en-US" altLang="zh-CN" sz="800" b="1" dirty="0" smtClean="0"/>
              <a:t> files</a:t>
            </a:r>
            <a:endParaRPr lang="zh-CN" altLang="en-US" sz="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</a:t>
            </a:r>
            <a:endParaRPr lang="zh-CN" altLang="en-US" dirty="0"/>
          </a:p>
        </p:txBody>
      </p:sp>
      <p:graphicFrame>
        <p:nvGraphicFramePr>
          <p:cNvPr id="269315" name="Object 3"/>
          <p:cNvGraphicFramePr>
            <a:graphicFrameLocks noChangeAspect="1"/>
          </p:cNvGraphicFramePr>
          <p:nvPr/>
        </p:nvGraphicFramePr>
        <p:xfrm>
          <a:off x="609600" y="1295400"/>
          <a:ext cx="1741488" cy="709612"/>
        </p:xfrm>
        <a:graphic>
          <a:graphicData uri="http://schemas.openxmlformats.org/presentationml/2006/ole">
            <p:oleObj spid="_x0000_s269315" name="包装程序外壳对象" showAsIcon="1" r:id="rId3" imgW="1740960" imgH="710280" progId="Package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62000"/>
            <a:ext cx="81534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/>
          </a:p>
          <a:p>
            <a:r>
              <a:rPr lang="en-US" altLang="zh-CN" sz="1000" b="1" dirty="0" smtClean="0"/>
              <a:t># linear regression</a:t>
            </a:r>
          </a:p>
          <a:p>
            <a:r>
              <a:rPr lang="en-US" altLang="zh-CN" sz="1000" dirty="0" smtClean="0"/>
              <a:t>model {</a:t>
            </a:r>
          </a:p>
          <a:p>
            <a:endParaRPr lang="zh-CN" altLang="en-US" sz="1000" dirty="0" smtClean="0"/>
          </a:p>
          <a:p>
            <a:r>
              <a:rPr lang="en-US" altLang="zh-CN" sz="1000" dirty="0" smtClean="0"/>
              <a:t>	for (</a:t>
            </a:r>
            <a:r>
              <a:rPr lang="en-US" altLang="zh-CN" sz="1000" dirty="0" err="1" smtClean="0"/>
              <a:t>i</a:t>
            </a:r>
            <a:r>
              <a:rPr lang="en-US" altLang="zh-CN" sz="1000" dirty="0" smtClean="0"/>
              <a:t> in 1:n) {</a:t>
            </a:r>
          </a:p>
          <a:p>
            <a:r>
              <a:rPr lang="en-US" altLang="zh-CN" sz="1000" dirty="0" smtClean="0"/>
              <a:t>		y[</a:t>
            </a:r>
            <a:r>
              <a:rPr lang="en-US" altLang="zh-CN" sz="1000" dirty="0" err="1" smtClean="0"/>
              <a:t>i</a:t>
            </a:r>
            <a:r>
              <a:rPr lang="en-US" altLang="zh-CN" sz="1000" dirty="0" smtClean="0"/>
              <a:t>] ~ </a:t>
            </a:r>
            <a:r>
              <a:rPr lang="en-US" altLang="zh-CN" sz="1000" dirty="0" err="1" smtClean="0"/>
              <a:t>dnorm</a:t>
            </a:r>
            <a:r>
              <a:rPr lang="en-US" altLang="zh-CN" sz="1000" dirty="0" smtClean="0"/>
              <a:t>(mu[</a:t>
            </a:r>
            <a:r>
              <a:rPr lang="en-US" altLang="zh-CN" sz="1000" dirty="0" err="1" smtClean="0"/>
              <a:t>i</a:t>
            </a:r>
            <a:r>
              <a:rPr lang="en-US" altLang="zh-CN" sz="1000" dirty="0" smtClean="0"/>
              <a:t>],tau)</a:t>
            </a:r>
          </a:p>
          <a:p>
            <a:r>
              <a:rPr lang="en-US" altLang="zh-CN" sz="1000" dirty="0" smtClean="0"/>
              <a:t>		mu[</a:t>
            </a:r>
            <a:r>
              <a:rPr lang="en-US" altLang="zh-CN" sz="1000" dirty="0" err="1" smtClean="0"/>
              <a:t>i</a:t>
            </a:r>
            <a:r>
              <a:rPr lang="en-US" altLang="zh-CN" sz="1000" dirty="0" smtClean="0"/>
              <a:t>] &lt;- alpha + beta*x[</a:t>
            </a:r>
            <a:r>
              <a:rPr lang="en-US" altLang="zh-CN" sz="1000" dirty="0" err="1" smtClean="0"/>
              <a:t>i</a:t>
            </a:r>
            <a:r>
              <a:rPr lang="en-US" altLang="zh-CN" sz="1000" dirty="0" smtClean="0"/>
              <a:t>]	</a:t>
            </a:r>
          </a:p>
          <a:p>
            <a:r>
              <a:rPr lang="zh-CN" altLang="en-US" sz="1000" dirty="0" smtClean="0"/>
              <a:t>	</a:t>
            </a:r>
          </a:p>
          <a:p>
            <a:r>
              <a:rPr lang="zh-CN" altLang="en-US" sz="1000" dirty="0" smtClean="0"/>
              <a:t>	</a:t>
            </a:r>
            <a:r>
              <a:rPr lang="en-US" altLang="zh-CN" sz="1000" dirty="0" smtClean="0"/>
              <a:t>}</a:t>
            </a:r>
          </a:p>
          <a:p>
            <a:r>
              <a:rPr lang="en-US" altLang="zh-CN" sz="1000" dirty="0" smtClean="0"/>
              <a:t>	# priors for the </a:t>
            </a:r>
            <a:r>
              <a:rPr lang="en-US" altLang="zh-CN" sz="1000" dirty="0" err="1" smtClean="0"/>
              <a:t>regerssion</a:t>
            </a:r>
            <a:r>
              <a:rPr lang="en-US" altLang="zh-CN" sz="1000" dirty="0" smtClean="0"/>
              <a:t> parameters</a:t>
            </a:r>
          </a:p>
          <a:p>
            <a:r>
              <a:rPr lang="en-US" altLang="zh-CN" sz="1000" dirty="0" smtClean="0"/>
              <a:t>	alpha ~ </a:t>
            </a:r>
            <a:r>
              <a:rPr lang="en-US" altLang="zh-CN" sz="1000" dirty="0" err="1" smtClean="0"/>
              <a:t>dnorm</a:t>
            </a:r>
            <a:r>
              <a:rPr lang="en-US" altLang="zh-CN" sz="1000" dirty="0" smtClean="0"/>
              <a:t> (0, 1.0E-6)</a:t>
            </a:r>
          </a:p>
          <a:p>
            <a:r>
              <a:rPr lang="en-US" altLang="zh-CN" sz="1000" dirty="0" smtClean="0"/>
              <a:t>	beta ~ </a:t>
            </a:r>
            <a:r>
              <a:rPr lang="en-US" altLang="zh-CN" sz="1000" dirty="0" err="1" smtClean="0"/>
              <a:t>dnorm</a:t>
            </a:r>
            <a:r>
              <a:rPr lang="en-US" altLang="zh-CN" sz="1000" dirty="0" smtClean="0"/>
              <a:t> (0, 1.0E-6)</a:t>
            </a:r>
          </a:p>
          <a:p>
            <a:r>
              <a:rPr lang="zh-CN" altLang="en-US" sz="1000" dirty="0" smtClean="0"/>
              <a:t>	</a:t>
            </a:r>
          </a:p>
          <a:p>
            <a:r>
              <a:rPr lang="en-US" altLang="zh-CN" sz="1000" dirty="0" smtClean="0"/>
              <a:t>	#prior for the precision parameter</a:t>
            </a:r>
          </a:p>
          <a:p>
            <a:r>
              <a:rPr lang="en-US" altLang="zh-CN" sz="1000" dirty="0" smtClean="0"/>
              <a:t>	tau ~ </a:t>
            </a:r>
            <a:r>
              <a:rPr lang="en-US" altLang="zh-CN" sz="1000" dirty="0" err="1" smtClean="0"/>
              <a:t>dgamma</a:t>
            </a:r>
            <a:r>
              <a:rPr lang="en-US" altLang="zh-CN" sz="1000" dirty="0" smtClean="0"/>
              <a:t>(1.0E-3, 1.0E-3)</a:t>
            </a:r>
          </a:p>
          <a:p>
            <a:r>
              <a:rPr lang="zh-CN" altLang="en-US" sz="1000" dirty="0" smtClean="0"/>
              <a:t>	</a:t>
            </a:r>
          </a:p>
          <a:p>
            <a:r>
              <a:rPr lang="en-US" altLang="zh-CN" sz="1000" dirty="0" smtClean="0"/>
              <a:t>	#monitor the standard deviation</a:t>
            </a:r>
          </a:p>
          <a:p>
            <a:r>
              <a:rPr lang="en-US" altLang="zh-CN" sz="1000" dirty="0" smtClean="0"/>
              <a:t>	sigma&lt;- 1/</a:t>
            </a:r>
            <a:r>
              <a:rPr lang="en-US" altLang="zh-CN" sz="1000" dirty="0" err="1" smtClean="0"/>
              <a:t>sqrt</a:t>
            </a:r>
            <a:r>
              <a:rPr lang="en-US" altLang="zh-CN" sz="1000" dirty="0" smtClean="0"/>
              <a:t>(tau)</a:t>
            </a:r>
          </a:p>
          <a:p>
            <a:endParaRPr lang="zh-CN" altLang="en-US" sz="1000" dirty="0" smtClean="0"/>
          </a:p>
          <a:p>
            <a:r>
              <a:rPr lang="en-US" altLang="zh-CN" sz="1000" dirty="0" smtClean="0"/>
              <a:t>}</a:t>
            </a:r>
          </a:p>
          <a:p>
            <a:endParaRPr lang="en-US" altLang="zh-CN" sz="1000" dirty="0" smtClean="0"/>
          </a:p>
          <a:p>
            <a:endParaRPr lang="zh-CN" altLang="en-US" sz="1000" dirty="0" smtClean="0"/>
          </a:p>
          <a:p>
            <a:r>
              <a:rPr lang="en-US" altLang="zh-CN" sz="1000" b="1" dirty="0" smtClean="0"/>
              <a:t>#data</a:t>
            </a:r>
          </a:p>
          <a:p>
            <a:r>
              <a:rPr lang="en-US" altLang="zh-CN" sz="1000" dirty="0" smtClean="0"/>
              <a:t>list(n=5, x=c(1,2,3,4,5), y = c(1,3,3,3,5))</a:t>
            </a:r>
          </a:p>
          <a:p>
            <a:endParaRPr lang="zh-CN" altLang="en-US" sz="1000" dirty="0" smtClean="0"/>
          </a:p>
          <a:p>
            <a:endParaRPr lang="en-US" altLang="zh-CN" sz="1000" b="1" dirty="0" smtClean="0"/>
          </a:p>
          <a:p>
            <a:endParaRPr lang="en-US" altLang="zh-CN" sz="1000" b="1" dirty="0" smtClean="0"/>
          </a:p>
          <a:p>
            <a:r>
              <a:rPr lang="en-US" altLang="zh-CN" sz="1000" b="1" dirty="0" smtClean="0"/>
              <a:t>#initials values</a:t>
            </a:r>
          </a:p>
          <a:p>
            <a:r>
              <a:rPr lang="en-US" altLang="zh-CN" sz="1000" dirty="0" smtClean="0"/>
              <a:t>list(alpha=0, beta=0, tau=1)</a:t>
            </a:r>
          </a:p>
          <a:p>
            <a:r>
              <a:rPr lang="en-US" altLang="zh-CN" sz="1000" dirty="0" smtClean="0"/>
              <a:t>list(alpha=10, beta=10, tau=3)</a:t>
            </a:r>
          </a:p>
          <a:p>
            <a:r>
              <a:rPr lang="en-US" altLang="zh-CN" sz="1000" dirty="0" smtClean="0"/>
              <a:t>list(alpha=5, beta=5, tau=2)</a:t>
            </a:r>
          </a:p>
          <a:p>
            <a:endParaRPr lang="zh-CN" alt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4800600" y="1447800"/>
            <a:ext cx="2286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ight Brace 4"/>
          <p:cNvSpPr/>
          <p:nvPr/>
        </p:nvSpPr>
        <p:spPr bwMode="auto">
          <a:xfrm>
            <a:off x="4800600" y="4495800"/>
            <a:ext cx="228600" cy="533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4800600" y="5257800"/>
            <a:ext cx="228600" cy="533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2743200"/>
            <a:ext cx="1981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Bayesian model definition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4648200"/>
            <a:ext cx="1981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Input data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5361801"/>
            <a:ext cx="1981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Initial values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8569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dirty="0" smtClean="0">
                <a:solidFill>
                  <a:schemeClr val="bg2"/>
                </a:solidFill>
                <a:latin typeface="+mj-lt"/>
                <a:ea typeface="ＭＳ Ｐゴシック" charset="-128"/>
                <a:cs typeface="+mj-cs"/>
              </a:rPr>
              <a:t>Example </a:t>
            </a:r>
            <a:r>
              <a:rPr lang="en-US" altLang="zh-CN" sz="2000" dirty="0" err="1" smtClean="0">
                <a:solidFill>
                  <a:schemeClr val="bg2"/>
                </a:solidFill>
                <a:latin typeface="+mj-lt"/>
                <a:ea typeface="ＭＳ Ｐゴシック" charset="-128"/>
                <a:cs typeface="+mj-cs"/>
              </a:rPr>
              <a:t>Winbugs</a:t>
            </a:r>
            <a:r>
              <a:rPr lang="en-US" altLang="zh-CN" sz="2000" dirty="0" smtClean="0">
                <a:solidFill>
                  <a:schemeClr val="bg2"/>
                </a:solidFill>
                <a:latin typeface="+mj-lt"/>
                <a:ea typeface="ＭＳ Ｐゴシック" charset="-128"/>
                <a:cs typeface="+mj-cs"/>
              </a:rPr>
              <a:t> Code for a complete Bayesian model</a:t>
            </a:r>
            <a:endParaRPr lang="zh-CN" altLang="en-US" sz="2000" dirty="0" smtClean="0">
              <a:solidFill>
                <a:schemeClr val="bg2"/>
              </a:solidFill>
              <a:latin typeface="+mj-lt"/>
              <a:ea typeface="ＭＳ Ｐゴシック" charset="-128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83978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  <a:ea typeface="ＭＳ Ｐゴシック" charset="-128"/>
              </a:rPr>
              <a:t>Case study using customized hierarchical </a:t>
            </a:r>
            <a:r>
              <a:rPr lang="en-US" altLang="zh-CN" dirty="0" err="1" smtClean="0">
                <a:solidFill>
                  <a:schemeClr val="bg2"/>
                </a:solidFill>
                <a:ea typeface="ＭＳ Ｐゴシック" charset="-128"/>
              </a:rPr>
              <a:t>bayesian</a:t>
            </a:r>
            <a:r>
              <a:rPr lang="en-US" altLang="zh-CN" dirty="0" smtClean="0">
                <a:solidFill>
                  <a:schemeClr val="bg2"/>
                </a:solidFill>
                <a:ea typeface="ＭＳ Ｐゴシック" charset="-128"/>
              </a:rPr>
              <a:t> model</a:t>
            </a:r>
            <a:endParaRPr lang="zh-CN" altLang="en-US" dirty="0" smtClean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7924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Introduce background of this case study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Design and input data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HB model structure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Explanation of R and </a:t>
            </a:r>
            <a:r>
              <a:rPr lang="en-US" altLang="zh-CN" sz="2000" dirty="0" err="1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Winbugs</a:t>
            </a:r>
            <a:r>
              <a:rPr lang="en-US" altLang="zh-CN" sz="200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codes</a:t>
            </a:r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solidFill>
                  <a:schemeClr val="bg2"/>
                </a:solidFill>
                <a:ea typeface="ＭＳ Ｐゴシック" charset="-128"/>
              </a:rPr>
              <a:t>Background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ea typeface="ＭＳ Ｐゴシック" charset="-128"/>
              </a:rPr>
              <a:t>In Japan, diabetes (type II) market is expanding both in monetary and # of patients bases.</a:t>
            </a:r>
          </a:p>
          <a:p>
            <a:pPr eaLnBrk="1" hangingPunct="1"/>
            <a:r>
              <a:rPr lang="en-US" altLang="ja-JP" dirty="0" smtClean="0">
                <a:ea typeface="ＭＳ Ｐゴシック" charset="-128"/>
              </a:rPr>
              <a:t>Majority of products in the market is targeting a molecule named DPP-4</a:t>
            </a:r>
          </a:p>
          <a:p>
            <a:pPr eaLnBrk="1" hangingPunct="1"/>
            <a:r>
              <a:rPr lang="en-US" altLang="ja-JP" dirty="0" smtClean="0">
                <a:ea typeface="ＭＳ Ｐゴシック" charset="-128"/>
              </a:rPr>
              <a:t>Our client (</a:t>
            </a:r>
            <a:r>
              <a:rPr lang="en-US" altLang="ja-JP" dirty="0" err="1" smtClean="0">
                <a:ea typeface="ＭＳ Ｐゴシック" charset="-128"/>
              </a:rPr>
              <a:t>Kowa</a:t>
            </a:r>
            <a:r>
              <a:rPr lang="en-US" altLang="ja-JP" dirty="0" smtClean="0">
                <a:ea typeface="ＭＳ Ｐゴシック" charset="-128"/>
              </a:rPr>
              <a:t>) is planning to launch a new product: CSG-452, which is targeting a different molecule: SGLT2.</a:t>
            </a:r>
          </a:p>
          <a:p>
            <a:pPr eaLnBrk="1" hangingPunct="1"/>
            <a:r>
              <a:rPr lang="en-US" altLang="ja-JP" dirty="0" smtClean="0">
                <a:ea typeface="ＭＳ Ｐゴシック" charset="-128"/>
              </a:rPr>
              <a:t>Competitors are also planning to launch products in the same fields, and some of them may launch before CSG-452.</a:t>
            </a:r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/>
          <a:p>
            <a:fld id="{8A180A00-8596-4ADA-A61B-2634B430616B}" type="slidenum">
              <a:rPr lang="en-US" altLang="ja-JP" smtClean="0"/>
              <a:pPr/>
              <a:t>5</a:t>
            </a:fld>
            <a:endParaRPr lang="en-US" altLang="ja-JP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solidFill>
                  <a:schemeClr val="bg2"/>
                </a:solidFill>
                <a:ea typeface="ＭＳ Ｐゴシック" charset="-128"/>
              </a:rPr>
              <a:t>Methods</a:t>
            </a:r>
            <a:br>
              <a:rPr lang="en-US" altLang="ja-JP" dirty="0" smtClean="0">
                <a:solidFill>
                  <a:schemeClr val="bg2"/>
                </a:solidFill>
                <a:ea typeface="ＭＳ Ｐゴシック" charset="-128"/>
              </a:rPr>
            </a:br>
            <a:r>
              <a:rPr lang="en-US" altLang="ja-JP" dirty="0" smtClean="0">
                <a:solidFill>
                  <a:schemeClr val="tx1"/>
                </a:solidFill>
                <a:ea typeface="ＭＳ Ｐゴシック" charset="-128"/>
              </a:rPr>
              <a:t>Survey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ja-JP" dirty="0" smtClean="0">
                <a:ea typeface="ＭＳ Ｐゴシック" charset="-128"/>
              </a:rPr>
              <a:t>Subjects</a:t>
            </a:r>
          </a:p>
          <a:p>
            <a:pPr lvl="1" eaLnBrk="1" hangingPunct="1"/>
            <a:r>
              <a:rPr lang="en-US" altLang="ja-JP" dirty="0" smtClean="0">
                <a:ea typeface="ＭＳ Ｐゴシック" charset="-128"/>
              </a:rPr>
              <a:t>300 panel doctors</a:t>
            </a:r>
          </a:p>
          <a:p>
            <a:pPr eaLnBrk="1" hangingPunct="1"/>
            <a:r>
              <a:rPr lang="en-US" altLang="ja-JP" dirty="0" smtClean="0">
                <a:ea typeface="ＭＳ Ｐゴシック" charset="-128"/>
              </a:rPr>
              <a:t>Data collection</a:t>
            </a:r>
          </a:p>
          <a:p>
            <a:pPr lvl="1" eaLnBrk="1" hangingPunct="1"/>
            <a:r>
              <a:rPr lang="en-US" altLang="ja-JP" dirty="0" smtClean="0">
                <a:ea typeface="ＭＳ Ｐゴシック" charset="-128"/>
              </a:rPr>
              <a:t>Web survey</a:t>
            </a:r>
          </a:p>
          <a:p>
            <a:pPr eaLnBrk="1" hangingPunct="1"/>
            <a:r>
              <a:rPr lang="en-US" altLang="ja-JP" dirty="0" smtClean="0">
                <a:ea typeface="ＭＳ Ｐゴシック" charset="-128"/>
              </a:rPr>
              <a:t>Profiles</a:t>
            </a:r>
          </a:p>
          <a:p>
            <a:pPr lvl="1" eaLnBrk="1" hangingPunct="1"/>
            <a:r>
              <a:rPr lang="en-US" altLang="ja-JP" dirty="0" smtClean="0">
                <a:ea typeface="ＭＳ Ｐゴシック" charset="-128"/>
              </a:rPr>
              <a:t>4 factors including</a:t>
            </a:r>
          </a:p>
          <a:p>
            <a:pPr lvl="2" eaLnBrk="1" hangingPunct="1"/>
            <a:r>
              <a:rPr lang="en-US" altLang="ja-JP" dirty="0" smtClean="0">
                <a:ea typeface="ＭＳ Ｐゴシック" charset="-128"/>
              </a:rPr>
              <a:t>Release order (3 levels)</a:t>
            </a:r>
          </a:p>
          <a:p>
            <a:pPr lvl="2" eaLnBrk="1" hangingPunct="1"/>
            <a:r>
              <a:rPr lang="en-US" altLang="ja-JP" dirty="0" smtClean="0">
                <a:ea typeface="ＭＳ Ｐゴシック" charset="-128"/>
              </a:rPr>
              <a:t>Abundance of evidence from clinical trial (2 levels)</a:t>
            </a:r>
          </a:p>
          <a:p>
            <a:pPr lvl="2" eaLnBrk="1" hangingPunct="1"/>
            <a:r>
              <a:rPr lang="en-US" altLang="ja-JP" dirty="0" smtClean="0">
                <a:ea typeface="ＭＳ Ｐゴシック" charset="-128"/>
              </a:rPr>
              <a:t>Manufacturer (7 levels)</a:t>
            </a:r>
          </a:p>
          <a:p>
            <a:pPr lvl="2" eaLnBrk="1" hangingPunct="1"/>
            <a:r>
              <a:rPr lang="en-US" altLang="ja-JP" dirty="0" smtClean="0">
                <a:ea typeface="ＭＳ Ｐゴシック" charset="-128"/>
              </a:rPr>
              <a:t># of sales rep visits per month (3 levels)</a:t>
            </a:r>
          </a:p>
          <a:p>
            <a:pPr lvl="1" eaLnBrk="1" hangingPunct="1"/>
            <a:r>
              <a:rPr lang="en-US" altLang="ja-JP" dirty="0" smtClean="0">
                <a:ea typeface="ＭＳ Ｐゴシック" charset="-128"/>
              </a:rPr>
              <a:t>18 profiles in total, divided into 3 blocks</a:t>
            </a: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/>
          <a:p>
            <a:fld id="{24E2389E-1017-4FA9-8125-F367E8991951}" type="slidenum">
              <a:rPr lang="en-US" altLang="ja-JP" smtClean="0"/>
              <a:pPr/>
              <a:t>6</a:t>
            </a:fld>
            <a:endParaRPr lang="en-US" altLang="ja-JP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  <a:ea typeface="ＭＳ Ｐゴシック" charset="-128"/>
              </a:rPr>
              <a:t>Profile</a:t>
            </a:r>
            <a:endParaRPr lang="zh-CN" altLang="en-US" dirty="0" smtClean="0">
              <a:solidFill>
                <a:schemeClr val="bg2"/>
              </a:solidFill>
              <a:ea typeface="ＭＳ Ｐゴシック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752600"/>
          <a:ext cx="7010400" cy="2375276"/>
        </p:xfrm>
        <a:graphic>
          <a:graphicData uri="http://schemas.openxmlformats.org/drawingml/2006/table">
            <a:tbl>
              <a:tblPr/>
              <a:tblGrid>
                <a:gridCol w="757436"/>
                <a:gridCol w="1680964"/>
                <a:gridCol w="1219200"/>
                <a:gridCol w="2525383"/>
                <a:gridCol w="827417"/>
              </a:tblGrid>
              <a:tr h="255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latin typeface="宋体"/>
                        </a:rPr>
                        <a:t>release_order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evidence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manufacturer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latin typeface="宋体"/>
                        </a:rPr>
                        <a:t>mr_visit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55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Normal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Kowa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Co., Ltd.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Plenty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Bristol-Myers Squibb / AstraZeneca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Taisho 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Pharma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/ Novartis AG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Astellas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Pharma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Boehringer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Ingelheim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/ Eli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Lilly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Mitsubishi Tanabe </a:t>
                      </a: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Pharma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Corporation /</a:t>
                      </a:r>
                      <a:r>
                        <a:rPr lang="en-US" altLang="zh-CN" sz="11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Daiichi Sankyo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Sanofi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  <a:ea typeface="ＭＳ Ｐゴシック" charset="-128"/>
              </a:rPr>
              <a:t>Blocked Design </a:t>
            </a:r>
            <a:endParaRPr lang="zh-CN" altLang="en-US" dirty="0" smtClean="0">
              <a:solidFill>
                <a:schemeClr val="bg2"/>
              </a:solidFill>
              <a:ea typeface="ＭＳ Ｐゴシック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19200"/>
          <a:ext cx="8077200" cy="4656739"/>
        </p:xfrm>
        <a:graphic>
          <a:graphicData uri="http://schemas.openxmlformats.org/drawingml/2006/table">
            <a:tbl>
              <a:tblPr/>
              <a:tblGrid>
                <a:gridCol w="549342"/>
                <a:gridCol w="579603"/>
                <a:gridCol w="428301"/>
                <a:gridCol w="1545609"/>
                <a:gridCol w="1610785"/>
                <a:gridCol w="2085640"/>
                <a:gridCol w="1277920"/>
              </a:tblGrid>
              <a:tr h="19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question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block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prof_id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release_order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evidence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smtClean="0">
                          <a:solidFill>
                            <a:srgbClr val="FFFFFF"/>
                          </a:solidFill>
                          <a:latin typeface="宋体"/>
                        </a:rPr>
                        <a:t>Manufacturer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err="1">
                          <a:solidFill>
                            <a:srgbClr val="FFFFFF"/>
                          </a:solidFill>
                          <a:latin typeface="宋体"/>
                        </a:rPr>
                        <a:t>mr_visit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q18sq1-1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Plenty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Astellas</a:t>
                      </a:r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en-US" altLang="ja-JP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Pharma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q18sq1-2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Plenty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Bristol-Myers Squibb / AstraZeneca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q18sq1-3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Normal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Taisho </a:t>
                      </a:r>
                      <a:r>
                        <a:rPr lang="en-US" altLang="ja-JP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Pharma</a:t>
                      </a:r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/ Novartis AG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q18sq1-4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Normal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Kowa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Co., Ltd.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q18sq1-5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Normal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Boehringer</a:t>
                      </a:r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en-US" altLang="ja-JP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Ingelheim</a:t>
                      </a:r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/ Eli</a:t>
                      </a:r>
                      <a:r>
                        <a:rPr lang="en-US" altLang="ja-JP" sz="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Lilly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q18sq1-6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Normal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Mitsubishi Tanabe </a:t>
                      </a:r>
                      <a:r>
                        <a:rPr lang="en-US" altLang="zh-CN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Pharma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Corporation /</a:t>
                      </a:r>
                      <a:r>
                        <a:rPr lang="en-US" altLang="zh-CN" sz="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Daiichi Sankyo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question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block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prof_id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err="1">
                          <a:solidFill>
                            <a:srgbClr val="FFFFFF"/>
                          </a:solidFill>
                          <a:latin typeface="宋体"/>
                        </a:rPr>
                        <a:t>release_order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smtClean="0">
                          <a:solidFill>
                            <a:srgbClr val="FFFFFF"/>
                          </a:solidFill>
                          <a:latin typeface="宋体"/>
                        </a:rPr>
                        <a:t>Evidence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smtClean="0">
                          <a:solidFill>
                            <a:srgbClr val="FFFFFF"/>
                          </a:solidFill>
                          <a:latin typeface="宋体"/>
                        </a:rPr>
                        <a:t>Manufacturer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err="1">
                          <a:solidFill>
                            <a:srgbClr val="FFFFFF"/>
                          </a:solidFill>
                          <a:latin typeface="宋体"/>
                        </a:rPr>
                        <a:t>mr_visit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q18sq2-1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Plenty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Bristol-Myers Squibb / AstraZeneca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q18sq2-2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Normal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Astellas</a:t>
                      </a:r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en-US" altLang="ja-JP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Pharma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q18sq2-3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Normal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Mitsubishi Tanabe </a:t>
                      </a:r>
                      <a:r>
                        <a:rPr lang="en-US" altLang="zh-CN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Pharma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Corporation /</a:t>
                      </a:r>
                      <a:r>
                        <a:rPr lang="en-US" altLang="zh-CN" sz="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Daiichi Sankyo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q18sq2-4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Normal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Sanofi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q18sq2-5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Normal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Taisho </a:t>
                      </a:r>
                      <a:r>
                        <a:rPr lang="en-US" altLang="ja-JP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Pharma</a:t>
                      </a:r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/ Novartis AG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q18sq2-6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Plenty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Kowa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Co., Ltd.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question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block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err="1">
                          <a:solidFill>
                            <a:srgbClr val="FFFFFF"/>
                          </a:solidFill>
                          <a:latin typeface="宋体"/>
                        </a:rPr>
                        <a:t>prof_id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err="1">
                          <a:solidFill>
                            <a:srgbClr val="FFFFFF"/>
                          </a:solidFill>
                          <a:latin typeface="宋体"/>
                        </a:rPr>
                        <a:t>release_order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smtClean="0">
                          <a:solidFill>
                            <a:srgbClr val="FFFFFF"/>
                          </a:solidFill>
                          <a:latin typeface="宋体"/>
                        </a:rPr>
                        <a:t>Evidence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smtClean="0">
                          <a:solidFill>
                            <a:srgbClr val="FFFFFF"/>
                          </a:solidFill>
                          <a:latin typeface="宋体"/>
                        </a:rPr>
                        <a:t>Manufacturer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err="1">
                          <a:solidFill>
                            <a:srgbClr val="FFFFFF"/>
                          </a:solidFill>
                          <a:latin typeface="宋体"/>
                        </a:rPr>
                        <a:t>mr_visit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q18sq3-1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Plenty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Mitsubishi Tanabe </a:t>
                      </a:r>
                      <a:r>
                        <a:rPr lang="en-US" altLang="zh-CN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Pharma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Corporation /</a:t>
                      </a:r>
                      <a:r>
                        <a:rPr lang="en-US" altLang="zh-CN" sz="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Daiichi Sankyo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q18sq3-2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Normal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Bristol-Myers Squibb / AstraZeneca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q18sq3-3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Plenty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Taisho </a:t>
                      </a:r>
                      <a:r>
                        <a:rPr lang="en-US" altLang="ja-JP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Pharma</a:t>
                      </a:r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/ Novartis AG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q18sq3-4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Normal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Sanofi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q18sq3-5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Normal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Astellas</a:t>
                      </a:r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en-US" altLang="ja-JP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Pharma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q18sq3-6</a:t>
                      </a:r>
                    </a:p>
                  </a:txBody>
                  <a:tcPr marL="5273" marR="5273" marT="5273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Plenty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Boehringer</a:t>
                      </a:r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en-US" altLang="ja-JP" sz="800" b="0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</a:rPr>
                        <a:t>Ingelheim</a:t>
                      </a:r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/ Eli</a:t>
                      </a:r>
                      <a:r>
                        <a:rPr lang="en-US" altLang="ja-JP" sz="800" b="0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Lilly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5273" marR="5273" marT="5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53498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  <a:ea typeface="ＭＳ Ｐゴシック" charset="-128"/>
              </a:rPr>
              <a:t>Model input data (dependent variables)</a:t>
            </a:r>
            <a:endParaRPr lang="zh-CN" altLang="en-US" dirty="0">
              <a:solidFill>
                <a:schemeClr val="bg2"/>
              </a:solidFill>
              <a:ea typeface="ＭＳ Ｐゴシック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066800"/>
          <a:ext cx="7619997" cy="4800602"/>
        </p:xfrm>
        <a:graphic>
          <a:graphicData uri="http://schemas.openxmlformats.org/drawingml/2006/table">
            <a:tbl>
              <a:tblPr/>
              <a:tblGrid>
                <a:gridCol w="740030"/>
                <a:gridCol w="959727"/>
                <a:gridCol w="740030"/>
                <a:gridCol w="740030"/>
                <a:gridCol w="740030"/>
                <a:gridCol w="740030"/>
                <a:gridCol w="740030"/>
                <a:gridCol w="740030"/>
                <a:gridCol w="740030"/>
                <a:gridCol w="740030"/>
              </a:tblGrid>
              <a:tr h="1297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block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uk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profile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q18sp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c_1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c_2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c_3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c_4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c_5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c_6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1058181741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1167714175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61" marR="6461" marT="6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KCtv5gVUiGq1zwCdT8ug"/>
</p:tagLst>
</file>

<file path=ppt/theme/theme1.xml><?xml version="1.0" encoding="utf-8"?>
<a:theme xmlns:a="http://schemas.openxmlformats.org/drawingml/2006/main" name="blank">
  <a:themeElements>
    <a:clrScheme name="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FFFFFF"/>
      </a:accent3>
      <a:accent4>
        <a:srgbClr val="0D0D0D"/>
      </a:accent4>
      <a:accent5>
        <a:srgbClr val="DCBCAA"/>
      </a:accent5>
      <a:accent6>
        <a:srgbClr val="0C5E00"/>
      </a:accent6>
      <a:hlink>
        <a:srgbClr val="0091C8"/>
      </a:hlink>
      <a:folHlink>
        <a:srgbClr val="8888A4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FFFFFF"/>
      </a:accent3>
      <a:accent4>
        <a:srgbClr val="0D0D0D"/>
      </a:accent4>
      <a:accent5>
        <a:srgbClr val="DCBCAA"/>
      </a:accent5>
      <a:accent6>
        <a:srgbClr val="0C5E00"/>
      </a:accent6>
      <a:hlink>
        <a:srgbClr val="0091C8"/>
      </a:hlink>
      <a:folHlink>
        <a:srgbClr val="8888A4"/>
      </a:folHlink>
    </a:clrScheme>
    <a:fontScheme name="1_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MS_PPT_Template_v2">
  <a:themeElements>
    <a:clrScheme name="IMS_PPT_Template_v2 1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FFFFFF"/>
      </a:accent3>
      <a:accent4>
        <a:srgbClr val="0D0D0D"/>
      </a:accent4>
      <a:accent5>
        <a:srgbClr val="DCBCAA"/>
      </a:accent5>
      <a:accent6>
        <a:srgbClr val="0C5E00"/>
      </a:accent6>
      <a:hlink>
        <a:srgbClr val="00528A"/>
      </a:hlink>
      <a:folHlink>
        <a:srgbClr val="860C0E"/>
      </a:folHlink>
    </a:clrScheme>
    <a:fontScheme name="IMS_PPT_Template_v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IMS_PPT_Template_v2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ank">
  <a:themeElements>
    <a:clrScheme name="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FFFFFF"/>
      </a:accent3>
      <a:accent4>
        <a:srgbClr val="0D0D0D"/>
      </a:accent4>
      <a:accent5>
        <a:srgbClr val="DCBCAA"/>
      </a:accent5>
      <a:accent6>
        <a:srgbClr val="0C5E00"/>
      </a:accent6>
      <a:hlink>
        <a:srgbClr val="0091C8"/>
      </a:hlink>
      <a:folHlink>
        <a:srgbClr val="8888A4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ank">
  <a:themeElements>
    <a:clrScheme name="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FFFFFF"/>
      </a:accent3>
      <a:accent4>
        <a:srgbClr val="0D0D0D"/>
      </a:accent4>
      <a:accent5>
        <a:srgbClr val="DCBCAA"/>
      </a:accent5>
      <a:accent6>
        <a:srgbClr val="0C5E00"/>
      </a:accent6>
      <a:hlink>
        <a:srgbClr val="0091C8"/>
      </a:hlink>
      <a:folHlink>
        <a:srgbClr val="8888A4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lank">
  <a:themeElements>
    <a:clrScheme name="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FFFFFF"/>
      </a:accent3>
      <a:accent4>
        <a:srgbClr val="0D0D0D"/>
      </a:accent4>
      <a:accent5>
        <a:srgbClr val="DCBCAA"/>
      </a:accent5>
      <a:accent6>
        <a:srgbClr val="0C5E00"/>
      </a:accent6>
      <a:hlink>
        <a:srgbClr val="0091C8"/>
      </a:hlink>
      <a:folHlink>
        <a:srgbClr val="8888A4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IMS_Standard.LET.Rev">
  <a:themeElements>
    <a:clrScheme name="3_IMS_Standard.LET.Rev 1">
      <a:dk1>
        <a:srgbClr val="262626"/>
      </a:dk1>
      <a:lt1>
        <a:srgbClr val="FFFFFF"/>
      </a:lt1>
      <a:dk2>
        <a:srgbClr val="001E4F"/>
      </a:dk2>
      <a:lt2>
        <a:srgbClr val="3E9FAA"/>
      </a:lt2>
      <a:accent1>
        <a:srgbClr val="E78A00"/>
      </a:accent1>
      <a:accent2>
        <a:srgbClr val="158D00"/>
      </a:accent2>
      <a:accent3>
        <a:srgbClr val="FFFFFF"/>
      </a:accent3>
      <a:accent4>
        <a:srgbClr val="1F1F1F"/>
      </a:accent4>
      <a:accent5>
        <a:srgbClr val="F1C4AA"/>
      </a:accent5>
      <a:accent6>
        <a:srgbClr val="127F00"/>
      </a:accent6>
      <a:hlink>
        <a:srgbClr val="005187"/>
      </a:hlink>
      <a:folHlink>
        <a:srgbClr val="820D1A"/>
      </a:folHlink>
    </a:clrScheme>
    <a:fontScheme name="3_IMS_Standard.LET.Re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3_IMS_Standard.LET.Rev 1">
        <a:dk1>
          <a:srgbClr val="262626"/>
        </a:dk1>
        <a:lt1>
          <a:srgbClr val="FFFFFF"/>
        </a:lt1>
        <a:dk2>
          <a:srgbClr val="001E4F"/>
        </a:dk2>
        <a:lt2>
          <a:srgbClr val="3E9FAA"/>
        </a:lt2>
        <a:accent1>
          <a:srgbClr val="E78A00"/>
        </a:accent1>
        <a:accent2>
          <a:srgbClr val="158D00"/>
        </a:accent2>
        <a:accent3>
          <a:srgbClr val="FFFFFF"/>
        </a:accent3>
        <a:accent4>
          <a:srgbClr val="1F1F1F"/>
        </a:accent4>
        <a:accent5>
          <a:srgbClr val="F1C4AA"/>
        </a:accent5>
        <a:accent6>
          <a:srgbClr val="127F00"/>
        </a:accent6>
        <a:hlink>
          <a:srgbClr val="005187"/>
        </a:hlink>
        <a:folHlink>
          <a:srgbClr val="820D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IMS_Standard.LET.Rev">
  <a:themeElements>
    <a:clrScheme name="3_IMS_Standard.LET.Rev 1">
      <a:dk1>
        <a:srgbClr val="262626"/>
      </a:dk1>
      <a:lt1>
        <a:srgbClr val="FFFFFF"/>
      </a:lt1>
      <a:dk2>
        <a:srgbClr val="001E4F"/>
      </a:dk2>
      <a:lt2>
        <a:srgbClr val="3E9FAA"/>
      </a:lt2>
      <a:accent1>
        <a:srgbClr val="E78A00"/>
      </a:accent1>
      <a:accent2>
        <a:srgbClr val="158D00"/>
      </a:accent2>
      <a:accent3>
        <a:srgbClr val="FFFFFF"/>
      </a:accent3>
      <a:accent4>
        <a:srgbClr val="1F1F1F"/>
      </a:accent4>
      <a:accent5>
        <a:srgbClr val="F1C4AA"/>
      </a:accent5>
      <a:accent6>
        <a:srgbClr val="127F00"/>
      </a:accent6>
      <a:hlink>
        <a:srgbClr val="005187"/>
      </a:hlink>
      <a:folHlink>
        <a:srgbClr val="820D1A"/>
      </a:folHlink>
    </a:clrScheme>
    <a:fontScheme name="3_IMS_Standard.LET.Re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3_IMS_Standard.LET.Rev 1">
        <a:dk1>
          <a:srgbClr val="262626"/>
        </a:dk1>
        <a:lt1>
          <a:srgbClr val="FFFFFF"/>
        </a:lt1>
        <a:dk2>
          <a:srgbClr val="001E4F"/>
        </a:dk2>
        <a:lt2>
          <a:srgbClr val="3E9FAA"/>
        </a:lt2>
        <a:accent1>
          <a:srgbClr val="E78A00"/>
        </a:accent1>
        <a:accent2>
          <a:srgbClr val="158D00"/>
        </a:accent2>
        <a:accent3>
          <a:srgbClr val="FFFFFF"/>
        </a:accent3>
        <a:accent4>
          <a:srgbClr val="1F1F1F"/>
        </a:accent4>
        <a:accent5>
          <a:srgbClr val="F1C4AA"/>
        </a:accent5>
        <a:accent6>
          <a:srgbClr val="127F00"/>
        </a:accent6>
        <a:hlink>
          <a:srgbClr val="005187"/>
        </a:hlink>
        <a:folHlink>
          <a:srgbClr val="820D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blank">
  <a:themeElements>
    <a:clrScheme name="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FFFFFF"/>
      </a:accent3>
      <a:accent4>
        <a:srgbClr val="0D0D0D"/>
      </a:accent4>
      <a:accent5>
        <a:srgbClr val="DCBCAA"/>
      </a:accent5>
      <a:accent6>
        <a:srgbClr val="0C5E00"/>
      </a:accent6>
      <a:hlink>
        <a:srgbClr val="0091C8"/>
      </a:hlink>
      <a:folHlink>
        <a:srgbClr val="8888A4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IMS_PPT_Template_v2 1">
    <a:dk1>
      <a:srgbClr val="111111"/>
    </a:dk1>
    <a:lt1>
      <a:srgbClr val="FFFFFF"/>
    </a:lt1>
    <a:dk2>
      <a:srgbClr val="0E0733"/>
    </a:dk2>
    <a:lt2>
      <a:srgbClr val="2E8D9E"/>
    </a:lt2>
    <a:accent1>
      <a:srgbClr val="C07200"/>
    </a:accent1>
    <a:accent2>
      <a:srgbClr val="0F6800"/>
    </a:accent2>
    <a:accent3>
      <a:srgbClr val="FFFFFF"/>
    </a:accent3>
    <a:accent4>
      <a:srgbClr val="0D0D0D"/>
    </a:accent4>
    <a:accent5>
      <a:srgbClr val="DCBCAA"/>
    </a:accent5>
    <a:accent6>
      <a:srgbClr val="0C5E00"/>
    </a:accent6>
    <a:hlink>
      <a:srgbClr val="00528A"/>
    </a:hlink>
    <a:folHlink>
      <a:srgbClr val="860C0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29208</TotalTime>
  <Words>3289</Words>
  <Application>Microsoft Office PowerPoint</Application>
  <PresentationFormat>On-screen Show (4:3)</PresentationFormat>
  <Paragraphs>1833</Paragraphs>
  <Slides>27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9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blank</vt:lpstr>
      <vt:lpstr>1_blank</vt:lpstr>
      <vt:lpstr>IMS_PPT_Template_v2</vt:lpstr>
      <vt:lpstr>2_blank</vt:lpstr>
      <vt:lpstr>3_blank</vt:lpstr>
      <vt:lpstr>4_blank</vt:lpstr>
      <vt:lpstr>3_IMS_Standard.LET.Rev</vt:lpstr>
      <vt:lpstr>4_IMS_Standard.LET.Rev</vt:lpstr>
      <vt:lpstr>5_blank</vt:lpstr>
      <vt:lpstr>Equation</vt:lpstr>
      <vt:lpstr>程序包</vt:lpstr>
      <vt:lpstr>Slide 1</vt:lpstr>
      <vt:lpstr>Slide 2</vt:lpstr>
      <vt:lpstr>Slide 3</vt:lpstr>
      <vt:lpstr>Case study using customized hierarchical bayesian model</vt:lpstr>
      <vt:lpstr>Background</vt:lpstr>
      <vt:lpstr>Methods Survey</vt:lpstr>
      <vt:lpstr>Profile</vt:lpstr>
      <vt:lpstr>Blocked Design </vt:lpstr>
      <vt:lpstr>Model input data (dependent variables)</vt:lpstr>
      <vt:lpstr>Model input data (independent variables)</vt:lpstr>
      <vt:lpstr>Model structure</vt:lpstr>
      <vt:lpstr>Priors and Hyper Priors</vt:lpstr>
      <vt:lpstr>Continued…</vt:lpstr>
      <vt:lpstr>Estimated probs</vt:lpstr>
      <vt:lpstr>Explain customized part of R codes</vt:lpstr>
      <vt:lpstr>Explain customized part of R codes (continued)</vt:lpstr>
      <vt:lpstr>Explain customized part of R codes (continued)</vt:lpstr>
      <vt:lpstr>Explain customized part of R codes (continued)</vt:lpstr>
      <vt:lpstr>Explain customized part of R codes (continued)</vt:lpstr>
      <vt:lpstr>Explain customized part of R codes (continued)</vt:lpstr>
      <vt:lpstr>Explain customized part of R codes (continued)</vt:lpstr>
      <vt:lpstr>Explain customized part of R codes (continued)</vt:lpstr>
      <vt:lpstr>Winbugs Code</vt:lpstr>
      <vt:lpstr>Winbugs Code (continued)</vt:lpstr>
      <vt:lpstr>Output</vt:lpstr>
      <vt:lpstr>Summary</vt:lpstr>
      <vt:lpstr>Appendix</vt:lpstr>
    </vt:vector>
  </TitlesOfParts>
  <Company>DRAWLOOP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Vergara</dc:creator>
  <cp:lastModifiedBy>yxue</cp:lastModifiedBy>
  <cp:revision>1523</cp:revision>
  <dcterms:created xsi:type="dcterms:W3CDTF">2010-10-19T15:45:28Z</dcterms:created>
  <dcterms:modified xsi:type="dcterms:W3CDTF">2014-06-03T08:39:33Z</dcterms:modified>
</cp:coreProperties>
</file>