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45" r:id="rId2"/>
    <p:sldMasterId id="2147483773" r:id="rId3"/>
    <p:sldMasterId id="2147483789" r:id="rId4"/>
  </p:sldMasterIdLst>
  <p:handoutMasterIdLst>
    <p:handoutMasterId r:id="rId23"/>
  </p:handoutMasterIdLst>
  <p:sldIdLst>
    <p:sldId id="256" r:id="rId5"/>
    <p:sldId id="263" r:id="rId6"/>
    <p:sldId id="264" r:id="rId7"/>
    <p:sldId id="265" r:id="rId8"/>
    <p:sldId id="272" r:id="rId9"/>
    <p:sldId id="273" r:id="rId10"/>
    <p:sldId id="274" r:id="rId11"/>
    <p:sldId id="266" r:id="rId12"/>
    <p:sldId id="275" r:id="rId13"/>
    <p:sldId id="267" r:id="rId14"/>
    <p:sldId id="268" r:id="rId15"/>
    <p:sldId id="276" r:id="rId16"/>
    <p:sldId id="270" r:id="rId17"/>
    <p:sldId id="277" r:id="rId18"/>
    <p:sldId id="269" r:id="rId19"/>
    <p:sldId id="271" r:id="rId20"/>
    <p:sldId id="280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707" autoAdjust="0"/>
  </p:normalViewPr>
  <p:slideViewPr>
    <p:cSldViewPr snapToGrid="0" snapToObjects="1">
      <p:cViewPr>
        <p:scale>
          <a:sx n="100" d="100"/>
          <a:sy n="100" d="100"/>
        </p:scale>
        <p:origin x="-12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Quintile 1</c:v>
                </c:pt>
                <c:pt idx="1">
                  <c:v>Quintile 2</c:v>
                </c:pt>
                <c:pt idx="2">
                  <c:v>Quintile 3</c:v>
                </c:pt>
                <c:pt idx="3">
                  <c:v>Quintile 4</c:v>
                </c:pt>
                <c:pt idx="4">
                  <c:v>Quintile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13.1</c:v>
                </c:pt>
                <c:pt idx="1">
                  <c:v>13.4</c:v>
                </c:pt>
                <c:pt idx="2">
                  <c:v>10.3</c:v>
                </c:pt>
                <c:pt idx="3">
                  <c:v>7.8</c:v>
                </c:pt>
                <c:pt idx="4">
                  <c:v>7</c:v>
                </c:pt>
              </c:numCache>
            </c:numRef>
          </c:val>
        </c:ser>
        <c:axId val="121698560"/>
        <c:axId val="121982976"/>
      </c:barChart>
      <c:catAx>
        <c:axId val="121698560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1982976"/>
        <c:crosses val="autoZero"/>
        <c:auto val="1"/>
        <c:lblAlgn val="ctr"/>
        <c:lblOffset val="100"/>
      </c:catAx>
      <c:valAx>
        <c:axId val="121982976"/>
        <c:scaling>
          <c:orientation val="minMax"/>
          <c:max val="14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16985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Quintile 1</c:v>
                </c:pt>
                <c:pt idx="1">
                  <c:v>Quintile 2</c:v>
                </c:pt>
                <c:pt idx="2">
                  <c:v>Quintile 3</c:v>
                </c:pt>
                <c:pt idx="3">
                  <c:v>Quintile 4</c:v>
                </c:pt>
                <c:pt idx="4">
                  <c:v>Quintile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</c:v>
                </c:pt>
                <c:pt idx="1">
                  <c:v>1.5</c:v>
                </c:pt>
                <c:pt idx="2">
                  <c:v>2.2000000000000002</c:v>
                </c:pt>
                <c:pt idx="3">
                  <c:v>3</c:v>
                </c:pt>
                <c:pt idx="4">
                  <c:v>4.2</c:v>
                </c:pt>
              </c:numCache>
            </c:numRef>
          </c:val>
        </c:ser>
        <c:axId val="34294400"/>
        <c:axId val="43790720"/>
      </c:barChart>
      <c:catAx>
        <c:axId val="342944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3790720"/>
        <c:crosses val="autoZero"/>
        <c:auto val="1"/>
        <c:lblAlgn val="ctr"/>
        <c:lblOffset val="100"/>
      </c:catAx>
      <c:valAx>
        <c:axId val="43790720"/>
        <c:scaling>
          <c:orientation val="minMax"/>
          <c:min val="-1"/>
        </c:scaling>
        <c:axPos val="l"/>
        <c:majorGridlines/>
        <c:numFmt formatCode="General" sourceLinked="1"/>
        <c:tickLblPos val="nextTo"/>
        <c:crossAx val="342944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26D13-70B9-4336-AE51-B66B93450EB4}" type="datetimeFigureOut">
              <a:rPr lang="en-GB" smtClean="0"/>
              <a:pPr/>
              <a:t>16/11/2014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0CEF8-DCE8-49BF-8142-2EF53A72E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4136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10" name="Picture 9" descr="IMSCG-logo-tag-TM-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136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6" name="Picture 5" descr="IMSCG-logo-tag-TM-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660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dirty="0"/>
              <a:t>Title goes here</a:t>
            </a:r>
            <a:br>
              <a:rPr dirty="0"/>
            </a:br>
            <a:r>
              <a:rPr dirty="0"/>
              <a:t>Photo option, choose from a </a:t>
            </a:r>
            <a:r>
              <a:rPr lang="en-GB" dirty="0" smtClean="0"/>
              <a:t>selection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Name, Title, Department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2" name="Picture 1" descr="IMS-INSTITUTE-Logo-R#238CC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681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36" y="350030"/>
            <a:ext cx="1878866" cy="540000"/>
          </a:xfrm>
          <a:prstGeom prst="rect">
            <a:avLst/>
          </a:prstGeom>
        </p:spPr>
      </p:pic>
      <p:pic>
        <p:nvPicPr>
          <p:cNvPr id="8" name="Picture 7" descr="IMS-INSTITUTE-Logo-R#238CC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10" name="Picture 9" descr="IMSCG-logo-tag-TM-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136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NAME, TITLE, DEPARTMENT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8"/>
          <p:cNvSpPr>
            <a:spLocks noGrp="1"/>
          </p:cNvSpPr>
          <p:nvPr>
            <p:ph type="dt" sz="quarter" idx="10"/>
          </p:nvPr>
        </p:nvSpPr>
        <p:spPr>
          <a:xfrm>
            <a:off x="420688" y="5873750"/>
            <a:ext cx="3416526" cy="380093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45847" y="6308725"/>
            <a:ext cx="380160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dirty="0" smtClean="0">
                <a:solidFill>
                  <a:schemeClr val="tx2"/>
                </a:solidFill>
                <a:latin typeface="+mj-lt"/>
              </a:rPr>
              <a:t>CONFIDENTIAL PRESENTATION  </a:t>
            </a:r>
            <a:endParaRPr lang="en-US" sz="105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Fixed Date [via Insert tab &gt; Header &amp; Footer]</a:t>
            </a:r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814" r:id="rId12"/>
    <p:sldLayoutId id="2147483816" r:id="rId1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552131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71170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SCG-logo-no_tag-TM-RGB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52" y="6356349"/>
            <a:ext cx="2319323" cy="351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3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S-INSTITUTE-Logo-R#238CC7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65" y="6342980"/>
            <a:ext cx="1386610" cy="353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799" r:id="rId15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Fixed Date [via Insert tab &gt; Header &amp; Footer]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Presentation Title [via Insert tab &gt; Header &amp; Footer]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73916"/>
            <a:ext cx="1265103" cy="2618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795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0423" y="3017838"/>
            <a:ext cx="5798538" cy="720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GB" sz="1600" dirty="0" smtClean="0"/>
              <a:t>John </a:t>
            </a:r>
            <a:r>
              <a:rPr lang="en-GB" sz="1600" dirty="0" smtClean="0"/>
              <a:t>Rigg, </a:t>
            </a:r>
            <a:r>
              <a:rPr lang="en-GB" sz="1600" dirty="0" smtClean="0"/>
              <a:t>PhD</a:t>
            </a:r>
          </a:p>
          <a:p>
            <a:pPr>
              <a:spcBef>
                <a:spcPts val="0"/>
              </a:spcBef>
            </a:pPr>
            <a:r>
              <a:rPr lang="en-GB" sz="1600" dirty="0" smtClean="0"/>
              <a:t>Director, Predictive </a:t>
            </a:r>
            <a:r>
              <a:rPr lang="en-GB" sz="1600" dirty="0" smtClean="0"/>
              <a:t>Analytics</a:t>
            </a:r>
          </a:p>
          <a:p>
            <a:pPr>
              <a:spcBef>
                <a:spcPts val="0"/>
              </a:spcBef>
            </a:pPr>
            <a:r>
              <a:rPr lang="en-GB" sz="1600" dirty="0" smtClean="0"/>
              <a:t>Real-World Evidence Solutions</a:t>
            </a:r>
            <a:endParaRPr lang="en-GB" sz="1600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9381" y="2355512"/>
            <a:ext cx="8631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Insights from predictive 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analytics </a:t>
            </a:r>
            <a:r>
              <a:rPr lang="en-GB" sz="2400" dirty="0" smtClean="0"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urier New" pitchFamily="49" charset="0"/>
              </a:rPr>
              <a:t>VERO MS data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0726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Drivers of uplift for persistence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58650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Table continued on next slide…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5613" y="1802921"/>
          <a:ext cx="8226425" cy="3250489"/>
        </p:xfrm>
        <a:graphic>
          <a:graphicData uri="http://schemas.openxmlformats.org/drawingml/2006/table">
            <a:tbl>
              <a:tblPr/>
              <a:tblGrid>
                <a:gridCol w="3882781"/>
                <a:gridCol w="841078"/>
                <a:gridCol w="725861"/>
                <a:gridCol w="771948"/>
                <a:gridCol w="742694"/>
                <a:gridCol w="1262063"/>
              </a:tblGrid>
              <a:tr h="81181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Variable Description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Difference in means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between Quintile 1 and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9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MS-related total pre-index costs: highest 25%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0.47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-0.43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ampyra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use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MS-related total pre-index costs: middle lower 25%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0.52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0.44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Female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0.87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8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s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ymptoms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and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Visual Symptoms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8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comorbidities: Sexual dysfunction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-0.01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988" y="1400585"/>
            <a:ext cx="665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nb</a:t>
            </a:r>
            <a:r>
              <a:rPr lang="en-GB" sz="1400" dirty="0" smtClean="0">
                <a:solidFill>
                  <a:schemeClr val="tx2"/>
                </a:solidFill>
              </a:rPr>
              <a:t>: results for top </a:t>
            </a:r>
            <a:r>
              <a:rPr lang="en-GB" sz="1400" dirty="0" smtClean="0">
                <a:solidFill>
                  <a:schemeClr val="tx2"/>
                </a:solidFill>
              </a:rPr>
              <a:t>twenty </a:t>
            </a:r>
            <a:r>
              <a:rPr lang="en-GB" sz="1400" dirty="0" smtClean="0">
                <a:solidFill>
                  <a:schemeClr val="tx2"/>
                </a:solidFill>
              </a:rPr>
              <a:t>covariates reported </a:t>
            </a:r>
            <a:endParaRPr lang="en-GB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5612" y="1039091"/>
          <a:ext cx="8226426" cy="4866710"/>
        </p:xfrm>
        <a:graphic>
          <a:graphicData uri="http://schemas.openxmlformats.org/drawingml/2006/table">
            <a:tbl>
              <a:tblPr/>
              <a:tblGrid>
                <a:gridCol w="3882781"/>
                <a:gridCol w="841077"/>
                <a:gridCol w="725861"/>
                <a:gridCol w="771948"/>
                <a:gridCol w="723646"/>
                <a:gridCol w="1281113"/>
              </a:tblGrid>
              <a:tr h="694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Variable Description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SD of variable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Quintile 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Difference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 means between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 and 5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Dyslipidemia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0.18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0.33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Region: South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iv corticosteroid use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0.45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-0.22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DMT use (max of pre_rx1-pre_rx11)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0.82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Index Provider type: unknown/missing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Aged 55+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Tremor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Region: Northeast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Number of 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OP visits with an MS diagnosis: 5-7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0.20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1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Diabetes mellitus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CCI score = 0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0.79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0.11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MS-related total pre-index costs: middle upper 25%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-0.13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1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Bladder Dysfunction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Walking (Gait), Balance, and Coordination Problems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0.25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-0.08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gray">
          <a:xfrm>
            <a:off x="452745" y="23010"/>
            <a:ext cx="8226425" cy="81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dirty="0" smtClean="0"/>
              <a:t>Drivers of uplift for persistence (cont)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28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09342"/>
            <a:ext cx="8226425" cy="818685"/>
          </a:xfrm>
        </p:spPr>
        <p:txBody>
          <a:bodyPr/>
          <a:lstStyle/>
          <a:p>
            <a:r>
              <a:rPr lang="en-GB" dirty="0" smtClean="0"/>
              <a:t>Patients more likely to be persistent on Gilenya vs. </a:t>
            </a:r>
            <a:r>
              <a:rPr lang="en-GB" dirty="0" err="1" smtClean="0"/>
              <a:t>Tecfidera</a:t>
            </a:r>
            <a:r>
              <a:rPr lang="en-GB" dirty="0" smtClean="0"/>
              <a:t>...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35170"/>
            <a:ext cx="8226425" cy="438785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GB" sz="1600" dirty="0" smtClean="0"/>
              <a:t>Have lower pre-index MS-related costs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Have </a:t>
            </a:r>
            <a:r>
              <a:rPr lang="en-GB" sz="1600" dirty="0" smtClean="0"/>
              <a:t>lower pre-index </a:t>
            </a:r>
            <a:r>
              <a:rPr lang="en-GB" sz="1600" dirty="0" smtClean="0"/>
              <a:t>use of </a:t>
            </a:r>
            <a:r>
              <a:rPr lang="en-GB" sz="1600" dirty="0" err="1" smtClean="0"/>
              <a:t>ampyra</a:t>
            </a:r>
            <a:r>
              <a:rPr lang="en-GB" sz="1600" dirty="0" smtClean="0"/>
              <a:t>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Have lower pre-index iv corticosteroid use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more likely to have a CCI score of 0</a:t>
            </a:r>
          </a:p>
          <a:p>
            <a:pPr>
              <a:spcBef>
                <a:spcPts val="200"/>
              </a:spcBef>
              <a:buNone/>
            </a:pPr>
            <a:r>
              <a:rPr lang="en-GB" sz="1600" dirty="0" smtClean="0"/>
              <a:t> </a:t>
            </a:r>
          </a:p>
          <a:p>
            <a:pPr>
              <a:spcBef>
                <a:spcPts val="200"/>
              </a:spcBef>
              <a:buNone/>
            </a:pPr>
            <a:r>
              <a:rPr lang="en-GB" sz="1600" b="1" dirty="0" smtClean="0"/>
              <a:t>Demographics: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more likely to be female,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more likely to be younger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more likely to live in the north-east and </a:t>
            </a:r>
            <a:r>
              <a:rPr lang="en-GB" sz="1600" dirty="0" smtClean="0"/>
              <a:t>less </a:t>
            </a:r>
            <a:r>
              <a:rPr lang="en-GB" sz="1600" dirty="0" smtClean="0"/>
              <a:t>likely to live in the south </a:t>
            </a:r>
          </a:p>
          <a:p>
            <a:pPr>
              <a:spcBef>
                <a:spcPts val="200"/>
              </a:spcBef>
            </a:pPr>
            <a:endParaRPr lang="en-GB" sz="1600" dirty="0" smtClean="0"/>
          </a:p>
          <a:p>
            <a:pPr>
              <a:spcBef>
                <a:spcPts val="200"/>
              </a:spcBef>
              <a:buNone/>
            </a:pPr>
            <a:r>
              <a:rPr lang="en-GB" sz="1600" b="1" dirty="0" smtClean="0"/>
              <a:t>Have fewer of the following pre-index comorbidities: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Visual problems </a:t>
            </a:r>
          </a:p>
          <a:p>
            <a:pPr>
              <a:spcBef>
                <a:spcPts val="200"/>
              </a:spcBef>
            </a:pPr>
            <a:r>
              <a:rPr lang="en-GB" sz="1600" dirty="0" err="1" smtClean="0"/>
              <a:t>Dyslipidemia</a:t>
            </a:r>
            <a:endParaRPr lang="en-GB" sz="1600" dirty="0" smtClean="0"/>
          </a:p>
          <a:p>
            <a:pPr>
              <a:spcBef>
                <a:spcPts val="200"/>
              </a:spcBef>
            </a:pPr>
            <a:r>
              <a:rPr lang="en-GB" sz="1600" dirty="0" smtClean="0"/>
              <a:t>Tremor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Diabetes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Bladder dysfunction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Walking </a:t>
            </a:r>
            <a:r>
              <a:rPr lang="en-GB" sz="1600" dirty="0" smtClean="0"/>
              <a:t>(gait</a:t>
            </a:r>
            <a:r>
              <a:rPr lang="en-GB" sz="1600" dirty="0" smtClean="0"/>
              <a:t>), </a:t>
            </a:r>
            <a:r>
              <a:rPr lang="en-GB" sz="1600" dirty="0" smtClean="0"/>
              <a:t>balance</a:t>
            </a:r>
            <a:r>
              <a:rPr lang="en-GB" sz="1600" dirty="0" smtClean="0"/>
              <a:t>, and co-ordination problems </a:t>
            </a:r>
          </a:p>
          <a:p>
            <a:pPr>
              <a:spcBef>
                <a:spcPts val="200"/>
              </a:spcBef>
            </a:pPr>
            <a:endParaRPr lang="en-GB" sz="1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Actual uplift for </a:t>
            </a:r>
            <a:r>
              <a:rPr lang="en-GB" dirty="0" smtClean="0"/>
              <a:t>relapse whilst persistent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7333" y="4747487"/>
          <a:ext cx="8054346" cy="1385280"/>
        </p:xfrm>
        <a:graphic>
          <a:graphicData uri="http://schemas.openxmlformats.org/drawingml/2006/table">
            <a:tbl>
              <a:tblPr/>
              <a:tblGrid>
                <a:gridCol w="3255461"/>
                <a:gridCol w="959777"/>
                <a:gridCol w="959777"/>
                <a:gridCol w="959777"/>
                <a:gridCol w="959777"/>
                <a:gridCol w="959777"/>
              </a:tblGrid>
              <a:tr h="442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Difference in Relapse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Rate </a:t>
                      </a:r>
                      <a:endParaRPr lang="en-GB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Tecfidera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 </a:t>
                      </a:r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Gilenya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;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Percentage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Quintile Group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03998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 </a:t>
                      </a: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212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-1.0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1.5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tandard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eviation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1668125" y="933450"/>
          <a:ext cx="5439508" cy="351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584211" y="2500641"/>
            <a:ext cx="430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Difference in </a:t>
            </a:r>
            <a:r>
              <a:rPr lang="en-GB" sz="1400" b="1" dirty="0" smtClean="0">
                <a:solidFill>
                  <a:schemeClr val="tx2"/>
                </a:solidFill>
              </a:rPr>
              <a:t>Relapse Rate 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(</a:t>
            </a:r>
            <a:r>
              <a:rPr lang="en-GB" sz="1400" b="1" dirty="0" err="1" smtClean="0">
                <a:solidFill>
                  <a:schemeClr val="tx2"/>
                </a:solidFill>
              </a:rPr>
              <a:t>Tecfidera</a:t>
            </a:r>
            <a:r>
              <a:rPr lang="en-GB" sz="1400" b="1" dirty="0" smtClean="0">
                <a:solidFill>
                  <a:schemeClr val="tx2"/>
                </a:solidFill>
              </a:rPr>
              <a:t> - </a:t>
            </a:r>
            <a:r>
              <a:rPr lang="en-GB" sz="1400" b="1" dirty="0" err="1" smtClean="0">
                <a:solidFill>
                  <a:schemeClr val="tx2"/>
                </a:solidFill>
              </a:rPr>
              <a:t>Gilenya</a:t>
            </a:r>
            <a:r>
              <a:rPr lang="en-GB" sz="1400" b="1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9067" y="4253595"/>
            <a:ext cx="672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Quintiles sorted by predicted uplift for relapse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 of uplift results for relapse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73192"/>
            <a:ext cx="8226425" cy="438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/>
              <a:t>The results on uplift for relapse indicate:</a:t>
            </a:r>
          </a:p>
          <a:p>
            <a:r>
              <a:rPr lang="en-GB" sz="1800" dirty="0" smtClean="0"/>
              <a:t>It is possible to identify distinct differences in patients who are more likely to relapse on Tecfidera than Gilenya </a:t>
            </a:r>
          </a:p>
          <a:p>
            <a:r>
              <a:rPr lang="en-GB" sz="1800" dirty="0" smtClean="0"/>
              <a:t>Patients in the top quintile have a relapse rate 4.2 percentage points higher on Tecfidera than Gilenya  </a:t>
            </a:r>
          </a:p>
          <a:p>
            <a:r>
              <a:rPr lang="en-GB" sz="1800" dirty="0" smtClean="0"/>
              <a:t>This contrasts with patients in the lowest quintile who have a 1 percentage point lower relapse rate on Tecfidera than Gilenya</a:t>
            </a:r>
          </a:p>
          <a:p>
            <a:r>
              <a:rPr lang="en-GB" sz="1800" dirty="0" smtClean="0"/>
              <a:t>This is a gap of ~ 5 percentage points or ~1.5 standard deviations</a:t>
            </a:r>
          </a:p>
          <a:p>
            <a:r>
              <a:rPr lang="en-GB" sz="1800" dirty="0" smtClean="0"/>
              <a:t>This gap is very unlikely to arise due to random variation</a:t>
            </a:r>
            <a:endParaRPr lang="en-GB" sz="1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GB" dirty="0" smtClean="0"/>
              <a:t>Drivers of uplift for </a:t>
            </a:r>
            <a:r>
              <a:rPr lang="en-GB" dirty="0" smtClean="0"/>
              <a:t>relapse whilst persistent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5613" y="1698005"/>
          <a:ext cx="7946515" cy="3709440"/>
        </p:xfrm>
        <a:graphic>
          <a:graphicData uri="http://schemas.openxmlformats.org/drawingml/2006/table">
            <a:tbl>
              <a:tblPr/>
              <a:tblGrid>
                <a:gridCol w="3241221"/>
                <a:gridCol w="883969"/>
                <a:gridCol w="883969"/>
                <a:gridCol w="883969"/>
                <a:gridCol w="883969"/>
                <a:gridCol w="1169418"/>
              </a:tblGrid>
              <a:tr h="3462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Variable Description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of variable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</a:t>
                      </a:r>
                      <a:r>
                        <a:rPr lang="en-GB" sz="1100" b="1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of variable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SD of variable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Quintile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Difference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 means between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 and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Number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of days persistent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166.50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6.17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136.92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14.90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29.58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Number of unique medications received pre-index: 8-11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0.17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Region: Midwest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0.43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-0.18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MS-related total pre-index costs: highest 25%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0.30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Speech disorders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Index Payer type: Commercial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Index Provider type: Preferred Provided Organization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0.82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0.78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Tobacco use (including disorder)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Index Provider type: Health Maintenance Organization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5613" y="58650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Table continued on next slide…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938" y="1247324"/>
            <a:ext cx="665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</a:rPr>
              <a:t>nb</a:t>
            </a:r>
            <a:r>
              <a:rPr lang="en-GB" sz="1600" dirty="0" smtClean="0">
                <a:solidFill>
                  <a:schemeClr val="tx2"/>
                </a:solidFill>
              </a:rPr>
              <a:t>: results for </a:t>
            </a:r>
            <a:r>
              <a:rPr lang="en-GB" sz="1600" dirty="0" smtClean="0">
                <a:solidFill>
                  <a:schemeClr val="tx2"/>
                </a:solidFill>
              </a:rPr>
              <a:t>top twenty </a:t>
            </a:r>
            <a:r>
              <a:rPr lang="en-GB" sz="1600" dirty="0" smtClean="0">
                <a:solidFill>
                  <a:schemeClr val="tx2"/>
                </a:solidFill>
              </a:rPr>
              <a:t>covariates reported </a:t>
            </a:r>
            <a:endParaRPr lang="en-GB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GB" dirty="0" smtClean="0"/>
              <a:t>Drivers of uplift for </a:t>
            </a:r>
            <a:r>
              <a:rPr lang="en-GB" dirty="0" smtClean="0"/>
              <a:t>relapse whilst persistent </a:t>
            </a:r>
            <a:r>
              <a:rPr lang="en-GB" dirty="0" smtClean="0"/>
              <a:t>(cont)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5613" y="1440611"/>
          <a:ext cx="8226424" cy="4214832"/>
        </p:xfrm>
        <a:graphic>
          <a:graphicData uri="http://schemas.openxmlformats.org/drawingml/2006/table">
            <a:tbl>
              <a:tblPr/>
              <a:tblGrid>
                <a:gridCol w="3355390"/>
                <a:gridCol w="915106"/>
                <a:gridCol w="915106"/>
                <a:gridCol w="915106"/>
                <a:gridCol w="915106"/>
                <a:gridCol w="1210610"/>
              </a:tblGrid>
              <a:tr h="3462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Variable Description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SD of variable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Quintile 1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Mean of variable in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SD of variable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Quintile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Difference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 means between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Quintile 1 and 5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Index Payer type: Self-insured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0.36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0.29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Total non-ms pre-index costs: middle upper 25%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Region: South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Fatigue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Numbness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0.20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MS-related total pre-index costs: lowest 25%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0.20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Index Provider type: Indemnity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-0.01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Region: West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Walking (Gait), Balance, and Coordination Problems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0.29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0.22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0.08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Pre-index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symptoms and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comorbidities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: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Valvular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disease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0.04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0.03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0.01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Aged 45-54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0.32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0.37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0.06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-0.05 </a:t>
                      </a:r>
                    </a:p>
                  </a:txBody>
                  <a:tcPr marL="7066" marR="7066" marT="7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09342"/>
            <a:ext cx="8226425" cy="818685"/>
          </a:xfrm>
        </p:spPr>
        <p:txBody>
          <a:bodyPr/>
          <a:lstStyle/>
          <a:p>
            <a:r>
              <a:rPr lang="en-GB" dirty="0" smtClean="0"/>
              <a:t>Patients more likely to relapse on </a:t>
            </a:r>
            <a:r>
              <a:rPr lang="en-GB" dirty="0" err="1" smtClean="0"/>
              <a:t>Tecfidera</a:t>
            </a:r>
            <a:r>
              <a:rPr lang="en-GB" dirty="0" smtClean="0"/>
              <a:t> than </a:t>
            </a:r>
            <a:r>
              <a:rPr lang="en-GB" dirty="0" err="1" smtClean="0"/>
              <a:t>Gilenya</a:t>
            </a:r>
            <a:r>
              <a:rPr lang="en-GB" dirty="0" smtClean="0"/>
              <a:t>...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35170"/>
            <a:ext cx="8226425" cy="438785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GB" sz="1600" dirty="0" smtClean="0"/>
              <a:t>Are more likely to be persistent to medication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Have </a:t>
            </a:r>
            <a:r>
              <a:rPr lang="en-GB" sz="1600" dirty="0" smtClean="0"/>
              <a:t>a higher number of pre-index unique medications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Have </a:t>
            </a:r>
            <a:r>
              <a:rPr lang="en-GB" sz="1600" dirty="0" smtClean="0"/>
              <a:t>higher pre-index MS-related and non-MS related costs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</a:t>
            </a:r>
            <a:r>
              <a:rPr lang="en-GB" sz="1600" dirty="0" smtClean="0"/>
              <a:t>less likely to belong to a commercial insurer and more likely to be self-insured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</a:t>
            </a:r>
            <a:r>
              <a:rPr lang="en-GB" sz="1600" dirty="0" smtClean="0"/>
              <a:t>more likely to be treated by a Preferred Provider Organization and less likely to be treated by a Health Maintenance Organization</a:t>
            </a:r>
          </a:p>
          <a:p>
            <a:pPr>
              <a:spcBef>
                <a:spcPts val="200"/>
              </a:spcBef>
              <a:buNone/>
            </a:pPr>
            <a:r>
              <a:rPr lang="en-GB" sz="1600" dirty="0" smtClean="0"/>
              <a:t> </a:t>
            </a:r>
          </a:p>
          <a:p>
            <a:pPr>
              <a:spcBef>
                <a:spcPts val="200"/>
              </a:spcBef>
              <a:buNone/>
            </a:pPr>
            <a:r>
              <a:rPr lang="en-GB" sz="1600" b="1" dirty="0" smtClean="0"/>
              <a:t>Demographics: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more likely to live in the South and West, and less likely to live in the Midwest 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Are </a:t>
            </a:r>
            <a:r>
              <a:rPr lang="en-GB" sz="1600" dirty="0" smtClean="0"/>
              <a:t>less likely to be aged 45-54 </a:t>
            </a:r>
          </a:p>
          <a:p>
            <a:pPr>
              <a:spcBef>
                <a:spcPts val="200"/>
              </a:spcBef>
            </a:pPr>
            <a:endParaRPr lang="en-GB" sz="1600" dirty="0" smtClean="0"/>
          </a:p>
          <a:p>
            <a:pPr>
              <a:spcBef>
                <a:spcPts val="200"/>
              </a:spcBef>
              <a:buNone/>
            </a:pPr>
            <a:r>
              <a:rPr lang="en-GB" sz="1600" b="1" dirty="0" smtClean="0"/>
              <a:t>Are more likely to have the following pre-index co-morbidities: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Tobacco </a:t>
            </a:r>
            <a:r>
              <a:rPr lang="en-GB" sz="1600" dirty="0" smtClean="0"/>
              <a:t>use (including disorder)</a:t>
            </a:r>
          </a:p>
          <a:p>
            <a:pPr>
              <a:spcBef>
                <a:spcPts val="200"/>
              </a:spcBef>
            </a:pPr>
            <a:r>
              <a:rPr lang="en-GB" sz="1600" dirty="0" smtClean="0"/>
              <a:t>Fatigue </a:t>
            </a:r>
            <a:endParaRPr lang="en-GB" sz="1600" dirty="0" smtClean="0"/>
          </a:p>
          <a:p>
            <a:pPr>
              <a:spcBef>
                <a:spcPts val="200"/>
              </a:spcBef>
            </a:pPr>
            <a:r>
              <a:rPr lang="en-GB" sz="1600" dirty="0" smtClean="0"/>
              <a:t>Numbness </a:t>
            </a:r>
            <a:endParaRPr lang="en-GB" sz="1600" dirty="0" smtClean="0"/>
          </a:p>
          <a:p>
            <a:pPr>
              <a:spcBef>
                <a:spcPts val="200"/>
              </a:spcBef>
            </a:pPr>
            <a:r>
              <a:rPr lang="en-GB" sz="1600" dirty="0" smtClean="0"/>
              <a:t>Walking (gait),  balance </a:t>
            </a:r>
            <a:r>
              <a:rPr lang="en-GB" sz="1600" dirty="0" smtClean="0"/>
              <a:t>and </a:t>
            </a:r>
            <a:r>
              <a:rPr lang="en-GB" sz="1600" dirty="0" smtClean="0"/>
              <a:t>coordination problems</a:t>
            </a:r>
            <a:endParaRPr lang="en-GB" sz="1600" dirty="0" smtClean="0"/>
          </a:p>
          <a:p>
            <a:pPr>
              <a:spcBef>
                <a:spcPts val="200"/>
              </a:spcBef>
            </a:pPr>
            <a:r>
              <a:rPr lang="en-GB" sz="1600" dirty="0" smtClean="0"/>
              <a:t>Muscle </a:t>
            </a:r>
            <a:r>
              <a:rPr lang="en-GB" sz="1600" dirty="0" smtClean="0"/>
              <a:t>weakness/spasm/spasticity</a:t>
            </a:r>
          </a:p>
          <a:p>
            <a:pPr>
              <a:spcBef>
                <a:spcPts val="200"/>
              </a:spcBef>
            </a:pPr>
            <a:endParaRPr lang="en-GB" sz="1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research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455613" y="1173192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b="1" dirty="0" smtClean="0"/>
              <a:t>Caveats: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The results presented here are preliminary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Some of the models exhibit instability and overfitting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Further refinement of methodology is required</a:t>
            </a:r>
          </a:p>
          <a:p>
            <a:r>
              <a:rPr lang="en-GB" b="1" dirty="0" smtClean="0"/>
              <a:t> </a:t>
            </a:r>
          </a:p>
          <a:p>
            <a:r>
              <a:rPr lang="en-GB" b="1" dirty="0" smtClean="0"/>
              <a:t>Identifying patient types which respond better to Gilenya than Tecfidera: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Would benefit from further analysis to identify distinct patient profiles 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Results so far show only mean values for characteristic by quintiles of predicted uplift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Cluster analysis is likely to identify distinct subgroups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In addition, simulations based on the results are likely to help illustrate importance of key drivers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286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0"/>
            <a:ext cx="8226425" cy="818685"/>
          </a:xfrm>
        </p:spPr>
        <p:txBody>
          <a:bodyPr/>
          <a:lstStyle/>
          <a:p>
            <a:r>
              <a:rPr lang="en-GB" dirty="0" smtClean="0"/>
              <a:t>When </a:t>
            </a:r>
            <a:r>
              <a:rPr lang="en-GB" dirty="0" smtClean="0"/>
              <a:t>can predictive analytics add greatest value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9550" y="974785"/>
            <a:ext cx="87187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n-GB" sz="1600" b="1" dirty="0" smtClean="0"/>
              <a:t>Predictive analytics vs. Conventional statistical methods: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Conventional statistical methods are appropriate for addressing most </a:t>
            </a:r>
            <a:r>
              <a:rPr lang="en-GB" sz="1600" dirty="0" err="1" smtClean="0"/>
              <a:t>pharmacoepidemiological</a:t>
            </a:r>
            <a:r>
              <a:rPr lang="en-GB" sz="1600" dirty="0" smtClean="0"/>
              <a:t> research questions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Advanced methods from predictive analytics can provide more robust estimates / greater insight in certain settings e.g.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Knowledge discovery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Complex settings</a:t>
            </a:r>
          </a:p>
          <a:p>
            <a:r>
              <a:rPr lang="en-GB" sz="1600" dirty="0" smtClean="0"/>
              <a:t> </a:t>
            </a:r>
          </a:p>
          <a:p>
            <a:r>
              <a:rPr lang="en-GB" sz="1600" b="1" dirty="0" smtClean="0"/>
              <a:t>Knowledge discovery: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If </a:t>
            </a:r>
            <a:r>
              <a:rPr lang="en-GB" sz="1600" i="1" dirty="0" smtClean="0"/>
              <a:t>a priori</a:t>
            </a:r>
            <a:r>
              <a:rPr lang="en-GB" sz="1600" dirty="0" smtClean="0"/>
              <a:t> hypotheses are little understood, then the analytical method needs to ensure all possible associations are explored (false negative findings are minimised)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This must be achieved whilst minimising false-positive </a:t>
            </a:r>
            <a:r>
              <a:rPr lang="en-GB" sz="1600" dirty="0" smtClean="0"/>
              <a:t>findings.</a:t>
            </a:r>
          </a:p>
          <a:p>
            <a:pPr marL="179388" indent="-179388">
              <a:buClr>
                <a:schemeClr val="accent1"/>
              </a:buClr>
            </a:pPr>
            <a:r>
              <a:rPr lang="en-GB" sz="1600" dirty="0" smtClean="0"/>
              <a:t> </a:t>
            </a:r>
          </a:p>
          <a:p>
            <a:r>
              <a:rPr lang="en-GB" sz="1600" b="1" dirty="0" smtClean="0"/>
              <a:t>Complex settings: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Complex settings are often characterised by: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Many covariates (high dimensionality)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Non-linear and / or non-additive associations 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In the presence of many covariates, conventional regressions are prone to overfitting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Robust methods must quantify and minimise overfitting</a:t>
            </a:r>
            <a:endParaRPr lang="en-GB" sz="1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the most of predictive analytics with VERO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5613" y="974785"/>
            <a:ext cx="84727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Illustrative questions where predictive analytics </a:t>
            </a:r>
            <a:r>
              <a:rPr lang="en-GB" sz="1600" b="1" dirty="0" smtClean="0"/>
              <a:t>may provide insight using </a:t>
            </a:r>
            <a:r>
              <a:rPr lang="en-GB" sz="1600" b="1" dirty="0" smtClean="0"/>
              <a:t>VERO:</a:t>
            </a:r>
          </a:p>
          <a:p>
            <a:r>
              <a:rPr lang="en-GB" sz="1600" dirty="0" smtClean="0"/>
              <a:t>1) What are the predictors of disease progression for MS?</a:t>
            </a:r>
          </a:p>
          <a:p>
            <a:r>
              <a:rPr lang="en-GB" sz="1600" dirty="0" smtClean="0"/>
              <a:t>2) What type of patients systematically failed to respond to BRACE products?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These patients would potentially benefit from earlier uptake of Gilenya</a:t>
            </a:r>
          </a:p>
          <a:p>
            <a:r>
              <a:rPr lang="en-GB" sz="1600" dirty="0" smtClean="0"/>
              <a:t>3) What type of patients are more likely to be persistent on Gilenya compared to Tecfidera?</a:t>
            </a:r>
          </a:p>
          <a:p>
            <a:r>
              <a:rPr lang="en-GB" sz="1600" dirty="0" smtClean="0"/>
              <a:t>4) What type of patients are less likely to relapse on Gilenya compared to Tecfidera?</a:t>
            </a:r>
          </a:p>
          <a:p>
            <a:r>
              <a:rPr lang="en-GB" sz="1600" dirty="0" smtClean="0"/>
              <a:t> </a:t>
            </a:r>
          </a:p>
          <a:p>
            <a:r>
              <a:rPr lang="en-GB" sz="1600" b="1" dirty="0" smtClean="0"/>
              <a:t>Research to date:</a:t>
            </a:r>
            <a:endParaRPr lang="en-GB" sz="1600" b="1" dirty="0" smtClean="0"/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Preliminary research has recently been carried out on the last two questions </a:t>
            </a:r>
            <a:r>
              <a:rPr lang="en-GB" sz="1600" dirty="0" smtClean="0"/>
              <a:t>above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Identifying </a:t>
            </a:r>
            <a:r>
              <a:rPr lang="en-GB" sz="1600" dirty="0" smtClean="0"/>
              <a:t>patient profiles which are more persistent or experience fewer elapses on Gilenya compared to Tecfidera can: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Improve product understanding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Help Novartis with product positioning and possibly product </a:t>
            </a:r>
            <a:r>
              <a:rPr lang="en-GB" sz="1600" dirty="0" smtClean="0"/>
              <a:t>uptake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Analytically, this is an area known as uplift </a:t>
            </a:r>
            <a:r>
              <a:rPr lang="en-GB" sz="1600" dirty="0" smtClean="0"/>
              <a:t>modelling</a:t>
            </a:r>
            <a:endParaRPr lang="en-GB" sz="1600" dirty="0" smtClean="0"/>
          </a:p>
          <a:p>
            <a:pPr>
              <a:buClr>
                <a:schemeClr val="accent1"/>
              </a:buClr>
            </a:pPr>
            <a:r>
              <a:rPr lang="en-GB" sz="1600" dirty="0" smtClean="0"/>
              <a:t> </a:t>
            </a:r>
            <a:endParaRPr lang="en-GB" sz="16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overview of uplift modelling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5613" y="974785"/>
            <a:ext cx="84727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What is uplift modelling: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Identifying patient profiles which respond better to treatment A than treatment B is known as uplift modelling </a:t>
            </a:r>
            <a:endParaRPr lang="en-GB" sz="1600" dirty="0" smtClean="0"/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Uplift </a:t>
            </a:r>
            <a:r>
              <a:rPr lang="en-GB" sz="1600" dirty="0" smtClean="0"/>
              <a:t>refers to the difference between:</a:t>
            </a:r>
          </a:p>
          <a:p>
            <a:pPr marL="800100" lvl="1" indent="-342900">
              <a:buAutoNum type="arabicParenR"/>
            </a:pPr>
            <a:r>
              <a:rPr lang="en-GB" sz="1600" dirty="0" smtClean="0"/>
              <a:t>The outcome if a patient received treatment A</a:t>
            </a:r>
          </a:p>
          <a:p>
            <a:pPr marL="800100" lvl="1" indent="-342900"/>
            <a:r>
              <a:rPr lang="en-GB" sz="1600" dirty="0" smtClean="0"/>
              <a:t>2)  The outcome if a patient received treatment B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Given that no patient can receive both treatments at the same time, a counterfactual has to be estimated </a:t>
            </a:r>
            <a:endParaRPr lang="en-GB" sz="1600" dirty="0" smtClean="0"/>
          </a:p>
          <a:p>
            <a:pPr marL="636588" lvl="1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</a:t>
            </a:r>
            <a:r>
              <a:rPr lang="en-GB" sz="1600" dirty="0" smtClean="0"/>
              <a:t>.e</a:t>
            </a:r>
            <a:r>
              <a:rPr lang="en-GB" sz="1600" dirty="0" smtClean="0"/>
              <a:t>. What the outcome would have been if patients receiving treatment A had instead received treatment B and vice-a-versa</a:t>
            </a:r>
          </a:p>
          <a:p>
            <a:r>
              <a:rPr lang="en-GB" sz="1600" dirty="0" smtClean="0"/>
              <a:t> </a:t>
            </a:r>
          </a:p>
          <a:p>
            <a:r>
              <a:rPr lang="en-GB" sz="1600" b="1" dirty="0" smtClean="0"/>
              <a:t>Identifying uplift effects is extremely challenging: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The magnitude of predictors of differential treatment response is typically relatively small 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 Equivalent to main effects dominating interaction terms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Conventional models are not optimised to identify differential predictors </a:t>
            </a:r>
            <a:endParaRPr lang="en-GB" sz="16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Uplift Random Forest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5613" y="974785"/>
            <a:ext cx="8472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What is Uplift Random Forest?</a:t>
            </a:r>
          </a:p>
          <a:p>
            <a:pPr marL="176213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The results presented in subsequent slides are derived using Uplift Random Forest</a:t>
            </a:r>
          </a:p>
          <a:p>
            <a:pPr marL="176213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This is </a:t>
            </a:r>
            <a:r>
              <a:rPr lang="en-GB" sz="1600" dirty="0" smtClean="0"/>
              <a:t>an uplift model based </a:t>
            </a:r>
            <a:r>
              <a:rPr lang="en-GB" sz="1600" dirty="0" smtClean="0"/>
              <a:t>on decision trees</a:t>
            </a:r>
          </a:p>
          <a:p>
            <a:pPr marL="176213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A decision tree maps different values of input variables to outcomes </a:t>
            </a:r>
          </a:p>
          <a:p>
            <a:pPr marL="176213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Each split in each decision tree seeks to identify differential predictors </a:t>
            </a:r>
          </a:p>
          <a:p>
            <a:pPr marL="633413" lvl="1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i</a:t>
            </a:r>
            <a:r>
              <a:rPr lang="en-GB" sz="1600" dirty="0" smtClean="0"/>
              <a:t>.e</a:t>
            </a:r>
            <a:r>
              <a:rPr lang="en-GB" sz="1600" dirty="0" smtClean="0"/>
              <a:t>. Characteristics that help explain different outcomes between Gilenya and Tecfidera</a:t>
            </a:r>
          </a:p>
          <a:p>
            <a:pPr marL="176213" indent="-176213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600" dirty="0" smtClean="0"/>
              <a:t>The method has been shown to out-perform conventional statistical methods in unravelling comparative treatment response heterogeneity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en-GB" sz="16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used for the analysis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5613" y="1238250"/>
            <a:ext cx="8157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Data: 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Data is extracted from the MS VERO platform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There are 1,674 matched pairs of patients on Gilenya and Tecfidera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Patients have been matched using propensity scoring to balance differences in pre-index confounders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Response variables are: </a:t>
            </a:r>
          </a:p>
          <a:p>
            <a:pPr marL="636588" lvl="1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Whether persistent for 180 days post-index</a:t>
            </a:r>
          </a:p>
          <a:p>
            <a:pPr marL="636588" lvl="1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Whether relapse whilst persistent </a:t>
            </a:r>
          </a:p>
          <a:p>
            <a:pPr marL="179388" indent="-1793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Covariates capture pre-index relapse, co-morbidities, </a:t>
            </a:r>
            <a:r>
              <a:rPr lang="en-GB" dirty="0" smtClean="0"/>
              <a:t>demographics, medication costs, etc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 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to the analytical approach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3469" y="1069675"/>
            <a:ext cx="8472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Split patients randomly into 50% training and 50% </a:t>
            </a:r>
            <a:r>
              <a:rPr lang="en-GB" dirty="0" smtClean="0"/>
              <a:t>test samples</a:t>
            </a:r>
            <a:endParaRPr lang="en-GB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Estimate Uplift Random Forest model on training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Compute predicted uplift for test sample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Stratify patients in test sample into quintiles according to predicted uplift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Compute </a:t>
            </a:r>
            <a:r>
              <a:rPr lang="en-GB" dirty="0" smtClean="0"/>
              <a:t>results for </a:t>
            </a:r>
            <a:r>
              <a:rPr lang="en-GB" dirty="0" smtClean="0"/>
              <a:t>each quintile</a:t>
            </a:r>
          </a:p>
          <a:p>
            <a:pPr marL="800100" lvl="1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/>
              <a:t>E.g. Patients in highest quintile are X% more likely to be persistent on Gilenya than patients on Tecfidera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Repeat steps </a:t>
            </a:r>
            <a:r>
              <a:rPr lang="en-GB" dirty="0" smtClean="0"/>
              <a:t>1-5, </a:t>
            </a:r>
            <a:r>
              <a:rPr lang="en-GB" dirty="0" smtClean="0"/>
              <a:t>100 times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Compute mean and standard deviation for each result in each </a:t>
            </a:r>
            <a:r>
              <a:rPr lang="en-GB" dirty="0" smtClean="0"/>
              <a:t>quintile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en-GB" dirty="0" smtClean="0"/>
              <a:t>Do </a:t>
            </a:r>
            <a:r>
              <a:rPr lang="en-GB" dirty="0" smtClean="0"/>
              <a:t>steps 1-7 separately for each outcome e.g. persistence and relapse</a:t>
            </a:r>
          </a:p>
          <a:p>
            <a:endParaRPr lang="en-GB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en-GB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Actual uplift for persistence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4236" y="2457668"/>
            <a:ext cx="319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Difference in </a:t>
            </a:r>
            <a:r>
              <a:rPr lang="en-GB" sz="1400" b="1" dirty="0" err="1" smtClean="0">
                <a:solidFill>
                  <a:schemeClr val="tx2"/>
                </a:solidFill>
              </a:rPr>
              <a:t>Perstence</a:t>
            </a:r>
            <a:r>
              <a:rPr lang="en-GB" sz="1400" b="1" dirty="0" smtClean="0">
                <a:solidFill>
                  <a:schemeClr val="tx2"/>
                </a:solidFill>
              </a:rPr>
              <a:t> Rate </a:t>
            </a:r>
          </a:p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(Gilenya- Tecfidera)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830" y="4260873"/>
            <a:ext cx="672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Quintiles sorted by predicted </a:t>
            </a:r>
            <a:r>
              <a:rPr lang="en-GB" sz="1400" b="1" dirty="0" smtClean="0">
                <a:solidFill>
                  <a:schemeClr val="tx2"/>
                </a:solidFill>
              </a:rPr>
              <a:t>uplift for</a:t>
            </a:r>
            <a:r>
              <a:rPr lang="en-GB" sz="1400" b="1" dirty="0" smtClean="0">
                <a:solidFill>
                  <a:schemeClr val="tx2"/>
                </a:solidFill>
              </a:rPr>
              <a:t> persistence</a:t>
            </a:r>
            <a:endParaRPr lang="en-GB" sz="14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3235" y="4791650"/>
          <a:ext cx="8626187" cy="1205475"/>
        </p:xfrm>
        <a:graphic>
          <a:graphicData uri="http://schemas.openxmlformats.org/drawingml/2006/table">
            <a:tbl>
              <a:tblPr/>
              <a:tblGrid>
                <a:gridCol w="3315557"/>
                <a:gridCol w="1062126"/>
                <a:gridCol w="1062126"/>
                <a:gridCol w="1062126"/>
                <a:gridCol w="1062126"/>
                <a:gridCol w="1062126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Difference 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 Persistence 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Rate </a:t>
                      </a:r>
                      <a:endParaRPr lang="en-GB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(Gilenya-Tecfidera; </a:t>
                      </a:r>
                      <a:endParaRPr lang="en-GB" sz="12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Percentage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Point)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Quintile 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13.1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13.4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10.3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7.8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7.0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4.1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4.0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3.8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4.3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886311" y="933449"/>
          <a:ext cx="5181239" cy="345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97635"/>
            <a:ext cx="8226425" cy="818685"/>
          </a:xfrm>
        </p:spPr>
        <p:txBody>
          <a:bodyPr/>
          <a:lstStyle/>
          <a:p>
            <a:r>
              <a:rPr lang="en-GB" dirty="0" smtClean="0"/>
              <a:t>Interpretation of uplift results for persistence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21434"/>
            <a:ext cx="8226425" cy="438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/>
              <a:t>The results on uplift for persistence indicate:</a:t>
            </a:r>
          </a:p>
          <a:p>
            <a:r>
              <a:rPr lang="en-GB" sz="1800" dirty="0" smtClean="0"/>
              <a:t>It is possible to identify distinct differences in patients who are more likely to be persistent on Gilenya than Tecfidera</a:t>
            </a:r>
          </a:p>
          <a:p>
            <a:r>
              <a:rPr lang="en-GB" sz="1800" dirty="0" smtClean="0"/>
              <a:t>Patients in the top two quintiles have a persistence rate ~13 percentage points higher on Gilenya than Tecfidera</a:t>
            </a:r>
          </a:p>
          <a:p>
            <a:r>
              <a:rPr lang="en-GB" sz="1800" dirty="0" smtClean="0"/>
              <a:t>This contrasts with patients in the lowest quintile who have a persistence rate 7 percentage points higher on Gilenya than Tecfidera</a:t>
            </a:r>
          </a:p>
          <a:p>
            <a:r>
              <a:rPr lang="en-GB" sz="1800" dirty="0" smtClean="0"/>
              <a:t>The gap between these quintile groups is over 6 percentage points or 1.5-2 standard </a:t>
            </a:r>
            <a:r>
              <a:rPr lang="en-GB" sz="1800" dirty="0" smtClean="0"/>
              <a:t>deviations</a:t>
            </a:r>
          </a:p>
          <a:p>
            <a:r>
              <a:rPr lang="en-GB" sz="1800" dirty="0" smtClean="0"/>
              <a:t>This gap is very unlikely to arise due to random variation</a:t>
            </a:r>
            <a:endParaRPr lang="en-GB" sz="18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.xml><?xml version="1.0" encoding="utf-8"?>
<a:theme xmlns:a="http://schemas.openxmlformats.org/drawingml/2006/main" name="IMS CG_Template_All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3.xml><?xml version="1.0" encoding="utf-8"?>
<a:theme xmlns:a="http://schemas.openxmlformats.org/drawingml/2006/main" name="IMS INSTITUTE_Template_All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4.xml><?xml version="1.0" encoding="utf-8"?>
<a:theme xmlns:a="http://schemas.openxmlformats.org/drawingml/2006/main" name="IMS HEALTH_Template_EXEC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673</TotalTime>
  <Words>1599</Words>
  <Application>Microsoft Office PowerPoint</Application>
  <PresentationFormat>On-screen Show (4:3)</PresentationFormat>
  <Paragraphs>461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blank</vt:lpstr>
      <vt:lpstr>IMS CG_Template_All Users</vt:lpstr>
      <vt:lpstr>IMS INSTITUTE_Template_All Users</vt:lpstr>
      <vt:lpstr>IMS HEALTH_Template_EXEC Users</vt:lpstr>
      <vt:lpstr>Slide 1</vt:lpstr>
      <vt:lpstr>When can predictive analytics add greatest value?</vt:lpstr>
      <vt:lpstr>Making the most of predictive analytics with VERO</vt:lpstr>
      <vt:lpstr>An overview of uplift modelling</vt:lpstr>
      <vt:lpstr>Uplift Random Forest </vt:lpstr>
      <vt:lpstr>Data used for the analysis </vt:lpstr>
      <vt:lpstr>Steps to the analytical approach </vt:lpstr>
      <vt:lpstr>Actual uplift for persistence</vt:lpstr>
      <vt:lpstr>Interpretation of uplift results for persistence </vt:lpstr>
      <vt:lpstr>Drivers of uplift for persistence</vt:lpstr>
      <vt:lpstr>Slide 11</vt:lpstr>
      <vt:lpstr>Patients more likely to be persistent on Gilenya vs. Tecfidera... </vt:lpstr>
      <vt:lpstr>Actual uplift for relapse whilst persistent</vt:lpstr>
      <vt:lpstr>Interpretation of uplift results for relapse</vt:lpstr>
      <vt:lpstr>Drivers of uplift for relapse whilst persistent</vt:lpstr>
      <vt:lpstr>Drivers of uplift for relapse whilst persistent (cont)</vt:lpstr>
      <vt:lpstr>Patients more likely to relapse on Tecfidera than Gilenya... </vt:lpstr>
      <vt:lpstr>Further research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John’s info only</dc:title>
  <dc:creator>EMaves</dc:creator>
  <cp:keywords>PowerPoint Template, POTX</cp:keywords>
  <dc:description>Prepared July 31 2013. Covers IMS Health, IMS Consulting Group &amp; IMS Institute use. Further guidance at http://imsnow/brand.</dc:description>
  <cp:lastModifiedBy>John.Rigg</cp:lastModifiedBy>
  <cp:revision>93</cp:revision>
  <dcterms:created xsi:type="dcterms:W3CDTF">2014-11-13T13:46:52Z</dcterms:created>
  <dcterms:modified xsi:type="dcterms:W3CDTF">2014-11-16T11:15:16Z</dcterms:modified>
</cp:coreProperties>
</file>