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4395" r:id="rId2"/>
    <p:sldMasterId id="2147484408" r:id="rId3"/>
    <p:sldMasterId id="2147484421" r:id="rId4"/>
    <p:sldMasterId id="2147485688" r:id="rId5"/>
    <p:sldMasterId id="2147485703" r:id="rId6"/>
    <p:sldMasterId id="2147485718" r:id="rId7"/>
    <p:sldMasterId id="2147485734" r:id="rId8"/>
  </p:sldMasterIdLst>
  <p:notesMasterIdLst>
    <p:notesMasterId r:id="rId25"/>
  </p:notesMasterIdLst>
  <p:sldIdLst>
    <p:sldId id="486" r:id="rId9"/>
    <p:sldId id="487" r:id="rId10"/>
    <p:sldId id="488" r:id="rId11"/>
    <p:sldId id="489" r:id="rId12"/>
    <p:sldId id="497" r:id="rId13"/>
    <p:sldId id="490" r:id="rId14"/>
    <p:sldId id="491" r:id="rId15"/>
    <p:sldId id="498" r:id="rId16"/>
    <p:sldId id="492" r:id="rId17"/>
    <p:sldId id="493" r:id="rId18"/>
    <p:sldId id="494" r:id="rId19"/>
    <p:sldId id="495" r:id="rId20"/>
    <p:sldId id="496" r:id="rId21"/>
    <p:sldId id="499" r:id="rId22"/>
    <p:sldId id="500" r:id="rId23"/>
    <p:sldId id="50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69C0C9"/>
    <a:srgbClr val="33CCFF"/>
    <a:srgbClr val="0091C8"/>
    <a:srgbClr val="E2F3F6"/>
    <a:srgbClr val="8888A4"/>
    <a:srgbClr val="FFFEFF"/>
    <a:srgbClr val="FFFFFF"/>
    <a:srgbClr val="ED4F4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83951" autoAdjust="0"/>
  </p:normalViewPr>
  <p:slideViewPr>
    <p:cSldViewPr snapToGrid="0">
      <p:cViewPr varScale="1">
        <p:scale>
          <a:sx n="40" d="100"/>
          <a:sy n="40" d="100"/>
        </p:scale>
        <p:origin x="-388" y="-72"/>
      </p:cViewPr>
      <p:guideLst>
        <p:guide orient="horz" pos="3062"/>
        <p:guide orient="horz" pos="290"/>
        <p:guide orient="horz" pos="3772"/>
        <p:guide orient="horz" pos="1007"/>
        <p:guide orient="horz" pos="2450"/>
        <p:guide orient="horz" pos="2448"/>
        <p:guide orient="horz" pos="2160"/>
        <p:guide orient="horz" pos="3599"/>
        <p:guide pos="2880"/>
        <p:guide pos="290"/>
        <p:guide pos="5474"/>
        <p:guide pos="2984"/>
        <p:guide pos="2776"/>
        <p:guide pos="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678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167AC02-C29E-49ED-944F-8967E49EB316}" type="datetimeFigureOut">
              <a:rPr lang="en-US" altLang="zh-CN"/>
              <a:pPr/>
              <a:t>11/27/2014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4C7CE7E-3FEB-485F-BFCC-6225E7440E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S Alternate Signature - cyan revers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6450" y="203200"/>
            <a:ext cx="29051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460375" y="6223000"/>
            <a:ext cx="6629400" cy="39624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CB40B1DF-FE6D-4928-8E55-2F304E259182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3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4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49CDA1A3-2909-46E2-9917-7BD989870634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Date Placeholder 7"/>
          <p:cNvSpPr>
            <a:spLocks noGrp="1"/>
          </p:cNvSpPr>
          <p:nvPr>
            <p:ph type="dt" sz="quarter" idx="16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722FEC94-95D1-4BCB-99CE-EC2DDFE9DD43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258CDFA0-C510-4CDC-A2EA-297240979FD8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s_PPTHallmk_RGB_PPT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460375" y="6223000"/>
            <a:ext cx="6629400" cy="39624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5B1D7179-7BBD-4BCB-8E06-C7E5CE80F4D4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66A34251-F265-4E43-8927-4DEC870E0F0E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ms_PPTHallmk_RGB_PPT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9144000" cy="3429000"/>
          </a:xfrm>
          <a:solidFill>
            <a:schemeClr val="accent1"/>
          </a:solidFill>
        </p:spPr>
        <p:txBody>
          <a:bodyPr bIns="685800" anchor="ctr" anchorCtr="1"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32004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4BE73C19-35FB-4A44-A2EA-B5310A37A2C0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Title Ar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55613"/>
            <a:ext cx="7742238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14300" y="307975"/>
            <a:ext cx="685800" cy="685800"/>
          </a:xfrm>
        </p:spPr>
        <p:txBody>
          <a:bodyPr/>
          <a:lstStyle>
            <a:lvl1pPr>
              <a:buFontTx/>
              <a:buNone/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D88C19B1-409F-46CF-841E-B1C75E5EC0DC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AF87ACC0-6642-43F8-AAED-1263617665E6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C267C3B1-52F0-4573-A760-AFAF96CD6307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D0958D20-FE27-4068-93A2-B4C99F3C42D0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E58E04FC-79FF-4D47-98F8-624B2ECC46DA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3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4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C0B736AC-1467-4D8C-9753-5A2B1DC9ADF5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Date Placeholder 7"/>
          <p:cNvSpPr>
            <a:spLocks noGrp="1"/>
          </p:cNvSpPr>
          <p:nvPr>
            <p:ph type="dt" sz="quarter" idx="16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4E933E6A-271B-427E-A634-0EF5A58A43D2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0F1DF492-A100-4A4D-8AE1-B8A817CF3DB8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E549EE15-E121-459B-9BA8-7CDCF8BB6CC9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s_PPTHallmk_RGB_PPT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460375" y="6223000"/>
            <a:ext cx="6629400" cy="39624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A7D08C53-91CD-4435-8F5A-55CA8CC44063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4BAA03CD-2454-4EF4-9C9B-BE9378C88535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ms_PPTHallmk_RGB_PPT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9144000" cy="3429000"/>
          </a:xfrm>
          <a:solidFill>
            <a:schemeClr val="accent1"/>
          </a:solidFill>
        </p:spPr>
        <p:txBody>
          <a:bodyPr bIns="685800" anchor="ctr" anchorCtr="1"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32004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5B5B19CD-6FFF-4475-BB5C-739096F80B9E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Title Ar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55613"/>
            <a:ext cx="7742238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14300" y="307975"/>
            <a:ext cx="685800" cy="685800"/>
          </a:xfrm>
        </p:spPr>
        <p:txBody>
          <a:bodyPr/>
          <a:lstStyle>
            <a:lvl1pPr>
              <a:buFontTx/>
              <a:buNone/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3199C50C-EFA9-46C6-956D-7FAA5BEF86F0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ms_PPTHallmk_RGB_PPT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9144000" cy="3429000"/>
          </a:xfrm>
          <a:solidFill>
            <a:schemeClr val="accent1"/>
          </a:solidFill>
        </p:spPr>
        <p:txBody>
          <a:bodyPr bIns="685800" anchor="ctr" anchorCtr="1"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32004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94666572-4E25-4650-B74B-5784F8A3CED8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FE26AA8C-F1F7-435D-9094-2471E7FC1025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ED1AAEE3-CC02-40EE-99F9-F29830D71B86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3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4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4860D8D9-C9EE-489A-A342-847753DEA371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Date Placeholder 7"/>
          <p:cNvSpPr>
            <a:spLocks noGrp="1"/>
          </p:cNvSpPr>
          <p:nvPr>
            <p:ph type="dt" sz="quarter" idx="16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03AF7146-18F5-43E3-BBCF-B337A961AFD4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DDD431E3-CF04-4253-A582-CE8564F4C888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s_PPTHallmk_RGB_PPT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460375" y="6223000"/>
            <a:ext cx="6629400" cy="39624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FC9DE66A-EB18-4531-8DAD-8577D76E9B81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7533398E-40E8-4D0C-95C1-55CC94EFB14F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ms_PPTHallmk_RGB_PPT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9144000" cy="3429000"/>
          </a:xfrm>
          <a:solidFill>
            <a:schemeClr val="accent1"/>
          </a:solidFill>
        </p:spPr>
        <p:txBody>
          <a:bodyPr bIns="685800" anchor="ctr" anchorCtr="1"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32004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DA5D3413-D141-41A6-A158-42051C27FCDF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5" y="455613"/>
            <a:ext cx="818059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1ADB4344-3852-49A9-8880-5CFE3FAF0C50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Title Ar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55613"/>
            <a:ext cx="7742238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14300" y="307975"/>
            <a:ext cx="685800" cy="685800"/>
          </a:xfrm>
        </p:spPr>
        <p:txBody>
          <a:bodyPr/>
          <a:lstStyle>
            <a:lvl1pPr>
              <a:buFontTx/>
              <a:buNone/>
              <a:defRPr sz="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141D1FDD-C004-464A-A2EC-AFDFBAD222FB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C3674318-F9FC-4406-9BA7-D03EF1935F5F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25AC82FE-9D2A-4AA6-9C08-ECD9BA67FB07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4F38D105-7B59-4D18-9C66-A75E7E3BD520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3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4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3549A843-0236-443E-8BC0-A94CBA93E50B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Date Placeholder 7"/>
          <p:cNvSpPr>
            <a:spLocks noGrp="1"/>
          </p:cNvSpPr>
          <p:nvPr>
            <p:ph type="dt" sz="quarter" idx="16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5D950247-20C6-434D-8672-C7101B73F84C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72F43D8F-D839-40ED-95C3-A00AA585E9AC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CB031FA4-AF33-4388-AEE5-35466109C6F4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S HEALTH 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pic>
        <p:nvPicPr>
          <p:cNvPr id="2" name="Picture 1" descr="IMSHlogo_RGB_300px_TM_I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17CD8BC4-2F3F-4EBE-B276-38E65775AE14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AE4F3EEA-3AC6-4FAE-BF11-4A0DA3D1F6B1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98475" y="815975"/>
            <a:ext cx="8189913" cy="0"/>
          </a:xfrm>
          <a:prstGeom prst="line">
            <a:avLst/>
          </a:prstGeom>
          <a:noFill/>
          <a:ln w="25400">
            <a:solidFill>
              <a:srgbClr val="0091C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5" y="455613"/>
            <a:ext cx="818059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CFBD3123-E490-42AB-8AFD-2483BD69C04B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E9FC8F2E-165C-41E9-B986-182BAE0BC15B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924B9A5E-9D3C-4170-9D75-5B79CCD73292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F1C4A408-81A8-4E62-AEFB-68C18324C222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F0A1F1B4-0F60-4BFD-984B-EDB2F0E4F666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3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4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Date Placeholder 7"/>
          <p:cNvSpPr>
            <a:spLocks noGrp="1"/>
          </p:cNvSpPr>
          <p:nvPr>
            <p:ph type="dt" sz="quarter" idx="15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45533C32-727D-41CA-B2DF-93FAEE68328B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5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6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Date Placeholder 7"/>
          <p:cNvSpPr>
            <a:spLocks noGrp="1"/>
          </p:cNvSpPr>
          <p:nvPr>
            <p:ph type="dt" sz="quarter" idx="17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492B19A3-430E-49E1-8213-00DEF1E0D5EE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3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quarter" idx="14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7D5F4AFF-C2F8-4B0F-966C-157D938E68FD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78C1EF7C-9249-4578-8728-A919BBE81516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0CB7B1E-CF32-4DB3-B6B4-F46B8E62D6D3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785C739B-3B3D-4322-BE7C-3DC970474052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455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Title Ar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55613"/>
            <a:ext cx="7742238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14300" y="307975"/>
            <a:ext cx="685800" cy="685800"/>
          </a:xfrm>
        </p:spPr>
        <p:txBody>
          <a:bodyPr/>
          <a:lstStyle>
            <a:lvl1pPr>
              <a:buFontTx/>
              <a:buNone/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60C0EDBD-CFE4-4308-AB24-866B49A5FB6A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S HEALTH 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pic>
        <p:nvPicPr>
          <p:cNvPr id="2" name="Picture 1" descr="IMSHlogo_RGB_300px_TM_I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2298BF90-E0EB-4FEF-8FE4-5BBF7F7B8F40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F64EAC9C-3B9B-4BFB-B774-9A3E518FAD15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35C2C3C5-CA45-462B-B5E1-E297EF5A50B5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943EE021-5170-4E4B-BC60-037602408325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37D1781B-2533-4446-94A3-0C0F9242BAA9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9E7C4FEA-1162-4C7F-8F5E-67EFF6B4D781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3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4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Date Placeholder 7"/>
          <p:cNvSpPr>
            <a:spLocks noGrp="1"/>
          </p:cNvSpPr>
          <p:nvPr>
            <p:ph type="dt" sz="quarter" idx="15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3DAB9212-9AFE-4E8E-8AF5-B008DDE786FD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5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6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Date Placeholder 7"/>
          <p:cNvSpPr>
            <a:spLocks noGrp="1"/>
          </p:cNvSpPr>
          <p:nvPr>
            <p:ph type="dt" sz="quarter" idx="17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91EA6732-27CE-4115-8735-75B1151B42FC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3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quarter" idx="14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BBFF597C-2E2D-44BB-8665-8714EE80E7EF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D6B20B76-E207-47A3-9141-2164E3960FFE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FC09BBE0-D959-4AAC-BF51-1931A3197ACE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4B01A452-B9B0-4F58-B183-875639932DD4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S HEALTH 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pic>
        <p:nvPicPr>
          <p:cNvPr id="2" name="Picture 1" descr="IMSHlogo_RGB_300px_TM_I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C3EEF96C-9130-4F68-A0ED-A6EB67C0C0C3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CB1D6109-8AC1-4AF9-AD37-213E5BBA753D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6E534862-80A5-4F3D-BB83-F2DA06102687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DF7A3989-1C0A-4EFB-A063-B78854FA2A66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DD5AB3D6-DAF0-4DBD-9AA0-CC5EC9F5E5C7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F99D299A-D2E9-4F15-B673-F4899B21A667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3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4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Date Placeholder 7"/>
          <p:cNvSpPr>
            <a:spLocks noGrp="1"/>
          </p:cNvSpPr>
          <p:nvPr>
            <p:ph type="dt" sz="quarter" idx="15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C538978D-9075-46A1-AB44-6392E2363959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5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6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Date Placeholder 7"/>
          <p:cNvSpPr>
            <a:spLocks noGrp="1"/>
          </p:cNvSpPr>
          <p:nvPr>
            <p:ph type="dt" sz="quarter" idx="17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98A74249-0E12-42A1-A9FF-8C10F5D1AEC1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zh-CN" altLang="en-US" smtClean="0"/>
              <a:t>单击图标添加图表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3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quarter" idx="14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DB58129D-EE10-447D-924D-87226845A7E0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14AAF7D1-3CFE-4CE6-BC11-D1A5EDC64708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2FE09418-2154-45A6-81A8-7A1B752475A2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993803E0-7CA1-4F51-9117-19BB14899895}" type="datetime1">
              <a:rPr lang="en-US" smtClean="0"/>
              <a:t>11/27/2014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s_PPTHallmk_RGB_PPT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460375" y="6223000"/>
            <a:ext cx="6629400" cy="39624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26445B6B-9F8E-41D5-8BB8-3A4B5DAC768F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239F0FA4-0DF0-4314-BF43-559DDE032C49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ms_PPTHallmk_RGB_PPT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9144000" cy="3429000"/>
          </a:xfrm>
          <a:solidFill>
            <a:schemeClr val="accent1"/>
          </a:solidFill>
        </p:spPr>
        <p:txBody>
          <a:bodyPr bIns="685800" anchor="ctr" anchorCtr="1"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32004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B12C526C-9662-4165-AFC7-7CE60F2974BE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Title Ar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55613"/>
            <a:ext cx="7742238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14300" y="307975"/>
            <a:ext cx="685800" cy="685800"/>
          </a:xfrm>
        </p:spPr>
        <p:txBody>
          <a:bodyPr/>
          <a:lstStyle>
            <a:lvl1pPr>
              <a:buFontTx/>
              <a:buNone/>
              <a:defRPr sz="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AF2CF025-1AE0-43AE-9409-26B7E6CF4B1B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2BD8B4D8-E707-4CC6-8847-47CE84E1BBCD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D3C4390C-DFF6-475F-8CED-EC449317FB7F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D84D0009-C0CA-4486-87A7-D3C85DA0DCBC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5164A7E2-9D3B-4151-84AC-BDB6EB78DFBE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 spd="slow" advTm="0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3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7"/>
          <p:cNvSpPr>
            <a:spLocks noGrp="1"/>
          </p:cNvSpPr>
          <p:nvPr>
            <p:ph type="dt" sz="quarter" idx="14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6693054E-BC2E-4B9E-A7DD-3C8D519B70B6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Date Placeholder 7"/>
          <p:cNvSpPr>
            <a:spLocks noGrp="1"/>
          </p:cNvSpPr>
          <p:nvPr>
            <p:ph type="dt" sz="quarter" idx="16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5720890C-D2BB-464F-974E-D008414BFE61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85C40A16-0B76-4661-855A-CC4B230D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7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7126D91F-FE2B-47B9-B59A-E4509DD45788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s_PPTLogo_RGB_PPT_Ligh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5128" name="Picture 2" descr="ims_PPTLogo_RGB_PPT_Ligh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98475" y="815975"/>
            <a:ext cx="8189913" cy="0"/>
          </a:xfrm>
          <a:prstGeom prst="line">
            <a:avLst/>
          </a:prstGeom>
          <a:noFill/>
          <a:ln w="25400">
            <a:solidFill>
              <a:srgbClr val="0091C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7" r:id="rId1"/>
    <p:sldLayoutId id="2147485636" r:id="rId2"/>
    <p:sldLayoutId id="2147485638" r:id="rId3"/>
    <p:sldLayoutId id="2147485639" r:id="rId4"/>
    <p:sldLayoutId id="2147485640" r:id="rId5"/>
    <p:sldLayoutId id="2147485641" r:id="rId6"/>
    <p:sldLayoutId id="2147485642" r:id="rId7"/>
    <p:sldLayoutId id="2147485643" r:id="rId8"/>
    <p:sldLayoutId id="2147485644" r:id="rId9"/>
    <p:sldLayoutId id="2147485645" r:id="rId10"/>
    <p:sldLayoutId id="2147485646" r:id="rId11"/>
    <p:sldLayoutId id="2147485647" r:id="rId12"/>
  </p:sldLayoutIdLst>
  <p:transition spd="slow" advTm="0"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s_PPTLogo_RGB_PPT_Ligh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6152" name="Picture 2" descr="ims_PPTLogo_RGB_PPT_Ligh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49" r:id="rId1"/>
    <p:sldLayoutId id="2147485650" r:id="rId2"/>
    <p:sldLayoutId id="2147485651" r:id="rId3"/>
    <p:sldLayoutId id="2147485652" r:id="rId4"/>
    <p:sldLayoutId id="2147485653" r:id="rId5"/>
    <p:sldLayoutId id="2147485654" r:id="rId6"/>
    <p:sldLayoutId id="2147485655" r:id="rId7"/>
    <p:sldLayoutId id="2147485656" r:id="rId8"/>
    <p:sldLayoutId id="2147485657" r:id="rId9"/>
    <p:sldLayoutId id="2147485658" r:id="rId10"/>
    <p:sldLayoutId id="2147485659" r:id="rId11"/>
    <p:sldLayoutId id="2147485660" r:id="rId12"/>
  </p:sldLayoutIdLst>
  <p:transition spd="slow" advTm="0"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7176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61" r:id="rId1"/>
    <p:sldLayoutId id="2147485662" r:id="rId2"/>
    <p:sldLayoutId id="2147485663" r:id="rId3"/>
    <p:sldLayoutId id="2147485664" r:id="rId4"/>
    <p:sldLayoutId id="2147485665" r:id="rId5"/>
    <p:sldLayoutId id="2147485666" r:id="rId6"/>
    <p:sldLayoutId id="2147485667" r:id="rId7"/>
    <p:sldLayoutId id="2147485668" r:id="rId8"/>
    <p:sldLayoutId id="2147485669" r:id="rId9"/>
    <p:sldLayoutId id="2147485670" r:id="rId10"/>
    <p:sldLayoutId id="2147485671" r:id="rId11"/>
  </p:sldLayoutIdLst>
  <p:transition spd="slow" advTm="0"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s_PPTLogo_RGB_PPT_Ligh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8200" name="Picture 2" descr="ims_PPTLogo_RGB_PPT_Ligh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72" r:id="rId1"/>
    <p:sldLayoutId id="2147485673" r:id="rId2"/>
    <p:sldLayoutId id="2147485674" r:id="rId3"/>
    <p:sldLayoutId id="2147485675" r:id="rId4"/>
    <p:sldLayoutId id="2147485676" r:id="rId5"/>
    <p:sldLayoutId id="2147485677" r:id="rId6"/>
    <p:sldLayoutId id="2147485678" r:id="rId7"/>
    <p:sldLayoutId id="2147485679" r:id="rId8"/>
    <p:sldLayoutId id="2147485680" r:id="rId9"/>
    <p:sldLayoutId id="2147485681" r:id="rId10"/>
    <p:sldLayoutId id="2147485682" r:id="rId11"/>
    <p:sldLayoutId id="2147485683" r:id="rId12"/>
  </p:sldLayoutIdLst>
  <p:transition spd="slow" advTm="0"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89" r:id="rId1"/>
    <p:sldLayoutId id="2147485690" r:id="rId2"/>
    <p:sldLayoutId id="2147485691" r:id="rId3"/>
    <p:sldLayoutId id="2147485692" r:id="rId4"/>
    <p:sldLayoutId id="2147485693" r:id="rId5"/>
    <p:sldLayoutId id="2147485694" r:id="rId6"/>
    <p:sldLayoutId id="2147485695" r:id="rId7"/>
    <p:sldLayoutId id="2147485696" r:id="rId8"/>
    <p:sldLayoutId id="2147485697" r:id="rId9"/>
    <p:sldLayoutId id="2147485698" r:id="rId10"/>
    <p:sldLayoutId id="2147485699" r:id="rId11"/>
    <p:sldLayoutId id="2147485746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rgbClr val="69C0C9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4" r:id="rId1"/>
    <p:sldLayoutId id="2147485705" r:id="rId2"/>
    <p:sldLayoutId id="2147485706" r:id="rId3"/>
    <p:sldLayoutId id="2147485707" r:id="rId4"/>
    <p:sldLayoutId id="2147485708" r:id="rId5"/>
    <p:sldLayoutId id="2147485709" r:id="rId6"/>
    <p:sldLayoutId id="2147485710" r:id="rId7"/>
    <p:sldLayoutId id="2147485711" r:id="rId8"/>
    <p:sldLayoutId id="2147485712" r:id="rId9"/>
    <p:sldLayoutId id="2147485713" r:id="rId10"/>
    <p:sldLayoutId id="2147485714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rgbClr val="69C0C9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9" r:id="rId1"/>
    <p:sldLayoutId id="2147485720" r:id="rId2"/>
    <p:sldLayoutId id="2147485721" r:id="rId3"/>
    <p:sldLayoutId id="2147485722" r:id="rId4"/>
    <p:sldLayoutId id="2147485723" r:id="rId5"/>
    <p:sldLayoutId id="2147485724" r:id="rId6"/>
    <p:sldLayoutId id="2147485725" r:id="rId7"/>
    <p:sldLayoutId id="2147485726" r:id="rId8"/>
    <p:sldLayoutId id="2147485727" r:id="rId9"/>
    <p:sldLayoutId id="2147485728" r:id="rId10"/>
    <p:sldLayoutId id="2147485729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rgbClr val="69C0C9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80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35" r:id="rId1"/>
    <p:sldLayoutId id="2147485736" r:id="rId2"/>
    <p:sldLayoutId id="2147485737" r:id="rId3"/>
    <p:sldLayoutId id="2147485738" r:id="rId4"/>
    <p:sldLayoutId id="2147485739" r:id="rId5"/>
    <p:sldLayoutId id="2147485740" r:id="rId6"/>
    <p:sldLayoutId id="2147485741" r:id="rId7"/>
    <p:sldLayoutId id="2147485742" r:id="rId8"/>
    <p:sldLayoutId id="2147485743" r:id="rId9"/>
    <p:sldLayoutId id="2147485744" r:id="rId10"/>
    <p:sldLayoutId id="2147485745" r:id="rId11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Data mining training session I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Yaming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Nov 27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311BC633-D7C8-4A5E-9F6F-533B7589EAEC}" type="datetime1">
              <a:rPr lang="en-US" smtClean="0"/>
              <a:t>11/27/2014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ct val="50000"/>
              </a:spcBef>
              <a:buFont typeface="Verdana" pitchFamily="34" charset="0"/>
              <a:buChar char="•"/>
            </a:pPr>
            <a:r>
              <a:rPr lang="en-US" sz="2000" dirty="0" smtClean="0">
                <a:ea typeface="+mn-ea"/>
                <a:cs typeface="+mn-cs"/>
              </a:rPr>
              <a:t>Contingency table</a:t>
            </a:r>
          </a:p>
          <a:p>
            <a:pPr marL="228600" lvl="1">
              <a:spcBef>
                <a:spcPct val="50000"/>
              </a:spcBef>
              <a:buNone/>
            </a:pPr>
            <a:endParaRPr lang="en-US" sz="2000" dirty="0" smtClean="0">
              <a:ea typeface="+mn-ea"/>
              <a:cs typeface="+mn-cs"/>
            </a:endParaRPr>
          </a:p>
          <a:p>
            <a:pPr marL="228600" lvl="1">
              <a:spcBef>
                <a:spcPct val="50000"/>
              </a:spcBef>
              <a:buNone/>
            </a:pPr>
            <a:endParaRPr lang="en-US" sz="2000" dirty="0" smtClean="0">
              <a:ea typeface="+mn-ea"/>
              <a:cs typeface="+mn-cs"/>
            </a:endParaRPr>
          </a:p>
          <a:p>
            <a:pPr marL="228600" lvl="1">
              <a:spcBef>
                <a:spcPct val="50000"/>
              </a:spcBef>
              <a:buFont typeface="Verdana" pitchFamily="34" charset="0"/>
              <a:buChar char="•"/>
            </a:pPr>
            <a:endParaRPr lang="en-US" sz="2000" dirty="0" smtClean="0">
              <a:ea typeface="+mn-ea"/>
              <a:cs typeface="+mn-cs"/>
            </a:endParaRP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ea typeface="+mn-ea"/>
                <a:cs typeface="+mn-cs"/>
              </a:rPr>
              <a:t>Odds ratio= (N1/N3) / (N2/N4) = exp(coefficient of logistic regression)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ea typeface="+mn-ea"/>
                <a:cs typeface="+mn-cs"/>
              </a:rPr>
              <a:t>relative risk= {N1</a:t>
            </a:r>
            <a:r>
              <a:rPr lang="en-US" sz="1600" smtClean="0">
                <a:ea typeface="+mn-ea"/>
                <a:cs typeface="+mn-cs"/>
              </a:rPr>
              <a:t>/(</a:t>
            </a:r>
            <a:r>
              <a:rPr lang="en-US" sz="1600" smtClean="0">
                <a:ea typeface="+mn-ea"/>
                <a:cs typeface="+mn-cs"/>
              </a:rPr>
              <a:t>N1+N3)} </a:t>
            </a:r>
            <a:r>
              <a:rPr lang="en-US" sz="1600" dirty="0" smtClean="0">
                <a:ea typeface="+mn-ea"/>
                <a:cs typeface="+mn-cs"/>
              </a:rPr>
              <a:t>/ {N2/(N2+N4)}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ea typeface="+mn-ea"/>
                <a:cs typeface="+mn-cs"/>
              </a:rPr>
              <a:t>Association test: chi-square, fisher exact test </a:t>
            </a:r>
          </a:p>
          <a:p>
            <a:r>
              <a:rPr lang="en-US" dirty="0" smtClean="0"/>
              <a:t>Multiple test correction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err="1" smtClean="0">
                <a:ea typeface="+mn-ea"/>
                <a:cs typeface="+mn-cs"/>
              </a:rPr>
              <a:t>Bonferroni</a:t>
            </a:r>
            <a:r>
              <a:rPr lang="en-US" sz="1600" dirty="0" smtClean="0">
                <a:ea typeface="+mn-ea"/>
                <a:cs typeface="+mn-cs"/>
              </a:rPr>
              <a:t> correction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err="1" smtClean="0">
                <a:ea typeface="+mn-ea"/>
                <a:cs typeface="+mn-cs"/>
              </a:rPr>
              <a:t>Benjamini</a:t>
            </a:r>
            <a:r>
              <a:rPr lang="en-US" sz="1600" dirty="0" smtClean="0">
                <a:ea typeface="+mn-ea"/>
                <a:cs typeface="+mn-cs"/>
              </a:rPr>
              <a:t>-Hochberg </a:t>
            </a:r>
            <a:r>
              <a:rPr lang="en-US" sz="1600" dirty="0" smtClean="0">
                <a:ea typeface="+mn-ea"/>
                <a:cs typeface="+mn-cs"/>
              </a:rPr>
              <a:t>FDR</a:t>
            </a:r>
            <a:endParaRPr lang="en-US" sz="1600" dirty="0" smtClean="0">
              <a:ea typeface="+mn-ea"/>
              <a:cs typeface="+mn-cs"/>
            </a:endParaRPr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3.1 epidemiology concepts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2438" y="2148437"/>
          <a:ext cx="6207660" cy="110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220"/>
                <a:gridCol w="2069220"/>
                <a:gridCol w="2069220"/>
              </a:tblGrid>
              <a:tr h="377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response</a:t>
                      </a:r>
                      <a:endParaRPr lang="en-US" dirty="0"/>
                    </a:p>
                  </a:txBody>
                  <a:tcPr/>
                </a:tc>
              </a:tr>
              <a:tr h="362116"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/>
                </a:tc>
              </a:tr>
              <a:tr h="36211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9DAF3E80-2916-49FB-8AE6-B8FDF23635E6}" type="datetime1">
              <a:rPr lang="en-US" smtClean="0"/>
              <a:t>11/27/2014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ct val="50000"/>
              </a:spcBef>
              <a:buFont typeface="Verdana" pitchFamily="34" charset="0"/>
              <a:buChar char="•"/>
            </a:pPr>
            <a:r>
              <a:rPr lang="en-US" sz="2000" dirty="0" smtClean="0"/>
              <a:t>Bootstrap: sampling with replacement, the sample size of re-sampling may not necessary the same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Sample with replacement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Re-sample size may not necessary the same as original sample size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Used a lot in statistic simulation</a:t>
            </a:r>
          </a:p>
          <a:p>
            <a:pPr marL="228600" lvl="1">
              <a:spcBef>
                <a:spcPct val="50000"/>
              </a:spcBef>
              <a:buFont typeface="Verdana" pitchFamily="34" charset="0"/>
              <a:buChar char="•"/>
            </a:pPr>
            <a:r>
              <a:rPr lang="en-US" sz="2000" dirty="0" smtClean="0"/>
              <a:t>Permutation test: exchanging labels on data points, which can be used to perform significance tests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3.3 Resample methods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66B23AD2-12D7-42E7-8F8C-8C2770916D17}" type="datetime1">
              <a:rPr lang="en-US" smtClean="0"/>
              <a:t>11/27/2014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ct val="50000"/>
              </a:spcBef>
              <a:buFont typeface="Verdana" pitchFamily="34" charset="0"/>
              <a:buChar char="•"/>
            </a:pPr>
            <a:r>
              <a:rPr lang="en-US" sz="2000" dirty="0" smtClean="0"/>
              <a:t>cross-validation: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Divide data into k folds with same size, often proportionally sample response and non-response cases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recursively take one fold as test data and the other k-1 folds as training data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Modeling on training data and evaluate on test data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Average the k models’ result</a:t>
            </a:r>
          </a:p>
          <a:p>
            <a:pPr marL="228600" lvl="1">
              <a:spcBef>
                <a:spcPct val="50000"/>
              </a:spcBef>
              <a:buFont typeface="Verdana" pitchFamily="34" charset="0"/>
              <a:buChar char="•"/>
            </a:pPr>
            <a:r>
              <a:rPr lang="en-US" sz="2000" dirty="0" smtClean="0"/>
              <a:t>Bagging: 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Bootstrap method to resample training data with the same data size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Estimate model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Repeat the above two steps n times and average the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3.4 Model ensemble methods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BE271102-4F07-46CA-AC07-21A8689C3564}" type="datetime1">
              <a:rPr lang="en-US" smtClean="0"/>
              <a:t>11/27/2014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Project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each covariate</a:t>
            </a:r>
          </a:p>
          <a:p>
            <a:r>
              <a:rPr lang="en-US" dirty="0" smtClean="0"/>
              <a:t>Covariance matrix of all covariates</a:t>
            </a:r>
          </a:p>
          <a:p>
            <a:r>
              <a:rPr lang="en-US" dirty="0" smtClean="0"/>
              <a:t>Correlation between treatment and response by covariate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Response rate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Odds ratio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P-value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4.1 preliminary descriptive statistics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17180AFE-10A4-46CC-91C9-99E7FC0BFA35}" type="datetime1">
              <a:rPr lang="en-US" smtClean="0"/>
              <a:t>11/27/2014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Project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GB" dirty="0" smtClean="0"/>
              <a:t>Split patients randomly into 50% training and 50% test samples</a:t>
            </a:r>
          </a:p>
          <a:p>
            <a:pPr marL="800100" lvl="1" indent="-4572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</a:pPr>
            <a:r>
              <a:rPr lang="en-GB" dirty="0" smtClean="0"/>
              <a:t>Make sure training and test data set has proportional response rate</a:t>
            </a:r>
          </a:p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GB" sz="2100" dirty="0" smtClean="0"/>
              <a:t>Estimate model on training data</a:t>
            </a:r>
          </a:p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GB" sz="2100" dirty="0" smtClean="0"/>
              <a:t>Compute predicted uplift for test sample </a:t>
            </a:r>
          </a:p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GB" sz="2100" dirty="0" smtClean="0"/>
              <a:t>Stratify patients in test sample into quintiles according to predicted uplift</a:t>
            </a:r>
          </a:p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GB" sz="2100" dirty="0" smtClean="0"/>
              <a:t>Compute results for each quintile</a:t>
            </a:r>
          </a:p>
          <a:p>
            <a:pPr marL="800100" lvl="1" indent="-4572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</a:pPr>
            <a:r>
              <a:rPr lang="en-GB" dirty="0" smtClean="0"/>
              <a:t>E.g. Patients in highest quintile are X% more likely to </a:t>
            </a:r>
            <a:r>
              <a:rPr lang="en-GB" dirty="0" smtClean="0"/>
              <a:t>relapse on </a:t>
            </a:r>
            <a:r>
              <a:rPr lang="en-GB" dirty="0" err="1" smtClean="0"/>
              <a:t>Gilenya</a:t>
            </a:r>
            <a:r>
              <a:rPr lang="en-GB" dirty="0" smtClean="0"/>
              <a:t> than patients on </a:t>
            </a:r>
            <a:r>
              <a:rPr lang="en-GB" dirty="0" err="1" smtClean="0"/>
              <a:t>Tecfidera</a:t>
            </a:r>
            <a:endParaRPr lang="en-GB" dirty="0" smtClean="0"/>
          </a:p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GB" sz="2100" dirty="0" smtClean="0"/>
              <a:t>Repeat steps 1-5, 100 </a:t>
            </a:r>
            <a:r>
              <a:rPr lang="en-GB" sz="2100" dirty="0" smtClean="0"/>
              <a:t>times</a:t>
            </a:r>
            <a:endParaRPr lang="en-GB" sz="2100" dirty="0" smtClean="0"/>
          </a:p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GB" sz="2100" dirty="0" smtClean="0"/>
              <a:t>Compute mean and standard deviation for each result in each quintile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4.2 general workflow of modeling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EA920987-EA7C-4FEC-A9A5-0593E67957AF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Project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logistic regression</a:t>
            </a:r>
          </a:p>
          <a:p>
            <a:r>
              <a:rPr lang="en-US" dirty="0" smtClean="0"/>
              <a:t>Stepwise subset variable selection</a:t>
            </a:r>
          </a:p>
          <a:p>
            <a:r>
              <a:rPr lang="en-US" dirty="0" smtClean="0"/>
              <a:t>Lasso</a:t>
            </a:r>
            <a:endParaRPr lang="en-US" dirty="0" smtClean="0"/>
          </a:p>
          <a:p>
            <a:r>
              <a:rPr lang="en-US" dirty="0" smtClean="0"/>
              <a:t>Re-estimate the above three models based on modified covariates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4.3 baseline logistic regression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602363D8-3462-4090-A1EE-0D5870499738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project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Uplift model:</a:t>
            </a:r>
          </a:p>
          <a:p>
            <a:r>
              <a:rPr lang="en-US" dirty="0" smtClean="0"/>
              <a:t>Four uplift models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Double classifier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Random Forest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CCIF – causal conditional inference forest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SVM</a:t>
            </a:r>
          </a:p>
          <a:p>
            <a:pPr marL="228600" lvl="1">
              <a:spcBef>
                <a:spcPct val="50000"/>
              </a:spcBef>
              <a:buFont typeface="Verdana" pitchFamily="34" charset="0"/>
              <a:buChar char="•"/>
            </a:pPr>
            <a:r>
              <a:rPr lang="en-US" sz="2000" dirty="0" smtClean="0">
                <a:ea typeface="+mn-ea"/>
                <a:cs typeface="+mn-cs"/>
              </a:rPr>
              <a:t>Other </a:t>
            </a:r>
            <a:r>
              <a:rPr lang="en-US" sz="2000" dirty="0" smtClean="0">
                <a:ea typeface="+mn-ea"/>
                <a:cs typeface="+mn-cs"/>
              </a:rPr>
              <a:t>setting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ea typeface="+mn-ea"/>
                <a:cs typeface="+mn-cs"/>
              </a:rPr>
              <a:t>Modeling persistent instead of post relapse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ea typeface="+mn-ea"/>
                <a:cs typeface="+mn-cs"/>
              </a:rPr>
              <a:t>Variable selection, select top 25% or 50% based on variable’s prediction power</a:t>
            </a:r>
          </a:p>
          <a:p>
            <a:pPr marL="571500" lvl="2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ea typeface="+mn-ea"/>
                <a:cs typeface="+mn-cs"/>
              </a:rPr>
              <a:t>Modified outcome, label outcome variable of treatment and control patients oppositely</a:t>
            </a:r>
            <a:endParaRPr lang="en-US" sz="1600" dirty="0" smtClean="0"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4.4 uplift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04CB3EFC-A51D-4635-B7BA-B59690225CBB}" type="datetime1">
              <a:rPr lang="en-US" smtClean="0"/>
              <a:t>11/27/2014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8755" y="1611515"/>
            <a:ext cx="6342893" cy="28065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cap="none" dirty="0" smtClean="0"/>
              <a:t>Outline</a:t>
            </a:r>
            <a:endParaRPr lang="en-GB" sz="2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3" y="1116013"/>
            <a:ext cx="8226425" cy="438785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Project background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Project data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Variable description and transformation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Sample selection: propensity matching score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Key concepts</a:t>
            </a:r>
          </a:p>
          <a:p>
            <a:pPr marL="800100" lvl="1" indent="-457200">
              <a:buFont typeface="Wingdings" pitchFamily="2" charset="2"/>
              <a:buChar char="q"/>
            </a:pPr>
            <a:r>
              <a:rPr lang="en-US" dirty="0" smtClean="0"/>
              <a:t>Model evaluation criteria: AUC, uplift value, </a:t>
            </a:r>
            <a:r>
              <a:rPr lang="en-US" dirty="0" err="1" smtClean="0"/>
              <a:t>Qini</a:t>
            </a:r>
            <a:endParaRPr lang="en-US" dirty="0" smtClean="0"/>
          </a:p>
          <a:p>
            <a:pPr marL="800100" lvl="1" indent="-457200">
              <a:buFont typeface="Wingdings" pitchFamily="2" charset="2"/>
              <a:buChar char="q"/>
            </a:pPr>
            <a:r>
              <a:rPr lang="en-US" dirty="0" smtClean="0"/>
              <a:t>Odds ratio, relative risk and p-value of correlation</a:t>
            </a:r>
          </a:p>
          <a:p>
            <a:pPr marL="800100" lvl="1" indent="-457200">
              <a:buFont typeface="Wingdings" pitchFamily="2" charset="2"/>
              <a:buChar char="q"/>
            </a:pPr>
            <a:r>
              <a:rPr lang="en-US" dirty="0" smtClean="0"/>
              <a:t>Resample method: bootstrap</a:t>
            </a:r>
          </a:p>
          <a:p>
            <a:pPr marL="800100" lvl="1" indent="-457200">
              <a:buFont typeface="Wingdings" pitchFamily="2" charset="2"/>
              <a:buChar char="q"/>
            </a:pPr>
            <a:r>
              <a:rPr lang="en-US" dirty="0" smtClean="0"/>
              <a:t>Model ensemble methods: cross-validation, bagging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Project workflow</a:t>
            </a:r>
          </a:p>
          <a:p>
            <a:pPr marL="800100" lvl="1" indent="-457200">
              <a:buFont typeface="Wingdings" pitchFamily="2" charset="2"/>
              <a:buChar char="q"/>
            </a:pPr>
            <a:r>
              <a:rPr lang="en-GB" dirty="0" smtClean="0"/>
              <a:t>Preliminary descriptive statistics</a:t>
            </a:r>
          </a:p>
          <a:p>
            <a:pPr marL="800100" lvl="1" indent="-457200">
              <a:buFont typeface="Wingdings" pitchFamily="2" charset="2"/>
              <a:buChar char="q"/>
            </a:pPr>
            <a:r>
              <a:rPr lang="en-GB" dirty="0" smtClean="0"/>
              <a:t>Build baseline model: standard logistic regression, stepwise regression and lasso</a:t>
            </a:r>
          </a:p>
          <a:p>
            <a:pPr marL="800100" lvl="1" indent="-457200">
              <a:buFont typeface="Wingdings" pitchFamily="2" charset="2"/>
              <a:buChar char="q"/>
            </a:pPr>
            <a:r>
              <a:rPr lang="en-GB" dirty="0" smtClean="0"/>
              <a:t>Modified covariates model</a:t>
            </a:r>
          </a:p>
          <a:p>
            <a:pPr marL="800100" lvl="1" indent="-457200">
              <a:buFont typeface="Wingdings" pitchFamily="2" charset="2"/>
              <a:buChar char="q"/>
            </a:pPr>
            <a:r>
              <a:rPr lang="en-GB" dirty="0" smtClean="0"/>
              <a:t>Uplift model: random forest, causal conditional inference forest and SVM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91473947-B6F6-4A63-B403-779B34622F92}" type="datetime1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RWE Predictive Analysis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7973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name: Novartis</a:t>
            </a:r>
          </a:p>
          <a:p>
            <a:r>
              <a:rPr lang="en-US" dirty="0" smtClean="0"/>
              <a:t>Project period: Aug 26</a:t>
            </a:r>
            <a:r>
              <a:rPr lang="en-US" baseline="30000" dirty="0" smtClean="0"/>
              <a:t>th</a:t>
            </a:r>
            <a:r>
              <a:rPr lang="en-US" dirty="0" smtClean="0"/>
              <a:t> 2014 – Now</a:t>
            </a:r>
          </a:p>
          <a:p>
            <a:r>
              <a:rPr lang="en-US" dirty="0" smtClean="0"/>
              <a:t>Study objects: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MS(</a:t>
            </a:r>
            <a:r>
              <a:rPr lang="en-GB" dirty="0" smtClean="0"/>
              <a:t>multiple sclerosis</a:t>
            </a:r>
            <a:r>
              <a:rPr lang="en-US" dirty="0" smtClean="0"/>
              <a:t>) disease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err="1" smtClean="0"/>
              <a:t>Gilenya</a:t>
            </a:r>
            <a:r>
              <a:rPr lang="en-GB" dirty="0" smtClean="0"/>
              <a:t> and </a:t>
            </a:r>
            <a:r>
              <a:rPr lang="en-GB" dirty="0" err="1" smtClean="0"/>
              <a:t>Tecfidera</a:t>
            </a:r>
            <a:r>
              <a:rPr lang="en-GB" dirty="0" smtClean="0"/>
              <a:t> are oral treatment agents for MS disease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Response outcome are post relapse of MS while persistent on treatment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Identify predictors which can differentiate response outcome rate between </a:t>
            </a:r>
            <a:r>
              <a:rPr lang="en-GB" dirty="0" err="1" smtClean="0"/>
              <a:t>Gilenya</a:t>
            </a:r>
            <a:r>
              <a:rPr lang="en-GB" dirty="0" smtClean="0"/>
              <a:t> and </a:t>
            </a:r>
            <a:r>
              <a:rPr lang="en-GB" dirty="0" err="1" smtClean="0"/>
              <a:t>Tecfidera</a:t>
            </a:r>
            <a:endParaRPr lang="en-US" dirty="0" smtClean="0"/>
          </a:p>
          <a:p>
            <a:r>
              <a:rPr lang="en-US" dirty="0" smtClean="0"/>
              <a:t>Methodology: baseline logistic regression model, uplift model</a:t>
            </a:r>
            <a:endParaRPr lang="en-GB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B05A63EE-13C6-4034-9008-F92C8595853E}" type="datetime1">
              <a:rPr lang="en-US" smtClean="0"/>
              <a:t>11/27/2014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PMTX+ data used in one Health Economy Outcome Research(HEOR) project, clean data without missing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Index medical: </a:t>
            </a:r>
            <a:r>
              <a:rPr lang="en-US" dirty="0" err="1" smtClean="0"/>
              <a:t>Gilenya</a:t>
            </a:r>
            <a:r>
              <a:rPr lang="en-US" dirty="0" smtClean="0"/>
              <a:t> vs. </a:t>
            </a:r>
            <a:r>
              <a:rPr lang="en-US" dirty="0" err="1" smtClean="0"/>
              <a:t>Tecfidera</a:t>
            </a:r>
            <a:r>
              <a:rPr lang="en-US" dirty="0" smtClean="0"/>
              <a:t> (case/control)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Index window: select patients who are new to index medical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Pre-index (half a year): used to measure baseline clinical characteristics and medication cost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Post-index (half a year): measure the outcomes of interest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2.1 data overview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EE255176-169C-4DD4-A532-647C077CDBC3}" type="datetime1">
              <a:rPr lang="en-US" smtClean="0"/>
              <a:t>11/27/2014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343465" y="3797143"/>
            <a:ext cx="8311647" cy="2277732"/>
            <a:chOff x="503" y="6378"/>
            <a:chExt cx="11314" cy="2710"/>
          </a:xfrm>
        </p:grpSpPr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609" y="8696"/>
              <a:ext cx="1872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26988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Jul 1, 2006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825" y="8696"/>
              <a:ext cx="1872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26988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Dec 31, 2010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503" y="8696"/>
              <a:ext cx="1872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26988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Jan 1, 2006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9945" y="8696"/>
              <a:ext cx="1872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26988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Dec 31, 2011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1429" y="6378"/>
              <a:ext cx="9504" cy="2165"/>
              <a:chOff x="1429" y="6378"/>
              <a:chExt cx="9504" cy="2165"/>
            </a:xfrm>
          </p:grpSpPr>
          <p:cxnSp>
            <p:nvCxnSpPr>
              <p:cNvPr id="30" name="AutoShape 26"/>
              <p:cNvCxnSpPr>
                <a:cxnSpLocks noChangeShapeType="1"/>
              </p:cNvCxnSpPr>
              <p:nvPr/>
            </p:nvCxnSpPr>
            <p:spPr bwMode="auto">
              <a:xfrm>
                <a:off x="1429" y="7797"/>
                <a:ext cx="950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31" name="AutoShape 27"/>
              <p:cNvCxnSpPr>
                <a:cxnSpLocks noChangeShapeType="1"/>
              </p:cNvCxnSpPr>
              <p:nvPr/>
            </p:nvCxnSpPr>
            <p:spPr bwMode="auto">
              <a:xfrm>
                <a:off x="4544" y="7237"/>
                <a:ext cx="1" cy="7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2" name="AutoShape 28"/>
              <p:cNvCxnSpPr>
                <a:cxnSpLocks noChangeShapeType="1"/>
              </p:cNvCxnSpPr>
              <p:nvPr/>
            </p:nvCxnSpPr>
            <p:spPr bwMode="auto">
              <a:xfrm>
                <a:off x="7764" y="7237"/>
                <a:ext cx="2" cy="7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33" name="AutoShape 29"/>
              <p:cNvSpPr>
                <a:spLocks/>
              </p:cNvSpPr>
              <p:nvPr/>
            </p:nvSpPr>
            <p:spPr bwMode="auto">
              <a:xfrm rot="5400000">
                <a:off x="4381" y="4892"/>
                <a:ext cx="432" cy="6336"/>
              </a:xfrm>
              <a:prstGeom prst="rightBrace">
                <a:avLst>
                  <a:gd name="adj1" fmla="val 1222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AutoShape 30"/>
              <p:cNvSpPr>
                <a:spLocks/>
              </p:cNvSpPr>
              <p:nvPr/>
            </p:nvSpPr>
            <p:spPr bwMode="auto">
              <a:xfrm rot="5400000">
                <a:off x="7496" y="4893"/>
                <a:ext cx="432" cy="6336"/>
              </a:xfrm>
              <a:prstGeom prst="rightBrace">
                <a:avLst>
                  <a:gd name="adj1" fmla="val 1222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Text Box 31"/>
              <p:cNvSpPr txBox="1">
                <a:spLocks noChangeArrowheads="1"/>
              </p:cNvSpPr>
              <p:nvPr/>
            </p:nvSpPr>
            <p:spPr bwMode="auto">
              <a:xfrm>
                <a:off x="8151" y="6378"/>
                <a:ext cx="2655" cy="11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4445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Arial" pitchFamily="34" charset="0"/>
                  </a:rPr>
                  <a:t>Post-index Period:</a:t>
                </a: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Arial" pitchFamily="34" charset="0"/>
                  </a:rPr>
                  <a:t>       </a:t>
                </a:r>
                <a:r>
                  <a:rPr lang="en-US" altLang="zh-CN" sz="1600" b="1" i="1" u="sng" dirty="0" smtClean="0">
                    <a:latin typeface="Calibri" pitchFamily="34" charset="0"/>
                    <a:ea typeface="宋体" pitchFamily="2" charset="-122"/>
                  </a:rPr>
                  <a:t>6</a:t>
                </a:r>
                <a:r>
                  <a:rPr kumimoji="0" lang="en-US" altLang="zh-CN" sz="1600" b="1" i="1" u="sng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Arial" pitchFamily="34" charset="0"/>
                  </a:rPr>
                  <a:t> Months from Index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6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4544" y="7967"/>
                <a:ext cx="1" cy="57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7761" y="7967"/>
                <a:ext cx="1" cy="57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" name="AutoShape 34"/>
              <p:cNvCxnSpPr>
                <a:cxnSpLocks noChangeShapeType="1"/>
              </p:cNvCxnSpPr>
              <p:nvPr/>
            </p:nvCxnSpPr>
            <p:spPr bwMode="auto">
              <a:xfrm flipV="1">
                <a:off x="10880" y="7967"/>
                <a:ext cx="1" cy="57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" name="AutoShape 35"/>
              <p:cNvCxnSpPr>
                <a:cxnSpLocks noChangeShapeType="1"/>
              </p:cNvCxnSpPr>
              <p:nvPr/>
            </p:nvCxnSpPr>
            <p:spPr bwMode="auto">
              <a:xfrm flipV="1">
                <a:off x="1438" y="7967"/>
                <a:ext cx="1" cy="57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0" name="Text Box 36"/>
              <p:cNvSpPr txBox="1">
                <a:spLocks noChangeArrowheads="1"/>
              </p:cNvSpPr>
              <p:nvPr/>
            </p:nvSpPr>
            <p:spPr bwMode="auto">
              <a:xfrm>
                <a:off x="1851" y="6378"/>
                <a:ext cx="2304" cy="112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4445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Arial" pitchFamily="34" charset="0"/>
                  </a:rPr>
                  <a:t>Pre-index Period:</a:t>
                </a: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Arial" pitchFamily="34" charset="0"/>
                  </a:rPr>
                  <a:t>       </a:t>
                </a:r>
                <a:r>
                  <a:rPr kumimoji="0" lang="en-US" altLang="zh-CN" sz="1600" b="1" i="1" u="sng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Arial" pitchFamily="34" charset="0"/>
                  </a:rPr>
                  <a:t>6 Months before Index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Text Box 37"/>
              <p:cNvSpPr txBox="1">
                <a:spLocks noChangeArrowheads="1"/>
              </p:cNvSpPr>
              <p:nvPr/>
            </p:nvSpPr>
            <p:spPr bwMode="auto">
              <a:xfrm>
                <a:off x="4547" y="6509"/>
                <a:ext cx="3219" cy="8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lvl="0" indent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tabLst/>
                </a:pPr>
                <a:r>
                  <a:rPr kumimoji="0" lang="en-US" altLang="zh-CN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Arial" pitchFamily="34" charset="0"/>
                  </a:rPr>
                  <a:t>Index Window:</a:t>
                </a: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Arial" pitchFamily="34" charset="0"/>
                  </a:rPr>
                  <a:t> </a:t>
                </a:r>
                <a:endPara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Arial" pitchFamily="34" charset="0"/>
                </a:endParaRPr>
              </a:p>
              <a:p>
                <a:pPr marL="0" lvl="0" indent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tabLst/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Arial" pitchFamily="34" charset="0"/>
                  </a:rPr>
                  <a:t>7/1/2006 – 12/31/201</a:t>
                </a: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Arial" pitchFamily="34" charset="0"/>
                  </a:rPr>
                  <a:t>0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size: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1674 pairs of matched patients and 83 initial variables</a:t>
            </a:r>
          </a:p>
          <a:p>
            <a:r>
              <a:rPr lang="en-US" dirty="0" smtClean="0"/>
              <a:t>Variable consist of several categories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Demographic: age, gender, region, payer type, provider type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Clinical characteristics: pre-index co-morbidities, pre-index medicals and treatment, pre-index relapse, persistent, persist days</a:t>
            </a:r>
          </a:p>
          <a:p>
            <a:pPr lvl="1">
              <a:buFont typeface="Wingdings" pitchFamily="2" charset="2"/>
              <a:buChar char="q"/>
            </a:pPr>
            <a:r>
              <a:rPr lang="en-US" smtClean="0"/>
              <a:t>Medication cost </a:t>
            </a:r>
            <a:r>
              <a:rPr lang="en-US" dirty="0" smtClean="0"/>
              <a:t>related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Another test data set: COPD used in a HEOR project from AstraZeneca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2.1 data 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847E5783-4D9B-4CD5-A7D1-A5CC5873E2D2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quartiles / bins for all continuous, count and category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For example: age was converted into 4 flag variables age_1 … age_4 corresponding to &lt;35, 35-44, 45-54, 55+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The reason of variable transformation is to identify subpopulation with difference response rate of </a:t>
            </a:r>
            <a:r>
              <a:rPr lang="en-US" dirty="0" err="1" smtClean="0"/>
              <a:t>Gilenya</a:t>
            </a:r>
            <a:r>
              <a:rPr lang="en-US" dirty="0" smtClean="0"/>
              <a:t> vs. </a:t>
            </a:r>
            <a:r>
              <a:rPr lang="en-US" dirty="0" err="1" smtClean="0"/>
              <a:t>Tecfidera</a:t>
            </a:r>
            <a:endParaRPr lang="en-US" dirty="0" smtClean="0"/>
          </a:p>
          <a:p>
            <a:r>
              <a:rPr lang="en-US" dirty="0" smtClean="0"/>
              <a:t>Two-terms interaction involving the treatment and other covariates which will be used in logistic regression</a:t>
            </a:r>
          </a:p>
          <a:p>
            <a:r>
              <a:rPr lang="en-US" dirty="0" smtClean="0"/>
              <a:t>Create look up table including information about summary or detail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Summary variable is summarization of several detail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For example: </a:t>
            </a:r>
            <a:r>
              <a:rPr lang="en-US" dirty="0" err="1" smtClean="0"/>
              <a:t>pre_rx</a:t>
            </a:r>
            <a:r>
              <a:rPr lang="en-US" dirty="0" smtClean="0"/>
              <a:t> (summary variable) is max of pre_rx1-pre_rx11 which are detail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2.2 data transformation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10D58D3C-E533-4B86-9DA6-5E1353EC0C37}" type="datetime1">
              <a:rPr lang="en-US" smtClean="0"/>
              <a:t>11/27/2014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purpose is to </a:t>
            </a:r>
            <a:r>
              <a:rPr lang="en-GB" dirty="0" smtClean="0"/>
              <a:t>balance differences in pre-index confounders between </a:t>
            </a:r>
            <a:r>
              <a:rPr lang="en-GB" dirty="0" err="1" smtClean="0"/>
              <a:t>Gilenya</a:t>
            </a:r>
            <a:r>
              <a:rPr lang="en-GB" dirty="0" smtClean="0"/>
              <a:t> and </a:t>
            </a:r>
            <a:r>
              <a:rPr lang="en-GB" dirty="0" err="1" smtClean="0"/>
              <a:t>Tecfidera</a:t>
            </a:r>
            <a:endParaRPr lang="en-GB" dirty="0" smtClean="0"/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A covariate is to be considered to be balanced if the mean standardised difference in the covariate between the matched treated and control groups is less than 10% (pre-setting)</a:t>
            </a:r>
            <a:endParaRPr lang="en-US" dirty="0" smtClean="0"/>
          </a:p>
          <a:p>
            <a:r>
              <a:rPr lang="en-GB" dirty="0" smtClean="0"/>
              <a:t>Propensity score models: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Instead of matching patients covariate by covariate, a function modelling treatment with other covariates as predictors is estimated to calculate propensity score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Logistic regression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Random Forests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Covariate Balancing Propensity Score (CBPS)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2.3 propensity score matching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0EB7E776-641F-419A-8895-6F3710CC7753}" type="datetime1">
              <a:rPr lang="en-US" smtClean="0"/>
              <a:t>11/27/2014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Greedy nearest neighbour matching method</a:t>
            </a:r>
          </a:p>
          <a:p>
            <a:r>
              <a:rPr lang="en-GB" sz="2100" dirty="0" smtClean="0"/>
              <a:t>Matching order: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Start matching from smallest propensity score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Start matching from largest propensity score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Random matching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2.3 propensity score matching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075CB446-E5DA-4216-8086-906515016F95}" type="datetime1">
              <a:rPr lang="en-US" smtClean="0"/>
              <a:t>11/27/2014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Key concepts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ROC(receiver operating characteristic) curve used to evaluate performance of classification model</a:t>
            </a:r>
          </a:p>
          <a:p>
            <a:r>
              <a:rPr lang="en-US" dirty="0" smtClean="0"/>
              <a:t>Metrics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True Positive Rate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False Positive Rate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True Negative Rate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False Negative Rate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Sensitivity and Specificity</a:t>
            </a:r>
          </a:p>
          <a:p>
            <a:r>
              <a:rPr lang="en-US" dirty="0" smtClean="0"/>
              <a:t>AUC: area under curve</a:t>
            </a:r>
          </a:p>
          <a:p>
            <a:r>
              <a:rPr lang="en-US" dirty="0" smtClean="0"/>
              <a:t>uplift value:</a:t>
            </a:r>
          </a:p>
          <a:p>
            <a:r>
              <a:rPr lang="en-US" dirty="0" err="1" smtClean="0"/>
              <a:t>Qini</a:t>
            </a:r>
            <a:r>
              <a:rPr lang="en-US" dirty="0" smtClean="0"/>
              <a:t> value: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3.1 Model evaluation criteria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3"/>
          </p:nvPr>
        </p:nvSpPr>
        <p:spPr/>
        <p:txBody>
          <a:bodyPr/>
          <a:lstStyle/>
          <a:p>
            <a:fld id="{9E9EF744-43AC-486C-AC38-76B58147CB86}" type="datetime1">
              <a:rPr lang="en-US" smtClean="0"/>
              <a:t>11/27/2014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RWE Predictive Analysis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0A16-0B76-4661-855A-CC4B230D5BA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" name="Picture 12" descr="RO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3737" y="2361485"/>
            <a:ext cx="3843682" cy="37301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S_White Background">
  <a:themeElements>
    <a:clrScheme name="IMS Standard/Light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00528A"/>
      </a:accent3>
      <a:accent4>
        <a:srgbClr val="860C0E"/>
      </a:accent4>
      <a:accent5>
        <a:srgbClr val="808080"/>
      </a:accent5>
      <a:accent6>
        <a:srgbClr val="C0C0C0"/>
      </a:accent6>
      <a:hlink>
        <a:srgbClr val="0091C8"/>
      </a:hlink>
      <a:folHlink>
        <a:srgbClr val="8888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IMS Standard/Light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00528A"/>
      </a:accent3>
      <a:accent4>
        <a:srgbClr val="860C0E"/>
      </a:accent4>
      <a:accent5>
        <a:srgbClr val="808080"/>
      </a:accent5>
      <a:accent6>
        <a:srgbClr val="C0C0C0"/>
      </a:accent6>
      <a:hlink>
        <a:srgbClr val="0091C8"/>
      </a:hlink>
      <a:folHlink>
        <a:srgbClr val="8888A4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IMS Standard/Light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00528A"/>
      </a:accent3>
      <a:accent4>
        <a:srgbClr val="860C0E"/>
      </a:accent4>
      <a:accent5>
        <a:srgbClr val="808080"/>
      </a:accent5>
      <a:accent6>
        <a:srgbClr val="C0C0C0"/>
      </a:accent6>
      <a:hlink>
        <a:srgbClr val="0091C8"/>
      </a:hlink>
      <a:folHlink>
        <a:srgbClr val="8888A4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ank">
  <a:themeElements>
    <a:clrScheme name="IMS Standard/Light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00528A"/>
      </a:accent3>
      <a:accent4>
        <a:srgbClr val="860C0E"/>
      </a:accent4>
      <a:accent5>
        <a:srgbClr val="808080"/>
      </a:accent5>
      <a:accent6>
        <a:srgbClr val="C0C0C0"/>
      </a:accent6>
      <a:hlink>
        <a:srgbClr val="0091C8"/>
      </a:hlink>
      <a:folHlink>
        <a:srgbClr val="8888A4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ank">
  <a:themeElements>
    <a:clrScheme name="Custom 1">
      <a:dk1>
        <a:srgbClr val="00AEEF"/>
      </a:dk1>
      <a:lt1>
        <a:srgbClr val="002868"/>
      </a:lt1>
      <a:dk2>
        <a:srgbClr val="1B8F9E"/>
      </a:dk2>
      <a:lt2>
        <a:srgbClr val="A6A8AC"/>
      </a:lt2>
      <a:accent1>
        <a:srgbClr val="F8C242"/>
      </a:accent1>
      <a:accent2>
        <a:srgbClr val="FAA53A"/>
      </a:accent2>
      <a:accent3>
        <a:srgbClr val="B7CC37"/>
      </a:accent3>
      <a:accent4>
        <a:srgbClr val="A2255F"/>
      </a:accent4>
      <a:accent5>
        <a:srgbClr val="C5C19D"/>
      </a:accent5>
      <a:accent6>
        <a:srgbClr val="D5E4F3"/>
      </a:accent6>
      <a:hlink>
        <a:srgbClr val="F7F2DB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6.xml><?xml version="1.0" encoding="utf-8"?>
<a:theme xmlns:a="http://schemas.openxmlformats.org/drawingml/2006/main" name="4_blank">
  <a:themeElements>
    <a:clrScheme name="Custom 1">
      <a:dk1>
        <a:srgbClr val="00AEEF"/>
      </a:dk1>
      <a:lt1>
        <a:srgbClr val="002868"/>
      </a:lt1>
      <a:dk2>
        <a:srgbClr val="1B8F9E"/>
      </a:dk2>
      <a:lt2>
        <a:srgbClr val="A6A8AC"/>
      </a:lt2>
      <a:accent1>
        <a:srgbClr val="F8C242"/>
      </a:accent1>
      <a:accent2>
        <a:srgbClr val="FAA53A"/>
      </a:accent2>
      <a:accent3>
        <a:srgbClr val="B7CC37"/>
      </a:accent3>
      <a:accent4>
        <a:srgbClr val="A2255F"/>
      </a:accent4>
      <a:accent5>
        <a:srgbClr val="C5C19D"/>
      </a:accent5>
      <a:accent6>
        <a:srgbClr val="D5E4F3"/>
      </a:accent6>
      <a:hlink>
        <a:srgbClr val="F7F2DB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7.xml><?xml version="1.0" encoding="utf-8"?>
<a:theme xmlns:a="http://schemas.openxmlformats.org/drawingml/2006/main" name="5_blank">
  <a:themeElements>
    <a:clrScheme name="Custom 1">
      <a:dk1>
        <a:srgbClr val="00AEEF"/>
      </a:dk1>
      <a:lt1>
        <a:srgbClr val="002868"/>
      </a:lt1>
      <a:dk2>
        <a:srgbClr val="1B8F9E"/>
      </a:dk2>
      <a:lt2>
        <a:srgbClr val="A6A8AC"/>
      </a:lt2>
      <a:accent1>
        <a:srgbClr val="F8C242"/>
      </a:accent1>
      <a:accent2>
        <a:srgbClr val="FAA53A"/>
      </a:accent2>
      <a:accent3>
        <a:srgbClr val="B7CC37"/>
      </a:accent3>
      <a:accent4>
        <a:srgbClr val="A2255F"/>
      </a:accent4>
      <a:accent5>
        <a:srgbClr val="C5C19D"/>
      </a:accent5>
      <a:accent6>
        <a:srgbClr val="D5E4F3"/>
      </a:accent6>
      <a:hlink>
        <a:srgbClr val="F7F2DB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8.xml><?xml version="1.0" encoding="utf-8"?>
<a:theme xmlns:a="http://schemas.openxmlformats.org/drawingml/2006/main" name="6_blank">
  <a:themeElements>
    <a:clrScheme name="IMS Standard/Light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00528A"/>
      </a:accent3>
      <a:accent4>
        <a:srgbClr val="860C0E"/>
      </a:accent4>
      <a:accent5>
        <a:srgbClr val="808080"/>
      </a:accent5>
      <a:accent6>
        <a:srgbClr val="C0C0C0"/>
      </a:accent6>
      <a:hlink>
        <a:srgbClr val="0091C8"/>
      </a:hlink>
      <a:folHlink>
        <a:srgbClr val="8888A4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rgbClr val="0070C0"/>
          </a:solidFill>
        </a:ln>
      </a:spPr>
      <a:bodyPr rtlCol="0" anchor="ctr"/>
      <a:lstStyle>
        <a:defPPr algn="ctr">
          <a:defRPr sz="11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IMS_White Background</Template>
  <TotalTime>10865</TotalTime>
  <Words>1104</Words>
  <Application>Microsoft Office PowerPoint</Application>
  <PresentationFormat>On-screen Show (4:3)</PresentationFormat>
  <Paragraphs>211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IMS_White Background</vt:lpstr>
      <vt:lpstr>blank</vt:lpstr>
      <vt:lpstr>1_blank</vt:lpstr>
      <vt:lpstr>2_blank</vt:lpstr>
      <vt:lpstr>3_blank</vt:lpstr>
      <vt:lpstr>4_blank</vt:lpstr>
      <vt:lpstr>5_blank</vt:lpstr>
      <vt:lpstr>6_blank</vt:lpstr>
      <vt:lpstr>Data mining training session I</vt:lpstr>
      <vt:lpstr>Outline</vt:lpstr>
      <vt:lpstr>1. Project background</vt:lpstr>
      <vt:lpstr>2. Project data</vt:lpstr>
      <vt:lpstr>2. Project data</vt:lpstr>
      <vt:lpstr>2. Project data</vt:lpstr>
      <vt:lpstr>2. Project data</vt:lpstr>
      <vt:lpstr>2. Project data</vt:lpstr>
      <vt:lpstr>3. Key concepts</vt:lpstr>
      <vt:lpstr>3. Key concepts</vt:lpstr>
      <vt:lpstr>3. Key concepts</vt:lpstr>
      <vt:lpstr>3. Key concepts</vt:lpstr>
      <vt:lpstr>4. Project workflow</vt:lpstr>
      <vt:lpstr>4. Project workflow</vt:lpstr>
      <vt:lpstr>4. Project workflow</vt:lpstr>
      <vt:lpstr>4 project workflow</vt:lpstr>
    </vt:vector>
  </TitlesOfParts>
  <Company>IMS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RWE Sales Discussion</dc:title>
  <dc:creator>IMS Health</dc:creator>
  <cp:lastModifiedBy>ymgui</cp:lastModifiedBy>
  <cp:revision>1073</cp:revision>
  <dcterms:created xsi:type="dcterms:W3CDTF">2012-08-07T20:39:29Z</dcterms:created>
  <dcterms:modified xsi:type="dcterms:W3CDTF">2014-11-27T06:37:48Z</dcterms:modified>
</cp:coreProperties>
</file>