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  <p:sldMasterId id="2147483745" r:id="rId2"/>
    <p:sldMasterId id="2147483773" r:id="rId3"/>
  </p:sldMasterIdLst>
  <p:notesMasterIdLst>
    <p:notesMasterId r:id="rId13"/>
  </p:notesMasterIdLst>
  <p:sldIdLst>
    <p:sldId id="256" r:id="rId4"/>
    <p:sldId id="261" r:id="rId5"/>
    <p:sldId id="262" r:id="rId6"/>
    <p:sldId id="263" r:id="rId7"/>
    <p:sldId id="268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5" autoAdjust="0"/>
    <p:restoredTop sz="94707" autoAdjust="0"/>
  </p:normalViewPr>
  <p:slideViewPr>
    <p:cSldViewPr snapToGrid="0" snapToObjects="1">
      <p:cViewPr varScale="1">
        <p:scale>
          <a:sx n="105" d="100"/>
          <a:sy n="105" d="100"/>
        </p:scale>
        <p:origin x="-2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C3B70-0119-4034-9275-046DED6749E0}" type="datetimeFigureOut">
              <a:rPr lang="en-GB" smtClean="0"/>
              <a:pPr/>
              <a:t>07/08/2014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9B36C-3881-49F2-BE68-560497B4A4E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S HEALTH Title Slide Layou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rgbClr val="69C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rgbClr val="69C0C9"/>
                </a:solidFill>
              </a:defRPr>
            </a:lvl1pPr>
          </a:lstStyle>
          <a:p>
            <a:r>
              <a:rPr dirty="0"/>
              <a:t>Name, Title, Department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7th August 2014</a:t>
            </a:r>
            <a:endParaRPr lang="en-GB" dirty="0"/>
          </a:p>
        </p:txBody>
      </p:sp>
      <p:pic>
        <p:nvPicPr>
          <p:cNvPr id="2" name="Picture 1" descr="IMSHlogo_RGB_300px_TM_IA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6880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7th August 2014</a:t>
            </a:r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859721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7th August 2014</a:t>
            </a:r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704476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PPERCASE Title/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7th August 2014</a:t>
            </a:r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 cap="all" baseline="0"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644559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rgbClr val="69C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rgbClr val="69C0C9"/>
                </a:solidFill>
              </a:defRPr>
            </a:lvl1pPr>
          </a:lstStyle>
          <a:p>
            <a:r>
              <a:rPr dirty="0"/>
              <a:t>Name, Title, Department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7th August 2014</a:t>
            </a:r>
            <a:endParaRPr lang="en-GB" dirty="0"/>
          </a:p>
        </p:txBody>
      </p:sp>
      <p:pic>
        <p:nvPicPr>
          <p:cNvPr id="10" name="Picture 9" descr="IMSCG-logo-tag-TM-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376" y="366713"/>
            <a:ext cx="2732599" cy="5568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31363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rgbClr val="69C0C9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7th August 2014</a:t>
            </a:r>
            <a:endParaRPr lang="en-GB" dirty="0"/>
          </a:p>
        </p:txBody>
      </p:sp>
      <p:pic>
        <p:nvPicPr>
          <p:cNvPr id="6" name="Picture 5" descr="IMSCG-logo-tag-TM-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376" y="366713"/>
            <a:ext cx="2732599" cy="5568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86602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77000"/>
            <a:ext cx="564461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7th August 2014</a:t>
            </a:r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0000"/>
            <a:ext cx="5857096" cy="14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103489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5609979" cy="12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7th August 2014</a:t>
            </a:r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61546"/>
            <a:ext cx="5822459" cy="120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128793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3"/>
            <a:ext cx="8229600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9497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949700" cy="3951288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535113"/>
            <a:ext cx="41148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74875"/>
            <a:ext cx="4114800" cy="3951288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5609979" cy="15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7th August 2014</a:t>
            </a:r>
            <a:endParaRPr lang="en-GB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359" y="6356351"/>
            <a:ext cx="5803427" cy="15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1361" y="6492875"/>
            <a:ext cx="193448" cy="15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019552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5644615" cy="13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7th August 2014</a:t>
            </a:r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5839257" cy="13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194642" cy="13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02697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5633070" cy="13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7th August 2014</a:t>
            </a:r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5827314" cy="13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194244" cy="13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18325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rgbClr val="69C0C9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7th August 2014</a:t>
            </a:r>
            <a:endParaRPr lang="en-GB" dirty="0"/>
          </a:p>
        </p:txBody>
      </p:sp>
      <p:pic>
        <p:nvPicPr>
          <p:cNvPr id="8" name="Picture 7" descr="IMSHlogo_RGB_300px_TM_IA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8512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5644615" cy="13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7th August 2014</a:t>
            </a:r>
            <a:endParaRPr lang="en-GB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5839257" cy="13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194642" cy="13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547090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16930" y="6492240"/>
            <a:ext cx="5598434" cy="13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7th August 2014</a:t>
            </a:r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5791483" cy="13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193049" cy="13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214398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5609979" cy="14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7th August 2014</a:t>
            </a:r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5803427" cy="14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193448" cy="14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703957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5552252" cy="13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7th August 2014</a:t>
            </a:r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5743709" cy="13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2912" cy="157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548367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Layou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dirty="0"/>
              <a:t>Title goes here</a:t>
            </a:r>
            <a:br>
              <a:rPr dirty="0"/>
            </a:br>
            <a:r>
              <a:rPr dirty="0"/>
              <a:t>Photo option, choose from a </a:t>
            </a:r>
            <a:r>
              <a:rPr lang="en-GB" dirty="0" smtClean="0"/>
              <a:t>selection</a:t>
            </a:r>
            <a:endParaRPr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rgbClr val="69C0C9"/>
                </a:solidFill>
              </a:defRPr>
            </a:lvl1pPr>
          </a:lstStyle>
          <a:p>
            <a:r>
              <a:rPr lang="en-US" dirty="0" smtClean="0"/>
              <a:t>Name, Title, Department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rgbClr val="69C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7th August 2014</a:t>
            </a:r>
            <a:endParaRPr lang="en-GB" dirty="0"/>
          </a:p>
        </p:txBody>
      </p:sp>
      <p:pic>
        <p:nvPicPr>
          <p:cNvPr id="2" name="Picture 1" descr="IMS-INSTITUTE-Logo-R#238CC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048" y="366713"/>
            <a:ext cx="2546927" cy="6490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5681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rgbClr val="69C0C9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7th August 2014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936" y="350030"/>
            <a:ext cx="1878866" cy="540000"/>
          </a:xfrm>
          <a:prstGeom prst="rect">
            <a:avLst/>
          </a:prstGeom>
        </p:spPr>
      </p:pic>
      <p:pic>
        <p:nvPicPr>
          <p:cNvPr id="8" name="Picture 7" descr="IMS-INSTITUTE-Logo-R#238CC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048" y="366713"/>
            <a:ext cx="2546927" cy="64909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7th August 2014</a:t>
            </a:r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7th August 2014</a:t>
            </a:r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3"/>
            <a:ext cx="8229600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9497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949700" cy="3951288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535113"/>
            <a:ext cx="41148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74875"/>
            <a:ext cx="4114800" cy="3951288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7th August 2014</a:t>
            </a:r>
            <a:endParaRPr lang="en-GB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7th August 2014</a:t>
            </a:r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7th August 2014</a:t>
            </a:r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7th August 2014</a:t>
            </a:r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dirty="0" smtClean="0"/>
              <a:t>Click icon to add chart</a:t>
            </a:r>
            <a:endParaRPr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7th August 2014</a:t>
            </a:r>
            <a:endParaRPr lang="en-GB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7th August 2014</a:t>
            </a:r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7th August 2014</a:t>
            </a:r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7th August 2014</a:t>
            </a:r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7th August 2014</a:t>
            </a:r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10792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3"/>
            <a:ext cx="8229600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9497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949700" cy="3951288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535113"/>
            <a:ext cx="41148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74875"/>
            <a:ext cx="4114800" cy="3951288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7th August 2014</a:t>
            </a:r>
            <a:endParaRPr lang="en-GB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678042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7th August 2014</a:t>
            </a:r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897963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7th August 2014</a:t>
            </a:r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055414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7th August 2014</a:t>
            </a:r>
            <a:endParaRPr lang="en-GB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754049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7th August 2014</a:t>
            </a:r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51296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0"/>
            <a:ext cx="8226425" cy="81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13232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7th August 2014</a:t>
            </a:r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5613" y="899366"/>
            <a:ext cx="8226425" cy="0"/>
          </a:xfrm>
          <a:prstGeom prst="line">
            <a:avLst/>
          </a:prstGeom>
          <a:ln w="19050">
            <a:solidFill>
              <a:srgbClr val="69C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613" y="6237312"/>
            <a:ext cx="8226425" cy="0"/>
          </a:xfrm>
          <a:prstGeom prst="line">
            <a:avLst/>
          </a:prstGeom>
          <a:ln w="19050">
            <a:solidFill>
              <a:srgbClr val="002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7988"/>
          <a:stretch/>
        </p:blipFill>
        <p:spPr>
          <a:xfrm>
            <a:off x="7392132" y="6367140"/>
            <a:ext cx="1297843" cy="2686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381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88" r:id="rId12"/>
  </p:sldLayoutIdLst>
  <p:transition/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rgbClr val="69C0C9"/>
        </a:buClr>
        <a:buFont typeface="Verdana" pitchFamily="34" charset="0"/>
        <a:buChar char="•"/>
        <a:defRPr sz="2000">
          <a:solidFill>
            <a:srgbClr val="002868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spcBef>
          <a:spcPct val="40000"/>
        </a:spcBef>
        <a:spcAft>
          <a:spcPct val="0"/>
        </a:spcAft>
        <a:buClr>
          <a:srgbClr val="69C0C9"/>
        </a:buClr>
        <a:buFont typeface="Verdana" pitchFamily="34" charset="0"/>
        <a:buChar char="−"/>
        <a:defRPr sz="1600">
          <a:solidFill>
            <a:srgbClr val="002868"/>
          </a:solidFill>
          <a:latin typeface="+mn-lt"/>
        </a:defRPr>
      </a:lvl2pPr>
      <a:lvl3pPr marL="914400" indent="-228600" algn="l" rtl="0" eaLnBrk="1" fontAlgn="base" hangingPunct="1">
        <a:spcBef>
          <a:spcPct val="30000"/>
        </a:spcBef>
        <a:spcAft>
          <a:spcPct val="0"/>
        </a:spcAft>
        <a:buClr>
          <a:srgbClr val="69C0C9"/>
        </a:buClr>
        <a:buFont typeface="Verdana" pitchFamily="34" charset="0"/>
        <a:buChar char="•"/>
        <a:defRPr sz="1400">
          <a:solidFill>
            <a:srgbClr val="002868"/>
          </a:solidFill>
          <a:latin typeface="+mn-lt"/>
        </a:defRPr>
      </a:lvl3pPr>
      <a:lvl4pPr marL="1257300" indent="-228600" algn="l" rtl="0" eaLnBrk="1" fontAlgn="base" hangingPunct="1">
        <a:spcBef>
          <a:spcPct val="30000"/>
        </a:spcBef>
        <a:spcAft>
          <a:spcPct val="0"/>
        </a:spcAft>
        <a:buClr>
          <a:srgbClr val="69C0C9"/>
        </a:buClr>
        <a:buFont typeface="Verdana" pitchFamily="34" charset="0"/>
        <a:buChar char="–"/>
        <a:defRPr sz="1200">
          <a:solidFill>
            <a:srgbClr val="002868"/>
          </a:solidFill>
          <a:latin typeface="+mn-lt"/>
        </a:defRPr>
      </a:lvl4pPr>
      <a:lvl5pPr marL="1600200" indent="-228600" algn="l" rtl="0" eaLnBrk="1" fontAlgn="base" hangingPunct="1">
        <a:spcBef>
          <a:spcPct val="30000"/>
        </a:spcBef>
        <a:spcAft>
          <a:spcPct val="0"/>
        </a:spcAft>
        <a:buClr>
          <a:srgbClr val="69C0C9"/>
        </a:buClr>
        <a:buFont typeface="Verdana" pitchFamily="34" charset="0"/>
        <a:buChar char="◦"/>
        <a:defRPr sz="1200">
          <a:solidFill>
            <a:srgbClr val="002868"/>
          </a:solidFill>
          <a:latin typeface="+mn-lt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0"/>
            <a:ext cx="8226425" cy="81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13232" y="6492240"/>
            <a:ext cx="5521313" cy="13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7th August 2014</a:t>
            </a:r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5711703" cy="13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5613" y="899366"/>
            <a:ext cx="8226425" cy="0"/>
          </a:xfrm>
          <a:prstGeom prst="line">
            <a:avLst/>
          </a:prstGeom>
          <a:ln w="19050">
            <a:solidFill>
              <a:srgbClr val="69C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613" y="6237312"/>
            <a:ext cx="8226425" cy="0"/>
          </a:xfrm>
          <a:prstGeom prst="line">
            <a:avLst/>
          </a:prstGeom>
          <a:ln w="19050">
            <a:solidFill>
              <a:srgbClr val="002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MSCG-logo-no_tag-TM-RGB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52" y="6356349"/>
            <a:ext cx="2319323" cy="3515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1434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ransition/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rgbClr val="69C0C9"/>
        </a:buClr>
        <a:buFont typeface="Verdana" pitchFamily="34" charset="0"/>
        <a:buChar char="•"/>
        <a:defRPr sz="2000">
          <a:solidFill>
            <a:srgbClr val="002868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spcBef>
          <a:spcPct val="40000"/>
        </a:spcBef>
        <a:spcAft>
          <a:spcPct val="0"/>
        </a:spcAft>
        <a:buClr>
          <a:srgbClr val="69C0C9"/>
        </a:buClr>
        <a:buFont typeface="Verdana" pitchFamily="34" charset="0"/>
        <a:buChar char="−"/>
        <a:defRPr sz="1600">
          <a:solidFill>
            <a:srgbClr val="002868"/>
          </a:solidFill>
          <a:latin typeface="+mn-lt"/>
        </a:defRPr>
      </a:lvl2pPr>
      <a:lvl3pPr marL="914400" indent="-228600" algn="l" rtl="0" eaLnBrk="1" fontAlgn="base" hangingPunct="1">
        <a:spcBef>
          <a:spcPct val="30000"/>
        </a:spcBef>
        <a:spcAft>
          <a:spcPct val="0"/>
        </a:spcAft>
        <a:buClr>
          <a:srgbClr val="69C0C9"/>
        </a:buClr>
        <a:buFont typeface="Verdana" pitchFamily="34" charset="0"/>
        <a:buChar char="•"/>
        <a:defRPr sz="1400">
          <a:solidFill>
            <a:srgbClr val="002868"/>
          </a:solidFill>
          <a:latin typeface="+mn-lt"/>
        </a:defRPr>
      </a:lvl3pPr>
      <a:lvl4pPr marL="1257300" indent="-228600" algn="l" rtl="0" eaLnBrk="1" fontAlgn="base" hangingPunct="1">
        <a:spcBef>
          <a:spcPct val="30000"/>
        </a:spcBef>
        <a:spcAft>
          <a:spcPct val="0"/>
        </a:spcAft>
        <a:buClr>
          <a:srgbClr val="69C0C9"/>
        </a:buClr>
        <a:buFont typeface="Verdana" pitchFamily="34" charset="0"/>
        <a:buChar char="–"/>
        <a:defRPr sz="1200">
          <a:solidFill>
            <a:srgbClr val="002868"/>
          </a:solidFill>
          <a:latin typeface="+mn-lt"/>
        </a:defRPr>
      </a:lvl4pPr>
      <a:lvl5pPr marL="1600200" indent="-228600" algn="l" rtl="0" eaLnBrk="1" fontAlgn="base" hangingPunct="1">
        <a:spcBef>
          <a:spcPct val="30000"/>
        </a:spcBef>
        <a:spcAft>
          <a:spcPct val="0"/>
        </a:spcAft>
        <a:buClr>
          <a:srgbClr val="69C0C9"/>
        </a:buClr>
        <a:buFont typeface="Verdana" pitchFamily="34" charset="0"/>
        <a:buChar char="◦"/>
        <a:defRPr sz="1200">
          <a:solidFill>
            <a:srgbClr val="002868"/>
          </a:solidFill>
          <a:latin typeface="+mn-lt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0"/>
            <a:ext cx="8226425" cy="81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13232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7th August 2014</a:t>
            </a:r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5613" y="899366"/>
            <a:ext cx="8226425" cy="0"/>
          </a:xfrm>
          <a:prstGeom prst="line">
            <a:avLst/>
          </a:prstGeom>
          <a:ln w="19050">
            <a:solidFill>
              <a:srgbClr val="69C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613" y="6237312"/>
            <a:ext cx="8226425" cy="0"/>
          </a:xfrm>
          <a:prstGeom prst="line">
            <a:avLst/>
          </a:prstGeom>
          <a:ln w="19050">
            <a:solidFill>
              <a:srgbClr val="002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IMS-INSTITUTE-Logo-R#238CC7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65" y="6342980"/>
            <a:ext cx="1386610" cy="3533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6" r:id="rId2"/>
    <p:sldLayoutId id="2147483777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ransition/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rgbClr val="69C0C9"/>
        </a:buClr>
        <a:buFont typeface="Verdana" pitchFamily="34" charset="0"/>
        <a:buChar char="•"/>
        <a:defRPr sz="2000">
          <a:solidFill>
            <a:srgbClr val="002868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spcBef>
          <a:spcPct val="40000"/>
        </a:spcBef>
        <a:spcAft>
          <a:spcPct val="0"/>
        </a:spcAft>
        <a:buClr>
          <a:srgbClr val="69C0C9"/>
        </a:buClr>
        <a:buFont typeface="Verdana" pitchFamily="34" charset="0"/>
        <a:buChar char="−"/>
        <a:defRPr sz="1600">
          <a:solidFill>
            <a:srgbClr val="002868"/>
          </a:solidFill>
          <a:latin typeface="+mn-lt"/>
        </a:defRPr>
      </a:lvl2pPr>
      <a:lvl3pPr marL="914400" indent="-228600" algn="l" rtl="0" eaLnBrk="1" fontAlgn="base" hangingPunct="1">
        <a:spcBef>
          <a:spcPct val="30000"/>
        </a:spcBef>
        <a:spcAft>
          <a:spcPct val="0"/>
        </a:spcAft>
        <a:buClr>
          <a:srgbClr val="69C0C9"/>
        </a:buClr>
        <a:buFont typeface="Verdana" pitchFamily="34" charset="0"/>
        <a:buChar char="•"/>
        <a:defRPr sz="1400">
          <a:solidFill>
            <a:srgbClr val="002868"/>
          </a:solidFill>
          <a:latin typeface="+mn-lt"/>
        </a:defRPr>
      </a:lvl3pPr>
      <a:lvl4pPr marL="1257300" indent="-228600" algn="l" rtl="0" eaLnBrk="1" fontAlgn="base" hangingPunct="1">
        <a:spcBef>
          <a:spcPct val="30000"/>
        </a:spcBef>
        <a:spcAft>
          <a:spcPct val="0"/>
        </a:spcAft>
        <a:buClr>
          <a:srgbClr val="69C0C9"/>
        </a:buClr>
        <a:buFont typeface="Verdana" pitchFamily="34" charset="0"/>
        <a:buChar char="–"/>
        <a:defRPr sz="1200">
          <a:solidFill>
            <a:srgbClr val="002868"/>
          </a:solidFill>
          <a:latin typeface="+mn-lt"/>
        </a:defRPr>
      </a:lvl4pPr>
      <a:lvl5pPr marL="1600200" indent="-228600" algn="l" rtl="0" eaLnBrk="1" fontAlgn="base" hangingPunct="1">
        <a:spcBef>
          <a:spcPct val="30000"/>
        </a:spcBef>
        <a:spcAft>
          <a:spcPct val="0"/>
        </a:spcAft>
        <a:buClr>
          <a:srgbClr val="69C0C9"/>
        </a:buClr>
        <a:buFont typeface="Verdana" pitchFamily="34" charset="0"/>
        <a:buChar char="◦"/>
        <a:defRPr sz="1200">
          <a:solidFill>
            <a:srgbClr val="002868"/>
          </a:solidFill>
          <a:latin typeface="+mn-lt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Comparing classical statistical methods and machine learning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John Rigg PhD - Director, Predictive Analytics</a:t>
            </a:r>
          </a:p>
          <a:p>
            <a:r>
              <a:rPr lang="en-GB" dirty="0" smtClean="0"/>
              <a:t>Matthew Hankins PhD - Director, Biostatistics</a:t>
            </a:r>
          </a:p>
          <a:p>
            <a:r>
              <a:rPr lang="en-GB" dirty="0" smtClean="0"/>
              <a:t>Real-World Evidence Solutions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7th August 2014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14107267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When to use classical vs. Machine learning methods</a:t>
            </a:r>
            <a:endParaRPr lang="en-GB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122218"/>
            <a:ext cx="8226425" cy="50707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400" b="1" dirty="0" smtClean="0"/>
              <a:t>Classical statistical methods appropriate where:</a:t>
            </a:r>
          </a:p>
          <a:p>
            <a:r>
              <a:rPr lang="en-GB" sz="1400" dirty="0" smtClean="0"/>
              <a:t>Analysis is hypothesis-driven, or exploratory within well-defined constraints </a:t>
            </a:r>
          </a:p>
          <a:p>
            <a:r>
              <a:rPr lang="en-GB" sz="1400" dirty="0" smtClean="0"/>
              <a:t>Associations to be tested are defined </a:t>
            </a:r>
            <a:r>
              <a:rPr lang="en-GB" sz="1400" b="1" dirty="0" smtClean="0"/>
              <a:t>a priori</a:t>
            </a:r>
            <a:r>
              <a:rPr lang="en-GB" sz="1400" dirty="0" smtClean="0"/>
              <a:t> </a:t>
            </a:r>
          </a:p>
          <a:p>
            <a:r>
              <a:rPr lang="en-GB" sz="1400" dirty="0" smtClean="0"/>
              <a:t>A statistical model exists characterising the distributional process producing the data</a:t>
            </a:r>
          </a:p>
          <a:p>
            <a:r>
              <a:rPr lang="en-GB" sz="1400" dirty="0" smtClean="0"/>
              <a:t>Studies are designed / powered to detect the hypothesised association(s)</a:t>
            </a:r>
          </a:p>
          <a:p>
            <a:pPr>
              <a:buNone/>
            </a:pPr>
            <a:r>
              <a:rPr lang="en-GB" sz="1400" dirty="0" smtClean="0"/>
              <a:t> </a:t>
            </a:r>
          </a:p>
          <a:p>
            <a:pPr>
              <a:buNone/>
            </a:pPr>
            <a:r>
              <a:rPr lang="en-GB" sz="1400" b="1" dirty="0" smtClean="0"/>
              <a:t>Machine learning appropriate where:</a:t>
            </a:r>
          </a:p>
          <a:p>
            <a:r>
              <a:rPr lang="en-GB" sz="1400" dirty="0" smtClean="0"/>
              <a:t>Specific associations / hypotheses are not known prior to analysis</a:t>
            </a:r>
          </a:p>
          <a:p>
            <a:r>
              <a:rPr lang="en-GB" sz="1400" dirty="0" smtClean="0"/>
              <a:t>No statistical model is preferred </a:t>
            </a:r>
          </a:p>
          <a:p>
            <a:pPr lvl="1"/>
            <a:r>
              <a:rPr lang="en-GB" sz="1400" dirty="0" smtClean="0"/>
              <a:t>E.g. A flexible / non-parametric approach is called for</a:t>
            </a:r>
          </a:p>
          <a:p>
            <a:r>
              <a:rPr lang="en-GB" sz="1400" dirty="0" smtClean="0"/>
              <a:t>A data-driven / experimental solution is required </a:t>
            </a:r>
          </a:p>
          <a:p>
            <a:pPr>
              <a:buNone/>
            </a:pPr>
            <a:r>
              <a:rPr lang="en-GB" sz="1400" dirty="0" smtClean="0"/>
              <a:t> </a:t>
            </a:r>
          </a:p>
          <a:p>
            <a:pPr>
              <a:buNone/>
            </a:pPr>
            <a:r>
              <a:rPr lang="en-GB" sz="1400" b="1" dirty="0" smtClean="0"/>
              <a:t>Types of questions best addressed by each approach:</a:t>
            </a:r>
          </a:p>
          <a:p>
            <a:r>
              <a:rPr lang="en-GB" sz="1400" dirty="0" smtClean="0"/>
              <a:t>Classical statistical methods: Are biomarkers A,B,C.. associated with  outcome Y?</a:t>
            </a:r>
          </a:p>
          <a:p>
            <a:r>
              <a:rPr lang="en-GB" sz="1400" dirty="0" smtClean="0"/>
              <a:t>Machine learning methods: Of 100 biomarkers, which biomarker(s), or combinations of biomarkers, are associated with outcome Y?</a:t>
            </a:r>
            <a:endParaRPr lang="en-GB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7th August 2014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78872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Advantages of machine learning</a:t>
            </a:r>
            <a:endParaRPr lang="en-GB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122218"/>
            <a:ext cx="8226425" cy="486424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sz="1400" b="1" dirty="0" smtClean="0"/>
              <a:t>Overview: </a:t>
            </a:r>
          </a:p>
          <a:p>
            <a:r>
              <a:rPr lang="en-GB" sz="1400" dirty="0" smtClean="0"/>
              <a:t>Machine learning methods search the space of all possible non-linear and interaction terms while simultaneously controlling for </a:t>
            </a:r>
            <a:r>
              <a:rPr lang="en-GB" sz="1400" dirty="0" err="1" smtClean="0"/>
              <a:t>overfitting</a:t>
            </a:r>
            <a:r>
              <a:rPr lang="en-GB" sz="1400" dirty="0" smtClean="0"/>
              <a:t> (false positive results)</a:t>
            </a:r>
          </a:p>
          <a:p>
            <a:r>
              <a:rPr lang="en-GB" sz="1400" dirty="0" smtClean="0"/>
              <a:t>Methods are non-parametric / flexible and make no distributional assumptions</a:t>
            </a:r>
          </a:p>
          <a:p>
            <a:pPr>
              <a:buNone/>
            </a:pPr>
            <a:endParaRPr lang="en-GB" sz="1400" dirty="0" smtClean="0"/>
          </a:p>
          <a:p>
            <a:pPr>
              <a:buNone/>
            </a:pPr>
            <a:r>
              <a:rPr lang="en-GB" sz="1400" b="1" dirty="0" smtClean="0"/>
              <a:t>Minimising false negatives: </a:t>
            </a:r>
          </a:p>
          <a:p>
            <a:r>
              <a:rPr lang="en-GB" sz="1400" dirty="0" smtClean="0"/>
              <a:t>Standard statistical approaches typically consider only a small set of associations (e.g. some main effects and a small number of interaction terms)</a:t>
            </a:r>
          </a:p>
          <a:p>
            <a:r>
              <a:rPr lang="en-GB" sz="1400" dirty="0" smtClean="0"/>
              <a:t>Important patterns present in the data can easily be missed (false negative results)</a:t>
            </a:r>
          </a:p>
          <a:p>
            <a:r>
              <a:rPr lang="en-GB" sz="1400" dirty="0" smtClean="0"/>
              <a:t>Machine learning methods are able to explore a large universe of associations (which may even exceed the number of observations) whilst avoiding problems of over-fitting (through techniques such as cross-validation and regularisation).</a:t>
            </a:r>
          </a:p>
          <a:p>
            <a:pPr>
              <a:buNone/>
            </a:pPr>
            <a:endParaRPr lang="en-GB" sz="1400" b="1" dirty="0" smtClean="0"/>
          </a:p>
          <a:p>
            <a:pPr>
              <a:buNone/>
            </a:pPr>
            <a:r>
              <a:rPr lang="en-GB" sz="1400" b="1" dirty="0" smtClean="0"/>
              <a:t>Minimising false positives: </a:t>
            </a:r>
          </a:p>
          <a:p>
            <a:r>
              <a:rPr lang="en-GB" sz="1400" dirty="0" smtClean="0"/>
              <a:t>Attempts to incorporate a large set of covariates by classical statistical methods encounter problems of over-fitting (false positives), where results are not able to be generalised to patients not in the study</a:t>
            </a:r>
          </a:p>
          <a:p>
            <a:r>
              <a:rPr lang="en-GB" sz="1400" dirty="0" smtClean="0"/>
              <a:t>Over-fitting can invalidate results of a study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7th August 2014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78872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Advantages of machine learning (cont)</a:t>
            </a:r>
            <a:endParaRPr lang="en-GB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163782"/>
            <a:ext cx="8226425" cy="482268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400" b="1" dirty="0" smtClean="0"/>
              <a:t> Efficient despite small sample sizes: </a:t>
            </a:r>
          </a:p>
          <a:p>
            <a:r>
              <a:rPr lang="en-GB" sz="1400" dirty="0" smtClean="0"/>
              <a:t>Machine learning has specialist techniques which are able to return robust findings even where the number of patients is low (as is the case with most clinical trials) </a:t>
            </a:r>
          </a:p>
          <a:p>
            <a:pPr>
              <a:buNone/>
            </a:pPr>
            <a:endParaRPr lang="en-GB" sz="1400" dirty="0" smtClean="0"/>
          </a:p>
          <a:p>
            <a:pPr>
              <a:buNone/>
            </a:pPr>
            <a:r>
              <a:rPr lang="en-GB" sz="1400" b="1" dirty="0" smtClean="0"/>
              <a:t>Minimising bias from missing data: </a:t>
            </a:r>
          </a:p>
          <a:p>
            <a:r>
              <a:rPr lang="en-GB" sz="1400" dirty="0" smtClean="0"/>
              <a:t>Machine learning is able to handle missing data (e.g. incomplete case report forms) ‘natively’ </a:t>
            </a:r>
          </a:p>
          <a:p>
            <a:r>
              <a:rPr lang="en-GB" sz="1400" dirty="0" smtClean="0"/>
              <a:t>Traditional methods require the specification of a model based on assumptions about the pattern of missing data</a:t>
            </a:r>
          </a:p>
          <a:p>
            <a:pPr>
              <a:buNone/>
            </a:pPr>
            <a:r>
              <a:rPr lang="en-GB" sz="1400" dirty="0" smtClean="0"/>
              <a:t> </a:t>
            </a:r>
          </a:p>
          <a:p>
            <a:pPr marL="0">
              <a:buNone/>
            </a:pPr>
            <a:r>
              <a:rPr lang="en-GB" sz="1400" b="1" dirty="0" smtClean="0"/>
              <a:t>Examples where machine learning has solved problems that are intractable using conventional rule-based programming:</a:t>
            </a:r>
          </a:p>
          <a:p>
            <a:r>
              <a:rPr lang="en-GB" sz="1400" dirty="0" smtClean="0"/>
              <a:t>Facial recognition algorithms </a:t>
            </a:r>
          </a:p>
          <a:p>
            <a:r>
              <a:rPr lang="en-GB" sz="1400" dirty="0" smtClean="0"/>
              <a:t>Google driverless car </a:t>
            </a:r>
          </a:p>
          <a:p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</a:rPr>
              <a:t>Disease classification rule sets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7th August 2014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78872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Example of complex rule set: class 1 or class 2?</a:t>
            </a:r>
            <a:endParaRPr lang="en-GB" cap="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7th August 2014</a:t>
            </a:r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612" y="970710"/>
            <a:ext cx="8226426" cy="4094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5611" y="5278170"/>
            <a:ext cx="8226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 Hierarchical series of rules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 I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ncorporates conjunctions of value ranges for different variables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Difficult to obtain using conventional statistical methods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8872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Using classical statistical methods for subgroup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219200"/>
            <a:ext cx="8226425" cy="4767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 smtClean="0"/>
              <a:t>Classical statistical methods are occasionally employed post-hoc to identify patient segments associated with treatment response using either </a:t>
            </a:r>
            <a:r>
              <a:rPr lang="en-GB" sz="1400" dirty="0" err="1" smtClean="0"/>
              <a:t>bivariate</a:t>
            </a:r>
            <a:r>
              <a:rPr lang="en-GB" sz="1400" dirty="0" smtClean="0"/>
              <a:t> or multivariate methods.</a:t>
            </a:r>
          </a:p>
          <a:p>
            <a:pPr>
              <a:buNone/>
            </a:pPr>
            <a:endParaRPr lang="en-GB" sz="1400" dirty="0" smtClean="0"/>
          </a:p>
          <a:p>
            <a:pPr>
              <a:buNone/>
            </a:pPr>
            <a:r>
              <a:rPr lang="en-GB" sz="1400" b="1" dirty="0" err="1" smtClean="0"/>
              <a:t>Bivariate</a:t>
            </a:r>
            <a:r>
              <a:rPr lang="en-GB" sz="1400" b="1" dirty="0" smtClean="0"/>
              <a:t> approach:</a:t>
            </a:r>
          </a:p>
          <a:p>
            <a:r>
              <a:rPr lang="en-GB" sz="1400" dirty="0" smtClean="0"/>
              <a:t>Involves testing many associations for potential significance</a:t>
            </a:r>
          </a:p>
          <a:p>
            <a:pPr lvl="1"/>
            <a:r>
              <a:rPr lang="en-GB" sz="1400" dirty="0" smtClean="0"/>
              <a:t>I.e. Biomarker A with outcome Y, biomarker B with outcome Y, etc.</a:t>
            </a:r>
          </a:p>
          <a:p>
            <a:r>
              <a:rPr lang="en-GB" sz="1400" dirty="0" smtClean="0"/>
              <a:t>Significance levels are corrected for </a:t>
            </a:r>
            <a:r>
              <a:rPr lang="en-GB" sz="1400" dirty="0" err="1" smtClean="0"/>
              <a:t>multitesting</a:t>
            </a:r>
            <a:endParaRPr lang="en-GB" sz="1400" dirty="0" smtClean="0"/>
          </a:p>
          <a:p>
            <a:pPr lvl="1"/>
            <a:r>
              <a:rPr lang="en-GB" sz="1400" dirty="0" smtClean="0"/>
              <a:t>E.g. </a:t>
            </a:r>
            <a:r>
              <a:rPr lang="en-GB" sz="1400" dirty="0" err="1" smtClean="0"/>
              <a:t>Bonferroni</a:t>
            </a:r>
            <a:r>
              <a:rPr lang="en-GB" sz="1400" dirty="0" smtClean="0"/>
              <a:t> correction </a:t>
            </a:r>
          </a:p>
          <a:p>
            <a:pPr>
              <a:buNone/>
            </a:pPr>
            <a:endParaRPr lang="en-GB" sz="1400" dirty="0" smtClean="0"/>
          </a:p>
          <a:p>
            <a:pPr>
              <a:buNone/>
            </a:pPr>
            <a:r>
              <a:rPr lang="en-GB" sz="1400" b="1" dirty="0" smtClean="0"/>
              <a:t>Limitations of this approach include:</a:t>
            </a:r>
          </a:p>
          <a:p>
            <a:r>
              <a:rPr lang="en-GB" sz="1400" dirty="0" smtClean="0"/>
              <a:t>Generating false positive findings through multi-testing (type I errors) and over-fitting</a:t>
            </a:r>
          </a:p>
          <a:p>
            <a:r>
              <a:rPr lang="en-GB" sz="1400" dirty="0" smtClean="0"/>
              <a:t>Generating false negative findings through not exploring the full set of possible associations</a:t>
            </a:r>
          </a:p>
          <a:p>
            <a:r>
              <a:rPr lang="en-GB" sz="1400" dirty="0" smtClean="0"/>
              <a:t>Underpowered analyses due to small cell sizes</a:t>
            </a:r>
          </a:p>
          <a:p>
            <a:r>
              <a:rPr lang="en-GB" sz="1400" dirty="0" smtClean="0"/>
              <a:t>Underpowered due to </a:t>
            </a:r>
            <a:r>
              <a:rPr lang="en-GB" sz="1400" dirty="0" err="1" smtClean="0"/>
              <a:t>Bonferroni</a:t>
            </a:r>
            <a:r>
              <a:rPr lang="en-GB" sz="1400" dirty="0" smtClean="0"/>
              <a:t> correction</a:t>
            </a:r>
            <a:endParaRPr lang="en-GB" sz="1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7th August 2014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78872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Using classical statistical methods for subgroup analysis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205345"/>
            <a:ext cx="8226425" cy="47811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400" b="1" dirty="0" smtClean="0"/>
              <a:t>Multivariate approach:</a:t>
            </a:r>
          </a:p>
          <a:p>
            <a:r>
              <a:rPr lang="en-GB" sz="1400" dirty="0" smtClean="0"/>
              <a:t>Involves entering many covariates into a regression model</a:t>
            </a:r>
          </a:p>
          <a:p>
            <a:r>
              <a:rPr lang="en-GB" sz="1400" dirty="0" smtClean="0"/>
              <a:t>A subgroup is indicated by a significant treatment-by-covariate interaction term</a:t>
            </a:r>
          </a:p>
          <a:p>
            <a:pPr lvl="1"/>
            <a:r>
              <a:rPr lang="en-GB" sz="1400" dirty="0" smtClean="0"/>
              <a:t>E.g. Treatment * biomarker A</a:t>
            </a:r>
          </a:p>
          <a:p>
            <a:pPr>
              <a:buNone/>
            </a:pPr>
            <a:endParaRPr lang="en-GB" sz="1400" dirty="0" smtClean="0"/>
          </a:p>
          <a:p>
            <a:pPr>
              <a:buNone/>
            </a:pPr>
            <a:r>
              <a:rPr lang="en-GB" sz="1400" b="1" dirty="0" smtClean="0"/>
              <a:t>Limitations of this approach include:</a:t>
            </a:r>
          </a:p>
          <a:p>
            <a:r>
              <a:rPr lang="en-GB" sz="1400" dirty="0" smtClean="0"/>
              <a:t>Regression models posit a particular distribution for the data which may not hold</a:t>
            </a:r>
          </a:p>
          <a:p>
            <a:r>
              <a:rPr lang="en-GB" sz="1400" dirty="0" smtClean="0"/>
              <a:t>Regressions are prone to experiencing </a:t>
            </a:r>
            <a:r>
              <a:rPr lang="en-GB" sz="1400" dirty="0" err="1" smtClean="0"/>
              <a:t>overfitting</a:t>
            </a:r>
            <a:r>
              <a:rPr lang="en-GB" sz="1400" dirty="0" smtClean="0"/>
              <a:t> in the presence of many covariates</a:t>
            </a:r>
          </a:p>
          <a:p>
            <a:pPr lvl="1"/>
            <a:r>
              <a:rPr lang="en-GB" sz="1400" dirty="0" smtClean="0"/>
              <a:t>I.e. the results will have little validity when applied to new data / patients</a:t>
            </a:r>
          </a:p>
          <a:p>
            <a:r>
              <a:rPr lang="en-GB" sz="1400" dirty="0" smtClean="0"/>
              <a:t>This problem is exacerbated where there are many covariates e.g. trials containing biomarker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7th August 2014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78872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Why machine learning is good for subgroup treatment response </a:t>
            </a:r>
            <a:endParaRPr lang="en-GB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205345"/>
            <a:ext cx="8226425" cy="4781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b="1" dirty="0" smtClean="0"/>
              <a:t>Machine learning methods are ideally suited for identifying patient profiles / characteristics predictive of either positive or negative treatment response since the analysis must be able to:</a:t>
            </a:r>
          </a:p>
          <a:p>
            <a:r>
              <a:rPr lang="en-GB" sz="1400" dirty="0" smtClean="0"/>
              <a:t>Examine all covariates including combinations </a:t>
            </a:r>
          </a:p>
          <a:p>
            <a:r>
              <a:rPr lang="en-GB" sz="1400" dirty="0" smtClean="0"/>
              <a:t>Produce results which are robust where there exists many covariates and relatively few observations</a:t>
            </a:r>
          </a:p>
          <a:p>
            <a:r>
              <a:rPr lang="en-GB" sz="1400" dirty="0" smtClean="0"/>
              <a:t>Ensure findings can be generalise </a:t>
            </a:r>
          </a:p>
          <a:p>
            <a:pPr lvl="1"/>
            <a:r>
              <a:rPr lang="en-GB" sz="1400" dirty="0" smtClean="0"/>
              <a:t>I.e. used by clinicians on ‘real’ patients</a:t>
            </a:r>
          </a:p>
          <a:p>
            <a:pPr>
              <a:buNone/>
            </a:pPr>
            <a:endParaRPr lang="en-GB" sz="1400" dirty="0" smtClean="0"/>
          </a:p>
          <a:p>
            <a:pPr marL="0" indent="0">
              <a:buNone/>
            </a:pPr>
            <a:r>
              <a:rPr lang="en-GB" sz="1400" b="1" dirty="0" smtClean="0"/>
              <a:t>Examples of recent studies using machine learning methods to identify patient subgroups for treatment response:</a:t>
            </a:r>
          </a:p>
          <a:p>
            <a:r>
              <a:rPr lang="en-GB" sz="1400" dirty="0" err="1" smtClean="0"/>
              <a:t>Nassif</a:t>
            </a:r>
            <a:r>
              <a:rPr lang="en-GB" sz="1400" dirty="0" smtClean="0"/>
              <a:t> H, Wu Y, Page D, Burnside E. (2012) Logical Differential Prediction </a:t>
            </a:r>
            <a:r>
              <a:rPr lang="en-GB" sz="1400" dirty="0" err="1" smtClean="0"/>
              <a:t>Bayes</a:t>
            </a:r>
            <a:r>
              <a:rPr lang="en-GB" sz="1400" dirty="0" smtClean="0"/>
              <a:t> Net, improving breast cancer diagnosis for older women. AMIA </a:t>
            </a:r>
            <a:r>
              <a:rPr lang="en-GB" sz="1400" dirty="0" err="1" smtClean="0"/>
              <a:t>Annu</a:t>
            </a:r>
            <a:r>
              <a:rPr lang="en-GB" sz="1400" dirty="0" smtClean="0"/>
              <a:t> </a:t>
            </a:r>
            <a:r>
              <a:rPr lang="en-GB" sz="1400" dirty="0" err="1" smtClean="0"/>
              <a:t>Symp</a:t>
            </a:r>
            <a:r>
              <a:rPr lang="en-GB" sz="1400" dirty="0" smtClean="0"/>
              <a:t> Proc. </a:t>
            </a:r>
          </a:p>
          <a:p>
            <a:r>
              <a:rPr lang="en-GB" sz="1400" dirty="0" smtClean="0"/>
              <a:t>Hardin DS et al. (2013) Understanding Heterogeneity in Response to </a:t>
            </a:r>
            <a:r>
              <a:rPr lang="en-GB" sz="1400" dirty="0" err="1" smtClean="0"/>
              <a:t>Antidiabetes</a:t>
            </a:r>
            <a:r>
              <a:rPr lang="en-GB" sz="1400" dirty="0" smtClean="0"/>
              <a:t> Treatment: A Post Hoc Analysis Using SIDES, a Subgroup Identification Algorithm Journal of Diabetes Science and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7th August 2014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78872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Limitations with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219200"/>
            <a:ext cx="8226425" cy="47672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400" b="1" dirty="0" smtClean="0"/>
              <a:t>Limitations of machine learning include:</a:t>
            </a:r>
          </a:p>
          <a:p>
            <a:r>
              <a:rPr lang="en-GB" sz="1400" dirty="0" smtClean="0"/>
              <a:t>Many powerful machine learning algorithms are ‘black-box’</a:t>
            </a:r>
          </a:p>
          <a:p>
            <a:pPr lvl="1"/>
            <a:r>
              <a:rPr lang="en-GB" sz="1400" dirty="0" smtClean="0"/>
              <a:t>Important to use appropriate algorithm if transparency is necessary</a:t>
            </a:r>
          </a:p>
          <a:p>
            <a:r>
              <a:rPr lang="en-GB" sz="1400" dirty="0" smtClean="0"/>
              <a:t>Requires highly-skilled data scientists / computer scientists</a:t>
            </a:r>
          </a:p>
          <a:p>
            <a:pPr lvl="1"/>
            <a:r>
              <a:rPr lang="en-GB" sz="1400" dirty="0" smtClean="0"/>
              <a:t>Hence projects can be expensive</a:t>
            </a:r>
          </a:p>
          <a:p>
            <a:r>
              <a:rPr lang="en-GB" sz="1400" dirty="0" smtClean="0"/>
              <a:t>Methods are highly computationally-intensive</a:t>
            </a:r>
          </a:p>
          <a:p>
            <a:pPr lvl="1"/>
            <a:r>
              <a:rPr lang="en-GB" sz="1400" dirty="0" smtClean="0"/>
              <a:t>Hence timelines for analytical projects can be relatively long</a:t>
            </a:r>
          </a:p>
          <a:p>
            <a:r>
              <a:rPr lang="en-GB" sz="1400" dirty="0" smtClean="0"/>
              <a:t>Not appropriate if problem is ‘simple’ </a:t>
            </a:r>
          </a:p>
          <a:p>
            <a:pPr lvl="1"/>
            <a:r>
              <a:rPr lang="en-GB" sz="1400" dirty="0" smtClean="0"/>
              <a:t> E.g. Only handful of variables to analyse</a:t>
            </a:r>
          </a:p>
          <a:p>
            <a:pPr lvl="1"/>
            <a:r>
              <a:rPr lang="en-GB" sz="1400" dirty="0" smtClean="0"/>
              <a:t>No need to use a sledgehammer to crack a nut</a:t>
            </a:r>
          </a:p>
          <a:p>
            <a:pPr lvl="1"/>
            <a:r>
              <a:rPr lang="en-GB" sz="1400" dirty="0" smtClean="0"/>
              <a:t>Reserve for complex / challenging projects e.g. post-hoc treatment response profiling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7th August 2014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78872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3 IMS PPT">
  <a:themeElements>
    <a:clrScheme name="Custom 1">
      <a:dk1>
        <a:srgbClr val="00AEEF"/>
      </a:dk1>
      <a:lt1>
        <a:srgbClr val="002868"/>
      </a:lt1>
      <a:dk2>
        <a:srgbClr val="1B8F9E"/>
      </a:dk2>
      <a:lt2>
        <a:srgbClr val="A6A8AC"/>
      </a:lt2>
      <a:accent1>
        <a:srgbClr val="F8C242"/>
      </a:accent1>
      <a:accent2>
        <a:srgbClr val="FAA53A"/>
      </a:accent2>
      <a:accent3>
        <a:srgbClr val="B7CC37"/>
      </a:accent3>
      <a:accent4>
        <a:srgbClr val="A2255F"/>
      </a:accent4>
      <a:accent5>
        <a:srgbClr val="C5C19D"/>
      </a:accent5>
      <a:accent6>
        <a:srgbClr val="D5E4F3"/>
      </a:accent6>
      <a:hlink>
        <a:srgbClr val="F7F2DB"/>
      </a:hlink>
      <a:folHlink>
        <a:srgbClr val="992135"/>
      </a:folHlink>
    </a:clrScheme>
    <a:fontScheme name="IMS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IMS Orange">
      <a:srgbClr val="F98F1E"/>
    </a:custClr>
    <a:custClr name="IMS Blue">
      <a:srgbClr val="4F8ABE"/>
    </a:custClr>
    <a:custClr name="IMS New Green">
      <a:srgbClr val="9BB819"/>
    </a:custClr>
    <a:custClr name="IMS Dark Blue">
      <a:srgbClr val="002868"/>
    </a:custClr>
    <a:custClr name="IMS Cyan">
      <a:srgbClr val="69C0C9"/>
    </a:custClr>
    <a:custClr name="IMS Gray">
      <a:srgbClr val="848484"/>
    </a:custClr>
    <a:custClr name="IMS Light Blue">
      <a:srgbClr val="D5E4F3"/>
    </a:custClr>
    <a:custClr name="IMS Stone">
      <a:srgbClr val="C5C19D"/>
    </a:custClr>
    <a:custClr name="IMS Red">
      <a:srgbClr val="992135"/>
    </a:custClr>
    <a:custClr name="IMS Clay">
      <a:srgbClr val="B7A08B"/>
    </a:custClr>
    <a:custClr name="IMS New Seafoam">
      <a:srgbClr val="73AFB6"/>
    </a:custClr>
    <a:custClr name="IMS Yellow">
      <a:srgbClr val="FDC630"/>
    </a:custClr>
    <a:custClr name="IMS Brown">
      <a:srgbClr val="80561B"/>
    </a:custClr>
    <a:custClr name="IMS Light Warm Gray">
      <a:srgbClr val="E9E3DC"/>
    </a:custClr>
  </a:custClrLst>
</a:theme>
</file>

<file path=ppt/theme/theme2.xml><?xml version="1.0" encoding="utf-8"?>
<a:theme xmlns:a="http://schemas.openxmlformats.org/drawingml/2006/main" name="IMS Consulting Group Template">
  <a:themeElements>
    <a:clrScheme name="ims">
      <a:dk1>
        <a:srgbClr val="111111"/>
      </a:dk1>
      <a:lt1>
        <a:srgbClr val="FFFFFF"/>
      </a:lt1>
      <a:dk2>
        <a:srgbClr val="0E0733"/>
      </a:dk2>
      <a:lt2>
        <a:srgbClr val="2E8D9E"/>
      </a:lt2>
      <a:accent1>
        <a:srgbClr val="80561B"/>
      </a:accent1>
      <a:accent2>
        <a:srgbClr val="0F6800"/>
      </a:accent2>
      <a:accent3>
        <a:srgbClr val="002868"/>
      </a:accent3>
      <a:accent4>
        <a:srgbClr val="992135"/>
      </a:accent4>
      <a:accent5>
        <a:srgbClr val="848484"/>
      </a:accent5>
      <a:accent6>
        <a:srgbClr val="C0C0C0"/>
      </a:accent6>
      <a:hlink>
        <a:srgbClr val="002868"/>
      </a:hlink>
      <a:folHlink>
        <a:srgbClr val="992135"/>
      </a:folHlink>
    </a:clrScheme>
    <a:fontScheme name="IMS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IMS Orange">
      <a:srgbClr val="F98F1E"/>
    </a:custClr>
    <a:custClr name="IMS Blue">
      <a:srgbClr val="4F8ABE"/>
    </a:custClr>
    <a:custClr name="IMS New Green">
      <a:srgbClr val="9BB819"/>
    </a:custClr>
    <a:custClr name="IMS Dark Blue">
      <a:srgbClr val="002868"/>
    </a:custClr>
    <a:custClr name="IMS Cyan">
      <a:srgbClr val="69C0C9"/>
    </a:custClr>
    <a:custClr name="IMS Gray">
      <a:srgbClr val="848484"/>
    </a:custClr>
    <a:custClr name="IMS Light Blue">
      <a:srgbClr val="D5E4F3"/>
    </a:custClr>
    <a:custClr name="IMS Stone">
      <a:srgbClr val="C5C19D"/>
    </a:custClr>
    <a:custClr name="IMS Red">
      <a:srgbClr val="992135"/>
    </a:custClr>
    <a:custClr name="IMS Clay">
      <a:srgbClr val="B7A08B"/>
    </a:custClr>
    <a:custClr name="IMS New Seafoam">
      <a:srgbClr val="73AFB6"/>
    </a:custClr>
    <a:custClr name="IMS Yellow">
      <a:srgbClr val="FDC630"/>
    </a:custClr>
    <a:custClr name="IMS Brown">
      <a:srgbClr val="80561B"/>
    </a:custClr>
    <a:custClr name="IMS Light Warm Gray">
      <a:srgbClr val="E9E3DC"/>
    </a:custClr>
  </a:custClrLst>
</a:theme>
</file>

<file path=ppt/theme/theme3.xml><?xml version="1.0" encoding="utf-8"?>
<a:theme xmlns:a="http://schemas.openxmlformats.org/drawingml/2006/main" name="IMS Institute Template">
  <a:themeElements>
    <a:clrScheme name="ims">
      <a:dk1>
        <a:srgbClr val="111111"/>
      </a:dk1>
      <a:lt1>
        <a:srgbClr val="FFFFFF"/>
      </a:lt1>
      <a:dk2>
        <a:srgbClr val="0E0733"/>
      </a:dk2>
      <a:lt2>
        <a:srgbClr val="2E8D9E"/>
      </a:lt2>
      <a:accent1>
        <a:srgbClr val="80561B"/>
      </a:accent1>
      <a:accent2>
        <a:srgbClr val="0F6800"/>
      </a:accent2>
      <a:accent3>
        <a:srgbClr val="002868"/>
      </a:accent3>
      <a:accent4>
        <a:srgbClr val="992135"/>
      </a:accent4>
      <a:accent5>
        <a:srgbClr val="848484"/>
      </a:accent5>
      <a:accent6>
        <a:srgbClr val="C0C0C0"/>
      </a:accent6>
      <a:hlink>
        <a:srgbClr val="002868"/>
      </a:hlink>
      <a:folHlink>
        <a:srgbClr val="992135"/>
      </a:folHlink>
    </a:clrScheme>
    <a:fontScheme name="IMS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IMS Orange">
      <a:srgbClr val="F98F1E"/>
    </a:custClr>
    <a:custClr name="IMS Blue">
      <a:srgbClr val="4F8ABE"/>
    </a:custClr>
    <a:custClr name="IMS New Green">
      <a:srgbClr val="9BB819"/>
    </a:custClr>
    <a:custClr name="IMS Dark Blue">
      <a:srgbClr val="002868"/>
    </a:custClr>
    <a:custClr name="IMS Cyan">
      <a:srgbClr val="69C0C9"/>
    </a:custClr>
    <a:custClr name="IMS Gray">
      <a:srgbClr val="848484"/>
    </a:custClr>
    <a:custClr name="IMS Light Blue">
      <a:srgbClr val="D5E4F3"/>
    </a:custClr>
    <a:custClr name="IMS Stone">
      <a:srgbClr val="C5C19D"/>
    </a:custClr>
    <a:custClr name="IMS Red">
      <a:srgbClr val="992135"/>
    </a:custClr>
    <a:custClr name="IMS Clay">
      <a:srgbClr val="B7A08B"/>
    </a:custClr>
    <a:custClr name="IMS New Seafoam">
      <a:srgbClr val="73AFB6"/>
    </a:custClr>
    <a:custClr name="IMS Yellow">
      <a:srgbClr val="FDC630"/>
    </a:custClr>
    <a:custClr name="IMS Brown">
      <a:srgbClr val="80561B"/>
    </a:custClr>
    <a:custClr name="IMS Light Warm Gray">
      <a:srgbClr val="E9E3DC"/>
    </a:custClr>
  </a:custClr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2013 IMS PPT</Template>
  <TotalTime>127</TotalTime>
  <Words>764</Words>
  <Application>Microsoft Office PowerPoint</Application>
  <PresentationFormat>On-screen Show (4:3)</PresentationFormat>
  <Paragraphs>105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2013 IMS PPT</vt:lpstr>
      <vt:lpstr>IMS Consulting Group Template</vt:lpstr>
      <vt:lpstr>IMS Institute Template</vt:lpstr>
      <vt:lpstr>Comparing classical statistical methods and machine learning</vt:lpstr>
      <vt:lpstr>When to use classical vs. Machine learning methods</vt:lpstr>
      <vt:lpstr>Advantages of machine learning</vt:lpstr>
      <vt:lpstr>Advantages of machine learning (cont)</vt:lpstr>
      <vt:lpstr>Example of complex rule set: class 1 or class 2?</vt:lpstr>
      <vt:lpstr>Using classical statistical methods for subgroup analysis</vt:lpstr>
      <vt:lpstr>Using classical statistical methods for subgroup analysis (cont)</vt:lpstr>
      <vt:lpstr>Why machine learning is good for subgroup treatment response </vt:lpstr>
      <vt:lpstr>Limitations with machine learning</vt:lpstr>
    </vt:vector>
  </TitlesOfParts>
  <Company>IMS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classical statistical methods and machine learning</dc:title>
  <dc:creator>pandya</dc:creator>
  <cp:keywords>PowerPoint Template, POTX</cp:keywords>
  <dc:description>Prepared May 16th 2013. Covers IMS Health, IMS Consulting Group &amp; IMS Institute use. Further guidance at http://imsnow/brand.</dc:description>
  <cp:lastModifiedBy>MHankins</cp:lastModifiedBy>
  <cp:revision>6</cp:revision>
  <dcterms:created xsi:type="dcterms:W3CDTF">2014-08-07T09:05:22Z</dcterms:created>
  <dcterms:modified xsi:type="dcterms:W3CDTF">2014-08-07T11:14:51Z</dcterms:modified>
</cp:coreProperties>
</file>