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74" r:id="rId2"/>
  </p:sldMasterIdLst>
  <p:notesMasterIdLst>
    <p:notesMasterId r:id="rId33"/>
  </p:notesMasterIdLst>
  <p:handoutMasterIdLst>
    <p:handoutMasterId r:id="rId34"/>
  </p:handoutMasterIdLst>
  <p:sldIdLst>
    <p:sldId id="786" r:id="rId3"/>
    <p:sldId id="1018" r:id="rId4"/>
    <p:sldId id="1052" r:id="rId5"/>
    <p:sldId id="1053" r:id="rId6"/>
    <p:sldId id="959" r:id="rId7"/>
    <p:sldId id="1005" r:id="rId8"/>
    <p:sldId id="961" r:id="rId9"/>
    <p:sldId id="1056" r:id="rId10"/>
    <p:sldId id="1057" r:id="rId11"/>
    <p:sldId id="1059" r:id="rId12"/>
    <p:sldId id="1060" r:id="rId13"/>
    <p:sldId id="1015" r:id="rId14"/>
    <p:sldId id="1016" r:id="rId15"/>
    <p:sldId id="1051" r:id="rId16"/>
    <p:sldId id="1054" r:id="rId17"/>
    <p:sldId id="1061" r:id="rId18"/>
    <p:sldId id="1062" r:id="rId19"/>
    <p:sldId id="1063" r:id="rId20"/>
    <p:sldId id="1064" r:id="rId21"/>
    <p:sldId id="1066" r:id="rId22"/>
    <p:sldId id="1067" r:id="rId23"/>
    <p:sldId id="1029" r:id="rId24"/>
    <p:sldId id="1030" r:id="rId25"/>
    <p:sldId id="1031" r:id="rId26"/>
    <p:sldId id="1032" r:id="rId27"/>
    <p:sldId id="1033" r:id="rId28"/>
    <p:sldId id="1034" r:id="rId29"/>
    <p:sldId id="1028" r:id="rId30"/>
    <p:sldId id="1012" r:id="rId31"/>
    <p:sldId id="1013" r:id="rId32"/>
  </p:sldIdLst>
  <p:sldSz cx="9144000" cy="6858000" type="screen4x3"/>
  <p:notesSz cx="6934200" cy="9234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oupadmin" initials="" lastIdx="1" clrIdx="0"/>
  <p:cmAuthor id="1" name="Tracy Villaverde" initials="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7"/>
    <a:srgbClr val="F7F2DB"/>
    <a:srgbClr val="FFE3C3"/>
    <a:srgbClr val="DDE448"/>
    <a:srgbClr val="FF0000"/>
    <a:srgbClr val="FFB343"/>
    <a:srgbClr val="EBF5F0"/>
    <a:srgbClr val="D0E6D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3613" autoAdjust="0"/>
  </p:normalViewPr>
  <p:slideViewPr>
    <p:cSldViewPr snapToGrid="0">
      <p:cViewPr>
        <p:scale>
          <a:sx n="86" d="100"/>
          <a:sy n="86" d="100"/>
        </p:scale>
        <p:origin x="-1164" y="48"/>
      </p:cViewPr>
      <p:guideLst>
        <p:guide orient="horz" pos="2333"/>
        <p:guide pos="2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48" y="-102"/>
      </p:cViewPr>
      <p:guideLst>
        <p:guide orient="horz" pos="2909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8D483-403C-47CD-ABD9-54D3E6F12581}" type="doc">
      <dgm:prSet loTypeId="urn:microsoft.com/office/officeart/2005/8/layout/hList1" loCatId="list" qsTypeId="urn:microsoft.com/office/officeart/2005/8/quickstyle/3d3" qsCatId="3D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53DCC64A-C42C-4DEE-B995-17103843855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 smtClean="0"/>
            <a:t>Retail</a:t>
          </a:r>
          <a:endParaRPr lang="en-US" sz="1800" b="1" dirty="0"/>
        </a:p>
      </dgm:t>
    </dgm:pt>
    <dgm:pt modelId="{C926DE1D-522E-4F28-A75F-1974CB6E53C5}" type="parTrans" cxnId="{5EB3A9FF-EFDF-4C38-81DF-3B299F98DAC6}">
      <dgm:prSet/>
      <dgm:spPr/>
      <dgm:t>
        <a:bodyPr/>
        <a:lstStyle/>
        <a:p>
          <a:endParaRPr lang="en-US"/>
        </a:p>
      </dgm:t>
    </dgm:pt>
    <dgm:pt modelId="{5F8A7556-E8FC-4FE5-8CD9-A185A769FD66}" type="sibTrans" cxnId="{5EB3A9FF-EFDF-4C38-81DF-3B299F98DAC6}">
      <dgm:prSet/>
      <dgm:spPr/>
      <dgm:t>
        <a:bodyPr/>
        <a:lstStyle/>
        <a:p>
          <a:endParaRPr lang="en-US"/>
        </a:p>
      </dgm:t>
    </dgm:pt>
    <dgm:pt modelId="{BBC13E16-707F-4B22-9DF4-19911530C90A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80% coverage including Alternative data Sources </a:t>
          </a:r>
          <a:endParaRPr lang="en-US" sz="1400" dirty="0"/>
        </a:p>
      </dgm:t>
    </dgm:pt>
    <dgm:pt modelId="{81774F84-EE19-41AD-83D6-DEB24BD45C0E}" type="parTrans" cxnId="{B40FC019-C0FB-4187-BACA-9A989A1359D7}">
      <dgm:prSet/>
      <dgm:spPr/>
      <dgm:t>
        <a:bodyPr/>
        <a:lstStyle/>
        <a:p>
          <a:endParaRPr lang="en-US"/>
        </a:p>
      </dgm:t>
    </dgm:pt>
    <dgm:pt modelId="{AB73D890-CF8D-43B6-BBCC-5F452E7CAE89}" type="sibTrans" cxnId="{B40FC019-C0FB-4187-BACA-9A989A1359D7}">
      <dgm:prSet/>
      <dgm:spPr/>
      <dgm:t>
        <a:bodyPr/>
        <a:lstStyle/>
        <a:p>
          <a:endParaRPr lang="en-US"/>
        </a:p>
      </dgm:t>
    </dgm:pt>
    <dgm:pt modelId="{4ECA613D-2C02-4BBF-9239-02637620CBDE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Approximately 2.5 Billion transactions US annually</a:t>
          </a:r>
          <a:endParaRPr lang="en-US" sz="1400" dirty="0"/>
        </a:p>
      </dgm:t>
    </dgm:pt>
    <dgm:pt modelId="{195D5EB5-544E-43F9-84B4-9EC666E6907C}" type="parTrans" cxnId="{38031D89-7B04-4C72-BC86-D82C62C727DC}">
      <dgm:prSet/>
      <dgm:spPr/>
      <dgm:t>
        <a:bodyPr/>
        <a:lstStyle/>
        <a:p>
          <a:endParaRPr lang="en-US"/>
        </a:p>
      </dgm:t>
    </dgm:pt>
    <dgm:pt modelId="{85D4DD17-A066-41D9-8002-C0ACD499618C}" type="sibTrans" cxnId="{38031D89-7B04-4C72-BC86-D82C62C727DC}">
      <dgm:prSet/>
      <dgm:spPr/>
      <dgm:t>
        <a:bodyPr/>
        <a:lstStyle/>
        <a:p>
          <a:endParaRPr lang="en-US"/>
        </a:p>
      </dgm:t>
    </dgm:pt>
    <dgm:pt modelId="{CFDB2C7F-0AF5-47AC-BA28-09B61C5EF8E9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b="1" dirty="0" smtClean="0"/>
            <a:t>Mail</a:t>
          </a:r>
          <a:endParaRPr lang="en-US" sz="1800" b="1" dirty="0"/>
        </a:p>
      </dgm:t>
    </dgm:pt>
    <dgm:pt modelId="{456655B3-3442-48FC-840F-E17117DC088A}" type="parTrans" cxnId="{3EA4F781-1A1F-47C2-AF9C-D21A35A5C793}">
      <dgm:prSet/>
      <dgm:spPr/>
      <dgm:t>
        <a:bodyPr/>
        <a:lstStyle/>
        <a:p>
          <a:endParaRPr lang="en-US"/>
        </a:p>
      </dgm:t>
    </dgm:pt>
    <dgm:pt modelId="{985A1536-7901-46FE-84E6-2EF86930D8B2}" type="sibTrans" cxnId="{3EA4F781-1A1F-47C2-AF9C-D21A35A5C793}">
      <dgm:prSet/>
      <dgm:spPr/>
      <dgm:t>
        <a:bodyPr/>
        <a:lstStyle/>
        <a:p>
          <a:endParaRPr lang="en-US"/>
        </a:p>
      </dgm:t>
    </dgm:pt>
    <dgm:pt modelId="{4277CC30-FC42-4F90-8F88-7EFA36A6C874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60 to 80% </a:t>
          </a:r>
          <a:r>
            <a:rPr lang="en-US" sz="1400" dirty="0" err="1" smtClean="0"/>
            <a:t>incl</a:t>
          </a:r>
          <a:r>
            <a:rPr lang="en-US" sz="1400" dirty="0" smtClean="0"/>
            <a:t> CTS specialty</a:t>
          </a:r>
          <a:endParaRPr lang="en-US" sz="1400" dirty="0"/>
        </a:p>
      </dgm:t>
    </dgm:pt>
    <dgm:pt modelId="{8A9E9BC2-488A-4E62-9EA3-356A9CBBCF94}" type="parTrans" cxnId="{5753673C-02EB-4AC7-BDEE-A2E0BB776FA9}">
      <dgm:prSet/>
      <dgm:spPr/>
      <dgm:t>
        <a:bodyPr/>
        <a:lstStyle/>
        <a:p>
          <a:endParaRPr lang="en-US"/>
        </a:p>
      </dgm:t>
    </dgm:pt>
    <dgm:pt modelId="{3EE57B7A-2027-4111-98AF-70D410E13D86}" type="sibTrans" cxnId="{5753673C-02EB-4AC7-BDEE-A2E0BB776FA9}">
      <dgm:prSet/>
      <dgm:spPr/>
      <dgm:t>
        <a:bodyPr/>
        <a:lstStyle/>
        <a:p>
          <a:endParaRPr lang="en-US"/>
        </a:p>
      </dgm:t>
    </dgm:pt>
    <dgm:pt modelId="{0A989500-CF4A-4FF6-B6E1-E0D7A31F7999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Approximately 150 million transactions annually</a:t>
          </a:r>
          <a:endParaRPr lang="en-US" sz="1400" dirty="0"/>
        </a:p>
      </dgm:t>
    </dgm:pt>
    <dgm:pt modelId="{F6CE2E0A-9448-4504-AAC9-22746199AB48}" type="parTrans" cxnId="{5E990E9E-8E35-48E5-AFF4-A4A08896D4CC}">
      <dgm:prSet/>
      <dgm:spPr/>
      <dgm:t>
        <a:bodyPr/>
        <a:lstStyle/>
        <a:p>
          <a:endParaRPr lang="en-US"/>
        </a:p>
      </dgm:t>
    </dgm:pt>
    <dgm:pt modelId="{0ACC4087-C1CD-45A6-AB12-1AA3CCDC10E3}" type="sibTrans" cxnId="{5E990E9E-8E35-48E5-AFF4-A4A08896D4CC}">
      <dgm:prSet/>
      <dgm:spPr/>
      <dgm:t>
        <a:bodyPr/>
        <a:lstStyle/>
        <a:p>
          <a:endParaRPr lang="en-US"/>
        </a:p>
      </dgm:t>
    </dgm:pt>
    <dgm:pt modelId="{FA6EFBFD-7128-4019-8D93-6B558B15C396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800" b="1" dirty="0" smtClean="0"/>
            <a:t>LTC</a:t>
          </a:r>
          <a:endParaRPr lang="en-US" sz="1800" b="1" dirty="0"/>
        </a:p>
      </dgm:t>
    </dgm:pt>
    <dgm:pt modelId="{E0D1AD7F-C9AC-4F01-B2C1-97F24B73F658}" type="parTrans" cxnId="{8E388D26-0B0E-4B0A-8FD9-26F4CC5896C4}">
      <dgm:prSet/>
      <dgm:spPr/>
      <dgm:t>
        <a:bodyPr/>
        <a:lstStyle/>
        <a:p>
          <a:endParaRPr lang="en-US"/>
        </a:p>
      </dgm:t>
    </dgm:pt>
    <dgm:pt modelId="{646739EC-AD7E-4E25-9501-3D94C8165587}" type="sibTrans" cxnId="{8E388D26-0B0E-4B0A-8FD9-26F4CC5896C4}">
      <dgm:prSet/>
      <dgm:spPr/>
      <dgm:t>
        <a:bodyPr/>
        <a:lstStyle/>
        <a:p>
          <a:endParaRPr lang="en-US"/>
        </a:p>
      </dgm:t>
    </dgm:pt>
    <dgm:pt modelId="{ECF23E70-E09A-43D6-BE1F-3C1891A95840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50 to 60%</a:t>
          </a:r>
          <a:endParaRPr lang="en-US" sz="1400" dirty="0"/>
        </a:p>
      </dgm:t>
    </dgm:pt>
    <dgm:pt modelId="{C3540D1F-4765-4554-806D-84A01EBD88D1}" type="parTrans" cxnId="{A5B481CE-8FDE-4139-8A9C-29BB4F1038ED}">
      <dgm:prSet/>
      <dgm:spPr/>
      <dgm:t>
        <a:bodyPr/>
        <a:lstStyle/>
        <a:p>
          <a:endParaRPr lang="en-US"/>
        </a:p>
      </dgm:t>
    </dgm:pt>
    <dgm:pt modelId="{C692E07D-A09C-400B-B7CF-382299FDCFF8}" type="sibTrans" cxnId="{A5B481CE-8FDE-4139-8A9C-29BB4F1038ED}">
      <dgm:prSet/>
      <dgm:spPr/>
      <dgm:t>
        <a:bodyPr/>
        <a:lstStyle/>
        <a:p>
          <a:endParaRPr lang="en-US"/>
        </a:p>
      </dgm:t>
    </dgm:pt>
    <dgm:pt modelId="{6C45BBCA-DA5F-45AD-901B-78CAFBF22283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smtClean="0"/>
            <a:t>Over 170 million transactions annually</a:t>
          </a:r>
          <a:endParaRPr lang="en-US" sz="1400" dirty="0"/>
        </a:p>
      </dgm:t>
    </dgm:pt>
    <dgm:pt modelId="{FC684042-53FA-4017-A2AE-9334F338C119}" type="parTrans" cxnId="{CC5000E3-E7B0-4158-993C-EABB8B9B3D28}">
      <dgm:prSet/>
      <dgm:spPr/>
      <dgm:t>
        <a:bodyPr/>
        <a:lstStyle/>
        <a:p>
          <a:endParaRPr lang="en-US"/>
        </a:p>
      </dgm:t>
    </dgm:pt>
    <dgm:pt modelId="{AF6F46C1-84B4-4106-B6ED-C97762E412A5}" type="sibTrans" cxnId="{CC5000E3-E7B0-4158-993C-EABB8B9B3D28}">
      <dgm:prSet/>
      <dgm:spPr/>
      <dgm:t>
        <a:bodyPr/>
        <a:lstStyle/>
        <a:p>
          <a:endParaRPr lang="en-US"/>
        </a:p>
      </dgm:t>
    </dgm:pt>
    <dgm:pt modelId="{78671B1D-7EB4-47F7-AC9F-3837ADE7984E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Projected to a known universe</a:t>
          </a:r>
          <a:endParaRPr lang="en-US" sz="1400" dirty="0"/>
        </a:p>
      </dgm:t>
    </dgm:pt>
    <dgm:pt modelId="{F6401091-814D-48ED-8468-31DD024D9104}" type="parTrans" cxnId="{13B66784-FC72-494A-A84C-FE101E971F31}">
      <dgm:prSet/>
      <dgm:spPr/>
      <dgm:t>
        <a:bodyPr/>
        <a:lstStyle/>
        <a:p>
          <a:endParaRPr lang="en-US"/>
        </a:p>
      </dgm:t>
    </dgm:pt>
    <dgm:pt modelId="{E5018FD3-F8BF-41CD-AF2C-D69A9A4042FC}" type="sibTrans" cxnId="{13B66784-FC72-494A-A84C-FE101E971F31}">
      <dgm:prSet/>
      <dgm:spPr/>
      <dgm:t>
        <a:bodyPr/>
        <a:lstStyle/>
        <a:p>
          <a:endParaRPr lang="en-US"/>
        </a:p>
      </dgm:t>
    </dgm:pt>
    <dgm:pt modelId="{45FAD416-EC16-4FA3-94B6-970B9F0A6373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100% territory of origin </a:t>
          </a:r>
          <a:endParaRPr lang="en-US" sz="1400" dirty="0"/>
        </a:p>
      </dgm:t>
    </dgm:pt>
    <dgm:pt modelId="{5C76C3D4-7DC7-448C-96F0-53051102BACA}" type="parTrans" cxnId="{E44F8B73-38D7-4A11-A5D4-70489DC711A0}">
      <dgm:prSet/>
      <dgm:spPr/>
      <dgm:t>
        <a:bodyPr/>
        <a:lstStyle/>
        <a:p>
          <a:endParaRPr lang="en-US"/>
        </a:p>
      </dgm:t>
    </dgm:pt>
    <dgm:pt modelId="{DF902161-A9C1-43CF-947B-7CD0DF13A3D3}" type="sibTrans" cxnId="{E44F8B73-38D7-4A11-A5D4-70489DC711A0}">
      <dgm:prSet/>
      <dgm:spPr/>
      <dgm:t>
        <a:bodyPr/>
        <a:lstStyle/>
        <a:p>
          <a:endParaRPr lang="en-US"/>
        </a:p>
      </dgm:t>
    </dgm:pt>
    <dgm:pt modelId="{EC070773-8002-43A9-BAD4-05931E172363}">
      <dgm:prSet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96% matched  to  Prescriber</a:t>
          </a:r>
          <a:endParaRPr kumimoji="0" lang="en-US" sz="14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Verdana" pitchFamily="34" charset="0"/>
            <a:cs typeface="Times New Roman" pitchFamily="18" charset="0"/>
          </a:endParaRPr>
        </a:p>
      </dgm:t>
    </dgm:pt>
    <dgm:pt modelId="{DEC92189-9C4C-4596-90EF-2C12224D6C4A}" type="parTrans" cxnId="{DF5E845C-63FF-4DAE-9417-486474C606A4}">
      <dgm:prSet/>
      <dgm:spPr/>
      <dgm:t>
        <a:bodyPr/>
        <a:lstStyle/>
        <a:p>
          <a:endParaRPr lang="en-US"/>
        </a:p>
      </dgm:t>
    </dgm:pt>
    <dgm:pt modelId="{9528D5FF-839B-4296-9328-9C9A180F6B4D}" type="sibTrans" cxnId="{DF5E845C-63FF-4DAE-9417-486474C606A4}">
      <dgm:prSet/>
      <dgm:spPr/>
      <dgm:t>
        <a:bodyPr/>
        <a:lstStyle/>
        <a:p>
          <a:endParaRPr lang="en-US"/>
        </a:p>
      </dgm:t>
    </dgm:pt>
    <dgm:pt modelId="{FB0E2B17-1B40-48D0-8B18-D1B16DCA0103}">
      <dgm:prSet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3.5 % matched to  Prescriber Zip </a:t>
          </a:r>
        </a:p>
      </dgm:t>
    </dgm:pt>
    <dgm:pt modelId="{D53F1D99-0FEF-40FF-8B1B-DDFADA638206}" type="parTrans" cxnId="{06538167-6034-4B4E-9395-F9589BE2A7D2}">
      <dgm:prSet/>
      <dgm:spPr/>
      <dgm:t>
        <a:bodyPr/>
        <a:lstStyle/>
        <a:p>
          <a:endParaRPr lang="en-US"/>
        </a:p>
      </dgm:t>
    </dgm:pt>
    <dgm:pt modelId="{A9E951A9-1984-4832-82A5-BFCB841D76BE}" type="sibTrans" cxnId="{06538167-6034-4B4E-9395-F9589BE2A7D2}">
      <dgm:prSet/>
      <dgm:spPr/>
      <dgm:t>
        <a:bodyPr/>
        <a:lstStyle/>
        <a:p>
          <a:endParaRPr lang="en-US"/>
        </a:p>
      </dgm:t>
    </dgm:pt>
    <dgm:pt modelId="{72B6C14D-5FF4-4243-8A67-59F535C8BC3E}">
      <dgm:prSet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.5 % matched to Store Zip</a:t>
          </a:r>
        </a:p>
      </dgm:t>
    </dgm:pt>
    <dgm:pt modelId="{8E06879E-E8F7-43E9-8F84-303D1CC22345}" type="parTrans" cxnId="{B9C7488C-B69E-48D1-9C61-1E4F8AFCBB8F}">
      <dgm:prSet/>
      <dgm:spPr/>
      <dgm:t>
        <a:bodyPr/>
        <a:lstStyle/>
        <a:p>
          <a:endParaRPr lang="en-US"/>
        </a:p>
      </dgm:t>
    </dgm:pt>
    <dgm:pt modelId="{8BDC8E7F-ED86-4934-A6A4-D97E2570DBE9}" type="sibTrans" cxnId="{B9C7488C-B69E-48D1-9C61-1E4F8AFCBB8F}">
      <dgm:prSet/>
      <dgm:spPr/>
      <dgm:t>
        <a:bodyPr/>
        <a:lstStyle/>
        <a:p>
          <a:endParaRPr lang="en-US"/>
        </a:p>
      </dgm:t>
    </dgm:pt>
    <dgm:pt modelId="{5B409FD0-87F8-4A7C-A274-3A2F23942FB4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Non projected sub-nationally</a:t>
          </a:r>
          <a:endParaRPr lang="en-US" sz="1400" dirty="0"/>
        </a:p>
      </dgm:t>
    </dgm:pt>
    <dgm:pt modelId="{8C0020E8-EA1A-4C80-B793-C7C239EB9833}" type="parTrans" cxnId="{E297841A-482E-40E0-94EF-9431556202E7}">
      <dgm:prSet/>
      <dgm:spPr/>
      <dgm:t>
        <a:bodyPr/>
        <a:lstStyle/>
        <a:p>
          <a:endParaRPr lang="en-US"/>
        </a:p>
      </dgm:t>
    </dgm:pt>
    <dgm:pt modelId="{6F1DD1EE-91C3-4B91-B04A-9AEF414C6E41}" type="sibTrans" cxnId="{E297841A-482E-40E0-94EF-9431556202E7}">
      <dgm:prSet/>
      <dgm:spPr/>
      <dgm:t>
        <a:bodyPr/>
        <a:lstStyle/>
        <a:p>
          <a:endParaRPr lang="en-US"/>
        </a:p>
      </dgm:t>
    </dgm:pt>
    <dgm:pt modelId="{BF9F3584-A1BF-4CA6-AAD6-B45C473EA1CA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US" sz="1400" dirty="0"/>
        </a:p>
      </dgm:t>
    </dgm:pt>
    <dgm:pt modelId="{FE4573C9-FC4A-4834-8747-17952039F8C2}" type="parTrans" cxnId="{0F4D8307-41F0-461A-9B63-7DFD6D85E264}">
      <dgm:prSet/>
      <dgm:spPr/>
      <dgm:t>
        <a:bodyPr/>
        <a:lstStyle/>
        <a:p>
          <a:endParaRPr lang="en-US"/>
        </a:p>
      </dgm:t>
    </dgm:pt>
    <dgm:pt modelId="{05105F3A-FBFC-4762-BB68-1608D47143C7}" type="sibTrans" cxnId="{0F4D8307-41F0-461A-9B63-7DFD6D85E264}">
      <dgm:prSet/>
      <dgm:spPr/>
      <dgm:t>
        <a:bodyPr/>
        <a:lstStyle/>
        <a:p>
          <a:endParaRPr lang="en-US"/>
        </a:p>
      </dgm:t>
    </dgm:pt>
    <dgm:pt modelId="{B9C4F203-A334-4774-B919-6B87B0BB65A7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100% matched to territory of origin</a:t>
          </a:r>
          <a:endParaRPr lang="en-US" sz="1400" dirty="0"/>
        </a:p>
      </dgm:t>
    </dgm:pt>
    <dgm:pt modelId="{BAFB6917-7FA5-4B5F-A7D4-B8C18A5E70C7}" type="parTrans" cxnId="{666E9182-2F8C-437E-87B3-537C3306683C}">
      <dgm:prSet/>
      <dgm:spPr/>
      <dgm:t>
        <a:bodyPr/>
        <a:lstStyle/>
        <a:p>
          <a:endParaRPr lang="en-US"/>
        </a:p>
      </dgm:t>
    </dgm:pt>
    <dgm:pt modelId="{C0FCB748-0489-45E1-8F7F-C8893D156FA6}" type="sibTrans" cxnId="{666E9182-2F8C-437E-87B3-537C3306683C}">
      <dgm:prSet/>
      <dgm:spPr/>
      <dgm:t>
        <a:bodyPr/>
        <a:lstStyle/>
        <a:p>
          <a:endParaRPr lang="en-US"/>
        </a:p>
      </dgm:t>
    </dgm:pt>
    <dgm:pt modelId="{0742AFCF-CB13-456D-B2A7-534EE483ECFE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Projected to a known universe</a:t>
          </a:r>
          <a:endParaRPr lang="en-US" sz="1400" dirty="0"/>
        </a:p>
      </dgm:t>
    </dgm:pt>
    <dgm:pt modelId="{55732577-CF93-477F-A8EA-44F291EBD42E}" type="parTrans" cxnId="{6F520120-C654-42D4-81E2-F3DACEA5CD32}">
      <dgm:prSet/>
      <dgm:spPr/>
      <dgm:t>
        <a:bodyPr/>
        <a:lstStyle/>
        <a:p>
          <a:endParaRPr lang="en-US"/>
        </a:p>
      </dgm:t>
    </dgm:pt>
    <dgm:pt modelId="{0ED48769-CE02-4DEF-B914-5B66E25E039C}" type="sibTrans" cxnId="{6F520120-C654-42D4-81E2-F3DACEA5CD32}">
      <dgm:prSet/>
      <dgm:spPr/>
      <dgm:t>
        <a:bodyPr/>
        <a:lstStyle/>
        <a:p>
          <a:endParaRPr lang="en-US"/>
        </a:p>
      </dgm:t>
    </dgm:pt>
    <dgm:pt modelId="{DC8DAAD7-2B47-412F-94AB-EADDB76E4ADE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100% matched to the territory of origin</a:t>
          </a:r>
          <a:endParaRPr lang="en-US" sz="1400" dirty="0"/>
        </a:p>
      </dgm:t>
    </dgm:pt>
    <dgm:pt modelId="{75D03090-AEEC-4A13-A526-7A5EFA721DFD}" type="parTrans" cxnId="{30DB1380-1A68-4A82-8A88-F065E9237B15}">
      <dgm:prSet/>
      <dgm:spPr/>
      <dgm:t>
        <a:bodyPr/>
        <a:lstStyle/>
        <a:p>
          <a:endParaRPr lang="en-US"/>
        </a:p>
      </dgm:t>
    </dgm:pt>
    <dgm:pt modelId="{B929D490-C859-4962-962D-D7C317714860}" type="sibTrans" cxnId="{30DB1380-1A68-4A82-8A88-F065E9237B15}">
      <dgm:prSet/>
      <dgm:spPr/>
      <dgm:t>
        <a:bodyPr/>
        <a:lstStyle/>
        <a:p>
          <a:endParaRPr lang="en-US"/>
        </a:p>
      </dgm:t>
    </dgm:pt>
    <dgm:pt modelId="{E0437A2D-04A6-4223-9846-62A1D02EB14E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long-term care channel </a:t>
          </a:r>
          <a:endParaRPr lang="en-US" sz="1400" dirty="0"/>
        </a:p>
      </dgm:t>
    </dgm:pt>
    <dgm:pt modelId="{F8747D07-E886-4A55-9965-007F2881E9D2}" type="parTrans" cxnId="{D0B7B744-A5C5-49FE-BEA9-0D1899330CCC}">
      <dgm:prSet/>
      <dgm:spPr/>
    </dgm:pt>
    <dgm:pt modelId="{884954FC-36F2-4B47-9576-81161B7B9176}" type="sibTrans" cxnId="{D0B7B744-A5C5-49FE-BEA9-0D1899330CCC}">
      <dgm:prSet/>
      <dgm:spPr/>
    </dgm:pt>
    <dgm:pt modelId="{312B6204-5E10-4FE3-848A-9869A006DA7E}">
      <dgm:prSet phldrT="[Text]" custT="1"/>
      <dgm:spPr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400" dirty="0" smtClean="0"/>
            <a:t>Mail order </a:t>
          </a:r>
          <a:endParaRPr lang="en-US" sz="1400" dirty="0"/>
        </a:p>
      </dgm:t>
    </dgm:pt>
    <dgm:pt modelId="{2ED88A94-CCBD-48B2-AA6C-CD672BC8E321}" type="parTrans" cxnId="{F5EC8D27-BB8D-4656-B1E6-57A201054FE9}">
      <dgm:prSet/>
      <dgm:spPr/>
    </dgm:pt>
    <dgm:pt modelId="{C0520A7C-CE27-4A24-871A-CA56E7611C2B}" type="sibTrans" cxnId="{F5EC8D27-BB8D-4656-B1E6-57A201054FE9}">
      <dgm:prSet/>
      <dgm:spPr/>
    </dgm:pt>
    <dgm:pt modelId="{758E6B05-4BF1-4AB0-BC0F-71D8772CA954}" type="pres">
      <dgm:prSet presAssocID="{CA08D483-403C-47CD-ABD9-54D3E6F125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A611E-7CA3-4399-8BC1-3C8C5B1144AC}" type="pres">
      <dgm:prSet presAssocID="{53DCC64A-C42C-4DEE-B995-171038438550}" presName="composite" presStyleCnt="0"/>
      <dgm:spPr/>
    </dgm:pt>
    <dgm:pt modelId="{03E9E3AE-895A-4A92-BA6F-14918C5849F9}" type="pres">
      <dgm:prSet presAssocID="{53DCC64A-C42C-4DEE-B995-17103843855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3CDE8-1C37-4BEB-BD1D-038816E00926}" type="pres">
      <dgm:prSet presAssocID="{53DCC64A-C42C-4DEE-B995-17103843855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8DF5E-4D6D-4AA5-90D6-AED1C8C4DD62}" type="pres">
      <dgm:prSet presAssocID="{5F8A7556-E8FC-4FE5-8CD9-A185A769FD66}" presName="space" presStyleCnt="0"/>
      <dgm:spPr/>
    </dgm:pt>
    <dgm:pt modelId="{3EDEB91B-DBC3-49C4-9B8E-DA11A827CC66}" type="pres">
      <dgm:prSet presAssocID="{CFDB2C7F-0AF5-47AC-BA28-09B61C5EF8E9}" presName="composite" presStyleCnt="0"/>
      <dgm:spPr/>
    </dgm:pt>
    <dgm:pt modelId="{CB79382E-858E-41D9-8C50-C9956FA01FB7}" type="pres">
      <dgm:prSet presAssocID="{CFDB2C7F-0AF5-47AC-BA28-09B61C5EF8E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10F76-1F6C-4FC4-AA65-639FD92AA133}" type="pres">
      <dgm:prSet presAssocID="{CFDB2C7F-0AF5-47AC-BA28-09B61C5EF8E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1472D-D12F-4A2D-BF94-79032ADB5553}" type="pres">
      <dgm:prSet presAssocID="{985A1536-7901-46FE-84E6-2EF86930D8B2}" presName="space" presStyleCnt="0"/>
      <dgm:spPr/>
    </dgm:pt>
    <dgm:pt modelId="{9684E35D-1D37-4D51-B04A-17B552CFECBD}" type="pres">
      <dgm:prSet presAssocID="{FA6EFBFD-7128-4019-8D93-6B558B15C396}" presName="composite" presStyleCnt="0"/>
      <dgm:spPr/>
    </dgm:pt>
    <dgm:pt modelId="{C161D641-5E33-420E-915C-F2FB27B582D5}" type="pres">
      <dgm:prSet presAssocID="{FA6EFBFD-7128-4019-8D93-6B558B15C3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77388-23A1-486B-B914-2EE7E7279C7B}" type="pres">
      <dgm:prSet presAssocID="{FA6EFBFD-7128-4019-8D93-6B558B15C3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D16F9B-BFC0-4941-84E2-9969D30665CF}" type="presOf" srcId="{45FAD416-EC16-4FA3-94B6-970B9F0A6373}" destId="{DDC3CDE8-1C37-4BEB-BD1D-038816E00926}" srcOrd="0" destOrd="3" presId="urn:microsoft.com/office/officeart/2005/8/layout/hList1"/>
    <dgm:cxn modelId="{3D4AA54F-5696-4610-BEA6-E9D4A18863C1}" type="presOf" srcId="{EC070773-8002-43A9-BAD4-05931E172363}" destId="{DDC3CDE8-1C37-4BEB-BD1D-038816E00926}" srcOrd="0" destOrd="4" presId="urn:microsoft.com/office/officeart/2005/8/layout/hList1"/>
    <dgm:cxn modelId="{719A3840-753F-4503-844A-BA6B1269E8FD}" type="presOf" srcId="{53DCC64A-C42C-4DEE-B995-171038438550}" destId="{03E9E3AE-895A-4A92-BA6F-14918C5849F9}" srcOrd="0" destOrd="0" presId="urn:microsoft.com/office/officeart/2005/8/layout/hList1"/>
    <dgm:cxn modelId="{5ECFE5C9-80B6-422D-BEFC-4E08B00DC28A}" type="presOf" srcId="{BF9F3584-A1BF-4CA6-AAD6-B45C473EA1CA}" destId="{DB410F76-1F6C-4FC4-AA65-639FD92AA133}" srcOrd="0" destOrd="5" presId="urn:microsoft.com/office/officeart/2005/8/layout/hList1"/>
    <dgm:cxn modelId="{ED8F68A8-B452-4347-A320-F6C5CFA01E38}" type="presOf" srcId="{6C45BBCA-DA5F-45AD-901B-78CAFBF22283}" destId="{02077388-23A1-486B-B914-2EE7E7279C7B}" srcOrd="0" destOrd="2" presId="urn:microsoft.com/office/officeart/2005/8/layout/hList1"/>
    <dgm:cxn modelId="{CC5000E3-E7B0-4158-993C-EABB8B9B3D28}" srcId="{FA6EFBFD-7128-4019-8D93-6B558B15C396}" destId="{6C45BBCA-DA5F-45AD-901B-78CAFBF22283}" srcOrd="2" destOrd="0" parTransId="{FC684042-53FA-4017-A2AE-9334F338C119}" sibTransId="{AF6F46C1-84B4-4106-B6ED-C97762E412A5}"/>
    <dgm:cxn modelId="{53161A3D-3624-458D-9BB6-E16BFAB65F82}" type="presOf" srcId="{78671B1D-7EB4-47F7-AC9F-3837ADE7984E}" destId="{DDC3CDE8-1C37-4BEB-BD1D-038816E00926}" srcOrd="0" destOrd="2" presId="urn:microsoft.com/office/officeart/2005/8/layout/hList1"/>
    <dgm:cxn modelId="{C09DF14A-806D-4F04-B0AA-700BD32026F7}" type="presOf" srcId="{FB0E2B17-1B40-48D0-8B18-D1B16DCA0103}" destId="{DDC3CDE8-1C37-4BEB-BD1D-038816E00926}" srcOrd="0" destOrd="5" presId="urn:microsoft.com/office/officeart/2005/8/layout/hList1"/>
    <dgm:cxn modelId="{5753673C-02EB-4AC7-BDEE-A2E0BB776FA9}" srcId="{CFDB2C7F-0AF5-47AC-BA28-09B61C5EF8E9}" destId="{4277CC30-FC42-4F90-8F88-7EFA36A6C874}" srcOrd="1" destOrd="0" parTransId="{8A9E9BC2-488A-4E62-9EA3-356A9CBBCF94}" sibTransId="{3EE57B7A-2027-4111-98AF-70D410E13D86}"/>
    <dgm:cxn modelId="{D0B7B744-A5C5-49FE-BEA9-0D1899330CCC}" srcId="{FA6EFBFD-7128-4019-8D93-6B558B15C396}" destId="{E0437A2D-04A6-4223-9846-62A1D02EB14E}" srcOrd="0" destOrd="0" parTransId="{F8747D07-E886-4A55-9965-007F2881E9D2}" sibTransId="{884954FC-36F2-4B47-9576-81161B7B9176}"/>
    <dgm:cxn modelId="{2FC3671C-D363-4246-A8A7-ABFC72FC9F49}" type="presOf" srcId="{312B6204-5E10-4FE3-848A-9869A006DA7E}" destId="{DB410F76-1F6C-4FC4-AA65-639FD92AA133}" srcOrd="0" destOrd="0" presId="urn:microsoft.com/office/officeart/2005/8/layout/hList1"/>
    <dgm:cxn modelId="{13B66784-FC72-494A-A84C-FE101E971F31}" srcId="{53DCC64A-C42C-4DEE-B995-171038438550}" destId="{78671B1D-7EB4-47F7-AC9F-3837ADE7984E}" srcOrd="2" destOrd="0" parTransId="{F6401091-814D-48ED-8468-31DD024D9104}" sibTransId="{E5018FD3-F8BF-41CD-AF2C-D69A9A4042FC}"/>
    <dgm:cxn modelId="{8E388D26-0B0E-4B0A-8FD9-26F4CC5896C4}" srcId="{CA08D483-403C-47CD-ABD9-54D3E6F12581}" destId="{FA6EFBFD-7128-4019-8D93-6B558B15C396}" srcOrd="2" destOrd="0" parTransId="{E0D1AD7F-C9AC-4F01-B2C1-97F24B73F658}" sibTransId="{646739EC-AD7E-4E25-9501-3D94C8165587}"/>
    <dgm:cxn modelId="{EDAA678A-02B6-468A-AB0F-17A1A3DA2E5E}" type="presOf" srcId="{ECF23E70-E09A-43D6-BE1F-3C1891A95840}" destId="{02077388-23A1-486B-B914-2EE7E7279C7B}" srcOrd="0" destOrd="1" presId="urn:microsoft.com/office/officeart/2005/8/layout/hList1"/>
    <dgm:cxn modelId="{8DA33103-7C78-42B3-80A7-E5FAAEB51C12}" type="presOf" srcId="{0A989500-CF4A-4FF6-B6E1-E0D7A31F7999}" destId="{DB410F76-1F6C-4FC4-AA65-639FD92AA133}" srcOrd="0" destOrd="2" presId="urn:microsoft.com/office/officeart/2005/8/layout/hList1"/>
    <dgm:cxn modelId="{A5B481CE-8FDE-4139-8A9C-29BB4F1038ED}" srcId="{FA6EFBFD-7128-4019-8D93-6B558B15C396}" destId="{ECF23E70-E09A-43D6-BE1F-3C1891A95840}" srcOrd="1" destOrd="0" parTransId="{C3540D1F-4765-4554-806D-84A01EBD88D1}" sibTransId="{C692E07D-A09C-400B-B7CF-382299FDCFF8}"/>
    <dgm:cxn modelId="{0F4D8307-41F0-461A-9B63-7DFD6D85E264}" srcId="{CFDB2C7F-0AF5-47AC-BA28-09B61C5EF8E9}" destId="{BF9F3584-A1BF-4CA6-AAD6-B45C473EA1CA}" srcOrd="5" destOrd="0" parTransId="{FE4573C9-FC4A-4834-8747-17952039F8C2}" sibTransId="{05105F3A-FBFC-4762-BB68-1608D47143C7}"/>
    <dgm:cxn modelId="{FF391439-EF24-42C4-B43E-8835F2C97641}" type="presOf" srcId="{CFDB2C7F-0AF5-47AC-BA28-09B61C5EF8E9}" destId="{CB79382E-858E-41D9-8C50-C9956FA01FB7}" srcOrd="0" destOrd="0" presId="urn:microsoft.com/office/officeart/2005/8/layout/hList1"/>
    <dgm:cxn modelId="{5E990E9E-8E35-48E5-AFF4-A4A08896D4CC}" srcId="{CFDB2C7F-0AF5-47AC-BA28-09B61C5EF8E9}" destId="{0A989500-CF4A-4FF6-B6E1-E0D7A31F7999}" srcOrd="2" destOrd="0" parTransId="{F6CE2E0A-9448-4504-AAC9-22746199AB48}" sibTransId="{0ACC4087-C1CD-45A6-AB12-1AA3CCDC10E3}"/>
    <dgm:cxn modelId="{3DBED69B-3957-4291-8DBD-E66D51CF31DC}" type="presOf" srcId="{FA6EFBFD-7128-4019-8D93-6B558B15C396}" destId="{C161D641-5E33-420E-915C-F2FB27B582D5}" srcOrd="0" destOrd="0" presId="urn:microsoft.com/office/officeart/2005/8/layout/hList1"/>
    <dgm:cxn modelId="{B472E885-9525-435B-A009-A5BF55D31D19}" type="presOf" srcId="{72B6C14D-5FF4-4243-8A67-59F535C8BC3E}" destId="{DDC3CDE8-1C37-4BEB-BD1D-038816E00926}" srcOrd="0" destOrd="6" presId="urn:microsoft.com/office/officeart/2005/8/layout/hList1"/>
    <dgm:cxn modelId="{3EA4F781-1A1F-47C2-AF9C-D21A35A5C793}" srcId="{CA08D483-403C-47CD-ABD9-54D3E6F12581}" destId="{CFDB2C7F-0AF5-47AC-BA28-09B61C5EF8E9}" srcOrd="1" destOrd="0" parTransId="{456655B3-3442-48FC-840F-E17117DC088A}" sibTransId="{985A1536-7901-46FE-84E6-2EF86930D8B2}"/>
    <dgm:cxn modelId="{666E9182-2F8C-437E-87B3-537C3306683C}" srcId="{CFDB2C7F-0AF5-47AC-BA28-09B61C5EF8E9}" destId="{B9C4F203-A334-4774-B919-6B87B0BB65A7}" srcOrd="4" destOrd="0" parTransId="{BAFB6917-7FA5-4B5F-A7D4-B8C18A5E70C7}" sibTransId="{C0FCB748-0489-45E1-8F7F-C8893D156FA6}"/>
    <dgm:cxn modelId="{6F520120-C654-42D4-81E2-F3DACEA5CD32}" srcId="{FA6EFBFD-7128-4019-8D93-6B558B15C396}" destId="{0742AFCF-CB13-456D-B2A7-534EE483ECFE}" srcOrd="3" destOrd="0" parTransId="{55732577-CF93-477F-A8EA-44F291EBD42E}" sibTransId="{0ED48769-CE02-4DEF-B914-5B66E25E039C}"/>
    <dgm:cxn modelId="{B3B3CBB8-6C0F-45DA-872A-1F2979B11C4F}" type="presOf" srcId="{4ECA613D-2C02-4BBF-9239-02637620CBDE}" destId="{DDC3CDE8-1C37-4BEB-BD1D-038816E00926}" srcOrd="0" destOrd="1" presId="urn:microsoft.com/office/officeart/2005/8/layout/hList1"/>
    <dgm:cxn modelId="{B9C7488C-B69E-48D1-9C61-1E4F8AFCBB8F}" srcId="{53DCC64A-C42C-4DEE-B995-171038438550}" destId="{72B6C14D-5FF4-4243-8A67-59F535C8BC3E}" srcOrd="6" destOrd="0" parTransId="{8E06879E-E8F7-43E9-8F84-303D1CC22345}" sibTransId="{8BDC8E7F-ED86-4934-A6A4-D97E2570DBE9}"/>
    <dgm:cxn modelId="{CB11DB2E-E27A-457E-8144-5E70FF374ED0}" type="presOf" srcId="{E0437A2D-04A6-4223-9846-62A1D02EB14E}" destId="{02077388-23A1-486B-B914-2EE7E7279C7B}" srcOrd="0" destOrd="0" presId="urn:microsoft.com/office/officeart/2005/8/layout/hList1"/>
    <dgm:cxn modelId="{1E4ED7BE-B41D-4086-802A-5B036DA84254}" type="presOf" srcId="{DC8DAAD7-2B47-412F-94AB-EADDB76E4ADE}" destId="{02077388-23A1-486B-B914-2EE7E7279C7B}" srcOrd="0" destOrd="4" presId="urn:microsoft.com/office/officeart/2005/8/layout/hList1"/>
    <dgm:cxn modelId="{38031D89-7B04-4C72-BC86-D82C62C727DC}" srcId="{53DCC64A-C42C-4DEE-B995-171038438550}" destId="{4ECA613D-2C02-4BBF-9239-02637620CBDE}" srcOrd="1" destOrd="0" parTransId="{195D5EB5-544E-43F9-84B4-9EC666E6907C}" sibTransId="{85D4DD17-A066-41D9-8002-C0ACD499618C}"/>
    <dgm:cxn modelId="{FF5B9A4D-10A9-4AD2-A4B7-FC591DDCFE0B}" type="presOf" srcId="{4277CC30-FC42-4F90-8F88-7EFA36A6C874}" destId="{DB410F76-1F6C-4FC4-AA65-639FD92AA133}" srcOrd="0" destOrd="1" presId="urn:microsoft.com/office/officeart/2005/8/layout/hList1"/>
    <dgm:cxn modelId="{50DFA97E-794F-474A-9C0A-DA282F490CD3}" type="presOf" srcId="{BBC13E16-707F-4B22-9DF4-19911530C90A}" destId="{DDC3CDE8-1C37-4BEB-BD1D-038816E00926}" srcOrd="0" destOrd="0" presId="urn:microsoft.com/office/officeart/2005/8/layout/hList1"/>
    <dgm:cxn modelId="{06538167-6034-4B4E-9395-F9589BE2A7D2}" srcId="{53DCC64A-C42C-4DEE-B995-171038438550}" destId="{FB0E2B17-1B40-48D0-8B18-D1B16DCA0103}" srcOrd="5" destOrd="0" parTransId="{D53F1D99-0FEF-40FF-8B1B-DDFADA638206}" sibTransId="{A9E951A9-1984-4832-82A5-BFCB841D76BE}"/>
    <dgm:cxn modelId="{E298C0F2-1D15-4432-8D7E-824EFD98F818}" type="presOf" srcId="{B9C4F203-A334-4774-B919-6B87B0BB65A7}" destId="{DB410F76-1F6C-4FC4-AA65-639FD92AA133}" srcOrd="0" destOrd="4" presId="urn:microsoft.com/office/officeart/2005/8/layout/hList1"/>
    <dgm:cxn modelId="{F5EC8D27-BB8D-4656-B1E6-57A201054FE9}" srcId="{CFDB2C7F-0AF5-47AC-BA28-09B61C5EF8E9}" destId="{312B6204-5E10-4FE3-848A-9869A006DA7E}" srcOrd="0" destOrd="0" parTransId="{2ED88A94-CCBD-48B2-AA6C-CD672BC8E321}" sibTransId="{C0520A7C-CE27-4A24-871A-CA56E7611C2B}"/>
    <dgm:cxn modelId="{30DB1380-1A68-4A82-8A88-F065E9237B15}" srcId="{FA6EFBFD-7128-4019-8D93-6B558B15C396}" destId="{DC8DAAD7-2B47-412F-94AB-EADDB76E4ADE}" srcOrd="4" destOrd="0" parTransId="{75D03090-AEEC-4A13-A526-7A5EFA721DFD}" sibTransId="{B929D490-C859-4962-962D-D7C317714860}"/>
    <dgm:cxn modelId="{18BA7410-5E80-4F0D-91C4-046716F3AF30}" type="presOf" srcId="{CA08D483-403C-47CD-ABD9-54D3E6F12581}" destId="{758E6B05-4BF1-4AB0-BC0F-71D8772CA954}" srcOrd="0" destOrd="0" presId="urn:microsoft.com/office/officeart/2005/8/layout/hList1"/>
    <dgm:cxn modelId="{DF5E845C-63FF-4DAE-9417-486474C606A4}" srcId="{53DCC64A-C42C-4DEE-B995-171038438550}" destId="{EC070773-8002-43A9-BAD4-05931E172363}" srcOrd="4" destOrd="0" parTransId="{DEC92189-9C4C-4596-90EF-2C12224D6C4A}" sibTransId="{9528D5FF-839B-4296-9328-9C9A180F6B4D}"/>
    <dgm:cxn modelId="{1B8B654C-88AC-4484-9E4D-480AD5A2AD46}" type="presOf" srcId="{5B409FD0-87F8-4A7C-A274-3A2F23942FB4}" destId="{DB410F76-1F6C-4FC4-AA65-639FD92AA133}" srcOrd="0" destOrd="3" presId="urn:microsoft.com/office/officeart/2005/8/layout/hList1"/>
    <dgm:cxn modelId="{E44F8B73-38D7-4A11-A5D4-70489DC711A0}" srcId="{53DCC64A-C42C-4DEE-B995-171038438550}" destId="{45FAD416-EC16-4FA3-94B6-970B9F0A6373}" srcOrd="3" destOrd="0" parTransId="{5C76C3D4-7DC7-448C-96F0-53051102BACA}" sibTransId="{DF902161-A9C1-43CF-947B-7CD0DF13A3D3}"/>
    <dgm:cxn modelId="{5EB3A9FF-EFDF-4C38-81DF-3B299F98DAC6}" srcId="{CA08D483-403C-47CD-ABD9-54D3E6F12581}" destId="{53DCC64A-C42C-4DEE-B995-171038438550}" srcOrd="0" destOrd="0" parTransId="{C926DE1D-522E-4F28-A75F-1974CB6E53C5}" sibTransId="{5F8A7556-E8FC-4FE5-8CD9-A185A769FD66}"/>
    <dgm:cxn modelId="{F402E5EE-8F41-42F9-ABF6-2C6E07ABAC67}" type="presOf" srcId="{0742AFCF-CB13-456D-B2A7-534EE483ECFE}" destId="{02077388-23A1-486B-B914-2EE7E7279C7B}" srcOrd="0" destOrd="3" presId="urn:microsoft.com/office/officeart/2005/8/layout/hList1"/>
    <dgm:cxn modelId="{B40FC019-C0FB-4187-BACA-9A989A1359D7}" srcId="{53DCC64A-C42C-4DEE-B995-171038438550}" destId="{BBC13E16-707F-4B22-9DF4-19911530C90A}" srcOrd="0" destOrd="0" parTransId="{81774F84-EE19-41AD-83D6-DEB24BD45C0E}" sibTransId="{AB73D890-CF8D-43B6-BBCC-5F452E7CAE89}"/>
    <dgm:cxn modelId="{E297841A-482E-40E0-94EF-9431556202E7}" srcId="{CFDB2C7F-0AF5-47AC-BA28-09B61C5EF8E9}" destId="{5B409FD0-87F8-4A7C-A274-3A2F23942FB4}" srcOrd="3" destOrd="0" parTransId="{8C0020E8-EA1A-4C80-B793-C7C239EB9833}" sibTransId="{6F1DD1EE-91C3-4B91-B04A-9AEF414C6E41}"/>
    <dgm:cxn modelId="{CF8812FC-9945-4E47-AB19-66609034E910}" type="presParOf" srcId="{758E6B05-4BF1-4AB0-BC0F-71D8772CA954}" destId="{1A0A611E-7CA3-4399-8BC1-3C8C5B1144AC}" srcOrd="0" destOrd="0" presId="urn:microsoft.com/office/officeart/2005/8/layout/hList1"/>
    <dgm:cxn modelId="{169C8CE3-AD31-4CC5-B667-2D0044B71BE5}" type="presParOf" srcId="{1A0A611E-7CA3-4399-8BC1-3C8C5B1144AC}" destId="{03E9E3AE-895A-4A92-BA6F-14918C5849F9}" srcOrd="0" destOrd="0" presId="urn:microsoft.com/office/officeart/2005/8/layout/hList1"/>
    <dgm:cxn modelId="{A9D4C134-04E5-4D75-8B2F-176CA0A2ED18}" type="presParOf" srcId="{1A0A611E-7CA3-4399-8BC1-3C8C5B1144AC}" destId="{DDC3CDE8-1C37-4BEB-BD1D-038816E00926}" srcOrd="1" destOrd="0" presId="urn:microsoft.com/office/officeart/2005/8/layout/hList1"/>
    <dgm:cxn modelId="{7BCB4214-5FCC-4A93-A7D4-5C08EDEF23BD}" type="presParOf" srcId="{758E6B05-4BF1-4AB0-BC0F-71D8772CA954}" destId="{94B8DF5E-4D6D-4AA5-90D6-AED1C8C4DD62}" srcOrd="1" destOrd="0" presId="urn:microsoft.com/office/officeart/2005/8/layout/hList1"/>
    <dgm:cxn modelId="{BFC1458B-04DC-4B49-9ABB-2E6E86C76FFA}" type="presParOf" srcId="{758E6B05-4BF1-4AB0-BC0F-71D8772CA954}" destId="{3EDEB91B-DBC3-49C4-9B8E-DA11A827CC66}" srcOrd="2" destOrd="0" presId="urn:microsoft.com/office/officeart/2005/8/layout/hList1"/>
    <dgm:cxn modelId="{1B1BA605-38E0-4129-A13D-A5B1675A27C8}" type="presParOf" srcId="{3EDEB91B-DBC3-49C4-9B8E-DA11A827CC66}" destId="{CB79382E-858E-41D9-8C50-C9956FA01FB7}" srcOrd="0" destOrd="0" presId="urn:microsoft.com/office/officeart/2005/8/layout/hList1"/>
    <dgm:cxn modelId="{4B44EE02-FBE7-41DD-B201-FEBEAFD9A928}" type="presParOf" srcId="{3EDEB91B-DBC3-49C4-9B8E-DA11A827CC66}" destId="{DB410F76-1F6C-4FC4-AA65-639FD92AA133}" srcOrd="1" destOrd="0" presId="urn:microsoft.com/office/officeart/2005/8/layout/hList1"/>
    <dgm:cxn modelId="{EA52843A-7B68-485D-963A-917EB66E71C9}" type="presParOf" srcId="{758E6B05-4BF1-4AB0-BC0F-71D8772CA954}" destId="{2F61472D-D12F-4A2D-BF94-79032ADB5553}" srcOrd="3" destOrd="0" presId="urn:microsoft.com/office/officeart/2005/8/layout/hList1"/>
    <dgm:cxn modelId="{CE8F8BF5-079F-4F21-A754-709C5B2D2B31}" type="presParOf" srcId="{758E6B05-4BF1-4AB0-BC0F-71D8772CA954}" destId="{9684E35D-1D37-4D51-B04A-17B552CFECBD}" srcOrd="4" destOrd="0" presId="urn:microsoft.com/office/officeart/2005/8/layout/hList1"/>
    <dgm:cxn modelId="{1439C3C0-A15F-4DB1-BDE1-BB5B39A50979}" type="presParOf" srcId="{9684E35D-1D37-4D51-B04A-17B552CFECBD}" destId="{C161D641-5E33-420E-915C-F2FB27B582D5}" srcOrd="0" destOrd="0" presId="urn:microsoft.com/office/officeart/2005/8/layout/hList1"/>
    <dgm:cxn modelId="{96AE5DC0-E659-4585-9769-96C0154CA527}" type="presParOf" srcId="{9684E35D-1D37-4D51-B04A-17B552CFECBD}" destId="{02077388-23A1-486B-B914-2EE7E7279C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3E9E3AE-895A-4A92-BA6F-14918C5849F9}">
      <dsp:nvSpPr>
        <dsp:cNvPr id="0" name=""/>
        <dsp:cNvSpPr/>
      </dsp:nvSpPr>
      <dsp:spPr>
        <a:xfrm>
          <a:off x="2311" y="159156"/>
          <a:ext cx="2253432" cy="901373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Retail</a:t>
          </a:r>
          <a:endParaRPr lang="en-US" sz="1800" b="1" kern="1200" dirty="0"/>
        </a:p>
      </dsp:txBody>
      <dsp:txXfrm>
        <a:off x="2311" y="159156"/>
        <a:ext cx="2253432" cy="901373"/>
      </dsp:txXfrm>
    </dsp:sp>
    <dsp:sp modelId="{DDC3CDE8-1C37-4BEB-BD1D-038816E00926}">
      <dsp:nvSpPr>
        <dsp:cNvPr id="0" name=""/>
        <dsp:cNvSpPr/>
      </dsp:nvSpPr>
      <dsp:spPr>
        <a:xfrm>
          <a:off x="2311" y="1060529"/>
          <a:ext cx="2253432" cy="356849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80% coverage including Alternative data Sources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Approximately 2.5 Billion transactions US annually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Projected to a known universe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100% territory of origin 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96% matched  to  Prescriber</a:t>
          </a:r>
          <a:endParaRPr kumimoji="0" lang="en-US" sz="1400" b="0" i="0" u="none" strike="noStrike" kern="1200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Verdana" pitchFamily="34" charset="0"/>
            <a:cs typeface="Times New Roman" pitchFamily="18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3.5 % matched to  Prescriber Zip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14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Times New Roman" pitchFamily="18" charset="0"/>
            </a:rPr>
            <a:t>.5 % matched to Store Zip</a:t>
          </a:r>
        </a:p>
      </dsp:txBody>
      <dsp:txXfrm>
        <a:off x="2311" y="1060529"/>
        <a:ext cx="2253432" cy="3568499"/>
      </dsp:txXfrm>
    </dsp:sp>
    <dsp:sp modelId="{CB79382E-858E-41D9-8C50-C9956FA01FB7}">
      <dsp:nvSpPr>
        <dsp:cNvPr id="0" name=""/>
        <dsp:cNvSpPr/>
      </dsp:nvSpPr>
      <dsp:spPr>
        <a:xfrm>
          <a:off x="2571224" y="159156"/>
          <a:ext cx="2253432" cy="901373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Mail</a:t>
          </a:r>
          <a:endParaRPr lang="en-US" sz="1800" b="1" kern="1200" dirty="0"/>
        </a:p>
      </dsp:txBody>
      <dsp:txXfrm>
        <a:off x="2571224" y="159156"/>
        <a:ext cx="2253432" cy="901373"/>
      </dsp:txXfrm>
    </dsp:sp>
    <dsp:sp modelId="{DB410F76-1F6C-4FC4-AA65-639FD92AA133}">
      <dsp:nvSpPr>
        <dsp:cNvPr id="0" name=""/>
        <dsp:cNvSpPr/>
      </dsp:nvSpPr>
      <dsp:spPr>
        <a:xfrm>
          <a:off x="2571224" y="1060529"/>
          <a:ext cx="2253432" cy="3568499"/>
        </a:xfrm>
        <a:prstGeom prst="rect">
          <a:avLst/>
        </a:prstGeom>
        <a:solidFill>
          <a:schemeClr val="accent5">
            <a:lumMod val="90000"/>
            <a:alpha val="9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Mail order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60 to 80% </a:t>
          </a:r>
          <a:r>
            <a:rPr lang="en-US" sz="1400" kern="1200" dirty="0" err="1" smtClean="0"/>
            <a:t>incl</a:t>
          </a:r>
          <a:r>
            <a:rPr lang="en-US" sz="1400" kern="1200" dirty="0" smtClean="0"/>
            <a:t> CTS specialty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Approximately 150 million transactions annually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Non projected sub-nationally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100% matched to territory of origin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2571224" y="1060529"/>
        <a:ext cx="2253432" cy="3568499"/>
      </dsp:txXfrm>
    </dsp:sp>
    <dsp:sp modelId="{C161D641-5E33-420E-915C-F2FB27B582D5}">
      <dsp:nvSpPr>
        <dsp:cNvPr id="0" name=""/>
        <dsp:cNvSpPr/>
      </dsp:nvSpPr>
      <dsp:spPr>
        <a:xfrm>
          <a:off x="5140137" y="159156"/>
          <a:ext cx="2253432" cy="901373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LTC</a:t>
          </a:r>
          <a:endParaRPr lang="en-US" sz="1800" b="1" kern="1200" dirty="0"/>
        </a:p>
      </dsp:txBody>
      <dsp:txXfrm>
        <a:off x="5140137" y="159156"/>
        <a:ext cx="2253432" cy="901373"/>
      </dsp:txXfrm>
    </dsp:sp>
    <dsp:sp modelId="{02077388-23A1-486B-B914-2EE7E7279C7B}">
      <dsp:nvSpPr>
        <dsp:cNvPr id="0" name=""/>
        <dsp:cNvSpPr/>
      </dsp:nvSpPr>
      <dsp:spPr>
        <a:xfrm>
          <a:off x="5140137" y="1060529"/>
          <a:ext cx="2253432" cy="356849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long-term care channel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50 to 60%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Over 170 million transactions annually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Projected to a known universe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100% matched to the territory of origin</a:t>
          </a:r>
          <a:endParaRPr lang="en-US" sz="1400" kern="1200" dirty="0"/>
        </a:p>
      </dsp:txBody>
      <dsp:txXfrm>
        <a:off x="5140137" y="1060529"/>
        <a:ext cx="2253432" cy="35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4113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C5224-D484-4A5C-BC24-41BDA1059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913" y="4386263"/>
            <a:ext cx="55451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4113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ctr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AC78A3-941C-4407-90CF-4D857EE28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44488" indent="-230188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679450" indent="-220663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028700" indent="-2349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376363" indent="-2317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BEE32-4B8C-417F-B0C0-C2EF9178478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3738"/>
            <a:ext cx="4614863" cy="34607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C78A3-941C-4407-90CF-4D857EE2805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C78A3-941C-4407-90CF-4D857EE2805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C78A3-941C-4407-90CF-4D857EE280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4263" y="215900"/>
            <a:ext cx="4816475" cy="3611563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780" y="4003107"/>
            <a:ext cx="5082642" cy="4539543"/>
          </a:xfrm>
          <a:noFill/>
          <a:ln w="9525"/>
        </p:spPr>
        <p:txBody>
          <a:bodyPr/>
          <a:lstStyle/>
          <a:p>
            <a:r>
              <a:rPr lang="en-US" dirty="0" smtClean="0"/>
              <a:t>LIP delivers:</a:t>
            </a:r>
          </a:p>
          <a:p>
            <a:r>
              <a:rPr lang="en-US" dirty="0" smtClean="0"/>
              <a:t>	the CPI file</a:t>
            </a:r>
          </a:p>
          <a:p>
            <a:endParaRPr lang="en-US" dirty="0" smtClean="0"/>
          </a:p>
          <a:p>
            <a:r>
              <a:rPr lang="en-US" dirty="0" smtClean="0"/>
              <a:t>Global PIN delivers:</a:t>
            </a:r>
          </a:p>
          <a:p>
            <a:r>
              <a:rPr lang="en-US" dirty="0" smtClean="0"/>
              <a:t>	the local corporation file</a:t>
            </a:r>
          </a:p>
          <a:p>
            <a:endParaRPr lang="en-US" dirty="0" smtClean="0"/>
          </a:p>
          <a:p>
            <a:r>
              <a:rPr lang="en-US" dirty="0" smtClean="0"/>
              <a:t>DDMS delivers:</a:t>
            </a:r>
          </a:p>
          <a:p>
            <a:r>
              <a:rPr lang="en-US" dirty="0" smtClean="0"/>
              <a:t>	the Geography / ward information</a:t>
            </a:r>
          </a:p>
          <a:p>
            <a:r>
              <a:rPr lang="en-US" dirty="0" smtClean="0"/>
              <a:t>	the Hospital Hiding file</a:t>
            </a:r>
          </a:p>
          <a:p>
            <a:endParaRPr lang="en-US" dirty="0" smtClean="0"/>
          </a:p>
          <a:p>
            <a:r>
              <a:rPr lang="en-US" dirty="0" smtClean="0"/>
              <a:t>COBRA delivers:</a:t>
            </a:r>
          </a:p>
          <a:p>
            <a:r>
              <a:rPr lang="en-US" dirty="0" smtClean="0"/>
              <a:t>	the transaction file</a:t>
            </a:r>
          </a:p>
          <a:p>
            <a:endParaRPr lang="en-US" dirty="0" smtClean="0"/>
          </a:p>
          <a:p>
            <a:r>
              <a:rPr lang="en-US" dirty="0" smtClean="0"/>
              <a:t>Medicare delivers:</a:t>
            </a:r>
          </a:p>
          <a:p>
            <a:r>
              <a:rPr lang="en-US" dirty="0" smtClean="0"/>
              <a:t>	the client factor file,</a:t>
            </a:r>
          </a:p>
          <a:p>
            <a:r>
              <a:rPr lang="en-US" dirty="0" smtClean="0"/>
              <a:t>	the Projection factors</a:t>
            </a:r>
          </a:p>
          <a:p>
            <a:r>
              <a:rPr lang="en-US" dirty="0" smtClean="0"/>
              <a:t>	the </a:t>
            </a:r>
            <a:r>
              <a:rPr lang="en-US" dirty="0" err="1" smtClean="0"/>
              <a:t>backdata</a:t>
            </a:r>
            <a:r>
              <a:rPr lang="en-US" dirty="0" smtClean="0"/>
              <a:t> price changes</a:t>
            </a:r>
          </a:p>
          <a:p>
            <a:r>
              <a:rPr lang="en-US" dirty="0" smtClean="0"/>
              <a:t>	the </a:t>
            </a:r>
            <a:r>
              <a:rPr lang="en-US" dirty="0" err="1" smtClean="0"/>
              <a:t>superproduct</a:t>
            </a:r>
            <a:r>
              <a:rPr lang="en-US" dirty="0" smtClean="0"/>
              <a:t> links, etc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BD416-5772-4DED-AAA1-47BDCCD1499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1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2150"/>
            <a:ext cx="4618038" cy="3463925"/>
          </a:xfrm>
          <a:ln/>
        </p:spPr>
      </p:sp>
      <p:sp>
        <p:nvSpPr>
          <p:cNvPr id="161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6263"/>
            <a:ext cx="5546725" cy="41560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 indent="0" eaLnBrk="1" hangingPunct="1">
              <a:buFontTx/>
              <a:buNone/>
            </a:pPr>
            <a:endParaRPr lang="en-US" smtClean="0"/>
          </a:p>
          <a:p>
            <a:pPr marL="0" lvl="1" indent="0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FFC0E-72F5-4342-AA8F-278A01C33855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D3D3-AF67-44BA-ADBD-C0BDDB80CBA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00088"/>
            <a:ext cx="4597400" cy="3448050"/>
          </a:xfrm>
          <a:ln w="12700" cap="flat">
            <a:solidFill>
              <a:schemeClr val="tx1"/>
            </a:solidFill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279" y="4386072"/>
            <a:ext cx="5083643" cy="4156450"/>
          </a:xfrm>
          <a:noFill/>
          <a:ln/>
        </p:spPr>
        <p:txBody>
          <a:bodyPr lIns="94058" tIns="45462" rIns="94058" bIns="45462"/>
          <a:lstStyle/>
          <a:p>
            <a:pPr eaLnBrk="1" hangingPunct="1"/>
            <a:r>
              <a:rPr lang="en-US" altLang="zh-CN" smtClean="0"/>
              <a:t>The First Audit I’d like to present is our National Prescription Audit or as it is referred – NPA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NPA Tracks the outflow of Scripts into the hands of the consumer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It presents National Level information, and shows Market Demand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561CD-3803-4792-B3BD-81E4764A6CD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74688"/>
            <a:ext cx="4624388" cy="3470275"/>
          </a:xfrm>
          <a:ln w="12700" cap="flat">
            <a:solidFill>
              <a:schemeClr val="tx1"/>
            </a:solidFill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279" y="4382969"/>
            <a:ext cx="5083643" cy="4181274"/>
          </a:xfrm>
          <a:noFill/>
          <a:ln/>
        </p:spPr>
        <p:txBody>
          <a:bodyPr lIns="94058" tIns="45462" rIns="94058" bIns="45462"/>
          <a:lstStyle/>
          <a:p>
            <a:pPr eaLnBrk="1" hangingPunct="1"/>
            <a:r>
              <a:rPr lang="en-US" altLang="zh-CN" smtClean="0"/>
              <a:t>This Audit is available Weekly and Monthly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It presents what is written by the Doctor, and what is dispensed by the pharmacist; therefore, NPA reflects substitution data.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The channels covered in NPA are:  Retail, Mail Service and Long Term Care</a:t>
            </a:r>
          </a:p>
          <a:p>
            <a:pPr eaLnBrk="1" hangingPunct="1"/>
            <a:r>
              <a:rPr lang="en-US" altLang="zh-CN" smtClean="0"/>
              <a:t>	Weekly data does not reflect LTC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2150"/>
            <a:ext cx="4616450" cy="346233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dataview</a:t>
            </a:r>
            <a:r>
              <a:rPr lang="en-US" baseline="0" dirty="0" smtClean="0"/>
              <a:t>, NPA=</a:t>
            </a:r>
            <a:r>
              <a:rPr lang="en-US" baseline="0" dirty="0" err="1" smtClean="0"/>
              <a:t>Xponent</a:t>
            </a:r>
            <a:r>
              <a:rPr lang="en-US" baseline="0" dirty="0" smtClean="0"/>
              <a:t> US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C78A3-941C-4407-90CF-4D857EE2805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3" y="6215063"/>
            <a:ext cx="7448550" cy="457200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8579CE3E-305E-4F77-BC04-E19202055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39F64779-F07D-42E9-8EDC-6F72A4938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D9DBE6C0-6351-4D1A-93B1-E0537856A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455613"/>
            <a:ext cx="2055813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455613"/>
            <a:ext cx="6018212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9496AE07-6094-43A2-BA21-3D712DA2A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598613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5613" y="3868738"/>
            <a:ext cx="4037012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868738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8E656AA6-4C85-4B0B-842C-6D3E9B354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6CAF38A2-EC84-48A4-852D-F9AD8AC4E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387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1B5F46A6-DAFA-42A5-A6E2-154D8C824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8794FE3D-6AD5-494F-8D81-81011F2B4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B2FF3983-1AB0-4A1E-B395-0671310E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822642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3868738"/>
            <a:ext cx="8226425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762176CA-AB4D-4E01-BCF6-C81EE04D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64F67683-48B5-44E8-AA11-E9A5B1E95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3471EC54-0B2F-4A8E-977B-582B694AD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598613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3868738"/>
            <a:ext cx="4037013" cy="2117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A3A7D104-7B95-4B5F-BD8A-2AB973C6B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4AB676E0-6376-4676-81C4-0A5D8612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D120B-93D9-461F-8EB6-C3804A1699D1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A8562-7807-4F67-A96A-764D4FD05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71DF5-E623-40CE-AD6D-4A500C95A479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1F64F-B25A-414D-90E0-19D6561B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FFBD-6677-4A02-9230-5E0B0EF7300E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45CE3-3D0C-4163-98BF-C5F8CB49D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FEAE4-470C-403B-8089-8C13794F8D07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4593-64A5-42FB-8A06-ED438646D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1DE91-C87E-4D86-8FA5-9B4E44B1653B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88EA1-55BE-4809-B59D-8D6371A7F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0D5D-0B8C-4154-ADC9-F4248BB0CD26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E342-40DD-42A5-8BF6-258D8944B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CE17B-4E2A-46C1-845D-80E6C6DEF1CE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656C-D475-4671-A6D2-E8BAEE2BD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27E9B964-0AE9-4D02-AF5A-AD5964BD7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15ED5-4AA5-479B-92A2-62F353B14FF7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CB334-33A1-43BB-9225-5D526ED0C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D377E-C214-4947-A497-B026B1F4338A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285B-3743-434E-9557-13E9C7488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EB70C-1AF2-4B5C-A76F-5FE7B88F04D5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3A9D-DA81-4625-90A0-1353444F9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80C94-D70A-4A13-83AE-586EE2299B92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3476E-EA2A-407A-84F4-272B56E37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B1FC66D4-7252-4BC5-BC1E-D9554D617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85D21AEA-C9F6-4948-8CB7-B5B88D84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92BE01D9-81E9-4167-8F55-28250BD8F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4C007FB6-2DE9-4916-8679-B36A4C633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CE44DB78-24DC-44D8-A05A-2F1D82C72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BB119DC7-0B54-4261-B701-79B5F47C6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5613" y="6397625"/>
            <a:ext cx="68564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 • </a:t>
            </a:r>
          </a:p>
          <a:p>
            <a:pPr>
              <a:defRPr/>
            </a:pPr>
            <a:fld id="{7A56CDF4-AA4E-4E63-9857-F6C8ECDD3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  <p:sldLayoutId id="2147483687" r:id="rId12"/>
    <p:sldLayoutId id="2147483686" r:id="rId13"/>
    <p:sldLayoutId id="2147483685" r:id="rId14"/>
    <p:sldLayoutId id="2147483684" r:id="rId15"/>
    <p:sldLayoutId id="2147483683" r:id="rId16"/>
    <p:sldLayoutId id="2147483682" r:id="rId17"/>
    <p:sldLayoutId id="2147483681" r:id="rId18"/>
    <p:sldLayoutId id="2147483680" r:id="rId19"/>
    <p:sldLayoutId id="2147483679" r:id="rId20"/>
    <p:sldLayoutId id="2147483678" r:id="rId21"/>
    <p:sldLayoutId id="2147483677" r:id="rId22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20574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Font typeface="Verdana" pitchFamily="34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494728-854A-4E71-BAC6-187B99E63F9C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Font typeface="Verdana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Font typeface="Verdana" pitchFamily="34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E78C9A-0CBD-4EFA-94C6-6ABD4AF4E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4" r:id="rId5"/>
    <p:sldLayoutId id="2147483703" r:id="rId6"/>
    <p:sldLayoutId id="2147483702" r:id="rId7"/>
    <p:sldLayoutId id="2147483701" r:id="rId8"/>
    <p:sldLayoutId id="2147483700" r:id="rId9"/>
    <p:sldLayoutId id="2147483699" r:id="rId10"/>
    <p:sldLayoutId id="2147483698" r:id="rId11"/>
    <p:sldLayoutId id="214748371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Example%20NPA%20and%20Xponent.X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portal.imshealth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72;&#22797;%20Welcome%20to%20the%20IMS%20Customer%20Portal%20%20User%20Activation%20IM1508621.of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mart.imshealth.com/sae/UI/default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2667000"/>
            <a:ext cx="777875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NPA and </a:t>
            </a:r>
            <a:r>
              <a:rPr lang="en-US" sz="2000" dirty="0" err="1" smtClean="0"/>
              <a:t>Xponent</a:t>
            </a:r>
            <a:r>
              <a:rPr lang="en-US" sz="2000" dirty="0" smtClean="0"/>
              <a:t> Overview</a:t>
            </a:r>
            <a:endParaRPr lang="en-US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762000" y="4129088"/>
            <a:ext cx="731361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overview with Applications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Verdana" pitchFamily="34" charset="0"/>
              <a:buNone/>
              <a:tabLst/>
              <a:defRPr/>
            </a:pPr>
            <a:r>
              <a:rPr lang="en-US" sz="1800" kern="0" dirty="0" smtClean="0">
                <a:solidFill>
                  <a:schemeClr val="hlink"/>
                </a:solidFill>
                <a:latin typeface="+mn-lt"/>
              </a:rPr>
              <a:t>Yulei Zhao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 </a:t>
            </a:r>
          </a:p>
          <a:p>
            <a:fld id="{4D53B2D5-9174-4657-AFD0-8ACC5E54AAD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1"/>
              </a:buClr>
              <a:buSzPct val="90000"/>
            </a:pPr>
            <a:r>
              <a:rPr lang="en-US" sz="1800" dirty="0" err="1" smtClean="0">
                <a:solidFill>
                  <a:schemeClr val="tx1"/>
                </a:solidFill>
              </a:rPr>
              <a:t>Xponent</a:t>
            </a:r>
            <a:r>
              <a:rPr lang="en-US" sz="1800" dirty="0" smtClean="0">
                <a:solidFill>
                  <a:schemeClr val="tx1"/>
                </a:solidFill>
              </a:rPr>
              <a:t> represents what is prescribed by physicians and dispensed to patients by pharmacies</a:t>
            </a:r>
          </a:p>
          <a:p>
            <a:pPr eaLnBrk="1" hangingPunct="1">
              <a:buClr>
                <a:schemeClr val="accent1"/>
              </a:buClr>
              <a:buSzPct val="90000"/>
            </a:pPr>
            <a:r>
              <a:rPr lang="en-US" sz="1800" dirty="0" err="1" smtClean="0">
                <a:solidFill>
                  <a:schemeClr val="tx1"/>
                </a:solidFill>
              </a:rPr>
              <a:t>Xponent</a:t>
            </a:r>
            <a:r>
              <a:rPr lang="en-US" sz="1800" dirty="0" smtClean="0">
                <a:solidFill>
                  <a:schemeClr val="tx1"/>
                </a:solidFill>
              </a:rPr>
              <a:t> provides: 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Monthly/weekly prescriber-level data 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Doctor profile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Aggregated and ranked 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For each doctor, market and product combination</a:t>
            </a:r>
          </a:p>
          <a:p>
            <a:pPr eaLnBrk="1" hangingPunct="1">
              <a:buClr>
                <a:schemeClr val="accent1"/>
              </a:buClr>
              <a:buSzPct val="90000"/>
            </a:pPr>
            <a:r>
              <a:rPr lang="en-US" sz="1800" dirty="0" err="1" smtClean="0">
                <a:solidFill>
                  <a:schemeClr val="tx1"/>
                </a:solidFill>
              </a:rPr>
              <a:t>Xponent</a:t>
            </a:r>
            <a:r>
              <a:rPr lang="en-US" sz="1800" dirty="0" smtClean="0">
                <a:solidFill>
                  <a:schemeClr val="tx1"/>
                </a:solidFill>
              </a:rPr>
              <a:t> also includes: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A “Best in Class” offering for Specialty markets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An integrated view of Patient-Centric insights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An ‘Early View’ of weekly uptake</a:t>
            </a:r>
          </a:p>
          <a:p>
            <a:pPr lvl="1" eaLnBrk="1" hangingPunct="1">
              <a:buClr>
                <a:schemeClr val="accent1"/>
              </a:buClr>
              <a:buSzPct val="90000"/>
              <a:buFont typeface="Courier New" pitchFamily="49" charset="0"/>
              <a:buChar char="o"/>
            </a:pPr>
            <a:r>
              <a:rPr lang="en-US" sz="1400" dirty="0" smtClean="0"/>
              <a:t>Custom applications through Consulting 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77825"/>
            <a:ext cx="8226425" cy="739775"/>
          </a:xfrm>
          <a:noFill/>
        </p:spPr>
        <p:txBody>
          <a:bodyPr/>
          <a:lstStyle/>
          <a:p>
            <a:r>
              <a:rPr lang="en-CA" smtClean="0"/>
              <a:t>What is Xponent?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for NPA/</a:t>
            </a:r>
            <a:r>
              <a:rPr lang="en-US" altLang="zh-CN" dirty="0" err="1" smtClean="0"/>
              <a:t>Xponent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One example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NPA and </a:t>
            </a:r>
            <a:r>
              <a:rPr lang="en-US" dirty="0" err="1" smtClean="0"/>
              <a:t>Xponent</a:t>
            </a:r>
            <a:r>
              <a:rPr lang="en-US" dirty="0" smtClean="0"/>
              <a:t> Retail </a:t>
            </a:r>
            <a:br>
              <a:rPr lang="en-US" dirty="0" smtClean="0"/>
            </a:br>
            <a:r>
              <a:rPr lang="en-US" sz="2000" dirty="0" smtClean="0">
                <a:solidFill>
                  <a:schemeClr val="bg2"/>
                </a:solidFill>
              </a:rPr>
              <a:t>Retail Data Will Match at a National Level</a:t>
            </a:r>
            <a:br>
              <a:rPr lang="en-US" sz="2000" dirty="0" smtClean="0">
                <a:solidFill>
                  <a:schemeClr val="bg2"/>
                </a:solidFill>
              </a:rPr>
            </a:b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1000" y="6096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pic>
        <p:nvPicPr>
          <p:cNvPr id="91141" name="Picture 4"/>
          <p:cNvPicPr>
            <a:picLocks noChangeArrowheads="1"/>
          </p:cNvPicPr>
          <p:nvPr/>
        </p:nvPicPr>
        <p:blipFill>
          <a:blip r:embed="rId3" cstate="print"/>
          <a:srcRect l="20950" b="17149"/>
          <a:stretch>
            <a:fillRect/>
          </a:stretch>
        </p:blipFill>
        <p:spPr bwMode="auto">
          <a:xfrm>
            <a:off x="914400" y="2667000"/>
            <a:ext cx="2244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5"/>
          <p:cNvPicPr>
            <a:picLocks noChangeArrowheads="1"/>
          </p:cNvPicPr>
          <p:nvPr/>
        </p:nvPicPr>
        <p:blipFill>
          <a:blip r:embed="rId3" cstate="print"/>
          <a:srcRect l="20950" b="17149"/>
          <a:stretch>
            <a:fillRect/>
          </a:stretch>
        </p:blipFill>
        <p:spPr bwMode="auto">
          <a:xfrm>
            <a:off x="5375275" y="2667000"/>
            <a:ext cx="22447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1400175" y="4486275"/>
            <a:ext cx="563135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tabLst>
                <a:tab pos="2971800" algn="l"/>
                <a:tab pos="4914900" algn="l"/>
              </a:tabLst>
            </a:pPr>
            <a:r>
              <a:rPr lang="en-US" b="1" dirty="0" err="1" smtClean="0">
                <a:solidFill>
                  <a:srgbClr val="002868"/>
                </a:solidFill>
              </a:rPr>
              <a:t>Xponent</a:t>
            </a:r>
            <a:r>
              <a:rPr lang="en-US" b="1" dirty="0" smtClean="0">
                <a:solidFill>
                  <a:srgbClr val="002868"/>
                </a:solidFill>
              </a:rPr>
              <a:t> US</a:t>
            </a:r>
            <a:r>
              <a:rPr lang="en-US" b="1" dirty="0">
                <a:solidFill>
                  <a:srgbClr val="002868"/>
                </a:solidFill>
              </a:rPr>
              <a:t>	=	NPA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  <a:noFill/>
        </p:spPr>
        <p:txBody>
          <a:bodyPr/>
          <a:lstStyle/>
          <a:p>
            <a:r>
              <a:rPr lang="en-US" dirty="0" smtClean="0"/>
              <a:t> • </a:t>
            </a:r>
          </a:p>
          <a:p>
            <a:fld id="{D2D52E76-AB6B-4854-ABF1-AFC10E0BEFC7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Xponent Mail Service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721600" cy="438785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 typeface="Verdana" pitchFamily="34" charset="0"/>
              <a:buNone/>
              <a:tabLst>
                <a:tab pos="2914650" algn="ctr"/>
                <a:tab pos="4229100" algn="ctr"/>
              </a:tabLst>
            </a:pPr>
            <a:r>
              <a:rPr lang="en-US" dirty="0" err="1" smtClean="0"/>
              <a:t>Xponent</a:t>
            </a:r>
            <a:r>
              <a:rPr lang="en-US" dirty="0" smtClean="0"/>
              <a:t> Mail Service	=	NPA Mail Service</a:t>
            </a:r>
          </a:p>
          <a:p>
            <a:pPr eaLnBrk="1" hangingPunct="1">
              <a:spcBef>
                <a:spcPct val="25000"/>
              </a:spcBef>
              <a:buFont typeface="Verdana" pitchFamily="34" charset="0"/>
              <a:buNone/>
              <a:tabLst>
                <a:tab pos="2914650" algn="ctr"/>
                <a:tab pos="4229100" algn="ctr"/>
              </a:tabLst>
            </a:pPr>
            <a:r>
              <a:rPr lang="en-US" dirty="0" smtClean="0"/>
              <a:t>		</a:t>
            </a:r>
          </a:p>
          <a:p>
            <a:pPr eaLnBrk="1" hangingPunct="1">
              <a:tabLst>
                <a:tab pos="2914650" algn="ctr"/>
                <a:tab pos="4229100" algn="ctr"/>
              </a:tabLst>
            </a:pPr>
            <a:r>
              <a:rPr lang="en-US" dirty="0" smtClean="0"/>
              <a:t>Mail Service can be projected in </a:t>
            </a:r>
            <a:r>
              <a:rPr lang="en-US" dirty="0" err="1" smtClean="0"/>
              <a:t>Xponent</a:t>
            </a:r>
            <a:r>
              <a:rPr lang="en-US" dirty="0" smtClean="0"/>
              <a:t> </a:t>
            </a:r>
          </a:p>
          <a:p>
            <a:pPr eaLnBrk="1" hangingPunct="1">
              <a:tabLst>
                <a:tab pos="2914650" algn="ctr"/>
                <a:tab pos="4229100" algn="ctr"/>
              </a:tabLst>
            </a:pPr>
            <a:r>
              <a:rPr lang="en-US" dirty="0" smtClean="0"/>
              <a:t>IMS recommends </a:t>
            </a:r>
            <a:r>
              <a:rPr lang="en-US" b="1" dirty="0" err="1" smtClean="0"/>
              <a:t>unprojected</a:t>
            </a:r>
            <a:r>
              <a:rPr lang="en-US" dirty="0" smtClean="0"/>
              <a:t> Mail Service at the </a:t>
            </a:r>
            <a:r>
              <a:rPr lang="en-US" dirty="0" err="1" smtClean="0"/>
              <a:t>subnational</a:t>
            </a:r>
            <a:r>
              <a:rPr lang="en-US" dirty="0" smtClean="0"/>
              <a:t> level</a:t>
            </a:r>
          </a:p>
          <a:p>
            <a:pPr eaLnBrk="1" hangingPunct="1">
              <a:tabLst>
                <a:tab pos="2914650" algn="ctr"/>
                <a:tab pos="4229100" algn="ctr"/>
              </a:tabLst>
            </a:pPr>
            <a:endParaRPr lang="en-US" dirty="0" smtClean="0"/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 flipH="1">
            <a:off x="3305175" y="1619250"/>
            <a:ext cx="14287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  <a:noFill/>
        </p:spPr>
        <p:txBody>
          <a:bodyPr/>
          <a:lstStyle/>
          <a:p>
            <a:r>
              <a:rPr lang="en-US" smtClean="0"/>
              <a:t> • </a:t>
            </a:r>
          </a:p>
          <a:p>
            <a:fld id="{D2D52E76-AB6B-4854-ABF1-AFC10E0BEFC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Xponent</a:t>
            </a:r>
            <a:r>
              <a:rPr lang="en-US" dirty="0" smtClean="0"/>
              <a:t> data compared with NPA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96769" y="1655179"/>
            <a:ext cx="1504709" cy="682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8925" marR="0" indent="-28892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SzTx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561" y="1840375"/>
            <a:ext cx="90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Retail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87117" y="3416489"/>
            <a:ext cx="1504709" cy="682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8925" marR="0" indent="-28892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SzTx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792" y="3647985"/>
            <a:ext cx="172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Mail Order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5345" y="4737965"/>
            <a:ext cx="1504709" cy="68290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8925" marR="0" indent="-288925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SzTx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419" y="4830563"/>
            <a:ext cx="172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</a:rPr>
              <a:t>Long term Care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 bwMode="auto">
          <a:xfrm>
            <a:off x="2176040" y="1307939"/>
            <a:ext cx="2882096" cy="4548851"/>
          </a:xfrm>
          <a:prstGeom prst="round2Diag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8925" marR="0" indent="-2889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SzTx/>
              <a:buFont typeface="Verdana" pitchFamily="34" charset="0"/>
              <a:buChar char="•"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 bwMode="auto">
          <a:xfrm>
            <a:off x="5719823" y="1379316"/>
            <a:ext cx="2882096" cy="4651093"/>
          </a:xfrm>
          <a:prstGeom prst="round2Diag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88925" marR="0" indent="-2889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15000"/>
              </a:spcAft>
              <a:buClr>
                <a:schemeClr val="hlink"/>
              </a:buClr>
              <a:buSzTx/>
              <a:buFont typeface="Verdana" pitchFamily="34" charset="0"/>
              <a:buChar char="•"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77925" y="914398"/>
            <a:ext cx="229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Xponent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6044" y="1008928"/>
            <a:ext cx="290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NPA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33914" y="1527859"/>
            <a:ext cx="2789498" cy="18158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Comparable. We should select scripts in US only: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geography=US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 outlet state=50 </a:t>
            </a:r>
            <a:r>
              <a:rPr lang="en-US" dirty="0" err="1" smtClean="0">
                <a:solidFill>
                  <a:schemeClr val="bg1"/>
                </a:solidFill>
              </a:rPr>
              <a:t>states+DC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5051" y="1645535"/>
            <a:ext cx="2789498" cy="3385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Comparable. just US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2689" y="3185004"/>
            <a:ext cx="2789498" cy="8309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comparable. </a:t>
            </a:r>
            <a:r>
              <a:rPr lang="en-US" dirty="0" err="1" smtClean="0">
                <a:solidFill>
                  <a:schemeClr val="bg1"/>
                </a:solidFill>
              </a:rPr>
              <a:t>Unprojected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44989" y="3048034"/>
            <a:ext cx="2789498" cy="8309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comparable. Projected.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49661" y="4849792"/>
            <a:ext cx="228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8195" y="4944319"/>
            <a:ext cx="228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667" y="5915378"/>
            <a:ext cx="7699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Note: It is just for comparison with NPA when we Select US based on outlet state. If the client wants to get US market analysis, it is based on </a:t>
            </a:r>
            <a:r>
              <a:rPr lang="en-US" dirty="0" smtClean="0">
                <a:solidFill>
                  <a:srgbClr val="FF0000"/>
                </a:solidFill>
              </a:rPr>
              <a:t>prescriber</a:t>
            </a:r>
            <a:r>
              <a:rPr lang="en-US" b="0" dirty="0" smtClean="0">
                <a:solidFill>
                  <a:srgbClr val="FF0000"/>
                </a:solidFill>
              </a:rPr>
              <a:t>  state=US(50states+DC)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request NPA and </a:t>
            </a:r>
            <a:r>
              <a:rPr lang="en-US" dirty="0" err="1" smtClean="0"/>
              <a:t>Xponent</a:t>
            </a:r>
            <a:r>
              <a:rPr lang="en-US" dirty="0" smtClean="0"/>
              <a:t> data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721600" cy="4387850"/>
          </a:xfrm>
        </p:spPr>
        <p:txBody>
          <a:bodyPr/>
          <a:lstStyle/>
          <a:p>
            <a:pPr eaLnBrk="1" hangingPunct="1">
              <a:tabLst>
                <a:tab pos="2914650" algn="ctr"/>
                <a:tab pos="4229100" algn="ctr"/>
              </a:tabLst>
            </a:pPr>
            <a:r>
              <a:rPr lang="en-US" dirty="0" smtClean="0"/>
              <a:t>NPA:</a:t>
            </a:r>
          </a:p>
          <a:p>
            <a:pPr eaLnBrk="1" hangingPunct="1">
              <a:spcBef>
                <a:spcPct val="25000"/>
              </a:spcBef>
              <a:buFont typeface="Verdana" pitchFamily="34" charset="0"/>
              <a:buNone/>
              <a:tabLst>
                <a:tab pos="2914650" algn="ctr"/>
                <a:tab pos="4229100" algn="ctr"/>
              </a:tabLst>
            </a:pPr>
            <a:r>
              <a:rPr lang="en-US" dirty="0" err="1" smtClean="0"/>
              <a:t>Dataview</a:t>
            </a:r>
            <a:endParaRPr lang="en-US" dirty="0" smtClean="0"/>
          </a:p>
          <a:p>
            <a:pPr eaLnBrk="1" hangingPunct="1">
              <a:spcBef>
                <a:spcPct val="25000"/>
              </a:spcBef>
              <a:buNone/>
              <a:tabLst>
                <a:tab pos="2914650" algn="ctr"/>
                <a:tab pos="4229100" algn="ctr"/>
              </a:tabLst>
            </a:pPr>
            <a:r>
              <a:rPr lang="en-US" dirty="0" smtClean="0"/>
              <a:t>Smart(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customerportal.imshealth.com</a:t>
            </a:r>
            <a:r>
              <a:rPr lang="en-US" dirty="0" smtClean="0"/>
              <a:t> </a:t>
            </a:r>
            <a:r>
              <a:rPr lang="en-US" dirty="0" smtClean="0">
                <a:hlinkClick r:id="rId4" action="ppaction://hlinkfile"/>
              </a:rPr>
              <a:t>apply</a:t>
            </a:r>
            <a:r>
              <a:rPr lang="en-US" dirty="0" smtClean="0"/>
              <a:t>)</a:t>
            </a:r>
            <a:endParaRPr lang="en-US" dirty="0" smtClean="0"/>
          </a:p>
          <a:p>
            <a:pPr eaLnBrk="1" hangingPunct="1">
              <a:spcBef>
                <a:spcPct val="25000"/>
              </a:spcBef>
              <a:buFont typeface="Verdana" pitchFamily="34" charset="0"/>
              <a:buNone/>
              <a:tabLst>
                <a:tab pos="2914650" algn="ctr"/>
                <a:tab pos="4229100" algn="ctr"/>
              </a:tabLst>
            </a:pPr>
            <a:r>
              <a:rPr lang="en-US" dirty="0" smtClean="0"/>
              <a:t>		</a:t>
            </a:r>
          </a:p>
          <a:p>
            <a:pPr eaLnBrk="1" hangingPunct="1">
              <a:tabLst>
                <a:tab pos="2914650" algn="ctr"/>
                <a:tab pos="4229100" algn="ctr"/>
              </a:tabLst>
            </a:pPr>
            <a:r>
              <a:rPr lang="en-US" dirty="0" err="1" smtClean="0"/>
              <a:t>Xponent</a:t>
            </a:r>
            <a:r>
              <a:rPr lang="en-US" dirty="0" smtClean="0"/>
              <a:t>:</a:t>
            </a:r>
          </a:p>
          <a:p>
            <a:pPr eaLnBrk="1" hangingPunct="1">
              <a:buNone/>
              <a:tabLst>
                <a:tab pos="2914650" algn="ctr"/>
                <a:tab pos="4229100" algn="ctr"/>
              </a:tabLst>
            </a:pPr>
            <a:r>
              <a:rPr lang="en-US" dirty="0" smtClean="0"/>
              <a:t>Create system (http://plysapp53d:8092/portal/login.do)</a:t>
            </a:r>
          </a:p>
          <a:p>
            <a:pPr eaLnBrk="1" hangingPunct="1">
              <a:tabLst>
                <a:tab pos="2914650" algn="ctr"/>
                <a:tab pos="4229100" algn="ctr"/>
              </a:tabLst>
            </a:pPr>
            <a:endParaRPr lang="en-US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  <a:noFill/>
        </p:spPr>
        <p:txBody>
          <a:bodyPr/>
          <a:lstStyle/>
          <a:p>
            <a:r>
              <a:rPr lang="en-US" smtClean="0"/>
              <a:t> • </a:t>
            </a:r>
          </a:p>
          <a:p>
            <a:fld id="{D2D52E76-AB6B-4854-ABF1-AFC10E0BEFC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 to request NPA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Step1 click Favorite Products-</a:t>
            </a:r>
            <a:r>
              <a:rPr lang="en-US" altLang="zh-CN" dirty="0" smtClean="0">
                <a:hlinkClick r:id="rId2"/>
              </a:rPr>
              <a:t>IMS SMART MVP Solutions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24" y="1949986"/>
            <a:ext cx="7462160" cy="4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Step2-click Ad-Hoc at the top left corner</a:t>
            </a:r>
            <a:endParaRPr lang="zh-CN" altLang="en-US" dirty="0"/>
          </a:p>
        </p:txBody>
      </p:sp>
      <p:pic>
        <p:nvPicPr>
          <p:cNvPr id="17367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54175"/>
            <a:ext cx="70485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Step3-click NPA or other dataset</a:t>
            </a:r>
            <a:endParaRPr lang="zh-CN" altLang="en-US" dirty="0"/>
          </a:p>
        </p:txBody>
      </p:sp>
      <p:pic>
        <p:nvPicPr>
          <p:cNvPr id="1737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911" y="1399142"/>
            <a:ext cx="7491470" cy="46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2225"/>
            <a:ext cx="9496540" cy="914400"/>
          </a:xfrm>
        </p:spPr>
        <p:txBody>
          <a:bodyPr/>
          <a:lstStyle/>
          <a:p>
            <a:r>
              <a:rPr lang="en-US" altLang="zh-CN" dirty="0" smtClean="0"/>
              <a:t>Step4-select market/product/sub-product/month information</a:t>
            </a:r>
            <a:endParaRPr lang="zh-CN" altLang="en-US" dirty="0"/>
          </a:p>
        </p:txBody>
      </p:sp>
      <p:pic>
        <p:nvPicPr>
          <p:cNvPr id="1738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420" y="1082006"/>
            <a:ext cx="65055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88" y="1365251"/>
            <a:ext cx="8226425" cy="4387850"/>
          </a:xfrm>
        </p:spPr>
        <p:txBody>
          <a:bodyPr/>
          <a:lstStyle/>
          <a:p>
            <a:r>
              <a:rPr lang="en-US" altLang="zh-CN" dirty="0" smtClean="0"/>
              <a:t>Drug Flow Chart &amp; IMS Data base</a:t>
            </a:r>
          </a:p>
          <a:p>
            <a:endParaRPr lang="en-US" dirty="0" smtClean="0"/>
          </a:p>
          <a:p>
            <a:r>
              <a:rPr lang="en-US" altLang="zh-CN" dirty="0" smtClean="0"/>
              <a:t>IMS Prescription data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NPA &amp; </a:t>
            </a:r>
            <a:r>
              <a:rPr lang="en-US" altLang="zh-CN" dirty="0" err="1" smtClean="0"/>
              <a:t>Xponent</a:t>
            </a:r>
            <a:r>
              <a:rPr lang="en-US" dirty="0" smtClean="0"/>
              <a:t> </a:t>
            </a:r>
          </a:p>
          <a:p>
            <a:pPr lvl="1">
              <a:buFont typeface="Verdana" pitchFamily="34" charset="0"/>
              <a:buChar char="−"/>
            </a:pPr>
            <a:r>
              <a:rPr lang="en-US" dirty="0" smtClean="0"/>
              <a:t>What’s the data base</a:t>
            </a:r>
          </a:p>
          <a:p>
            <a:pPr lvl="1">
              <a:buFont typeface="Verdana" pitchFamily="34" charset="0"/>
              <a:buChar char="−"/>
            </a:pPr>
            <a:r>
              <a:rPr lang="en-US" altLang="zh-CN" dirty="0" smtClean="0"/>
              <a:t>Comparison</a:t>
            </a:r>
            <a:endParaRPr lang="en-US" dirty="0" smtClean="0"/>
          </a:p>
          <a:p>
            <a:pPr lvl="1">
              <a:buFont typeface="Verdana" pitchFamily="34" charset="0"/>
              <a:buChar char="−"/>
            </a:pPr>
            <a:r>
              <a:rPr lang="en-US" dirty="0" smtClean="0"/>
              <a:t>How to request the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Appendix: </a:t>
            </a:r>
            <a:r>
              <a:rPr lang="en-US" dirty="0" err="1" smtClean="0"/>
              <a:t>Xponent</a:t>
            </a:r>
            <a:r>
              <a:rPr lang="en-US" dirty="0" smtClean="0"/>
              <a:t> projection methodology &amp; Prescription Database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Step5-click setting to define pivot</a:t>
            </a:r>
            <a:endParaRPr lang="zh-CN" altLang="en-US" dirty="0"/>
          </a:p>
        </p:txBody>
      </p:sp>
      <p:pic>
        <p:nvPicPr>
          <p:cNvPr id="1739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33550"/>
            <a:ext cx="78581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Step6-click menu to export</a:t>
            </a:r>
            <a:endParaRPr lang="zh-CN" altLang="en-US" dirty="0"/>
          </a:p>
        </p:txBody>
      </p:sp>
      <p:pic>
        <p:nvPicPr>
          <p:cNvPr id="1740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742" y="969486"/>
            <a:ext cx="8478580" cy="52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BB119DC7-0B54-4261-B701-79B5F47C673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0" y="2220913"/>
            <a:ext cx="86487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lang="en-US" sz="2000" dirty="0" smtClean="0"/>
              <a:t>Appendix: </a:t>
            </a:r>
            <a:r>
              <a:rPr lang="en-US" sz="2000" dirty="0" err="1" smtClean="0"/>
              <a:t>Xponent</a:t>
            </a:r>
            <a:r>
              <a:rPr lang="en-US" sz="2000" dirty="0" smtClean="0"/>
              <a:t> data projection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#72</a:t>
            </a:r>
          </a:p>
          <a:p>
            <a:fld id="{28696FDB-BF8D-4F81-A545-3C7E6E00EB5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Used in Estimation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en-US" b="1" dirty="0" smtClean="0"/>
              <a:t>Ratio Estimation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dirty="0" smtClean="0"/>
              <a:t>Determine size of products within non-sample outlets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dirty="0" smtClean="0"/>
              <a:t>Ratio = </a:t>
            </a:r>
            <a:r>
              <a:rPr lang="en-US" u="sng" dirty="0" smtClean="0"/>
              <a:t># </a:t>
            </a:r>
            <a:r>
              <a:rPr lang="en-US" u="sng" dirty="0" err="1" smtClean="0"/>
              <a:t>Rxs</a:t>
            </a:r>
            <a:r>
              <a:rPr lang="en-US" u="sng" dirty="0" smtClean="0"/>
              <a:t> for Drug in Sample Pharmacy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dirty="0" smtClean="0"/>
              <a:t>		   $ for Drug Sold to Sample Pharmacy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dirty="0" smtClean="0"/>
              <a:t>Apply ratio to amount of drug sold to non-sample pharmacies</a:t>
            </a:r>
          </a:p>
          <a:p>
            <a:pPr eaLnBrk="1" hangingPunct="1">
              <a:spcBef>
                <a:spcPct val="100000"/>
              </a:spcBef>
              <a:buFont typeface="Verdana" pitchFamily="34" charset="0"/>
              <a:buNone/>
            </a:pPr>
            <a:r>
              <a:rPr lang="en-US" b="1" dirty="0" smtClean="0"/>
              <a:t>Geospatial Statistics</a:t>
            </a:r>
          </a:p>
          <a:p>
            <a:pPr eaLnBrk="1" hangingPunct="1"/>
            <a:r>
              <a:rPr lang="en-US" dirty="0" smtClean="0"/>
              <a:t>Closer points have similar values</a:t>
            </a:r>
          </a:p>
          <a:p>
            <a:pPr eaLnBrk="1" hangingPunct="1"/>
            <a:r>
              <a:rPr lang="en-US" dirty="0" smtClean="0"/>
              <a:t>Patent</a:t>
            </a:r>
          </a:p>
          <a:p>
            <a:pPr eaLnBrk="1" hangingPunct="1">
              <a:buFont typeface="Verdana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#73</a:t>
            </a:r>
          </a:p>
          <a:p>
            <a:fld id="{9CB9C24A-1EEA-4D37-88CC-11A41D09A26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838200"/>
          </a:xfrm>
        </p:spPr>
        <p:txBody>
          <a:bodyPr/>
          <a:lstStyle/>
          <a:p>
            <a:pPr eaLnBrk="1" hangingPunct="1"/>
            <a:r>
              <a:rPr lang="en-US" sz="2800" smtClean="0"/>
              <a:t>Estimation</a:t>
            </a: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Ratio estimation to estimate product size.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Identify what you know.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Create projection factors based on:</a:t>
            </a:r>
          </a:p>
          <a:p>
            <a:pPr marL="804863" lvl="3" indent="-342900" eaLnBrk="1" hangingPunct="1"/>
            <a:r>
              <a:rPr lang="en-US" sz="1800" dirty="0" smtClean="0"/>
              <a:t>Distance between sample and non-sample store</a:t>
            </a:r>
          </a:p>
          <a:p>
            <a:pPr marL="804863" lvl="3" indent="-342900" eaLnBrk="1" hangingPunct="1"/>
            <a:r>
              <a:rPr lang="en-US" sz="1800" dirty="0" smtClean="0"/>
              <a:t>Sell-in for each product (DDD)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Estimate prescriptions for non-sample pharmacies.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Add the totals.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#74</a:t>
            </a:r>
          </a:p>
          <a:p>
            <a:fld id="{D89F47D0-0EAA-48A8-A446-FB7A3BB15A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en-US" b="1" smtClean="0"/>
              <a:t>Geospatial Statistics</a:t>
            </a:r>
          </a:p>
          <a:p>
            <a:pPr eaLnBrk="1" hangingPunct="1"/>
            <a:r>
              <a:rPr lang="en-US" smtClean="0"/>
              <a:t>Closer points have more similar values</a:t>
            </a:r>
          </a:p>
          <a:p>
            <a:pPr eaLnBrk="1" hangingPunct="1"/>
            <a:endParaRPr lang="en-US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838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Conceptual Illustration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7600" y="3340100"/>
            <a:ext cx="4010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#75</a:t>
            </a:r>
          </a:p>
          <a:p>
            <a:fld id="{5334149D-ADA2-4EF7-B635-FBEE82170AF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Conceptual Calculation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500792" name="Group 56"/>
          <p:cNvGraphicFramePr>
            <a:graphicFrameLocks noGrp="1"/>
          </p:cNvGraphicFramePr>
          <p:nvPr/>
        </p:nvGraphicFramePr>
        <p:xfrm>
          <a:off x="1457325" y="1997075"/>
          <a:ext cx="6096000" cy="2587627"/>
        </p:xfrm>
        <a:graphic>
          <a:graphicData uri="http://schemas.openxmlformats.org/drawingml/2006/table">
            <a:tbl>
              <a:tblPr/>
              <a:tblGrid>
                <a:gridCol w="2343150"/>
                <a:gridCol w="1720850"/>
                <a:gridCol w="20320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Dr. Black’s Prescription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for P/F/S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Store Weight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Weighted</a:t>
                      </a:r>
                      <a:b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Prescriptions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5.2*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86" name="Text Box 47"/>
          <p:cNvSpPr txBox="1">
            <a:spLocks noChangeArrowheads="1"/>
          </p:cNvSpPr>
          <p:nvPr/>
        </p:nvSpPr>
        <p:spPr bwMode="auto">
          <a:xfrm>
            <a:off x="2327275" y="1600200"/>
            <a:ext cx="7762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en-US" sz="1300" b="1">
                <a:solidFill>
                  <a:srgbClr val="002868"/>
                </a:solidFill>
              </a:rPr>
              <a:t>Step 2</a:t>
            </a:r>
          </a:p>
        </p:txBody>
      </p:sp>
      <p:sp>
        <p:nvSpPr>
          <p:cNvPr id="78887" name="Text Box 48"/>
          <p:cNvSpPr txBox="1">
            <a:spLocks noChangeArrowheads="1"/>
          </p:cNvSpPr>
          <p:nvPr/>
        </p:nvSpPr>
        <p:spPr bwMode="auto">
          <a:xfrm>
            <a:off x="7623175" y="4048125"/>
            <a:ext cx="7762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en-US" sz="1300" b="1">
                <a:solidFill>
                  <a:srgbClr val="002868"/>
                </a:solidFill>
              </a:rPr>
              <a:t>Step 5</a:t>
            </a:r>
          </a:p>
        </p:txBody>
      </p:sp>
      <p:sp>
        <p:nvSpPr>
          <p:cNvPr id="78888" name="Text Box 49"/>
          <p:cNvSpPr txBox="1">
            <a:spLocks noChangeArrowheads="1"/>
          </p:cNvSpPr>
          <p:nvPr/>
        </p:nvSpPr>
        <p:spPr bwMode="auto">
          <a:xfrm>
            <a:off x="3981450" y="1619250"/>
            <a:ext cx="1371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en-US" sz="1300" b="1">
                <a:solidFill>
                  <a:srgbClr val="002868"/>
                </a:solidFill>
              </a:rPr>
              <a:t>Steps 1, 3</a:t>
            </a:r>
          </a:p>
        </p:txBody>
      </p:sp>
      <p:sp>
        <p:nvSpPr>
          <p:cNvPr id="78889" name="Rectangle 51"/>
          <p:cNvSpPr>
            <a:spLocks noChangeArrowheads="1"/>
          </p:cNvSpPr>
          <p:nvPr/>
        </p:nvSpPr>
        <p:spPr bwMode="gray">
          <a:xfrm>
            <a:off x="1600200" y="4772025"/>
            <a:ext cx="50577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1" hangingPunct="1">
              <a:buFont typeface="Verdana" pitchFamily="34" charset="0"/>
              <a:buChar char="•"/>
            </a:pPr>
            <a:r>
              <a:rPr lang="en-US" sz="1300" dirty="0">
                <a:solidFill>
                  <a:schemeClr val="tx2"/>
                </a:solidFill>
              </a:rPr>
              <a:t>The estimate of Dr. Black’s prescriptions for this P/F/S (product/form/strength) at this non-sample store is 5.2. </a:t>
            </a:r>
            <a:br>
              <a:rPr lang="en-US" sz="1300" dirty="0">
                <a:solidFill>
                  <a:schemeClr val="tx2"/>
                </a:solidFill>
              </a:rPr>
            </a:br>
            <a:r>
              <a:rPr lang="en-US" sz="1300" dirty="0">
                <a:solidFill>
                  <a:schemeClr val="tx2"/>
                </a:solidFill>
              </a:rPr>
              <a:t>Note that the weights will not necessarily sum to 1.0 to </a:t>
            </a:r>
            <a:br>
              <a:rPr lang="en-US" sz="1300" dirty="0">
                <a:solidFill>
                  <a:schemeClr val="tx2"/>
                </a:solidFill>
              </a:rPr>
            </a:br>
            <a:r>
              <a:rPr lang="en-US" sz="1300" dirty="0">
                <a:solidFill>
                  <a:schemeClr val="tx2"/>
                </a:solidFill>
              </a:rPr>
              <a:t>the DDD dollar volume sizing.</a:t>
            </a:r>
          </a:p>
        </p:txBody>
      </p:sp>
      <p:sp>
        <p:nvSpPr>
          <p:cNvPr id="78890" name="Text Box 57"/>
          <p:cNvSpPr txBox="1">
            <a:spLocks noChangeArrowheads="1"/>
          </p:cNvSpPr>
          <p:nvPr/>
        </p:nvSpPr>
        <p:spPr bwMode="auto">
          <a:xfrm>
            <a:off x="6156325" y="1616075"/>
            <a:ext cx="77628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en-US" sz="1300" b="1">
                <a:solidFill>
                  <a:srgbClr val="002868"/>
                </a:solidFill>
              </a:rPr>
              <a:t>Step 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#76</a:t>
            </a:r>
          </a:p>
          <a:p>
            <a:fld id="{4824C04A-C1C4-434A-AA0A-7DD11479038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Prescription Services Estimation Methodology</a:t>
            </a:r>
            <a:br>
              <a:rPr lang="en-US" smtClean="0"/>
            </a:br>
            <a:endParaRPr lang="en-US" smtClean="0"/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Verdana" pitchFamily="34" charset="0"/>
              <a:buNone/>
              <a:tabLst>
                <a:tab pos="3543300" algn="l"/>
              </a:tabLst>
            </a:pPr>
            <a:r>
              <a:rPr lang="en-US" dirty="0" smtClean="0"/>
              <a:t>Projection factors based on:</a:t>
            </a:r>
          </a:p>
          <a:p>
            <a:pPr eaLnBrk="1" hangingPunct="1">
              <a:tabLst>
                <a:tab pos="3543300" algn="l"/>
              </a:tabLst>
            </a:pPr>
            <a:r>
              <a:rPr lang="en-US" dirty="0" smtClean="0"/>
              <a:t>Distance sample to non-sample stores</a:t>
            </a:r>
          </a:p>
          <a:p>
            <a:pPr eaLnBrk="1" hangingPunct="1">
              <a:tabLst>
                <a:tab pos="3543300" algn="l"/>
              </a:tabLst>
            </a:pPr>
            <a:r>
              <a:rPr lang="en-US" dirty="0" smtClean="0"/>
              <a:t>Product-specific sell-in data (DDD) </a:t>
            </a:r>
          </a:p>
          <a:p>
            <a:pPr eaLnBrk="1" hangingPunct="1">
              <a:tabLst>
                <a:tab pos="3543300" algn="l"/>
              </a:tabLst>
            </a:pPr>
            <a:r>
              <a:rPr lang="en-US" dirty="0" smtClean="0"/>
              <a:t>Measurement of store size</a:t>
            </a:r>
          </a:p>
          <a:p>
            <a:pPr eaLnBrk="1" hangingPunct="1">
              <a:buFont typeface="Verdana" pitchFamily="34" charset="0"/>
              <a:buNone/>
              <a:tabLst>
                <a:tab pos="3543300" algn="l"/>
              </a:tabLst>
            </a:pPr>
            <a:r>
              <a:rPr lang="en-US" dirty="0" smtClean="0">
                <a:sym typeface="Wingdings 3" pitchFamily="18" charset="2"/>
              </a:rPr>
              <a:t>		</a:t>
            </a:r>
            <a:endParaRPr lang="en-US" dirty="0" smtClean="0"/>
          </a:p>
          <a:p>
            <a:pPr eaLnBrk="1" hangingPunct="1">
              <a:buFont typeface="Verdana" pitchFamily="34" charset="0"/>
              <a:buNone/>
              <a:tabLst>
                <a:tab pos="3543300" algn="l"/>
              </a:tabLst>
            </a:pPr>
            <a:r>
              <a:rPr lang="en-US" dirty="0" smtClean="0"/>
              <a:t>One projection factor for each product per outlet</a:t>
            </a:r>
          </a:p>
          <a:p>
            <a:pPr eaLnBrk="1" hangingPunct="1">
              <a:buFont typeface="Verdana" pitchFamily="34" charset="0"/>
              <a:buNone/>
              <a:tabLst>
                <a:tab pos="3543300" algn="l"/>
              </a:tabLst>
            </a:pPr>
            <a:r>
              <a:rPr lang="en-US" dirty="0" smtClean="0">
                <a:sym typeface="Wingdings 3" pitchFamily="18" charset="2"/>
              </a:rPr>
              <a:t>		</a:t>
            </a:r>
            <a:endParaRPr lang="en-US" dirty="0" smtClean="0"/>
          </a:p>
          <a:p>
            <a:pPr eaLnBrk="1" hangingPunct="1">
              <a:buFont typeface="Verdana" pitchFamily="34" charset="0"/>
              <a:buNone/>
              <a:tabLst>
                <a:tab pos="3543300" algn="l"/>
              </a:tabLst>
            </a:pPr>
            <a:r>
              <a:rPr lang="en-US" dirty="0" smtClean="0"/>
              <a:t>Over 160 million projection factors created each week</a:t>
            </a:r>
          </a:p>
          <a:p>
            <a:pPr eaLnBrk="1" hangingPunct="1">
              <a:tabLst>
                <a:tab pos="3543300" algn="l"/>
              </a:tabLst>
            </a:pPr>
            <a:endParaRPr lang="en-US" dirty="0" smtClean="0"/>
          </a:p>
          <a:p>
            <a:pPr eaLnBrk="1" hangingPunct="1">
              <a:tabLst>
                <a:tab pos="35433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BB119DC7-0B54-4261-B701-79B5F47C673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0" y="2220913"/>
            <a:ext cx="86487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lang="en-US" sz="2000" dirty="0" smtClean="0"/>
              <a:t>Appendix: Prescription Database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78763" y="6432350"/>
            <a:ext cx="6856412" cy="320675"/>
          </a:xfrm>
          <a:noFill/>
        </p:spPr>
        <p:txBody>
          <a:bodyPr/>
          <a:lstStyle/>
          <a:p>
            <a:r>
              <a:rPr lang="en-US" dirty="0" smtClean="0"/>
              <a:t>----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#14</a:t>
            </a:r>
            <a:endParaRPr lang="en-US" dirty="0"/>
          </a:p>
          <a:p>
            <a:fld id="{A82B42BF-0491-4EB0-A6E6-1E716536BAF7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Prescription Database</a:t>
            </a:r>
          </a:p>
        </p:txBody>
      </p:sp>
      <p:graphicFrame>
        <p:nvGraphicFramePr>
          <p:cNvPr id="450705" name="Group 145"/>
          <p:cNvGraphicFramePr>
            <a:graphicFrameLocks noGrp="1"/>
          </p:cNvGraphicFramePr>
          <p:nvPr/>
        </p:nvGraphicFramePr>
        <p:xfrm>
          <a:off x="234025" y="962226"/>
          <a:ext cx="8524875" cy="5093653"/>
        </p:xfrm>
        <a:graphic>
          <a:graphicData uri="http://schemas.openxmlformats.org/drawingml/2006/table">
            <a:tbl>
              <a:tblPr/>
              <a:tblGrid>
                <a:gridCol w="1565441"/>
                <a:gridCol w="1409960"/>
                <a:gridCol w="1306306"/>
                <a:gridCol w="1465774"/>
                <a:gridCol w="1388697"/>
                <a:gridCol w="138869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NPA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Xponent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Xponent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PlanTrak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PlanTrak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XPD (Updated)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RX BD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</a:tr>
              <a:tr h="161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Strategic Applications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Prescription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New product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launches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Substitution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activity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	Dosage information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Forecasting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Tactical Applications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Targeting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Profiling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Compensation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Competitive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Tactical Applications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Sharpen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targeting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Track formulary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 compliance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Measure 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pull-</a:t>
                      </a:r>
                      <a:b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through </a:t>
                      </a:r>
                      <a:b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promotions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Tactical Applications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Determine plan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 contracts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Target plans and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evaluate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	promotions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Char char="•"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Quantify control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over prescribing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Strategic Applications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Prescription </a:t>
                      </a:r>
                      <a:b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New product </a:t>
                      </a:r>
                      <a:b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launches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Substitution </a:t>
                      </a:r>
                      <a:b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activity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	Dosage information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Forecasting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Segmentation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Track formulary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>
                          <a:tab pos="114300" algn="l"/>
                        </a:tabLst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Setup health insurance plan’s co-pay 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Six-year history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Two-year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history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Two-year </a:t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history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Two-year history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Two-year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history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Two-year </a:t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history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Market Researchers and the financial community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Sales Administration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Sales Administration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Marketing and NAMs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Market Researchers and the financial community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Used by Market Researchers and the financial community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Projected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National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Subnational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Sub-plan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Subnational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Subnational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2"/>
          <p:cNvGrpSpPr>
            <a:grpSpLocks/>
          </p:cNvGrpSpPr>
          <p:nvPr/>
        </p:nvGrpSpPr>
        <p:grpSpPr bwMode="auto">
          <a:xfrm>
            <a:off x="1579045" y="1721685"/>
            <a:ext cx="5824321" cy="3678767"/>
            <a:chOff x="1728" y="3888"/>
            <a:chExt cx="8064" cy="5472"/>
          </a:xfrm>
        </p:grpSpPr>
        <p:grpSp>
          <p:nvGrpSpPr>
            <p:cNvPr id="3" name="Group 273"/>
            <p:cNvGrpSpPr>
              <a:grpSpLocks/>
            </p:cNvGrpSpPr>
            <p:nvPr/>
          </p:nvGrpSpPr>
          <p:grpSpPr bwMode="auto">
            <a:xfrm>
              <a:off x="5040" y="6336"/>
              <a:ext cx="1296" cy="1296"/>
              <a:chOff x="5040" y="6336"/>
              <a:chExt cx="1296" cy="1296"/>
            </a:xfrm>
          </p:grpSpPr>
          <p:graphicFrame>
            <p:nvGraphicFramePr>
              <p:cNvPr id="1032" name="Object 274"/>
              <p:cNvGraphicFramePr>
                <a:graphicFrameLocks noChangeAspect="1"/>
              </p:cNvGraphicFramePr>
              <p:nvPr/>
            </p:nvGraphicFramePr>
            <p:xfrm>
              <a:off x="5040" y="6336"/>
              <a:ext cx="1294" cy="1296"/>
            </p:xfrm>
            <a:graphic>
              <a:graphicData uri="http://schemas.openxmlformats.org/presentationml/2006/ole">
                <p:oleObj spid="_x0000_s1690632" r:id="rId4" imgW="1663920" imgH="1666440" progId="">
                  <p:embed/>
                </p:oleObj>
              </a:graphicData>
            </a:graphic>
          </p:graphicFrame>
          <p:sp>
            <p:nvSpPr>
              <p:cNvPr id="1163" name="WordArt 2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40" y="6912"/>
                <a:ext cx="1296" cy="288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Down">
                  <a:avLst>
                    <a:gd name="adj" fmla="val 0"/>
                  </a:avLst>
                </a:prstTxWarp>
              </a:bodyPr>
              <a:lstStyle/>
              <a:p>
                <a:r>
                  <a:rPr lang="en-US" sz="2100" kern="10" dirty="0">
                    <a:ln w="9525">
                      <a:solidFill>
                        <a:srgbClr val="993300"/>
                      </a:solidFill>
                      <a:round/>
                      <a:headEnd/>
                      <a:tailEnd/>
                    </a:ln>
                    <a:solidFill>
                      <a:srgbClr val="FF99CC"/>
                    </a:solidFill>
                    <a:latin typeface="Bookman Old Style"/>
                  </a:rPr>
                  <a:t>IMS Health</a:t>
                </a:r>
              </a:p>
            </p:txBody>
          </p:sp>
        </p:grpSp>
        <p:grpSp>
          <p:nvGrpSpPr>
            <p:cNvPr id="4" name="Group 276"/>
            <p:cNvGrpSpPr>
              <a:grpSpLocks/>
            </p:cNvGrpSpPr>
            <p:nvPr/>
          </p:nvGrpSpPr>
          <p:grpSpPr bwMode="auto">
            <a:xfrm>
              <a:off x="1728" y="6048"/>
              <a:ext cx="2304" cy="2304"/>
              <a:chOff x="1440" y="8784"/>
              <a:chExt cx="2736" cy="2592"/>
            </a:xfrm>
          </p:grpSpPr>
          <p:sp>
            <p:nvSpPr>
              <p:cNvPr id="38165" name="Oval 277"/>
              <p:cNvSpPr>
                <a:spLocks noChangeArrowheads="1"/>
              </p:cNvSpPr>
              <p:nvPr/>
            </p:nvSpPr>
            <p:spPr bwMode="auto">
              <a:xfrm>
                <a:off x="1440" y="8784"/>
                <a:ext cx="2736" cy="25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vl="1" algn="l">
                  <a:defRPr/>
                </a:pPr>
                <a:endParaRPr lang="en-US" sz="1100" dirty="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r>
                  <a:rPr lang="en-US" sz="700" b="0" dirty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Media &amp;         M.Rs</a:t>
                </a:r>
              </a:p>
              <a:p>
                <a:pPr algn="l">
                  <a:defRPr/>
                </a:pPr>
                <a:r>
                  <a:rPr lang="en-US" sz="700" b="0" dirty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Internet</a:t>
                </a:r>
              </a:p>
              <a:p>
                <a:pPr algn="l">
                  <a:defRPr/>
                </a:pPr>
                <a:endParaRPr lang="en-US" sz="7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lvl="1" algn="l">
                  <a:defRPr/>
                </a:pPr>
                <a:endParaRPr lang="en-US" sz="7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lvl="1" algn="l">
                  <a:defRPr/>
                </a:pPr>
                <a:r>
                  <a:rPr lang="en-US" sz="700" b="0" dirty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Seminars</a:t>
                </a:r>
              </a:p>
              <a:p>
                <a:pPr algn="l">
                  <a:defRPr/>
                </a:pPr>
                <a:endParaRPr lang="en-US" sz="7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r>
                  <a:rPr lang="en-US" sz="700" b="0" dirty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Medical Mag.</a:t>
                </a:r>
                <a:endParaRPr lang="en-US" dirty="0"/>
              </a:p>
            </p:txBody>
          </p:sp>
          <p:graphicFrame>
            <p:nvGraphicFramePr>
              <p:cNvPr id="1029" name="Object 278"/>
              <p:cNvGraphicFramePr>
                <a:graphicFrameLocks noChangeAspect="1"/>
              </p:cNvGraphicFramePr>
              <p:nvPr/>
            </p:nvGraphicFramePr>
            <p:xfrm>
              <a:off x="3312" y="10080"/>
              <a:ext cx="447" cy="864"/>
            </p:xfrm>
            <a:graphic>
              <a:graphicData uri="http://schemas.openxmlformats.org/presentationml/2006/ole">
                <p:oleObj spid="_x0000_s1690629" r:id="rId5" imgW="2734920" imgH="5104800" progId="">
                  <p:embed/>
                </p:oleObj>
              </a:graphicData>
            </a:graphic>
          </p:graphicFrame>
          <p:graphicFrame>
            <p:nvGraphicFramePr>
              <p:cNvPr id="1030" name="Object 279"/>
              <p:cNvGraphicFramePr>
                <a:graphicFrameLocks noChangeAspect="1"/>
              </p:cNvGraphicFramePr>
              <p:nvPr/>
            </p:nvGraphicFramePr>
            <p:xfrm>
              <a:off x="2304" y="8784"/>
              <a:ext cx="422" cy="421"/>
            </p:xfrm>
            <a:graphic>
              <a:graphicData uri="http://schemas.openxmlformats.org/presentationml/2006/ole">
                <p:oleObj spid="_x0000_s1690630" r:id="rId6" imgW="4755600" imgH="4827960" progId="">
                  <p:embed/>
                </p:oleObj>
              </a:graphicData>
            </a:graphic>
          </p:graphicFrame>
          <p:graphicFrame>
            <p:nvGraphicFramePr>
              <p:cNvPr id="1031" name="Object 280"/>
              <p:cNvGraphicFramePr>
                <a:graphicFrameLocks noChangeAspect="1"/>
              </p:cNvGraphicFramePr>
              <p:nvPr/>
            </p:nvGraphicFramePr>
            <p:xfrm>
              <a:off x="1584" y="10080"/>
              <a:ext cx="576" cy="410"/>
            </p:xfrm>
            <a:graphic>
              <a:graphicData uri="http://schemas.openxmlformats.org/presentationml/2006/ole">
                <p:oleObj spid="_x0000_s1690631" r:id="rId7" imgW="751320" imgH="534600" progId="">
                  <p:embed/>
                </p:oleObj>
              </a:graphicData>
            </a:graphic>
          </p:graphicFrame>
          <p:grpSp>
            <p:nvGrpSpPr>
              <p:cNvPr id="5" name="Group 281"/>
              <p:cNvGrpSpPr>
                <a:grpSpLocks/>
              </p:cNvGrpSpPr>
              <p:nvPr/>
            </p:nvGrpSpPr>
            <p:grpSpPr bwMode="auto">
              <a:xfrm>
                <a:off x="3456" y="9072"/>
                <a:ext cx="331" cy="1008"/>
                <a:chOff x="1263" y="3922"/>
                <a:chExt cx="121" cy="396"/>
              </a:xfrm>
            </p:grpSpPr>
            <p:grpSp>
              <p:nvGrpSpPr>
                <p:cNvPr id="6" name="Group 282"/>
                <p:cNvGrpSpPr>
                  <a:grpSpLocks/>
                </p:cNvGrpSpPr>
                <p:nvPr/>
              </p:nvGrpSpPr>
              <p:grpSpPr bwMode="auto">
                <a:xfrm>
                  <a:off x="1310" y="4226"/>
                  <a:ext cx="30" cy="92"/>
                  <a:chOff x="3274" y="10566"/>
                  <a:chExt cx="76" cy="228"/>
                </a:xfrm>
              </p:grpSpPr>
              <p:sp>
                <p:nvSpPr>
                  <p:cNvPr id="1161" name="Freeform 283"/>
                  <p:cNvSpPr>
                    <a:spLocks/>
                  </p:cNvSpPr>
                  <p:nvPr/>
                </p:nvSpPr>
                <p:spPr bwMode="auto">
                  <a:xfrm>
                    <a:off x="3300" y="10698"/>
                    <a:ext cx="50" cy="96"/>
                  </a:xfrm>
                  <a:custGeom>
                    <a:avLst/>
                    <a:gdLst>
                      <a:gd name="T0" fmla="*/ 7 w 50"/>
                      <a:gd name="T1" fmla="*/ 21 h 96"/>
                      <a:gd name="T2" fmla="*/ 5 w 50"/>
                      <a:gd name="T3" fmla="*/ 38 h 96"/>
                      <a:gd name="T4" fmla="*/ 2 w 50"/>
                      <a:gd name="T5" fmla="*/ 50 h 96"/>
                      <a:gd name="T6" fmla="*/ 0 w 50"/>
                      <a:gd name="T7" fmla="*/ 64 h 96"/>
                      <a:gd name="T8" fmla="*/ 2 w 50"/>
                      <a:gd name="T9" fmla="*/ 72 h 96"/>
                      <a:gd name="T10" fmla="*/ 5 w 50"/>
                      <a:gd name="T11" fmla="*/ 81 h 96"/>
                      <a:gd name="T12" fmla="*/ 12 w 50"/>
                      <a:gd name="T13" fmla="*/ 88 h 96"/>
                      <a:gd name="T14" fmla="*/ 19 w 50"/>
                      <a:gd name="T15" fmla="*/ 93 h 96"/>
                      <a:gd name="T16" fmla="*/ 29 w 50"/>
                      <a:gd name="T17" fmla="*/ 96 h 96"/>
                      <a:gd name="T18" fmla="*/ 36 w 50"/>
                      <a:gd name="T19" fmla="*/ 96 h 96"/>
                      <a:gd name="T20" fmla="*/ 43 w 50"/>
                      <a:gd name="T21" fmla="*/ 88 h 96"/>
                      <a:gd name="T22" fmla="*/ 48 w 50"/>
                      <a:gd name="T23" fmla="*/ 81 h 96"/>
                      <a:gd name="T24" fmla="*/ 50 w 50"/>
                      <a:gd name="T25" fmla="*/ 72 h 96"/>
                      <a:gd name="T26" fmla="*/ 50 w 50"/>
                      <a:gd name="T27" fmla="*/ 60 h 96"/>
                      <a:gd name="T28" fmla="*/ 50 w 50"/>
                      <a:gd name="T29" fmla="*/ 45 h 96"/>
                      <a:gd name="T30" fmla="*/ 48 w 50"/>
                      <a:gd name="T31" fmla="*/ 28 h 96"/>
                      <a:gd name="T32" fmla="*/ 48 w 50"/>
                      <a:gd name="T33" fmla="*/ 19 h 96"/>
                      <a:gd name="T34" fmla="*/ 48 w 50"/>
                      <a:gd name="T35" fmla="*/ 9 h 96"/>
                      <a:gd name="T36" fmla="*/ 43 w 50"/>
                      <a:gd name="T37" fmla="*/ 4 h 96"/>
                      <a:gd name="T38" fmla="*/ 29 w 50"/>
                      <a:gd name="T39" fmla="*/ 0 h 96"/>
                      <a:gd name="T40" fmla="*/ 22 w 50"/>
                      <a:gd name="T41" fmla="*/ 0 h 96"/>
                      <a:gd name="T42" fmla="*/ 14 w 50"/>
                      <a:gd name="T43" fmla="*/ 4 h 96"/>
                      <a:gd name="T44" fmla="*/ 7 w 50"/>
                      <a:gd name="T45" fmla="*/ 21 h 9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50"/>
                      <a:gd name="T70" fmla="*/ 0 h 96"/>
                      <a:gd name="T71" fmla="*/ 50 w 50"/>
                      <a:gd name="T72" fmla="*/ 96 h 9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50" h="96">
                        <a:moveTo>
                          <a:pt x="7" y="21"/>
                        </a:moveTo>
                        <a:lnTo>
                          <a:pt x="5" y="38"/>
                        </a:lnTo>
                        <a:lnTo>
                          <a:pt x="2" y="50"/>
                        </a:lnTo>
                        <a:lnTo>
                          <a:pt x="0" y="64"/>
                        </a:lnTo>
                        <a:lnTo>
                          <a:pt x="2" y="72"/>
                        </a:lnTo>
                        <a:lnTo>
                          <a:pt x="5" y="81"/>
                        </a:lnTo>
                        <a:lnTo>
                          <a:pt x="12" y="88"/>
                        </a:lnTo>
                        <a:lnTo>
                          <a:pt x="19" y="93"/>
                        </a:lnTo>
                        <a:lnTo>
                          <a:pt x="29" y="96"/>
                        </a:lnTo>
                        <a:lnTo>
                          <a:pt x="36" y="96"/>
                        </a:lnTo>
                        <a:lnTo>
                          <a:pt x="43" y="88"/>
                        </a:lnTo>
                        <a:lnTo>
                          <a:pt x="48" y="81"/>
                        </a:lnTo>
                        <a:lnTo>
                          <a:pt x="50" y="72"/>
                        </a:lnTo>
                        <a:lnTo>
                          <a:pt x="50" y="60"/>
                        </a:lnTo>
                        <a:lnTo>
                          <a:pt x="50" y="45"/>
                        </a:lnTo>
                        <a:lnTo>
                          <a:pt x="48" y="28"/>
                        </a:lnTo>
                        <a:lnTo>
                          <a:pt x="48" y="19"/>
                        </a:lnTo>
                        <a:lnTo>
                          <a:pt x="48" y="9"/>
                        </a:lnTo>
                        <a:lnTo>
                          <a:pt x="43" y="4"/>
                        </a:lnTo>
                        <a:lnTo>
                          <a:pt x="29" y="0"/>
                        </a:lnTo>
                        <a:lnTo>
                          <a:pt x="22" y="0"/>
                        </a:lnTo>
                        <a:lnTo>
                          <a:pt x="14" y="4"/>
                        </a:lnTo>
                        <a:lnTo>
                          <a:pt x="7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284"/>
                  <p:cNvSpPr>
                    <a:spLocks/>
                  </p:cNvSpPr>
                  <p:nvPr/>
                </p:nvSpPr>
                <p:spPr bwMode="auto">
                  <a:xfrm>
                    <a:off x="3274" y="10566"/>
                    <a:ext cx="74" cy="201"/>
                  </a:xfrm>
                  <a:custGeom>
                    <a:avLst/>
                    <a:gdLst>
                      <a:gd name="T0" fmla="*/ 0 w 74"/>
                      <a:gd name="T1" fmla="*/ 14 h 201"/>
                      <a:gd name="T2" fmla="*/ 7 w 74"/>
                      <a:gd name="T3" fmla="*/ 38 h 201"/>
                      <a:gd name="T4" fmla="*/ 14 w 74"/>
                      <a:gd name="T5" fmla="*/ 67 h 201"/>
                      <a:gd name="T6" fmla="*/ 24 w 74"/>
                      <a:gd name="T7" fmla="*/ 88 h 201"/>
                      <a:gd name="T8" fmla="*/ 28 w 74"/>
                      <a:gd name="T9" fmla="*/ 100 h 201"/>
                      <a:gd name="T10" fmla="*/ 33 w 74"/>
                      <a:gd name="T11" fmla="*/ 115 h 201"/>
                      <a:gd name="T12" fmla="*/ 33 w 74"/>
                      <a:gd name="T13" fmla="*/ 127 h 201"/>
                      <a:gd name="T14" fmla="*/ 33 w 74"/>
                      <a:gd name="T15" fmla="*/ 146 h 201"/>
                      <a:gd name="T16" fmla="*/ 33 w 74"/>
                      <a:gd name="T17" fmla="*/ 156 h 201"/>
                      <a:gd name="T18" fmla="*/ 33 w 74"/>
                      <a:gd name="T19" fmla="*/ 170 h 201"/>
                      <a:gd name="T20" fmla="*/ 33 w 74"/>
                      <a:gd name="T21" fmla="*/ 182 h 201"/>
                      <a:gd name="T22" fmla="*/ 33 w 74"/>
                      <a:gd name="T23" fmla="*/ 192 h 201"/>
                      <a:gd name="T24" fmla="*/ 38 w 74"/>
                      <a:gd name="T25" fmla="*/ 199 h 201"/>
                      <a:gd name="T26" fmla="*/ 48 w 74"/>
                      <a:gd name="T27" fmla="*/ 201 h 201"/>
                      <a:gd name="T28" fmla="*/ 60 w 74"/>
                      <a:gd name="T29" fmla="*/ 201 h 201"/>
                      <a:gd name="T30" fmla="*/ 69 w 74"/>
                      <a:gd name="T31" fmla="*/ 199 h 201"/>
                      <a:gd name="T32" fmla="*/ 72 w 74"/>
                      <a:gd name="T33" fmla="*/ 192 h 201"/>
                      <a:gd name="T34" fmla="*/ 72 w 74"/>
                      <a:gd name="T35" fmla="*/ 182 h 201"/>
                      <a:gd name="T36" fmla="*/ 72 w 74"/>
                      <a:gd name="T37" fmla="*/ 172 h 201"/>
                      <a:gd name="T38" fmla="*/ 74 w 74"/>
                      <a:gd name="T39" fmla="*/ 165 h 201"/>
                      <a:gd name="T40" fmla="*/ 74 w 74"/>
                      <a:gd name="T41" fmla="*/ 156 h 201"/>
                      <a:gd name="T42" fmla="*/ 69 w 74"/>
                      <a:gd name="T43" fmla="*/ 144 h 201"/>
                      <a:gd name="T44" fmla="*/ 69 w 74"/>
                      <a:gd name="T45" fmla="*/ 134 h 201"/>
                      <a:gd name="T46" fmla="*/ 67 w 74"/>
                      <a:gd name="T47" fmla="*/ 127 h 201"/>
                      <a:gd name="T48" fmla="*/ 64 w 74"/>
                      <a:gd name="T49" fmla="*/ 120 h 201"/>
                      <a:gd name="T50" fmla="*/ 60 w 74"/>
                      <a:gd name="T51" fmla="*/ 108 h 201"/>
                      <a:gd name="T52" fmla="*/ 60 w 74"/>
                      <a:gd name="T53" fmla="*/ 91 h 201"/>
                      <a:gd name="T54" fmla="*/ 57 w 74"/>
                      <a:gd name="T55" fmla="*/ 69 h 201"/>
                      <a:gd name="T56" fmla="*/ 57 w 74"/>
                      <a:gd name="T57" fmla="*/ 40 h 201"/>
                      <a:gd name="T58" fmla="*/ 60 w 74"/>
                      <a:gd name="T59" fmla="*/ 19 h 201"/>
                      <a:gd name="T60" fmla="*/ 60 w 74"/>
                      <a:gd name="T61" fmla="*/ 0 h 201"/>
                      <a:gd name="T62" fmla="*/ 0 w 74"/>
                      <a:gd name="T63" fmla="*/ 14 h 201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74"/>
                      <a:gd name="T97" fmla="*/ 0 h 201"/>
                      <a:gd name="T98" fmla="*/ 74 w 74"/>
                      <a:gd name="T99" fmla="*/ 201 h 201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74" h="201">
                        <a:moveTo>
                          <a:pt x="0" y="14"/>
                        </a:moveTo>
                        <a:lnTo>
                          <a:pt x="7" y="38"/>
                        </a:lnTo>
                        <a:lnTo>
                          <a:pt x="14" y="67"/>
                        </a:lnTo>
                        <a:lnTo>
                          <a:pt x="24" y="88"/>
                        </a:lnTo>
                        <a:lnTo>
                          <a:pt x="28" y="100"/>
                        </a:lnTo>
                        <a:lnTo>
                          <a:pt x="33" y="115"/>
                        </a:lnTo>
                        <a:lnTo>
                          <a:pt x="33" y="127"/>
                        </a:lnTo>
                        <a:lnTo>
                          <a:pt x="33" y="146"/>
                        </a:lnTo>
                        <a:lnTo>
                          <a:pt x="33" y="156"/>
                        </a:lnTo>
                        <a:lnTo>
                          <a:pt x="33" y="170"/>
                        </a:lnTo>
                        <a:lnTo>
                          <a:pt x="33" y="182"/>
                        </a:lnTo>
                        <a:lnTo>
                          <a:pt x="33" y="192"/>
                        </a:lnTo>
                        <a:lnTo>
                          <a:pt x="38" y="199"/>
                        </a:lnTo>
                        <a:lnTo>
                          <a:pt x="48" y="201"/>
                        </a:lnTo>
                        <a:lnTo>
                          <a:pt x="60" y="201"/>
                        </a:lnTo>
                        <a:lnTo>
                          <a:pt x="69" y="199"/>
                        </a:lnTo>
                        <a:lnTo>
                          <a:pt x="72" y="192"/>
                        </a:lnTo>
                        <a:lnTo>
                          <a:pt x="72" y="182"/>
                        </a:lnTo>
                        <a:lnTo>
                          <a:pt x="72" y="172"/>
                        </a:lnTo>
                        <a:lnTo>
                          <a:pt x="74" y="165"/>
                        </a:lnTo>
                        <a:lnTo>
                          <a:pt x="74" y="156"/>
                        </a:lnTo>
                        <a:lnTo>
                          <a:pt x="69" y="144"/>
                        </a:lnTo>
                        <a:lnTo>
                          <a:pt x="69" y="134"/>
                        </a:lnTo>
                        <a:lnTo>
                          <a:pt x="67" y="127"/>
                        </a:lnTo>
                        <a:lnTo>
                          <a:pt x="64" y="120"/>
                        </a:lnTo>
                        <a:lnTo>
                          <a:pt x="60" y="108"/>
                        </a:lnTo>
                        <a:lnTo>
                          <a:pt x="60" y="91"/>
                        </a:lnTo>
                        <a:lnTo>
                          <a:pt x="57" y="69"/>
                        </a:lnTo>
                        <a:lnTo>
                          <a:pt x="57" y="40"/>
                        </a:lnTo>
                        <a:lnTo>
                          <a:pt x="60" y="19"/>
                        </a:lnTo>
                        <a:lnTo>
                          <a:pt x="60" y="0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9F9F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75" name="Freeform 285"/>
                <p:cNvSpPr>
                  <a:spLocks/>
                </p:cNvSpPr>
                <p:nvPr/>
              </p:nvSpPr>
              <p:spPr bwMode="auto">
                <a:xfrm>
                  <a:off x="1308" y="3930"/>
                  <a:ext cx="38" cy="64"/>
                </a:xfrm>
                <a:custGeom>
                  <a:avLst/>
                  <a:gdLst>
                    <a:gd name="T0" fmla="*/ 5 w 94"/>
                    <a:gd name="T1" fmla="*/ 25 h 161"/>
                    <a:gd name="T2" fmla="*/ 4 w 94"/>
                    <a:gd name="T3" fmla="*/ 25 h 161"/>
                    <a:gd name="T4" fmla="*/ 3 w 94"/>
                    <a:gd name="T5" fmla="*/ 24 h 161"/>
                    <a:gd name="T6" fmla="*/ 3 w 94"/>
                    <a:gd name="T7" fmla="*/ 23 h 161"/>
                    <a:gd name="T8" fmla="*/ 3 w 94"/>
                    <a:gd name="T9" fmla="*/ 21 h 161"/>
                    <a:gd name="T10" fmla="*/ 3 w 94"/>
                    <a:gd name="T11" fmla="*/ 21 h 161"/>
                    <a:gd name="T12" fmla="*/ 3 w 94"/>
                    <a:gd name="T13" fmla="*/ 20 h 161"/>
                    <a:gd name="T14" fmla="*/ 3 w 94"/>
                    <a:gd name="T15" fmla="*/ 18 h 161"/>
                    <a:gd name="T16" fmla="*/ 3 w 94"/>
                    <a:gd name="T17" fmla="*/ 17 h 161"/>
                    <a:gd name="T18" fmla="*/ 3 w 94"/>
                    <a:gd name="T19" fmla="*/ 15 h 161"/>
                    <a:gd name="T20" fmla="*/ 2 w 94"/>
                    <a:gd name="T21" fmla="*/ 14 h 161"/>
                    <a:gd name="T22" fmla="*/ 2 w 94"/>
                    <a:gd name="T23" fmla="*/ 14 h 161"/>
                    <a:gd name="T24" fmla="*/ 1 w 94"/>
                    <a:gd name="T25" fmla="*/ 13 h 161"/>
                    <a:gd name="T26" fmla="*/ 0 w 94"/>
                    <a:gd name="T27" fmla="*/ 12 h 161"/>
                    <a:gd name="T28" fmla="*/ 0 w 94"/>
                    <a:gd name="T29" fmla="*/ 10 h 161"/>
                    <a:gd name="T30" fmla="*/ 0 w 94"/>
                    <a:gd name="T31" fmla="*/ 7 h 161"/>
                    <a:gd name="T32" fmla="*/ 0 w 94"/>
                    <a:gd name="T33" fmla="*/ 4 h 161"/>
                    <a:gd name="T34" fmla="*/ 1 w 94"/>
                    <a:gd name="T35" fmla="*/ 2 h 161"/>
                    <a:gd name="T36" fmla="*/ 2 w 94"/>
                    <a:gd name="T37" fmla="*/ 2 h 161"/>
                    <a:gd name="T38" fmla="*/ 4 w 94"/>
                    <a:gd name="T39" fmla="*/ 1 h 161"/>
                    <a:gd name="T40" fmla="*/ 6 w 94"/>
                    <a:gd name="T41" fmla="*/ 0 h 161"/>
                    <a:gd name="T42" fmla="*/ 8 w 94"/>
                    <a:gd name="T43" fmla="*/ 0 h 161"/>
                    <a:gd name="T44" fmla="*/ 10 w 94"/>
                    <a:gd name="T45" fmla="*/ 0 h 161"/>
                    <a:gd name="T46" fmla="*/ 13 w 94"/>
                    <a:gd name="T47" fmla="*/ 0 h 161"/>
                    <a:gd name="T48" fmla="*/ 14 w 94"/>
                    <a:gd name="T49" fmla="*/ 1 h 161"/>
                    <a:gd name="T50" fmla="*/ 15 w 94"/>
                    <a:gd name="T51" fmla="*/ 3 h 161"/>
                    <a:gd name="T52" fmla="*/ 15 w 94"/>
                    <a:gd name="T53" fmla="*/ 5 h 161"/>
                    <a:gd name="T54" fmla="*/ 15 w 94"/>
                    <a:gd name="T55" fmla="*/ 6 h 161"/>
                    <a:gd name="T56" fmla="*/ 15 w 94"/>
                    <a:gd name="T57" fmla="*/ 7 h 161"/>
                    <a:gd name="T58" fmla="*/ 15 w 94"/>
                    <a:gd name="T59" fmla="*/ 8 h 161"/>
                    <a:gd name="T60" fmla="*/ 15 w 94"/>
                    <a:gd name="T61" fmla="*/ 9 h 161"/>
                    <a:gd name="T62" fmla="*/ 15 w 94"/>
                    <a:gd name="T63" fmla="*/ 10 h 161"/>
                    <a:gd name="T64" fmla="*/ 15 w 94"/>
                    <a:gd name="T65" fmla="*/ 12 h 161"/>
                    <a:gd name="T66" fmla="*/ 15 w 94"/>
                    <a:gd name="T67" fmla="*/ 12 h 161"/>
                    <a:gd name="T68" fmla="*/ 15 w 94"/>
                    <a:gd name="T69" fmla="*/ 14 h 161"/>
                    <a:gd name="T70" fmla="*/ 15 w 94"/>
                    <a:gd name="T71" fmla="*/ 15 h 161"/>
                    <a:gd name="T72" fmla="*/ 14 w 94"/>
                    <a:gd name="T73" fmla="*/ 16 h 161"/>
                    <a:gd name="T74" fmla="*/ 14 w 94"/>
                    <a:gd name="T75" fmla="*/ 17 h 161"/>
                    <a:gd name="T76" fmla="*/ 13 w 94"/>
                    <a:gd name="T77" fmla="*/ 17 h 161"/>
                    <a:gd name="T78" fmla="*/ 13 w 94"/>
                    <a:gd name="T79" fmla="*/ 18 h 161"/>
                    <a:gd name="T80" fmla="*/ 13 w 94"/>
                    <a:gd name="T81" fmla="*/ 19 h 161"/>
                    <a:gd name="T82" fmla="*/ 13 w 94"/>
                    <a:gd name="T83" fmla="*/ 20 h 161"/>
                    <a:gd name="T84" fmla="*/ 13 w 94"/>
                    <a:gd name="T85" fmla="*/ 21 h 161"/>
                    <a:gd name="T86" fmla="*/ 12 w 94"/>
                    <a:gd name="T87" fmla="*/ 22 h 161"/>
                    <a:gd name="T88" fmla="*/ 10 w 94"/>
                    <a:gd name="T89" fmla="*/ 23 h 161"/>
                    <a:gd name="T90" fmla="*/ 8 w 94"/>
                    <a:gd name="T91" fmla="*/ 25 h 161"/>
                    <a:gd name="T92" fmla="*/ 8 w 94"/>
                    <a:gd name="T93" fmla="*/ 25 h 161"/>
                    <a:gd name="T94" fmla="*/ 7 w 94"/>
                    <a:gd name="T95" fmla="*/ 25 h 161"/>
                    <a:gd name="T96" fmla="*/ 7 w 94"/>
                    <a:gd name="T97" fmla="*/ 25 h 161"/>
                    <a:gd name="T98" fmla="*/ 5 w 94"/>
                    <a:gd name="T99" fmla="*/ 25 h 16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4"/>
                    <a:gd name="T151" fmla="*/ 0 h 161"/>
                    <a:gd name="T152" fmla="*/ 94 w 94"/>
                    <a:gd name="T153" fmla="*/ 161 h 16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4" h="161">
                      <a:moveTo>
                        <a:pt x="31" y="159"/>
                      </a:moveTo>
                      <a:lnTo>
                        <a:pt x="27" y="156"/>
                      </a:lnTo>
                      <a:lnTo>
                        <a:pt x="19" y="151"/>
                      </a:lnTo>
                      <a:lnTo>
                        <a:pt x="17" y="144"/>
                      </a:lnTo>
                      <a:lnTo>
                        <a:pt x="17" y="135"/>
                      </a:lnTo>
                      <a:lnTo>
                        <a:pt x="17" y="130"/>
                      </a:lnTo>
                      <a:lnTo>
                        <a:pt x="17" y="125"/>
                      </a:lnTo>
                      <a:lnTo>
                        <a:pt x="19" y="115"/>
                      </a:lnTo>
                      <a:lnTo>
                        <a:pt x="19" y="106"/>
                      </a:lnTo>
                      <a:lnTo>
                        <a:pt x="17" y="96"/>
                      </a:lnTo>
                      <a:lnTo>
                        <a:pt x="12" y="91"/>
                      </a:lnTo>
                      <a:lnTo>
                        <a:pt x="10" y="89"/>
                      </a:lnTo>
                      <a:lnTo>
                        <a:pt x="7" y="82"/>
                      </a:lnTo>
                      <a:lnTo>
                        <a:pt x="3" y="72"/>
                      </a:lnTo>
                      <a:lnTo>
                        <a:pt x="3" y="60"/>
                      </a:lnTo>
                      <a:lnTo>
                        <a:pt x="0" y="46"/>
                      </a:lnTo>
                      <a:lnTo>
                        <a:pt x="3" y="27"/>
                      </a:lnTo>
                      <a:lnTo>
                        <a:pt x="7" y="15"/>
                      </a:lnTo>
                      <a:lnTo>
                        <a:pt x="12" y="10"/>
                      </a:lnTo>
                      <a:lnTo>
                        <a:pt x="22" y="7"/>
                      </a:lnTo>
                      <a:lnTo>
                        <a:pt x="34" y="3"/>
                      </a:lnTo>
                      <a:lnTo>
                        <a:pt x="51" y="0"/>
                      </a:lnTo>
                      <a:lnTo>
                        <a:pt x="63" y="0"/>
                      </a:lnTo>
                      <a:lnTo>
                        <a:pt x="77" y="3"/>
                      </a:lnTo>
                      <a:lnTo>
                        <a:pt x="87" y="7"/>
                      </a:lnTo>
                      <a:lnTo>
                        <a:pt x="91" y="17"/>
                      </a:lnTo>
                      <a:lnTo>
                        <a:pt x="94" y="31"/>
                      </a:lnTo>
                      <a:lnTo>
                        <a:pt x="94" y="41"/>
                      </a:lnTo>
                      <a:lnTo>
                        <a:pt x="94" y="46"/>
                      </a:lnTo>
                      <a:lnTo>
                        <a:pt x="94" y="53"/>
                      </a:lnTo>
                      <a:lnTo>
                        <a:pt x="94" y="58"/>
                      </a:lnTo>
                      <a:lnTo>
                        <a:pt x="94" y="63"/>
                      </a:lnTo>
                      <a:lnTo>
                        <a:pt x="94" y="72"/>
                      </a:lnTo>
                      <a:lnTo>
                        <a:pt x="91" y="79"/>
                      </a:lnTo>
                      <a:lnTo>
                        <a:pt x="89" y="89"/>
                      </a:lnTo>
                      <a:lnTo>
                        <a:pt x="89" y="96"/>
                      </a:lnTo>
                      <a:lnTo>
                        <a:pt x="87" y="103"/>
                      </a:lnTo>
                      <a:lnTo>
                        <a:pt x="84" y="108"/>
                      </a:lnTo>
                      <a:lnTo>
                        <a:pt x="79" y="111"/>
                      </a:lnTo>
                      <a:lnTo>
                        <a:pt x="77" y="113"/>
                      </a:lnTo>
                      <a:lnTo>
                        <a:pt x="77" y="120"/>
                      </a:lnTo>
                      <a:lnTo>
                        <a:pt x="77" y="127"/>
                      </a:lnTo>
                      <a:lnTo>
                        <a:pt x="77" y="132"/>
                      </a:lnTo>
                      <a:lnTo>
                        <a:pt x="72" y="139"/>
                      </a:lnTo>
                      <a:lnTo>
                        <a:pt x="63" y="149"/>
                      </a:lnTo>
                      <a:lnTo>
                        <a:pt x="53" y="156"/>
                      </a:lnTo>
                      <a:lnTo>
                        <a:pt x="48" y="161"/>
                      </a:lnTo>
                      <a:lnTo>
                        <a:pt x="43" y="161"/>
                      </a:lnTo>
                      <a:lnTo>
                        <a:pt x="41" y="161"/>
                      </a:lnTo>
                      <a:lnTo>
                        <a:pt x="31" y="15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">
                  <a:solidFill>
                    <a:srgbClr val="FF9F9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86"/>
                <p:cNvSpPr>
                  <a:spLocks/>
                </p:cNvSpPr>
                <p:nvPr/>
              </p:nvSpPr>
              <p:spPr bwMode="auto">
                <a:xfrm>
                  <a:off x="1302" y="3922"/>
                  <a:ext cx="46" cy="67"/>
                </a:xfrm>
                <a:custGeom>
                  <a:avLst/>
                  <a:gdLst>
                    <a:gd name="T0" fmla="*/ 8 w 116"/>
                    <a:gd name="T1" fmla="*/ 5 h 168"/>
                    <a:gd name="T2" fmla="*/ 9 w 116"/>
                    <a:gd name="T3" fmla="*/ 5 h 168"/>
                    <a:gd name="T4" fmla="*/ 10 w 116"/>
                    <a:gd name="T5" fmla="*/ 4 h 168"/>
                    <a:gd name="T6" fmla="*/ 12 w 116"/>
                    <a:gd name="T7" fmla="*/ 4 h 168"/>
                    <a:gd name="T8" fmla="*/ 13 w 116"/>
                    <a:gd name="T9" fmla="*/ 5 h 168"/>
                    <a:gd name="T10" fmla="*/ 14 w 116"/>
                    <a:gd name="T11" fmla="*/ 5 h 168"/>
                    <a:gd name="T12" fmla="*/ 15 w 116"/>
                    <a:gd name="T13" fmla="*/ 6 h 168"/>
                    <a:gd name="T14" fmla="*/ 15 w 116"/>
                    <a:gd name="T15" fmla="*/ 6 h 168"/>
                    <a:gd name="T16" fmla="*/ 16 w 116"/>
                    <a:gd name="T17" fmla="*/ 7 h 168"/>
                    <a:gd name="T18" fmla="*/ 17 w 116"/>
                    <a:gd name="T19" fmla="*/ 8 h 168"/>
                    <a:gd name="T20" fmla="*/ 17 w 116"/>
                    <a:gd name="T21" fmla="*/ 10 h 168"/>
                    <a:gd name="T22" fmla="*/ 18 w 116"/>
                    <a:gd name="T23" fmla="*/ 8 h 168"/>
                    <a:gd name="T24" fmla="*/ 18 w 116"/>
                    <a:gd name="T25" fmla="*/ 6 h 168"/>
                    <a:gd name="T26" fmla="*/ 18 w 116"/>
                    <a:gd name="T27" fmla="*/ 6 h 168"/>
                    <a:gd name="T28" fmla="*/ 18 w 116"/>
                    <a:gd name="T29" fmla="*/ 5 h 168"/>
                    <a:gd name="T30" fmla="*/ 18 w 116"/>
                    <a:gd name="T31" fmla="*/ 4 h 168"/>
                    <a:gd name="T32" fmla="*/ 17 w 116"/>
                    <a:gd name="T33" fmla="*/ 4 h 168"/>
                    <a:gd name="T34" fmla="*/ 17 w 116"/>
                    <a:gd name="T35" fmla="*/ 2 h 168"/>
                    <a:gd name="T36" fmla="*/ 16 w 116"/>
                    <a:gd name="T37" fmla="*/ 2 h 168"/>
                    <a:gd name="T38" fmla="*/ 15 w 116"/>
                    <a:gd name="T39" fmla="*/ 1 h 168"/>
                    <a:gd name="T40" fmla="*/ 13 w 116"/>
                    <a:gd name="T41" fmla="*/ 0 h 168"/>
                    <a:gd name="T42" fmla="*/ 12 w 116"/>
                    <a:gd name="T43" fmla="*/ 0 h 168"/>
                    <a:gd name="T44" fmla="*/ 11 w 116"/>
                    <a:gd name="T45" fmla="*/ 0 h 168"/>
                    <a:gd name="T46" fmla="*/ 10 w 116"/>
                    <a:gd name="T47" fmla="*/ 0 h 168"/>
                    <a:gd name="T48" fmla="*/ 8 w 116"/>
                    <a:gd name="T49" fmla="*/ 0 h 168"/>
                    <a:gd name="T50" fmla="*/ 7 w 116"/>
                    <a:gd name="T51" fmla="*/ 1 h 168"/>
                    <a:gd name="T52" fmla="*/ 6 w 116"/>
                    <a:gd name="T53" fmla="*/ 1 h 168"/>
                    <a:gd name="T54" fmla="*/ 5 w 116"/>
                    <a:gd name="T55" fmla="*/ 2 h 168"/>
                    <a:gd name="T56" fmla="*/ 4 w 116"/>
                    <a:gd name="T57" fmla="*/ 2 h 168"/>
                    <a:gd name="T58" fmla="*/ 4 w 116"/>
                    <a:gd name="T59" fmla="*/ 3 h 168"/>
                    <a:gd name="T60" fmla="*/ 3 w 116"/>
                    <a:gd name="T61" fmla="*/ 4 h 168"/>
                    <a:gd name="T62" fmla="*/ 2 w 116"/>
                    <a:gd name="T63" fmla="*/ 5 h 168"/>
                    <a:gd name="T64" fmla="*/ 2 w 116"/>
                    <a:gd name="T65" fmla="*/ 6 h 168"/>
                    <a:gd name="T66" fmla="*/ 2 w 116"/>
                    <a:gd name="T67" fmla="*/ 6 h 168"/>
                    <a:gd name="T68" fmla="*/ 1 w 116"/>
                    <a:gd name="T69" fmla="*/ 9 h 168"/>
                    <a:gd name="T70" fmla="*/ 1 w 116"/>
                    <a:gd name="T71" fmla="*/ 13 h 168"/>
                    <a:gd name="T72" fmla="*/ 0 w 116"/>
                    <a:gd name="T73" fmla="*/ 16 h 168"/>
                    <a:gd name="T74" fmla="*/ 0 w 116"/>
                    <a:gd name="T75" fmla="*/ 20 h 168"/>
                    <a:gd name="T76" fmla="*/ 0 w 116"/>
                    <a:gd name="T77" fmla="*/ 22 h 168"/>
                    <a:gd name="T78" fmla="*/ 0 w 116"/>
                    <a:gd name="T79" fmla="*/ 24 h 168"/>
                    <a:gd name="T80" fmla="*/ 0 w 116"/>
                    <a:gd name="T81" fmla="*/ 27 h 168"/>
                    <a:gd name="T82" fmla="*/ 1 w 116"/>
                    <a:gd name="T83" fmla="*/ 26 h 168"/>
                    <a:gd name="T84" fmla="*/ 2 w 116"/>
                    <a:gd name="T85" fmla="*/ 26 h 168"/>
                    <a:gd name="T86" fmla="*/ 2 w 116"/>
                    <a:gd name="T87" fmla="*/ 25 h 168"/>
                    <a:gd name="T88" fmla="*/ 4 w 116"/>
                    <a:gd name="T89" fmla="*/ 24 h 168"/>
                    <a:gd name="T90" fmla="*/ 4 w 116"/>
                    <a:gd name="T91" fmla="*/ 24 h 168"/>
                    <a:gd name="T92" fmla="*/ 5 w 116"/>
                    <a:gd name="T93" fmla="*/ 23 h 168"/>
                    <a:gd name="T94" fmla="*/ 5 w 116"/>
                    <a:gd name="T95" fmla="*/ 22 h 168"/>
                    <a:gd name="T96" fmla="*/ 6 w 116"/>
                    <a:gd name="T97" fmla="*/ 21 h 168"/>
                    <a:gd name="T98" fmla="*/ 6 w 116"/>
                    <a:gd name="T99" fmla="*/ 20 h 168"/>
                    <a:gd name="T100" fmla="*/ 6 w 116"/>
                    <a:gd name="T101" fmla="*/ 18 h 168"/>
                    <a:gd name="T102" fmla="*/ 5 w 116"/>
                    <a:gd name="T103" fmla="*/ 16 h 168"/>
                    <a:gd name="T104" fmla="*/ 5 w 116"/>
                    <a:gd name="T105" fmla="*/ 14 h 168"/>
                    <a:gd name="T106" fmla="*/ 6 w 116"/>
                    <a:gd name="T107" fmla="*/ 12 h 168"/>
                    <a:gd name="T108" fmla="*/ 6 w 116"/>
                    <a:gd name="T109" fmla="*/ 11 h 168"/>
                    <a:gd name="T110" fmla="*/ 6 w 116"/>
                    <a:gd name="T111" fmla="*/ 10 h 168"/>
                    <a:gd name="T112" fmla="*/ 7 w 116"/>
                    <a:gd name="T113" fmla="*/ 9 h 168"/>
                    <a:gd name="T114" fmla="*/ 8 w 116"/>
                    <a:gd name="T115" fmla="*/ 7 h 168"/>
                    <a:gd name="T116" fmla="*/ 8 w 116"/>
                    <a:gd name="T117" fmla="*/ 6 h 168"/>
                    <a:gd name="T118" fmla="*/ 8 w 116"/>
                    <a:gd name="T119" fmla="*/ 5 h 16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16"/>
                    <a:gd name="T181" fmla="*/ 0 h 168"/>
                    <a:gd name="T182" fmla="*/ 116 w 116"/>
                    <a:gd name="T183" fmla="*/ 168 h 168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16" h="168">
                      <a:moveTo>
                        <a:pt x="51" y="29"/>
                      </a:moveTo>
                      <a:lnTo>
                        <a:pt x="56" y="29"/>
                      </a:lnTo>
                      <a:lnTo>
                        <a:pt x="63" y="26"/>
                      </a:lnTo>
                      <a:lnTo>
                        <a:pt x="72" y="26"/>
                      </a:lnTo>
                      <a:lnTo>
                        <a:pt x="82" y="29"/>
                      </a:lnTo>
                      <a:lnTo>
                        <a:pt x="89" y="31"/>
                      </a:lnTo>
                      <a:lnTo>
                        <a:pt x="94" y="36"/>
                      </a:lnTo>
                      <a:lnTo>
                        <a:pt x="99" y="41"/>
                      </a:lnTo>
                      <a:lnTo>
                        <a:pt x="104" y="43"/>
                      </a:lnTo>
                      <a:lnTo>
                        <a:pt x="108" y="50"/>
                      </a:lnTo>
                      <a:lnTo>
                        <a:pt x="111" y="60"/>
                      </a:lnTo>
                      <a:lnTo>
                        <a:pt x="116" y="50"/>
                      </a:lnTo>
                      <a:lnTo>
                        <a:pt x="116" y="41"/>
                      </a:lnTo>
                      <a:lnTo>
                        <a:pt x="116" y="34"/>
                      </a:lnTo>
                      <a:lnTo>
                        <a:pt x="116" y="29"/>
                      </a:lnTo>
                      <a:lnTo>
                        <a:pt x="113" y="24"/>
                      </a:lnTo>
                      <a:lnTo>
                        <a:pt x="111" y="22"/>
                      </a:lnTo>
                      <a:lnTo>
                        <a:pt x="106" y="14"/>
                      </a:lnTo>
                      <a:lnTo>
                        <a:pt x="101" y="10"/>
                      </a:lnTo>
                      <a:lnTo>
                        <a:pt x="94" y="7"/>
                      </a:lnTo>
                      <a:lnTo>
                        <a:pt x="82" y="2"/>
                      </a:lnTo>
                      <a:lnTo>
                        <a:pt x="77" y="0"/>
                      </a:lnTo>
                      <a:lnTo>
                        <a:pt x="68" y="0"/>
                      </a:lnTo>
                      <a:lnTo>
                        <a:pt x="60" y="0"/>
                      </a:lnTo>
                      <a:lnTo>
                        <a:pt x="51" y="2"/>
                      </a:lnTo>
                      <a:lnTo>
                        <a:pt x="44" y="5"/>
                      </a:lnTo>
                      <a:lnTo>
                        <a:pt x="39" y="7"/>
                      </a:lnTo>
                      <a:lnTo>
                        <a:pt x="34" y="10"/>
                      </a:lnTo>
                      <a:lnTo>
                        <a:pt x="27" y="14"/>
                      </a:lnTo>
                      <a:lnTo>
                        <a:pt x="24" y="19"/>
                      </a:lnTo>
                      <a:lnTo>
                        <a:pt x="20" y="22"/>
                      </a:lnTo>
                      <a:lnTo>
                        <a:pt x="15" y="29"/>
                      </a:lnTo>
                      <a:lnTo>
                        <a:pt x="12" y="34"/>
                      </a:lnTo>
                      <a:lnTo>
                        <a:pt x="10" y="38"/>
                      </a:lnTo>
                      <a:lnTo>
                        <a:pt x="8" y="58"/>
                      </a:lnTo>
                      <a:lnTo>
                        <a:pt x="5" y="79"/>
                      </a:lnTo>
                      <a:lnTo>
                        <a:pt x="3" y="103"/>
                      </a:lnTo>
                      <a:lnTo>
                        <a:pt x="3" y="122"/>
                      </a:lnTo>
                      <a:lnTo>
                        <a:pt x="0" y="139"/>
                      </a:lnTo>
                      <a:lnTo>
                        <a:pt x="0" y="154"/>
                      </a:lnTo>
                      <a:lnTo>
                        <a:pt x="0" y="168"/>
                      </a:lnTo>
                      <a:lnTo>
                        <a:pt x="5" y="166"/>
                      </a:lnTo>
                      <a:lnTo>
                        <a:pt x="12" y="163"/>
                      </a:lnTo>
                      <a:lnTo>
                        <a:pt x="15" y="158"/>
                      </a:lnTo>
                      <a:lnTo>
                        <a:pt x="22" y="154"/>
                      </a:lnTo>
                      <a:lnTo>
                        <a:pt x="27" y="149"/>
                      </a:lnTo>
                      <a:lnTo>
                        <a:pt x="32" y="144"/>
                      </a:lnTo>
                      <a:lnTo>
                        <a:pt x="34" y="137"/>
                      </a:lnTo>
                      <a:lnTo>
                        <a:pt x="36" y="130"/>
                      </a:lnTo>
                      <a:lnTo>
                        <a:pt x="36" y="122"/>
                      </a:lnTo>
                      <a:lnTo>
                        <a:pt x="36" y="113"/>
                      </a:lnTo>
                      <a:lnTo>
                        <a:pt x="34" y="103"/>
                      </a:lnTo>
                      <a:lnTo>
                        <a:pt x="34" y="86"/>
                      </a:lnTo>
                      <a:lnTo>
                        <a:pt x="36" y="74"/>
                      </a:lnTo>
                      <a:lnTo>
                        <a:pt x="39" y="70"/>
                      </a:lnTo>
                      <a:lnTo>
                        <a:pt x="39" y="65"/>
                      </a:lnTo>
                      <a:lnTo>
                        <a:pt x="44" y="55"/>
                      </a:lnTo>
                      <a:lnTo>
                        <a:pt x="48" y="46"/>
                      </a:lnTo>
                      <a:lnTo>
                        <a:pt x="48" y="36"/>
                      </a:lnTo>
                      <a:lnTo>
                        <a:pt x="51" y="29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1270">
                  <a:solidFill>
                    <a:srgbClr val="3F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287"/>
                <p:cNvGrpSpPr>
                  <a:grpSpLocks/>
                </p:cNvGrpSpPr>
                <p:nvPr/>
              </p:nvGrpSpPr>
              <p:grpSpPr bwMode="auto">
                <a:xfrm>
                  <a:off x="1306" y="3927"/>
                  <a:ext cx="41" cy="61"/>
                  <a:chOff x="3264" y="9817"/>
                  <a:chExt cx="103" cy="154"/>
                </a:xfrm>
              </p:grpSpPr>
              <p:sp>
                <p:nvSpPr>
                  <p:cNvPr id="1157" name="Freeform 288"/>
                  <p:cNvSpPr>
                    <a:spLocks/>
                  </p:cNvSpPr>
                  <p:nvPr/>
                </p:nvSpPr>
                <p:spPr bwMode="auto">
                  <a:xfrm>
                    <a:off x="3276" y="9839"/>
                    <a:ext cx="19" cy="112"/>
                  </a:xfrm>
                  <a:custGeom>
                    <a:avLst/>
                    <a:gdLst>
                      <a:gd name="T0" fmla="*/ 19 w 19"/>
                      <a:gd name="T1" fmla="*/ 0 h 112"/>
                      <a:gd name="T2" fmla="*/ 19 w 19"/>
                      <a:gd name="T3" fmla="*/ 9 h 112"/>
                      <a:gd name="T4" fmla="*/ 17 w 19"/>
                      <a:gd name="T5" fmla="*/ 16 h 112"/>
                      <a:gd name="T6" fmla="*/ 14 w 19"/>
                      <a:gd name="T7" fmla="*/ 24 h 112"/>
                      <a:gd name="T8" fmla="*/ 10 w 19"/>
                      <a:gd name="T9" fmla="*/ 33 h 112"/>
                      <a:gd name="T10" fmla="*/ 7 w 19"/>
                      <a:gd name="T11" fmla="*/ 40 h 112"/>
                      <a:gd name="T12" fmla="*/ 5 w 19"/>
                      <a:gd name="T13" fmla="*/ 45 h 112"/>
                      <a:gd name="T14" fmla="*/ 2 w 19"/>
                      <a:gd name="T15" fmla="*/ 50 h 112"/>
                      <a:gd name="T16" fmla="*/ 2 w 19"/>
                      <a:gd name="T17" fmla="*/ 57 h 112"/>
                      <a:gd name="T18" fmla="*/ 2 w 19"/>
                      <a:gd name="T19" fmla="*/ 74 h 112"/>
                      <a:gd name="T20" fmla="*/ 2 w 19"/>
                      <a:gd name="T21" fmla="*/ 88 h 112"/>
                      <a:gd name="T22" fmla="*/ 0 w 19"/>
                      <a:gd name="T23" fmla="*/ 98 h 112"/>
                      <a:gd name="T24" fmla="*/ 0 w 19"/>
                      <a:gd name="T25" fmla="*/ 112 h 11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9"/>
                      <a:gd name="T40" fmla="*/ 0 h 112"/>
                      <a:gd name="T41" fmla="*/ 19 w 19"/>
                      <a:gd name="T42" fmla="*/ 112 h 11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9" h="112">
                        <a:moveTo>
                          <a:pt x="19" y="0"/>
                        </a:moveTo>
                        <a:lnTo>
                          <a:pt x="19" y="9"/>
                        </a:lnTo>
                        <a:lnTo>
                          <a:pt x="17" y="16"/>
                        </a:lnTo>
                        <a:lnTo>
                          <a:pt x="14" y="24"/>
                        </a:lnTo>
                        <a:lnTo>
                          <a:pt x="10" y="33"/>
                        </a:lnTo>
                        <a:lnTo>
                          <a:pt x="7" y="40"/>
                        </a:lnTo>
                        <a:lnTo>
                          <a:pt x="5" y="45"/>
                        </a:lnTo>
                        <a:lnTo>
                          <a:pt x="2" y="50"/>
                        </a:lnTo>
                        <a:lnTo>
                          <a:pt x="2" y="57"/>
                        </a:lnTo>
                        <a:lnTo>
                          <a:pt x="2" y="74"/>
                        </a:lnTo>
                        <a:lnTo>
                          <a:pt x="2" y="88"/>
                        </a:lnTo>
                        <a:lnTo>
                          <a:pt x="0" y="98"/>
                        </a:lnTo>
                        <a:lnTo>
                          <a:pt x="0" y="112"/>
                        </a:lnTo>
                      </a:path>
                    </a:pathLst>
                  </a:custGeom>
                  <a:noFill/>
                  <a:ln w="1270">
                    <a:solidFill>
                      <a:srgbClr val="5F3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289"/>
                  <p:cNvSpPr>
                    <a:spLocks/>
                  </p:cNvSpPr>
                  <p:nvPr/>
                </p:nvSpPr>
                <p:spPr bwMode="auto">
                  <a:xfrm>
                    <a:off x="3264" y="9834"/>
                    <a:ext cx="24" cy="137"/>
                  </a:xfrm>
                  <a:custGeom>
                    <a:avLst/>
                    <a:gdLst>
                      <a:gd name="T0" fmla="*/ 24 w 24"/>
                      <a:gd name="T1" fmla="*/ 0 h 137"/>
                      <a:gd name="T2" fmla="*/ 24 w 24"/>
                      <a:gd name="T3" fmla="*/ 9 h 137"/>
                      <a:gd name="T4" fmla="*/ 22 w 24"/>
                      <a:gd name="T5" fmla="*/ 19 h 137"/>
                      <a:gd name="T6" fmla="*/ 17 w 24"/>
                      <a:gd name="T7" fmla="*/ 26 h 137"/>
                      <a:gd name="T8" fmla="*/ 10 w 24"/>
                      <a:gd name="T9" fmla="*/ 36 h 137"/>
                      <a:gd name="T10" fmla="*/ 10 w 24"/>
                      <a:gd name="T11" fmla="*/ 45 h 137"/>
                      <a:gd name="T12" fmla="*/ 5 w 24"/>
                      <a:gd name="T13" fmla="*/ 60 h 137"/>
                      <a:gd name="T14" fmla="*/ 5 w 24"/>
                      <a:gd name="T15" fmla="*/ 67 h 137"/>
                      <a:gd name="T16" fmla="*/ 5 w 24"/>
                      <a:gd name="T17" fmla="*/ 84 h 137"/>
                      <a:gd name="T18" fmla="*/ 5 w 24"/>
                      <a:gd name="T19" fmla="*/ 98 h 137"/>
                      <a:gd name="T20" fmla="*/ 2 w 24"/>
                      <a:gd name="T21" fmla="*/ 108 h 137"/>
                      <a:gd name="T22" fmla="*/ 2 w 24"/>
                      <a:gd name="T23" fmla="*/ 117 h 137"/>
                      <a:gd name="T24" fmla="*/ 0 w 24"/>
                      <a:gd name="T25" fmla="*/ 137 h 13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"/>
                      <a:gd name="T40" fmla="*/ 0 h 137"/>
                      <a:gd name="T41" fmla="*/ 24 w 24"/>
                      <a:gd name="T42" fmla="*/ 137 h 13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" h="137">
                        <a:moveTo>
                          <a:pt x="24" y="0"/>
                        </a:moveTo>
                        <a:lnTo>
                          <a:pt x="24" y="9"/>
                        </a:lnTo>
                        <a:lnTo>
                          <a:pt x="22" y="19"/>
                        </a:lnTo>
                        <a:lnTo>
                          <a:pt x="17" y="26"/>
                        </a:lnTo>
                        <a:lnTo>
                          <a:pt x="10" y="36"/>
                        </a:lnTo>
                        <a:lnTo>
                          <a:pt x="10" y="45"/>
                        </a:lnTo>
                        <a:lnTo>
                          <a:pt x="5" y="60"/>
                        </a:lnTo>
                        <a:lnTo>
                          <a:pt x="5" y="67"/>
                        </a:lnTo>
                        <a:lnTo>
                          <a:pt x="5" y="84"/>
                        </a:lnTo>
                        <a:lnTo>
                          <a:pt x="5" y="98"/>
                        </a:lnTo>
                        <a:lnTo>
                          <a:pt x="2" y="108"/>
                        </a:lnTo>
                        <a:lnTo>
                          <a:pt x="2" y="117"/>
                        </a:lnTo>
                        <a:lnTo>
                          <a:pt x="0" y="137"/>
                        </a:lnTo>
                      </a:path>
                    </a:pathLst>
                  </a:custGeom>
                  <a:noFill/>
                  <a:ln w="1270">
                    <a:solidFill>
                      <a:srgbClr val="5F3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290"/>
                  <p:cNvSpPr>
                    <a:spLocks/>
                  </p:cNvSpPr>
                  <p:nvPr/>
                </p:nvSpPr>
                <p:spPr bwMode="auto">
                  <a:xfrm>
                    <a:off x="3298" y="9817"/>
                    <a:ext cx="69" cy="36"/>
                  </a:xfrm>
                  <a:custGeom>
                    <a:avLst/>
                    <a:gdLst>
                      <a:gd name="T0" fmla="*/ 0 w 69"/>
                      <a:gd name="T1" fmla="*/ 10 h 36"/>
                      <a:gd name="T2" fmla="*/ 7 w 69"/>
                      <a:gd name="T3" fmla="*/ 5 h 36"/>
                      <a:gd name="T4" fmla="*/ 9 w 69"/>
                      <a:gd name="T5" fmla="*/ 2 h 36"/>
                      <a:gd name="T6" fmla="*/ 16 w 69"/>
                      <a:gd name="T7" fmla="*/ 0 h 36"/>
                      <a:gd name="T8" fmla="*/ 21 w 69"/>
                      <a:gd name="T9" fmla="*/ 0 h 36"/>
                      <a:gd name="T10" fmla="*/ 26 w 69"/>
                      <a:gd name="T11" fmla="*/ 0 h 36"/>
                      <a:gd name="T12" fmla="*/ 31 w 69"/>
                      <a:gd name="T13" fmla="*/ 2 h 36"/>
                      <a:gd name="T14" fmla="*/ 38 w 69"/>
                      <a:gd name="T15" fmla="*/ 5 h 36"/>
                      <a:gd name="T16" fmla="*/ 45 w 69"/>
                      <a:gd name="T17" fmla="*/ 7 h 36"/>
                      <a:gd name="T18" fmla="*/ 55 w 69"/>
                      <a:gd name="T19" fmla="*/ 14 h 36"/>
                      <a:gd name="T20" fmla="*/ 62 w 69"/>
                      <a:gd name="T21" fmla="*/ 22 h 36"/>
                      <a:gd name="T22" fmla="*/ 67 w 69"/>
                      <a:gd name="T23" fmla="*/ 26 h 36"/>
                      <a:gd name="T24" fmla="*/ 69 w 69"/>
                      <a:gd name="T25" fmla="*/ 34 h 36"/>
                      <a:gd name="T26" fmla="*/ 69 w 69"/>
                      <a:gd name="T27" fmla="*/ 36 h 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9"/>
                      <a:gd name="T43" fmla="*/ 0 h 36"/>
                      <a:gd name="T44" fmla="*/ 69 w 69"/>
                      <a:gd name="T45" fmla="*/ 36 h 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9" h="36">
                        <a:moveTo>
                          <a:pt x="0" y="10"/>
                        </a:moveTo>
                        <a:lnTo>
                          <a:pt x="7" y="5"/>
                        </a:lnTo>
                        <a:lnTo>
                          <a:pt x="9" y="2"/>
                        </a:lnTo>
                        <a:lnTo>
                          <a:pt x="16" y="0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2"/>
                        </a:lnTo>
                        <a:lnTo>
                          <a:pt x="38" y="5"/>
                        </a:lnTo>
                        <a:lnTo>
                          <a:pt x="45" y="7"/>
                        </a:lnTo>
                        <a:lnTo>
                          <a:pt x="55" y="14"/>
                        </a:lnTo>
                        <a:lnTo>
                          <a:pt x="62" y="22"/>
                        </a:lnTo>
                        <a:lnTo>
                          <a:pt x="67" y="26"/>
                        </a:lnTo>
                        <a:lnTo>
                          <a:pt x="69" y="34"/>
                        </a:lnTo>
                        <a:lnTo>
                          <a:pt x="69" y="36"/>
                        </a:lnTo>
                      </a:path>
                    </a:pathLst>
                  </a:custGeom>
                  <a:noFill/>
                  <a:ln w="1270">
                    <a:solidFill>
                      <a:srgbClr val="5F3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291"/>
                  <p:cNvSpPr>
                    <a:spLocks/>
                  </p:cNvSpPr>
                  <p:nvPr/>
                </p:nvSpPr>
                <p:spPr bwMode="auto">
                  <a:xfrm>
                    <a:off x="3307" y="9829"/>
                    <a:ext cx="60" cy="34"/>
                  </a:xfrm>
                  <a:custGeom>
                    <a:avLst/>
                    <a:gdLst>
                      <a:gd name="T0" fmla="*/ 0 w 60"/>
                      <a:gd name="T1" fmla="*/ 5 h 34"/>
                      <a:gd name="T2" fmla="*/ 12 w 60"/>
                      <a:gd name="T3" fmla="*/ 0 h 34"/>
                      <a:gd name="T4" fmla="*/ 17 w 60"/>
                      <a:gd name="T5" fmla="*/ 0 h 34"/>
                      <a:gd name="T6" fmla="*/ 27 w 60"/>
                      <a:gd name="T7" fmla="*/ 2 h 34"/>
                      <a:gd name="T8" fmla="*/ 36 w 60"/>
                      <a:gd name="T9" fmla="*/ 7 h 34"/>
                      <a:gd name="T10" fmla="*/ 46 w 60"/>
                      <a:gd name="T11" fmla="*/ 12 h 34"/>
                      <a:gd name="T12" fmla="*/ 53 w 60"/>
                      <a:gd name="T13" fmla="*/ 22 h 34"/>
                      <a:gd name="T14" fmla="*/ 58 w 60"/>
                      <a:gd name="T15" fmla="*/ 29 h 34"/>
                      <a:gd name="T16" fmla="*/ 60 w 60"/>
                      <a:gd name="T17" fmla="*/ 34 h 34"/>
                      <a:gd name="T18" fmla="*/ 60 w 60"/>
                      <a:gd name="T19" fmla="*/ 34 h 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0"/>
                      <a:gd name="T31" fmla="*/ 0 h 34"/>
                      <a:gd name="T32" fmla="*/ 60 w 60"/>
                      <a:gd name="T33" fmla="*/ 34 h 3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0" h="34">
                        <a:moveTo>
                          <a:pt x="0" y="5"/>
                        </a:move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27" y="2"/>
                        </a:lnTo>
                        <a:lnTo>
                          <a:pt x="36" y="7"/>
                        </a:lnTo>
                        <a:lnTo>
                          <a:pt x="46" y="12"/>
                        </a:lnTo>
                        <a:lnTo>
                          <a:pt x="53" y="22"/>
                        </a:lnTo>
                        <a:lnTo>
                          <a:pt x="58" y="29"/>
                        </a:lnTo>
                        <a:lnTo>
                          <a:pt x="60" y="34"/>
                        </a:lnTo>
                      </a:path>
                    </a:pathLst>
                  </a:custGeom>
                  <a:noFill/>
                  <a:ln w="1270">
                    <a:solidFill>
                      <a:srgbClr val="5F3F1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78" name="Freeform 292"/>
                <p:cNvSpPr>
                  <a:spLocks/>
                </p:cNvSpPr>
                <p:nvPr/>
              </p:nvSpPr>
              <p:spPr bwMode="auto">
                <a:xfrm>
                  <a:off x="1339" y="3965"/>
                  <a:ext cx="11" cy="15"/>
                </a:xfrm>
                <a:custGeom>
                  <a:avLst/>
                  <a:gdLst>
                    <a:gd name="T0" fmla="*/ 2 w 26"/>
                    <a:gd name="T1" fmla="*/ 0 h 38"/>
                    <a:gd name="T2" fmla="*/ 3 w 26"/>
                    <a:gd name="T3" fmla="*/ 2 h 38"/>
                    <a:gd name="T4" fmla="*/ 3 w 26"/>
                    <a:gd name="T5" fmla="*/ 3 h 38"/>
                    <a:gd name="T6" fmla="*/ 4 w 26"/>
                    <a:gd name="T7" fmla="*/ 4 h 38"/>
                    <a:gd name="T8" fmla="*/ 4 w 26"/>
                    <a:gd name="T9" fmla="*/ 5 h 38"/>
                    <a:gd name="T10" fmla="*/ 5 w 26"/>
                    <a:gd name="T11" fmla="*/ 6 h 38"/>
                    <a:gd name="T12" fmla="*/ 2 w 26"/>
                    <a:gd name="T13" fmla="*/ 5 h 38"/>
                    <a:gd name="T14" fmla="*/ 0 w 26"/>
                    <a:gd name="T15" fmla="*/ 5 h 38"/>
                    <a:gd name="T16" fmla="*/ 0 w 26"/>
                    <a:gd name="T17" fmla="*/ 4 h 38"/>
                    <a:gd name="T18" fmla="*/ 2 w 26"/>
                    <a:gd name="T19" fmla="*/ 3 h 38"/>
                    <a:gd name="T20" fmla="*/ 2 w 26"/>
                    <a:gd name="T21" fmla="*/ 0 h 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38"/>
                    <a:gd name="T35" fmla="*/ 26 w 26"/>
                    <a:gd name="T36" fmla="*/ 38 h 3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38">
                      <a:moveTo>
                        <a:pt x="12" y="0"/>
                      </a:moveTo>
                      <a:lnTo>
                        <a:pt x="17" y="12"/>
                      </a:lnTo>
                      <a:lnTo>
                        <a:pt x="17" y="19"/>
                      </a:lnTo>
                      <a:lnTo>
                        <a:pt x="22" y="24"/>
                      </a:lnTo>
                      <a:lnTo>
                        <a:pt x="24" y="31"/>
                      </a:lnTo>
                      <a:lnTo>
                        <a:pt x="26" y="38"/>
                      </a:lnTo>
                      <a:lnTo>
                        <a:pt x="10" y="31"/>
                      </a:lnTo>
                      <a:lnTo>
                        <a:pt x="0" y="31"/>
                      </a:lnTo>
                      <a:lnTo>
                        <a:pt x="0" y="24"/>
                      </a:lnTo>
                      <a:lnTo>
                        <a:pt x="10" y="17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1270">
                  <a:solidFill>
                    <a:srgbClr val="3F1F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293"/>
                <p:cNvGrpSpPr>
                  <a:grpSpLocks/>
                </p:cNvGrpSpPr>
                <p:nvPr/>
              </p:nvGrpSpPr>
              <p:grpSpPr bwMode="auto">
                <a:xfrm>
                  <a:off x="1263" y="4152"/>
                  <a:ext cx="47" cy="92"/>
                  <a:chOff x="3158" y="10379"/>
                  <a:chExt cx="116" cy="232"/>
                </a:xfrm>
              </p:grpSpPr>
              <p:grpSp>
                <p:nvGrpSpPr>
                  <p:cNvPr id="9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3158" y="10379"/>
                    <a:ext cx="116" cy="232"/>
                    <a:chOff x="3158" y="10379"/>
                    <a:chExt cx="116" cy="232"/>
                  </a:xfrm>
                </p:grpSpPr>
                <p:grpSp>
                  <p:nvGrpSpPr>
                    <p:cNvPr id="10" name="Group 2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58" y="10379"/>
                      <a:ext cx="116" cy="232"/>
                      <a:chOff x="3158" y="10379"/>
                      <a:chExt cx="116" cy="232"/>
                    </a:xfrm>
                  </p:grpSpPr>
                  <p:sp>
                    <p:nvSpPr>
                      <p:cNvPr id="1154" name="Freeform 2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1" y="10379"/>
                        <a:ext cx="98" cy="40"/>
                      </a:xfrm>
                      <a:custGeom>
                        <a:avLst/>
                        <a:gdLst>
                          <a:gd name="T0" fmla="*/ 0 w 98"/>
                          <a:gd name="T1" fmla="*/ 40 h 40"/>
                          <a:gd name="T2" fmla="*/ 60 w 98"/>
                          <a:gd name="T3" fmla="*/ 2 h 40"/>
                          <a:gd name="T4" fmla="*/ 65 w 98"/>
                          <a:gd name="T5" fmla="*/ 2 h 40"/>
                          <a:gd name="T6" fmla="*/ 98 w 98"/>
                          <a:gd name="T7" fmla="*/ 0 h 40"/>
                          <a:gd name="T8" fmla="*/ 98 w 98"/>
                          <a:gd name="T9" fmla="*/ 2 h 40"/>
                          <a:gd name="T10" fmla="*/ 50 w 98"/>
                          <a:gd name="T11" fmla="*/ 40 h 40"/>
                          <a:gd name="T12" fmla="*/ 0 w 98"/>
                          <a:gd name="T13" fmla="*/ 40 h 4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98"/>
                          <a:gd name="T22" fmla="*/ 0 h 40"/>
                          <a:gd name="T23" fmla="*/ 98 w 98"/>
                          <a:gd name="T24" fmla="*/ 40 h 4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98" h="40">
                            <a:moveTo>
                              <a:pt x="0" y="40"/>
                            </a:moveTo>
                            <a:lnTo>
                              <a:pt x="60" y="2"/>
                            </a:lnTo>
                            <a:lnTo>
                              <a:pt x="65" y="2"/>
                            </a:lnTo>
                            <a:lnTo>
                              <a:pt x="98" y="0"/>
                            </a:lnTo>
                            <a:lnTo>
                              <a:pt x="98" y="2"/>
                            </a:lnTo>
                            <a:lnTo>
                              <a:pt x="50" y="40"/>
                            </a:lnTo>
                            <a:lnTo>
                              <a:pt x="0" y="40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 w="127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55" name="Freeform 29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09" y="10381"/>
                        <a:ext cx="65" cy="230"/>
                      </a:xfrm>
                      <a:custGeom>
                        <a:avLst/>
                        <a:gdLst>
                          <a:gd name="T0" fmla="*/ 50 w 65"/>
                          <a:gd name="T1" fmla="*/ 0 h 230"/>
                          <a:gd name="T2" fmla="*/ 55 w 65"/>
                          <a:gd name="T3" fmla="*/ 0 h 230"/>
                          <a:gd name="T4" fmla="*/ 65 w 65"/>
                          <a:gd name="T5" fmla="*/ 161 h 230"/>
                          <a:gd name="T6" fmla="*/ 65 w 65"/>
                          <a:gd name="T7" fmla="*/ 165 h 230"/>
                          <a:gd name="T8" fmla="*/ 65 w 65"/>
                          <a:gd name="T9" fmla="*/ 168 h 230"/>
                          <a:gd name="T10" fmla="*/ 60 w 65"/>
                          <a:gd name="T11" fmla="*/ 173 h 230"/>
                          <a:gd name="T12" fmla="*/ 12 w 65"/>
                          <a:gd name="T13" fmla="*/ 230 h 230"/>
                          <a:gd name="T14" fmla="*/ 0 w 65"/>
                          <a:gd name="T15" fmla="*/ 38 h 230"/>
                          <a:gd name="T16" fmla="*/ 50 w 65"/>
                          <a:gd name="T17" fmla="*/ 0 h 23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65"/>
                          <a:gd name="T28" fmla="*/ 0 h 230"/>
                          <a:gd name="T29" fmla="*/ 65 w 65"/>
                          <a:gd name="T30" fmla="*/ 230 h 230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65" h="230">
                            <a:moveTo>
                              <a:pt x="50" y="0"/>
                            </a:moveTo>
                            <a:lnTo>
                              <a:pt x="55" y="0"/>
                            </a:lnTo>
                            <a:lnTo>
                              <a:pt x="65" y="161"/>
                            </a:lnTo>
                            <a:lnTo>
                              <a:pt x="65" y="165"/>
                            </a:lnTo>
                            <a:lnTo>
                              <a:pt x="65" y="168"/>
                            </a:lnTo>
                            <a:lnTo>
                              <a:pt x="60" y="173"/>
                            </a:lnTo>
                            <a:lnTo>
                              <a:pt x="12" y="230"/>
                            </a:lnTo>
                            <a:lnTo>
                              <a:pt x="0" y="38"/>
                            </a:lnTo>
                            <a:lnTo>
                              <a:pt x="50" y="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 w="127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56" name="Freeform 2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58" y="10419"/>
                        <a:ext cx="65" cy="192"/>
                      </a:xfrm>
                      <a:custGeom>
                        <a:avLst/>
                        <a:gdLst>
                          <a:gd name="T0" fmla="*/ 5 w 65"/>
                          <a:gd name="T1" fmla="*/ 3 h 192"/>
                          <a:gd name="T2" fmla="*/ 10 w 65"/>
                          <a:gd name="T3" fmla="*/ 0 h 192"/>
                          <a:gd name="T4" fmla="*/ 46 w 65"/>
                          <a:gd name="T5" fmla="*/ 0 h 192"/>
                          <a:gd name="T6" fmla="*/ 53 w 65"/>
                          <a:gd name="T7" fmla="*/ 0 h 192"/>
                          <a:gd name="T8" fmla="*/ 56 w 65"/>
                          <a:gd name="T9" fmla="*/ 5 h 192"/>
                          <a:gd name="T10" fmla="*/ 56 w 65"/>
                          <a:gd name="T11" fmla="*/ 10 h 192"/>
                          <a:gd name="T12" fmla="*/ 65 w 65"/>
                          <a:gd name="T13" fmla="*/ 183 h 192"/>
                          <a:gd name="T14" fmla="*/ 65 w 65"/>
                          <a:gd name="T15" fmla="*/ 187 h 192"/>
                          <a:gd name="T16" fmla="*/ 63 w 65"/>
                          <a:gd name="T17" fmla="*/ 190 h 192"/>
                          <a:gd name="T18" fmla="*/ 20 w 65"/>
                          <a:gd name="T19" fmla="*/ 192 h 192"/>
                          <a:gd name="T20" fmla="*/ 12 w 65"/>
                          <a:gd name="T21" fmla="*/ 187 h 192"/>
                          <a:gd name="T22" fmla="*/ 10 w 65"/>
                          <a:gd name="T23" fmla="*/ 185 h 192"/>
                          <a:gd name="T24" fmla="*/ 10 w 65"/>
                          <a:gd name="T25" fmla="*/ 180 h 192"/>
                          <a:gd name="T26" fmla="*/ 10 w 65"/>
                          <a:gd name="T27" fmla="*/ 175 h 192"/>
                          <a:gd name="T28" fmla="*/ 0 w 65"/>
                          <a:gd name="T29" fmla="*/ 15 h 192"/>
                          <a:gd name="T30" fmla="*/ 0 w 65"/>
                          <a:gd name="T31" fmla="*/ 8 h 192"/>
                          <a:gd name="T32" fmla="*/ 5 w 65"/>
                          <a:gd name="T33" fmla="*/ 3 h 192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w 65"/>
                          <a:gd name="T52" fmla="*/ 0 h 192"/>
                          <a:gd name="T53" fmla="*/ 65 w 65"/>
                          <a:gd name="T54" fmla="*/ 192 h 192"/>
                        </a:gdLst>
                        <a:ahLst/>
                        <a:cxnLst>
                          <a:cxn ang="T34">
                            <a:pos x="T0" y="T1"/>
                          </a:cxn>
                          <a:cxn ang="T35">
                            <a:pos x="T2" y="T3"/>
                          </a:cxn>
                          <a:cxn ang="T36">
                            <a:pos x="T4" y="T5"/>
                          </a:cxn>
                          <a:cxn ang="T37">
                            <a:pos x="T6" y="T7"/>
                          </a:cxn>
                          <a:cxn ang="T38">
                            <a:pos x="T8" y="T9"/>
                          </a:cxn>
                          <a:cxn ang="T39">
                            <a:pos x="T10" y="T11"/>
                          </a:cxn>
                          <a:cxn ang="T40">
                            <a:pos x="T12" y="T13"/>
                          </a:cxn>
                          <a:cxn ang="T41">
                            <a:pos x="T14" y="T15"/>
                          </a:cxn>
                          <a:cxn ang="T42">
                            <a:pos x="T16" y="T17"/>
                          </a:cxn>
                          <a:cxn ang="T43">
                            <a:pos x="T18" y="T19"/>
                          </a:cxn>
                          <a:cxn ang="T44">
                            <a:pos x="T20" y="T21"/>
                          </a:cxn>
                          <a:cxn ang="T45">
                            <a:pos x="T22" y="T23"/>
                          </a:cxn>
                          <a:cxn ang="T46">
                            <a:pos x="T24" y="T25"/>
                          </a:cxn>
                          <a:cxn ang="T47">
                            <a:pos x="T26" y="T27"/>
                          </a:cxn>
                          <a:cxn ang="T48">
                            <a:pos x="T28" y="T29"/>
                          </a:cxn>
                          <a:cxn ang="T49">
                            <a:pos x="T30" y="T31"/>
                          </a:cxn>
                          <a:cxn ang="T50">
                            <a:pos x="T32" y="T33"/>
                          </a:cxn>
                        </a:cxnLst>
                        <a:rect l="T51" t="T52" r="T53" b="T54"/>
                        <a:pathLst>
                          <a:path w="65" h="192">
                            <a:moveTo>
                              <a:pt x="5" y="3"/>
                            </a:moveTo>
                            <a:lnTo>
                              <a:pt x="10" y="0"/>
                            </a:lnTo>
                            <a:lnTo>
                              <a:pt x="46" y="0"/>
                            </a:lnTo>
                            <a:lnTo>
                              <a:pt x="53" y="0"/>
                            </a:lnTo>
                            <a:lnTo>
                              <a:pt x="56" y="5"/>
                            </a:lnTo>
                            <a:lnTo>
                              <a:pt x="56" y="10"/>
                            </a:lnTo>
                            <a:lnTo>
                              <a:pt x="65" y="183"/>
                            </a:lnTo>
                            <a:lnTo>
                              <a:pt x="65" y="187"/>
                            </a:lnTo>
                            <a:lnTo>
                              <a:pt x="63" y="190"/>
                            </a:lnTo>
                            <a:lnTo>
                              <a:pt x="20" y="192"/>
                            </a:lnTo>
                            <a:lnTo>
                              <a:pt x="12" y="187"/>
                            </a:lnTo>
                            <a:lnTo>
                              <a:pt x="10" y="185"/>
                            </a:lnTo>
                            <a:lnTo>
                              <a:pt x="10" y="180"/>
                            </a:lnTo>
                            <a:lnTo>
                              <a:pt x="10" y="175"/>
                            </a:lnTo>
                            <a:lnTo>
                              <a:pt x="0" y="15"/>
                            </a:lnTo>
                            <a:lnTo>
                              <a:pt x="0" y="8"/>
                            </a:lnTo>
                            <a:lnTo>
                              <a:pt x="5" y="3"/>
                            </a:lnTo>
                            <a:close/>
                          </a:path>
                        </a:pathLst>
                      </a:custGeom>
                      <a:solidFill>
                        <a:srgbClr val="BF7F1F"/>
                      </a:solidFill>
                      <a:ln w="127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" name="Group 2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5" y="10379"/>
                      <a:ext cx="53" cy="230"/>
                      <a:chOff x="3185" y="10379"/>
                      <a:chExt cx="53" cy="230"/>
                    </a:xfrm>
                  </p:grpSpPr>
                  <p:sp>
                    <p:nvSpPr>
                      <p:cNvPr id="1152" name="Line 3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90" y="10379"/>
                        <a:ext cx="48" cy="38"/>
                      </a:xfrm>
                      <a:prstGeom prst="line">
                        <a:avLst/>
                      </a:prstGeom>
                      <a:noFill/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53" name="Line 3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85" y="10419"/>
                        <a:ext cx="12" cy="190"/>
                      </a:xfrm>
                      <a:prstGeom prst="line">
                        <a:avLst/>
                      </a:prstGeom>
                      <a:noFill/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149" name="Freeform 302"/>
                  <p:cNvSpPr>
                    <a:spLocks/>
                  </p:cNvSpPr>
                  <p:nvPr/>
                </p:nvSpPr>
                <p:spPr bwMode="auto">
                  <a:xfrm>
                    <a:off x="3185" y="10405"/>
                    <a:ext cx="33" cy="7"/>
                  </a:xfrm>
                  <a:custGeom>
                    <a:avLst/>
                    <a:gdLst>
                      <a:gd name="T0" fmla="*/ 0 w 33"/>
                      <a:gd name="T1" fmla="*/ 5 h 7"/>
                      <a:gd name="T2" fmla="*/ 9 w 33"/>
                      <a:gd name="T3" fmla="*/ 0 h 7"/>
                      <a:gd name="T4" fmla="*/ 33 w 33"/>
                      <a:gd name="T5" fmla="*/ 2 h 7"/>
                      <a:gd name="T6" fmla="*/ 24 w 33"/>
                      <a:gd name="T7" fmla="*/ 7 h 7"/>
                      <a:gd name="T8" fmla="*/ 0 w 33"/>
                      <a:gd name="T9" fmla="*/ 5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7"/>
                      <a:gd name="T17" fmla="*/ 33 w 33"/>
                      <a:gd name="T18" fmla="*/ 7 h 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7">
                        <a:moveTo>
                          <a:pt x="0" y="5"/>
                        </a:moveTo>
                        <a:lnTo>
                          <a:pt x="9" y="0"/>
                        </a:lnTo>
                        <a:lnTo>
                          <a:pt x="33" y="2"/>
                        </a:lnTo>
                        <a:lnTo>
                          <a:pt x="24" y="7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FFBF7F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03"/>
                <p:cNvGrpSpPr>
                  <a:grpSpLocks/>
                </p:cNvGrpSpPr>
                <p:nvPr/>
              </p:nvGrpSpPr>
              <p:grpSpPr bwMode="auto">
                <a:xfrm>
                  <a:off x="1276" y="4121"/>
                  <a:ext cx="19" cy="39"/>
                  <a:chOff x="3190" y="10302"/>
                  <a:chExt cx="48" cy="98"/>
                </a:xfrm>
              </p:grpSpPr>
              <p:sp>
                <p:nvSpPr>
                  <p:cNvPr id="1142" name="Freeform 304"/>
                  <p:cNvSpPr>
                    <a:spLocks/>
                  </p:cNvSpPr>
                  <p:nvPr/>
                </p:nvSpPr>
                <p:spPr bwMode="auto">
                  <a:xfrm>
                    <a:off x="3190" y="10302"/>
                    <a:ext cx="48" cy="81"/>
                  </a:xfrm>
                  <a:custGeom>
                    <a:avLst/>
                    <a:gdLst>
                      <a:gd name="T0" fmla="*/ 33 w 48"/>
                      <a:gd name="T1" fmla="*/ 55 h 81"/>
                      <a:gd name="T2" fmla="*/ 28 w 48"/>
                      <a:gd name="T3" fmla="*/ 55 h 81"/>
                      <a:gd name="T4" fmla="*/ 31 w 48"/>
                      <a:gd name="T5" fmla="*/ 48 h 81"/>
                      <a:gd name="T6" fmla="*/ 33 w 48"/>
                      <a:gd name="T7" fmla="*/ 38 h 81"/>
                      <a:gd name="T8" fmla="*/ 31 w 48"/>
                      <a:gd name="T9" fmla="*/ 29 h 81"/>
                      <a:gd name="T10" fmla="*/ 28 w 48"/>
                      <a:gd name="T11" fmla="*/ 24 h 81"/>
                      <a:gd name="T12" fmla="*/ 28 w 48"/>
                      <a:gd name="T13" fmla="*/ 17 h 81"/>
                      <a:gd name="T14" fmla="*/ 28 w 48"/>
                      <a:gd name="T15" fmla="*/ 7 h 81"/>
                      <a:gd name="T16" fmla="*/ 28 w 48"/>
                      <a:gd name="T17" fmla="*/ 0 h 81"/>
                      <a:gd name="T18" fmla="*/ 9 w 48"/>
                      <a:gd name="T19" fmla="*/ 0 h 81"/>
                      <a:gd name="T20" fmla="*/ 9 w 48"/>
                      <a:gd name="T21" fmla="*/ 9 h 81"/>
                      <a:gd name="T22" fmla="*/ 7 w 48"/>
                      <a:gd name="T23" fmla="*/ 21 h 81"/>
                      <a:gd name="T24" fmla="*/ 7 w 48"/>
                      <a:gd name="T25" fmla="*/ 26 h 81"/>
                      <a:gd name="T26" fmla="*/ 7 w 48"/>
                      <a:gd name="T27" fmla="*/ 33 h 81"/>
                      <a:gd name="T28" fmla="*/ 7 w 48"/>
                      <a:gd name="T29" fmla="*/ 41 h 81"/>
                      <a:gd name="T30" fmla="*/ 4 w 48"/>
                      <a:gd name="T31" fmla="*/ 48 h 81"/>
                      <a:gd name="T32" fmla="*/ 2 w 48"/>
                      <a:gd name="T33" fmla="*/ 53 h 81"/>
                      <a:gd name="T34" fmla="*/ 0 w 48"/>
                      <a:gd name="T35" fmla="*/ 55 h 81"/>
                      <a:gd name="T36" fmla="*/ 0 w 48"/>
                      <a:gd name="T37" fmla="*/ 60 h 81"/>
                      <a:gd name="T38" fmla="*/ 0 w 48"/>
                      <a:gd name="T39" fmla="*/ 62 h 81"/>
                      <a:gd name="T40" fmla="*/ 4 w 48"/>
                      <a:gd name="T41" fmla="*/ 65 h 81"/>
                      <a:gd name="T42" fmla="*/ 7 w 48"/>
                      <a:gd name="T43" fmla="*/ 72 h 81"/>
                      <a:gd name="T44" fmla="*/ 9 w 48"/>
                      <a:gd name="T45" fmla="*/ 74 h 81"/>
                      <a:gd name="T46" fmla="*/ 14 w 48"/>
                      <a:gd name="T47" fmla="*/ 79 h 81"/>
                      <a:gd name="T48" fmla="*/ 16 w 48"/>
                      <a:gd name="T49" fmla="*/ 79 h 81"/>
                      <a:gd name="T50" fmla="*/ 21 w 48"/>
                      <a:gd name="T51" fmla="*/ 81 h 81"/>
                      <a:gd name="T52" fmla="*/ 26 w 48"/>
                      <a:gd name="T53" fmla="*/ 79 h 81"/>
                      <a:gd name="T54" fmla="*/ 31 w 48"/>
                      <a:gd name="T55" fmla="*/ 74 h 81"/>
                      <a:gd name="T56" fmla="*/ 36 w 48"/>
                      <a:gd name="T57" fmla="*/ 69 h 81"/>
                      <a:gd name="T58" fmla="*/ 38 w 48"/>
                      <a:gd name="T59" fmla="*/ 67 h 81"/>
                      <a:gd name="T60" fmla="*/ 43 w 48"/>
                      <a:gd name="T61" fmla="*/ 65 h 81"/>
                      <a:gd name="T62" fmla="*/ 45 w 48"/>
                      <a:gd name="T63" fmla="*/ 62 h 81"/>
                      <a:gd name="T64" fmla="*/ 48 w 48"/>
                      <a:gd name="T65" fmla="*/ 60 h 81"/>
                      <a:gd name="T66" fmla="*/ 45 w 48"/>
                      <a:gd name="T67" fmla="*/ 57 h 81"/>
                      <a:gd name="T68" fmla="*/ 43 w 48"/>
                      <a:gd name="T69" fmla="*/ 57 h 81"/>
                      <a:gd name="T70" fmla="*/ 40 w 48"/>
                      <a:gd name="T71" fmla="*/ 55 h 81"/>
                      <a:gd name="T72" fmla="*/ 38 w 48"/>
                      <a:gd name="T73" fmla="*/ 57 h 81"/>
                      <a:gd name="T74" fmla="*/ 33 w 48"/>
                      <a:gd name="T75" fmla="*/ 55 h 81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48"/>
                      <a:gd name="T115" fmla="*/ 0 h 81"/>
                      <a:gd name="T116" fmla="*/ 48 w 48"/>
                      <a:gd name="T117" fmla="*/ 81 h 81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48" h="81">
                        <a:moveTo>
                          <a:pt x="33" y="55"/>
                        </a:moveTo>
                        <a:lnTo>
                          <a:pt x="28" y="55"/>
                        </a:lnTo>
                        <a:lnTo>
                          <a:pt x="31" y="48"/>
                        </a:lnTo>
                        <a:lnTo>
                          <a:pt x="33" y="38"/>
                        </a:lnTo>
                        <a:lnTo>
                          <a:pt x="31" y="29"/>
                        </a:lnTo>
                        <a:lnTo>
                          <a:pt x="28" y="24"/>
                        </a:lnTo>
                        <a:lnTo>
                          <a:pt x="28" y="17"/>
                        </a:lnTo>
                        <a:lnTo>
                          <a:pt x="28" y="7"/>
                        </a:lnTo>
                        <a:lnTo>
                          <a:pt x="28" y="0"/>
                        </a:lnTo>
                        <a:lnTo>
                          <a:pt x="9" y="0"/>
                        </a:lnTo>
                        <a:lnTo>
                          <a:pt x="9" y="9"/>
                        </a:lnTo>
                        <a:lnTo>
                          <a:pt x="7" y="21"/>
                        </a:lnTo>
                        <a:lnTo>
                          <a:pt x="7" y="26"/>
                        </a:lnTo>
                        <a:lnTo>
                          <a:pt x="7" y="33"/>
                        </a:lnTo>
                        <a:lnTo>
                          <a:pt x="7" y="41"/>
                        </a:lnTo>
                        <a:lnTo>
                          <a:pt x="4" y="48"/>
                        </a:lnTo>
                        <a:lnTo>
                          <a:pt x="2" y="53"/>
                        </a:lnTo>
                        <a:lnTo>
                          <a:pt x="0" y="55"/>
                        </a:lnTo>
                        <a:lnTo>
                          <a:pt x="0" y="60"/>
                        </a:lnTo>
                        <a:lnTo>
                          <a:pt x="0" y="62"/>
                        </a:lnTo>
                        <a:lnTo>
                          <a:pt x="4" y="65"/>
                        </a:lnTo>
                        <a:lnTo>
                          <a:pt x="7" y="72"/>
                        </a:lnTo>
                        <a:lnTo>
                          <a:pt x="9" y="74"/>
                        </a:lnTo>
                        <a:lnTo>
                          <a:pt x="14" y="79"/>
                        </a:lnTo>
                        <a:lnTo>
                          <a:pt x="16" y="79"/>
                        </a:lnTo>
                        <a:lnTo>
                          <a:pt x="21" y="81"/>
                        </a:lnTo>
                        <a:lnTo>
                          <a:pt x="26" y="79"/>
                        </a:lnTo>
                        <a:lnTo>
                          <a:pt x="31" y="74"/>
                        </a:lnTo>
                        <a:lnTo>
                          <a:pt x="36" y="69"/>
                        </a:lnTo>
                        <a:lnTo>
                          <a:pt x="38" y="67"/>
                        </a:lnTo>
                        <a:lnTo>
                          <a:pt x="43" y="65"/>
                        </a:lnTo>
                        <a:lnTo>
                          <a:pt x="45" y="62"/>
                        </a:lnTo>
                        <a:lnTo>
                          <a:pt x="48" y="60"/>
                        </a:lnTo>
                        <a:lnTo>
                          <a:pt x="45" y="57"/>
                        </a:lnTo>
                        <a:lnTo>
                          <a:pt x="43" y="57"/>
                        </a:lnTo>
                        <a:lnTo>
                          <a:pt x="40" y="55"/>
                        </a:lnTo>
                        <a:lnTo>
                          <a:pt x="38" y="57"/>
                        </a:lnTo>
                        <a:lnTo>
                          <a:pt x="33" y="55"/>
                        </a:lnTo>
                        <a:close/>
                      </a:path>
                    </a:pathLst>
                  </a:custGeom>
                  <a:solidFill>
                    <a:srgbClr val="FF9F9F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305"/>
                  <p:cNvSpPr>
                    <a:spLocks/>
                  </p:cNvSpPr>
                  <p:nvPr/>
                </p:nvSpPr>
                <p:spPr bwMode="auto">
                  <a:xfrm>
                    <a:off x="3199" y="10355"/>
                    <a:ext cx="29" cy="45"/>
                  </a:xfrm>
                  <a:custGeom>
                    <a:avLst/>
                    <a:gdLst>
                      <a:gd name="T0" fmla="*/ 0 w 29"/>
                      <a:gd name="T1" fmla="*/ 43 h 45"/>
                      <a:gd name="T2" fmla="*/ 5 w 29"/>
                      <a:gd name="T3" fmla="*/ 45 h 45"/>
                      <a:gd name="T4" fmla="*/ 7 w 29"/>
                      <a:gd name="T5" fmla="*/ 45 h 45"/>
                      <a:gd name="T6" fmla="*/ 12 w 29"/>
                      <a:gd name="T7" fmla="*/ 45 h 45"/>
                      <a:gd name="T8" fmla="*/ 12 w 29"/>
                      <a:gd name="T9" fmla="*/ 43 h 45"/>
                      <a:gd name="T10" fmla="*/ 12 w 29"/>
                      <a:gd name="T11" fmla="*/ 36 h 45"/>
                      <a:gd name="T12" fmla="*/ 12 w 29"/>
                      <a:gd name="T13" fmla="*/ 21 h 45"/>
                      <a:gd name="T14" fmla="*/ 12 w 29"/>
                      <a:gd name="T15" fmla="*/ 16 h 45"/>
                      <a:gd name="T16" fmla="*/ 12 w 29"/>
                      <a:gd name="T17" fmla="*/ 14 h 45"/>
                      <a:gd name="T18" fmla="*/ 17 w 29"/>
                      <a:gd name="T19" fmla="*/ 9 h 45"/>
                      <a:gd name="T20" fmla="*/ 27 w 29"/>
                      <a:gd name="T21" fmla="*/ 4 h 45"/>
                      <a:gd name="T22" fmla="*/ 29 w 29"/>
                      <a:gd name="T23" fmla="*/ 4 h 45"/>
                      <a:gd name="T24" fmla="*/ 29 w 29"/>
                      <a:gd name="T25" fmla="*/ 2 h 45"/>
                      <a:gd name="T26" fmla="*/ 24 w 29"/>
                      <a:gd name="T27" fmla="*/ 0 h 45"/>
                      <a:gd name="T28" fmla="*/ 19 w 29"/>
                      <a:gd name="T29" fmla="*/ 0 h 45"/>
                      <a:gd name="T30" fmla="*/ 19 w 29"/>
                      <a:gd name="T31" fmla="*/ 0 h 45"/>
                      <a:gd name="T32" fmla="*/ 15 w 29"/>
                      <a:gd name="T33" fmla="*/ 2 h 45"/>
                      <a:gd name="T34" fmla="*/ 7 w 29"/>
                      <a:gd name="T35" fmla="*/ 4 h 45"/>
                      <a:gd name="T36" fmla="*/ 5 w 29"/>
                      <a:gd name="T37" fmla="*/ 7 h 45"/>
                      <a:gd name="T38" fmla="*/ 3 w 29"/>
                      <a:gd name="T39" fmla="*/ 9 h 45"/>
                      <a:gd name="T40" fmla="*/ 3 w 29"/>
                      <a:gd name="T41" fmla="*/ 12 h 45"/>
                      <a:gd name="T42" fmla="*/ 0 w 29"/>
                      <a:gd name="T43" fmla="*/ 16 h 45"/>
                      <a:gd name="T44" fmla="*/ 0 w 29"/>
                      <a:gd name="T45" fmla="*/ 43 h 4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9"/>
                      <a:gd name="T70" fmla="*/ 0 h 45"/>
                      <a:gd name="T71" fmla="*/ 29 w 29"/>
                      <a:gd name="T72" fmla="*/ 45 h 45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9" h="45">
                        <a:moveTo>
                          <a:pt x="0" y="43"/>
                        </a:moveTo>
                        <a:lnTo>
                          <a:pt x="5" y="45"/>
                        </a:lnTo>
                        <a:lnTo>
                          <a:pt x="7" y="45"/>
                        </a:lnTo>
                        <a:lnTo>
                          <a:pt x="12" y="45"/>
                        </a:lnTo>
                        <a:lnTo>
                          <a:pt x="12" y="43"/>
                        </a:lnTo>
                        <a:lnTo>
                          <a:pt x="12" y="36"/>
                        </a:lnTo>
                        <a:lnTo>
                          <a:pt x="12" y="21"/>
                        </a:lnTo>
                        <a:lnTo>
                          <a:pt x="12" y="16"/>
                        </a:lnTo>
                        <a:lnTo>
                          <a:pt x="12" y="14"/>
                        </a:lnTo>
                        <a:lnTo>
                          <a:pt x="17" y="9"/>
                        </a:lnTo>
                        <a:lnTo>
                          <a:pt x="27" y="4"/>
                        </a:lnTo>
                        <a:lnTo>
                          <a:pt x="29" y="4"/>
                        </a:lnTo>
                        <a:lnTo>
                          <a:pt x="29" y="2"/>
                        </a:lnTo>
                        <a:lnTo>
                          <a:pt x="24" y="0"/>
                        </a:lnTo>
                        <a:lnTo>
                          <a:pt x="19" y="0"/>
                        </a:lnTo>
                        <a:lnTo>
                          <a:pt x="15" y="2"/>
                        </a:lnTo>
                        <a:lnTo>
                          <a:pt x="7" y="4"/>
                        </a:lnTo>
                        <a:lnTo>
                          <a:pt x="5" y="7"/>
                        </a:lnTo>
                        <a:lnTo>
                          <a:pt x="3" y="9"/>
                        </a:lnTo>
                        <a:lnTo>
                          <a:pt x="3" y="12"/>
                        </a:lnTo>
                        <a:lnTo>
                          <a:pt x="0" y="16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3206" y="10335"/>
                    <a:ext cx="12" cy="27"/>
                    <a:chOff x="3206" y="10335"/>
                    <a:chExt cx="12" cy="27"/>
                  </a:xfrm>
                </p:grpSpPr>
                <p:sp>
                  <p:nvSpPr>
                    <p:cNvPr id="1146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3206" y="10338"/>
                      <a:ext cx="12" cy="24"/>
                    </a:xfrm>
                    <a:custGeom>
                      <a:avLst/>
                      <a:gdLst>
                        <a:gd name="T0" fmla="*/ 3 w 12"/>
                        <a:gd name="T1" fmla="*/ 0 h 24"/>
                        <a:gd name="T2" fmla="*/ 3 w 12"/>
                        <a:gd name="T3" fmla="*/ 9 h 24"/>
                        <a:gd name="T4" fmla="*/ 0 w 12"/>
                        <a:gd name="T5" fmla="*/ 17 h 24"/>
                        <a:gd name="T6" fmla="*/ 0 w 12"/>
                        <a:gd name="T7" fmla="*/ 19 h 24"/>
                        <a:gd name="T8" fmla="*/ 3 w 12"/>
                        <a:gd name="T9" fmla="*/ 21 h 24"/>
                        <a:gd name="T10" fmla="*/ 3 w 12"/>
                        <a:gd name="T11" fmla="*/ 24 h 24"/>
                        <a:gd name="T12" fmla="*/ 5 w 12"/>
                        <a:gd name="T13" fmla="*/ 24 h 24"/>
                        <a:gd name="T14" fmla="*/ 10 w 12"/>
                        <a:gd name="T15" fmla="*/ 24 h 24"/>
                        <a:gd name="T16" fmla="*/ 12 w 12"/>
                        <a:gd name="T17" fmla="*/ 21 h 24"/>
                        <a:gd name="T18" fmla="*/ 12 w 12"/>
                        <a:gd name="T19" fmla="*/ 19 h 24"/>
                        <a:gd name="T20" fmla="*/ 12 w 12"/>
                        <a:gd name="T21" fmla="*/ 17 h 24"/>
                        <a:gd name="T22" fmla="*/ 12 w 12"/>
                        <a:gd name="T23" fmla="*/ 12 h 24"/>
                        <a:gd name="T24" fmla="*/ 12 w 12"/>
                        <a:gd name="T25" fmla="*/ 5 h 24"/>
                        <a:gd name="T26" fmla="*/ 12 w 12"/>
                        <a:gd name="T27" fmla="*/ 0 h 24"/>
                        <a:gd name="T28" fmla="*/ 3 w 12"/>
                        <a:gd name="T29" fmla="*/ 0 h 24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2"/>
                        <a:gd name="T46" fmla="*/ 0 h 24"/>
                        <a:gd name="T47" fmla="*/ 12 w 12"/>
                        <a:gd name="T48" fmla="*/ 24 h 24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2" h="24">
                          <a:moveTo>
                            <a:pt x="3" y="0"/>
                          </a:moveTo>
                          <a:lnTo>
                            <a:pt x="3" y="9"/>
                          </a:lnTo>
                          <a:lnTo>
                            <a:pt x="0" y="17"/>
                          </a:lnTo>
                          <a:lnTo>
                            <a:pt x="0" y="19"/>
                          </a:lnTo>
                          <a:lnTo>
                            <a:pt x="3" y="21"/>
                          </a:lnTo>
                          <a:lnTo>
                            <a:pt x="3" y="24"/>
                          </a:lnTo>
                          <a:lnTo>
                            <a:pt x="5" y="24"/>
                          </a:lnTo>
                          <a:lnTo>
                            <a:pt x="10" y="24"/>
                          </a:lnTo>
                          <a:lnTo>
                            <a:pt x="12" y="21"/>
                          </a:lnTo>
                          <a:lnTo>
                            <a:pt x="12" y="19"/>
                          </a:lnTo>
                          <a:lnTo>
                            <a:pt x="12" y="17"/>
                          </a:lnTo>
                          <a:lnTo>
                            <a:pt x="12" y="12"/>
                          </a:lnTo>
                          <a:lnTo>
                            <a:pt x="12" y="5"/>
                          </a:lnTo>
                          <a:lnTo>
                            <a:pt x="12" y="0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solidFill>
                      <a:srgbClr val="FF9F9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" name="Freeform 308"/>
                    <p:cNvSpPr>
                      <a:spLocks/>
                    </p:cNvSpPr>
                    <p:nvPr/>
                  </p:nvSpPr>
                  <p:spPr bwMode="auto">
                    <a:xfrm>
                      <a:off x="3206" y="10335"/>
                      <a:ext cx="12" cy="27"/>
                    </a:xfrm>
                    <a:custGeom>
                      <a:avLst/>
                      <a:gdLst>
                        <a:gd name="T0" fmla="*/ 3 w 12"/>
                        <a:gd name="T1" fmla="*/ 0 h 27"/>
                        <a:gd name="T2" fmla="*/ 3 w 12"/>
                        <a:gd name="T3" fmla="*/ 5 h 27"/>
                        <a:gd name="T4" fmla="*/ 3 w 12"/>
                        <a:gd name="T5" fmla="*/ 12 h 27"/>
                        <a:gd name="T6" fmla="*/ 3 w 12"/>
                        <a:gd name="T7" fmla="*/ 15 h 27"/>
                        <a:gd name="T8" fmla="*/ 0 w 12"/>
                        <a:gd name="T9" fmla="*/ 22 h 27"/>
                        <a:gd name="T10" fmla="*/ 3 w 12"/>
                        <a:gd name="T11" fmla="*/ 24 h 27"/>
                        <a:gd name="T12" fmla="*/ 3 w 12"/>
                        <a:gd name="T13" fmla="*/ 27 h 27"/>
                        <a:gd name="T14" fmla="*/ 8 w 12"/>
                        <a:gd name="T15" fmla="*/ 27 h 27"/>
                        <a:gd name="T16" fmla="*/ 12 w 12"/>
                        <a:gd name="T17" fmla="*/ 27 h 27"/>
                        <a:gd name="T18" fmla="*/ 12 w 12"/>
                        <a:gd name="T19" fmla="*/ 22 h 27"/>
                        <a:gd name="T20" fmla="*/ 12 w 12"/>
                        <a:gd name="T21" fmla="*/ 17 h 27"/>
                        <a:gd name="T22" fmla="*/ 12 w 12"/>
                        <a:gd name="T23" fmla="*/ 10 h 27"/>
                        <a:gd name="T24" fmla="*/ 12 w 12"/>
                        <a:gd name="T25" fmla="*/ 8 h 27"/>
                        <a:gd name="T26" fmla="*/ 12 w 12"/>
                        <a:gd name="T27" fmla="*/ 0 h 2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2"/>
                        <a:gd name="T43" fmla="*/ 0 h 27"/>
                        <a:gd name="T44" fmla="*/ 12 w 12"/>
                        <a:gd name="T45" fmla="*/ 27 h 2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2" h="27">
                          <a:moveTo>
                            <a:pt x="3" y="0"/>
                          </a:moveTo>
                          <a:lnTo>
                            <a:pt x="3" y="5"/>
                          </a:lnTo>
                          <a:lnTo>
                            <a:pt x="3" y="12"/>
                          </a:lnTo>
                          <a:lnTo>
                            <a:pt x="3" y="15"/>
                          </a:lnTo>
                          <a:lnTo>
                            <a:pt x="0" y="22"/>
                          </a:lnTo>
                          <a:lnTo>
                            <a:pt x="3" y="24"/>
                          </a:lnTo>
                          <a:lnTo>
                            <a:pt x="3" y="27"/>
                          </a:lnTo>
                          <a:lnTo>
                            <a:pt x="8" y="27"/>
                          </a:lnTo>
                          <a:lnTo>
                            <a:pt x="12" y="27"/>
                          </a:lnTo>
                          <a:lnTo>
                            <a:pt x="12" y="22"/>
                          </a:lnTo>
                          <a:lnTo>
                            <a:pt x="12" y="17"/>
                          </a:lnTo>
                          <a:lnTo>
                            <a:pt x="12" y="10"/>
                          </a:lnTo>
                          <a:lnTo>
                            <a:pt x="12" y="8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noFill/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45" name="Freeform 309"/>
                  <p:cNvSpPr>
                    <a:spLocks/>
                  </p:cNvSpPr>
                  <p:nvPr/>
                </p:nvSpPr>
                <p:spPr bwMode="auto">
                  <a:xfrm>
                    <a:off x="3209" y="10355"/>
                    <a:ext cx="7" cy="12"/>
                  </a:xfrm>
                  <a:custGeom>
                    <a:avLst/>
                    <a:gdLst>
                      <a:gd name="T0" fmla="*/ 5 w 7"/>
                      <a:gd name="T1" fmla="*/ 0 h 12"/>
                      <a:gd name="T2" fmla="*/ 0 w 7"/>
                      <a:gd name="T3" fmla="*/ 0 h 12"/>
                      <a:gd name="T4" fmla="*/ 0 w 7"/>
                      <a:gd name="T5" fmla="*/ 9 h 12"/>
                      <a:gd name="T6" fmla="*/ 2 w 7"/>
                      <a:gd name="T7" fmla="*/ 12 h 12"/>
                      <a:gd name="T8" fmla="*/ 7 w 7"/>
                      <a:gd name="T9" fmla="*/ 7 h 12"/>
                      <a:gd name="T10" fmla="*/ 7 w 7"/>
                      <a:gd name="T11" fmla="*/ 2 h 12"/>
                      <a:gd name="T12" fmla="*/ 5 w 7"/>
                      <a:gd name="T13" fmla="*/ 0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"/>
                      <a:gd name="T22" fmla="*/ 0 h 12"/>
                      <a:gd name="T23" fmla="*/ 7 w 7"/>
                      <a:gd name="T24" fmla="*/ 12 h 1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" h="12">
                        <a:moveTo>
                          <a:pt x="5" y="0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2" y="12"/>
                        </a:lnTo>
                        <a:lnTo>
                          <a:pt x="7" y="7"/>
                        </a:lnTo>
                        <a:lnTo>
                          <a:pt x="7" y="2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001F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310"/>
                <p:cNvGrpSpPr>
                  <a:grpSpLocks/>
                </p:cNvGrpSpPr>
                <p:nvPr/>
              </p:nvGrpSpPr>
              <p:grpSpPr bwMode="auto">
                <a:xfrm>
                  <a:off x="1328" y="4216"/>
                  <a:ext cx="26" cy="78"/>
                  <a:chOff x="3319" y="10539"/>
                  <a:chExt cx="67" cy="195"/>
                </a:xfrm>
              </p:grpSpPr>
              <p:sp>
                <p:nvSpPr>
                  <p:cNvPr id="1140" name="Freeform 311"/>
                  <p:cNvSpPr>
                    <a:spLocks/>
                  </p:cNvSpPr>
                  <p:nvPr/>
                </p:nvSpPr>
                <p:spPr bwMode="auto">
                  <a:xfrm>
                    <a:off x="3319" y="10657"/>
                    <a:ext cx="67" cy="77"/>
                  </a:xfrm>
                  <a:custGeom>
                    <a:avLst/>
                    <a:gdLst>
                      <a:gd name="T0" fmla="*/ 41 w 67"/>
                      <a:gd name="T1" fmla="*/ 17 h 77"/>
                      <a:gd name="T2" fmla="*/ 46 w 67"/>
                      <a:gd name="T3" fmla="*/ 29 h 77"/>
                      <a:gd name="T4" fmla="*/ 53 w 67"/>
                      <a:gd name="T5" fmla="*/ 38 h 77"/>
                      <a:gd name="T6" fmla="*/ 58 w 67"/>
                      <a:gd name="T7" fmla="*/ 53 h 77"/>
                      <a:gd name="T8" fmla="*/ 63 w 67"/>
                      <a:gd name="T9" fmla="*/ 60 h 77"/>
                      <a:gd name="T10" fmla="*/ 65 w 67"/>
                      <a:gd name="T11" fmla="*/ 65 h 77"/>
                      <a:gd name="T12" fmla="*/ 67 w 67"/>
                      <a:gd name="T13" fmla="*/ 69 h 77"/>
                      <a:gd name="T14" fmla="*/ 67 w 67"/>
                      <a:gd name="T15" fmla="*/ 72 h 77"/>
                      <a:gd name="T16" fmla="*/ 65 w 67"/>
                      <a:gd name="T17" fmla="*/ 74 h 77"/>
                      <a:gd name="T18" fmla="*/ 60 w 67"/>
                      <a:gd name="T19" fmla="*/ 77 h 77"/>
                      <a:gd name="T20" fmla="*/ 51 w 67"/>
                      <a:gd name="T21" fmla="*/ 77 h 77"/>
                      <a:gd name="T22" fmla="*/ 41 w 67"/>
                      <a:gd name="T23" fmla="*/ 74 h 77"/>
                      <a:gd name="T24" fmla="*/ 31 w 67"/>
                      <a:gd name="T25" fmla="*/ 69 h 77"/>
                      <a:gd name="T26" fmla="*/ 27 w 67"/>
                      <a:gd name="T27" fmla="*/ 65 h 77"/>
                      <a:gd name="T28" fmla="*/ 15 w 67"/>
                      <a:gd name="T29" fmla="*/ 57 h 77"/>
                      <a:gd name="T30" fmla="*/ 10 w 67"/>
                      <a:gd name="T31" fmla="*/ 45 h 77"/>
                      <a:gd name="T32" fmla="*/ 5 w 67"/>
                      <a:gd name="T33" fmla="*/ 33 h 77"/>
                      <a:gd name="T34" fmla="*/ 3 w 67"/>
                      <a:gd name="T35" fmla="*/ 26 h 77"/>
                      <a:gd name="T36" fmla="*/ 0 w 67"/>
                      <a:gd name="T37" fmla="*/ 19 h 77"/>
                      <a:gd name="T38" fmla="*/ 5 w 67"/>
                      <a:gd name="T39" fmla="*/ 7 h 77"/>
                      <a:gd name="T40" fmla="*/ 10 w 67"/>
                      <a:gd name="T41" fmla="*/ 2 h 77"/>
                      <a:gd name="T42" fmla="*/ 22 w 67"/>
                      <a:gd name="T43" fmla="*/ 0 h 77"/>
                      <a:gd name="T44" fmla="*/ 34 w 67"/>
                      <a:gd name="T45" fmla="*/ 2 h 77"/>
                      <a:gd name="T46" fmla="*/ 36 w 67"/>
                      <a:gd name="T47" fmla="*/ 7 h 77"/>
                      <a:gd name="T48" fmla="*/ 41 w 67"/>
                      <a:gd name="T49" fmla="*/ 17 h 7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67"/>
                      <a:gd name="T76" fmla="*/ 0 h 77"/>
                      <a:gd name="T77" fmla="*/ 67 w 67"/>
                      <a:gd name="T78" fmla="*/ 77 h 77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67" h="77">
                        <a:moveTo>
                          <a:pt x="41" y="17"/>
                        </a:moveTo>
                        <a:lnTo>
                          <a:pt x="46" y="29"/>
                        </a:lnTo>
                        <a:lnTo>
                          <a:pt x="53" y="38"/>
                        </a:lnTo>
                        <a:lnTo>
                          <a:pt x="58" y="53"/>
                        </a:lnTo>
                        <a:lnTo>
                          <a:pt x="63" y="60"/>
                        </a:lnTo>
                        <a:lnTo>
                          <a:pt x="65" y="65"/>
                        </a:lnTo>
                        <a:lnTo>
                          <a:pt x="67" y="69"/>
                        </a:lnTo>
                        <a:lnTo>
                          <a:pt x="67" y="72"/>
                        </a:lnTo>
                        <a:lnTo>
                          <a:pt x="65" y="74"/>
                        </a:lnTo>
                        <a:lnTo>
                          <a:pt x="60" y="77"/>
                        </a:lnTo>
                        <a:lnTo>
                          <a:pt x="51" y="77"/>
                        </a:lnTo>
                        <a:lnTo>
                          <a:pt x="41" y="74"/>
                        </a:lnTo>
                        <a:lnTo>
                          <a:pt x="31" y="69"/>
                        </a:lnTo>
                        <a:lnTo>
                          <a:pt x="27" y="65"/>
                        </a:lnTo>
                        <a:lnTo>
                          <a:pt x="15" y="57"/>
                        </a:lnTo>
                        <a:lnTo>
                          <a:pt x="10" y="45"/>
                        </a:lnTo>
                        <a:lnTo>
                          <a:pt x="5" y="33"/>
                        </a:lnTo>
                        <a:lnTo>
                          <a:pt x="3" y="26"/>
                        </a:lnTo>
                        <a:lnTo>
                          <a:pt x="0" y="19"/>
                        </a:lnTo>
                        <a:lnTo>
                          <a:pt x="5" y="7"/>
                        </a:lnTo>
                        <a:lnTo>
                          <a:pt x="10" y="2"/>
                        </a:lnTo>
                        <a:lnTo>
                          <a:pt x="22" y="0"/>
                        </a:lnTo>
                        <a:lnTo>
                          <a:pt x="34" y="2"/>
                        </a:lnTo>
                        <a:lnTo>
                          <a:pt x="36" y="7"/>
                        </a:lnTo>
                        <a:lnTo>
                          <a:pt x="41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312"/>
                  <p:cNvSpPr>
                    <a:spLocks/>
                  </p:cNvSpPr>
                  <p:nvPr/>
                </p:nvSpPr>
                <p:spPr bwMode="auto">
                  <a:xfrm>
                    <a:off x="3324" y="10539"/>
                    <a:ext cx="53" cy="171"/>
                  </a:xfrm>
                  <a:custGeom>
                    <a:avLst/>
                    <a:gdLst>
                      <a:gd name="T0" fmla="*/ 53 w 53"/>
                      <a:gd name="T1" fmla="*/ 0 h 171"/>
                      <a:gd name="T2" fmla="*/ 48 w 53"/>
                      <a:gd name="T3" fmla="*/ 22 h 171"/>
                      <a:gd name="T4" fmla="*/ 41 w 53"/>
                      <a:gd name="T5" fmla="*/ 43 h 171"/>
                      <a:gd name="T6" fmla="*/ 36 w 53"/>
                      <a:gd name="T7" fmla="*/ 75 h 171"/>
                      <a:gd name="T8" fmla="*/ 31 w 53"/>
                      <a:gd name="T9" fmla="*/ 89 h 171"/>
                      <a:gd name="T10" fmla="*/ 29 w 53"/>
                      <a:gd name="T11" fmla="*/ 111 h 171"/>
                      <a:gd name="T12" fmla="*/ 31 w 53"/>
                      <a:gd name="T13" fmla="*/ 120 h 171"/>
                      <a:gd name="T14" fmla="*/ 34 w 53"/>
                      <a:gd name="T15" fmla="*/ 127 h 171"/>
                      <a:gd name="T16" fmla="*/ 34 w 53"/>
                      <a:gd name="T17" fmla="*/ 132 h 171"/>
                      <a:gd name="T18" fmla="*/ 36 w 53"/>
                      <a:gd name="T19" fmla="*/ 139 h 171"/>
                      <a:gd name="T20" fmla="*/ 41 w 53"/>
                      <a:gd name="T21" fmla="*/ 149 h 171"/>
                      <a:gd name="T22" fmla="*/ 43 w 53"/>
                      <a:gd name="T23" fmla="*/ 159 h 171"/>
                      <a:gd name="T24" fmla="*/ 43 w 53"/>
                      <a:gd name="T25" fmla="*/ 166 h 171"/>
                      <a:gd name="T26" fmla="*/ 41 w 53"/>
                      <a:gd name="T27" fmla="*/ 171 h 171"/>
                      <a:gd name="T28" fmla="*/ 36 w 53"/>
                      <a:gd name="T29" fmla="*/ 171 h 171"/>
                      <a:gd name="T30" fmla="*/ 29 w 53"/>
                      <a:gd name="T31" fmla="*/ 168 h 171"/>
                      <a:gd name="T32" fmla="*/ 24 w 53"/>
                      <a:gd name="T33" fmla="*/ 166 h 171"/>
                      <a:gd name="T34" fmla="*/ 14 w 53"/>
                      <a:gd name="T35" fmla="*/ 156 h 171"/>
                      <a:gd name="T36" fmla="*/ 10 w 53"/>
                      <a:gd name="T37" fmla="*/ 149 h 171"/>
                      <a:gd name="T38" fmla="*/ 5 w 53"/>
                      <a:gd name="T39" fmla="*/ 139 h 171"/>
                      <a:gd name="T40" fmla="*/ 2 w 53"/>
                      <a:gd name="T41" fmla="*/ 130 h 171"/>
                      <a:gd name="T42" fmla="*/ 0 w 53"/>
                      <a:gd name="T43" fmla="*/ 118 h 171"/>
                      <a:gd name="T44" fmla="*/ 2 w 53"/>
                      <a:gd name="T45" fmla="*/ 99 h 171"/>
                      <a:gd name="T46" fmla="*/ 5 w 53"/>
                      <a:gd name="T47" fmla="*/ 60 h 171"/>
                      <a:gd name="T48" fmla="*/ 5 w 53"/>
                      <a:gd name="T49" fmla="*/ 34 h 171"/>
                      <a:gd name="T50" fmla="*/ 5 w 53"/>
                      <a:gd name="T51" fmla="*/ 22 h 171"/>
                      <a:gd name="T52" fmla="*/ 2 w 53"/>
                      <a:gd name="T53" fmla="*/ 7 h 171"/>
                      <a:gd name="T54" fmla="*/ 53 w 5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53"/>
                      <a:gd name="T85" fmla="*/ 0 h 171"/>
                      <a:gd name="T86" fmla="*/ 53 w 53"/>
                      <a:gd name="T87" fmla="*/ 171 h 171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53" h="171">
                        <a:moveTo>
                          <a:pt x="53" y="0"/>
                        </a:moveTo>
                        <a:lnTo>
                          <a:pt x="48" y="22"/>
                        </a:lnTo>
                        <a:lnTo>
                          <a:pt x="41" y="43"/>
                        </a:lnTo>
                        <a:lnTo>
                          <a:pt x="36" y="75"/>
                        </a:lnTo>
                        <a:lnTo>
                          <a:pt x="31" y="89"/>
                        </a:lnTo>
                        <a:lnTo>
                          <a:pt x="29" y="111"/>
                        </a:lnTo>
                        <a:lnTo>
                          <a:pt x="31" y="120"/>
                        </a:lnTo>
                        <a:lnTo>
                          <a:pt x="34" y="127"/>
                        </a:lnTo>
                        <a:lnTo>
                          <a:pt x="34" y="132"/>
                        </a:lnTo>
                        <a:lnTo>
                          <a:pt x="36" y="139"/>
                        </a:lnTo>
                        <a:lnTo>
                          <a:pt x="41" y="149"/>
                        </a:lnTo>
                        <a:lnTo>
                          <a:pt x="43" y="159"/>
                        </a:lnTo>
                        <a:lnTo>
                          <a:pt x="43" y="166"/>
                        </a:lnTo>
                        <a:lnTo>
                          <a:pt x="41" y="171"/>
                        </a:lnTo>
                        <a:lnTo>
                          <a:pt x="36" y="171"/>
                        </a:lnTo>
                        <a:lnTo>
                          <a:pt x="29" y="168"/>
                        </a:lnTo>
                        <a:lnTo>
                          <a:pt x="24" y="166"/>
                        </a:lnTo>
                        <a:lnTo>
                          <a:pt x="14" y="156"/>
                        </a:lnTo>
                        <a:lnTo>
                          <a:pt x="10" y="149"/>
                        </a:lnTo>
                        <a:lnTo>
                          <a:pt x="5" y="139"/>
                        </a:lnTo>
                        <a:lnTo>
                          <a:pt x="2" y="130"/>
                        </a:lnTo>
                        <a:lnTo>
                          <a:pt x="0" y="118"/>
                        </a:lnTo>
                        <a:lnTo>
                          <a:pt x="2" y="99"/>
                        </a:lnTo>
                        <a:lnTo>
                          <a:pt x="5" y="60"/>
                        </a:lnTo>
                        <a:lnTo>
                          <a:pt x="5" y="34"/>
                        </a:lnTo>
                        <a:lnTo>
                          <a:pt x="5" y="22"/>
                        </a:lnTo>
                        <a:lnTo>
                          <a:pt x="2" y="7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FF9F9F"/>
                  </a:solidFill>
                  <a:ln w="127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2" name="Freeform 313"/>
                <p:cNvSpPr>
                  <a:spLocks/>
                </p:cNvSpPr>
                <p:nvPr/>
              </p:nvSpPr>
              <p:spPr bwMode="auto">
                <a:xfrm>
                  <a:off x="1288" y="4128"/>
                  <a:ext cx="77" cy="107"/>
                </a:xfrm>
                <a:custGeom>
                  <a:avLst/>
                  <a:gdLst>
                    <a:gd name="T0" fmla="*/ 1 w 192"/>
                    <a:gd name="T1" fmla="*/ 7 h 268"/>
                    <a:gd name="T2" fmla="*/ 2 w 192"/>
                    <a:gd name="T3" fmla="*/ 14 h 268"/>
                    <a:gd name="T4" fmla="*/ 2 w 192"/>
                    <a:gd name="T5" fmla="*/ 20 h 268"/>
                    <a:gd name="T6" fmla="*/ 2 w 192"/>
                    <a:gd name="T7" fmla="*/ 27 h 268"/>
                    <a:gd name="T8" fmla="*/ 3 w 192"/>
                    <a:gd name="T9" fmla="*/ 31 h 268"/>
                    <a:gd name="T10" fmla="*/ 3 w 192"/>
                    <a:gd name="T11" fmla="*/ 37 h 268"/>
                    <a:gd name="T12" fmla="*/ 3 w 192"/>
                    <a:gd name="T13" fmla="*/ 39 h 268"/>
                    <a:gd name="T14" fmla="*/ 5 w 192"/>
                    <a:gd name="T15" fmla="*/ 41 h 268"/>
                    <a:gd name="T16" fmla="*/ 8 w 192"/>
                    <a:gd name="T17" fmla="*/ 42 h 268"/>
                    <a:gd name="T18" fmla="*/ 12 w 192"/>
                    <a:gd name="T19" fmla="*/ 43 h 268"/>
                    <a:gd name="T20" fmla="*/ 17 w 192"/>
                    <a:gd name="T21" fmla="*/ 42 h 268"/>
                    <a:gd name="T22" fmla="*/ 22 w 192"/>
                    <a:gd name="T23" fmla="*/ 40 h 268"/>
                    <a:gd name="T24" fmla="*/ 24 w 192"/>
                    <a:gd name="T25" fmla="*/ 38 h 268"/>
                    <a:gd name="T26" fmla="*/ 25 w 192"/>
                    <a:gd name="T27" fmla="*/ 36 h 268"/>
                    <a:gd name="T28" fmla="*/ 26 w 192"/>
                    <a:gd name="T29" fmla="*/ 33 h 268"/>
                    <a:gd name="T30" fmla="*/ 27 w 192"/>
                    <a:gd name="T31" fmla="*/ 28 h 268"/>
                    <a:gd name="T32" fmla="*/ 28 w 192"/>
                    <a:gd name="T33" fmla="*/ 20 h 268"/>
                    <a:gd name="T34" fmla="*/ 29 w 192"/>
                    <a:gd name="T35" fmla="*/ 15 h 268"/>
                    <a:gd name="T36" fmla="*/ 30 w 192"/>
                    <a:gd name="T37" fmla="*/ 7 h 268"/>
                    <a:gd name="T38" fmla="*/ 31 w 192"/>
                    <a:gd name="T39" fmla="*/ 0 h 268"/>
                    <a:gd name="T40" fmla="*/ 26 w 192"/>
                    <a:gd name="T41" fmla="*/ 0 h 268"/>
                    <a:gd name="T42" fmla="*/ 23 w 192"/>
                    <a:gd name="T43" fmla="*/ 1 h 268"/>
                    <a:gd name="T44" fmla="*/ 17 w 192"/>
                    <a:gd name="T45" fmla="*/ 2 h 268"/>
                    <a:gd name="T46" fmla="*/ 12 w 192"/>
                    <a:gd name="T47" fmla="*/ 2 h 268"/>
                    <a:gd name="T48" fmla="*/ 5 w 192"/>
                    <a:gd name="T49" fmla="*/ 2 h 268"/>
                    <a:gd name="T50" fmla="*/ 2 w 192"/>
                    <a:gd name="T51" fmla="*/ 2 h 268"/>
                    <a:gd name="T52" fmla="*/ 0 w 192"/>
                    <a:gd name="T53" fmla="*/ 1 h 268"/>
                    <a:gd name="T54" fmla="*/ 1 w 192"/>
                    <a:gd name="T55" fmla="*/ 7 h 26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92"/>
                    <a:gd name="T85" fmla="*/ 0 h 268"/>
                    <a:gd name="T86" fmla="*/ 192 w 192"/>
                    <a:gd name="T87" fmla="*/ 268 h 26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92" h="268">
                      <a:moveTo>
                        <a:pt x="5" y="45"/>
                      </a:moveTo>
                      <a:lnTo>
                        <a:pt x="9" y="88"/>
                      </a:lnTo>
                      <a:lnTo>
                        <a:pt x="12" y="127"/>
                      </a:lnTo>
                      <a:lnTo>
                        <a:pt x="14" y="170"/>
                      </a:lnTo>
                      <a:lnTo>
                        <a:pt x="17" y="194"/>
                      </a:lnTo>
                      <a:lnTo>
                        <a:pt x="17" y="230"/>
                      </a:lnTo>
                      <a:lnTo>
                        <a:pt x="17" y="244"/>
                      </a:lnTo>
                      <a:lnTo>
                        <a:pt x="31" y="259"/>
                      </a:lnTo>
                      <a:lnTo>
                        <a:pt x="48" y="266"/>
                      </a:lnTo>
                      <a:lnTo>
                        <a:pt x="77" y="268"/>
                      </a:lnTo>
                      <a:lnTo>
                        <a:pt x="108" y="261"/>
                      </a:lnTo>
                      <a:lnTo>
                        <a:pt x="134" y="247"/>
                      </a:lnTo>
                      <a:lnTo>
                        <a:pt x="149" y="235"/>
                      </a:lnTo>
                      <a:lnTo>
                        <a:pt x="158" y="223"/>
                      </a:lnTo>
                      <a:lnTo>
                        <a:pt x="163" y="208"/>
                      </a:lnTo>
                      <a:lnTo>
                        <a:pt x="168" y="177"/>
                      </a:lnTo>
                      <a:lnTo>
                        <a:pt x="175" y="127"/>
                      </a:lnTo>
                      <a:lnTo>
                        <a:pt x="180" y="96"/>
                      </a:lnTo>
                      <a:lnTo>
                        <a:pt x="187" y="45"/>
                      </a:lnTo>
                      <a:lnTo>
                        <a:pt x="192" y="0"/>
                      </a:lnTo>
                      <a:lnTo>
                        <a:pt x="163" y="2"/>
                      </a:lnTo>
                      <a:lnTo>
                        <a:pt x="141" y="7"/>
                      </a:lnTo>
                      <a:lnTo>
                        <a:pt x="108" y="12"/>
                      </a:lnTo>
                      <a:lnTo>
                        <a:pt x="74" y="14"/>
                      </a:lnTo>
                      <a:lnTo>
                        <a:pt x="33" y="14"/>
                      </a:lnTo>
                      <a:lnTo>
                        <a:pt x="12" y="9"/>
                      </a:lnTo>
                      <a:lnTo>
                        <a:pt x="0" y="4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solidFill>
                  <a:srgbClr val="001F9F"/>
                </a:solidFill>
                <a:ln w="127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314"/>
                <p:cNvSpPr>
                  <a:spLocks/>
                </p:cNvSpPr>
                <p:nvPr/>
              </p:nvSpPr>
              <p:spPr bwMode="auto">
                <a:xfrm>
                  <a:off x="1368" y="4104"/>
                  <a:ext cx="15" cy="50"/>
                </a:xfrm>
                <a:custGeom>
                  <a:avLst/>
                  <a:gdLst>
                    <a:gd name="T0" fmla="*/ 0 w 38"/>
                    <a:gd name="T1" fmla="*/ 6 h 125"/>
                    <a:gd name="T2" fmla="*/ 0 w 38"/>
                    <a:gd name="T3" fmla="*/ 9 h 125"/>
                    <a:gd name="T4" fmla="*/ 0 w 38"/>
                    <a:gd name="T5" fmla="*/ 10 h 125"/>
                    <a:gd name="T6" fmla="*/ 0 w 38"/>
                    <a:gd name="T7" fmla="*/ 11 h 125"/>
                    <a:gd name="T8" fmla="*/ 0 w 38"/>
                    <a:gd name="T9" fmla="*/ 12 h 125"/>
                    <a:gd name="T10" fmla="*/ 0 w 38"/>
                    <a:gd name="T11" fmla="*/ 13 h 125"/>
                    <a:gd name="T12" fmla="*/ 0 w 38"/>
                    <a:gd name="T13" fmla="*/ 14 h 125"/>
                    <a:gd name="T14" fmla="*/ 0 w 38"/>
                    <a:gd name="T15" fmla="*/ 14 h 125"/>
                    <a:gd name="T16" fmla="*/ 0 w 38"/>
                    <a:gd name="T17" fmla="*/ 15 h 125"/>
                    <a:gd name="T18" fmla="*/ 1 w 38"/>
                    <a:gd name="T19" fmla="*/ 15 h 125"/>
                    <a:gd name="T20" fmla="*/ 2 w 38"/>
                    <a:gd name="T21" fmla="*/ 14 h 125"/>
                    <a:gd name="T22" fmla="*/ 2 w 38"/>
                    <a:gd name="T23" fmla="*/ 12 h 125"/>
                    <a:gd name="T24" fmla="*/ 2 w 38"/>
                    <a:gd name="T25" fmla="*/ 12 h 125"/>
                    <a:gd name="T26" fmla="*/ 2 w 38"/>
                    <a:gd name="T27" fmla="*/ 11 h 125"/>
                    <a:gd name="T28" fmla="*/ 3 w 38"/>
                    <a:gd name="T29" fmla="*/ 12 h 125"/>
                    <a:gd name="T30" fmla="*/ 3 w 38"/>
                    <a:gd name="T31" fmla="*/ 14 h 125"/>
                    <a:gd name="T32" fmla="*/ 3 w 38"/>
                    <a:gd name="T33" fmla="*/ 15 h 125"/>
                    <a:gd name="T34" fmla="*/ 3 w 38"/>
                    <a:gd name="T35" fmla="*/ 16 h 125"/>
                    <a:gd name="T36" fmla="*/ 2 w 38"/>
                    <a:gd name="T37" fmla="*/ 18 h 125"/>
                    <a:gd name="T38" fmla="*/ 2 w 38"/>
                    <a:gd name="T39" fmla="*/ 18 h 125"/>
                    <a:gd name="T40" fmla="*/ 2 w 38"/>
                    <a:gd name="T41" fmla="*/ 19 h 125"/>
                    <a:gd name="T42" fmla="*/ 2 w 38"/>
                    <a:gd name="T43" fmla="*/ 19 h 125"/>
                    <a:gd name="T44" fmla="*/ 3 w 38"/>
                    <a:gd name="T45" fmla="*/ 20 h 125"/>
                    <a:gd name="T46" fmla="*/ 3 w 38"/>
                    <a:gd name="T47" fmla="*/ 19 h 125"/>
                    <a:gd name="T48" fmla="*/ 4 w 38"/>
                    <a:gd name="T49" fmla="*/ 20 h 125"/>
                    <a:gd name="T50" fmla="*/ 4 w 38"/>
                    <a:gd name="T51" fmla="*/ 20 h 125"/>
                    <a:gd name="T52" fmla="*/ 4 w 38"/>
                    <a:gd name="T53" fmla="*/ 19 h 125"/>
                    <a:gd name="T54" fmla="*/ 5 w 38"/>
                    <a:gd name="T55" fmla="*/ 18 h 125"/>
                    <a:gd name="T56" fmla="*/ 6 w 38"/>
                    <a:gd name="T57" fmla="*/ 16 h 125"/>
                    <a:gd name="T58" fmla="*/ 6 w 38"/>
                    <a:gd name="T59" fmla="*/ 14 h 125"/>
                    <a:gd name="T60" fmla="*/ 6 w 38"/>
                    <a:gd name="T61" fmla="*/ 12 h 125"/>
                    <a:gd name="T62" fmla="*/ 5 w 38"/>
                    <a:gd name="T63" fmla="*/ 8 h 125"/>
                    <a:gd name="T64" fmla="*/ 5 w 38"/>
                    <a:gd name="T65" fmla="*/ 6 h 125"/>
                    <a:gd name="T66" fmla="*/ 4 w 38"/>
                    <a:gd name="T67" fmla="*/ 5 h 125"/>
                    <a:gd name="T68" fmla="*/ 4 w 38"/>
                    <a:gd name="T69" fmla="*/ 3 h 125"/>
                    <a:gd name="T70" fmla="*/ 4 w 38"/>
                    <a:gd name="T71" fmla="*/ 0 h 125"/>
                    <a:gd name="T72" fmla="*/ 1 w 38"/>
                    <a:gd name="T73" fmla="*/ 0 h 125"/>
                    <a:gd name="T74" fmla="*/ 1 w 38"/>
                    <a:gd name="T75" fmla="*/ 4 h 125"/>
                    <a:gd name="T76" fmla="*/ 0 w 38"/>
                    <a:gd name="T77" fmla="*/ 6 h 12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38"/>
                    <a:gd name="T118" fmla="*/ 0 h 125"/>
                    <a:gd name="T119" fmla="*/ 38 w 38"/>
                    <a:gd name="T120" fmla="*/ 125 h 12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38" h="125">
                      <a:moveTo>
                        <a:pt x="2" y="41"/>
                      </a:moveTo>
                      <a:lnTo>
                        <a:pt x="2" y="55"/>
                      </a:lnTo>
                      <a:lnTo>
                        <a:pt x="2" y="62"/>
                      </a:lnTo>
                      <a:lnTo>
                        <a:pt x="2" y="70"/>
                      </a:lnTo>
                      <a:lnTo>
                        <a:pt x="0" y="74"/>
                      </a:lnTo>
                      <a:lnTo>
                        <a:pt x="0" y="82"/>
                      </a:lnTo>
                      <a:lnTo>
                        <a:pt x="0" y="89"/>
                      </a:lnTo>
                      <a:lnTo>
                        <a:pt x="0" y="91"/>
                      </a:lnTo>
                      <a:lnTo>
                        <a:pt x="2" y="94"/>
                      </a:lnTo>
                      <a:lnTo>
                        <a:pt x="7" y="94"/>
                      </a:lnTo>
                      <a:lnTo>
                        <a:pt x="10" y="84"/>
                      </a:lnTo>
                      <a:lnTo>
                        <a:pt x="10" y="77"/>
                      </a:lnTo>
                      <a:lnTo>
                        <a:pt x="10" y="72"/>
                      </a:lnTo>
                      <a:lnTo>
                        <a:pt x="12" y="67"/>
                      </a:lnTo>
                      <a:lnTo>
                        <a:pt x="17" y="77"/>
                      </a:lnTo>
                      <a:lnTo>
                        <a:pt x="19" y="86"/>
                      </a:lnTo>
                      <a:lnTo>
                        <a:pt x="19" y="96"/>
                      </a:lnTo>
                      <a:lnTo>
                        <a:pt x="19" y="101"/>
                      </a:lnTo>
                      <a:lnTo>
                        <a:pt x="14" y="110"/>
                      </a:lnTo>
                      <a:lnTo>
                        <a:pt x="14" y="113"/>
                      </a:lnTo>
                      <a:lnTo>
                        <a:pt x="12" y="118"/>
                      </a:lnTo>
                      <a:lnTo>
                        <a:pt x="12" y="120"/>
                      </a:lnTo>
                      <a:lnTo>
                        <a:pt x="17" y="125"/>
                      </a:lnTo>
                      <a:lnTo>
                        <a:pt x="19" y="120"/>
                      </a:lnTo>
                      <a:lnTo>
                        <a:pt x="22" y="125"/>
                      </a:lnTo>
                      <a:lnTo>
                        <a:pt x="24" y="125"/>
                      </a:lnTo>
                      <a:lnTo>
                        <a:pt x="29" y="118"/>
                      </a:lnTo>
                      <a:lnTo>
                        <a:pt x="34" y="113"/>
                      </a:lnTo>
                      <a:lnTo>
                        <a:pt x="38" y="101"/>
                      </a:lnTo>
                      <a:lnTo>
                        <a:pt x="38" y="91"/>
                      </a:lnTo>
                      <a:lnTo>
                        <a:pt x="38" y="72"/>
                      </a:lnTo>
                      <a:lnTo>
                        <a:pt x="31" y="53"/>
                      </a:lnTo>
                      <a:lnTo>
                        <a:pt x="31" y="41"/>
                      </a:lnTo>
                      <a:lnTo>
                        <a:pt x="26" y="31"/>
                      </a:lnTo>
                      <a:lnTo>
                        <a:pt x="26" y="17"/>
                      </a:lnTo>
                      <a:lnTo>
                        <a:pt x="24" y="0"/>
                      </a:lnTo>
                      <a:lnTo>
                        <a:pt x="5" y="0"/>
                      </a:lnTo>
                      <a:lnTo>
                        <a:pt x="5" y="26"/>
                      </a:lnTo>
                      <a:lnTo>
                        <a:pt x="2" y="41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" name="Group 315"/>
                <p:cNvGrpSpPr>
                  <a:grpSpLocks/>
                </p:cNvGrpSpPr>
                <p:nvPr/>
              </p:nvGrpSpPr>
              <p:grpSpPr bwMode="auto">
                <a:xfrm>
                  <a:off x="1275" y="3977"/>
                  <a:ext cx="109" cy="166"/>
                  <a:chOff x="3187" y="9942"/>
                  <a:chExt cx="274" cy="415"/>
                </a:xfrm>
              </p:grpSpPr>
              <p:grpSp>
                <p:nvGrpSpPr>
                  <p:cNvPr id="16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3187" y="9942"/>
                    <a:ext cx="274" cy="415"/>
                    <a:chOff x="3187" y="9942"/>
                    <a:chExt cx="274" cy="415"/>
                  </a:xfrm>
                </p:grpSpPr>
                <p:sp>
                  <p:nvSpPr>
                    <p:cNvPr id="1137" name="Freeform 317"/>
                    <p:cNvSpPr>
                      <a:spLocks/>
                    </p:cNvSpPr>
                    <p:nvPr/>
                  </p:nvSpPr>
                  <p:spPr bwMode="auto">
                    <a:xfrm>
                      <a:off x="3187" y="9942"/>
                      <a:ext cx="274" cy="415"/>
                    </a:xfrm>
                    <a:custGeom>
                      <a:avLst/>
                      <a:gdLst>
                        <a:gd name="T0" fmla="*/ 82 w 274"/>
                        <a:gd name="T1" fmla="*/ 26 h 415"/>
                        <a:gd name="T2" fmla="*/ 46 w 274"/>
                        <a:gd name="T3" fmla="*/ 41 h 415"/>
                        <a:gd name="T4" fmla="*/ 27 w 274"/>
                        <a:gd name="T5" fmla="*/ 50 h 415"/>
                        <a:gd name="T6" fmla="*/ 22 w 274"/>
                        <a:gd name="T7" fmla="*/ 57 h 415"/>
                        <a:gd name="T8" fmla="*/ 17 w 274"/>
                        <a:gd name="T9" fmla="*/ 103 h 415"/>
                        <a:gd name="T10" fmla="*/ 15 w 274"/>
                        <a:gd name="T11" fmla="*/ 141 h 415"/>
                        <a:gd name="T12" fmla="*/ 12 w 274"/>
                        <a:gd name="T13" fmla="*/ 197 h 415"/>
                        <a:gd name="T14" fmla="*/ 15 w 274"/>
                        <a:gd name="T15" fmla="*/ 225 h 415"/>
                        <a:gd name="T16" fmla="*/ 10 w 274"/>
                        <a:gd name="T17" fmla="*/ 271 h 415"/>
                        <a:gd name="T18" fmla="*/ 7 w 274"/>
                        <a:gd name="T19" fmla="*/ 319 h 415"/>
                        <a:gd name="T20" fmla="*/ 3 w 274"/>
                        <a:gd name="T21" fmla="*/ 350 h 415"/>
                        <a:gd name="T22" fmla="*/ 0 w 274"/>
                        <a:gd name="T23" fmla="*/ 369 h 415"/>
                        <a:gd name="T24" fmla="*/ 22 w 274"/>
                        <a:gd name="T25" fmla="*/ 379 h 415"/>
                        <a:gd name="T26" fmla="*/ 34 w 274"/>
                        <a:gd name="T27" fmla="*/ 410 h 415"/>
                        <a:gd name="T28" fmla="*/ 63 w 274"/>
                        <a:gd name="T29" fmla="*/ 413 h 415"/>
                        <a:gd name="T30" fmla="*/ 84 w 274"/>
                        <a:gd name="T31" fmla="*/ 393 h 415"/>
                        <a:gd name="T32" fmla="*/ 130 w 274"/>
                        <a:gd name="T33" fmla="*/ 415 h 415"/>
                        <a:gd name="T34" fmla="*/ 173 w 274"/>
                        <a:gd name="T35" fmla="*/ 413 h 415"/>
                        <a:gd name="T36" fmla="*/ 211 w 274"/>
                        <a:gd name="T37" fmla="*/ 403 h 415"/>
                        <a:gd name="T38" fmla="*/ 228 w 274"/>
                        <a:gd name="T39" fmla="*/ 367 h 415"/>
                        <a:gd name="T40" fmla="*/ 235 w 274"/>
                        <a:gd name="T41" fmla="*/ 360 h 415"/>
                        <a:gd name="T42" fmla="*/ 264 w 274"/>
                        <a:gd name="T43" fmla="*/ 365 h 415"/>
                        <a:gd name="T44" fmla="*/ 267 w 274"/>
                        <a:gd name="T45" fmla="*/ 372 h 415"/>
                        <a:gd name="T46" fmla="*/ 274 w 274"/>
                        <a:gd name="T47" fmla="*/ 360 h 415"/>
                        <a:gd name="T48" fmla="*/ 274 w 274"/>
                        <a:gd name="T49" fmla="*/ 283 h 415"/>
                        <a:gd name="T50" fmla="*/ 274 w 274"/>
                        <a:gd name="T51" fmla="*/ 225 h 415"/>
                        <a:gd name="T52" fmla="*/ 264 w 274"/>
                        <a:gd name="T53" fmla="*/ 168 h 415"/>
                        <a:gd name="T54" fmla="*/ 264 w 274"/>
                        <a:gd name="T55" fmla="*/ 105 h 415"/>
                        <a:gd name="T56" fmla="*/ 252 w 274"/>
                        <a:gd name="T57" fmla="*/ 38 h 415"/>
                        <a:gd name="T58" fmla="*/ 235 w 274"/>
                        <a:gd name="T59" fmla="*/ 24 h 415"/>
                        <a:gd name="T60" fmla="*/ 204 w 274"/>
                        <a:gd name="T61" fmla="*/ 17 h 415"/>
                        <a:gd name="T62" fmla="*/ 173 w 274"/>
                        <a:gd name="T63" fmla="*/ 2 h 415"/>
                        <a:gd name="T64" fmla="*/ 99 w 274"/>
                        <a:gd name="T65" fmla="*/ 7 h 415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w 274"/>
                        <a:gd name="T100" fmla="*/ 0 h 415"/>
                        <a:gd name="T101" fmla="*/ 274 w 274"/>
                        <a:gd name="T102" fmla="*/ 415 h 415"/>
                      </a:gdLst>
                      <a:ahLst/>
                      <a:cxnLst>
                        <a:cxn ang="T66">
                          <a:pos x="T0" y="T1"/>
                        </a:cxn>
                        <a:cxn ang="T67">
                          <a:pos x="T2" y="T3"/>
                        </a:cxn>
                        <a:cxn ang="T68">
                          <a:pos x="T4" y="T5"/>
                        </a:cxn>
                        <a:cxn ang="T69">
                          <a:pos x="T6" y="T7"/>
                        </a:cxn>
                        <a:cxn ang="T70">
                          <a:pos x="T8" y="T9"/>
                        </a:cxn>
                        <a:cxn ang="T71">
                          <a:pos x="T10" y="T11"/>
                        </a:cxn>
                        <a:cxn ang="T72">
                          <a:pos x="T12" y="T13"/>
                        </a:cxn>
                        <a:cxn ang="T73">
                          <a:pos x="T14" y="T15"/>
                        </a:cxn>
                        <a:cxn ang="T74">
                          <a:pos x="T16" y="T17"/>
                        </a:cxn>
                        <a:cxn ang="T75">
                          <a:pos x="T18" y="T19"/>
                        </a:cxn>
                        <a:cxn ang="T76">
                          <a:pos x="T20" y="T21"/>
                        </a:cxn>
                        <a:cxn ang="T77">
                          <a:pos x="T22" y="T23"/>
                        </a:cxn>
                        <a:cxn ang="T78">
                          <a:pos x="T24" y="T25"/>
                        </a:cxn>
                        <a:cxn ang="T79">
                          <a:pos x="T26" y="T27"/>
                        </a:cxn>
                        <a:cxn ang="T80">
                          <a:pos x="T28" y="T29"/>
                        </a:cxn>
                        <a:cxn ang="T81">
                          <a:pos x="T30" y="T31"/>
                        </a:cxn>
                        <a:cxn ang="T82">
                          <a:pos x="T32" y="T33"/>
                        </a:cxn>
                        <a:cxn ang="T83">
                          <a:pos x="T34" y="T35"/>
                        </a:cxn>
                        <a:cxn ang="T84">
                          <a:pos x="T36" y="T37"/>
                        </a:cxn>
                        <a:cxn ang="T85">
                          <a:pos x="T38" y="T39"/>
                        </a:cxn>
                        <a:cxn ang="T86">
                          <a:pos x="T40" y="T41"/>
                        </a:cxn>
                        <a:cxn ang="T87">
                          <a:pos x="T42" y="T43"/>
                        </a:cxn>
                        <a:cxn ang="T88">
                          <a:pos x="T44" y="T45"/>
                        </a:cxn>
                        <a:cxn ang="T89">
                          <a:pos x="T46" y="T47"/>
                        </a:cxn>
                        <a:cxn ang="T90">
                          <a:pos x="T48" y="T49"/>
                        </a:cxn>
                        <a:cxn ang="T91">
                          <a:pos x="T50" y="T51"/>
                        </a:cxn>
                        <a:cxn ang="T92">
                          <a:pos x="T52" y="T53"/>
                        </a:cxn>
                        <a:cxn ang="T93">
                          <a:pos x="T54" y="T55"/>
                        </a:cxn>
                        <a:cxn ang="T94">
                          <a:pos x="T56" y="T57"/>
                        </a:cxn>
                        <a:cxn ang="T95">
                          <a:pos x="T58" y="T59"/>
                        </a:cxn>
                        <a:cxn ang="T96">
                          <a:pos x="T60" y="T61"/>
                        </a:cxn>
                        <a:cxn ang="T97">
                          <a:pos x="T62" y="T63"/>
                        </a:cxn>
                        <a:cxn ang="T98">
                          <a:pos x="T64" y="T65"/>
                        </a:cxn>
                      </a:cxnLst>
                      <a:rect l="T99" t="T100" r="T101" b="T102"/>
                      <a:pathLst>
                        <a:path w="274" h="415">
                          <a:moveTo>
                            <a:pt x="91" y="17"/>
                          </a:moveTo>
                          <a:lnTo>
                            <a:pt x="82" y="26"/>
                          </a:lnTo>
                          <a:lnTo>
                            <a:pt x="65" y="33"/>
                          </a:lnTo>
                          <a:lnTo>
                            <a:pt x="46" y="41"/>
                          </a:lnTo>
                          <a:lnTo>
                            <a:pt x="34" y="45"/>
                          </a:lnTo>
                          <a:lnTo>
                            <a:pt x="27" y="50"/>
                          </a:lnTo>
                          <a:lnTo>
                            <a:pt x="24" y="50"/>
                          </a:lnTo>
                          <a:lnTo>
                            <a:pt x="22" y="57"/>
                          </a:lnTo>
                          <a:lnTo>
                            <a:pt x="19" y="72"/>
                          </a:lnTo>
                          <a:lnTo>
                            <a:pt x="17" y="103"/>
                          </a:lnTo>
                          <a:lnTo>
                            <a:pt x="19" y="120"/>
                          </a:lnTo>
                          <a:lnTo>
                            <a:pt x="15" y="141"/>
                          </a:lnTo>
                          <a:lnTo>
                            <a:pt x="12" y="170"/>
                          </a:lnTo>
                          <a:lnTo>
                            <a:pt x="12" y="197"/>
                          </a:lnTo>
                          <a:lnTo>
                            <a:pt x="15" y="216"/>
                          </a:lnTo>
                          <a:lnTo>
                            <a:pt x="15" y="225"/>
                          </a:lnTo>
                          <a:lnTo>
                            <a:pt x="12" y="240"/>
                          </a:lnTo>
                          <a:lnTo>
                            <a:pt x="10" y="271"/>
                          </a:lnTo>
                          <a:lnTo>
                            <a:pt x="7" y="307"/>
                          </a:lnTo>
                          <a:lnTo>
                            <a:pt x="7" y="319"/>
                          </a:lnTo>
                          <a:lnTo>
                            <a:pt x="3" y="333"/>
                          </a:lnTo>
                          <a:lnTo>
                            <a:pt x="3" y="350"/>
                          </a:lnTo>
                          <a:lnTo>
                            <a:pt x="3" y="362"/>
                          </a:lnTo>
                          <a:lnTo>
                            <a:pt x="0" y="369"/>
                          </a:lnTo>
                          <a:lnTo>
                            <a:pt x="10" y="377"/>
                          </a:lnTo>
                          <a:lnTo>
                            <a:pt x="22" y="379"/>
                          </a:lnTo>
                          <a:lnTo>
                            <a:pt x="31" y="377"/>
                          </a:lnTo>
                          <a:lnTo>
                            <a:pt x="34" y="410"/>
                          </a:lnTo>
                          <a:lnTo>
                            <a:pt x="36" y="413"/>
                          </a:lnTo>
                          <a:lnTo>
                            <a:pt x="63" y="413"/>
                          </a:lnTo>
                          <a:lnTo>
                            <a:pt x="77" y="415"/>
                          </a:lnTo>
                          <a:lnTo>
                            <a:pt x="84" y="393"/>
                          </a:lnTo>
                          <a:lnTo>
                            <a:pt x="91" y="415"/>
                          </a:lnTo>
                          <a:lnTo>
                            <a:pt x="130" y="415"/>
                          </a:lnTo>
                          <a:lnTo>
                            <a:pt x="149" y="413"/>
                          </a:lnTo>
                          <a:lnTo>
                            <a:pt x="173" y="413"/>
                          </a:lnTo>
                          <a:lnTo>
                            <a:pt x="192" y="405"/>
                          </a:lnTo>
                          <a:lnTo>
                            <a:pt x="211" y="403"/>
                          </a:lnTo>
                          <a:lnTo>
                            <a:pt x="223" y="396"/>
                          </a:lnTo>
                          <a:lnTo>
                            <a:pt x="228" y="367"/>
                          </a:lnTo>
                          <a:lnTo>
                            <a:pt x="228" y="360"/>
                          </a:lnTo>
                          <a:lnTo>
                            <a:pt x="235" y="360"/>
                          </a:lnTo>
                          <a:lnTo>
                            <a:pt x="252" y="360"/>
                          </a:lnTo>
                          <a:lnTo>
                            <a:pt x="264" y="365"/>
                          </a:lnTo>
                          <a:lnTo>
                            <a:pt x="267" y="367"/>
                          </a:lnTo>
                          <a:lnTo>
                            <a:pt x="267" y="372"/>
                          </a:lnTo>
                          <a:lnTo>
                            <a:pt x="274" y="367"/>
                          </a:lnTo>
                          <a:lnTo>
                            <a:pt x="274" y="360"/>
                          </a:lnTo>
                          <a:lnTo>
                            <a:pt x="274" y="329"/>
                          </a:lnTo>
                          <a:lnTo>
                            <a:pt x="274" y="283"/>
                          </a:lnTo>
                          <a:lnTo>
                            <a:pt x="274" y="249"/>
                          </a:lnTo>
                          <a:lnTo>
                            <a:pt x="274" y="225"/>
                          </a:lnTo>
                          <a:lnTo>
                            <a:pt x="267" y="187"/>
                          </a:lnTo>
                          <a:lnTo>
                            <a:pt x="264" y="168"/>
                          </a:lnTo>
                          <a:lnTo>
                            <a:pt x="264" y="141"/>
                          </a:lnTo>
                          <a:lnTo>
                            <a:pt x="264" y="105"/>
                          </a:lnTo>
                          <a:lnTo>
                            <a:pt x="259" y="60"/>
                          </a:lnTo>
                          <a:lnTo>
                            <a:pt x="252" y="38"/>
                          </a:lnTo>
                          <a:lnTo>
                            <a:pt x="250" y="26"/>
                          </a:lnTo>
                          <a:lnTo>
                            <a:pt x="235" y="24"/>
                          </a:lnTo>
                          <a:lnTo>
                            <a:pt x="211" y="17"/>
                          </a:lnTo>
                          <a:lnTo>
                            <a:pt x="204" y="17"/>
                          </a:lnTo>
                          <a:lnTo>
                            <a:pt x="183" y="7"/>
                          </a:lnTo>
                          <a:lnTo>
                            <a:pt x="173" y="2"/>
                          </a:lnTo>
                          <a:lnTo>
                            <a:pt x="163" y="0"/>
                          </a:lnTo>
                          <a:lnTo>
                            <a:pt x="99" y="7"/>
                          </a:lnTo>
                          <a:lnTo>
                            <a:pt x="91" y="17"/>
                          </a:lnTo>
                          <a:close/>
                        </a:path>
                      </a:pathLst>
                    </a:custGeom>
                    <a:solidFill>
                      <a:srgbClr val="001F9F"/>
                    </a:solidFill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8" name="Freeform 318"/>
                    <p:cNvSpPr>
                      <a:spLocks/>
                    </p:cNvSpPr>
                    <p:nvPr/>
                  </p:nvSpPr>
                  <p:spPr bwMode="auto">
                    <a:xfrm>
                      <a:off x="3218" y="10026"/>
                      <a:ext cx="12" cy="276"/>
                    </a:xfrm>
                    <a:custGeom>
                      <a:avLst/>
                      <a:gdLst>
                        <a:gd name="T0" fmla="*/ 0 w 12"/>
                        <a:gd name="T1" fmla="*/ 276 h 276"/>
                        <a:gd name="T2" fmla="*/ 0 w 12"/>
                        <a:gd name="T3" fmla="*/ 247 h 276"/>
                        <a:gd name="T4" fmla="*/ 0 w 12"/>
                        <a:gd name="T5" fmla="*/ 225 h 276"/>
                        <a:gd name="T6" fmla="*/ 5 w 12"/>
                        <a:gd name="T7" fmla="*/ 199 h 276"/>
                        <a:gd name="T8" fmla="*/ 10 w 12"/>
                        <a:gd name="T9" fmla="*/ 170 h 276"/>
                        <a:gd name="T10" fmla="*/ 12 w 12"/>
                        <a:gd name="T11" fmla="*/ 134 h 276"/>
                        <a:gd name="T12" fmla="*/ 10 w 12"/>
                        <a:gd name="T13" fmla="*/ 120 h 276"/>
                        <a:gd name="T14" fmla="*/ 8 w 12"/>
                        <a:gd name="T15" fmla="*/ 103 h 276"/>
                        <a:gd name="T16" fmla="*/ 3 w 12"/>
                        <a:gd name="T17" fmla="*/ 81 h 276"/>
                        <a:gd name="T18" fmla="*/ 10 w 12"/>
                        <a:gd name="T19" fmla="*/ 57 h 276"/>
                        <a:gd name="T20" fmla="*/ 10 w 12"/>
                        <a:gd name="T21" fmla="*/ 48 h 276"/>
                        <a:gd name="T22" fmla="*/ 12 w 12"/>
                        <a:gd name="T23" fmla="*/ 14 h 276"/>
                        <a:gd name="T24" fmla="*/ 10 w 12"/>
                        <a:gd name="T25" fmla="*/ 0 h 27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2"/>
                        <a:gd name="T40" fmla="*/ 0 h 276"/>
                        <a:gd name="T41" fmla="*/ 12 w 12"/>
                        <a:gd name="T42" fmla="*/ 276 h 27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2" h="276">
                          <a:moveTo>
                            <a:pt x="0" y="276"/>
                          </a:moveTo>
                          <a:lnTo>
                            <a:pt x="0" y="247"/>
                          </a:lnTo>
                          <a:lnTo>
                            <a:pt x="0" y="225"/>
                          </a:lnTo>
                          <a:lnTo>
                            <a:pt x="5" y="199"/>
                          </a:lnTo>
                          <a:lnTo>
                            <a:pt x="10" y="170"/>
                          </a:lnTo>
                          <a:lnTo>
                            <a:pt x="12" y="134"/>
                          </a:lnTo>
                          <a:lnTo>
                            <a:pt x="10" y="120"/>
                          </a:lnTo>
                          <a:lnTo>
                            <a:pt x="8" y="103"/>
                          </a:lnTo>
                          <a:lnTo>
                            <a:pt x="3" y="81"/>
                          </a:lnTo>
                          <a:lnTo>
                            <a:pt x="10" y="57"/>
                          </a:lnTo>
                          <a:lnTo>
                            <a:pt x="10" y="48"/>
                          </a:lnTo>
                          <a:lnTo>
                            <a:pt x="12" y="14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9" name="Freeform 319"/>
                    <p:cNvSpPr>
                      <a:spLocks/>
                    </p:cNvSpPr>
                    <p:nvPr/>
                  </p:nvSpPr>
                  <p:spPr bwMode="auto">
                    <a:xfrm>
                      <a:off x="3413" y="9990"/>
                      <a:ext cx="7" cy="312"/>
                    </a:xfrm>
                    <a:custGeom>
                      <a:avLst/>
                      <a:gdLst>
                        <a:gd name="T0" fmla="*/ 5 w 7"/>
                        <a:gd name="T1" fmla="*/ 312 h 312"/>
                        <a:gd name="T2" fmla="*/ 5 w 7"/>
                        <a:gd name="T3" fmla="*/ 273 h 312"/>
                        <a:gd name="T4" fmla="*/ 5 w 7"/>
                        <a:gd name="T5" fmla="*/ 240 h 312"/>
                        <a:gd name="T6" fmla="*/ 5 w 7"/>
                        <a:gd name="T7" fmla="*/ 216 h 312"/>
                        <a:gd name="T8" fmla="*/ 2 w 7"/>
                        <a:gd name="T9" fmla="*/ 185 h 312"/>
                        <a:gd name="T10" fmla="*/ 0 w 7"/>
                        <a:gd name="T11" fmla="*/ 168 h 312"/>
                        <a:gd name="T12" fmla="*/ 0 w 7"/>
                        <a:gd name="T13" fmla="*/ 144 h 312"/>
                        <a:gd name="T14" fmla="*/ 2 w 7"/>
                        <a:gd name="T15" fmla="*/ 122 h 312"/>
                        <a:gd name="T16" fmla="*/ 7 w 7"/>
                        <a:gd name="T17" fmla="*/ 101 h 312"/>
                        <a:gd name="T18" fmla="*/ 7 w 7"/>
                        <a:gd name="T19" fmla="*/ 74 h 312"/>
                        <a:gd name="T20" fmla="*/ 2 w 7"/>
                        <a:gd name="T21" fmla="*/ 50 h 312"/>
                        <a:gd name="T22" fmla="*/ 5 w 7"/>
                        <a:gd name="T23" fmla="*/ 21 h 312"/>
                        <a:gd name="T24" fmla="*/ 5 w 7"/>
                        <a:gd name="T25" fmla="*/ 0 h 31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7"/>
                        <a:gd name="T40" fmla="*/ 0 h 312"/>
                        <a:gd name="T41" fmla="*/ 7 w 7"/>
                        <a:gd name="T42" fmla="*/ 312 h 31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7" h="312">
                          <a:moveTo>
                            <a:pt x="5" y="312"/>
                          </a:moveTo>
                          <a:lnTo>
                            <a:pt x="5" y="273"/>
                          </a:lnTo>
                          <a:lnTo>
                            <a:pt x="5" y="240"/>
                          </a:lnTo>
                          <a:lnTo>
                            <a:pt x="5" y="216"/>
                          </a:lnTo>
                          <a:lnTo>
                            <a:pt x="2" y="185"/>
                          </a:lnTo>
                          <a:lnTo>
                            <a:pt x="0" y="168"/>
                          </a:lnTo>
                          <a:lnTo>
                            <a:pt x="0" y="144"/>
                          </a:lnTo>
                          <a:lnTo>
                            <a:pt x="2" y="122"/>
                          </a:lnTo>
                          <a:lnTo>
                            <a:pt x="7" y="101"/>
                          </a:lnTo>
                          <a:lnTo>
                            <a:pt x="7" y="74"/>
                          </a:lnTo>
                          <a:lnTo>
                            <a:pt x="2" y="50"/>
                          </a:lnTo>
                          <a:lnTo>
                            <a:pt x="5" y="2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7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3281" y="10167"/>
                    <a:ext cx="45" cy="65"/>
                    <a:chOff x="3281" y="10167"/>
                    <a:chExt cx="45" cy="65"/>
                  </a:xfrm>
                </p:grpSpPr>
                <p:grpSp>
                  <p:nvGrpSpPr>
                    <p:cNvPr id="18" name="Group 3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81" y="10167"/>
                      <a:ext cx="45" cy="17"/>
                      <a:chOff x="3281" y="10167"/>
                      <a:chExt cx="45" cy="17"/>
                    </a:xfrm>
                  </p:grpSpPr>
                  <p:sp>
                    <p:nvSpPr>
                      <p:cNvPr id="1135" name="Oval 3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1" y="10167"/>
                        <a:ext cx="17" cy="1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36" name="Oval 3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0167"/>
                        <a:ext cx="14" cy="1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81" y="10218"/>
                      <a:ext cx="45" cy="14"/>
                      <a:chOff x="3281" y="10218"/>
                      <a:chExt cx="45" cy="14"/>
                    </a:xfrm>
                  </p:grpSpPr>
                  <p:sp>
                    <p:nvSpPr>
                      <p:cNvPr id="1133" name="Oval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81" y="10218"/>
                        <a:ext cx="17" cy="14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34" name="Oval 3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0218"/>
                        <a:ext cx="14" cy="14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085" name="Freeform 327"/>
                <p:cNvSpPr>
                  <a:spLocks/>
                </p:cNvSpPr>
                <p:nvPr/>
              </p:nvSpPr>
              <p:spPr bwMode="auto">
                <a:xfrm>
                  <a:off x="1317" y="3960"/>
                  <a:ext cx="22" cy="26"/>
                </a:xfrm>
                <a:custGeom>
                  <a:avLst/>
                  <a:gdLst>
                    <a:gd name="T0" fmla="*/ 0 w 55"/>
                    <a:gd name="T1" fmla="*/ 0 h 67"/>
                    <a:gd name="T2" fmla="*/ 0 w 55"/>
                    <a:gd name="T3" fmla="*/ 2 h 67"/>
                    <a:gd name="T4" fmla="*/ 1 w 55"/>
                    <a:gd name="T5" fmla="*/ 4 h 67"/>
                    <a:gd name="T6" fmla="*/ 2 w 55"/>
                    <a:gd name="T7" fmla="*/ 5 h 67"/>
                    <a:gd name="T8" fmla="*/ 3 w 55"/>
                    <a:gd name="T9" fmla="*/ 6 h 67"/>
                    <a:gd name="T10" fmla="*/ 4 w 55"/>
                    <a:gd name="T11" fmla="*/ 7 h 67"/>
                    <a:gd name="T12" fmla="*/ 5 w 55"/>
                    <a:gd name="T13" fmla="*/ 8 h 67"/>
                    <a:gd name="T14" fmla="*/ 6 w 55"/>
                    <a:gd name="T15" fmla="*/ 9 h 67"/>
                    <a:gd name="T16" fmla="*/ 6 w 55"/>
                    <a:gd name="T17" fmla="*/ 10 h 67"/>
                    <a:gd name="T18" fmla="*/ 7 w 55"/>
                    <a:gd name="T19" fmla="*/ 10 h 67"/>
                    <a:gd name="T20" fmla="*/ 8 w 55"/>
                    <a:gd name="T21" fmla="*/ 9 h 67"/>
                    <a:gd name="T22" fmla="*/ 9 w 55"/>
                    <a:gd name="T23" fmla="*/ 8 h 67"/>
                    <a:gd name="T24" fmla="*/ 8 w 55"/>
                    <a:gd name="T25" fmla="*/ 8 h 67"/>
                    <a:gd name="T26" fmla="*/ 8 w 55"/>
                    <a:gd name="T27" fmla="*/ 7 h 67"/>
                    <a:gd name="T28" fmla="*/ 8 w 55"/>
                    <a:gd name="T29" fmla="*/ 6 h 67"/>
                    <a:gd name="T30" fmla="*/ 7 w 55"/>
                    <a:gd name="T31" fmla="*/ 6 h 67"/>
                    <a:gd name="T32" fmla="*/ 5 w 55"/>
                    <a:gd name="T33" fmla="*/ 5 h 67"/>
                    <a:gd name="T34" fmla="*/ 4 w 55"/>
                    <a:gd name="T35" fmla="*/ 5 h 67"/>
                    <a:gd name="T36" fmla="*/ 3 w 55"/>
                    <a:gd name="T37" fmla="*/ 5 h 67"/>
                    <a:gd name="T38" fmla="*/ 2 w 55"/>
                    <a:gd name="T39" fmla="*/ 3 h 67"/>
                    <a:gd name="T40" fmla="*/ 1 w 55"/>
                    <a:gd name="T41" fmla="*/ 2 h 67"/>
                    <a:gd name="T42" fmla="*/ 0 w 55"/>
                    <a:gd name="T43" fmla="*/ 0 h 6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55"/>
                    <a:gd name="T67" fmla="*/ 0 h 67"/>
                    <a:gd name="T68" fmla="*/ 55 w 55"/>
                    <a:gd name="T69" fmla="*/ 67 h 6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55" h="67">
                      <a:moveTo>
                        <a:pt x="0" y="0"/>
                      </a:moveTo>
                      <a:lnTo>
                        <a:pt x="2" y="16"/>
                      </a:lnTo>
                      <a:lnTo>
                        <a:pt x="7" y="28"/>
                      </a:lnTo>
                      <a:lnTo>
                        <a:pt x="12" y="36"/>
                      </a:lnTo>
                      <a:lnTo>
                        <a:pt x="17" y="40"/>
                      </a:lnTo>
                      <a:lnTo>
                        <a:pt x="24" y="48"/>
                      </a:lnTo>
                      <a:lnTo>
                        <a:pt x="31" y="52"/>
                      </a:lnTo>
                      <a:lnTo>
                        <a:pt x="38" y="57"/>
                      </a:lnTo>
                      <a:lnTo>
                        <a:pt x="41" y="64"/>
                      </a:lnTo>
                      <a:lnTo>
                        <a:pt x="43" y="67"/>
                      </a:lnTo>
                      <a:lnTo>
                        <a:pt x="50" y="60"/>
                      </a:lnTo>
                      <a:lnTo>
                        <a:pt x="55" y="55"/>
                      </a:lnTo>
                      <a:lnTo>
                        <a:pt x="53" y="52"/>
                      </a:lnTo>
                      <a:lnTo>
                        <a:pt x="53" y="45"/>
                      </a:lnTo>
                      <a:lnTo>
                        <a:pt x="53" y="38"/>
                      </a:lnTo>
                      <a:lnTo>
                        <a:pt x="43" y="38"/>
                      </a:lnTo>
                      <a:lnTo>
                        <a:pt x="31" y="36"/>
                      </a:lnTo>
                      <a:lnTo>
                        <a:pt x="26" y="36"/>
                      </a:lnTo>
                      <a:lnTo>
                        <a:pt x="19" y="31"/>
                      </a:lnTo>
                      <a:lnTo>
                        <a:pt x="9" y="24"/>
                      </a:lnTo>
                      <a:lnTo>
                        <a:pt x="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Freeform 328"/>
                <p:cNvSpPr>
                  <a:spLocks/>
                </p:cNvSpPr>
                <p:nvPr/>
              </p:nvSpPr>
              <p:spPr bwMode="auto">
                <a:xfrm>
                  <a:off x="1315" y="3960"/>
                  <a:ext cx="2" cy="2"/>
                </a:xfrm>
                <a:custGeom>
                  <a:avLst/>
                  <a:gdLst>
                    <a:gd name="T0" fmla="*/ 0 w 5"/>
                    <a:gd name="T1" fmla="*/ 0 h 5"/>
                    <a:gd name="T2" fmla="*/ 0 w 5"/>
                    <a:gd name="T3" fmla="*/ 0 h 5"/>
                    <a:gd name="T4" fmla="*/ 0 w 5"/>
                    <a:gd name="T5" fmla="*/ 0 h 5"/>
                    <a:gd name="T6" fmla="*/ 0 w 5"/>
                    <a:gd name="T7" fmla="*/ 0 h 5"/>
                    <a:gd name="T8" fmla="*/ 0 w 5"/>
                    <a:gd name="T9" fmla="*/ 0 h 5"/>
                    <a:gd name="T10" fmla="*/ 0 w 5"/>
                    <a:gd name="T11" fmla="*/ 0 h 5"/>
                    <a:gd name="T12" fmla="*/ 0 w 5"/>
                    <a:gd name="T13" fmla="*/ 0 h 5"/>
                    <a:gd name="T14" fmla="*/ 0 w 5"/>
                    <a:gd name="T15" fmla="*/ 0 h 5"/>
                    <a:gd name="T16" fmla="*/ 0 w 5"/>
                    <a:gd name="T17" fmla="*/ 0 h 5"/>
                    <a:gd name="T18" fmla="*/ 0 w 5"/>
                    <a:gd name="T19" fmla="*/ 0 h 5"/>
                    <a:gd name="T20" fmla="*/ 0 w 5"/>
                    <a:gd name="T21" fmla="*/ 1 h 5"/>
                    <a:gd name="T22" fmla="*/ 0 w 5"/>
                    <a:gd name="T23" fmla="*/ 1 h 5"/>
                    <a:gd name="T24" fmla="*/ 0 w 5"/>
                    <a:gd name="T25" fmla="*/ 1 h 5"/>
                    <a:gd name="T26" fmla="*/ 0 w 5"/>
                    <a:gd name="T27" fmla="*/ 1 h 5"/>
                    <a:gd name="T28" fmla="*/ 0 w 5"/>
                    <a:gd name="T29" fmla="*/ 1 h 5"/>
                    <a:gd name="T30" fmla="*/ 0 w 5"/>
                    <a:gd name="T31" fmla="*/ 1 h 5"/>
                    <a:gd name="T32" fmla="*/ 0 w 5"/>
                    <a:gd name="T33" fmla="*/ 1 h 5"/>
                    <a:gd name="T34" fmla="*/ 0 w 5"/>
                    <a:gd name="T35" fmla="*/ 1 h 5"/>
                    <a:gd name="T36" fmla="*/ 0 w 5"/>
                    <a:gd name="T37" fmla="*/ 1 h 5"/>
                    <a:gd name="T38" fmla="*/ 1 w 5"/>
                    <a:gd name="T39" fmla="*/ 1 h 5"/>
                    <a:gd name="T40" fmla="*/ 1 w 5"/>
                    <a:gd name="T41" fmla="*/ 1 h 5"/>
                    <a:gd name="T42" fmla="*/ 1 w 5"/>
                    <a:gd name="T43" fmla="*/ 1 h 5"/>
                    <a:gd name="T44" fmla="*/ 1 w 5"/>
                    <a:gd name="T45" fmla="*/ 1 h 5"/>
                    <a:gd name="T46" fmla="*/ 1 w 5"/>
                    <a:gd name="T47" fmla="*/ 1 h 5"/>
                    <a:gd name="T48" fmla="*/ 1 w 5"/>
                    <a:gd name="T49" fmla="*/ 0 h 5"/>
                    <a:gd name="T50" fmla="*/ 1 w 5"/>
                    <a:gd name="T51" fmla="*/ 0 h 5"/>
                    <a:gd name="T52" fmla="*/ 1 w 5"/>
                    <a:gd name="T53" fmla="*/ 0 h 5"/>
                    <a:gd name="T54" fmla="*/ 1 w 5"/>
                    <a:gd name="T55" fmla="*/ 0 h 5"/>
                    <a:gd name="T56" fmla="*/ 1 w 5"/>
                    <a:gd name="T57" fmla="*/ 0 h 5"/>
                    <a:gd name="T58" fmla="*/ 1 w 5"/>
                    <a:gd name="T59" fmla="*/ 0 h 5"/>
                    <a:gd name="T60" fmla="*/ 0 w 5"/>
                    <a:gd name="T61" fmla="*/ 0 h 5"/>
                    <a:gd name="T62" fmla="*/ 0 w 5"/>
                    <a:gd name="T63" fmla="*/ 0 h 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5"/>
                    <a:gd name="T97" fmla="*/ 0 h 5"/>
                    <a:gd name="T98" fmla="*/ 5 w 5"/>
                    <a:gd name="T99" fmla="*/ 5 h 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5" h="5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5" y="5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BFBF00"/>
                </a:solidFill>
                <a:ln w="127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329"/>
                <p:cNvSpPr>
                  <a:spLocks/>
                </p:cNvSpPr>
                <p:nvPr/>
              </p:nvSpPr>
              <p:spPr bwMode="auto">
                <a:xfrm>
                  <a:off x="1313" y="3958"/>
                  <a:ext cx="26" cy="17"/>
                </a:xfrm>
                <a:custGeom>
                  <a:avLst/>
                  <a:gdLst>
                    <a:gd name="T0" fmla="*/ 10 w 65"/>
                    <a:gd name="T1" fmla="*/ 7 h 43"/>
                    <a:gd name="T2" fmla="*/ 9 w 65"/>
                    <a:gd name="T3" fmla="*/ 7 h 43"/>
                    <a:gd name="T4" fmla="*/ 8 w 65"/>
                    <a:gd name="T5" fmla="*/ 6 h 43"/>
                    <a:gd name="T6" fmla="*/ 6 w 65"/>
                    <a:gd name="T7" fmla="*/ 6 h 43"/>
                    <a:gd name="T8" fmla="*/ 5 w 65"/>
                    <a:gd name="T9" fmla="*/ 6 h 43"/>
                    <a:gd name="T10" fmla="*/ 4 w 65"/>
                    <a:gd name="T11" fmla="*/ 5 h 43"/>
                    <a:gd name="T12" fmla="*/ 3 w 65"/>
                    <a:gd name="T13" fmla="*/ 4 h 43"/>
                    <a:gd name="T14" fmla="*/ 3 w 65"/>
                    <a:gd name="T15" fmla="*/ 4 h 43"/>
                    <a:gd name="T16" fmla="*/ 2 w 65"/>
                    <a:gd name="T17" fmla="*/ 2 h 43"/>
                    <a:gd name="T18" fmla="*/ 2 w 65"/>
                    <a:gd name="T19" fmla="*/ 2 h 43"/>
                    <a:gd name="T20" fmla="*/ 2 w 65"/>
                    <a:gd name="T21" fmla="*/ 0 h 43"/>
                    <a:gd name="T22" fmla="*/ 2 w 65"/>
                    <a:gd name="T23" fmla="*/ 1 h 43"/>
                    <a:gd name="T24" fmla="*/ 1 w 65"/>
                    <a:gd name="T25" fmla="*/ 1 h 43"/>
                    <a:gd name="T26" fmla="*/ 1 w 65"/>
                    <a:gd name="T27" fmla="*/ 1 h 43"/>
                    <a:gd name="T28" fmla="*/ 1 w 65"/>
                    <a:gd name="T29" fmla="*/ 1 h 43"/>
                    <a:gd name="T30" fmla="*/ 0 w 65"/>
                    <a:gd name="T31" fmla="*/ 1 h 43"/>
                    <a:gd name="T32" fmla="*/ 0 w 65"/>
                    <a:gd name="T33" fmla="*/ 1 h 43"/>
                    <a:gd name="T34" fmla="*/ 0 w 65"/>
                    <a:gd name="T35" fmla="*/ 0 h 4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5"/>
                    <a:gd name="T55" fmla="*/ 0 h 43"/>
                    <a:gd name="T56" fmla="*/ 65 w 65"/>
                    <a:gd name="T57" fmla="*/ 43 h 4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5" h="43">
                      <a:moveTo>
                        <a:pt x="65" y="43"/>
                      </a:moveTo>
                      <a:lnTo>
                        <a:pt x="58" y="43"/>
                      </a:lnTo>
                      <a:lnTo>
                        <a:pt x="48" y="41"/>
                      </a:lnTo>
                      <a:lnTo>
                        <a:pt x="39" y="41"/>
                      </a:lnTo>
                      <a:lnTo>
                        <a:pt x="29" y="36"/>
                      </a:lnTo>
                      <a:lnTo>
                        <a:pt x="24" y="31"/>
                      </a:lnTo>
                      <a:lnTo>
                        <a:pt x="19" y="29"/>
                      </a:lnTo>
                      <a:lnTo>
                        <a:pt x="17" y="24"/>
                      </a:lnTo>
                      <a:lnTo>
                        <a:pt x="15" y="14"/>
                      </a:lnTo>
                      <a:lnTo>
                        <a:pt x="12" y="9"/>
                      </a:lnTo>
                      <a:lnTo>
                        <a:pt x="12" y="2"/>
                      </a:lnTo>
                      <a:lnTo>
                        <a:pt x="10" y="7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">
                  <a:solidFill>
                    <a:srgbClr val="FF9F9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0" name="Group 330"/>
                <p:cNvGrpSpPr>
                  <a:grpSpLocks/>
                </p:cNvGrpSpPr>
                <p:nvPr/>
              </p:nvGrpSpPr>
              <p:grpSpPr bwMode="auto">
                <a:xfrm>
                  <a:off x="1324" y="3943"/>
                  <a:ext cx="22" cy="5"/>
                  <a:chOff x="3310" y="9858"/>
                  <a:chExt cx="55" cy="12"/>
                </a:xfrm>
              </p:grpSpPr>
              <p:sp>
                <p:nvSpPr>
                  <p:cNvPr id="1127" name="Freeform 331"/>
                  <p:cNvSpPr>
                    <a:spLocks/>
                  </p:cNvSpPr>
                  <p:nvPr/>
                </p:nvSpPr>
                <p:spPr bwMode="auto">
                  <a:xfrm>
                    <a:off x="3310" y="9860"/>
                    <a:ext cx="26" cy="10"/>
                  </a:xfrm>
                  <a:custGeom>
                    <a:avLst/>
                    <a:gdLst>
                      <a:gd name="T0" fmla="*/ 26 w 26"/>
                      <a:gd name="T1" fmla="*/ 3 h 10"/>
                      <a:gd name="T2" fmla="*/ 21 w 26"/>
                      <a:gd name="T3" fmla="*/ 0 h 10"/>
                      <a:gd name="T4" fmla="*/ 16 w 26"/>
                      <a:gd name="T5" fmla="*/ 0 h 10"/>
                      <a:gd name="T6" fmla="*/ 12 w 26"/>
                      <a:gd name="T7" fmla="*/ 3 h 10"/>
                      <a:gd name="T8" fmla="*/ 4 w 26"/>
                      <a:gd name="T9" fmla="*/ 3 h 10"/>
                      <a:gd name="T10" fmla="*/ 2 w 26"/>
                      <a:gd name="T11" fmla="*/ 7 h 10"/>
                      <a:gd name="T12" fmla="*/ 0 w 26"/>
                      <a:gd name="T13" fmla="*/ 10 h 1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6"/>
                      <a:gd name="T22" fmla="*/ 0 h 10"/>
                      <a:gd name="T23" fmla="*/ 26 w 26"/>
                      <a:gd name="T24" fmla="*/ 10 h 1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6" h="10">
                        <a:moveTo>
                          <a:pt x="26" y="3"/>
                        </a:moveTo>
                        <a:lnTo>
                          <a:pt x="21" y="0"/>
                        </a:lnTo>
                        <a:lnTo>
                          <a:pt x="16" y="0"/>
                        </a:lnTo>
                        <a:lnTo>
                          <a:pt x="12" y="3"/>
                        </a:lnTo>
                        <a:lnTo>
                          <a:pt x="4" y="3"/>
                        </a:lnTo>
                        <a:lnTo>
                          <a:pt x="2" y="7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1270">
                    <a:solidFill>
                      <a:srgbClr val="3F1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8" name="Freeform 332"/>
                  <p:cNvSpPr>
                    <a:spLocks/>
                  </p:cNvSpPr>
                  <p:nvPr/>
                </p:nvSpPr>
                <p:spPr bwMode="auto">
                  <a:xfrm>
                    <a:off x="3348" y="9858"/>
                    <a:ext cx="17" cy="5"/>
                  </a:xfrm>
                  <a:custGeom>
                    <a:avLst/>
                    <a:gdLst>
                      <a:gd name="T0" fmla="*/ 0 w 17"/>
                      <a:gd name="T1" fmla="*/ 5 h 5"/>
                      <a:gd name="T2" fmla="*/ 5 w 17"/>
                      <a:gd name="T3" fmla="*/ 2 h 5"/>
                      <a:gd name="T4" fmla="*/ 7 w 17"/>
                      <a:gd name="T5" fmla="*/ 0 h 5"/>
                      <a:gd name="T6" fmla="*/ 12 w 17"/>
                      <a:gd name="T7" fmla="*/ 2 h 5"/>
                      <a:gd name="T8" fmla="*/ 14 w 17"/>
                      <a:gd name="T9" fmla="*/ 2 h 5"/>
                      <a:gd name="T10" fmla="*/ 17 w 17"/>
                      <a:gd name="T11" fmla="*/ 5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5"/>
                      <a:gd name="T20" fmla="*/ 17 w 17"/>
                      <a:gd name="T21" fmla="*/ 5 h 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5">
                        <a:moveTo>
                          <a:pt x="0" y="5"/>
                        </a:moveTo>
                        <a:lnTo>
                          <a:pt x="5" y="2"/>
                        </a:lnTo>
                        <a:lnTo>
                          <a:pt x="7" y="0"/>
                        </a:lnTo>
                        <a:lnTo>
                          <a:pt x="12" y="2"/>
                        </a:lnTo>
                        <a:lnTo>
                          <a:pt x="14" y="2"/>
                        </a:lnTo>
                        <a:lnTo>
                          <a:pt x="17" y="5"/>
                        </a:lnTo>
                      </a:path>
                    </a:pathLst>
                  </a:custGeom>
                  <a:noFill/>
                  <a:ln w="1270">
                    <a:solidFill>
                      <a:srgbClr val="3F1F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9" name="Freeform 333"/>
                <p:cNvSpPr>
                  <a:spLocks/>
                </p:cNvSpPr>
                <p:nvPr/>
              </p:nvSpPr>
              <p:spPr bwMode="auto">
                <a:xfrm>
                  <a:off x="1308" y="4050"/>
                  <a:ext cx="10" cy="81"/>
                </a:xfrm>
                <a:custGeom>
                  <a:avLst/>
                  <a:gdLst>
                    <a:gd name="T0" fmla="*/ 4 w 26"/>
                    <a:gd name="T1" fmla="*/ 0 h 204"/>
                    <a:gd name="T2" fmla="*/ 2 w 26"/>
                    <a:gd name="T3" fmla="*/ 4 h 204"/>
                    <a:gd name="T4" fmla="*/ 0 w 26"/>
                    <a:gd name="T5" fmla="*/ 8 h 204"/>
                    <a:gd name="T6" fmla="*/ 0 w 26"/>
                    <a:gd name="T7" fmla="*/ 14 h 204"/>
                    <a:gd name="T8" fmla="*/ 0 w 26"/>
                    <a:gd name="T9" fmla="*/ 21 h 204"/>
                    <a:gd name="T10" fmla="*/ 0 w 26"/>
                    <a:gd name="T11" fmla="*/ 27 h 204"/>
                    <a:gd name="T12" fmla="*/ 0 w 26"/>
                    <a:gd name="T13" fmla="*/ 32 h 2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204"/>
                    <a:gd name="T23" fmla="*/ 26 w 26"/>
                    <a:gd name="T24" fmla="*/ 204 h 2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204">
                      <a:moveTo>
                        <a:pt x="26" y="0"/>
                      </a:moveTo>
                      <a:lnTo>
                        <a:pt x="14" y="24"/>
                      </a:lnTo>
                      <a:lnTo>
                        <a:pt x="2" y="51"/>
                      </a:lnTo>
                      <a:lnTo>
                        <a:pt x="0" y="91"/>
                      </a:lnTo>
                      <a:lnTo>
                        <a:pt x="2" y="132"/>
                      </a:lnTo>
                      <a:lnTo>
                        <a:pt x="2" y="171"/>
                      </a:lnTo>
                      <a:lnTo>
                        <a:pt x="2" y="204"/>
                      </a:lnTo>
                    </a:path>
                  </a:pathLst>
                </a:custGeom>
                <a:noFill/>
                <a:ln w="127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" name="Group 334"/>
                <p:cNvGrpSpPr>
                  <a:grpSpLocks/>
                </p:cNvGrpSpPr>
                <p:nvPr/>
              </p:nvGrpSpPr>
              <p:grpSpPr bwMode="auto">
                <a:xfrm>
                  <a:off x="1311" y="3978"/>
                  <a:ext cx="29" cy="72"/>
                  <a:chOff x="3278" y="9944"/>
                  <a:chExt cx="72" cy="180"/>
                </a:xfrm>
              </p:grpSpPr>
              <p:grpSp>
                <p:nvGrpSpPr>
                  <p:cNvPr id="22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3278" y="9944"/>
                    <a:ext cx="72" cy="180"/>
                    <a:chOff x="3278" y="9944"/>
                    <a:chExt cx="72" cy="180"/>
                  </a:xfrm>
                </p:grpSpPr>
                <p:sp>
                  <p:nvSpPr>
                    <p:cNvPr id="1123" name="Freeform 336"/>
                    <p:cNvSpPr>
                      <a:spLocks/>
                    </p:cNvSpPr>
                    <p:nvPr/>
                  </p:nvSpPr>
                  <p:spPr bwMode="auto">
                    <a:xfrm>
                      <a:off x="3278" y="9944"/>
                      <a:ext cx="72" cy="180"/>
                    </a:xfrm>
                    <a:custGeom>
                      <a:avLst/>
                      <a:gdLst>
                        <a:gd name="T0" fmla="*/ 70 w 72"/>
                        <a:gd name="T1" fmla="*/ 12 h 180"/>
                        <a:gd name="T2" fmla="*/ 68 w 72"/>
                        <a:gd name="T3" fmla="*/ 7 h 180"/>
                        <a:gd name="T4" fmla="*/ 70 w 72"/>
                        <a:gd name="T5" fmla="*/ 0 h 180"/>
                        <a:gd name="T6" fmla="*/ 70 w 72"/>
                        <a:gd name="T7" fmla="*/ 10 h 180"/>
                        <a:gd name="T8" fmla="*/ 72 w 72"/>
                        <a:gd name="T9" fmla="*/ 17 h 180"/>
                        <a:gd name="T10" fmla="*/ 72 w 72"/>
                        <a:gd name="T11" fmla="*/ 24 h 180"/>
                        <a:gd name="T12" fmla="*/ 70 w 72"/>
                        <a:gd name="T13" fmla="*/ 34 h 180"/>
                        <a:gd name="T14" fmla="*/ 65 w 72"/>
                        <a:gd name="T15" fmla="*/ 46 h 180"/>
                        <a:gd name="T16" fmla="*/ 53 w 72"/>
                        <a:gd name="T17" fmla="*/ 79 h 180"/>
                        <a:gd name="T18" fmla="*/ 41 w 72"/>
                        <a:gd name="T19" fmla="*/ 120 h 180"/>
                        <a:gd name="T20" fmla="*/ 27 w 72"/>
                        <a:gd name="T21" fmla="*/ 159 h 180"/>
                        <a:gd name="T22" fmla="*/ 17 w 72"/>
                        <a:gd name="T23" fmla="*/ 180 h 180"/>
                        <a:gd name="T24" fmla="*/ 10 w 72"/>
                        <a:gd name="T25" fmla="*/ 154 h 180"/>
                        <a:gd name="T26" fmla="*/ 5 w 72"/>
                        <a:gd name="T27" fmla="*/ 137 h 180"/>
                        <a:gd name="T28" fmla="*/ 0 w 72"/>
                        <a:gd name="T29" fmla="*/ 103 h 180"/>
                        <a:gd name="T30" fmla="*/ 3 w 72"/>
                        <a:gd name="T31" fmla="*/ 63 h 180"/>
                        <a:gd name="T32" fmla="*/ 3 w 72"/>
                        <a:gd name="T33" fmla="*/ 48 h 180"/>
                        <a:gd name="T34" fmla="*/ 5 w 72"/>
                        <a:gd name="T35" fmla="*/ 31 h 180"/>
                        <a:gd name="T36" fmla="*/ 8 w 72"/>
                        <a:gd name="T37" fmla="*/ 19 h 180"/>
                        <a:gd name="T38" fmla="*/ 10 w 72"/>
                        <a:gd name="T39" fmla="*/ 7 h 180"/>
                        <a:gd name="T40" fmla="*/ 10 w 72"/>
                        <a:gd name="T41" fmla="*/ 17 h 180"/>
                        <a:gd name="T42" fmla="*/ 12 w 72"/>
                        <a:gd name="T43" fmla="*/ 22 h 180"/>
                        <a:gd name="T44" fmla="*/ 20 w 72"/>
                        <a:gd name="T45" fmla="*/ 29 h 180"/>
                        <a:gd name="T46" fmla="*/ 29 w 72"/>
                        <a:gd name="T47" fmla="*/ 39 h 180"/>
                        <a:gd name="T48" fmla="*/ 39 w 72"/>
                        <a:gd name="T49" fmla="*/ 39 h 180"/>
                        <a:gd name="T50" fmla="*/ 53 w 72"/>
                        <a:gd name="T51" fmla="*/ 29 h 180"/>
                        <a:gd name="T52" fmla="*/ 65 w 72"/>
                        <a:gd name="T53" fmla="*/ 17 h 180"/>
                        <a:gd name="T54" fmla="*/ 70 w 72"/>
                        <a:gd name="T55" fmla="*/ 12 h 18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72"/>
                        <a:gd name="T85" fmla="*/ 0 h 180"/>
                        <a:gd name="T86" fmla="*/ 72 w 72"/>
                        <a:gd name="T87" fmla="*/ 180 h 180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72" h="180">
                          <a:moveTo>
                            <a:pt x="70" y="12"/>
                          </a:moveTo>
                          <a:lnTo>
                            <a:pt x="68" y="7"/>
                          </a:lnTo>
                          <a:lnTo>
                            <a:pt x="70" y="0"/>
                          </a:lnTo>
                          <a:lnTo>
                            <a:pt x="70" y="10"/>
                          </a:lnTo>
                          <a:lnTo>
                            <a:pt x="72" y="17"/>
                          </a:lnTo>
                          <a:lnTo>
                            <a:pt x="72" y="24"/>
                          </a:lnTo>
                          <a:lnTo>
                            <a:pt x="70" y="34"/>
                          </a:lnTo>
                          <a:lnTo>
                            <a:pt x="65" y="46"/>
                          </a:lnTo>
                          <a:lnTo>
                            <a:pt x="53" y="79"/>
                          </a:lnTo>
                          <a:lnTo>
                            <a:pt x="41" y="120"/>
                          </a:lnTo>
                          <a:lnTo>
                            <a:pt x="27" y="159"/>
                          </a:lnTo>
                          <a:lnTo>
                            <a:pt x="17" y="180"/>
                          </a:lnTo>
                          <a:lnTo>
                            <a:pt x="10" y="154"/>
                          </a:lnTo>
                          <a:lnTo>
                            <a:pt x="5" y="137"/>
                          </a:lnTo>
                          <a:lnTo>
                            <a:pt x="0" y="103"/>
                          </a:lnTo>
                          <a:lnTo>
                            <a:pt x="3" y="63"/>
                          </a:lnTo>
                          <a:lnTo>
                            <a:pt x="3" y="48"/>
                          </a:lnTo>
                          <a:lnTo>
                            <a:pt x="5" y="31"/>
                          </a:lnTo>
                          <a:lnTo>
                            <a:pt x="8" y="19"/>
                          </a:lnTo>
                          <a:lnTo>
                            <a:pt x="10" y="7"/>
                          </a:lnTo>
                          <a:lnTo>
                            <a:pt x="10" y="17"/>
                          </a:lnTo>
                          <a:lnTo>
                            <a:pt x="12" y="22"/>
                          </a:lnTo>
                          <a:lnTo>
                            <a:pt x="20" y="29"/>
                          </a:lnTo>
                          <a:lnTo>
                            <a:pt x="29" y="39"/>
                          </a:lnTo>
                          <a:lnTo>
                            <a:pt x="39" y="39"/>
                          </a:lnTo>
                          <a:lnTo>
                            <a:pt x="53" y="29"/>
                          </a:lnTo>
                          <a:lnTo>
                            <a:pt x="65" y="17"/>
                          </a:lnTo>
                          <a:lnTo>
                            <a:pt x="7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3" name="Group 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00" y="9983"/>
                      <a:ext cx="12" cy="132"/>
                      <a:chOff x="3300" y="9983"/>
                      <a:chExt cx="12" cy="132"/>
                    </a:xfrm>
                  </p:grpSpPr>
                  <p:sp>
                    <p:nvSpPr>
                      <p:cNvPr id="1125" name="Freeform 3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02" y="9983"/>
                        <a:ext cx="10" cy="127"/>
                      </a:xfrm>
                      <a:custGeom>
                        <a:avLst/>
                        <a:gdLst>
                          <a:gd name="T0" fmla="*/ 10 w 10"/>
                          <a:gd name="T1" fmla="*/ 0 h 127"/>
                          <a:gd name="T2" fmla="*/ 10 w 10"/>
                          <a:gd name="T3" fmla="*/ 24 h 127"/>
                          <a:gd name="T4" fmla="*/ 5 w 10"/>
                          <a:gd name="T5" fmla="*/ 40 h 127"/>
                          <a:gd name="T6" fmla="*/ 5 w 10"/>
                          <a:gd name="T7" fmla="*/ 64 h 127"/>
                          <a:gd name="T8" fmla="*/ 3 w 10"/>
                          <a:gd name="T9" fmla="*/ 86 h 127"/>
                          <a:gd name="T10" fmla="*/ 3 w 10"/>
                          <a:gd name="T11" fmla="*/ 105 h 127"/>
                          <a:gd name="T12" fmla="*/ 3 w 10"/>
                          <a:gd name="T13" fmla="*/ 120 h 127"/>
                          <a:gd name="T14" fmla="*/ 0 w 10"/>
                          <a:gd name="T15" fmla="*/ 127 h 127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0"/>
                          <a:gd name="T25" fmla="*/ 0 h 127"/>
                          <a:gd name="T26" fmla="*/ 10 w 10"/>
                          <a:gd name="T27" fmla="*/ 127 h 127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0" h="127">
                            <a:moveTo>
                              <a:pt x="10" y="0"/>
                            </a:moveTo>
                            <a:lnTo>
                              <a:pt x="10" y="24"/>
                            </a:lnTo>
                            <a:lnTo>
                              <a:pt x="5" y="40"/>
                            </a:lnTo>
                            <a:lnTo>
                              <a:pt x="5" y="64"/>
                            </a:lnTo>
                            <a:lnTo>
                              <a:pt x="3" y="86"/>
                            </a:lnTo>
                            <a:lnTo>
                              <a:pt x="3" y="105"/>
                            </a:lnTo>
                            <a:lnTo>
                              <a:pt x="3" y="120"/>
                            </a:lnTo>
                            <a:lnTo>
                              <a:pt x="0" y="127"/>
                            </a:lnTo>
                          </a:path>
                        </a:pathLst>
                      </a:custGeom>
                      <a:noFill/>
                      <a:ln w="127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6" name="Freeform 3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00" y="9985"/>
                        <a:ext cx="5" cy="130"/>
                      </a:xfrm>
                      <a:custGeom>
                        <a:avLst/>
                        <a:gdLst>
                          <a:gd name="T0" fmla="*/ 5 w 5"/>
                          <a:gd name="T1" fmla="*/ 0 h 130"/>
                          <a:gd name="T2" fmla="*/ 5 w 5"/>
                          <a:gd name="T3" fmla="*/ 12 h 130"/>
                          <a:gd name="T4" fmla="*/ 5 w 5"/>
                          <a:gd name="T5" fmla="*/ 22 h 130"/>
                          <a:gd name="T6" fmla="*/ 2 w 5"/>
                          <a:gd name="T7" fmla="*/ 43 h 130"/>
                          <a:gd name="T8" fmla="*/ 0 w 5"/>
                          <a:gd name="T9" fmla="*/ 67 h 130"/>
                          <a:gd name="T10" fmla="*/ 0 w 5"/>
                          <a:gd name="T11" fmla="*/ 89 h 130"/>
                          <a:gd name="T12" fmla="*/ 0 w 5"/>
                          <a:gd name="T13" fmla="*/ 108 h 130"/>
                          <a:gd name="T14" fmla="*/ 0 w 5"/>
                          <a:gd name="T15" fmla="*/ 122 h 130"/>
                          <a:gd name="T16" fmla="*/ 0 w 5"/>
                          <a:gd name="T17" fmla="*/ 130 h 130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"/>
                          <a:gd name="T28" fmla="*/ 0 h 130"/>
                          <a:gd name="T29" fmla="*/ 5 w 5"/>
                          <a:gd name="T30" fmla="*/ 130 h 130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" h="130">
                            <a:moveTo>
                              <a:pt x="5" y="0"/>
                            </a:moveTo>
                            <a:lnTo>
                              <a:pt x="5" y="12"/>
                            </a:lnTo>
                            <a:lnTo>
                              <a:pt x="5" y="22"/>
                            </a:lnTo>
                            <a:lnTo>
                              <a:pt x="2" y="43"/>
                            </a:lnTo>
                            <a:lnTo>
                              <a:pt x="0" y="67"/>
                            </a:lnTo>
                            <a:lnTo>
                              <a:pt x="0" y="89"/>
                            </a:lnTo>
                            <a:lnTo>
                              <a:pt x="0" y="108"/>
                            </a:lnTo>
                            <a:lnTo>
                              <a:pt x="0" y="122"/>
                            </a:lnTo>
                            <a:lnTo>
                              <a:pt x="0" y="130"/>
                            </a:lnTo>
                          </a:path>
                        </a:pathLst>
                      </a:custGeom>
                      <a:noFill/>
                      <a:ln w="127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" name="Group 340"/>
                  <p:cNvGrpSpPr>
                    <a:grpSpLocks/>
                  </p:cNvGrpSpPr>
                  <p:nvPr/>
                </p:nvGrpSpPr>
                <p:grpSpPr bwMode="auto">
                  <a:xfrm>
                    <a:off x="3281" y="9954"/>
                    <a:ext cx="69" cy="55"/>
                    <a:chOff x="3281" y="9954"/>
                    <a:chExt cx="69" cy="55"/>
                  </a:xfrm>
                </p:grpSpPr>
                <p:sp>
                  <p:nvSpPr>
                    <p:cNvPr id="1120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3312" y="9985"/>
                      <a:ext cx="19" cy="24"/>
                    </a:xfrm>
                    <a:custGeom>
                      <a:avLst/>
                      <a:gdLst>
                        <a:gd name="T0" fmla="*/ 0 w 19"/>
                        <a:gd name="T1" fmla="*/ 0 h 24"/>
                        <a:gd name="T2" fmla="*/ 7 w 19"/>
                        <a:gd name="T3" fmla="*/ 14 h 24"/>
                        <a:gd name="T4" fmla="*/ 19 w 19"/>
                        <a:gd name="T5" fmla="*/ 24 h 24"/>
                        <a:gd name="T6" fmla="*/ 12 w 19"/>
                        <a:gd name="T7" fmla="*/ 22 h 24"/>
                        <a:gd name="T8" fmla="*/ 7 w 19"/>
                        <a:gd name="T9" fmla="*/ 19 h 24"/>
                        <a:gd name="T10" fmla="*/ 2 w 19"/>
                        <a:gd name="T11" fmla="*/ 14 h 24"/>
                        <a:gd name="T12" fmla="*/ 0 w 19"/>
                        <a:gd name="T13" fmla="*/ 10 h 24"/>
                        <a:gd name="T14" fmla="*/ 0 w 19"/>
                        <a:gd name="T15" fmla="*/ 0 h 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9"/>
                        <a:gd name="T25" fmla="*/ 0 h 24"/>
                        <a:gd name="T26" fmla="*/ 19 w 19"/>
                        <a:gd name="T27" fmla="*/ 24 h 2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9" h="24">
                          <a:moveTo>
                            <a:pt x="0" y="0"/>
                          </a:moveTo>
                          <a:lnTo>
                            <a:pt x="7" y="14"/>
                          </a:lnTo>
                          <a:lnTo>
                            <a:pt x="19" y="24"/>
                          </a:lnTo>
                          <a:lnTo>
                            <a:pt x="12" y="22"/>
                          </a:lnTo>
                          <a:lnTo>
                            <a:pt x="7" y="19"/>
                          </a:lnTo>
                          <a:lnTo>
                            <a:pt x="2" y="14"/>
                          </a:lnTo>
                          <a:lnTo>
                            <a:pt x="0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F9FB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1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281" y="9956"/>
                      <a:ext cx="31" cy="53"/>
                    </a:xfrm>
                    <a:custGeom>
                      <a:avLst/>
                      <a:gdLst>
                        <a:gd name="T0" fmla="*/ 7 w 31"/>
                        <a:gd name="T1" fmla="*/ 0 h 53"/>
                        <a:gd name="T2" fmla="*/ 9 w 31"/>
                        <a:gd name="T3" fmla="*/ 7 h 53"/>
                        <a:gd name="T4" fmla="*/ 12 w 31"/>
                        <a:gd name="T5" fmla="*/ 15 h 53"/>
                        <a:gd name="T6" fmla="*/ 19 w 31"/>
                        <a:gd name="T7" fmla="*/ 19 h 53"/>
                        <a:gd name="T8" fmla="*/ 24 w 31"/>
                        <a:gd name="T9" fmla="*/ 24 h 53"/>
                        <a:gd name="T10" fmla="*/ 31 w 31"/>
                        <a:gd name="T11" fmla="*/ 24 h 53"/>
                        <a:gd name="T12" fmla="*/ 17 w 31"/>
                        <a:gd name="T13" fmla="*/ 43 h 53"/>
                        <a:gd name="T14" fmla="*/ 14 w 31"/>
                        <a:gd name="T15" fmla="*/ 48 h 53"/>
                        <a:gd name="T16" fmla="*/ 9 w 31"/>
                        <a:gd name="T17" fmla="*/ 51 h 53"/>
                        <a:gd name="T18" fmla="*/ 5 w 31"/>
                        <a:gd name="T19" fmla="*/ 53 h 53"/>
                        <a:gd name="T20" fmla="*/ 2 w 31"/>
                        <a:gd name="T21" fmla="*/ 46 h 53"/>
                        <a:gd name="T22" fmla="*/ 0 w 31"/>
                        <a:gd name="T23" fmla="*/ 41 h 53"/>
                        <a:gd name="T24" fmla="*/ 0 w 31"/>
                        <a:gd name="T25" fmla="*/ 34 h 53"/>
                        <a:gd name="T26" fmla="*/ 2 w 31"/>
                        <a:gd name="T27" fmla="*/ 27 h 53"/>
                        <a:gd name="T28" fmla="*/ 2 w 31"/>
                        <a:gd name="T29" fmla="*/ 19 h 53"/>
                        <a:gd name="T30" fmla="*/ 2 w 31"/>
                        <a:gd name="T31" fmla="*/ 17 h 53"/>
                        <a:gd name="T32" fmla="*/ 5 w 31"/>
                        <a:gd name="T33" fmla="*/ 7 h 53"/>
                        <a:gd name="T34" fmla="*/ 7 w 31"/>
                        <a:gd name="T35" fmla="*/ 0 h 53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31"/>
                        <a:gd name="T55" fmla="*/ 0 h 53"/>
                        <a:gd name="T56" fmla="*/ 31 w 31"/>
                        <a:gd name="T57" fmla="*/ 53 h 53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31" h="53">
                          <a:moveTo>
                            <a:pt x="7" y="0"/>
                          </a:moveTo>
                          <a:lnTo>
                            <a:pt x="9" y="7"/>
                          </a:lnTo>
                          <a:lnTo>
                            <a:pt x="12" y="15"/>
                          </a:lnTo>
                          <a:lnTo>
                            <a:pt x="19" y="19"/>
                          </a:lnTo>
                          <a:lnTo>
                            <a:pt x="24" y="24"/>
                          </a:lnTo>
                          <a:lnTo>
                            <a:pt x="31" y="24"/>
                          </a:lnTo>
                          <a:lnTo>
                            <a:pt x="17" y="43"/>
                          </a:lnTo>
                          <a:lnTo>
                            <a:pt x="14" y="48"/>
                          </a:lnTo>
                          <a:lnTo>
                            <a:pt x="9" y="51"/>
                          </a:lnTo>
                          <a:lnTo>
                            <a:pt x="5" y="53"/>
                          </a:lnTo>
                          <a:lnTo>
                            <a:pt x="2" y="46"/>
                          </a:lnTo>
                          <a:lnTo>
                            <a:pt x="0" y="41"/>
                          </a:lnTo>
                          <a:lnTo>
                            <a:pt x="0" y="34"/>
                          </a:lnTo>
                          <a:lnTo>
                            <a:pt x="2" y="27"/>
                          </a:lnTo>
                          <a:lnTo>
                            <a:pt x="2" y="19"/>
                          </a:lnTo>
                          <a:lnTo>
                            <a:pt x="2" y="17"/>
                          </a:lnTo>
                          <a:lnTo>
                            <a:pt x="5" y="7"/>
                          </a:ln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2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307" y="9954"/>
                      <a:ext cx="43" cy="55"/>
                    </a:xfrm>
                    <a:custGeom>
                      <a:avLst/>
                      <a:gdLst>
                        <a:gd name="T0" fmla="*/ 0 w 43"/>
                        <a:gd name="T1" fmla="*/ 29 h 55"/>
                        <a:gd name="T2" fmla="*/ 10 w 43"/>
                        <a:gd name="T3" fmla="*/ 41 h 55"/>
                        <a:gd name="T4" fmla="*/ 17 w 43"/>
                        <a:gd name="T5" fmla="*/ 48 h 55"/>
                        <a:gd name="T6" fmla="*/ 19 w 43"/>
                        <a:gd name="T7" fmla="*/ 50 h 55"/>
                        <a:gd name="T8" fmla="*/ 27 w 43"/>
                        <a:gd name="T9" fmla="*/ 55 h 55"/>
                        <a:gd name="T10" fmla="*/ 31 w 43"/>
                        <a:gd name="T11" fmla="*/ 48 h 55"/>
                        <a:gd name="T12" fmla="*/ 39 w 43"/>
                        <a:gd name="T13" fmla="*/ 31 h 55"/>
                        <a:gd name="T14" fmla="*/ 41 w 43"/>
                        <a:gd name="T15" fmla="*/ 19 h 55"/>
                        <a:gd name="T16" fmla="*/ 43 w 43"/>
                        <a:gd name="T17" fmla="*/ 12 h 55"/>
                        <a:gd name="T18" fmla="*/ 43 w 43"/>
                        <a:gd name="T19" fmla="*/ 5 h 55"/>
                        <a:gd name="T20" fmla="*/ 43 w 43"/>
                        <a:gd name="T21" fmla="*/ 0 h 55"/>
                        <a:gd name="T22" fmla="*/ 39 w 43"/>
                        <a:gd name="T23" fmla="*/ 5 h 55"/>
                        <a:gd name="T24" fmla="*/ 36 w 43"/>
                        <a:gd name="T25" fmla="*/ 7 h 55"/>
                        <a:gd name="T26" fmla="*/ 31 w 43"/>
                        <a:gd name="T27" fmla="*/ 12 h 55"/>
                        <a:gd name="T28" fmla="*/ 24 w 43"/>
                        <a:gd name="T29" fmla="*/ 17 h 55"/>
                        <a:gd name="T30" fmla="*/ 19 w 43"/>
                        <a:gd name="T31" fmla="*/ 19 h 55"/>
                        <a:gd name="T32" fmla="*/ 15 w 43"/>
                        <a:gd name="T33" fmla="*/ 24 h 55"/>
                        <a:gd name="T34" fmla="*/ 10 w 43"/>
                        <a:gd name="T35" fmla="*/ 26 h 55"/>
                        <a:gd name="T36" fmla="*/ 0 w 43"/>
                        <a:gd name="T37" fmla="*/ 29 h 5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43"/>
                        <a:gd name="T58" fmla="*/ 0 h 55"/>
                        <a:gd name="T59" fmla="*/ 43 w 43"/>
                        <a:gd name="T60" fmla="*/ 55 h 5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43" h="55">
                          <a:moveTo>
                            <a:pt x="0" y="29"/>
                          </a:moveTo>
                          <a:lnTo>
                            <a:pt x="10" y="41"/>
                          </a:lnTo>
                          <a:lnTo>
                            <a:pt x="17" y="48"/>
                          </a:lnTo>
                          <a:lnTo>
                            <a:pt x="19" y="50"/>
                          </a:lnTo>
                          <a:lnTo>
                            <a:pt x="27" y="55"/>
                          </a:lnTo>
                          <a:lnTo>
                            <a:pt x="31" y="48"/>
                          </a:lnTo>
                          <a:lnTo>
                            <a:pt x="39" y="31"/>
                          </a:lnTo>
                          <a:lnTo>
                            <a:pt x="41" y="19"/>
                          </a:lnTo>
                          <a:lnTo>
                            <a:pt x="43" y="12"/>
                          </a:lnTo>
                          <a:lnTo>
                            <a:pt x="43" y="5"/>
                          </a:lnTo>
                          <a:lnTo>
                            <a:pt x="43" y="0"/>
                          </a:lnTo>
                          <a:lnTo>
                            <a:pt x="39" y="5"/>
                          </a:lnTo>
                          <a:lnTo>
                            <a:pt x="36" y="7"/>
                          </a:lnTo>
                          <a:lnTo>
                            <a:pt x="31" y="12"/>
                          </a:lnTo>
                          <a:lnTo>
                            <a:pt x="24" y="17"/>
                          </a:lnTo>
                          <a:lnTo>
                            <a:pt x="19" y="19"/>
                          </a:lnTo>
                          <a:lnTo>
                            <a:pt x="15" y="24"/>
                          </a:lnTo>
                          <a:lnTo>
                            <a:pt x="10" y="26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27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91" name="Freeform 344"/>
                <p:cNvSpPr>
                  <a:spLocks/>
                </p:cNvSpPr>
                <p:nvPr/>
              </p:nvSpPr>
              <p:spPr bwMode="auto">
                <a:xfrm>
                  <a:off x="1320" y="3934"/>
                  <a:ext cx="6" cy="4"/>
                </a:xfrm>
                <a:custGeom>
                  <a:avLst/>
                  <a:gdLst>
                    <a:gd name="T0" fmla="*/ 0 w 14"/>
                    <a:gd name="T1" fmla="*/ 0 h 10"/>
                    <a:gd name="T2" fmla="*/ 1 w 14"/>
                    <a:gd name="T3" fmla="*/ 0 h 10"/>
                    <a:gd name="T4" fmla="*/ 3 w 14"/>
                    <a:gd name="T5" fmla="*/ 1 h 10"/>
                    <a:gd name="T6" fmla="*/ 3 w 14"/>
                    <a:gd name="T7" fmla="*/ 2 h 10"/>
                    <a:gd name="T8" fmla="*/ 3 w 14"/>
                    <a:gd name="T9" fmla="*/ 1 h 10"/>
                    <a:gd name="T10" fmla="*/ 3 w 14"/>
                    <a:gd name="T11" fmla="*/ 0 h 10"/>
                    <a:gd name="T12" fmla="*/ 2 w 14"/>
                    <a:gd name="T13" fmla="*/ 0 h 10"/>
                    <a:gd name="T14" fmla="*/ 1 w 14"/>
                    <a:gd name="T15" fmla="*/ 0 h 10"/>
                    <a:gd name="T16" fmla="*/ 0 w 14"/>
                    <a:gd name="T17" fmla="*/ 0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4"/>
                    <a:gd name="T28" fmla="*/ 0 h 10"/>
                    <a:gd name="T29" fmla="*/ 14 w 14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4" h="10">
                      <a:moveTo>
                        <a:pt x="0" y="0"/>
                      </a:moveTo>
                      <a:lnTo>
                        <a:pt x="7" y="3"/>
                      </a:lnTo>
                      <a:lnTo>
                        <a:pt x="14" y="5"/>
                      </a:lnTo>
                      <a:lnTo>
                        <a:pt x="14" y="10"/>
                      </a:lnTo>
                      <a:lnTo>
                        <a:pt x="14" y="5"/>
                      </a:lnTo>
                      <a:lnTo>
                        <a:pt x="14" y="3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2" name="Freeform 345"/>
                <p:cNvSpPr>
                  <a:spLocks/>
                </p:cNvSpPr>
                <p:nvPr/>
              </p:nvSpPr>
              <p:spPr bwMode="auto">
                <a:xfrm>
                  <a:off x="1323" y="3934"/>
                  <a:ext cx="6" cy="4"/>
                </a:xfrm>
                <a:custGeom>
                  <a:avLst/>
                  <a:gdLst>
                    <a:gd name="T0" fmla="*/ 0 w 15"/>
                    <a:gd name="T1" fmla="*/ 0 h 12"/>
                    <a:gd name="T2" fmla="*/ 2 w 15"/>
                    <a:gd name="T3" fmla="*/ 0 h 12"/>
                    <a:gd name="T4" fmla="*/ 2 w 15"/>
                    <a:gd name="T5" fmla="*/ 1 h 12"/>
                    <a:gd name="T6" fmla="*/ 2 w 15"/>
                    <a:gd name="T7" fmla="*/ 1 h 12"/>
                    <a:gd name="T8" fmla="*/ 2 w 15"/>
                    <a:gd name="T9" fmla="*/ 1 h 12"/>
                    <a:gd name="T10" fmla="*/ 2 w 15"/>
                    <a:gd name="T11" fmla="*/ 0 h 12"/>
                    <a:gd name="T12" fmla="*/ 2 w 15"/>
                    <a:gd name="T13" fmla="*/ 0 h 12"/>
                    <a:gd name="T14" fmla="*/ 1 w 15"/>
                    <a:gd name="T15" fmla="*/ 0 h 12"/>
                    <a:gd name="T16" fmla="*/ 0 w 15"/>
                    <a:gd name="T17" fmla="*/ 0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"/>
                    <a:gd name="T28" fmla="*/ 0 h 12"/>
                    <a:gd name="T29" fmla="*/ 15 w 15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" h="12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12" y="5"/>
                      </a:lnTo>
                      <a:lnTo>
                        <a:pt x="15" y="12"/>
                      </a:lnTo>
                      <a:lnTo>
                        <a:pt x="15" y="7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346"/>
                <p:cNvSpPr>
                  <a:spLocks/>
                </p:cNvSpPr>
                <p:nvPr/>
              </p:nvSpPr>
              <p:spPr bwMode="auto">
                <a:xfrm>
                  <a:off x="1327" y="3934"/>
                  <a:ext cx="5" cy="4"/>
                </a:xfrm>
                <a:custGeom>
                  <a:avLst/>
                  <a:gdLst>
                    <a:gd name="T0" fmla="*/ 0 w 12"/>
                    <a:gd name="T1" fmla="*/ 0 h 12"/>
                    <a:gd name="T2" fmla="*/ 1 w 12"/>
                    <a:gd name="T3" fmla="*/ 0 h 12"/>
                    <a:gd name="T4" fmla="*/ 2 w 12"/>
                    <a:gd name="T5" fmla="*/ 1 h 12"/>
                    <a:gd name="T6" fmla="*/ 2 w 12"/>
                    <a:gd name="T7" fmla="*/ 1 h 12"/>
                    <a:gd name="T8" fmla="*/ 2 w 12"/>
                    <a:gd name="T9" fmla="*/ 1 h 12"/>
                    <a:gd name="T10" fmla="*/ 2 w 12"/>
                    <a:gd name="T11" fmla="*/ 0 h 12"/>
                    <a:gd name="T12" fmla="*/ 2 w 12"/>
                    <a:gd name="T13" fmla="*/ 0 h 12"/>
                    <a:gd name="T14" fmla="*/ 1 w 12"/>
                    <a:gd name="T15" fmla="*/ 0 h 12"/>
                    <a:gd name="T16" fmla="*/ 0 w 12"/>
                    <a:gd name="T17" fmla="*/ 0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0" y="2"/>
                      </a:moveTo>
                      <a:lnTo>
                        <a:pt x="7" y="2"/>
                      </a:lnTo>
                      <a:lnTo>
                        <a:pt x="9" y="7"/>
                      </a:lnTo>
                      <a:lnTo>
                        <a:pt x="12" y="12"/>
                      </a:lnTo>
                      <a:lnTo>
                        <a:pt x="12" y="7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5" name="Group 347"/>
                <p:cNvGrpSpPr>
                  <a:grpSpLocks/>
                </p:cNvGrpSpPr>
                <p:nvPr/>
              </p:nvGrpSpPr>
              <p:grpSpPr bwMode="auto">
                <a:xfrm>
                  <a:off x="1332" y="3964"/>
                  <a:ext cx="10" cy="3"/>
                  <a:chOff x="3329" y="9911"/>
                  <a:chExt cx="26" cy="7"/>
                </a:xfrm>
              </p:grpSpPr>
              <p:sp>
                <p:nvSpPr>
                  <p:cNvPr id="1116" name="Freeform 348"/>
                  <p:cNvSpPr>
                    <a:spLocks/>
                  </p:cNvSpPr>
                  <p:nvPr/>
                </p:nvSpPr>
                <p:spPr bwMode="auto">
                  <a:xfrm>
                    <a:off x="3329" y="9911"/>
                    <a:ext cx="24" cy="7"/>
                  </a:xfrm>
                  <a:custGeom>
                    <a:avLst/>
                    <a:gdLst>
                      <a:gd name="T0" fmla="*/ 0 w 24"/>
                      <a:gd name="T1" fmla="*/ 2 h 7"/>
                      <a:gd name="T2" fmla="*/ 5 w 24"/>
                      <a:gd name="T3" fmla="*/ 0 h 7"/>
                      <a:gd name="T4" fmla="*/ 7 w 24"/>
                      <a:gd name="T5" fmla="*/ 0 h 7"/>
                      <a:gd name="T6" fmla="*/ 9 w 24"/>
                      <a:gd name="T7" fmla="*/ 0 h 7"/>
                      <a:gd name="T8" fmla="*/ 12 w 24"/>
                      <a:gd name="T9" fmla="*/ 0 h 7"/>
                      <a:gd name="T10" fmla="*/ 14 w 24"/>
                      <a:gd name="T11" fmla="*/ 0 h 7"/>
                      <a:gd name="T12" fmla="*/ 17 w 24"/>
                      <a:gd name="T13" fmla="*/ 0 h 7"/>
                      <a:gd name="T14" fmla="*/ 19 w 24"/>
                      <a:gd name="T15" fmla="*/ 0 h 7"/>
                      <a:gd name="T16" fmla="*/ 21 w 24"/>
                      <a:gd name="T17" fmla="*/ 0 h 7"/>
                      <a:gd name="T18" fmla="*/ 21 w 24"/>
                      <a:gd name="T19" fmla="*/ 0 h 7"/>
                      <a:gd name="T20" fmla="*/ 24 w 24"/>
                      <a:gd name="T21" fmla="*/ 2 h 7"/>
                      <a:gd name="T22" fmla="*/ 21 w 24"/>
                      <a:gd name="T23" fmla="*/ 4 h 7"/>
                      <a:gd name="T24" fmla="*/ 21 w 24"/>
                      <a:gd name="T25" fmla="*/ 4 h 7"/>
                      <a:gd name="T26" fmla="*/ 19 w 24"/>
                      <a:gd name="T27" fmla="*/ 7 h 7"/>
                      <a:gd name="T28" fmla="*/ 17 w 24"/>
                      <a:gd name="T29" fmla="*/ 7 h 7"/>
                      <a:gd name="T30" fmla="*/ 14 w 24"/>
                      <a:gd name="T31" fmla="*/ 7 h 7"/>
                      <a:gd name="T32" fmla="*/ 9 w 24"/>
                      <a:gd name="T33" fmla="*/ 7 h 7"/>
                      <a:gd name="T34" fmla="*/ 7 w 24"/>
                      <a:gd name="T35" fmla="*/ 4 h 7"/>
                      <a:gd name="T36" fmla="*/ 5 w 24"/>
                      <a:gd name="T37" fmla="*/ 4 h 7"/>
                      <a:gd name="T38" fmla="*/ 0 w 24"/>
                      <a:gd name="T39" fmla="*/ 2 h 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4"/>
                      <a:gd name="T61" fmla="*/ 0 h 7"/>
                      <a:gd name="T62" fmla="*/ 24 w 24"/>
                      <a:gd name="T63" fmla="*/ 7 h 7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4" h="7">
                        <a:moveTo>
                          <a:pt x="0" y="2"/>
                        </a:move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2" y="0"/>
                        </a:lnTo>
                        <a:lnTo>
                          <a:pt x="14" y="0"/>
                        </a:lnTo>
                        <a:lnTo>
                          <a:pt x="17" y="0"/>
                        </a:lnTo>
                        <a:lnTo>
                          <a:pt x="19" y="0"/>
                        </a:lnTo>
                        <a:lnTo>
                          <a:pt x="21" y="0"/>
                        </a:lnTo>
                        <a:lnTo>
                          <a:pt x="24" y="2"/>
                        </a:lnTo>
                        <a:lnTo>
                          <a:pt x="21" y="4"/>
                        </a:lnTo>
                        <a:lnTo>
                          <a:pt x="19" y="7"/>
                        </a:lnTo>
                        <a:lnTo>
                          <a:pt x="17" y="7"/>
                        </a:lnTo>
                        <a:lnTo>
                          <a:pt x="14" y="7"/>
                        </a:lnTo>
                        <a:lnTo>
                          <a:pt x="9" y="7"/>
                        </a:lnTo>
                        <a:lnTo>
                          <a:pt x="7" y="4"/>
                        </a:lnTo>
                        <a:lnTo>
                          <a:pt x="5" y="4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1270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349"/>
                  <p:cNvSpPr>
                    <a:spLocks/>
                  </p:cNvSpPr>
                  <p:nvPr/>
                </p:nvSpPr>
                <p:spPr bwMode="auto">
                  <a:xfrm>
                    <a:off x="3329" y="9913"/>
                    <a:ext cx="26" cy="1"/>
                  </a:xfrm>
                  <a:custGeom>
                    <a:avLst/>
                    <a:gdLst>
                      <a:gd name="T0" fmla="*/ 0 w 26"/>
                      <a:gd name="T1" fmla="*/ 0 h 1"/>
                      <a:gd name="T2" fmla="*/ 7 w 26"/>
                      <a:gd name="T3" fmla="*/ 0 h 1"/>
                      <a:gd name="T4" fmla="*/ 9 w 26"/>
                      <a:gd name="T5" fmla="*/ 0 h 1"/>
                      <a:gd name="T6" fmla="*/ 12 w 26"/>
                      <a:gd name="T7" fmla="*/ 0 h 1"/>
                      <a:gd name="T8" fmla="*/ 17 w 26"/>
                      <a:gd name="T9" fmla="*/ 0 h 1"/>
                      <a:gd name="T10" fmla="*/ 19 w 26"/>
                      <a:gd name="T11" fmla="*/ 0 h 1"/>
                      <a:gd name="T12" fmla="*/ 24 w 26"/>
                      <a:gd name="T13" fmla="*/ 0 h 1"/>
                      <a:gd name="T14" fmla="*/ 26 w 26"/>
                      <a:gd name="T15" fmla="*/ 0 h 1"/>
                      <a:gd name="T16" fmla="*/ 24 w 26"/>
                      <a:gd name="T17" fmla="*/ 0 h 1"/>
                      <a:gd name="T18" fmla="*/ 19 w 26"/>
                      <a:gd name="T19" fmla="*/ 0 h 1"/>
                      <a:gd name="T20" fmla="*/ 17 w 26"/>
                      <a:gd name="T21" fmla="*/ 0 h 1"/>
                      <a:gd name="T22" fmla="*/ 12 w 26"/>
                      <a:gd name="T23" fmla="*/ 0 h 1"/>
                      <a:gd name="T24" fmla="*/ 7 w 26"/>
                      <a:gd name="T25" fmla="*/ 0 h 1"/>
                      <a:gd name="T26" fmla="*/ 5 w 26"/>
                      <a:gd name="T27" fmla="*/ 0 h 1"/>
                      <a:gd name="T28" fmla="*/ 0 w 26"/>
                      <a:gd name="T29" fmla="*/ 0 h 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6"/>
                      <a:gd name="T46" fmla="*/ 0 h 1"/>
                      <a:gd name="T47" fmla="*/ 26 w 26"/>
                      <a:gd name="T48" fmla="*/ 1 h 1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6" h="1">
                        <a:moveTo>
                          <a:pt x="0" y="0"/>
                        </a:move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2" y="0"/>
                        </a:lnTo>
                        <a:lnTo>
                          <a:pt x="17" y="0"/>
                        </a:lnTo>
                        <a:lnTo>
                          <a:pt x="19" y="0"/>
                        </a:lnTo>
                        <a:lnTo>
                          <a:pt x="24" y="0"/>
                        </a:lnTo>
                        <a:lnTo>
                          <a:pt x="26" y="0"/>
                        </a:lnTo>
                        <a:lnTo>
                          <a:pt x="24" y="0"/>
                        </a:lnTo>
                        <a:lnTo>
                          <a:pt x="19" y="0"/>
                        </a:lnTo>
                        <a:lnTo>
                          <a:pt x="17" y="0"/>
                        </a:lnTo>
                        <a:lnTo>
                          <a:pt x="12" y="0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350"/>
                <p:cNvGrpSpPr>
                  <a:grpSpLocks/>
                </p:cNvGrpSpPr>
                <p:nvPr/>
              </p:nvGrpSpPr>
              <p:grpSpPr bwMode="auto">
                <a:xfrm>
                  <a:off x="1332" y="3947"/>
                  <a:ext cx="7" cy="13"/>
                  <a:chOff x="3329" y="9867"/>
                  <a:chExt cx="19" cy="32"/>
                </a:xfrm>
              </p:grpSpPr>
              <p:sp>
                <p:nvSpPr>
                  <p:cNvPr id="1114" name="Freeform 351"/>
                  <p:cNvSpPr>
                    <a:spLocks/>
                  </p:cNvSpPr>
                  <p:nvPr/>
                </p:nvSpPr>
                <p:spPr bwMode="auto">
                  <a:xfrm>
                    <a:off x="3336" y="9896"/>
                    <a:ext cx="12" cy="3"/>
                  </a:xfrm>
                  <a:custGeom>
                    <a:avLst/>
                    <a:gdLst>
                      <a:gd name="T0" fmla="*/ 0 w 12"/>
                      <a:gd name="T1" fmla="*/ 3 h 3"/>
                      <a:gd name="T2" fmla="*/ 0 w 12"/>
                      <a:gd name="T3" fmla="*/ 0 h 3"/>
                      <a:gd name="T4" fmla="*/ 0 w 12"/>
                      <a:gd name="T5" fmla="*/ 0 h 3"/>
                      <a:gd name="T6" fmla="*/ 0 w 12"/>
                      <a:gd name="T7" fmla="*/ 0 h 3"/>
                      <a:gd name="T8" fmla="*/ 2 w 12"/>
                      <a:gd name="T9" fmla="*/ 0 h 3"/>
                      <a:gd name="T10" fmla="*/ 2 w 12"/>
                      <a:gd name="T11" fmla="*/ 0 h 3"/>
                      <a:gd name="T12" fmla="*/ 5 w 12"/>
                      <a:gd name="T13" fmla="*/ 0 h 3"/>
                      <a:gd name="T14" fmla="*/ 7 w 12"/>
                      <a:gd name="T15" fmla="*/ 0 h 3"/>
                      <a:gd name="T16" fmla="*/ 7 w 12"/>
                      <a:gd name="T17" fmla="*/ 0 h 3"/>
                      <a:gd name="T18" fmla="*/ 10 w 12"/>
                      <a:gd name="T19" fmla="*/ 0 h 3"/>
                      <a:gd name="T20" fmla="*/ 10 w 12"/>
                      <a:gd name="T21" fmla="*/ 0 h 3"/>
                      <a:gd name="T22" fmla="*/ 10 w 12"/>
                      <a:gd name="T23" fmla="*/ 3 h 3"/>
                      <a:gd name="T24" fmla="*/ 12 w 12"/>
                      <a:gd name="T25" fmla="*/ 3 h 3"/>
                      <a:gd name="T26" fmla="*/ 12 w 12"/>
                      <a:gd name="T27" fmla="*/ 3 h 3"/>
                      <a:gd name="T28" fmla="*/ 10 w 12"/>
                      <a:gd name="T29" fmla="*/ 3 h 3"/>
                      <a:gd name="T30" fmla="*/ 10 w 12"/>
                      <a:gd name="T31" fmla="*/ 3 h 3"/>
                      <a:gd name="T32" fmla="*/ 7 w 12"/>
                      <a:gd name="T33" fmla="*/ 3 h 3"/>
                      <a:gd name="T34" fmla="*/ 7 w 12"/>
                      <a:gd name="T35" fmla="*/ 3 h 3"/>
                      <a:gd name="T36" fmla="*/ 5 w 12"/>
                      <a:gd name="T37" fmla="*/ 3 h 3"/>
                      <a:gd name="T38" fmla="*/ 2 w 12"/>
                      <a:gd name="T39" fmla="*/ 3 h 3"/>
                      <a:gd name="T40" fmla="*/ 2 w 12"/>
                      <a:gd name="T41" fmla="*/ 3 h 3"/>
                      <a:gd name="T42" fmla="*/ 0 w 12"/>
                      <a:gd name="T43" fmla="*/ 3 h 3"/>
                      <a:gd name="T44" fmla="*/ 0 w 12"/>
                      <a:gd name="T45" fmla="*/ 3 h 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2"/>
                      <a:gd name="T70" fmla="*/ 0 h 3"/>
                      <a:gd name="T71" fmla="*/ 12 w 12"/>
                      <a:gd name="T72" fmla="*/ 3 h 3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2" h="3">
                        <a:moveTo>
                          <a:pt x="0" y="3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10" y="0"/>
                        </a:lnTo>
                        <a:lnTo>
                          <a:pt x="10" y="3"/>
                        </a:lnTo>
                        <a:lnTo>
                          <a:pt x="12" y="3"/>
                        </a:lnTo>
                        <a:lnTo>
                          <a:pt x="10" y="3"/>
                        </a:lnTo>
                        <a:lnTo>
                          <a:pt x="7" y="3"/>
                        </a:lnTo>
                        <a:lnTo>
                          <a:pt x="5" y="3"/>
                        </a:lnTo>
                        <a:lnTo>
                          <a:pt x="2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352"/>
                  <p:cNvSpPr>
                    <a:spLocks/>
                  </p:cNvSpPr>
                  <p:nvPr/>
                </p:nvSpPr>
                <p:spPr bwMode="auto">
                  <a:xfrm>
                    <a:off x="3329" y="9867"/>
                    <a:ext cx="9" cy="15"/>
                  </a:xfrm>
                  <a:custGeom>
                    <a:avLst/>
                    <a:gdLst>
                      <a:gd name="T0" fmla="*/ 0 w 9"/>
                      <a:gd name="T1" fmla="*/ 0 h 15"/>
                      <a:gd name="T2" fmla="*/ 7 w 9"/>
                      <a:gd name="T3" fmla="*/ 3 h 15"/>
                      <a:gd name="T4" fmla="*/ 9 w 9"/>
                      <a:gd name="T5" fmla="*/ 10 h 15"/>
                      <a:gd name="T6" fmla="*/ 9 w 9"/>
                      <a:gd name="T7" fmla="*/ 15 h 15"/>
                      <a:gd name="T8" fmla="*/ 7 w 9"/>
                      <a:gd name="T9" fmla="*/ 12 h 15"/>
                      <a:gd name="T10" fmla="*/ 7 w 9"/>
                      <a:gd name="T11" fmla="*/ 5 h 15"/>
                      <a:gd name="T12" fmla="*/ 5 w 9"/>
                      <a:gd name="T13" fmla="*/ 3 h 15"/>
                      <a:gd name="T14" fmla="*/ 0 w 9"/>
                      <a:gd name="T15" fmla="*/ 0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5"/>
                      <a:gd name="T26" fmla="*/ 9 w 9"/>
                      <a:gd name="T27" fmla="*/ 15 h 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5">
                        <a:moveTo>
                          <a:pt x="0" y="0"/>
                        </a:moveTo>
                        <a:lnTo>
                          <a:pt x="7" y="3"/>
                        </a:lnTo>
                        <a:lnTo>
                          <a:pt x="9" y="10"/>
                        </a:lnTo>
                        <a:lnTo>
                          <a:pt x="9" y="15"/>
                        </a:lnTo>
                        <a:lnTo>
                          <a:pt x="7" y="12"/>
                        </a:lnTo>
                        <a:lnTo>
                          <a:pt x="7" y="5"/>
                        </a:lnTo>
                        <a:lnTo>
                          <a:pt x="5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353"/>
                <p:cNvGrpSpPr>
                  <a:grpSpLocks/>
                </p:cNvGrpSpPr>
                <p:nvPr/>
              </p:nvGrpSpPr>
              <p:grpSpPr bwMode="auto">
                <a:xfrm>
                  <a:off x="1327" y="3948"/>
                  <a:ext cx="7" cy="4"/>
                  <a:chOff x="3317" y="9870"/>
                  <a:chExt cx="19" cy="9"/>
                </a:xfrm>
              </p:grpSpPr>
              <p:sp>
                <p:nvSpPr>
                  <p:cNvPr id="1105" name="Freeform 354"/>
                  <p:cNvSpPr>
                    <a:spLocks/>
                  </p:cNvSpPr>
                  <p:nvPr/>
                </p:nvSpPr>
                <p:spPr bwMode="auto">
                  <a:xfrm>
                    <a:off x="3317" y="9870"/>
                    <a:ext cx="19" cy="7"/>
                  </a:xfrm>
                  <a:custGeom>
                    <a:avLst/>
                    <a:gdLst>
                      <a:gd name="T0" fmla="*/ 0 w 19"/>
                      <a:gd name="T1" fmla="*/ 5 h 7"/>
                      <a:gd name="T2" fmla="*/ 2 w 19"/>
                      <a:gd name="T3" fmla="*/ 2 h 7"/>
                      <a:gd name="T4" fmla="*/ 7 w 19"/>
                      <a:gd name="T5" fmla="*/ 0 h 7"/>
                      <a:gd name="T6" fmla="*/ 9 w 19"/>
                      <a:gd name="T7" fmla="*/ 0 h 7"/>
                      <a:gd name="T8" fmla="*/ 14 w 19"/>
                      <a:gd name="T9" fmla="*/ 0 h 7"/>
                      <a:gd name="T10" fmla="*/ 17 w 19"/>
                      <a:gd name="T11" fmla="*/ 0 h 7"/>
                      <a:gd name="T12" fmla="*/ 19 w 19"/>
                      <a:gd name="T13" fmla="*/ 5 h 7"/>
                      <a:gd name="T14" fmla="*/ 19 w 19"/>
                      <a:gd name="T15" fmla="*/ 5 h 7"/>
                      <a:gd name="T16" fmla="*/ 14 w 19"/>
                      <a:gd name="T17" fmla="*/ 7 h 7"/>
                      <a:gd name="T18" fmla="*/ 9 w 19"/>
                      <a:gd name="T19" fmla="*/ 7 h 7"/>
                      <a:gd name="T20" fmla="*/ 5 w 19"/>
                      <a:gd name="T21" fmla="*/ 5 h 7"/>
                      <a:gd name="T22" fmla="*/ 0 w 19"/>
                      <a:gd name="T23" fmla="*/ 5 h 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"/>
                      <a:gd name="T37" fmla="*/ 0 h 7"/>
                      <a:gd name="T38" fmla="*/ 19 w 19"/>
                      <a:gd name="T39" fmla="*/ 7 h 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" h="7">
                        <a:moveTo>
                          <a:pt x="0" y="5"/>
                        </a:moveTo>
                        <a:lnTo>
                          <a:pt x="2" y="2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4" y="0"/>
                        </a:lnTo>
                        <a:lnTo>
                          <a:pt x="17" y="0"/>
                        </a:lnTo>
                        <a:lnTo>
                          <a:pt x="19" y="5"/>
                        </a:lnTo>
                        <a:lnTo>
                          <a:pt x="14" y="7"/>
                        </a:lnTo>
                        <a:lnTo>
                          <a:pt x="9" y="7"/>
                        </a:lnTo>
                        <a:lnTo>
                          <a:pt x="5" y="5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">
                    <a:solidFill>
                      <a:srgbClr val="F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355"/>
                  <p:cNvGrpSpPr>
                    <a:grpSpLocks/>
                  </p:cNvGrpSpPr>
                  <p:nvPr/>
                </p:nvGrpSpPr>
                <p:grpSpPr bwMode="auto">
                  <a:xfrm>
                    <a:off x="3317" y="9870"/>
                    <a:ext cx="17" cy="9"/>
                    <a:chOff x="3317" y="9870"/>
                    <a:chExt cx="17" cy="9"/>
                  </a:xfrm>
                </p:grpSpPr>
                <p:grpSp>
                  <p:nvGrpSpPr>
                    <p:cNvPr id="29" name="Group 3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22" y="9870"/>
                      <a:ext cx="12" cy="9"/>
                      <a:chOff x="3322" y="9870"/>
                      <a:chExt cx="12" cy="9"/>
                    </a:xfrm>
                  </p:grpSpPr>
                  <p:sp>
                    <p:nvSpPr>
                      <p:cNvPr id="1111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22" y="9870"/>
                        <a:ext cx="9" cy="7"/>
                      </a:xfrm>
                      <a:custGeom>
                        <a:avLst/>
                        <a:gdLst>
                          <a:gd name="T0" fmla="*/ 4 w 9"/>
                          <a:gd name="T1" fmla="*/ 0 h 7"/>
                          <a:gd name="T2" fmla="*/ 2 w 9"/>
                          <a:gd name="T3" fmla="*/ 0 h 7"/>
                          <a:gd name="T4" fmla="*/ 2 w 9"/>
                          <a:gd name="T5" fmla="*/ 0 h 7"/>
                          <a:gd name="T6" fmla="*/ 2 w 9"/>
                          <a:gd name="T7" fmla="*/ 0 h 7"/>
                          <a:gd name="T8" fmla="*/ 0 w 9"/>
                          <a:gd name="T9" fmla="*/ 0 h 7"/>
                          <a:gd name="T10" fmla="*/ 0 w 9"/>
                          <a:gd name="T11" fmla="*/ 0 h 7"/>
                          <a:gd name="T12" fmla="*/ 0 w 9"/>
                          <a:gd name="T13" fmla="*/ 0 h 7"/>
                          <a:gd name="T14" fmla="*/ 0 w 9"/>
                          <a:gd name="T15" fmla="*/ 2 h 7"/>
                          <a:gd name="T16" fmla="*/ 0 w 9"/>
                          <a:gd name="T17" fmla="*/ 2 h 7"/>
                          <a:gd name="T18" fmla="*/ 0 w 9"/>
                          <a:gd name="T19" fmla="*/ 5 h 7"/>
                          <a:gd name="T20" fmla="*/ 0 w 9"/>
                          <a:gd name="T21" fmla="*/ 5 h 7"/>
                          <a:gd name="T22" fmla="*/ 0 w 9"/>
                          <a:gd name="T23" fmla="*/ 7 h 7"/>
                          <a:gd name="T24" fmla="*/ 2 w 9"/>
                          <a:gd name="T25" fmla="*/ 7 h 7"/>
                          <a:gd name="T26" fmla="*/ 2 w 9"/>
                          <a:gd name="T27" fmla="*/ 7 h 7"/>
                          <a:gd name="T28" fmla="*/ 4 w 9"/>
                          <a:gd name="T29" fmla="*/ 7 h 7"/>
                          <a:gd name="T30" fmla="*/ 4 w 9"/>
                          <a:gd name="T31" fmla="*/ 7 h 7"/>
                          <a:gd name="T32" fmla="*/ 7 w 9"/>
                          <a:gd name="T33" fmla="*/ 7 h 7"/>
                          <a:gd name="T34" fmla="*/ 7 w 9"/>
                          <a:gd name="T35" fmla="*/ 7 h 7"/>
                          <a:gd name="T36" fmla="*/ 9 w 9"/>
                          <a:gd name="T37" fmla="*/ 7 h 7"/>
                          <a:gd name="T38" fmla="*/ 9 w 9"/>
                          <a:gd name="T39" fmla="*/ 5 h 7"/>
                          <a:gd name="T40" fmla="*/ 9 w 9"/>
                          <a:gd name="T41" fmla="*/ 5 h 7"/>
                          <a:gd name="T42" fmla="*/ 9 w 9"/>
                          <a:gd name="T43" fmla="*/ 2 h 7"/>
                          <a:gd name="T44" fmla="*/ 9 w 9"/>
                          <a:gd name="T45" fmla="*/ 2 h 7"/>
                          <a:gd name="T46" fmla="*/ 9 w 9"/>
                          <a:gd name="T47" fmla="*/ 2 h 7"/>
                          <a:gd name="T48" fmla="*/ 9 w 9"/>
                          <a:gd name="T49" fmla="*/ 0 h 7"/>
                          <a:gd name="T50" fmla="*/ 7 w 9"/>
                          <a:gd name="T51" fmla="*/ 0 h 7"/>
                          <a:gd name="T52" fmla="*/ 4 w 9"/>
                          <a:gd name="T53" fmla="*/ 0 h 7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w 9"/>
                          <a:gd name="T82" fmla="*/ 0 h 7"/>
                          <a:gd name="T83" fmla="*/ 9 w 9"/>
                          <a:gd name="T84" fmla="*/ 7 h 7"/>
                        </a:gdLst>
                        <a:ahLst/>
                        <a:cxnLst>
                          <a:cxn ang="T54">
                            <a:pos x="T0" y="T1"/>
                          </a:cxn>
                          <a:cxn ang="T55">
                            <a:pos x="T2" y="T3"/>
                          </a:cxn>
                          <a:cxn ang="T56">
                            <a:pos x="T4" y="T5"/>
                          </a:cxn>
                          <a:cxn ang="T57">
                            <a:pos x="T6" y="T7"/>
                          </a:cxn>
                          <a:cxn ang="T58">
                            <a:pos x="T8" y="T9"/>
                          </a:cxn>
                          <a:cxn ang="T59">
                            <a:pos x="T10" y="T11"/>
                          </a:cxn>
                          <a:cxn ang="T60">
                            <a:pos x="T12" y="T13"/>
                          </a:cxn>
                          <a:cxn ang="T61">
                            <a:pos x="T14" y="T15"/>
                          </a:cxn>
                          <a:cxn ang="T62">
                            <a:pos x="T16" y="T17"/>
                          </a:cxn>
                          <a:cxn ang="T63">
                            <a:pos x="T18" y="T19"/>
                          </a:cxn>
                          <a:cxn ang="T64">
                            <a:pos x="T20" y="T21"/>
                          </a:cxn>
                          <a:cxn ang="T65">
                            <a:pos x="T22" y="T23"/>
                          </a:cxn>
                          <a:cxn ang="T66">
                            <a:pos x="T24" y="T25"/>
                          </a:cxn>
                          <a:cxn ang="T67">
                            <a:pos x="T26" y="T27"/>
                          </a:cxn>
                          <a:cxn ang="T68">
                            <a:pos x="T28" y="T29"/>
                          </a:cxn>
                          <a:cxn ang="T69">
                            <a:pos x="T30" y="T31"/>
                          </a:cxn>
                          <a:cxn ang="T70">
                            <a:pos x="T32" y="T33"/>
                          </a:cxn>
                          <a:cxn ang="T71">
                            <a:pos x="T34" y="T35"/>
                          </a:cxn>
                          <a:cxn ang="T72">
                            <a:pos x="T36" y="T37"/>
                          </a:cxn>
                          <a:cxn ang="T73">
                            <a:pos x="T38" y="T39"/>
                          </a:cxn>
                          <a:cxn ang="T74">
                            <a:pos x="T40" y="T41"/>
                          </a:cxn>
                          <a:cxn ang="T75">
                            <a:pos x="T42" y="T43"/>
                          </a:cxn>
                          <a:cxn ang="T76">
                            <a:pos x="T44" y="T45"/>
                          </a:cxn>
                          <a:cxn ang="T77">
                            <a:pos x="T46" y="T47"/>
                          </a:cxn>
                          <a:cxn ang="T78">
                            <a:pos x="T48" y="T49"/>
                          </a:cxn>
                          <a:cxn ang="T79">
                            <a:pos x="T50" y="T51"/>
                          </a:cxn>
                          <a:cxn ang="T80">
                            <a:pos x="T52" y="T53"/>
                          </a:cxn>
                        </a:cxnLst>
                        <a:rect l="T81" t="T82" r="T83" b="T84"/>
                        <a:pathLst>
                          <a:path w="9" h="7">
                            <a:moveTo>
                              <a:pt x="4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2"/>
                            </a:lnTo>
                            <a:lnTo>
                              <a:pt x="0" y="5"/>
                            </a:lnTo>
                            <a:lnTo>
                              <a:pt x="0" y="7"/>
                            </a:lnTo>
                            <a:lnTo>
                              <a:pt x="2" y="7"/>
                            </a:lnTo>
                            <a:lnTo>
                              <a:pt x="4" y="7"/>
                            </a:lnTo>
                            <a:lnTo>
                              <a:pt x="7" y="7"/>
                            </a:lnTo>
                            <a:lnTo>
                              <a:pt x="9" y="7"/>
                            </a:lnTo>
                            <a:lnTo>
                              <a:pt x="9" y="5"/>
                            </a:lnTo>
                            <a:lnTo>
                              <a:pt x="9" y="2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0"/>
                            </a:lnTo>
                            <a:close/>
                          </a:path>
                        </a:pathLst>
                      </a:custGeom>
                      <a:solidFill>
                        <a:srgbClr val="008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2" name="Oval 3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24" y="9870"/>
                        <a:ext cx="10" cy="9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3" name="Oval 3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24" y="9870"/>
                        <a:ext cx="2" cy="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0" name="Group 3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17" y="9870"/>
                      <a:ext cx="17" cy="6"/>
                      <a:chOff x="3317" y="9870"/>
                      <a:chExt cx="17" cy="6"/>
                    </a:xfrm>
                  </p:grpSpPr>
                  <p:sp>
                    <p:nvSpPr>
                      <p:cNvPr id="1109" name="Freeform 3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7" y="9870"/>
                        <a:ext cx="17" cy="5"/>
                      </a:xfrm>
                      <a:custGeom>
                        <a:avLst/>
                        <a:gdLst>
                          <a:gd name="T0" fmla="*/ 0 w 17"/>
                          <a:gd name="T1" fmla="*/ 5 h 5"/>
                          <a:gd name="T2" fmla="*/ 2 w 17"/>
                          <a:gd name="T3" fmla="*/ 2 h 5"/>
                          <a:gd name="T4" fmla="*/ 7 w 17"/>
                          <a:gd name="T5" fmla="*/ 0 h 5"/>
                          <a:gd name="T6" fmla="*/ 14 w 17"/>
                          <a:gd name="T7" fmla="*/ 0 h 5"/>
                          <a:gd name="T8" fmla="*/ 17 w 17"/>
                          <a:gd name="T9" fmla="*/ 2 h 5"/>
                          <a:gd name="T10" fmla="*/ 12 w 17"/>
                          <a:gd name="T11" fmla="*/ 0 h 5"/>
                          <a:gd name="T12" fmla="*/ 7 w 17"/>
                          <a:gd name="T13" fmla="*/ 0 h 5"/>
                          <a:gd name="T14" fmla="*/ 0 w 17"/>
                          <a:gd name="T15" fmla="*/ 5 h 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7"/>
                          <a:gd name="T25" fmla="*/ 0 h 5"/>
                          <a:gd name="T26" fmla="*/ 17 w 17"/>
                          <a:gd name="T27" fmla="*/ 5 h 5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7" h="5">
                            <a:moveTo>
                              <a:pt x="0" y="5"/>
                            </a:moveTo>
                            <a:lnTo>
                              <a:pt x="2" y="2"/>
                            </a:lnTo>
                            <a:lnTo>
                              <a:pt x="7" y="0"/>
                            </a:lnTo>
                            <a:lnTo>
                              <a:pt x="14" y="0"/>
                            </a:lnTo>
                            <a:lnTo>
                              <a:pt x="17" y="2"/>
                            </a:lnTo>
                            <a:lnTo>
                              <a:pt x="12" y="0"/>
                            </a:lnTo>
                            <a:lnTo>
                              <a:pt x="7" y="0"/>
                            </a:lnTo>
                            <a:lnTo>
                              <a:pt x="0" y="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0" name="Freeform 3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17" y="9875"/>
                        <a:ext cx="14" cy="1"/>
                      </a:xfrm>
                      <a:custGeom>
                        <a:avLst/>
                        <a:gdLst>
                          <a:gd name="T0" fmla="*/ 0 w 14"/>
                          <a:gd name="T1" fmla="*/ 0 h 1"/>
                          <a:gd name="T2" fmla="*/ 2 w 14"/>
                          <a:gd name="T3" fmla="*/ 0 h 1"/>
                          <a:gd name="T4" fmla="*/ 7 w 14"/>
                          <a:gd name="T5" fmla="*/ 0 h 1"/>
                          <a:gd name="T6" fmla="*/ 12 w 14"/>
                          <a:gd name="T7" fmla="*/ 0 h 1"/>
                          <a:gd name="T8" fmla="*/ 14 w 14"/>
                          <a:gd name="T9" fmla="*/ 0 h 1"/>
                          <a:gd name="T10" fmla="*/ 12 w 14"/>
                          <a:gd name="T11" fmla="*/ 0 h 1"/>
                          <a:gd name="T12" fmla="*/ 7 w 14"/>
                          <a:gd name="T13" fmla="*/ 0 h 1"/>
                          <a:gd name="T14" fmla="*/ 0 w 14"/>
                          <a:gd name="T15" fmla="*/ 0 h 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4"/>
                          <a:gd name="T25" fmla="*/ 0 h 1"/>
                          <a:gd name="T26" fmla="*/ 14 w 14"/>
                          <a:gd name="T27" fmla="*/ 1 h 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4" h="1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4" y="0"/>
                            </a:lnTo>
                            <a:lnTo>
                              <a:pt x="12" y="0"/>
                            </a:lnTo>
                            <a:lnTo>
                              <a:pt x="7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1" name="Group 363"/>
                <p:cNvGrpSpPr>
                  <a:grpSpLocks/>
                </p:cNvGrpSpPr>
                <p:nvPr/>
              </p:nvGrpSpPr>
              <p:grpSpPr bwMode="auto">
                <a:xfrm>
                  <a:off x="1339" y="3947"/>
                  <a:ext cx="7" cy="4"/>
                  <a:chOff x="3348" y="9867"/>
                  <a:chExt cx="17" cy="10"/>
                </a:xfrm>
              </p:grpSpPr>
              <p:sp>
                <p:nvSpPr>
                  <p:cNvPr id="1098" name="Freeform 364"/>
                  <p:cNvSpPr>
                    <a:spLocks/>
                  </p:cNvSpPr>
                  <p:nvPr/>
                </p:nvSpPr>
                <p:spPr bwMode="auto">
                  <a:xfrm>
                    <a:off x="3348" y="9867"/>
                    <a:ext cx="14" cy="8"/>
                  </a:xfrm>
                  <a:custGeom>
                    <a:avLst/>
                    <a:gdLst>
                      <a:gd name="T0" fmla="*/ 14 w 14"/>
                      <a:gd name="T1" fmla="*/ 5 h 8"/>
                      <a:gd name="T2" fmla="*/ 12 w 14"/>
                      <a:gd name="T3" fmla="*/ 3 h 8"/>
                      <a:gd name="T4" fmla="*/ 10 w 14"/>
                      <a:gd name="T5" fmla="*/ 3 h 8"/>
                      <a:gd name="T6" fmla="*/ 7 w 14"/>
                      <a:gd name="T7" fmla="*/ 0 h 8"/>
                      <a:gd name="T8" fmla="*/ 5 w 14"/>
                      <a:gd name="T9" fmla="*/ 0 h 8"/>
                      <a:gd name="T10" fmla="*/ 2 w 14"/>
                      <a:gd name="T11" fmla="*/ 3 h 8"/>
                      <a:gd name="T12" fmla="*/ 0 w 14"/>
                      <a:gd name="T13" fmla="*/ 5 h 8"/>
                      <a:gd name="T14" fmla="*/ 0 w 14"/>
                      <a:gd name="T15" fmla="*/ 8 h 8"/>
                      <a:gd name="T16" fmla="*/ 5 w 14"/>
                      <a:gd name="T17" fmla="*/ 8 h 8"/>
                      <a:gd name="T18" fmla="*/ 7 w 14"/>
                      <a:gd name="T19" fmla="*/ 8 h 8"/>
                      <a:gd name="T20" fmla="*/ 12 w 14"/>
                      <a:gd name="T21" fmla="*/ 8 h 8"/>
                      <a:gd name="T22" fmla="*/ 14 w 14"/>
                      <a:gd name="T23" fmla="*/ 5 h 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4"/>
                      <a:gd name="T37" fmla="*/ 0 h 8"/>
                      <a:gd name="T38" fmla="*/ 14 w 14"/>
                      <a:gd name="T39" fmla="*/ 8 h 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4" h="8">
                        <a:moveTo>
                          <a:pt x="14" y="5"/>
                        </a:moveTo>
                        <a:lnTo>
                          <a:pt x="12" y="3"/>
                        </a:lnTo>
                        <a:lnTo>
                          <a:pt x="10" y="3"/>
                        </a:lnTo>
                        <a:lnTo>
                          <a:pt x="7" y="0"/>
                        </a:lnTo>
                        <a:lnTo>
                          <a:pt x="5" y="0"/>
                        </a:lnTo>
                        <a:lnTo>
                          <a:pt x="2" y="3"/>
                        </a:ln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5" y="8"/>
                        </a:lnTo>
                        <a:lnTo>
                          <a:pt x="7" y="8"/>
                        </a:lnTo>
                        <a:lnTo>
                          <a:pt x="12" y="8"/>
                        </a:lnTo>
                        <a:lnTo>
                          <a:pt x="14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">
                    <a:solidFill>
                      <a:srgbClr val="F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8272" name="Group 365"/>
                  <p:cNvGrpSpPr>
                    <a:grpSpLocks/>
                  </p:cNvGrpSpPr>
                  <p:nvPr/>
                </p:nvGrpSpPr>
                <p:grpSpPr bwMode="auto">
                  <a:xfrm>
                    <a:off x="3350" y="9870"/>
                    <a:ext cx="12" cy="7"/>
                    <a:chOff x="3350" y="9870"/>
                    <a:chExt cx="12" cy="7"/>
                  </a:xfrm>
                </p:grpSpPr>
                <p:sp>
                  <p:nvSpPr>
                    <p:cNvPr id="1102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3350" y="9870"/>
                      <a:ext cx="10" cy="5"/>
                    </a:xfrm>
                    <a:custGeom>
                      <a:avLst/>
                      <a:gdLst>
                        <a:gd name="T0" fmla="*/ 5 w 10"/>
                        <a:gd name="T1" fmla="*/ 0 h 5"/>
                        <a:gd name="T2" fmla="*/ 5 w 10"/>
                        <a:gd name="T3" fmla="*/ 0 h 5"/>
                        <a:gd name="T4" fmla="*/ 3 w 10"/>
                        <a:gd name="T5" fmla="*/ 0 h 5"/>
                        <a:gd name="T6" fmla="*/ 3 w 10"/>
                        <a:gd name="T7" fmla="*/ 0 h 5"/>
                        <a:gd name="T8" fmla="*/ 0 w 10"/>
                        <a:gd name="T9" fmla="*/ 0 h 5"/>
                        <a:gd name="T10" fmla="*/ 0 w 10"/>
                        <a:gd name="T11" fmla="*/ 2 h 5"/>
                        <a:gd name="T12" fmla="*/ 0 w 10"/>
                        <a:gd name="T13" fmla="*/ 2 h 5"/>
                        <a:gd name="T14" fmla="*/ 3 w 10"/>
                        <a:gd name="T15" fmla="*/ 5 h 5"/>
                        <a:gd name="T16" fmla="*/ 3 w 10"/>
                        <a:gd name="T17" fmla="*/ 5 h 5"/>
                        <a:gd name="T18" fmla="*/ 3 w 10"/>
                        <a:gd name="T19" fmla="*/ 5 h 5"/>
                        <a:gd name="T20" fmla="*/ 5 w 10"/>
                        <a:gd name="T21" fmla="*/ 5 h 5"/>
                        <a:gd name="T22" fmla="*/ 5 w 10"/>
                        <a:gd name="T23" fmla="*/ 5 h 5"/>
                        <a:gd name="T24" fmla="*/ 5 w 10"/>
                        <a:gd name="T25" fmla="*/ 5 h 5"/>
                        <a:gd name="T26" fmla="*/ 8 w 10"/>
                        <a:gd name="T27" fmla="*/ 5 h 5"/>
                        <a:gd name="T28" fmla="*/ 8 w 10"/>
                        <a:gd name="T29" fmla="*/ 5 h 5"/>
                        <a:gd name="T30" fmla="*/ 8 w 10"/>
                        <a:gd name="T31" fmla="*/ 5 h 5"/>
                        <a:gd name="T32" fmla="*/ 10 w 10"/>
                        <a:gd name="T33" fmla="*/ 5 h 5"/>
                        <a:gd name="T34" fmla="*/ 10 w 10"/>
                        <a:gd name="T35" fmla="*/ 2 h 5"/>
                        <a:gd name="T36" fmla="*/ 10 w 10"/>
                        <a:gd name="T37" fmla="*/ 2 h 5"/>
                        <a:gd name="T38" fmla="*/ 10 w 10"/>
                        <a:gd name="T39" fmla="*/ 0 h 5"/>
                        <a:gd name="T40" fmla="*/ 8 w 10"/>
                        <a:gd name="T41" fmla="*/ 0 h 5"/>
                        <a:gd name="T42" fmla="*/ 8 w 10"/>
                        <a:gd name="T43" fmla="*/ 0 h 5"/>
                        <a:gd name="T44" fmla="*/ 5 w 10"/>
                        <a:gd name="T45" fmla="*/ 0 h 5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0"/>
                        <a:gd name="T70" fmla="*/ 0 h 5"/>
                        <a:gd name="T71" fmla="*/ 10 w 10"/>
                        <a:gd name="T72" fmla="*/ 5 h 5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0" h="5">
                          <a:moveTo>
                            <a:pt x="5" y="0"/>
                          </a:moveTo>
                          <a:lnTo>
                            <a:pt x="5" y="0"/>
                          </a:lnTo>
                          <a:lnTo>
                            <a:pt x="3" y="0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3" y="5"/>
                          </a:lnTo>
                          <a:lnTo>
                            <a:pt x="5" y="5"/>
                          </a:lnTo>
                          <a:lnTo>
                            <a:pt x="8" y="5"/>
                          </a:lnTo>
                          <a:lnTo>
                            <a:pt x="10" y="5"/>
                          </a:lnTo>
                          <a:lnTo>
                            <a:pt x="10" y="2"/>
                          </a:lnTo>
                          <a:lnTo>
                            <a:pt x="10" y="0"/>
                          </a:lnTo>
                          <a:lnTo>
                            <a:pt x="8" y="0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rgbClr val="008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3" name="Oval 3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5" y="9870"/>
                      <a:ext cx="7" cy="7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4" name="Oval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5" y="9870"/>
                      <a:ext cx="3" cy="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00" name="Freeform 369"/>
                  <p:cNvSpPr>
                    <a:spLocks/>
                  </p:cNvSpPr>
                  <p:nvPr/>
                </p:nvSpPr>
                <p:spPr bwMode="auto">
                  <a:xfrm>
                    <a:off x="3350" y="9870"/>
                    <a:ext cx="15" cy="2"/>
                  </a:xfrm>
                  <a:custGeom>
                    <a:avLst/>
                    <a:gdLst>
                      <a:gd name="T0" fmla="*/ 15 w 15"/>
                      <a:gd name="T1" fmla="*/ 2 h 2"/>
                      <a:gd name="T2" fmla="*/ 12 w 15"/>
                      <a:gd name="T3" fmla="*/ 0 h 2"/>
                      <a:gd name="T4" fmla="*/ 8 w 15"/>
                      <a:gd name="T5" fmla="*/ 0 h 2"/>
                      <a:gd name="T6" fmla="*/ 3 w 15"/>
                      <a:gd name="T7" fmla="*/ 0 h 2"/>
                      <a:gd name="T8" fmla="*/ 0 w 15"/>
                      <a:gd name="T9" fmla="*/ 2 h 2"/>
                      <a:gd name="T10" fmla="*/ 3 w 15"/>
                      <a:gd name="T11" fmla="*/ 0 h 2"/>
                      <a:gd name="T12" fmla="*/ 8 w 15"/>
                      <a:gd name="T13" fmla="*/ 0 h 2"/>
                      <a:gd name="T14" fmla="*/ 15 w 15"/>
                      <a:gd name="T15" fmla="*/ 2 h 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"/>
                      <a:gd name="T25" fmla="*/ 0 h 2"/>
                      <a:gd name="T26" fmla="*/ 15 w 15"/>
                      <a:gd name="T27" fmla="*/ 2 h 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" h="2">
                        <a:moveTo>
                          <a:pt x="15" y="2"/>
                        </a:moveTo>
                        <a:lnTo>
                          <a:pt x="12" y="0"/>
                        </a:lnTo>
                        <a:lnTo>
                          <a:pt x="8" y="0"/>
                        </a:lnTo>
                        <a:lnTo>
                          <a:pt x="3" y="0"/>
                        </a:lnTo>
                        <a:lnTo>
                          <a:pt x="0" y="2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370"/>
                  <p:cNvSpPr>
                    <a:spLocks/>
                  </p:cNvSpPr>
                  <p:nvPr/>
                </p:nvSpPr>
                <p:spPr bwMode="auto">
                  <a:xfrm>
                    <a:off x="3350" y="9872"/>
                    <a:ext cx="15" cy="3"/>
                  </a:xfrm>
                  <a:custGeom>
                    <a:avLst/>
                    <a:gdLst>
                      <a:gd name="T0" fmla="*/ 15 w 15"/>
                      <a:gd name="T1" fmla="*/ 0 h 3"/>
                      <a:gd name="T2" fmla="*/ 12 w 15"/>
                      <a:gd name="T3" fmla="*/ 3 h 3"/>
                      <a:gd name="T4" fmla="*/ 8 w 15"/>
                      <a:gd name="T5" fmla="*/ 3 h 3"/>
                      <a:gd name="T6" fmla="*/ 3 w 15"/>
                      <a:gd name="T7" fmla="*/ 3 h 3"/>
                      <a:gd name="T8" fmla="*/ 0 w 15"/>
                      <a:gd name="T9" fmla="*/ 0 h 3"/>
                      <a:gd name="T10" fmla="*/ 5 w 15"/>
                      <a:gd name="T11" fmla="*/ 3 h 3"/>
                      <a:gd name="T12" fmla="*/ 8 w 15"/>
                      <a:gd name="T13" fmla="*/ 3 h 3"/>
                      <a:gd name="T14" fmla="*/ 15 w 15"/>
                      <a:gd name="T15" fmla="*/ 0 h 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"/>
                      <a:gd name="T25" fmla="*/ 0 h 3"/>
                      <a:gd name="T26" fmla="*/ 15 w 15"/>
                      <a:gd name="T27" fmla="*/ 3 h 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" h="3">
                        <a:moveTo>
                          <a:pt x="15" y="0"/>
                        </a:moveTo>
                        <a:lnTo>
                          <a:pt x="12" y="3"/>
                        </a:lnTo>
                        <a:lnTo>
                          <a:pt x="8" y="3"/>
                        </a:lnTo>
                        <a:lnTo>
                          <a:pt x="3" y="3"/>
                        </a:lnTo>
                        <a:lnTo>
                          <a:pt x="0" y="0"/>
                        </a:lnTo>
                        <a:lnTo>
                          <a:pt x="5" y="3"/>
                        </a:lnTo>
                        <a:lnTo>
                          <a:pt x="8" y="3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8259" name="Text Box 371"/>
            <p:cNvSpPr txBox="1">
              <a:spLocks noChangeArrowheads="1"/>
            </p:cNvSpPr>
            <p:nvPr/>
          </p:nvSpPr>
          <p:spPr bwMode="auto">
            <a:xfrm>
              <a:off x="4896" y="8352"/>
              <a:ext cx="144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r>
                <a: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Manufacturers</a:t>
              </a:r>
              <a:endParaRPr lang="en-US" dirty="0"/>
            </a:p>
          </p:txBody>
        </p:sp>
        <p:sp>
          <p:nvSpPr>
            <p:cNvPr id="38260" name="Text Box 372"/>
            <p:cNvSpPr txBox="1">
              <a:spLocks noChangeArrowheads="1"/>
            </p:cNvSpPr>
            <p:nvPr/>
          </p:nvSpPr>
          <p:spPr bwMode="auto">
            <a:xfrm>
              <a:off x="8352" y="5472"/>
              <a:ext cx="1440" cy="12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100" b="0" dirty="0">
                <a:latin typeface="Times New Roman" pitchFamily="18" charset="0"/>
              </a:endParaRPr>
            </a:p>
            <a:p>
              <a:pPr algn="l">
                <a:defRPr/>
              </a:pPr>
              <a:r>
                <a: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Pharmacies</a:t>
              </a:r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1040" name="Line 373"/>
            <p:cNvSpPr>
              <a:spLocks noChangeShapeType="1"/>
            </p:cNvSpPr>
            <p:nvPr/>
          </p:nvSpPr>
          <p:spPr bwMode="auto">
            <a:xfrm flipV="1">
              <a:off x="2880" y="5328"/>
              <a:ext cx="1440" cy="72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374"/>
            <p:cNvSpPr>
              <a:spLocks noChangeShapeType="1"/>
            </p:cNvSpPr>
            <p:nvPr/>
          </p:nvSpPr>
          <p:spPr bwMode="auto">
            <a:xfrm>
              <a:off x="2736" y="6048"/>
              <a:ext cx="5616" cy="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375"/>
            <p:cNvSpPr>
              <a:spLocks noChangeShapeType="1"/>
            </p:cNvSpPr>
            <p:nvPr/>
          </p:nvSpPr>
          <p:spPr bwMode="auto">
            <a:xfrm>
              <a:off x="5616" y="561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376"/>
            <p:cNvSpPr>
              <a:spLocks noChangeShapeType="1"/>
            </p:cNvSpPr>
            <p:nvPr/>
          </p:nvSpPr>
          <p:spPr bwMode="auto">
            <a:xfrm flipH="1">
              <a:off x="6336" y="6480"/>
              <a:ext cx="2016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377"/>
            <p:cNvSpPr>
              <a:spLocks noChangeShapeType="1"/>
            </p:cNvSpPr>
            <p:nvPr/>
          </p:nvSpPr>
          <p:spPr bwMode="auto">
            <a:xfrm flipH="1" flipV="1">
              <a:off x="6192" y="7344"/>
              <a:ext cx="2046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378"/>
            <p:cNvSpPr>
              <a:spLocks noChangeShapeType="1"/>
            </p:cNvSpPr>
            <p:nvPr/>
          </p:nvSpPr>
          <p:spPr bwMode="auto">
            <a:xfrm flipH="1" flipV="1">
              <a:off x="3456" y="8208"/>
              <a:ext cx="1440" cy="8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379"/>
            <p:cNvSpPr>
              <a:spLocks noChangeShapeType="1"/>
            </p:cNvSpPr>
            <p:nvPr/>
          </p:nvSpPr>
          <p:spPr bwMode="auto">
            <a:xfrm flipV="1">
              <a:off x="6336" y="8496"/>
              <a:ext cx="2016" cy="5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380"/>
            <p:cNvSpPr>
              <a:spLocks noChangeShapeType="1"/>
            </p:cNvSpPr>
            <p:nvPr/>
          </p:nvSpPr>
          <p:spPr bwMode="auto">
            <a:xfrm>
              <a:off x="7056" y="5472"/>
              <a:ext cx="129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69" name="Oval 381"/>
            <p:cNvSpPr>
              <a:spLocks noChangeArrowheads="1"/>
            </p:cNvSpPr>
            <p:nvPr/>
          </p:nvSpPr>
          <p:spPr bwMode="auto">
            <a:xfrm>
              <a:off x="3744" y="3888"/>
              <a:ext cx="4176" cy="17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r>
                <a:rPr lang="en-US" sz="1100" b="0" dirty="0">
                  <a:latin typeface="Times New Roman" pitchFamily="18" charset="0"/>
                </a:rPr>
                <a:t>		</a:t>
              </a:r>
            </a:p>
            <a:p>
              <a:pPr algn="l">
                <a:defRPr/>
              </a:pPr>
              <a:r>
                <a:rPr lang="en-US" sz="800" b="0" dirty="0">
                  <a:solidFill>
                    <a:srgbClr val="000080"/>
                  </a:solidFill>
                  <a:latin typeface="Arial" pitchFamily="34" charset="0"/>
                </a:rPr>
                <a:t>Doctor		 Public</a:t>
              </a:r>
              <a:endParaRPr lang="en-US" sz="1100" b="0" dirty="0">
                <a:latin typeface="Times New Roman" pitchFamily="18" charset="0"/>
              </a:endParaRPr>
            </a:p>
            <a:p>
              <a:pPr>
                <a:defRPr/>
              </a:pPr>
              <a:endParaRPr lang="en-US" sz="800" b="0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49" name="Line 382"/>
            <p:cNvSpPr>
              <a:spLocks noChangeShapeType="1"/>
            </p:cNvSpPr>
            <p:nvPr/>
          </p:nvSpPr>
          <p:spPr bwMode="auto">
            <a:xfrm flipV="1">
              <a:off x="9072" y="6768"/>
              <a:ext cx="0" cy="8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383"/>
            <p:cNvSpPr>
              <a:spLocks noChangeShapeType="1"/>
            </p:cNvSpPr>
            <p:nvPr/>
          </p:nvSpPr>
          <p:spPr bwMode="auto">
            <a:xfrm>
              <a:off x="5616" y="7632"/>
              <a:ext cx="0" cy="720"/>
            </a:xfrm>
            <a:prstGeom prst="line">
              <a:avLst/>
            </a:prstGeom>
            <a:noFill/>
            <a:ln w="38100" cmpd="thinThick">
              <a:solidFill>
                <a:srgbClr val="800000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384"/>
            <p:cNvSpPr txBox="1">
              <a:spLocks noChangeArrowheads="1"/>
            </p:cNvSpPr>
            <p:nvPr/>
          </p:nvSpPr>
          <p:spPr bwMode="auto">
            <a:xfrm>
              <a:off x="3600" y="8352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800" b="0" dirty="0">
                  <a:latin typeface="Times New Roman" pitchFamily="18" charset="0"/>
                </a:rPr>
                <a:t>Promote</a:t>
              </a:r>
            </a:p>
            <a:p>
              <a:endParaRPr lang="en-US" dirty="0"/>
            </a:p>
          </p:txBody>
        </p:sp>
        <p:sp>
          <p:nvSpPr>
            <p:cNvPr id="1052" name="AutoShape 385"/>
            <p:cNvSpPr>
              <a:spLocks noChangeArrowheads="1"/>
            </p:cNvSpPr>
            <p:nvPr/>
          </p:nvSpPr>
          <p:spPr bwMode="auto">
            <a:xfrm rot="-8189619">
              <a:off x="3476" y="5559"/>
              <a:ext cx="863" cy="67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sz="800" b="0" dirty="0">
                  <a:latin typeface="Times New Roman" pitchFamily="18" charset="0"/>
                </a:rPr>
                <a:t>Drugs Update</a:t>
              </a:r>
              <a:endParaRPr lang="en-US" dirty="0"/>
            </a:p>
          </p:txBody>
        </p:sp>
        <p:sp>
          <p:nvSpPr>
            <p:cNvPr id="1053" name="Text Box 386"/>
            <p:cNvSpPr txBox="1">
              <a:spLocks noChangeArrowheads="1"/>
            </p:cNvSpPr>
            <p:nvPr/>
          </p:nvSpPr>
          <p:spPr bwMode="auto">
            <a:xfrm>
              <a:off x="6624" y="8496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800" b="0" dirty="0" smtClean="0">
                  <a:latin typeface="Times New Roman" pitchFamily="18" charset="0"/>
                </a:rPr>
                <a:t>All</a:t>
              </a:r>
            </a:p>
            <a:p>
              <a:pPr algn="l"/>
              <a:r>
                <a:rPr lang="en-US" sz="800" b="0" dirty="0" smtClean="0">
                  <a:latin typeface="Times New Roman" pitchFamily="18" charset="0"/>
                </a:rPr>
                <a:t>Drugs</a:t>
              </a:r>
              <a:endParaRPr lang="en-US" dirty="0"/>
            </a:p>
          </p:txBody>
        </p:sp>
        <p:sp>
          <p:nvSpPr>
            <p:cNvPr id="1054" name="AutoShape 387"/>
            <p:cNvSpPr>
              <a:spLocks noChangeArrowheads="1"/>
            </p:cNvSpPr>
            <p:nvPr/>
          </p:nvSpPr>
          <p:spPr bwMode="auto">
            <a:xfrm rot="5400000" flipH="1">
              <a:off x="6552" y="6840"/>
              <a:ext cx="1296" cy="86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r>
                <a:rPr lang="en-US" sz="1100" b="0" dirty="0" smtClean="0">
                  <a:latin typeface="Times New Roman" pitchFamily="18" charset="0"/>
                </a:rPr>
                <a:t>Market </a:t>
              </a:r>
              <a:endParaRPr lang="en-US" sz="1100" b="0" dirty="0">
                <a:latin typeface="Times New Roman" pitchFamily="18" charset="0"/>
              </a:endParaRPr>
            </a:p>
            <a:p>
              <a:pPr algn="l"/>
              <a:endParaRPr lang="en-US" sz="1100" b="0" dirty="0">
                <a:latin typeface="Times New Roman" pitchFamily="18" charset="0"/>
              </a:endParaRPr>
            </a:p>
            <a:p>
              <a:pPr algn="l"/>
              <a:endParaRPr lang="en-US" sz="1100" b="0" dirty="0">
                <a:latin typeface="Times New Roman" pitchFamily="18" charset="0"/>
              </a:endParaRPr>
            </a:p>
            <a:p>
              <a:pPr algn="l"/>
              <a:r>
                <a:rPr lang="en-US" sz="1100" b="0" dirty="0">
                  <a:latin typeface="Times New Roman" pitchFamily="18" charset="0"/>
                </a:rPr>
                <a:t>Study</a:t>
              </a:r>
              <a:endParaRPr lang="en-US" dirty="0"/>
            </a:p>
          </p:txBody>
        </p:sp>
        <p:sp>
          <p:nvSpPr>
            <p:cNvPr id="1055" name="Text Box 388"/>
            <p:cNvSpPr txBox="1">
              <a:spLocks noChangeArrowheads="1"/>
            </p:cNvSpPr>
            <p:nvPr/>
          </p:nvSpPr>
          <p:spPr bwMode="auto">
            <a:xfrm>
              <a:off x="8496" y="7056"/>
              <a:ext cx="129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800" b="0" dirty="0">
                  <a:latin typeface="Times New Roman" pitchFamily="18" charset="0"/>
                </a:rPr>
                <a:t>Product </a:t>
              </a:r>
              <a:r>
                <a:rPr lang="en-US" sz="800" b="0" dirty="0" smtClean="0">
                  <a:latin typeface="Times New Roman" pitchFamily="18" charset="0"/>
                </a:rPr>
                <a:t>Sale(</a:t>
              </a:r>
              <a:r>
                <a:rPr lang="en-US" sz="800" b="0" dirty="0" smtClean="0">
                  <a:solidFill>
                    <a:srgbClr val="FF0000"/>
                  </a:solidFill>
                  <a:latin typeface="Times New Roman" pitchFamily="18" charset="0"/>
                </a:rPr>
                <a:t>DDD</a:t>
              </a:r>
              <a:r>
                <a:rPr lang="en-US" sz="800" b="0" dirty="0" smtClean="0">
                  <a:latin typeface="Times New Roman" pitchFamily="18" charset="0"/>
                </a:rPr>
                <a:t>)</a:t>
              </a:r>
              <a:endParaRPr lang="en-US" dirty="0"/>
            </a:p>
          </p:txBody>
        </p:sp>
        <p:grpSp>
          <p:nvGrpSpPr>
            <p:cNvPr id="38273" name="Group 389"/>
            <p:cNvGrpSpPr>
              <a:grpSpLocks/>
            </p:cNvGrpSpPr>
            <p:nvPr/>
          </p:nvGrpSpPr>
          <p:grpSpPr bwMode="auto">
            <a:xfrm>
              <a:off x="8352" y="7632"/>
              <a:ext cx="1440" cy="1728"/>
              <a:chOff x="4608" y="10800"/>
              <a:chExt cx="1440" cy="1728"/>
            </a:xfrm>
          </p:grpSpPr>
          <p:sp>
            <p:nvSpPr>
              <p:cNvPr id="38278" name="Rectangle 390"/>
              <p:cNvSpPr>
                <a:spLocks noChangeArrowheads="1"/>
              </p:cNvSpPr>
              <p:nvPr/>
            </p:nvSpPr>
            <p:spPr bwMode="auto">
              <a:xfrm>
                <a:off x="4608" y="10800"/>
                <a:ext cx="1440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l">
                  <a:defRPr/>
                </a:pPr>
                <a:endPara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endPara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r>
                  <a:rPr lang="en-US" sz="800" b="0" dirty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Super Market</a:t>
                </a:r>
              </a:p>
              <a:p>
                <a:pPr algn="l">
                  <a:defRPr/>
                </a:pPr>
                <a:endPara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endPara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endParaRPr lang="en-US" sz="800" b="0" dirty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endParaRPr lang="en-US" sz="800" b="0" dirty="0" smtClean="0">
                  <a:solidFill>
                    <a:srgbClr val="0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endParaRPr>
              </a:p>
              <a:p>
                <a:pPr algn="l">
                  <a:defRPr/>
                </a:pPr>
                <a:r>
                  <a:rPr lang="en-US" sz="800" b="0" dirty="0" smtClean="0">
                    <a:solidFill>
                      <a:srgbClr val="00008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</a:rPr>
                  <a:t>Wholesaler</a:t>
                </a:r>
                <a:endParaRPr lang="en-US" dirty="0"/>
              </a:p>
            </p:txBody>
          </p:sp>
          <p:graphicFrame>
            <p:nvGraphicFramePr>
              <p:cNvPr id="1028" name="Object 405"/>
              <p:cNvGraphicFramePr>
                <a:graphicFrameLocks noChangeAspect="1"/>
              </p:cNvGraphicFramePr>
              <p:nvPr/>
            </p:nvGraphicFramePr>
            <p:xfrm>
              <a:off x="4896" y="11664"/>
              <a:ext cx="720" cy="438"/>
            </p:xfrm>
            <a:graphic>
              <a:graphicData uri="http://schemas.openxmlformats.org/presentationml/2006/ole">
                <p:oleObj spid="_x0000_s1690628" r:id="rId8" imgW="1307520" imgH="794520" progId="">
                  <p:embed/>
                </p:oleObj>
              </a:graphicData>
            </a:graphic>
          </p:graphicFrame>
          <p:grpSp>
            <p:nvGrpSpPr>
              <p:cNvPr id="38274" name="Group 391"/>
              <p:cNvGrpSpPr>
                <a:grpSpLocks/>
              </p:cNvGrpSpPr>
              <p:nvPr/>
            </p:nvGrpSpPr>
            <p:grpSpPr bwMode="auto">
              <a:xfrm>
                <a:off x="5040" y="10944"/>
                <a:ext cx="576" cy="403"/>
                <a:chOff x="7104" y="5904"/>
                <a:chExt cx="1670" cy="1370"/>
              </a:xfrm>
            </p:grpSpPr>
            <p:sp>
              <p:nvSpPr>
                <p:cNvPr id="1059" name="Freeform 392"/>
                <p:cNvSpPr>
                  <a:spLocks/>
                </p:cNvSpPr>
                <p:nvPr/>
              </p:nvSpPr>
              <p:spPr bwMode="auto">
                <a:xfrm>
                  <a:off x="7104" y="6098"/>
                  <a:ext cx="1667" cy="987"/>
                </a:xfrm>
                <a:custGeom>
                  <a:avLst/>
                  <a:gdLst>
                    <a:gd name="T0" fmla="*/ 0 w 1667"/>
                    <a:gd name="T1" fmla="*/ 987 h 987"/>
                    <a:gd name="T2" fmla="*/ 1667 w 1667"/>
                    <a:gd name="T3" fmla="*/ 985 h 987"/>
                    <a:gd name="T4" fmla="*/ 1667 w 1667"/>
                    <a:gd name="T5" fmla="*/ 252 h 987"/>
                    <a:gd name="T6" fmla="*/ 1526 w 1667"/>
                    <a:gd name="T7" fmla="*/ 249 h 987"/>
                    <a:gd name="T8" fmla="*/ 1526 w 1667"/>
                    <a:gd name="T9" fmla="*/ 196 h 987"/>
                    <a:gd name="T10" fmla="*/ 1320 w 1667"/>
                    <a:gd name="T11" fmla="*/ 196 h 987"/>
                    <a:gd name="T12" fmla="*/ 1320 w 1667"/>
                    <a:gd name="T13" fmla="*/ 150 h 987"/>
                    <a:gd name="T14" fmla="*/ 1227 w 1667"/>
                    <a:gd name="T15" fmla="*/ 150 h 987"/>
                    <a:gd name="T16" fmla="*/ 1227 w 1667"/>
                    <a:gd name="T17" fmla="*/ 72 h 987"/>
                    <a:gd name="T18" fmla="*/ 1086 w 1667"/>
                    <a:gd name="T19" fmla="*/ 72 h 987"/>
                    <a:gd name="T20" fmla="*/ 1086 w 1667"/>
                    <a:gd name="T21" fmla="*/ 218 h 987"/>
                    <a:gd name="T22" fmla="*/ 944 w 1667"/>
                    <a:gd name="T23" fmla="*/ 218 h 987"/>
                    <a:gd name="T24" fmla="*/ 944 w 1667"/>
                    <a:gd name="T25" fmla="*/ 0 h 987"/>
                    <a:gd name="T26" fmla="*/ 606 w 1667"/>
                    <a:gd name="T27" fmla="*/ 0 h 987"/>
                    <a:gd name="T28" fmla="*/ 606 w 1667"/>
                    <a:gd name="T29" fmla="*/ 331 h 987"/>
                    <a:gd name="T30" fmla="*/ 494 w 1667"/>
                    <a:gd name="T31" fmla="*/ 331 h 987"/>
                    <a:gd name="T32" fmla="*/ 494 w 1667"/>
                    <a:gd name="T33" fmla="*/ 200 h 987"/>
                    <a:gd name="T34" fmla="*/ 400 w 1667"/>
                    <a:gd name="T35" fmla="*/ 200 h 987"/>
                    <a:gd name="T36" fmla="*/ 400 w 1667"/>
                    <a:gd name="T37" fmla="*/ 0 h 987"/>
                    <a:gd name="T38" fmla="*/ 259 w 1667"/>
                    <a:gd name="T39" fmla="*/ 0 h 987"/>
                    <a:gd name="T40" fmla="*/ 259 w 1667"/>
                    <a:gd name="T41" fmla="*/ 192 h 987"/>
                    <a:gd name="T42" fmla="*/ 157 w 1667"/>
                    <a:gd name="T43" fmla="*/ 192 h 987"/>
                    <a:gd name="T44" fmla="*/ 81 w 1667"/>
                    <a:gd name="T45" fmla="*/ 261 h 987"/>
                    <a:gd name="T46" fmla="*/ 0 w 1667"/>
                    <a:gd name="T47" fmla="*/ 261 h 987"/>
                    <a:gd name="T48" fmla="*/ 0 w 1667"/>
                    <a:gd name="T49" fmla="*/ 987 h 98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667"/>
                    <a:gd name="T76" fmla="*/ 0 h 987"/>
                    <a:gd name="T77" fmla="*/ 1667 w 1667"/>
                    <a:gd name="T78" fmla="*/ 987 h 98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667" h="987">
                      <a:moveTo>
                        <a:pt x="0" y="987"/>
                      </a:moveTo>
                      <a:lnTo>
                        <a:pt x="1667" y="985"/>
                      </a:lnTo>
                      <a:lnTo>
                        <a:pt x="1667" y="252"/>
                      </a:lnTo>
                      <a:lnTo>
                        <a:pt x="1526" y="249"/>
                      </a:lnTo>
                      <a:lnTo>
                        <a:pt x="1526" y="196"/>
                      </a:lnTo>
                      <a:lnTo>
                        <a:pt x="1320" y="196"/>
                      </a:lnTo>
                      <a:lnTo>
                        <a:pt x="1320" y="150"/>
                      </a:lnTo>
                      <a:lnTo>
                        <a:pt x="1227" y="150"/>
                      </a:lnTo>
                      <a:lnTo>
                        <a:pt x="1227" y="72"/>
                      </a:lnTo>
                      <a:lnTo>
                        <a:pt x="1086" y="72"/>
                      </a:lnTo>
                      <a:lnTo>
                        <a:pt x="1086" y="218"/>
                      </a:lnTo>
                      <a:lnTo>
                        <a:pt x="944" y="218"/>
                      </a:lnTo>
                      <a:lnTo>
                        <a:pt x="944" y="0"/>
                      </a:lnTo>
                      <a:lnTo>
                        <a:pt x="606" y="0"/>
                      </a:lnTo>
                      <a:lnTo>
                        <a:pt x="606" y="331"/>
                      </a:lnTo>
                      <a:lnTo>
                        <a:pt x="494" y="331"/>
                      </a:lnTo>
                      <a:lnTo>
                        <a:pt x="494" y="200"/>
                      </a:lnTo>
                      <a:lnTo>
                        <a:pt x="400" y="200"/>
                      </a:lnTo>
                      <a:lnTo>
                        <a:pt x="400" y="0"/>
                      </a:lnTo>
                      <a:lnTo>
                        <a:pt x="259" y="0"/>
                      </a:lnTo>
                      <a:lnTo>
                        <a:pt x="259" y="192"/>
                      </a:lnTo>
                      <a:lnTo>
                        <a:pt x="157" y="192"/>
                      </a:lnTo>
                      <a:lnTo>
                        <a:pt x="81" y="261"/>
                      </a:lnTo>
                      <a:lnTo>
                        <a:pt x="0" y="261"/>
                      </a:lnTo>
                      <a:lnTo>
                        <a:pt x="0" y="987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Freeform 393"/>
                <p:cNvSpPr>
                  <a:spLocks/>
                </p:cNvSpPr>
                <p:nvPr/>
              </p:nvSpPr>
              <p:spPr bwMode="auto">
                <a:xfrm>
                  <a:off x="7406" y="5905"/>
                  <a:ext cx="254" cy="118"/>
                </a:xfrm>
                <a:custGeom>
                  <a:avLst/>
                  <a:gdLst>
                    <a:gd name="T0" fmla="*/ 118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8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Freeform 394"/>
                <p:cNvSpPr>
                  <a:spLocks/>
                </p:cNvSpPr>
                <p:nvPr/>
              </p:nvSpPr>
              <p:spPr bwMode="auto">
                <a:xfrm>
                  <a:off x="7963" y="5905"/>
                  <a:ext cx="255" cy="118"/>
                </a:xfrm>
                <a:custGeom>
                  <a:avLst/>
                  <a:gdLst>
                    <a:gd name="T0" fmla="*/ 119 w 255"/>
                    <a:gd name="T1" fmla="*/ 0 h 118"/>
                    <a:gd name="T2" fmla="*/ 0 w 255"/>
                    <a:gd name="T3" fmla="*/ 118 h 118"/>
                    <a:gd name="T4" fmla="*/ 137 w 255"/>
                    <a:gd name="T5" fmla="*/ 118 h 118"/>
                    <a:gd name="T6" fmla="*/ 255 w 255"/>
                    <a:gd name="T7" fmla="*/ 0 h 118"/>
                    <a:gd name="T8" fmla="*/ 119 w 255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18"/>
                    <a:gd name="T17" fmla="*/ 255 w 255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18">
                      <a:moveTo>
                        <a:pt x="119" y="0"/>
                      </a:moveTo>
                      <a:lnTo>
                        <a:pt x="0" y="118"/>
                      </a:lnTo>
                      <a:lnTo>
                        <a:pt x="137" y="118"/>
                      </a:lnTo>
                      <a:lnTo>
                        <a:pt x="255" y="0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395"/>
                <p:cNvSpPr>
                  <a:spLocks/>
                </p:cNvSpPr>
                <p:nvPr/>
              </p:nvSpPr>
              <p:spPr bwMode="auto">
                <a:xfrm>
                  <a:off x="8522" y="5905"/>
                  <a:ext cx="252" cy="118"/>
                </a:xfrm>
                <a:custGeom>
                  <a:avLst/>
                  <a:gdLst>
                    <a:gd name="T0" fmla="*/ 118 w 252"/>
                    <a:gd name="T1" fmla="*/ 0 h 118"/>
                    <a:gd name="T2" fmla="*/ 0 w 252"/>
                    <a:gd name="T3" fmla="*/ 118 h 118"/>
                    <a:gd name="T4" fmla="*/ 135 w 252"/>
                    <a:gd name="T5" fmla="*/ 118 h 118"/>
                    <a:gd name="T6" fmla="*/ 252 w 252"/>
                    <a:gd name="T7" fmla="*/ 0 h 118"/>
                    <a:gd name="T8" fmla="*/ 118 w 252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18"/>
                    <a:gd name="T17" fmla="*/ 252 w 252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5" y="118"/>
                      </a:lnTo>
                      <a:lnTo>
                        <a:pt x="252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396"/>
                <p:cNvSpPr>
                  <a:spLocks/>
                </p:cNvSpPr>
                <p:nvPr/>
              </p:nvSpPr>
              <p:spPr bwMode="auto">
                <a:xfrm>
                  <a:off x="7406" y="7156"/>
                  <a:ext cx="254" cy="118"/>
                </a:xfrm>
                <a:custGeom>
                  <a:avLst/>
                  <a:gdLst>
                    <a:gd name="T0" fmla="*/ 118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8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397"/>
                <p:cNvSpPr>
                  <a:spLocks/>
                </p:cNvSpPr>
                <p:nvPr/>
              </p:nvSpPr>
              <p:spPr bwMode="auto">
                <a:xfrm>
                  <a:off x="7963" y="7156"/>
                  <a:ext cx="255" cy="118"/>
                </a:xfrm>
                <a:custGeom>
                  <a:avLst/>
                  <a:gdLst>
                    <a:gd name="T0" fmla="*/ 119 w 255"/>
                    <a:gd name="T1" fmla="*/ 0 h 118"/>
                    <a:gd name="T2" fmla="*/ 0 w 255"/>
                    <a:gd name="T3" fmla="*/ 118 h 118"/>
                    <a:gd name="T4" fmla="*/ 137 w 255"/>
                    <a:gd name="T5" fmla="*/ 118 h 118"/>
                    <a:gd name="T6" fmla="*/ 255 w 255"/>
                    <a:gd name="T7" fmla="*/ 0 h 118"/>
                    <a:gd name="T8" fmla="*/ 119 w 255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18"/>
                    <a:gd name="T17" fmla="*/ 255 w 255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18">
                      <a:moveTo>
                        <a:pt x="119" y="0"/>
                      </a:moveTo>
                      <a:lnTo>
                        <a:pt x="0" y="118"/>
                      </a:lnTo>
                      <a:lnTo>
                        <a:pt x="137" y="118"/>
                      </a:lnTo>
                      <a:lnTo>
                        <a:pt x="255" y="0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398"/>
                <p:cNvSpPr>
                  <a:spLocks/>
                </p:cNvSpPr>
                <p:nvPr/>
              </p:nvSpPr>
              <p:spPr bwMode="auto">
                <a:xfrm>
                  <a:off x="8522" y="7156"/>
                  <a:ext cx="252" cy="118"/>
                </a:xfrm>
                <a:custGeom>
                  <a:avLst/>
                  <a:gdLst>
                    <a:gd name="T0" fmla="*/ 118 w 252"/>
                    <a:gd name="T1" fmla="*/ 0 h 118"/>
                    <a:gd name="T2" fmla="*/ 0 w 252"/>
                    <a:gd name="T3" fmla="*/ 118 h 118"/>
                    <a:gd name="T4" fmla="*/ 135 w 252"/>
                    <a:gd name="T5" fmla="*/ 118 h 118"/>
                    <a:gd name="T6" fmla="*/ 252 w 252"/>
                    <a:gd name="T7" fmla="*/ 0 h 118"/>
                    <a:gd name="T8" fmla="*/ 118 w 252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18"/>
                    <a:gd name="T17" fmla="*/ 252 w 252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5" y="118"/>
                      </a:lnTo>
                      <a:lnTo>
                        <a:pt x="252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1E99E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399"/>
                <p:cNvSpPr>
                  <a:spLocks/>
                </p:cNvSpPr>
                <p:nvPr/>
              </p:nvSpPr>
              <p:spPr bwMode="auto">
                <a:xfrm>
                  <a:off x="7128" y="5905"/>
                  <a:ext cx="254" cy="118"/>
                </a:xfrm>
                <a:custGeom>
                  <a:avLst/>
                  <a:gdLst>
                    <a:gd name="T0" fmla="*/ 119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9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9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400"/>
                <p:cNvSpPr>
                  <a:spLocks/>
                </p:cNvSpPr>
                <p:nvPr/>
              </p:nvSpPr>
              <p:spPr bwMode="auto">
                <a:xfrm>
                  <a:off x="7686" y="5904"/>
                  <a:ext cx="253" cy="118"/>
                </a:xfrm>
                <a:custGeom>
                  <a:avLst/>
                  <a:gdLst>
                    <a:gd name="T0" fmla="*/ 118 w 253"/>
                    <a:gd name="T1" fmla="*/ 0 h 118"/>
                    <a:gd name="T2" fmla="*/ 0 w 253"/>
                    <a:gd name="T3" fmla="*/ 118 h 118"/>
                    <a:gd name="T4" fmla="*/ 135 w 253"/>
                    <a:gd name="T5" fmla="*/ 118 h 118"/>
                    <a:gd name="T6" fmla="*/ 253 w 253"/>
                    <a:gd name="T7" fmla="*/ 0 h 118"/>
                    <a:gd name="T8" fmla="*/ 118 w 253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18"/>
                    <a:gd name="T17" fmla="*/ 253 w 253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5" y="118"/>
                      </a:lnTo>
                      <a:lnTo>
                        <a:pt x="253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401"/>
                <p:cNvSpPr>
                  <a:spLocks/>
                </p:cNvSpPr>
                <p:nvPr/>
              </p:nvSpPr>
              <p:spPr bwMode="auto">
                <a:xfrm>
                  <a:off x="8244" y="5904"/>
                  <a:ext cx="254" cy="118"/>
                </a:xfrm>
                <a:custGeom>
                  <a:avLst/>
                  <a:gdLst>
                    <a:gd name="T0" fmla="*/ 118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8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402"/>
                <p:cNvSpPr>
                  <a:spLocks/>
                </p:cNvSpPr>
                <p:nvPr/>
              </p:nvSpPr>
              <p:spPr bwMode="auto">
                <a:xfrm>
                  <a:off x="7128" y="7156"/>
                  <a:ext cx="254" cy="118"/>
                </a:xfrm>
                <a:custGeom>
                  <a:avLst/>
                  <a:gdLst>
                    <a:gd name="T0" fmla="*/ 119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9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9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403"/>
                <p:cNvSpPr>
                  <a:spLocks/>
                </p:cNvSpPr>
                <p:nvPr/>
              </p:nvSpPr>
              <p:spPr bwMode="auto">
                <a:xfrm>
                  <a:off x="7686" y="7156"/>
                  <a:ext cx="253" cy="118"/>
                </a:xfrm>
                <a:custGeom>
                  <a:avLst/>
                  <a:gdLst>
                    <a:gd name="T0" fmla="*/ 118 w 253"/>
                    <a:gd name="T1" fmla="*/ 0 h 118"/>
                    <a:gd name="T2" fmla="*/ 0 w 253"/>
                    <a:gd name="T3" fmla="*/ 118 h 118"/>
                    <a:gd name="T4" fmla="*/ 135 w 253"/>
                    <a:gd name="T5" fmla="*/ 118 h 118"/>
                    <a:gd name="T6" fmla="*/ 253 w 253"/>
                    <a:gd name="T7" fmla="*/ 0 h 118"/>
                    <a:gd name="T8" fmla="*/ 118 w 253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18"/>
                    <a:gd name="T17" fmla="*/ 253 w 253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5" y="118"/>
                      </a:lnTo>
                      <a:lnTo>
                        <a:pt x="253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404"/>
                <p:cNvSpPr>
                  <a:spLocks/>
                </p:cNvSpPr>
                <p:nvPr/>
              </p:nvSpPr>
              <p:spPr bwMode="auto">
                <a:xfrm>
                  <a:off x="8244" y="7156"/>
                  <a:ext cx="254" cy="118"/>
                </a:xfrm>
                <a:custGeom>
                  <a:avLst/>
                  <a:gdLst>
                    <a:gd name="T0" fmla="*/ 118 w 254"/>
                    <a:gd name="T1" fmla="*/ 0 h 118"/>
                    <a:gd name="T2" fmla="*/ 0 w 254"/>
                    <a:gd name="T3" fmla="*/ 118 h 118"/>
                    <a:gd name="T4" fmla="*/ 136 w 254"/>
                    <a:gd name="T5" fmla="*/ 118 h 118"/>
                    <a:gd name="T6" fmla="*/ 254 w 254"/>
                    <a:gd name="T7" fmla="*/ 0 h 118"/>
                    <a:gd name="T8" fmla="*/ 118 w 254"/>
                    <a:gd name="T9" fmla="*/ 0 h 1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18"/>
                    <a:gd name="T17" fmla="*/ 254 w 254"/>
                    <a:gd name="T18" fmla="*/ 118 h 1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18">
                      <a:moveTo>
                        <a:pt x="118" y="0"/>
                      </a:moveTo>
                      <a:lnTo>
                        <a:pt x="0" y="118"/>
                      </a:lnTo>
                      <a:lnTo>
                        <a:pt x="136" y="118"/>
                      </a:lnTo>
                      <a:lnTo>
                        <a:pt x="254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9900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026" name="Object 412"/>
          <p:cNvGraphicFramePr>
            <a:graphicFrameLocks noChangeAspect="1"/>
          </p:cNvGraphicFramePr>
          <p:nvPr/>
        </p:nvGraphicFramePr>
        <p:xfrm flipH="1">
          <a:off x="3917844" y="2378608"/>
          <a:ext cx="408227" cy="476269"/>
        </p:xfrm>
        <a:graphic>
          <a:graphicData uri="http://schemas.openxmlformats.org/presentationml/2006/ole">
            <p:oleObj spid="_x0000_s1690626" r:id="rId9" imgW="452628" imgH="548640" progId="">
              <p:embed/>
            </p:oleObj>
          </a:graphicData>
        </a:graphic>
      </p:graphicFrame>
      <p:graphicFrame>
        <p:nvGraphicFramePr>
          <p:cNvPr id="1027" name="Object 411"/>
          <p:cNvGraphicFramePr>
            <a:graphicFrameLocks noChangeAspect="1"/>
          </p:cNvGraphicFramePr>
          <p:nvPr/>
        </p:nvGraphicFramePr>
        <p:xfrm>
          <a:off x="4776822" y="2378608"/>
          <a:ext cx="680378" cy="489955"/>
        </p:xfrm>
        <a:graphic>
          <a:graphicData uri="http://schemas.openxmlformats.org/presentationml/2006/ole">
            <p:oleObj spid="_x0000_s1690627" r:id="rId10" imgW="819912" imgH="943356" progId="">
              <p:embed/>
            </p:oleObj>
          </a:graphicData>
        </a:graphic>
      </p:graphicFrame>
      <p:sp>
        <p:nvSpPr>
          <p:cNvPr id="1034" name="Rectangle 413"/>
          <p:cNvSpPr>
            <a:spLocks noChangeArrowheads="1"/>
          </p:cNvSpPr>
          <p:nvPr/>
        </p:nvSpPr>
        <p:spPr bwMode="auto">
          <a:xfrm>
            <a:off x="0" y="2468088"/>
            <a:ext cx="162459" cy="327419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lIns="80412" tIns="40206" rIns="80412" bIns="40206" anchor="ctr">
            <a:spAutoFit/>
          </a:bodyPr>
          <a:lstStyle/>
          <a:p>
            <a:endParaRPr lang="en-US"/>
          </a:p>
        </p:txBody>
      </p:sp>
      <p:sp>
        <p:nvSpPr>
          <p:cNvPr id="1035" name="Rectangle 414"/>
          <p:cNvSpPr>
            <a:spLocks noChangeArrowheads="1"/>
          </p:cNvSpPr>
          <p:nvPr/>
        </p:nvSpPr>
        <p:spPr bwMode="auto">
          <a:xfrm>
            <a:off x="4408284" y="3103599"/>
            <a:ext cx="1085724" cy="219697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lIns="80412" tIns="40206" rIns="80412" bIns="40206" anchor="ctr">
            <a:spAutoFit/>
          </a:bodyPr>
          <a:lstStyle/>
          <a:p>
            <a:pPr marL="251289" indent="-251289"/>
            <a:r>
              <a:rPr lang="en-US" sz="900" b="0" dirty="0">
                <a:cs typeface="Times New Roman" pitchFamily="18" charset="0"/>
              </a:rPr>
              <a:t>		</a:t>
            </a:r>
            <a:endParaRPr lang="en-US" sz="2100" b="0" dirty="0">
              <a:latin typeface="Times New Roman" pitchFamily="18" charset="0"/>
            </a:endParaRPr>
          </a:p>
        </p:txBody>
      </p:sp>
      <p:sp>
        <p:nvSpPr>
          <p:cNvPr id="140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2060"/>
                </a:solidFill>
              </a:rPr>
              <a:t>Drug Flow Chart</a:t>
            </a:r>
          </a:p>
        </p:txBody>
      </p:sp>
      <p:sp>
        <p:nvSpPr>
          <p:cNvPr id="14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• </a:t>
            </a:r>
          </a:p>
          <a:p>
            <a:pPr>
              <a:defRPr/>
            </a:pPr>
            <a:fld id="{64F67683-48B5-44E8-AA11-E9A5B1E9547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4" name="Text Box 388"/>
          <p:cNvSpPr txBox="1">
            <a:spLocks noChangeArrowheads="1"/>
          </p:cNvSpPr>
          <p:nvPr/>
        </p:nvSpPr>
        <p:spPr bwMode="auto">
          <a:xfrm>
            <a:off x="4216200" y="2635969"/>
            <a:ext cx="936052" cy="29042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b="0" dirty="0" err="1" smtClean="0">
                <a:solidFill>
                  <a:srgbClr val="FF0000"/>
                </a:solidFill>
                <a:latin typeface="Times New Roman" pitchFamily="18" charset="0"/>
              </a:rPr>
              <a:t>Xponent</a:t>
            </a:r>
            <a:r>
              <a:rPr lang="en-US" sz="800" b="0" dirty="0" smtClean="0">
                <a:solidFill>
                  <a:srgbClr val="FF0000"/>
                </a:solidFill>
                <a:latin typeface="Times New Roman" pitchFamily="18" charset="0"/>
              </a:rPr>
              <a:t> family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Text Box 388"/>
          <p:cNvSpPr txBox="1">
            <a:spLocks noChangeArrowheads="1"/>
          </p:cNvSpPr>
          <p:nvPr/>
        </p:nvSpPr>
        <p:spPr bwMode="auto">
          <a:xfrm>
            <a:off x="4899247" y="2129193"/>
            <a:ext cx="936052" cy="29042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b="0" dirty="0" smtClean="0">
                <a:solidFill>
                  <a:srgbClr val="FF0000"/>
                </a:solidFill>
                <a:latin typeface="Times New Roman" pitchFamily="18" charset="0"/>
              </a:rPr>
              <a:t>LRX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7" name="Text Box 388"/>
          <p:cNvSpPr txBox="1">
            <a:spLocks noChangeArrowheads="1"/>
          </p:cNvSpPr>
          <p:nvPr/>
        </p:nvSpPr>
        <p:spPr bwMode="auto">
          <a:xfrm>
            <a:off x="5251800" y="5202938"/>
            <a:ext cx="936052" cy="29042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b="0" dirty="0" smtClean="0">
                <a:solidFill>
                  <a:srgbClr val="FF0000"/>
                </a:solidFill>
                <a:latin typeface="Times New Roman" pitchFamily="18" charset="0"/>
              </a:rPr>
              <a:t>NPA/NSP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----</a:t>
            </a:r>
            <a:r>
              <a:rPr lang="en-US" dirty="0" err="1" smtClean="0"/>
              <a:t>Xponent</a:t>
            </a:r>
            <a:r>
              <a:rPr lang="en-US" dirty="0" smtClean="0"/>
              <a:t> Overview  Slides 04-08-dk #15</a:t>
            </a:r>
          </a:p>
          <a:p>
            <a:fld id="{F273747C-4E93-43D4-B2D5-C34E5F0116C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Xponent PlanTrak vs. Xponent</a:t>
            </a:r>
          </a:p>
        </p:txBody>
      </p:sp>
      <p:graphicFrame>
        <p:nvGraphicFramePr>
          <p:cNvPr id="451676" name="Group 92"/>
          <p:cNvGraphicFramePr>
            <a:graphicFrameLocks noGrp="1"/>
          </p:cNvGraphicFramePr>
          <p:nvPr>
            <p:ph type="tbl" idx="1"/>
          </p:nvPr>
        </p:nvGraphicFramePr>
        <p:xfrm>
          <a:off x="571500" y="1771650"/>
          <a:ext cx="7996238" cy="3110548"/>
        </p:xfrm>
        <a:graphic>
          <a:graphicData uri="http://schemas.openxmlformats.org/drawingml/2006/table">
            <a:tbl>
              <a:tblPr/>
              <a:tblGrid>
                <a:gridCol w="1495425"/>
                <a:gridCol w="3097213"/>
                <a:gridCol w="34036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Xponent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PlanTrak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Xponent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5D3CA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Data Level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‘Plan within prescriber’ or ‘prescriber within plan’ and up to plan and national levels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Prescriber level and up to national level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Measure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Measures plan and prescriber/</a:t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plan activity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Measures prescriber activity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Projection Methodology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One Prescription Services Estimation Methodology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Payment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Cash, Medicaid, third-party, and specific plan breakout for Retail and Long-Term Care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Cash, Medicaid, third-party breakout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LTC/Mail Service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Mail Service can be included as “Mail Unspecified” plan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Includes Mail Service and LTC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IMS Database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• </a:t>
            </a:r>
          </a:p>
          <a:p>
            <a:pPr>
              <a:defRPr/>
            </a:pPr>
            <a:fld id="{92BE01D9-81E9-4167-8F55-28250BD8F0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691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5024"/>
            <a:ext cx="8945696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Prescription Database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• </a:t>
            </a:r>
          </a:p>
          <a:p>
            <a:fld id="{588167F0-5B6B-4723-BFF3-400ED0B823A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135063"/>
            <a:ext cx="8226425" cy="48514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The IMS US </a:t>
            </a:r>
            <a:r>
              <a:rPr lang="en-US" sz="1600" i="1" dirty="0" smtClean="0"/>
              <a:t>prescription database</a:t>
            </a:r>
            <a:r>
              <a:rPr lang="en-US" sz="1600" dirty="0" smtClean="0"/>
              <a:t> is a representative sample of retail (Chains, Food stores w/ Pharmacies, Mass Merchants/Discount Houses and Independents), mail service and long-term care facilities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b="1" dirty="0" smtClean="0">
                <a:solidFill>
                  <a:srgbClr val="0070C0"/>
                </a:solidFill>
              </a:rPr>
              <a:t>IMS Captures:</a:t>
            </a:r>
          </a:p>
          <a:p>
            <a:pPr eaLnBrk="1" hangingPunct="1">
              <a:spcBef>
                <a:spcPct val="65000"/>
              </a:spcBef>
              <a:buClr>
                <a:schemeClr val="hlink"/>
              </a:buClr>
              <a:buFontTx/>
              <a:buChar char="•"/>
            </a:pPr>
            <a:r>
              <a:rPr lang="en-US" sz="1600" dirty="0" smtClean="0"/>
              <a:t>  </a:t>
            </a:r>
            <a:r>
              <a:rPr lang="en-US" sz="1700" dirty="0" smtClean="0"/>
              <a:t>~200 million prescriptions collected per month and include:</a:t>
            </a:r>
          </a:p>
          <a:p>
            <a:pPr lvl="2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185 million retail prescriptions in the U.S. and Puerto Rico (1.8 million p/month)</a:t>
            </a:r>
          </a:p>
          <a:p>
            <a:pPr lvl="2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14 million monthly mail service prescriptions </a:t>
            </a:r>
          </a:p>
          <a:p>
            <a:pPr lvl="2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14-15 million monthly long-term care prescriptions </a:t>
            </a:r>
          </a:p>
          <a:p>
            <a:pPr lvl="2" eaLnBrk="1" hangingPunct="1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1400" dirty="0" smtClean="0"/>
              <a:t>Continued focus on ‘specialty’ product mail service pharmacies</a:t>
            </a:r>
          </a:p>
          <a:p>
            <a:pPr lvl="1" eaLnBrk="1" hangingPunct="1">
              <a:buFont typeface="Verdana" pitchFamily="34" charset="0"/>
              <a:buNone/>
            </a:pPr>
            <a:endParaRPr lang="en-US" sz="16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5853113"/>
            <a:ext cx="8226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0" i="1" dirty="0">
                <a:solidFill>
                  <a:schemeClr val="tx1"/>
                </a:solidFill>
              </a:rPr>
              <a:t>*Coverage based on 12 months ending November 2009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19075"/>
            <a:ext cx="8435975" cy="1150938"/>
          </a:xfrm>
        </p:spPr>
        <p:txBody>
          <a:bodyPr/>
          <a:lstStyle/>
          <a:p>
            <a:pPr eaLnBrk="1" hangingPunct="1"/>
            <a:r>
              <a:rPr lang="en-US" dirty="0" smtClean="0"/>
              <a:t>IMS Prescription Services: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>
                <a:solidFill>
                  <a:schemeClr val="hlink"/>
                </a:solidFill>
              </a:rPr>
              <a:t>Prescription Coverage by State</a:t>
            </a:r>
            <a:r>
              <a:rPr lang="en-US" sz="1800" dirty="0" smtClean="0">
                <a:solidFill>
                  <a:schemeClr val="bg2"/>
                </a:solidFill>
              </a:rPr>
              <a:t/>
            </a:r>
            <a:br>
              <a:rPr lang="en-US" sz="18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615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855788"/>
            <a:ext cx="2860675" cy="2849562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en-US" sz="1800" b="1" dirty="0" smtClean="0"/>
              <a:t>By State: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12 states &amp; DC &gt; 80%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19 states &gt;70%&lt;80%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13 states &gt;60%&gt;70%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4 states &gt;50%&lt;60%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2 states ~46%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Puerto Rico ~ 72%</a:t>
            </a:r>
          </a:p>
          <a:p>
            <a:pPr eaLnBrk="1" hangingPunct="1">
              <a:buClr>
                <a:schemeClr val="hlink"/>
              </a:buClr>
            </a:pPr>
            <a:r>
              <a:rPr lang="en-US" sz="1800" dirty="0" smtClean="0"/>
              <a:t>Military (like AE,AP,AS,GU,</a:t>
            </a:r>
          </a:p>
          <a:p>
            <a:pPr eaLnBrk="1" hangingPunct="1">
              <a:buClr>
                <a:schemeClr val="hlink"/>
              </a:buClr>
              <a:buNone/>
            </a:pPr>
            <a:r>
              <a:rPr lang="en-US" sz="1800" dirty="0" err="1" smtClean="0"/>
              <a:t>MP,UN,VI,etc</a:t>
            </a:r>
            <a:r>
              <a:rPr lang="en-US" sz="1800" dirty="0" smtClean="0"/>
              <a:t>. update)</a:t>
            </a:r>
          </a:p>
        </p:txBody>
      </p:sp>
      <p:sp>
        <p:nvSpPr>
          <p:cNvPr id="1615878" name="Rectangle 4"/>
          <p:cNvSpPr>
            <a:spLocks noChangeArrowheads="1"/>
          </p:cNvSpPr>
          <p:nvPr/>
        </p:nvSpPr>
        <p:spPr bwMode="auto">
          <a:xfrm>
            <a:off x="395288" y="5853113"/>
            <a:ext cx="8226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0" i="1" dirty="0">
                <a:solidFill>
                  <a:schemeClr val="tx1"/>
                </a:solidFill>
              </a:rPr>
              <a:t>*Coverage based on 12 months ending November 2009</a:t>
            </a:r>
          </a:p>
        </p:txBody>
      </p:sp>
      <p:graphicFrame>
        <p:nvGraphicFramePr>
          <p:cNvPr id="16158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327400" y="1871663"/>
          <a:ext cx="5657850" cy="3690937"/>
        </p:xfrm>
        <a:graphic>
          <a:graphicData uri="http://schemas.openxmlformats.org/presentationml/2006/ole">
            <p:oleObj spid="_x0000_s1615874" name="Image" r:id="rId4" imgW="13739683" imgH="7911111" progId="">
              <p:embed/>
            </p:oleObj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gray">
          <a:xfrm>
            <a:off x="461256" y="6403268"/>
            <a:ext cx="68564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•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167F0-5B6B-4723-BFF3-400ED0B823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IMS Prescription Database Summary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channel key: 1 retail 2 mail order 3 LTC</a:t>
            </a:r>
          </a:p>
        </p:txBody>
      </p:sp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• </a:t>
            </a:r>
          </a:p>
          <a:p>
            <a:fld id="{D2D52E76-AB6B-4854-ABF1-AFC10E0BEFC7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847165" y="1195755"/>
          <a:ext cx="7395882" cy="4788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What is the National Prescription Audit?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3429000"/>
          </a:xfrm>
        </p:spPr>
        <p:txBody>
          <a:bodyPr/>
          <a:lstStyle/>
          <a:p>
            <a:pPr lvl="1" eaLnBrk="1" hangingPunct="1">
              <a:spcBef>
                <a:spcPct val="60000"/>
              </a:spcBef>
            </a:pPr>
            <a:r>
              <a:rPr lang="en-US" altLang="zh-CN" dirty="0" smtClean="0">
                <a:ea typeface="宋体" charset="-122"/>
              </a:rPr>
              <a:t>NPA tracks the outflow of prescriptions through the “front door” of an outlet into the marketplace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dirty="0" smtClean="0">
                <a:ea typeface="宋体" charset="-122"/>
              </a:rPr>
              <a:t>US national level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IMS collects every New and Refill RX from pharmacies in our sample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Data is projected to the universe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90670" y="4724400"/>
            <a:ext cx="1957330" cy="990600"/>
          </a:xfrm>
          <a:prstGeom prst="rect">
            <a:avLst/>
          </a:prstGeom>
          <a:solidFill>
            <a:srgbClr val="CDE8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222872" y="4953000"/>
            <a:ext cx="174892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宋体" charset="-122"/>
              </a:rPr>
              <a:t>Pharmacy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124200" y="5029200"/>
            <a:ext cx="167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724400" y="4876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Patients</a:t>
            </a:r>
          </a:p>
        </p:txBody>
      </p:sp>
      <p:pic>
        <p:nvPicPr>
          <p:cNvPr id="32777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  <a:noFill/>
        </p:spPr>
        <p:txBody>
          <a:bodyPr/>
          <a:lstStyle/>
          <a:p>
            <a:r>
              <a:rPr lang="en-US" dirty="0" smtClean="0"/>
              <a:t> • </a:t>
            </a:r>
          </a:p>
          <a:p>
            <a:fld id="{D2D52E76-AB6B-4854-ABF1-AFC10E0BEFC7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What Is NPA?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391400" cy="4419600"/>
          </a:xfrm>
        </p:spPr>
        <p:txBody>
          <a:bodyPr/>
          <a:lstStyle/>
          <a:p>
            <a:pPr lvl="1" eaLnBrk="1" hangingPunct="1">
              <a:lnSpc>
                <a:spcPts val="3000"/>
              </a:lnSpc>
              <a:spcBef>
                <a:spcPct val="35000"/>
              </a:spcBef>
            </a:pPr>
            <a:r>
              <a:rPr lang="en-US" altLang="zh-CN" smtClean="0">
                <a:ea typeface="宋体" charset="-122"/>
              </a:rPr>
              <a:t>Available daily, weekly and monthly</a:t>
            </a:r>
          </a:p>
          <a:p>
            <a:pPr lvl="1" eaLnBrk="1" hangingPunct="1">
              <a:lnSpc>
                <a:spcPts val="3000"/>
              </a:lnSpc>
              <a:spcBef>
                <a:spcPct val="35000"/>
              </a:spcBef>
            </a:pPr>
            <a:r>
              <a:rPr lang="en-US" altLang="zh-CN" smtClean="0">
                <a:ea typeface="宋体" charset="-122"/>
              </a:rPr>
              <a:t>A reflection of both what is written by the prescriber and what is dispensed by the pharmacist</a:t>
            </a:r>
          </a:p>
          <a:p>
            <a:pPr lvl="1" eaLnBrk="1" hangingPunct="1">
              <a:lnSpc>
                <a:spcPts val="3000"/>
              </a:lnSpc>
              <a:spcBef>
                <a:spcPct val="35000"/>
              </a:spcBef>
            </a:pPr>
            <a:r>
              <a:rPr lang="en-US" altLang="zh-CN" smtClean="0">
                <a:ea typeface="宋体" charset="-122"/>
              </a:rPr>
              <a:t>Includes Retail, Mail Service and Long-Term Care channels</a:t>
            </a:r>
          </a:p>
          <a:p>
            <a:pPr eaLnBrk="1" hangingPunct="1">
              <a:lnSpc>
                <a:spcPts val="3000"/>
              </a:lnSpc>
              <a:spcBef>
                <a:spcPct val="35000"/>
              </a:spcBef>
              <a:buFontTx/>
              <a:buChar char="•"/>
            </a:pPr>
            <a:endParaRPr lang="en-US" altLang="zh-CN" sz="2200" smtClean="0">
              <a:ea typeface="宋体" charset="-122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97625"/>
            <a:ext cx="6856412" cy="320675"/>
          </a:xfrm>
          <a:noFill/>
        </p:spPr>
        <p:txBody>
          <a:bodyPr/>
          <a:lstStyle/>
          <a:p>
            <a:r>
              <a:rPr lang="en-US" dirty="0" smtClean="0"/>
              <a:t> • </a:t>
            </a:r>
          </a:p>
          <a:p>
            <a:fld id="{D2D52E76-AB6B-4854-ABF1-AFC10E0BEFC7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S_Standard.LET.Rev">
  <a:themeElements>
    <a:clrScheme name="IMS_Standard.LET.Rev 1">
      <a:dk1>
        <a:srgbClr val="262626"/>
      </a:dk1>
      <a:lt1>
        <a:srgbClr val="FFFFFF"/>
      </a:lt1>
      <a:dk2>
        <a:srgbClr val="001E4F"/>
      </a:dk2>
      <a:lt2>
        <a:srgbClr val="3E9FAA"/>
      </a:lt2>
      <a:accent1>
        <a:srgbClr val="E78A00"/>
      </a:accent1>
      <a:accent2>
        <a:srgbClr val="158D00"/>
      </a:accent2>
      <a:accent3>
        <a:srgbClr val="FFFFFF"/>
      </a:accent3>
      <a:accent4>
        <a:srgbClr val="1F1F1F"/>
      </a:accent4>
      <a:accent5>
        <a:srgbClr val="F1C4AA"/>
      </a:accent5>
      <a:accent6>
        <a:srgbClr val="127F00"/>
      </a:accent6>
      <a:hlink>
        <a:srgbClr val="005187"/>
      </a:hlink>
      <a:folHlink>
        <a:srgbClr val="820D1A"/>
      </a:folHlink>
    </a:clrScheme>
    <a:fontScheme name="IMS_Standard.LET.Re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E448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8925" marR="0" indent="-28892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5000"/>
          </a:spcAft>
          <a:buClr>
            <a:schemeClr val="hlink"/>
          </a:buClr>
          <a:buSzTx/>
          <a:buFont typeface="Verdana" pitchFamily="34" charset="0"/>
          <a:buChar char="•"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E448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8925" marR="0" indent="-288925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5000"/>
          </a:spcAft>
          <a:buClr>
            <a:schemeClr val="hlink"/>
          </a:buClr>
          <a:buSzTx/>
          <a:buFont typeface="Verdana" pitchFamily="34" charset="0"/>
          <a:buChar char="•"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IMS_Standard.LET.Rev 1">
        <a:dk1>
          <a:srgbClr val="262626"/>
        </a:dk1>
        <a:lt1>
          <a:srgbClr val="FFFFFF"/>
        </a:lt1>
        <a:dk2>
          <a:srgbClr val="001E4F"/>
        </a:dk2>
        <a:lt2>
          <a:srgbClr val="3E9FAA"/>
        </a:lt2>
        <a:accent1>
          <a:srgbClr val="E78A00"/>
        </a:accent1>
        <a:accent2>
          <a:srgbClr val="158D00"/>
        </a:accent2>
        <a:accent3>
          <a:srgbClr val="FFFFFF"/>
        </a:accent3>
        <a:accent4>
          <a:srgbClr val="1F1F1F"/>
        </a:accent4>
        <a:accent5>
          <a:srgbClr val="F1C4AA"/>
        </a:accent5>
        <a:accent6>
          <a:srgbClr val="127F00"/>
        </a:accent6>
        <a:hlink>
          <a:srgbClr val="005187"/>
        </a:hlink>
        <a:folHlink>
          <a:srgbClr val="820D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10300</TotalTime>
  <Words>1151</Words>
  <Application>Microsoft Office PowerPoint</Application>
  <PresentationFormat>全屏显示(4:3)</PresentationFormat>
  <Paragraphs>394</Paragraphs>
  <Slides>30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IMS_Standard.LET.Rev</vt:lpstr>
      <vt:lpstr>Custom Design</vt:lpstr>
      <vt:lpstr>Image</vt:lpstr>
      <vt:lpstr>幻灯片 1</vt:lpstr>
      <vt:lpstr>content</vt:lpstr>
      <vt:lpstr>Drug Flow Chart</vt:lpstr>
      <vt:lpstr>IMS Database</vt:lpstr>
      <vt:lpstr>IMS Prescription Database</vt:lpstr>
      <vt:lpstr>IMS Prescription Services:  Prescription Coverage by State  </vt:lpstr>
      <vt:lpstr>IMS Prescription Database Summary channel key: 1 retail 2 mail order 3 LTC</vt:lpstr>
      <vt:lpstr>What is the National Prescription Audit?</vt:lpstr>
      <vt:lpstr>What Is NPA?</vt:lpstr>
      <vt:lpstr>What is Xponent?</vt:lpstr>
      <vt:lpstr>Example for NPA/Xponent data</vt:lpstr>
      <vt:lpstr>NPA and Xponent Retail  Retail Data Will Match at a National Level </vt:lpstr>
      <vt:lpstr>Xponent Mail Service</vt:lpstr>
      <vt:lpstr>Xponent data compared with NPA</vt:lpstr>
      <vt:lpstr>How to request NPA and Xponent data</vt:lpstr>
      <vt:lpstr>Details to request NPA  Step1 click Favorite Products-IMS SMART MVP Solutions </vt:lpstr>
      <vt:lpstr>Step2-click Ad-Hoc at the top left corner</vt:lpstr>
      <vt:lpstr>Step3-click NPA or other dataset</vt:lpstr>
      <vt:lpstr>Step4-select market/product/sub-product/month information</vt:lpstr>
      <vt:lpstr>Step5-click setting to define pivot</vt:lpstr>
      <vt:lpstr>Step6-click menu to export</vt:lpstr>
      <vt:lpstr>幻灯片 22</vt:lpstr>
      <vt:lpstr>Principles Used in Estimation</vt:lpstr>
      <vt:lpstr>Estimation</vt:lpstr>
      <vt:lpstr>Conceptual Illustration</vt:lpstr>
      <vt:lpstr>Conceptual Calculation </vt:lpstr>
      <vt:lpstr>Prescription Services Estimation Methodology </vt:lpstr>
      <vt:lpstr>幻灯片 28</vt:lpstr>
      <vt:lpstr>Prescription Database</vt:lpstr>
      <vt:lpstr>Xponent PlanTrak vs. Xponent</vt:lpstr>
    </vt:vector>
  </TitlesOfParts>
  <Company>Sequel Studio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slide, no image:  one-line title preferred (two lines max)</dc:title>
  <dc:creator>Sequel Studio</dc:creator>
  <cp:lastModifiedBy>ylzhao</cp:lastModifiedBy>
  <cp:revision>833</cp:revision>
  <dcterms:created xsi:type="dcterms:W3CDTF">2005-07-07T18:33:36Z</dcterms:created>
  <dcterms:modified xsi:type="dcterms:W3CDTF">2014-09-16T07:54:39Z</dcterms:modified>
</cp:coreProperties>
</file>