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5" r:id="rId29"/>
    <p:sldId id="284" r:id="rId30"/>
    <p:sldId id="282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3" r:id="rId40"/>
    <p:sldId id="295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562" autoAdjust="0"/>
    <p:restoredTop sz="94576" autoAdjust="0"/>
  </p:normalViewPr>
  <p:slideViewPr>
    <p:cSldViewPr>
      <p:cViewPr varScale="1">
        <p:scale>
          <a:sx n="73" d="100"/>
          <a:sy n="73" d="100"/>
        </p:scale>
        <p:origin x="-103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DF69A-AD36-42EE-AE73-20D114FA4280}" type="datetimeFigureOut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AE301-313B-4B58-81C8-07E757004A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77125-1613-42F4-8728-9960533CE69E}" type="datetimeFigureOut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96E51-2E0F-4EB1-AB1D-920386FFF1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96E51-2E0F-4EB1-AB1D-920386FFF1C6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C96E51-2E0F-4EB1-AB1D-920386FFF1C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2B378EA-7A51-4ADD-9036-1EAAE7923FD7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39B53F-FF07-4C8D-8372-A58705484B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2B9A8E-498E-4F35-83B1-C2119083DE2F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39B53F-FF07-4C8D-8372-A58705484B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25DF57-F28E-48BF-9079-D1C30D515DFE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39B53F-FF07-4C8D-8372-A58705484B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D7738A-D754-4216-A564-C164FB7ECFCD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39B53F-FF07-4C8D-8372-A58705484B2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5E179B-D1AC-4C34-9888-AD8B1926EAF2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39B53F-FF07-4C8D-8372-A58705484B2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B260AC-E27D-4166-A098-19933B71AC7D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39B53F-FF07-4C8D-8372-A58705484B2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B5CD55-5F6D-47AC-A6BA-7C8FA39F70F2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39B53F-FF07-4C8D-8372-A58705484B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6A859E-E019-4E80-A3F1-587F0F724694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39B53F-FF07-4C8D-8372-A58705484B2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6B16B5-AF62-4755-BC08-56CDA08834E0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39B53F-FF07-4C8D-8372-A58705484B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74158E7-CE79-4F3F-8BF9-E25BF3ABB04E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39B53F-FF07-4C8D-8372-A58705484B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055D414-B557-4530-B493-205C478BB83F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639B53F-FF07-4C8D-8372-A58705484B2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D1905E5-9206-4A10-83C1-04C326825ECA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639B53F-FF07-4C8D-8372-A58705484B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QC%20EXAMPLE.xls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formats.sa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prodsob_summary_201409_201411.xlsx" TargetMode="External"/><Relationship Id="rId2" Type="http://schemas.openxmlformats.org/officeDocument/2006/relationships/hyperlink" Target="file:///C:\Users\myjia\Desktop\training\prodsob_summary_201410_201412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re_cnt.CSV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Unix%20Review.docx" TargetMode="External"/><Relationship Id="rId2" Type="http://schemas.openxmlformats.org/officeDocument/2006/relationships/hyperlink" Target="auto.tx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362200"/>
            <a:ext cx="7772400" cy="1143961"/>
          </a:xfrm>
        </p:spPr>
        <p:txBody>
          <a:bodyPr>
            <a:noAutofit/>
          </a:bodyPr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QC and Best Practice</a:t>
            </a:r>
            <a:endParaRPr lang="zh-CN" altLang="en-US" sz="60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95800"/>
            <a:ext cx="7696200" cy="762000"/>
          </a:xfrm>
        </p:spPr>
        <p:txBody>
          <a:bodyPr>
            <a:normAutofit/>
          </a:bodyPr>
          <a:lstStyle/>
          <a:p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Beijing AA team  </a:t>
            </a:r>
            <a:r>
              <a:rPr lang="en-US" altLang="zh-CN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Mengyi</a:t>
            </a: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Jia</a:t>
            </a:r>
            <a:endParaRPr lang="zh-CN" altLang="en-US" sz="14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2AB4-210F-42B9-B163-A8223DC1B331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B53F-FF07-4C8D-8372-A58705484B2E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1026" name="Picture 7" descr="C:\Users\Resourcebase\Desktop\BrandEvo2 Word logos\IMSHlogo_CMYK_TM_I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20813"/>
            <a:ext cx="4876800" cy="13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Example For QC</a:t>
            </a:r>
          </a:p>
          <a:p>
            <a:pPr>
              <a:buNone/>
            </a:pPr>
            <a:endParaRPr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Gilead HCV SOB</a:t>
            </a:r>
          </a:p>
          <a:p>
            <a:pPr>
              <a:buNone/>
            </a:pPr>
            <a:endParaRPr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2" action="ppaction://hlinkfile"/>
              </a:rPr>
              <a:t>HCV_SOB</a:t>
            </a:r>
            <a:endParaRPr lang="en-US" altLang="zh-C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38A-D754-4216-A564-C164FB7ECFCD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B53F-FF07-4C8D-8372-A58705484B2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7" descr="C:\Users\Resourcebase\Desktop\BrandEvo2 Word logos\IMSHlogo_CMYK_TM_I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304800"/>
            <a:ext cx="4876800" cy="13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838200" y="6096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Best Practice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685800" y="2590800"/>
            <a:ext cx="7772400" cy="222051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Practical Experiences in SAS Base</a:t>
            </a:r>
          </a:p>
          <a:p>
            <a:pPr algn="ctr"/>
            <a:endParaRPr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Improve in Work Efficiency!</a:t>
            </a:r>
          </a:p>
          <a:p>
            <a:pPr algn="ctr"/>
            <a:endParaRPr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Reduce work Overtime 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</a:t>
            </a:r>
            <a:endParaRPr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38A-D754-4216-A564-C164FB7ECFCD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B53F-FF07-4C8D-8372-A58705484B2E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8" name="Picture 7" descr="C:\Users\Resourcebase\Desktop\BrandEvo2 Word logos\IMSHlogo_CMYK_TM_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520813"/>
            <a:ext cx="4876800" cy="13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Save codes every half an hour in writing process.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Transfer CSV files using “ASCII” transfer mode.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Add comments with date whenever there’s change to the code.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Always use the most updated SAS version to run codes in </a:t>
            </a:r>
            <a:r>
              <a:rPr lang="en-US" altLang="zh-CN" dirty="0" err="1" smtClean="0"/>
              <a:t>unix</a:t>
            </a:r>
            <a:r>
              <a:rPr lang="en-US" altLang="zh-CN" dirty="0" smtClean="0"/>
              <a:t>, such as sas92 */ sas92 –</a:t>
            </a:r>
            <a:r>
              <a:rPr lang="en-US" altLang="zh-CN" dirty="0" err="1" smtClean="0"/>
              <a:t>noterminal</a:t>
            </a:r>
            <a:r>
              <a:rPr lang="en-US" altLang="zh-CN" dirty="0" smtClean="0"/>
              <a:t> *.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Add abbreviations in SAS Tools.</a:t>
            </a: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38A-D754-4216-A564-C164FB7ECFCD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B53F-FF07-4C8D-8372-A58705484B2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5" descr="C:\Users\Resourcebase\Desktop\BrandEvo2 Word logos\IMSHlogo_CMYK_TM_I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304800"/>
            <a:ext cx="4876800" cy="13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What is your high-frequent </a:t>
            </a:r>
            <a:r>
              <a:rPr lang="en-US" altLang="zh-CN" sz="28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mis</a:t>
            </a:r>
            <a:r>
              <a:rPr lang="en-US" altLang="zh-CN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-spelt words?</a:t>
            </a:r>
          </a:p>
          <a:p>
            <a:endParaRPr lang="en-US" altLang="zh-C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zh-CN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proudct</a:t>
            </a: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or product or </a:t>
            </a:r>
            <a:r>
              <a:rPr lang="en-US" altLang="zh-CN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prouctd</a:t>
            </a: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?</a:t>
            </a:r>
          </a:p>
          <a:p>
            <a:endParaRPr lang="en-US" altLang="zh-C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zh-CN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cohot</a:t>
            </a: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or </a:t>
            </a:r>
            <a:r>
              <a:rPr lang="en-US" altLang="zh-CN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chort</a:t>
            </a: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or </a:t>
            </a:r>
            <a:r>
              <a:rPr lang="en-US" altLang="zh-CN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chrot</a:t>
            </a: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or cohort?</a:t>
            </a:r>
          </a:p>
          <a:p>
            <a:pPr>
              <a:buNone/>
            </a:pPr>
            <a:endParaRPr lang="en-US" altLang="zh-C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exhibits or </a:t>
            </a:r>
            <a:r>
              <a:rPr lang="en-US" altLang="zh-CN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exhbits</a:t>
            </a: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or </a:t>
            </a:r>
            <a:r>
              <a:rPr lang="en-US" altLang="zh-CN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exihibits</a:t>
            </a: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</a:p>
          <a:p>
            <a:endParaRPr lang="en-US" altLang="zh-C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>
              <a:buNone/>
            </a:pPr>
            <a:endParaRPr lang="en-US" altLang="zh-CN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>
              <a:buNone/>
            </a:pPr>
            <a:r>
              <a:rPr lang="en-US" altLang="zh-CN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Avoid spelling mistakes can improve work efficiency, I am very sure!</a:t>
            </a:r>
            <a:endParaRPr lang="zh-CN" altLang="en-US" sz="18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38A-D754-4216-A564-C164FB7ECFCD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B53F-FF07-4C8D-8372-A58705484B2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5" descr="C:\Users\Resourcebase\Desktop\BrandEvo2 Word logos\IMSHlogo_CMYK_TM_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04800"/>
            <a:ext cx="4876800" cy="13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49763"/>
          </a:xfrm>
        </p:spPr>
        <p:txBody>
          <a:bodyPr>
            <a:normAutofit fontScale="92500" lnSpcReduction="20000"/>
          </a:bodyPr>
          <a:lstStyle/>
          <a:p>
            <a:pPr marL="624078" indent="-514350">
              <a:buNone/>
            </a:pPr>
            <a:r>
              <a:rPr lang="en-US" altLang="zh-CN" dirty="0" smtClean="0"/>
              <a:t>1. Proc sort data=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nodupkey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     By </a:t>
            </a:r>
            <a:r>
              <a:rPr lang="en-US" altLang="zh-CN" dirty="0" err="1" smtClean="0"/>
              <a:t>patid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     Run;</a:t>
            </a:r>
          </a:p>
          <a:p>
            <a:pPr marL="624078" indent="-514350">
              <a:buNone/>
            </a:pPr>
            <a:endParaRPr lang="en-US" altLang="zh-CN" dirty="0" smtClean="0"/>
          </a:p>
          <a:p>
            <a:pPr marL="624078" indent="-514350">
              <a:buNone/>
            </a:pPr>
            <a:r>
              <a:rPr lang="en-US" altLang="zh-CN" dirty="0" smtClean="0"/>
              <a:t>2. Proc sort data=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 out=</a:t>
            </a:r>
            <a:r>
              <a:rPr lang="en-US" altLang="zh-CN" dirty="0" err="1" smtClean="0"/>
              <a:t>efh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nodupkey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    By </a:t>
            </a:r>
            <a:r>
              <a:rPr lang="en-US" altLang="zh-CN" dirty="0" err="1" smtClean="0"/>
              <a:t>patid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    Run;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It’s recommended to output another data when to sort and remove duplicates. </a:t>
            </a:r>
          </a:p>
          <a:p>
            <a:pPr>
              <a:buNone/>
            </a:pPr>
            <a:r>
              <a:rPr lang="en-US" altLang="zh-CN" dirty="0" smtClean="0"/>
              <a:t>   Once you find you need to be back to data 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, it’s still there.</a:t>
            </a: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38A-D754-4216-A564-C164FB7ECFCD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B53F-FF07-4C8D-8372-A58705484B2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5" descr="C:\Users\Resourcebase\Desktop\BrandEvo2 Word logos\IMSHlogo_CMYK_TM_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04800"/>
            <a:ext cx="4876800" cy="13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Proc sort data=</a:t>
            </a:r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>
              <a:buNone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by  </a:t>
            </a:r>
            <a:r>
              <a:rPr lang="en-US" altLang="zh-CN" b="1" i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_all_</a:t>
            </a:r>
            <a:r>
              <a:rPr lang="en-US" altLang="zh-CN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>
              <a:buNone/>
            </a:pPr>
            <a:r>
              <a:rPr lang="en-US" altLang="zh-CN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/* Represent all variables in data </a:t>
            </a:r>
            <a:r>
              <a:rPr lang="en-US" altLang="zh-CN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</a:t>
            </a:r>
            <a:r>
              <a:rPr lang="en-US" altLang="zh-CN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*/</a:t>
            </a:r>
          </a:p>
          <a:p>
            <a:pPr>
              <a:buNone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Run;</a:t>
            </a:r>
          </a:p>
          <a:p>
            <a:pPr>
              <a:buNone/>
            </a:pPr>
            <a:endParaRPr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Proc print data=</a:t>
            </a:r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>
              <a:buNone/>
            </a:pPr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b="1" i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_numeric_</a:t>
            </a:r>
            <a:r>
              <a:rPr lang="en-US" altLang="zh-CN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>
              <a:buNone/>
            </a:pPr>
            <a:r>
              <a:rPr lang="en-US" altLang="zh-CN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/* Represent all numeric variables in data </a:t>
            </a:r>
            <a:r>
              <a:rPr lang="en-US" altLang="zh-CN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</a:t>
            </a:r>
            <a:r>
              <a:rPr lang="en-US" altLang="zh-CN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*/</a:t>
            </a:r>
          </a:p>
          <a:p>
            <a:pPr>
              <a:buNone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Run;</a:t>
            </a:r>
          </a:p>
          <a:p>
            <a:pPr>
              <a:buNone/>
            </a:pPr>
            <a:endParaRPr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proc freq data=</a:t>
            </a:r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;</a:t>
            </a:r>
          </a:p>
          <a:p>
            <a:pPr>
              <a:buNone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tables  </a:t>
            </a:r>
            <a:r>
              <a:rPr lang="en-US" altLang="zh-CN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_</a:t>
            </a:r>
            <a:r>
              <a:rPr lang="en-US" altLang="zh-CN" b="1" i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character_</a:t>
            </a:r>
            <a:r>
              <a:rPr lang="en-US" altLang="zh-CN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 list missing;</a:t>
            </a:r>
          </a:p>
          <a:p>
            <a:pPr>
              <a:buNone/>
            </a:pPr>
            <a:r>
              <a:rPr lang="en-US" altLang="zh-CN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/* Represent all character variables in data </a:t>
            </a:r>
            <a:r>
              <a:rPr lang="en-US" altLang="zh-CN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</a:t>
            </a:r>
            <a:r>
              <a:rPr lang="en-US" altLang="zh-CN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*/</a:t>
            </a:r>
          </a:p>
          <a:p>
            <a:pPr>
              <a:buNone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run;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38A-D754-4216-A564-C164FB7ECFCD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B53F-FF07-4C8D-8372-A58705484B2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5" descr="C:\Users\Resourcebase\Desktop\BrandEvo2 Word logos\IMSHlogo_CMYK_TM_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04800"/>
            <a:ext cx="4876800" cy="13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smtClean="0"/>
              <a:t>Proc print data=one;</a:t>
            </a:r>
          </a:p>
          <a:p>
            <a:pPr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x1-x2;</a:t>
            </a:r>
          </a:p>
          <a:p>
            <a:pPr>
              <a:buNone/>
            </a:pPr>
            <a:r>
              <a:rPr lang="en-US" altLang="zh-CN" dirty="0" smtClean="0"/>
              <a:t>Run;  /* output x1 &amp; X2*/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Proc print data=one;</a:t>
            </a:r>
          </a:p>
          <a:p>
            <a:pPr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v2-v4;</a:t>
            </a:r>
          </a:p>
          <a:p>
            <a:pPr>
              <a:buNone/>
            </a:pPr>
            <a:r>
              <a:rPr lang="en-US" altLang="zh-CN" dirty="0" smtClean="0"/>
              <a:t>Run; /* output v2 &amp; V3 &amp; v4, but if there’s not v3, there will be an error*/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Proc print data=one;</a:t>
            </a:r>
          </a:p>
          <a:p>
            <a:pPr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x1-- v4;</a:t>
            </a:r>
          </a:p>
          <a:p>
            <a:pPr>
              <a:buNone/>
            </a:pPr>
            <a:r>
              <a:rPr lang="en-US" altLang="zh-CN" dirty="0" smtClean="0"/>
              <a:t>Run; /* output according to the SAS PDV Storing order*/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38A-D754-4216-A564-C164FB7ECFCD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B53F-FF07-4C8D-8372-A58705484B2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5" descr="C:\Users\Resourcebase\Desktop\BrandEvo2 Word logos\IMSHlogo_CMYK_TM_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04800"/>
            <a:ext cx="4876800" cy="13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sz="3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How to change the variables’ order for SAS data?</a:t>
            </a:r>
          </a:p>
          <a:p>
            <a:endParaRPr lang="en-US" altLang="zh-CN" sz="3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1. proc </a:t>
            </a:r>
            <a:r>
              <a:rPr lang="en-US" altLang="zh-CN" sz="3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sql</a:t>
            </a:r>
            <a:r>
              <a:rPr lang="en-US" altLang="zh-CN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 create table two  as</a:t>
            </a:r>
          </a:p>
          <a:p>
            <a:pPr>
              <a:buNone/>
            </a:pPr>
            <a:r>
              <a:rPr lang="en-US" altLang="zh-CN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select x1,x2,v2,v4</a:t>
            </a:r>
          </a:p>
          <a:p>
            <a:pPr>
              <a:buNone/>
            </a:pPr>
            <a:r>
              <a:rPr lang="en-US" altLang="zh-CN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from one;</a:t>
            </a:r>
          </a:p>
          <a:p>
            <a:pPr>
              <a:buNone/>
            </a:pPr>
            <a:r>
              <a:rPr lang="en-US" altLang="zh-CN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quit;</a:t>
            </a:r>
          </a:p>
          <a:p>
            <a:pPr>
              <a:buNone/>
            </a:pPr>
            <a:endParaRPr lang="en-US" altLang="zh-CN" sz="3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2. data three; retain x1-x2 v2 v4; set one;</a:t>
            </a:r>
          </a:p>
          <a:p>
            <a:pPr>
              <a:buNone/>
            </a:pPr>
            <a:r>
              <a:rPr lang="en-US" altLang="zh-CN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run;</a:t>
            </a:r>
          </a:p>
          <a:p>
            <a:pPr>
              <a:buNone/>
            </a:pPr>
            <a:endParaRPr lang="en-US" altLang="zh-CN" sz="3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3. data four; length x1-x2 v2 v4 8; set one;</a:t>
            </a:r>
          </a:p>
          <a:p>
            <a:pPr>
              <a:buNone/>
            </a:pPr>
            <a:r>
              <a:rPr lang="en-US" altLang="zh-CN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run;</a:t>
            </a:r>
          </a:p>
          <a:p>
            <a:endParaRPr lang="zh-CN" alt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38A-D754-4216-A564-C164FB7ECFCD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B53F-FF07-4C8D-8372-A58705484B2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5" descr="C:\Users\Resourcebase\Desktop\BrandEvo2 Word logos\IMSHlogo_CMYK_TM_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04800"/>
            <a:ext cx="4876800" cy="13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  </a:t>
            </a:r>
            <a:r>
              <a:rPr lang="en-US" altLang="zh-CN" b="1" dirty="0" smtClean="0"/>
              <a:t>How to change the variable length but storing  order is not changed?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b="1" dirty="0" smtClean="0"/>
              <a:t>proc </a:t>
            </a:r>
            <a:r>
              <a:rPr lang="en-US" altLang="zh-CN" b="1" dirty="0" err="1" smtClean="0"/>
              <a:t>sql</a:t>
            </a:r>
            <a:r>
              <a:rPr lang="en-US" altLang="zh-CN" b="1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 alter table 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  </a:t>
            </a:r>
          </a:p>
          <a:p>
            <a:pPr>
              <a:buNone/>
            </a:pPr>
            <a:r>
              <a:rPr lang="en-US" altLang="zh-CN" dirty="0" smtClean="0"/>
              <a:t> modify x2 char(</a:t>
            </a:r>
            <a:r>
              <a:rPr lang="en-US" altLang="zh-CN" b="1" dirty="0" smtClean="0"/>
              <a:t>2);</a:t>
            </a:r>
          </a:p>
          <a:p>
            <a:pPr>
              <a:buNone/>
            </a:pPr>
            <a:r>
              <a:rPr lang="en-US" altLang="zh-CN" b="1" dirty="0" smtClean="0"/>
              <a:t>quit;</a:t>
            </a: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38A-D754-4216-A564-C164FB7ECFCD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B53F-FF07-4C8D-8372-A58705484B2E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5" descr="C:\Users\Resourcebase\Desktop\BrandEvo2 Word logos\IMSHlogo_CMYK_TM_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04800"/>
            <a:ext cx="4876800" cy="13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3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What is wrong with the data/variable naming?</a:t>
            </a:r>
          </a:p>
          <a:p>
            <a:endParaRPr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patient_cohort_completed_20141520</a:t>
            </a:r>
          </a:p>
          <a:p>
            <a:pPr>
              <a:buNone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Exceed the 32-character limit.</a:t>
            </a:r>
          </a:p>
          <a:p>
            <a:pPr>
              <a:buNone/>
            </a:pPr>
            <a:r>
              <a:rPr lang="en-US" altLang="zh-CN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201203_cohort</a:t>
            </a:r>
          </a:p>
          <a:p>
            <a:pPr>
              <a:buNone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Start with a number. </a:t>
            </a:r>
          </a:p>
          <a:p>
            <a:pPr>
              <a:buNone/>
            </a:pPr>
            <a:endParaRPr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zh-CN" sz="3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What is wrong with filename/</a:t>
            </a:r>
            <a:r>
              <a:rPr lang="en-US" altLang="zh-CN" sz="3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libname</a:t>
            </a:r>
            <a:r>
              <a:rPr lang="en-US" altLang="zh-CN" sz="3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naming;</a:t>
            </a:r>
          </a:p>
          <a:p>
            <a:pPr>
              <a:buNone/>
            </a:pPr>
            <a:endParaRPr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b="1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libname</a:t>
            </a:r>
            <a:r>
              <a:rPr lang="en-US" altLang="zh-CN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sasout123 "D:\Programs";</a:t>
            </a:r>
          </a:p>
          <a:p>
            <a:pPr>
              <a:buNone/>
            </a:pPr>
            <a:r>
              <a:rPr lang="en-US" altLang="zh-CN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filename sasout123 "D:\Programs\sas123.csv";</a:t>
            </a:r>
          </a:p>
          <a:p>
            <a:pPr>
              <a:buNone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Exceed the 8-characher limit.</a:t>
            </a:r>
          </a:p>
          <a:p>
            <a:pPr>
              <a:buNone/>
            </a:pPr>
            <a:endParaRPr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dirty="0" smtClean="0"/>
              <a:t>Tips: SAS Naming ignores the difference between uppercase or lowercase, while </a:t>
            </a:r>
            <a:r>
              <a:rPr lang="en-US" altLang="zh-CN" dirty="0" err="1" smtClean="0"/>
              <a:t>unix</a:t>
            </a:r>
            <a:r>
              <a:rPr lang="en-US" altLang="zh-CN" dirty="0" smtClean="0"/>
              <a:t> doesn’t.</a:t>
            </a:r>
          </a:p>
          <a:p>
            <a:pPr>
              <a:buNone/>
            </a:pPr>
            <a:endParaRPr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38A-D754-4216-A564-C164FB7ECFCD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B53F-FF07-4C8D-8372-A58705484B2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5" descr="C:\Users\Resourcebase\Desktop\BrandEvo2 Word logos\IMSHlogo_CMYK_TM_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04800"/>
            <a:ext cx="4876800" cy="13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600199"/>
          </a:xfrm>
        </p:spPr>
        <p:txBody>
          <a:bodyPr>
            <a:normAutofit/>
          </a:bodyPr>
          <a:lstStyle/>
          <a:p>
            <a:pPr algn="l"/>
            <a:r>
              <a:rPr lang="en-US" altLang="zh-CN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QC     Quality Control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zh-CN" altLang="en-US" b="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438400"/>
            <a:ext cx="7772400" cy="23622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It is to review and check the production run. </a:t>
            </a:r>
          </a:p>
          <a:p>
            <a:pPr algn="l"/>
            <a:endParaRPr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It takes much time for your recurrent runs. </a:t>
            </a:r>
          </a:p>
          <a:p>
            <a:pPr algn="l"/>
            <a:endParaRPr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It is important and necessary!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3881-EA55-4507-9CA0-CCF7823989E3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B53F-FF07-4C8D-8372-A58705484B2E}" type="slidenum">
              <a:rPr lang="zh-CN" altLang="en-US" smtClean="0"/>
              <a:pPr/>
              <a:t>2</a:t>
            </a:fld>
            <a:endParaRPr lang="zh-CN" altLang="en-US"/>
          </a:p>
        </p:txBody>
      </p:sp>
      <p:pic>
        <p:nvPicPr>
          <p:cNvPr id="4" name="Picture 7" descr="C:\Users\Resourcebase\Desktop\BrandEvo2 Word logos\IMSHlogo_CMYK_TM_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520813"/>
            <a:ext cx="4876800" cy="13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What is the difference between the two process?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1. data two;</a:t>
            </a:r>
          </a:p>
          <a:p>
            <a:pPr>
              <a:buNone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set one;</a:t>
            </a:r>
          </a:p>
          <a:p>
            <a:pPr>
              <a:buNone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y=x+.;</a:t>
            </a:r>
          </a:p>
          <a:p>
            <a:pPr>
              <a:buNone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run;</a:t>
            </a:r>
          </a:p>
          <a:p>
            <a:pPr>
              <a:buNone/>
            </a:pPr>
            <a:endParaRPr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2. data three;</a:t>
            </a:r>
          </a:p>
          <a:p>
            <a:pPr>
              <a:buNone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set one;</a:t>
            </a:r>
          </a:p>
          <a:p>
            <a:pPr>
              <a:buNone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y=sum(x,.);</a:t>
            </a:r>
          </a:p>
          <a:p>
            <a:pPr>
              <a:buNone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run;</a:t>
            </a:r>
          </a:p>
          <a:p>
            <a:pPr>
              <a:buNone/>
            </a:pPr>
            <a:endParaRPr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Sum function 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deals 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with null value as 0.</a:t>
            </a:r>
          </a:p>
          <a:p>
            <a:pPr>
              <a:buNone/>
            </a:pPr>
            <a:endParaRPr lang="en-US" altLang="zh-CN" b="1" dirty="0" smtClean="0"/>
          </a:p>
          <a:p>
            <a:pPr>
              <a:buNone/>
            </a:pPr>
            <a:endParaRPr lang="en-US" altLang="zh-CN" b="1" dirty="0" smtClean="0"/>
          </a:p>
          <a:p>
            <a:endParaRPr lang="en-US" altLang="zh-CN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38A-D754-4216-A564-C164FB7ECFCD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B53F-FF07-4C8D-8372-A58705484B2E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5" descr="C:\Users\Resourcebase\Desktop\BrandEvo2 Word logos\IMSHlogo_CMYK_TM_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04800"/>
            <a:ext cx="4876800" cy="13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Format </a:t>
            </a:r>
            <a:r>
              <a:rPr lang="en-US" altLang="zh-CN" sz="2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zw</a:t>
            </a:r>
            <a:r>
              <a:rPr lang="en-US" altLang="zh-CN" sz="2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 </a:t>
            </a:r>
          </a:p>
          <a:p>
            <a:pPr>
              <a:buNone/>
            </a:pPr>
            <a:r>
              <a:rPr lang="en-US" altLang="zh-CN" sz="2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This format transfer numeric variable to character, and add leading zeros.</a:t>
            </a:r>
          </a:p>
          <a:p>
            <a:pPr>
              <a:buNone/>
            </a:pPr>
            <a:endParaRPr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 two; set one;</a:t>
            </a:r>
          </a:p>
          <a:p>
            <a:pPr>
              <a:buNone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y=put(x,z3.); run;</a:t>
            </a:r>
          </a:p>
          <a:p>
            <a:pPr>
              <a:buNone/>
            </a:pPr>
            <a:endParaRPr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zh-CN" sz="2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If x is character, how to add leading zeros?</a:t>
            </a:r>
          </a:p>
          <a:p>
            <a:pPr>
              <a:buNone/>
            </a:pPr>
            <a:endParaRPr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 three; length y z $7;</a:t>
            </a:r>
          </a:p>
          <a:p>
            <a:pPr>
              <a:buNone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set two; z=</a:t>
            </a:r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tranwrd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(right(y)," ","0");</a:t>
            </a:r>
          </a:p>
          <a:p>
            <a:pPr>
              <a:buNone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run;</a:t>
            </a:r>
          </a:p>
          <a:p>
            <a:endParaRPr lang="en-US" altLang="zh-CN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38A-D754-4216-A564-C164FB7ECFCD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B53F-FF07-4C8D-8372-A58705484B2E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5" descr="C:\Users\Resourcebase\Desktop\BrandEvo2 Word logos\IMSHlogo_CMYK_TM_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04800"/>
            <a:ext cx="4876800" cy="13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Which is right?</a:t>
            </a:r>
          </a:p>
          <a:p>
            <a:pPr>
              <a:buNone/>
            </a:pPr>
            <a:endParaRPr lang="en-US" altLang="zh-CN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 </a:t>
            </a:r>
            <a:r>
              <a:rPr lang="en-US" altLang="zh-CN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dffile&amp;i</a:t>
            </a:r>
            <a:r>
              <a:rPr lang="en-US" altLang="zh-CN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;</a:t>
            </a:r>
          </a:p>
          <a:p>
            <a:pPr>
              <a:buNone/>
            </a:pPr>
            <a:r>
              <a:rPr lang="en-US" altLang="zh-CN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infile</a:t>
            </a:r>
            <a:r>
              <a:rPr lang="en-US" altLang="zh-CN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df&amp;mkt</a:t>
            </a:r>
            <a:r>
              <a:rPr lang="en-US" altLang="zh-CN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altLang="zh-CN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missover</a:t>
            </a:r>
            <a:r>
              <a:rPr lang="en-US" altLang="zh-CN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altLang="zh-CN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firstobs</a:t>
            </a:r>
            <a:r>
              <a:rPr lang="en-US" altLang="zh-CN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=&amp;</a:t>
            </a:r>
            <a:r>
              <a:rPr lang="en-US" altLang="zh-CN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startm</a:t>
            </a:r>
            <a:r>
              <a:rPr lang="en-US" altLang="zh-CN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;  INPUT @001  </a:t>
            </a:r>
            <a:r>
              <a:rPr lang="en-US" altLang="zh-CN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imsid</a:t>
            </a:r>
            <a:r>
              <a:rPr lang="en-US" altLang="zh-CN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:  $07.</a:t>
            </a:r>
          </a:p>
          <a:p>
            <a:pPr>
              <a:buNone/>
            </a:pPr>
            <a:r>
              <a:rPr lang="en-US" altLang="zh-CN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@008  MONTH_YEAR_CODE	         :  $06. @;</a:t>
            </a:r>
            <a:endParaRPr lang="zh-CN" altLang="en-US" sz="1500" dirty="0" smtClean="0">
              <a:latin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if </a:t>
            </a:r>
            <a:r>
              <a:rPr lang="en-US" altLang="zh-CN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Month_year_code</a:t>
            </a:r>
            <a:r>
              <a:rPr lang="en-US" altLang="zh-CN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 ("201310","201311","201312","201401","201402","201403","201404”);</a:t>
            </a:r>
          </a:p>
          <a:p>
            <a:pPr>
              <a:buNone/>
            </a:pPr>
            <a:r>
              <a:rPr lang="en-US" altLang="zh-CN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INPUT</a:t>
            </a:r>
          </a:p>
          <a:p>
            <a:pPr>
              <a:buNone/>
            </a:pPr>
            <a:r>
              <a:rPr lang="en-US" altLang="zh-CN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@014  CMF10                  :  $10.; run;</a:t>
            </a:r>
          </a:p>
          <a:p>
            <a:pPr>
              <a:buNone/>
            </a:pPr>
            <a:endParaRPr lang="en-US" altLang="zh-CN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 </a:t>
            </a:r>
            <a:r>
              <a:rPr lang="en-US" altLang="zh-CN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dffile&amp;i</a:t>
            </a:r>
            <a:r>
              <a:rPr lang="en-US" altLang="zh-CN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;</a:t>
            </a:r>
          </a:p>
          <a:p>
            <a:pPr>
              <a:buNone/>
            </a:pPr>
            <a:r>
              <a:rPr lang="en-US" altLang="zh-CN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infile</a:t>
            </a:r>
            <a:r>
              <a:rPr lang="en-US" altLang="zh-CN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df&amp;mkt</a:t>
            </a:r>
            <a:r>
              <a:rPr lang="en-US" altLang="zh-CN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altLang="zh-CN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missover</a:t>
            </a:r>
            <a:r>
              <a:rPr lang="en-US" altLang="zh-CN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altLang="zh-CN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firstobs</a:t>
            </a:r>
            <a:r>
              <a:rPr lang="en-US" altLang="zh-CN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=&amp;</a:t>
            </a:r>
            <a:r>
              <a:rPr lang="en-US" altLang="zh-CN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startm</a:t>
            </a:r>
            <a:r>
              <a:rPr lang="en-US" altLang="zh-CN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;  INPUT @001  </a:t>
            </a:r>
            <a:r>
              <a:rPr lang="en-US" altLang="zh-CN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imsid</a:t>
            </a:r>
            <a:r>
              <a:rPr lang="en-US" altLang="zh-CN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:  $07.</a:t>
            </a:r>
          </a:p>
          <a:p>
            <a:pPr>
              <a:buNone/>
            </a:pPr>
            <a:r>
              <a:rPr lang="en-US" altLang="zh-CN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@008  MONTH_YEAR_CODE	         :  $06. ;</a:t>
            </a:r>
          </a:p>
          <a:p>
            <a:pPr>
              <a:buNone/>
            </a:pPr>
            <a:r>
              <a:rPr lang="en-US" altLang="zh-CN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if </a:t>
            </a:r>
            <a:r>
              <a:rPr lang="en-US" altLang="zh-CN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Month_year_code</a:t>
            </a:r>
            <a:r>
              <a:rPr lang="en-US" altLang="zh-CN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 ("201310","201311","201312","201401","201402","201403","201404”);</a:t>
            </a:r>
          </a:p>
          <a:p>
            <a:pPr>
              <a:buNone/>
            </a:pPr>
            <a:r>
              <a:rPr lang="en-US" altLang="zh-CN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INPUT</a:t>
            </a:r>
          </a:p>
          <a:p>
            <a:pPr>
              <a:buNone/>
            </a:pPr>
            <a:r>
              <a:rPr lang="en-US" altLang="zh-CN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@014  CMF10                  :  $10. ; run;</a:t>
            </a:r>
            <a:endParaRPr lang="zh-CN" altLang="en-US" sz="15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38A-D754-4216-A564-C164FB7ECFCD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B53F-FF07-4C8D-8372-A58705484B2E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5" descr="C:\Users\Resourcebase\Desktop\BrandEvo2 Word logos\IMSHlogo_CMYK_TM_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04800"/>
            <a:ext cx="4876800" cy="13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828800"/>
            <a:ext cx="8229600" cy="4407091"/>
          </a:xfrm>
        </p:spPr>
        <p:txBody>
          <a:bodyPr/>
          <a:lstStyle/>
          <a:p>
            <a:pPr>
              <a:buNone/>
            </a:pPr>
            <a:r>
              <a:rPr lang="en-US" altLang="zh-CN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Which is better to get the large data </a:t>
            </a:r>
            <a:r>
              <a:rPr lang="en-US" altLang="zh-CN" sz="28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obs</a:t>
            </a:r>
            <a:r>
              <a:rPr lang="en-US" altLang="zh-CN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?</a:t>
            </a:r>
          </a:p>
          <a:p>
            <a:pPr>
              <a:buNone/>
            </a:pPr>
            <a:endParaRPr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Proc </a:t>
            </a:r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sql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>
              <a:buNone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table count as </a:t>
            </a:r>
          </a:p>
          <a:p>
            <a:pPr>
              <a:buNone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Select Count (*)  from </a:t>
            </a:r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large_data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 quit;</a:t>
            </a:r>
          </a:p>
          <a:p>
            <a:pPr>
              <a:buNone/>
            </a:pPr>
            <a:endParaRPr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Proc contents data=</a:t>
            </a:r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large_data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dirty="0" smtClean="0"/>
              <a:t>out=count (keep=</a:t>
            </a:r>
            <a:r>
              <a:rPr lang="en-US" altLang="zh-CN" dirty="0" err="1" smtClean="0"/>
              <a:t>nobs</a:t>
            </a:r>
            <a:r>
              <a:rPr lang="en-US" altLang="zh-CN" dirty="0" smtClean="0"/>
              <a:t>); 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run;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38A-D754-4216-A564-C164FB7ECFCD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B53F-FF07-4C8D-8372-A58705484B2E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5" descr="C:\Users\Resourcebase\Desktop\BrandEvo2 Word logos\IMSHlogo_CMYK_TM_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04800"/>
            <a:ext cx="4876800" cy="13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Two ways to create variable:</a:t>
            </a:r>
          </a:p>
          <a:p>
            <a:pPr>
              <a:buNone/>
            </a:pPr>
            <a:endParaRPr lang="en-US" altLang="zh-CN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proc format;</a:t>
            </a:r>
          </a:p>
          <a:p>
            <a:pPr>
              <a:buNone/>
            </a:pP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value  </a:t>
            </a:r>
            <a:r>
              <a:rPr lang="en-US" altLang="zh-CN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ptagegrp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0 - 17  = ' 0-17'</a:t>
            </a:r>
          </a:p>
          <a:p>
            <a:pPr>
              <a:buNone/>
            </a:pPr>
            <a:r>
              <a:rPr lang="zh-CN" altLang="en-US" sz="2000" dirty="0" smtClean="0">
                <a:latin typeface="Verdana" pitchFamily="34" charset="0"/>
                <a:cs typeface="Verdana" pitchFamily="34" charset="0"/>
              </a:rPr>
              <a:t>                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18</a:t>
            </a:r>
            <a:r>
              <a:rPr lang="zh-CN" altLang="en-US" sz="2000" dirty="0" smtClean="0">
                <a:latin typeface="Verdana" pitchFamily="34" charset="0"/>
                <a:cs typeface="Verdana" pitchFamily="34" charset="0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- 29</a:t>
            </a:r>
            <a:r>
              <a:rPr lang="zh-CN" altLang="en-US" sz="2000" dirty="0" smtClean="0">
                <a:latin typeface="Verdana" pitchFamily="34" charset="0"/>
                <a:cs typeface="Verdana" pitchFamily="34" charset="0"/>
              </a:rPr>
              <a:t>  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' 18-29'</a:t>
            </a:r>
            <a:endParaRPr lang="zh-CN" altLang="en-US" sz="2000" dirty="0" smtClean="0">
              <a:latin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zh-CN" altLang="en-US" sz="2000" dirty="0" smtClean="0">
                <a:latin typeface="Verdana" pitchFamily="34" charset="0"/>
                <a:cs typeface="Verdana" pitchFamily="34" charset="0"/>
              </a:rPr>
              <a:t>                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30</a:t>
            </a:r>
            <a:r>
              <a:rPr lang="zh-CN" altLang="en-US" sz="2000" dirty="0" smtClean="0">
                <a:latin typeface="Verdana" pitchFamily="34" charset="0"/>
                <a:cs typeface="Verdana" pitchFamily="34" charset="0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- 39</a:t>
            </a:r>
            <a:r>
              <a:rPr lang="zh-CN" altLang="en-US" sz="2000" dirty="0" smtClean="0">
                <a:latin typeface="Verdana" pitchFamily="34" charset="0"/>
                <a:cs typeface="Verdana" pitchFamily="34" charset="0"/>
              </a:rPr>
              <a:t>  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' 30-39'</a:t>
            </a:r>
            <a:endParaRPr lang="zh-CN" altLang="en-US" sz="2000" dirty="0" smtClean="0">
              <a:latin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zh-CN" altLang="en-US" sz="2000" dirty="0" smtClean="0">
                <a:latin typeface="Verdana" pitchFamily="34" charset="0"/>
                <a:cs typeface="Verdana" pitchFamily="34" charset="0"/>
              </a:rPr>
              <a:t>		       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40</a:t>
            </a:r>
            <a:r>
              <a:rPr lang="zh-CN" altLang="en-US" sz="2000" dirty="0" smtClean="0">
                <a:latin typeface="Verdana" pitchFamily="34" charset="0"/>
                <a:cs typeface="Verdana" pitchFamily="34" charset="0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- 59</a:t>
            </a:r>
            <a:r>
              <a:rPr lang="zh-CN" altLang="en-US" sz="2000" dirty="0" smtClean="0">
                <a:latin typeface="Verdana" pitchFamily="34" charset="0"/>
                <a:cs typeface="Verdana" pitchFamily="34" charset="0"/>
              </a:rPr>
              <a:t>  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' 40-59'</a:t>
            </a:r>
            <a:endParaRPr lang="zh-CN" altLang="en-US" sz="2000" dirty="0" smtClean="0">
              <a:latin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60 - high= ' 60+'</a:t>
            </a:r>
          </a:p>
          <a:p>
            <a:pPr>
              <a:buNone/>
            </a:pP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other    = 'UNKNOWN';</a:t>
            </a:r>
          </a:p>
          <a:p>
            <a:pPr>
              <a:buNone/>
            </a:pP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run;</a:t>
            </a:r>
          </a:p>
          <a:p>
            <a:pPr>
              <a:buNone/>
            </a:pPr>
            <a:endParaRPr lang="zh-CN" altLang="en-US" sz="2000" dirty="0" smtClean="0">
              <a:latin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 two; set one; </a:t>
            </a:r>
            <a:r>
              <a:rPr lang="en-US" altLang="zh-CN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age_grp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=put(</a:t>
            </a:r>
            <a:r>
              <a:rPr lang="en-US" altLang="zh-CN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ptage,ptagegrp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.);</a:t>
            </a:r>
          </a:p>
          <a:p>
            <a:pPr>
              <a:buNone/>
            </a:pP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run;</a:t>
            </a:r>
            <a:endParaRPr lang="zh-CN" altLang="en-US" sz="20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38A-D754-4216-A564-C164FB7ECFCD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B53F-FF07-4C8D-8372-A58705484B2E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5" descr="C:\Users\Resourcebase\Desktop\BrandEvo2 Word logos\IMSHlogo_CMYK_TM_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04800"/>
            <a:ext cx="4876800" cy="13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sz="31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Two ways to create variable:</a:t>
            </a:r>
          </a:p>
          <a:p>
            <a:pPr>
              <a:buNone/>
            </a:pPr>
            <a:endParaRPr lang="en-US" altLang="zh-CN" sz="31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US" altLang="zh-CN" sz="31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sz="3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 three; set one; </a:t>
            </a:r>
          </a:p>
          <a:p>
            <a:pPr>
              <a:buNone/>
            </a:pPr>
            <a:r>
              <a:rPr lang="en-US" altLang="zh-CN" sz="3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length </a:t>
            </a:r>
            <a:r>
              <a:rPr lang="en-US" altLang="zh-CN" sz="31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ptagegrp</a:t>
            </a:r>
            <a:r>
              <a:rPr lang="en-US" altLang="zh-CN" sz="3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$7;</a:t>
            </a:r>
          </a:p>
          <a:p>
            <a:pPr>
              <a:buNone/>
            </a:pPr>
            <a:endParaRPr lang="zh-CN" altLang="en-US" sz="3100" dirty="0" smtClean="0">
              <a:latin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sz="3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if 0&lt;=</a:t>
            </a:r>
            <a:r>
              <a:rPr lang="en-US" altLang="zh-CN" sz="31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ptage</a:t>
            </a:r>
            <a:r>
              <a:rPr lang="en-US" altLang="zh-CN" sz="3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&lt;=17 then </a:t>
            </a:r>
            <a:r>
              <a:rPr lang="en-US" altLang="zh-CN" sz="31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ptagegrp</a:t>
            </a:r>
            <a:r>
              <a:rPr lang="en-US" altLang="zh-CN" sz="3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 0-17";</a:t>
            </a:r>
          </a:p>
          <a:p>
            <a:pPr>
              <a:buNone/>
            </a:pPr>
            <a:r>
              <a:rPr lang="en-US" altLang="zh-CN" sz="3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else if 18&lt;=</a:t>
            </a:r>
            <a:r>
              <a:rPr lang="en-US" altLang="zh-CN" sz="31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ptage</a:t>
            </a:r>
            <a:r>
              <a:rPr lang="en-US" altLang="zh-CN" sz="3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&lt;=29 then </a:t>
            </a:r>
            <a:r>
              <a:rPr lang="en-US" altLang="zh-CN" sz="31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ptagegrp</a:t>
            </a:r>
            <a:r>
              <a:rPr lang="en-US" altLang="zh-CN" sz="3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 18-29";</a:t>
            </a:r>
          </a:p>
          <a:p>
            <a:pPr>
              <a:buNone/>
            </a:pPr>
            <a:r>
              <a:rPr lang="en-US" altLang="zh-CN" sz="3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else if 30&lt;=</a:t>
            </a:r>
            <a:r>
              <a:rPr lang="en-US" altLang="zh-CN" sz="31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ptage</a:t>
            </a:r>
            <a:r>
              <a:rPr lang="en-US" altLang="zh-CN" sz="3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&lt;=39 then </a:t>
            </a:r>
            <a:r>
              <a:rPr lang="en-US" altLang="zh-CN" sz="31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ptagegrp</a:t>
            </a:r>
            <a:r>
              <a:rPr lang="en-US" altLang="zh-CN" sz="3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 30-39";</a:t>
            </a:r>
          </a:p>
          <a:p>
            <a:pPr>
              <a:buNone/>
            </a:pPr>
            <a:r>
              <a:rPr lang="en-US" altLang="zh-CN" sz="3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else if 40&lt;=</a:t>
            </a:r>
            <a:r>
              <a:rPr lang="en-US" altLang="zh-CN" sz="31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ptage</a:t>
            </a:r>
            <a:r>
              <a:rPr lang="en-US" altLang="zh-CN" sz="3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&lt;=59 then </a:t>
            </a:r>
            <a:r>
              <a:rPr lang="en-US" altLang="zh-CN" sz="31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ptagegrp</a:t>
            </a:r>
            <a:r>
              <a:rPr lang="en-US" altLang="zh-CN" sz="3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 40-59";</a:t>
            </a:r>
          </a:p>
          <a:p>
            <a:pPr>
              <a:buNone/>
            </a:pPr>
            <a:r>
              <a:rPr lang="en-US" altLang="zh-CN" sz="3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else if </a:t>
            </a:r>
            <a:r>
              <a:rPr lang="en-US" altLang="zh-CN" sz="31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ptage</a:t>
            </a:r>
            <a:r>
              <a:rPr lang="en-US" altLang="zh-CN" sz="3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&gt;=60 then </a:t>
            </a:r>
            <a:r>
              <a:rPr lang="en-US" altLang="zh-CN" sz="31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ptagegrp</a:t>
            </a:r>
            <a:r>
              <a:rPr lang="en-US" altLang="zh-CN" sz="3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 60+";</a:t>
            </a:r>
          </a:p>
          <a:p>
            <a:pPr>
              <a:buNone/>
            </a:pPr>
            <a:r>
              <a:rPr lang="en-US" altLang="zh-CN" sz="3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else </a:t>
            </a:r>
            <a:r>
              <a:rPr lang="en-US" altLang="zh-CN" sz="31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ptagegrp</a:t>
            </a:r>
            <a:r>
              <a:rPr lang="en-US" altLang="zh-CN" sz="3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="UNKNOWN";</a:t>
            </a:r>
          </a:p>
          <a:p>
            <a:pPr>
              <a:buNone/>
            </a:pPr>
            <a:r>
              <a:rPr lang="en-US" altLang="zh-CN" sz="3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run;</a:t>
            </a:r>
          </a:p>
          <a:p>
            <a:endParaRPr lang="zh-CN" altLang="en-US" sz="5000" dirty="0" smtClean="0">
              <a:latin typeface="Verdana" pitchFamily="34" charset="0"/>
              <a:cs typeface="Verdana" pitchFamily="34" charset="0"/>
            </a:endParaRPr>
          </a:p>
          <a:p>
            <a:endParaRPr lang="zh-CN" altLang="en-US" sz="5000" dirty="0" smtClean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38A-D754-4216-A564-C164FB7ECFCD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B53F-FF07-4C8D-8372-A58705484B2E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5" descr="C:\Users\Resourcebase\Desktop\BrandEvo2 Word logos\IMSHlogo_CMYK_TM_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04800"/>
            <a:ext cx="4876800" cy="13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altLang="zh-CN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Two ways to create variable</a:t>
            </a:r>
          </a:p>
          <a:p>
            <a:pPr>
              <a:buNone/>
            </a:pPr>
            <a:endParaRPr lang="en-US" altLang="zh-CN" sz="28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I prefer the first way, because it’s convenient to change once the grouping changes.</a:t>
            </a:r>
          </a:p>
          <a:p>
            <a:pPr>
              <a:buNone/>
            </a:pPr>
            <a:endParaRPr lang="en-US" altLang="zh-C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US" altLang="zh-C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Options </a:t>
            </a:r>
            <a:r>
              <a:rPr lang="en-US" altLang="zh-CN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fmtsearch</a:t>
            </a: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=(</a:t>
            </a:r>
            <a:r>
              <a:rPr lang="en-US" altLang="zh-CN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sasout</a:t>
            </a: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pPr>
              <a:buNone/>
            </a:pP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The default order is to find the formats from work, library, and then to the designated lib.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38A-D754-4216-A564-C164FB7ECFCD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B53F-FF07-4C8D-8372-A58705484B2E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5" descr="C:\Users\Resourcebase\Desktop\BrandEvo2 Word logos\IMSHlogo_CMYK_TM_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04800"/>
            <a:ext cx="4876800" cy="13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altLang="zh-C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</a:t>
            </a:r>
            <a:r>
              <a:rPr lang="en-US" altLang="zh-CN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Informat</a:t>
            </a:r>
            <a:endParaRPr lang="en-US" altLang="zh-CN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proc format library=library;  </a:t>
            </a:r>
          </a:p>
          <a:p>
            <a:pPr>
              <a:buNone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b="1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invalue</a:t>
            </a:r>
            <a:r>
              <a:rPr lang="en-US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evaluation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'O'=4 </a:t>
            </a:r>
          </a:p>
          <a:p>
            <a:pPr>
              <a:buNone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'S'=3 </a:t>
            </a:r>
          </a:p>
          <a:p>
            <a:pPr>
              <a:buNone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'E'=2</a:t>
            </a:r>
          </a:p>
          <a:p>
            <a:pPr>
              <a:buNone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'C'=1</a:t>
            </a:r>
          </a:p>
          <a:p>
            <a:pPr>
              <a:buNone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'N'=0; run;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38A-D754-4216-A564-C164FB7ECFCD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B53F-FF07-4C8D-8372-A58705484B2E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5" descr="C:\Users\Resourcebase\Desktop\BrandEvo2 Word logos\IMSHlogo_CMYK_TM_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04800"/>
            <a:ext cx="4876800" cy="13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</a:t>
            </a:r>
            <a:r>
              <a:rPr lang="en-US" altLang="zh-CN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Informat</a:t>
            </a:r>
            <a:endParaRPr lang="en-US" altLang="zh-CN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proc format library=library;  </a:t>
            </a:r>
          </a:p>
          <a:p>
            <a:pPr>
              <a:buNone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b="1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invalue</a:t>
            </a:r>
            <a:r>
              <a:rPr lang="en-US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$test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4= 'O' </a:t>
            </a:r>
          </a:p>
          <a:p>
            <a:pPr>
              <a:buNone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0= ‘N’ ; run;</a:t>
            </a:r>
            <a:endParaRPr lang="zh-CN" altLang="en-US" dirty="0" smtClean="0">
              <a:latin typeface="Verdana" pitchFamily="34" charset="0"/>
              <a:cs typeface="Verdana" pitchFamily="34" charset="0"/>
            </a:endParaRPr>
          </a:p>
          <a:p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38A-D754-4216-A564-C164FB7ECFCD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B53F-FF07-4C8D-8372-A58705484B2E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5" descr="C:\Users\Resourcebase\Desktop\BrandEvo2 Word logos\IMSHlogo_CMYK_TM_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04800"/>
            <a:ext cx="4876800" cy="13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Format</a:t>
            </a:r>
          </a:p>
          <a:p>
            <a:pPr>
              <a:buNone/>
            </a:pPr>
            <a:endParaRPr lang="en-US" altLang="zh-CN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proc format;</a:t>
            </a:r>
          </a:p>
          <a:p>
            <a:pPr>
              <a:buNone/>
            </a:pPr>
            <a:r>
              <a:rPr lang="en-US" altLang="zh-CN" sz="28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value  </a:t>
            </a:r>
            <a:r>
              <a:rPr lang="en-US" altLang="zh-CN" sz="2800" b="1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ptagegrp</a:t>
            </a:r>
            <a:r>
              <a:rPr lang="en-US" altLang="zh-CN" sz="28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altLang="zh-CN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0 - 17  = ' 0-17'</a:t>
            </a:r>
          </a:p>
          <a:p>
            <a:pPr>
              <a:buNone/>
            </a:pPr>
            <a:r>
              <a:rPr lang="zh-CN" altLang="en-US" sz="2800" dirty="0" smtClean="0">
                <a:latin typeface="Verdana" pitchFamily="34" charset="0"/>
                <a:cs typeface="Verdana" pitchFamily="34" charset="0"/>
              </a:rPr>
              <a:t>                </a:t>
            </a:r>
            <a:r>
              <a:rPr lang="en-US" altLang="zh-CN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18</a:t>
            </a:r>
            <a:r>
              <a:rPr lang="zh-CN" altLang="en-US" sz="2800" dirty="0" smtClean="0">
                <a:latin typeface="Verdana" pitchFamily="34" charset="0"/>
                <a:cs typeface="Verdana" pitchFamily="34" charset="0"/>
              </a:rPr>
              <a:t> </a:t>
            </a:r>
            <a:r>
              <a:rPr lang="en-US" altLang="zh-CN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- 29</a:t>
            </a:r>
            <a:r>
              <a:rPr lang="zh-CN" altLang="en-US" sz="2800" dirty="0" smtClean="0">
                <a:latin typeface="Verdana" pitchFamily="34" charset="0"/>
                <a:cs typeface="Verdana" pitchFamily="34" charset="0"/>
              </a:rPr>
              <a:t>  </a:t>
            </a:r>
            <a:r>
              <a:rPr lang="en-US" altLang="zh-CN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' 18-29'</a:t>
            </a:r>
            <a:endParaRPr lang="zh-CN" altLang="en-US" sz="2800" dirty="0" smtClean="0">
              <a:latin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zh-CN" altLang="en-US" sz="2800" dirty="0" smtClean="0">
                <a:latin typeface="Verdana" pitchFamily="34" charset="0"/>
                <a:cs typeface="Verdana" pitchFamily="34" charset="0"/>
              </a:rPr>
              <a:t>                </a:t>
            </a:r>
            <a:r>
              <a:rPr lang="en-US" altLang="zh-CN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30</a:t>
            </a:r>
            <a:r>
              <a:rPr lang="zh-CN" altLang="en-US" sz="2800" dirty="0" smtClean="0">
                <a:latin typeface="Verdana" pitchFamily="34" charset="0"/>
                <a:cs typeface="Verdana" pitchFamily="34" charset="0"/>
              </a:rPr>
              <a:t> </a:t>
            </a:r>
            <a:r>
              <a:rPr lang="en-US" altLang="zh-CN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- 39</a:t>
            </a:r>
            <a:r>
              <a:rPr lang="zh-CN" altLang="en-US" sz="2800" dirty="0" smtClean="0">
                <a:latin typeface="Verdana" pitchFamily="34" charset="0"/>
                <a:cs typeface="Verdana" pitchFamily="34" charset="0"/>
              </a:rPr>
              <a:t>  </a:t>
            </a:r>
            <a:r>
              <a:rPr lang="en-US" altLang="zh-CN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' 30-39'</a:t>
            </a:r>
            <a:endParaRPr lang="zh-CN" altLang="en-US" sz="2800" dirty="0" smtClean="0">
              <a:latin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zh-CN" altLang="en-US" sz="2800" dirty="0" smtClean="0">
                <a:latin typeface="Verdana" pitchFamily="34" charset="0"/>
                <a:cs typeface="Verdana" pitchFamily="34" charset="0"/>
              </a:rPr>
              <a:t>		          </a:t>
            </a:r>
            <a:r>
              <a:rPr lang="en-US" altLang="zh-CN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40</a:t>
            </a:r>
            <a:r>
              <a:rPr lang="zh-CN" altLang="en-US" sz="2800" dirty="0" smtClean="0">
                <a:latin typeface="Verdana" pitchFamily="34" charset="0"/>
                <a:cs typeface="Verdana" pitchFamily="34" charset="0"/>
              </a:rPr>
              <a:t> </a:t>
            </a:r>
            <a:r>
              <a:rPr lang="en-US" altLang="zh-CN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- 59</a:t>
            </a:r>
            <a:r>
              <a:rPr lang="zh-CN" altLang="en-US" sz="2800" dirty="0" smtClean="0">
                <a:latin typeface="Verdana" pitchFamily="34" charset="0"/>
                <a:cs typeface="Verdana" pitchFamily="34" charset="0"/>
              </a:rPr>
              <a:t>  </a:t>
            </a:r>
            <a:r>
              <a:rPr lang="en-US" altLang="zh-CN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' 40-59'</a:t>
            </a:r>
            <a:endParaRPr lang="zh-CN" altLang="en-US" sz="2800" dirty="0" smtClean="0">
              <a:latin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60 - high= ' 60+'</a:t>
            </a:r>
          </a:p>
          <a:p>
            <a:pPr>
              <a:buNone/>
            </a:pPr>
            <a:r>
              <a:rPr lang="en-US" altLang="zh-CN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other    = 'UNKNOWN';</a:t>
            </a:r>
          </a:p>
          <a:p>
            <a:pPr>
              <a:buNone/>
            </a:pPr>
            <a:r>
              <a:rPr lang="en-US" altLang="zh-CN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run;</a:t>
            </a:r>
          </a:p>
          <a:p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38A-D754-4216-A564-C164FB7ECFCD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B53F-FF07-4C8D-8372-A58705484B2E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5" descr="C:\Users\Resourcebase\Desktop\BrandEvo2 Word logos\IMSHlogo_CMYK_TM_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04800"/>
            <a:ext cx="4876800" cy="13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Potential Mistakes</a:t>
            </a:r>
          </a:p>
          <a:p>
            <a:pPr>
              <a:buNone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Self mistakes</a:t>
            </a:r>
          </a:p>
          <a:p>
            <a:pPr>
              <a:buNone/>
            </a:pPr>
            <a:endParaRPr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Forget or miss to change the reference files.</a:t>
            </a:r>
          </a:p>
          <a:p>
            <a:pPr>
              <a:buNone/>
            </a:pP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(different outlet file has relevant different most frequent </a:t>
            </a:r>
            <a:r>
              <a:rPr lang="en-US" altLang="zh-CN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eligend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for outlets, if you use the inappropriate outlet file, which is earlier than the end of eligibility period, you may lose many cohorts.)</a:t>
            </a:r>
          </a:p>
          <a:p>
            <a:pPr>
              <a:buNone/>
            </a:pPr>
            <a:endParaRPr lang="en-US" altLang="zh-C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Mistakenly change the macros, especially the date macros.</a:t>
            </a:r>
          </a:p>
          <a:p>
            <a:pPr>
              <a:buNone/>
            </a:pP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38A-D754-4216-A564-C164FB7ECFCD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B53F-FF07-4C8D-8372-A58705484B2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7" descr="C:\Users\Resourcebase\Desktop\BrandEvo2 Word logos\IMSHlogo_CMYK_TM_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304801"/>
            <a:ext cx="4876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19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Format</a:t>
            </a:r>
          </a:p>
          <a:p>
            <a:pPr>
              <a:buNone/>
            </a:pPr>
            <a:endParaRPr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proc format library=work;  </a:t>
            </a:r>
          </a:p>
          <a:p>
            <a:pPr>
              <a:buNone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/*Assign the store location for created formats*/</a:t>
            </a:r>
          </a:p>
          <a:p>
            <a:pPr>
              <a:buNone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24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value $city</a:t>
            </a:r>
          </a:p>
          <a:p>
            <a:pPr>
              <a:buNone/>
            </a:pPr>
            <a:r>
              <a:rPr lang="en-US" sz="24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'BR1'='Birmingham UK'   </a:t>
            </a:r>
          </a:p>
          <a:p>
            <a:pPr>
              <a:buNone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'BR2'='Plymouth UK' </a:t>
            </a:r>
          </a:p>
          <a:p>
            <a:pPr>
              <a:buNone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'BR3'='York UK' </a:t>
            </a:r>
          </a:p>
          <a:p>
            <a:pPr>
              <a:buNone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'US1'='Denver USA' </a:t>
            </a:r>
          </a:p>
          <a:p>
            <a:pPr>
              <a:buNone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'US2'='Miami USA' </a:t>
            </a:r>
          </a:p>
          <a:p>
            <a:pPr>
              <a:buNone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other='INCORRECT CODE'; run;</a:t>
            </a:r>
            <a:endParaRPr lang="zh-CN" altLang="en-US" sz="24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38A-D754-4216-A564-C164FB7ECFCD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B53F-FF07-4C8D-8372-A58705484B2E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5" descr="C:\Users\Resourcebase\Desktop\BrandEvo2 Word logos\IMSHlogo_CMYK_TM_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04800"/>
            <a:ext cx="4876800" cy="13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19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sz="3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Proc Format Summary</a:t>
            </a:r>
          </a:p>
          <a:p>
            <a:pPr>
              <a:buNone/>
            </a:pPr>
            <a:endParaRPr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Informat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</a:t>
            </a:r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Invalue</a:t>
            </a:r>
            <a:endParaRPr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Check the right side of equation, if it’s character then remember to add $.</a:t>
            </a:r>
          </a:p>
          <a:p>
            <a:pPr>
              <a:buNone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The variable stays the same with the right side of equal sign. </a:t>
            </a:r>
          </a:p>
          <a:p>
            <a:pPr>
              <a:buNone/>
            </a:pPr>
            <a:endParaRPr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Format             Value         </a:t>
            </a:r>
          </a:p>
          <a:p>
            <a:pPr>
              <a:buNone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Check the left side of equation, if it’s character then remember to add $. </a:t>
            </a:r>
          </a:p>
          <a:p>
            <a:pPr>
              <a:buNone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The variable stays the same with the 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left 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side of equal sign.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38A-D754-4216-A564-C164FB7ECFCD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B53F-FF07-4C8D-8372-A58705484B2E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5" descr="C:\Users\Resourcebase\Desktop\BrandEvo2 Word logos\IMSHlogo_CMYK_TM_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04800"/>
            <a:ext cx="4876800" cy="13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>
            <a:off x="2286000" y="25908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ight Arrow 8"/>
          <p:cNvSpPr/>
          <p:nvPr/>
        </p:nvSpPr>
        <p:spPr>
          <a:xfrm>
            <a:off x="2057400" y="44196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Creating a format/</a:t>
            </a:r>
            <a:r>
              <a:rPr lang="en-US" altLang="zh-CN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informat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from a data set</a:t>
            </a:r>
          </a:p>
          <a:p>
            <a:pPr>
              <a:buNone/>
            </a:pPr>
            <a:endParaRPr lang="en-US" altLang="zh-C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2" action="ppaction://hlinkfile"/>
              </a:rPr>
              <a:t>Format Example</a:t>
            </a:r>
            <a:endParaRPr lang="en-US" altLang="zh-C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US" altLang="zh-C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TYPE specifies a character variable that indicates the type of format. Possible values are as follows:</a:t>
            </a:r>
          </a:p>
          <a:p>
            <a:pPr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 specifies a character format.</a:t>
            </a:r>
          </a:p>
          <a:p>
            <a:pPr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 specifies a numeric </a:t>
            </a:r>
            <a:r>
              <a:rPr lang="en-US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informat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 specifies a character </a:t>
            </a:r>
            <a:r>
              <a:rPr lang="en-US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informat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 specifies a numeric format (excluding pictures).</a:t>
            </a:r>
          </a:p>
          <a:p>
            <a:pPr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 specifies a picture format.</a:t>
            </a:r>
          </a:p>
          <a:p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38A-D754-4216-A564-C164FB7ECFCD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B53F-FF07-4C8D-8372-A58705484B2E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5" descr="C:\Users\Resourcebase\Desktop\BrandEvo2 Word logos\IMSHlogo_CMYK_TM_I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304800"/>
            <a:ext cx="4876800" cy="13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026091"/>
          </a:xfrm>
        </p:spPr>
        <p:txBody>
          <a:bodyPr/>
          <a:lstStyle/>
          <a:p>
            <a:pPr>
              <a:buNone/>
            </a:pPr>
            <a:r>
              <a:rPr lang="en-US" altLang="zh-CN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</a:t>
            </a:r>
            <a:r>
              <a:rPr lang="en-US" altLang="zh-CN" sz="28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Informat</a:t>
            </a:r>
            <a:r>
              <a:rPr lang="en-US" altLang="zh-CN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&amp; Format</a:t>
            </a:r>
          </a:p>
          <a:p>
            <a:pPr>
              <a:buNone/>
            </a:pPr>
            <a:endParaRPr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There’re many other tips for this part, you could reference on SAS Help, which is very much helpful.</a:t>
            </a:r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38A-D754-4216-A564-C164FB7ECFCD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B53F-FF07-4C8D-8372-A58705484B2E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5" descr="C:\Users\Resourcebase\Desktop\BrandEvo2 Word logos\IMSHlogo_CMYK_TM_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04800"/>
            <a:ext cx="4876800" cy="13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54691"/>
          </a:xfrm>
        </p:spPr>
        <p:txBody>
          <a:bodyPr/>
          <a:lstStyle/>
          <a:p>
            <a:pPr>
              <a:buNone/>
            </a:pPr>
            <a:r>
              <a:rPr lang="en-US" altLang="zh-CN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Input &amp; Put</a:t>
            </a:r>
          </a:p>
          <a:p>
            <a:pPr>
              <a:buNone/>
            </a:pPr>
            <a:endParaRPr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Returns a value using a specified format/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informat</a:t>
            </a: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US" altLang="zh-C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Input           </a:t>
            </a:r>
            <a:r>
              <a:rPr lang="en-US" altLang="zh-CN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Informat</a:t>
            </a:r>
            <a:endParaRPr lang="en-US" altLang="zh-C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Put              Format</a:t>
            </a:r>
          </a:p>
          <a:p>
            <a:pPr>
              <a:buNone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38A-D754-4216-A564-C164FB7ECFCD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B53F-FF07-4C8D-8372-A58705484B2E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5" descr="C:\Users\Resourcebase\Desktop\BrandEvo2 Word logos\IMSHlogo_CMYK_TM_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04800"/>
            <a:ext cx="4876800" cy="13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>
            <a:off x="1828800" y="36576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ight Arrow 7"/>
          <p:cNvSpPr/>
          <p:nvPr/>
        </p:nvSpPr>
        <p:spPr>
          <a:xfrm>
            <a:off x="1828800" y="41910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070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Frequently-used Function in SAS</a:t>
            </a:r>
          </a:p>
          <a:p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Strip()/trim()</a:t>
            </a:r>
            <a:endParaRPr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Cat()/</a:t>
            </a:r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catt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()/</a:t>
            </a:r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catx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()/cats()</a:t>
            </a:r>
            <a:endParaRPr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ength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substr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find()/scan()/index()</a:t>
            </a:r>
          </a:p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tranwrd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compress()/</a:t>
            </a:r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compbl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intnx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()/</a:t>
            </a:r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intck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sum()/lag()/dif()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38A-D754-4216-A564-C164FB7ECFCD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B53F-FF07-4C8D-8372-A58705484B2E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5" descr="C:\Users\Resourcebase\Desktop\BrandEvo2 Word logos\IMSHlogo_CMYK_TM_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04800"/>
            <a:ext cx="4876800" cy="13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Macro Variables Definition</a:t>
            </a:r>
          </a:p>
          <a:p>
            <a:pPr>
              <a:buNone/>
            </a:pPr>
            <a:endParaRPr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Definition </a:t>
            </a:r>
          </a:p>
          <a:p>
            <a:pPr>
              <a:buNone/>
            </a:pPr>
            <a:endParaRPr lang="en-US" altLang="zh-C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%let month=2014;</a:t>
            </a:r>
          </a:p>
          <a:p>
            <a:pPr>
              <a:buNone/>
            </a:pP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%put &amp;month.;</a:t>
            </a:r>
          </a:p>
          <a:p>
            <a:endParaRPr lang="en-US" altLang="zh-C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This is direct, but simple.</a:t>
            </a:r>
          </a:p>
          <a:p>
            <a:endParaRPr lang="en-US" altLang="zh-CN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38A-D754-4216-A564-C164FB7ECFCD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B53F-FF07-4C8D-8372-A58705484B2E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5" descr="C:\Users\Resourcebase\Desktop\BrandEvo2 Word logos\IMSHlogo_CMYK_TM_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04800"/>
            <a:ext cx="4876800" cy="13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Macro Variables Definition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Definition from </a:t>
            </a:r>
            <a:r>
              <a:rPr lang="en-US" altLang="zh-CN" sz="2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sql</a:t>
            </a:r>
            <a:endParaRPr lang="en-US" altLang="zh-CN" sz="2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US" altLang="zh-CN" sz="2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Proc </a:t>
            </a:r>
            <a:r>
              <a:rPr lang="en-US" altLang="zh-CN" sz="2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sql</a:t>
            </a:r>
            <a:r>
              <a:rPr lang="en-US" altLang="zh-C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noprint</a:t>
            </a:r>
            <a:r>
              <a:rPr lang="en-US" altLang="zh-C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>
              <a:buNone/>
            </a:pPr>
            <a:r>
              <a:rPr lang="en-US" altLang="zh-C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select name into :</a:t>
            </a:r>
            <a:r>
              <a:rPr lang="en-US" altLang="zh-CN" sz="2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vars</a:t>
            </a:r>
            <a:r>
              <a:rPr lang="en-US" altLang="zh-C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separated by “ “</a:t>
            </a:r>
          </a:p>
          <a:p>
            <a:pPr>
              <a:buNone/>
            </a:pPr>
            <a:r>
              <a:rPr lang="en-US" altLang="zh-C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From </a:t>
            </a:r>
            <a:r>
              <a:rPr lang="en-US" altLang="zh-CN" sz="2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dictionary.macros</a:t>
            </a:r>
            <a:endParaRPr lang="en-US" altLang="zh-CN" sz="2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Quit;</a:t>
            </a:r>
          </a:p>
          <a:p>
            <a:pPr>
              <a:buNone/>
            </a:pPr>
            <a:endParaRPr lang="en-US" altLang="zh-CN" sz="2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%put &amp;vars.</a:t>
            </a:r>
          </a:p>
          <a:p>
            <a:pPr>
              <a:buNone/>
            </a:pPr>
            <a:endParaRPr lang="en-US" altLang="zh-CN" sz="2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38A-D754-4216-A564-C164FB7ECFCD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B53F-FF07-4C8D-8372-A58705484B2E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5" descr="C:\Users\Resourcebase\Desktop\BrandEvo2 Word logos\IMSHlogo_CMYK_TM_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04800"/>
            <a:ext cx="4876800" cy="13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43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Macro Variables Definition</a:t>
            </a:r>
          </a:p>
          <a:p>
            <a:pPr>
              <a:buNone/>
            </a:pPr>
            <a:endParaRPr lang="en-US" altLang="zh-C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Definition from data set</a:t>
            </a:r>
          </a:p>
          <a:p>
            <a:pPr>
              <a:buNone/>
            </a:pPr>
            <a:endParaRPr lang="en-US" altLang="zh-C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 one; length month $6; retain m 201201;</a:t>
            </a:r>
          </a:p>
          <a:p>
            <a:pPr>
              <a:buNone/>
            </a:pP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do </a:t>
            </a:r>
            <a:r>
              <a:rPr lang="en-US" altLang="zh-CN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=1 to 3;</a:t>
            </a:r>
          </a:p>
          <a:p>
            <a:pPr>
              <a:buNone/>
            </a:pP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month="month"||put(i,z1.);m+1;call </a:t>
            </a:r>
            <a:r>
              <a:rPr lang="en-US" altLang="zh-CN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symput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zh-CN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month,m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pPr>
              <a:buNone/>
            </a:pP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output;end;run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  <a:endParaRPr lang="zh-CN" altLang="en-US" sz="2000" dirty="0" smtClean="0">
              <a:latin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%put &amp;month1.;</a:t>
            </a:r>
          </a:p>
          <a:p>
            <a:pPr>
              <a:buNone/>
            </a:pPr>
            <a:r>
              <a:rPr lang="zh-CN" altLang="en-US" sz="2000" dirty="0" smtClean="0">
                <a:latin typeface="Verdana" pitchFamily="34" charset="0"/>
                <a:cs typeface="Verdana" pitchFamily="34" charset="0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%macro print();</a:t>
            </a:r>
          </a:p>
          <a:p>
            <a:pPr>
              <a:buNone/>
            </a:pP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%do </a:t>
            </a:r>
            <a:r>
              <a:rPr lang="en-US" altLang="zh-CN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=1 %to 3;%put &amp;&amp;</a:t>
            </a:r>
            <a:r>
              <a:rPr lang="en-US" altLang="zh-CN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month&amp;i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.;%end;</a:t>
            </a:r>
          </a:p>
          <a:p>
            <a:pPr>
              <a:buNone/>
            </a:pP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%mend;</a:t>
            </a:r>
            <a:endParaRPr lang="zh-CN" altLang="en-US" sz="2000" dirty="0" smtClean="0">
              <a:latin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%</a:t>
            </a:r>
            <a:r>
              <a:rPr lang="en-US" altLang="zh-CN" sz="2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print;</a:t>
            </a:r>
            <a:endParaRPr lang="zh-CN" altLang="en-US" sz="20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38A-D754-4216-A564-C164FB7ECFCD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B53F-FF07-4C8D-8372-A58705484B2E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5" descr="C:\Users\Resourcebase\Desktop\BrandEvo2 Word logos\IMSHlogo_CMYK_TM_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04800"/>
            <a:ext cx="4876800" cy="13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Macro Variables Definition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sz="3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Definition from data set</a:t>
            </a:r>
          </a:p>
          <a:p>
            <a:pPr>
              <a:buNone/>
            </a:pPr>
            <a:endParaRPr lang="en-US" altLang="zh-C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%let </a:t>
            </a:r>
            <a:r>
              <a:rPr lang="en-US" altLang="zh-CN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no_of_months</a:t>
            </a: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=12;</a:t>
            </a:r>
          </a:p>
          <a:p>
            <a:pPr>
              <a:buNone/>
            </a:pP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 one;</a:t>
            </a:r>
          </a:p>
          <a:p>
            <a:pPr>
              <a:buNone/>
            </a:pP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length k k1 $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500;</a:t>
            </a:r>
          </a:p>
          <a:p>
            <a:pPr>
              <a:buNone/>
            </a:pP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k="";k1="";</a:t>
            </a:r>
          </a:p>
          <a:p>
            <a:pPr>
              <a:buNone/>
            </a:pP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do </a:t>
            </a:r>
            <a:r>
              <a:rPr lang="en-US" altLang="zh-CN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=&amp;</a:t>
            </a:r>
            <a:r>
              <a:rPr lang="en-US" altLang="zh-CN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no_of_months</a:t>
            </a: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to 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 by -1;</a:t>
            </a:r>
          </a:p>
          <a:p>
            <a:pPr>
              <a:buNone/>
            </a:pP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k="'month"||compress(</a:t>
            </a:r>
            <a:r>
              <a:rPr lang="en-US" altLang="zh-CN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)||",'"||" 'percent"||compress(</a:t>
            </a:r>
            <a:r>
              <a:rPr lang="en-US" altLang="zh-CN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)||",' "||k;</a:t>
            </a:r>
          </a:p>
          <a:p>
            <a:pPr>
              <a:buNone/>
            </a:pP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k1="month"||compress(</a:t>
            </a:r>
            <a:r>
              <a:rPr lang="en-US" altLang="zh-CN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)||" percent"||compress(</a:t>
            </a:r>
            <a:r>
              <a:rPr lang="en-US" altLang="zh-CN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)||" "||k1;</a:t>
            </a:r>
          </a:p>
          <a:p>
            <a:pPr>
              <a:buNone/>
            </a:pP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end;</a:t>
            </a:r>
          </a:p>
          <a:p>
            <a:pPr>
              <a:buNone/>
            </a:pP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call </a:t>
            </a:r>
            <a:r>
              <a:rPr lang="en-US" altLang="zh-CN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symput</a:t>
            </a: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('</a:t>
            </a:r>
            <a:r>
              <a:rPr lang="en-US" altLang="zh-CN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value',k</a:t>
            </a: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pPr>
              <a:buNone/>
            </a:pP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call </a:t>
            </a:r>
            <a:r>
              <a:rPr lang="en-US" altLang="zh-CN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symput</a:t>
            </a: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('value1',k1);</a:t>
            </a:r>
          </a:p>
          <a:p>
            <a:pPr>
              <a:buNone/>
            </a:pP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run;</a:t>
            </a:r>
            <a:endParaRPr lang="en-US" altLang="zh-C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38A-D754-4216-A564-C164FB7ECFCD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B53F-FF07-4C8D-8372-A58705484B2E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5" descr="C:\Users\Resourcebase\Desktop\BrandEvo2 Word logos\IMSHlogo_CMYK_TM_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04800"/>
            <a:ext cx="4876800" cy="13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sz="4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Potential Mistakes</a:t>
            </a:r>
          </a:p>
          <a:p>
            <a:pPr>
              <a:buNone/>
            </a:pPr>
            <a:r>
              <a:rPr lang="en-US" altLang="zh-CN" sz="3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System Changes or Errors    </a:t>
            </a:r>
          </a:p>
          <a:p>
            <a:pPr>
              <a:buNone/>
            </a:pPr>
            <a:r>
              <a:rPr lang="en-US" altLang="zh-C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2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Self mistakes can be avoided, but system errors or changes are unknown. Actually we spend most of our time on checking system changes or errors.</a:t>
            </a:r>
          </a:p>
          <a:p>
            <a:pPr>
              <a:buNone/>
            </a:pPr>
            <a:endParaRPr lang="en-US" altLang="zh-CN" sz="2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zh-CN" sz="2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Product name change from Adipex-8 to </a:t>
            </a:r>
            <a:r>
              <a:rPr lang="en-US" altLang="zh-CN" sz="2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Adipex</a:t>
            </a:r>
            <a:r>
              <a:rPr lang="en-US" altLang="zh-CN" sz="2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buNone/>
            </a:pPr>
            <a:endParaRPr lang="en-US" altLang="zh-CN" sz="2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zh-CN" sz="2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Current week’s outlet file drops several suppliers, which leads to the volume decrease of cohort.</a:t>
            </a:r>
          </a:p>
          <a:p>
            <a:pPr>
              <a:buNone/>
            </a:pPr>
            <a:endParaRPr lang="en-US" altLang="zh-CN" sz="2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zh-CN" sz="2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Current month’s </a:t>
            </a:r>
            <a:r>
              <a:rPr lang="en-US" altLang="zh-CN" sz="2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Lrx</a:t>
            </a:r>
            <a:r>
              <a:rPr lang="en-US" altLang="zh-CN" sz="2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layout changes.</a:t>
            </a:r>
          </a:p>
          <a:p>
            <a:endParaRPr lang="en-US" altLang="zh-CN" sz="2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zh-CN" sz="2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I/O output error or lacking space error or other system errors.</a:t>
            </a:r>
          </a:p>
          <a:p>
            <a:pPr>
              <a:buNone/>
            </a:pPr>
            <a:endParaRPr lang="en-US" altLang="zh-CN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38A-D754-4216-A564-C164FB7ECFCD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B53F-FF07-4C8D-8372-A58705484B2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7" descr="C:\Users\Resourcebase\Desktop\BrandEvo2 Word logos\IMSHlogo_CMYK_TM_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304800"/>
            <a:ext cx="4876800" cy="13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4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Q&amp;A Time</a:t>
            </a:r>
          </a:p>
          <a:p>
            <a:pPr>
              <a:buNone/>
            </a:pPr>
            <a:endParaRPr lang="en-US" altLang="zh-CN" sz="4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US" altLang="zh-CN" sz="4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sz="4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Thank you for listening!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38A-D754-4216-A564-C164FB7ECFCD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B53F-FF07-4C8D-8372-A58705484B2E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5" descr="C:\Users\Resourcebase\Desktop\BrandEvo2 Word logos\IMSHlogo_CMYK_TM_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04800"/>
            <a:ext cx="4876800" cy="13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QC Process</a:t>
            </a:r>
            <a:endParaRPr lang="en-US" altLang="zh-C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Check if all the macros are changed correctly.</a:t>
            </a:r>
          </a:p>
          <a:p>
            <a:endParaRPr lang="en-US" altLang="zh-C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Check the market definition, if there’s new product in the product master file or </a:t>
            </a:r>
            <a:r>
              <a:rPr lang="en-US" altLang="zh-CN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lrx</a:t>
            </a: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script.</a:t>
            </a:r>
          </a:p>
          <a:p>
            <a:pPr>
              <a:buNone/>
            </a:pPr>
            <a:endParaRPr lang="en-US" altLang="zh-C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Check if there’s any error emerging in every log file.</a:t>
            </a:r>
          </a:p>
          <a:p>
            <a:pPr>
              <a:buNone/>
            </a:pPr>
            <a:endParaRPr lang="en-US" altLang="zh-C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Check data observation counts, especially check the cohort count before and after eligibility restriction.</a:t>
            </a:r>
          </a:p>
          <a:p>
            <a:pPr>
              <a:buNone/>
            </a:pPr>
            <a:endParaRPr lang="en-US" altLang="zh-C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zh-C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US" altLang="zh-C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38A-D754-4216-A564-C164FB7ECFCD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B53F-FF07-4C8D-8372-A58705484B2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7" descr="C:\Users\Resourcebase\Desktop\BrandEvo2 Word logos\IMSHlogo_CMYK_TM_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304800"/>
            <a:ext cx="4876800" cy="13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1947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QC Process</a:t>
            </a:r>
          </a:p>
          <a:p>
            <a:pPr>
              <a:buNone/>
            </a:pPr>
            <a:endParaRPr lang="en-US" altLang="zh-CN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zh-CN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If applicable, check projection factors, </a:t>
            </a:r>
            <a:r>
              <a:rPr lang="en-US" altLang="zh-CN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Trx</a:t>
            </a:r>
            <a:r>
              <a:rPr lang="en-US" altLang="zh-CN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count, </a:t>
            </a:r>
            <a:r>
              <a:rPr lang="en-US" altLang="zh-CN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Lrx</a:t>
            </a:r>
            <a:r>
              <a:rPr lang="en-US" altLang="zh-CN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count.</a:t>
            </a:r>
          </a:p>
          <a:p>
            <a:endParaRPr lang="en-US" altLang="zh-CN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zh-CN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If applicable, check the match rate.</a:t>
            </a:r>
          </a:p>
          <a:p>
            <a:endParaRPr lang="en-US" altLang="zh-CN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zh-CN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Check Created reports, usually use pivot table to see frequency.</a:t>
            </a:r>
          </a:p>
          <a:p>
            <a:pPr>
              <a:buNone/>
            </a:pPr>
            <a:r>
              <a:rPr lang="en-US" altLang="zh-CN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8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2" action="ppaction://hlinkfile"/>
              </a:rPr>
              <a:t>prodsob_summary_201410_201412.csv</a:t>
            </a:r>
            <a:endParaRPr lang="en-US" altLang="zh-CN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sz="28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3" action="ppaction://hlinkfile"/>
              </a:rPr>
              <a:t> prodsob_summary_201409_201411.csv</a:t>
            </a:r>
            <a:endParaRPr lang="en-US" altLang="zh-CN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US" altLang="zh-C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US" altLang="zh-C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endParaRPr lang="zh-CN" altLang="en-US" sz="24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38A-D754-4216-A564-C164FB7ECFCD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B53F-FF07-4C8D-8372-A58705484B2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7" descr="C:\Users\Resourcebase\Desktop\BrandEvo2 Word logos\IMSHlogo_CMYK_TM_I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304800"/>
            <a:ext cx="4876800" cy="13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QC Process</a:t>
            </a:r>
          </a:p>
          <a:p>
            <a:pPr>
              <a:buNone/>
            </a:pPr>
            <a:endParaRPr lang="en-US" altLang="zh-CN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altLang="zh-C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Generally the results look consistent with last run. If everything looks OK, then you can go on to inform methodologist. If there’s a significant change in number or frequency, you may need to dig further back to log/</a:t>
            </a:r>
            <a:r>
              <a:rPr lang="en-US" altLang="zh-CN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lst</a:t>
            </a:r>
            <a:r>
              <a:rPr lang="en-US" altLang="zh-C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files or data to find the potential reasons.</a:t>
            </a:r>
          </a:p>
          <a:p>
            <a:pPr>
              <a:buNone/>
            </a:pPr>
            <a:endParaRPr lang="en-US" altLang="zh-CN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Tips: You could write some simple codes to output anything convenient, distinguished for you to check.</a:t>
            </a:r>
            <a:endParaRPr lang="zh-CN" alt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38A-D754-4216-A564-C164FB7ECFCD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B53F-FF07-4C8D-8372-A58705484B2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7" descr="C:\Users\Resourcebase\Desktop\BrandEvo2 Word logos\IMSHlogo_CMYK_TM_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304800"/>
            <a:ext cx="4876800" cy="13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1816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altLang="zh-CN" sz="9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QC Process</a:t>
            </a:r>
          </a:p>
          <a:p>
            <a:pPr>
              <a:buNone/>
            </a:pPr>
            <a:endParaRPr lang="en-US" altLang="zh-CN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sz="4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options remote=psc01 </a:t>
            </a:r>
            <a:r>
              <a:rPr lang="en-US" altLang="zh-CN" sz="4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comamid</a:t>
            </a:r>
            <a:r>
              <a:rPr lang="en-US" altLang="zh-CN" sz="4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altLang="zh-CN" sz="4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tcp</a:t>
            </a:r>
            <a:r>
              <a:rPr lang="en-US" altLang="zh-CN" sz="4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>
              <a:buNone/>
            </a:pPr>
            <a:r>
              <a:rPr lang="en-US" altLang="zh-CN" sz="4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filename </a:t>
            </a:r>
            <a:r>
              <a:rPr lang="en-US" altLang="zh-CN" sz="4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rlink</a:t>
            </a:r>
            <a:r>
              <a:rPr lang="en-US" altLang="zh-CN" sz="4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"D:\psc01.txt";   /****change location where PSC01.txt stores********/</a:t>
            </a:r>
          </a:p>
          <a:p>
            <a:pPr>
              <a:buNone/>
            </a:pPr>
            <a:r>
              <a:rPr lang="en-US" altLang="zh-CN" sz="4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signon</a:t>
            </a:r>
            <a:r>
              <a:rPr lang="en-US" altLang="zh-CN" sz="4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psc01;</a:t>
            </a:r>
          </a:p>
          <a:p>
            <a:pPr>
              <a:buNone/>
            </a:pPr>
            <a:endParaRPr lang="zh-CN" altLang="en-US" sz="4900" dirty="0" smtClean="0">
              <a:latin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sz="4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/*</a:t>
            </a:r>
            <a:r>
              <a:rPr lang="en-US" altLang="zh-CN" sz="4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rsubmit</a:t>
            </a:r>
            <a:r>
              <a:rPr lang="en-US" altLang="zh-CN" sz="4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;*/</a:t>
            </a:r>
          </a:p>
          <a:p>
            <a:pPr>
              <a:buNone/>
            </a:pPr>
            <a:r>
              <a:rPr lang="en-US" altLang="zh-CN" sz="4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  RSUBMIT;</a:t>
            </a:r>
          </a:p>
          <a:p>
            <a:pPr>
              <a:buNone/>
            </a:pPr>
            <a:r>
              <a:rPr lang="en-US" altLang="zh-CN" sz="4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libname</a:t>
            </a:r>
            <a:r>
              <a:rPr lang="en-US" altLang="zh-CN" sz="4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current "/fs501.1/SAS/</a:t>
            </a:r>
            <a:r>
              <a:rPr lang="en-US" altLang="zh-CN" sz="4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gilead</a:t>
            </a:r>
            <a:r>
              <a:rPr lang="en-US" altLang="zh-CN" sz="4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altLang="zh-CN" sz="4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hcv_tracking</a:t>
            </a:r>
            <a:r>
              <a:rPr lang="en-US" altLang="zh-CN" sz="4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/monthly/201411/output";</a:t>
            </a:r>
          </a:p>
          <a:p>
            <a:pPr>
              <a:buNone/>
            </a:pPr>
            <a:r>
              <a:rPr lang="en-US" altLang="zh-CN" sz="4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%let </a:t>
            </a:r>
            <a:r>
              <a:rPr lang="en-US" altLang="zh-CN" sz="4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libn</a:t>
            </a:r>
            <a:r>
              <a:rPr lang="en-US" altLang="zh-CN" sz="4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SASOUT;</a:t>
            </a:r>
          </a:p>
          <a:p>
            <a:pPr>
              <a:buNone/>
            </a:pPr>
            <a:r>
              <a:rPr lang="en-US" altLang="zh-CN" sz="4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proc </a:t>
            </a:r>
            <a:r>
              <a:rPr lang="en-US" altLang="zh-CN" sz="49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sql</a:t>
            </a:r>
            <a:r>
              <a:rPr lang="en-US" altLang="zh-CN" sz="4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>
              <a:buNone/>
            </a:pPr>
            <a:r>
              <a:rPr lang="en-US" altLang="zh-CN" sz="4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table </a:t>
            </a:r>
            <a:r>
              <a:rPr lang="en-US" altLang="zh-CN" sz="4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this_counts</a:t>
            </a:r>
            <a:r>
              <a:rPr lang="en-US" altLang="zh-CN" sz="4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as</a:t>
            </a:r>
          </a:p>
          <a:p>
            <a:pPr>
              <a:buNone/>
            </a:pPr>
            <a:r>
              <a:rPr lang="en-US" altLang="zh-CN" sz="4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select  "&amp;</a:t>
            </a:r>
            <a:r>
              <a:rPr lang="en-US" altLang="zh-CN" sz="4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libn</a:t>
            </a:r>
            <a:r>
              <a:rPr lang="en-US" altLang="zh-CN" sz="4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.."||</a:t>
            </a:r>
            <a:r>
              <a:rPr lang="en-US" altLang="zh-CN" sz="4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memname</a:t>
            </a:r>
            <a:r>
              <a:rPr lang="en-US" altLang="zh-CN" sz="4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as </a:t>
            </a:r>
            <a:r>
              <a:rPr lang="en-US" altLang="zh-CN" sz="4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filename,nobs</a:t>
            </a:r>
            <a:r>
              <a:rPr lang="en-US" altLang="zh-CN" sz="4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zh-CN" sz="4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nvar</a:t>
            </a:r>
            <a:r>
              <a:rPr lang="en-US" altLang="zh-CN" sz="4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from </a:t>
            </a:r>
            <a:r>
              <a:rPr lang="en-US" altLang="zh-CN" sz="4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dictionary.tables</a:t>
            </a:r>
            <a:endParaRPr lang="en-US" altLang="zh-CN" sz="4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sz="4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where </a:t>
            </a:r>
            <a:r>
              <a:rPr lang="en-US" altLang="zh-CN" sz="4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libname</a:t>
            </a:r>
            <a:r>
              <a:rPr lang="en-US" altLang="zh-CN" sz="4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='CURRENT';/* should be UPCASE */</a:t>
            </a:r>
          </a:p>
          <a:p>
            <a:pPr>
              <a:buNone/>
            </a:pPr>
            <a:r>
              <a:rPr lang="en-US" altLang="zh-CN" sz="4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quit;</a:t>
            </a:r>
          </a:p>
          <a:p>
            <a:pPr>
              <a:buNone/>
            </a:pPr>
            <a:r>
              <a:rPr lang="en-US" altLang="zh-CN" sz="4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  RSUBMIT;</a:t>
            </a:r>
          </a:p>
          <a:p>
            <a:pPr>
              <a:buNone/>
            </a:pPr>
            <a:r>
              <a:rPr lang="en-US" altLang="zh-CN" sz="4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proc print data = </a:t>
            </a:r>
            <a:r>
              <a:rPr lang="en-US" altLang="zh-CN" sz="49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this_counts</a:t>
            </a:r>
            <a:r>
              <a:rPr lang="en-US" altLang="zh-CN" sz="4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zh-CN" sz="49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obs</a:t>
            </a:r>
            <a:r>
              <a:rPr lang="en-US" altLang="zh-CN" sz="4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10);run;</a:t>
            </a:r>
          </a:p>
          <a:p>
            <a:pPr>
              <a:buNone/>
            </a:pPr>
            <a:endParaRPr lang="zh-CN" altLang="en-US" sz="4900" dirty="0" smtClean="0">
              <a:latin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zh-CN" altLang="en-US" sz="4900" dirty="0" smtClean="0">
              <a:latin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sz="4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zh-CN" sz="4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PROC EXPORT DATA=</a:t>
            </a:r>
            <a:r>
              <a:rPr lang="en-US" altLang="zh-CN" sz="49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this_counts</a:t>
            </a:r>
            <a:endParaRPr lang="en-US" altLang="zh-CN" sz="49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sz="4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OUTFILE= "/fs501.1/SAS/</a:t>
            </a:r>
            <a:r>
              <a:rPr lang="en-US" altLang="zh-CN" sz="4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gilead</a:t>
            </a:r>
            <a:r>
              <a:rPr lang="en-US" altLang="zh-CN" sz="4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altLang="zh-CN" sz="4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hcv_tracking</a:t>
            </a:r>
            <a:r>
              <a:rPr lang="en-US" altLang="zh-CN" sz="4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/monthly/201411/output/re_cnt.CSV"</a:t>
            </a:r>
          </a:p>
          <a:p>
            <a:pPr>
              <a:buNone/>
            </a:pPr>
            <a:r>
              <a:rPr lang="en-US" altLang="zh-CN" sz="4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DBMS=CSV REPLACE;</a:t>
            </a:r>
          </a:p>
          <a:p>
            <a:pPr>
              <a:buNone/>
            </a:pPr>
            <a:r>
              <a:rPr lang="en-US" altLang="zh-CN" sz="4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zh-CN" sz="4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RUN;</a:t>
            </a:r>
          </a:p>
          <a:p>
            <a:pPr>
              <a:buNone/>
            </a:pPr>
            <a:endParaRPr lang="zh-CN" altLang="en-US" sz="4900" dirty="0" smtClean="0">
              <a:latin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sz="4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*signoff;                </a:t>
            </a:r>
            <a:r>
              <a:rPr lang="en-US" altLang="zh-CN" sz="8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80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2" action="ppaction://hlinkfile"/>
              </a:rPr>
              <a:t>recnt.csv</a:t>
            </a:r>
            <a:endParaRPr lang="en-US" altLang="zh-CN" sz="8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US" altLang="zh-CN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zh-CN" altLang="en-US" sz="24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38A-D754-4216-A564-C164FB7ECFCD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B53F-FF07-4C8D-8372-A58705484B2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7" descr="C:\Users\Resourcebase\Desktop\BrandEvo2 Word logos\IMSHlogo_CMYK_TM_I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304800"/>
            <a:ext cx="4876800" cy="13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Auto Run   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2" action="ppaction://hlinkfile"/>
              </a:rPr>
              <a:t>auto.txt</a:t>
            </a:r>
            <a:endParaRPr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Standard auto run document to make code running one by one in consecutive order automatically.</a:t>
            </a:r>
          </a:p>
          <a:p>
            <a:pPr>
              <a:buNone/>
            </a:pPr>
            <a:endParaRPr lang="en-US" altLang="zh-C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I/O Error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3" action="ppaction://hlinkfile"/>
              </a:rPr>
              <a:t>I/O </a:t>
            </a: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3" action="ppaction://hlinkfile"/>
              </a:rPr>
              <a:t>Error</a:t>
            </a:r>
            <a:endParaRPr lang="en-US" altLang="zh-C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I/O error happens when the file seems to appear in the </a:t>
            </a:r>
            <a:r>
              <a:rPr lang="en-US" altLang="zh-CN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unix,but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actually has been moved another disk for space saving. It usually happens to large, old data in </a:t>
            </a:r>
            <a:r>
              <a:rPr lang="en-US" altLang="zh-CN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unix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buNone/>
            </a:pPr>
            <a:endParaRPr lang="en-US" altLang="zh-C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If we have to use these files with I/O error, we need try to </a:t>
            </a:r>
          </a:p>
          <a:p>
            <a:pPr>
              <a:buNone/>
            </a:pP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recall tem by ourselves at first, if it stills doesn’t work, we need to write to </a:t>
            </a:r>
            <a:r>
              <a:rPr lang="en-US" altLang="zh-CN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unix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admin to ask them to move back data to </a:t>
            </a:r>
            <a:r>
              <a:rPr lang="en-US" altLang="zh-CN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unix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38A-D754-4216-A564-C164FB7ECFCD}" type="datetime1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B53F-FF07-4C8D-8372-A58705484B2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7" descr="C:\Users\Resourcebase\Desktop\BrandEvo2 Word logos\IMSHlogo_CMYK_TM_I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304800"/>
            <a:ext cx="4876800" cy="13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39C181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39C181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39C181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732</TotalTime>
  <Words>1861</Words>
  <Application>Microsoft Office PowerPoint</Application>
  <PresentationFormat>On-screen Show (4:3)</PresentationFormat>
  <Paragraphs>472</Paragraphs>
  <Slides>40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Concourse</vt:lpstr>
      <vt:lpstr>QC and Best Practice</vt:lpstr>
      <vt:lpstr>QC     Quality Control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Best Practice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 and Best Practice</dc:title>
  <dc:creator>myjia</dc:creator>
  <cp:lastModifiedBy>myjia</cp:lastModifiedBy>
  <cp:revision>64</cp:revision>
  <dcterms:created xsi:type="dcterms:W3CDTF">2015-01-19T06:14:49Z</dcterms:created>
  <dcterms:modified xsi:type="dcterms:W3CDTF">2015-01-21T07:43:08Z</dcterms:modified>
</cp:coreProperties>
</file>