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71" r:id="rId1"/>
    <p:sldMasterId id="2147483689" r:id="rId2"/>
    <p:sldMasterId id="2147483704" r:id="rId3"/>
  </p:sldMasterIdLst>
  <p:notesMasterIdLst>
    <p:notesMasterId r:id="rId17"/>
  </p:notesMasterIdLst>
  <p:handoutMasterIdLst>
    <p:handoutMasterId r:id="rId18"/>
  </p:handoutMasterIdLst>
  <p:sldIdLst>
    <p:sldId id="272" r:id="rId4"/>
    <p:sldId id="293" r:id="rId5"/>
    <p:sldId id="311" r:id="rId6"/>
    <p:sldId id="307" r:id="rId7"/>
    <p:sldId id="309" r:id="rId8"/>
    <p:sldId id="310" r:id="rId9"/>
    <p:sldId id="304" r:id="rId10"/>
    <p:sldId id="305" r:id="rId11"/>
    <p:sldId id="296" r:id="rId12"/>
    <p:sldId id="313" r:id="rId13"/>
    <p:sldId id="308" r:id="rId14"/>
    <p:sldId id="312" r:id="rId15"/>
    <p:sldId id="292" r:id="rId16"/>
  </p:sldIdLst>
  <p:sldSz cx="9144000" cy="6858000" type="screen4x3"/>
  <p:notesSz cx="7023100" cy="9309100"/>
  <p:embeddedFontLst>
    <p:embeddedFont>
      <p:font typeface="MS Shell Dlg 2" panose="020B0604030504040204" pitchFamily="34" charset="0"/>
      <p:regular r:id="rId19"/>
      <p:bold r:id="rId20"/>
    </p:embeddedFont>
    <p:embeddedFont>
      <p:font typeface="黑体" panose="02010609060101010101" pitchFamily="49" charset="-122"/>
      <p:regular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4455" indent="-441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0334" indent="-911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67638" indent="-138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3517" indent="-18520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051456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461748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872039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282330" algn="l" defTabSz="8205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jing Cao" initials="XC" lastIdx="1" clrIdx="0">
    <p:extLst>
      <p:ext uri="{19B8F6BF-5375-455C-9EA6-DF929625EA0E}">
        <p15:presenceInfo xmlns:p15="http://schemas.microsoft.com/office/powerpoint/2012/main" userId="S-1-5-21-3378924584-2267847585-3061742807-266642" providerId="AD"/>
      </p:ext>
    </p:extLst>
  </p:cmAuthor>
  <p:cmAuthor id="2" name="Yanan Liu" initials="YL" lastIdx="2" clrIdx="1">
    <p:extLst>
      <p:ext uri="{19B8F6BF-5375-455C-9EA6-DF929625EA0E}">
        <p15:presenceInfo xmlns:p15="http://schemas.microsoft.com/office/powerpoint/2012/main" userId="S-1-5-21-3378924584-2267847585-3061742807-2797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980"/>
    <a:srgbClr val="FFCF32"/>
    <a:srgbClr val="20C22F"/>
    <a:srgbClr val="23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4" autoAdjust="0"/>
    <p:restoredTop sz="97837" autoAdjust="0"/>
  </p:normalViewPr>
  <p:slideViewPr>
    <p:cSldViewPr snapToGrid="0" snapToObjects="1" showGuides="1">
      <p:cViewPr varScale="1">
        <p:scale>
          <a:sx n="85" d="100"/>
          <a:sy n="85" d="100"/>
        </p:scale>
        <p:origin x="79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128"/>
    </p:cViewPr>
  </p:notesTextViewPr>
  <p:notesViewPr>
    <p:cSldViewPr snapToGrid="0" snapToObjects="1">
      <p:cViewPr varScale="1">
        <p:scale>
          <a:sx n="80" d="100"/>
          <a:sy n="80" d="100"/>
        </p:scale>
        <p:origin x="-3856" y="-10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4606-2FFC-4599-A419-6B96905C1F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E6225-FE1C-454E-8449-9F57C836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2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649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928" y="1"/>
            <a:ext cx="3043649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200"/>
            </a:lvl1pPr>
          </a:lstStyle>
          <a:p>
            <a:fld id="{E519884F-D6F0-EC4E-A56A-14AD622F798C}" type="datetimeFigureOut">
              <a:rPr lang="en-US" smtClean="0"/>
              <a:pPr/>
              <a:t>5/4/2017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76" tIns="44138" rIns="88276" bIns="441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16" y="4422131"/>
            <a:ext cx="5617870" cy="4188171"/>
          </a:xfrm>
          <a:prstGeom prst="rect">
            <a:avLst/>
          </a:prstGeom>
        </p:spPr>
        <p:txBody>
          <a:bodyPr vert="horz" lIns="88276" tIns="44138" rIns="88276" bIns="44138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723"/>
            <a:ext cx="3043649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928" y="8842723"/>
            <a:ext cx="3043649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200"/>
            </a:lvl1pPr>
          </a:lstStyle>
          <a:p>
            <a:fld id="{7792B569-2F9F-D440-B547-B789863526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6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文档详细说明；</a:t>
            </a:r>
            <a:endParaRPr lang="en-US" altLang="zh-CN" smtClean="0"/>
          </a:p>
          <a:p>
            <a:r>
              <a:rPr lang="zh-CN" altLang="en-US" smtClean="0"/>
              <a:t>重要</a:t>
            </a:r>
            <a:r>
              <a:rPr lang="zh-CN" altLang="en-US" dirty="0" smtClean="0"/>
              <a:t>的部分；</a:t>
            </a:r>
            <a:endParaRPr lang="en-US" altLang="zh-CN" dirty="0" smtClean="0"/>
          </a:p>
          <a:p>
            <a:r>
              <a:rPr lang="zh-CN" altLang="en-US" dirty="0" smtClean="0"/>
              <a:t>分享常见问题，</a:t>
            </a:r>
            <a:r>
              <a:rPr lang="zh-CN" altLang="en-US" baseline="0" dirty="0" smtClean="0"/>
              <a:t> 解决办法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B569-2F9F-D440-B547-B789863526A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5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Claim_id</a:t>
            </a:r>
            <a:r>
              <a:rPr lang="en-US" dirty="0" smtClean="0"/>
              <a:t>  unique </a:t>
            </a:r>
          </a:p>
          <a:p>
            <a:r>
              <a:rPr lang="en-US" dirty="0" smtClean="0"/>
              <a:t>Fill number 0–</a:t>
            </a:r>
            <a:r>
              <a:rPr lang="en-US" baseline="0" dirty="0" smtClean="0"/>
              <a:t> original fill, &gt;0 refill</a:t>
            </a:r>
          </a:p>
          <a:p>
            <a:r>
              <a:rPr lang="en-US" baseline="0" dirty="0" err="1" smtClean="0"/>
              <a:t>Provider_id</a:t>
            </a:r>
            <a:r>
              <a:rPr lang="en-US" baseline="0" dirty="0" smtClean="0"/>
              <a:t> to link reference table </a:t>
            </a:r>
            <a:r>
              <a:rPr lang="en-US" baseline="0" dirty="0" err="1" smtClean="0"/>
              <a:t>v_provider@ndw</a:t>
            </a:r>
            <a:r>
              <a:rPr lang="en-US" baseline="0" dirty="0" smtClean="0"/>
              <a:t> to know the provider information</a:t>
            </a:r>
          </a:p>
          <a:p>
            <a:r>
              <a:rPr lang="en-US" baseline="0" dirty="0" smtClean="0"/>
              <a:t>Usually use </a:t>
            </a:r>
            <a:r>
              <a:rPr lang="en-US" baseline="0" dirty="0" err="1" smtClean="0"/>
              <a:t>pri_spcl_cd</a:t>
            </a:r>
            <a:r>
              <a:rPr lang="en-US" baseline="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primary specialty code ‘’IM”(INTERNAL MEDICINE) “POD”(PODIATRIST)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Chnl_cd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mailorder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 specialty mail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L long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term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R retail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B569-2F9F-D440-B547-B789863526A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9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文档详细说明；</a:t>
            </a:r>
            <a:endParaRPr lang="en-US" altLang="zh-CN" smtClean="0"/>
          </a:p>
          <a:p>
            <a:r>
              <a:rPr lang="zh-CN" altLang="en-US" smtClean="0"/>
              <a:t>重要</a:t>
            </a:r>
            <a:r>
              <a:rPr lang="zh-CN" altLang="en-US" dirty="0" smtClean="0"/>
              <a:t>的部分；</a:t>
            </a:r>
            <a:endParaRPr lang="en-US" altLang="zh-CN" dirty="0" smtClean="0"/>
          </a:p>
          <a:p>
            <a:r>
              <a:rPr lang="zh-CN" altLang="en-US" dirty="0" smtClean="0"/>
              <a:t>分享常见问题，</a:t>
            </a:r>
            <a:r>
              <a:rPr lang="zh-CN" altLang="en-US" baseline="0" dirty="0" smtClean="0"/>
              <a:t> 解决办法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B569-2F9F-D440-B547-B789863526A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5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文档详细说明；</a:t>
            </a:r>
            <a:endParaRPr lang="en-US" altLang="zh-CN" smtClean="0"/>
          </a:p>
          <a:p>
            <a:r>
              <a:rPr lang="zh-CN" altLang="en-US" smtClean="0"/>
              <a:t>重要</a:t>
            </a:r>
            <a:r>
              <a:rPr lang="zh-CN" altLang="en-US" dirty="0" smtClean="0"/>
              <a:t>的部分；</a:t>
            </a:r>
            <a:endParaRPr lang="en-US" altLang="zh-CN" dirty="0" smtClean="0"/>
          </a:p>
          <a:p>
            <a:r>
              <a:rPr lang="zh-CN" altLang="en-US" dirty="0" smtClean="0"/>
              <a:t>分享常见问题，</a:t>
            </a:r>
            <a:r>
              <a:rPr lang="zh-CN" altLang="en-US" baseline="0" dirty="0" smtClean="0"/>
              <a:t> 解决办法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2B569-2F9F-D440-B547-B789863526A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2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5" name="Picture 14" descr="IMS_Health_PPT_cover_revised_final.jpg"/>
          <p:cNvPicPr>
            <a:picLocks noChangeAspect="1"/>
          </p:cNvPicPr>
          <p:nvPr userDrawn="1"/>
        </p:nvPicPr>
        <p:blipFill>
          <a:blip r:embed="rId2" cstate="print"/>
          <a:srcRect t="2299" r="37731" b="18835"/>
          <a:stretch>
            <a:fillRect/>
          </a:stretch>
        </p:blipFill>
        <p:spPr>
          <a:xfrm>
            <a:off x="2303929" y="3175"/>
            <a:ext cx="6840071" cy="5773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6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01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27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99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31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4" name="Picture 13" descr="IMSCG2015logo_tag_TM_RGB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56" y="6353138"/>
            <a:ext cx="2425700" cy="368300"/>
          </a:xfrm>
          <a:prstGeom prst="rect">
            <a:avLst/>
          </a:prstGeom>
        </p:spPr>
      </p:pic>
      <p:pic>
        <p:nvPicPr>
          <p:cNvPr id="10" name="Picture 9" descr="IMS_Health_PPT_cover_revised_final.jpg"/>
          <p:cNvPicPr>
            <a:picLocks noChangeAspect="1"/>
          </p:cNvPicPr>
          <p:nvPr userDrawn="1"/>
        </p:nvPicPr>
        <p:blipFill>
          <a:blip r:embed="rId3" cstate="print"/>
          <a:srcRect t="2299" r="37731" b="18835"/>
          <a:stretch>
            <a:fillRect/>
          </a:stretch>
        </p:blipFill>
        <p:spPr>
          <a:xfrm>
            <a:off x="2303929" y="244"/>
            <a:ext cx="6840071" cy="57732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24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7" t="29638" r="57232" b="17311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4" name="Picture 13" descr="IMSCG2015logo_tag_TM_RGB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56" y="6353138"/>
            <a:ext cx="2425700" cy="3683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164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 descr="IMSCG2015logo_tag_TM_RGB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56" y="6353138"/>
            <a:ext cx="2425700" cy="3683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79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7" name="Picture 6" descr="IMSCG2015logo_tag_TM_RG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08"/>
          <a:stretch/>
        </p:blipFill>
        <p:spPr>
          <a:xfrm>
            <a:off x="6503756" y="6353138"/>
            <a:ext cx="2425700" cy="295349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</p:spTree>
    <p:extLst>
      <p:ext uri="{BB962C8B-B14F-4D97-AF65-F5344CB8AC3E}">
        <p14:creationId xmlns:p14="http://schemas.microsoft.com/office/powerpoint/2010/main" val="391456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6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7" t="29638" r="57232" b="17311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9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7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7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6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10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23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54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  <a:prstGeom prst="rect">
            <a:avLst/>
          </a:prstGeo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24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  <a:prstGeom prst="rect">
            <a:avLst/>
          </a:prstGeo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12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0271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 descr="IMSHlogo2015_RGB_TM_IA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17"/>
          <a:stretch/>
        </p:blipFill>
        <p:spPr>
          <a:xfrm>
            <a:off x="7268195" y="6228590"/>
            <a:ext cx="1433388" cy="422896"/>
          </a:xfrm>
          <a:prstGeom prst="rect">
            <a:avLst/>
          </a:prstGeom>
        </p:spPr>
      </p:pic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14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5" name="Picture 14" descr="IMS_Health_PPT_cover_revised_final.jpg"/>
          <p:cNvPicPr>
            <a:picLocks noChangeAspect="1"/>
          </p:cNvPicPr>
          <p:nvPr userDrawn="1"/>
        </p:nvPicPr>
        <p:blipFill>
          <a:blip r:embed="rId2" cstate="print"/>
          <a:srcRect t="2299" r="37731" b="18835"/>
          <a:stretch>
            <a:fillRect/>
          </a:stretch>
        </p:blipFill>
        <p:spPr>
          <a:xfrm>
            <a:off x="2303929" y="3175"/>
            <a:ext cx="6840071" cy="5773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6" name="Picture 15" descr="IIHIlogo2015_RGB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58" y="6209609"/>
            <a:ext cx="1679089" cy="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6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2-Isometric-iPad-Air-Silver-Mock-up-v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7" t="29638" r="57232" b="17311"/>
          <a:stretch/>
        </p:blipFill>
        <p:spPr>
          <a:xfrm>
            <a:off x="0" y="0"/>
            <a:ext cx="9144000" cy="593982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899" y="1748036"/>
            <a:ext cx="5040000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rgbClr val="1C2980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899" y="3249497"/>
            <a:ext cx="5040000" cy="56473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rgbClr val="17181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9899" y="4498426"/>
            <a:ext cx="5727290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rgbClr val="17181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9899" y="4838700"/>
            <a:ext cx="5727290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171815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899" y="5347768"/>
            <a:ext cx="5724000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rgbClr val="171815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5" name="Picture 14" descr="IIHIlogo2015_RGB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58" y="6209609"/>
            <a:ext cx="1679089" cy="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462766" y="1740901"/>
            <a:ext cx="8013248" cy="14947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kumimoji="0" lang="en-US" sz="5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767" y="3249497"/>
            <a:ext cx="8013248" cy="5647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2829" y="877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4498426"/>
            <a:ext cx="8027999" cy="33302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2766" y="4838700"/>
            <a:ext cx="8027999" cy="360000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2766" y="5347768"/>
            <a:ext cx="8027999" cy="354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pic>
        <p:nvPicPr>
          <p:cNvPr id="11" name="Picture 10" descr="IIHIlogo2015_RGB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58" y="6209609"/>
            <a:ext cx="1679089" cy="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8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6" name="Picture 5" descr="IIHIlogo2015_RGB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58" y="6209609"/>
            <a:ext cx="1679089" cy="431999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</p:spTree>
    <p:extLst>
      <p:ext uri="{BB962C8B-B14F-4D97-AF65-F5344CB8AC3E}">
        <p14:creationId xmlns:p14="http://schemas.microsoft.com/office/powerpoint/2010/main" val="183874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9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36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7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0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4" y="1599640"/>
            <a:ext cx="8279999" cy="447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/>
            </a:lvl1pPr>
            <a:lvl2pPr marL="301752" indent="0">
              <a:buNone/>
              <a:defRPr/>
            </a:lvl2pPr>
            <a:lvl3pPr marL="612648" indent="0">
              <a:buNone/>
              <a:defRPr/>
            </a:lvl3pPr>
            <a:lvl4pPr marL="932688" indent="0">
              <a:buNone/>
              <a:defRPr/>
            </a:lvl4pPr>
            <a:lvl5pPr marL="1252728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22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82733"/>
            <a:ext cx="9144000" cy="107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7" name="Picture 6" descr="IMSHlogo2015_RGB_TM_IA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30"/>
          <a:stretch/>
        </p:blipFill>
        <p:spPr>
          <a:xfrm>
            <a:off x="7268195" y="6325448"/>
            <a:ext cx="1433388" cy="270164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2766" y="1752600"/>
            <a:ext cx="8013248" cy="1484093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section slide</a:t>
            </a:r>
          </a:p>
        </p:txBody>
      </p:sp>
    </p:spTree>
    <p:extLst>
      <p:ext uri="{BB962C8B-B14F-4D97-AF65-F5344CB8AC3E}">
        <p14:creationId xmlns:p14="http://schemas.microsoft.com/office/powerpoint/2010/main" val="208690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68496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35020" y="1599639"/>
            <a:ext cx="4030694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62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4" y="1599639"/>
            <a:ext cx="397822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756548" y="1599639"/>
            <a:ext cx="4009166" cy="44931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45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39"/>
            <a:ext cx="5112054" cy="4478921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2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62143" y="1599639"/>
            <a:ext cx="2700858" cy="4478921"/>
          </a:xfrm>
          <a:prstGeom prst="rect">
            <a:avLst/>
          </a:prstGeom>
        </p:spPr>
        <p:txBody>
          <a:bodyPr wrap="square" tIns="0">
            <a:noAutofit/>
            <a:scene3d>
              <a:camera prst="orthographicFront"/>
              <a:lightRig rig="threePt" dir="t"/>
            </a:scene3d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5827477" y="1612771"/>
            <a:ext cx="8911" cy="4473031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16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810142" y="1599640"/>
            <a:ext cx="2952859" cy="4471786"/>
          </a:xfrm>
          <a:prstGeom prst="rect">
            <a:avLst/>
          </a:prstGeom>
        </p:spPr>
        <p:txBody>
          <a:bodyPr wrap="square" tIns="0">
            <a:no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85715" y="1599640"/>
            <a:ext cx="4966818" cy="447178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1176"/>
              </a:spcBef>
              <a:buNone/>
              <a:defRPr sz="2000"/>
            </a:lvl1pPr>
            <a:lvl2pPr marL="410291" indent="0">
              <a:buNone/>
              <a:defRPr/>
            </a:lvl2pPr>
            <a:lvl3pPr marL="820582" indent="0">
              <a:buNone/>
              <a:defRPr/>
            </a:lvl3pPr>
            <a:lvl4pPr marL="1230873" indent="0">
              <a:buNone/>
              <a:defRPr/>
            </a:lvl4pPr>
            <a:lvl5pPr marL="1641165" indent="0">
              <a:buNone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42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262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0271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2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463" y="1803095"/>
            <a:ext cx="7772977" cy="1043555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divider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463" y="2862434"/>
            <a:ext cx="7765049" cy="1753721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5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4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9999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5714" y="1088229"/>
            <a:ext cx="8280000" cy="354560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- Bullets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5716" y="1080411"/>
            <a:ext cx="8279997" cy="499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SHlogo2015_RGB_TM_IA.eps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30"/>
          <a:stretch/>
        </p:blipFill>
        <p:spPr>
          <a:xfrm>
            <a:off x="7268195" y="6325448"/>
            <a:ext cx="1433388" cy="2701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DEF0A56F-D2D0-4957-B6A4-1DC911A5477B}" type="slidenum">
              <a:rPr lang="en-GB" sz="950" smtClean="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37" r:id="rId2"/>
    <p:sldLayoutId id="2147483686" r:id="rId3"/>
    <p:sldLayoutId id="2147483680" r:id="rId4"/>
    <p:sldLayoutId id="2147483672" r:id="rId5"/>
    <p:sldLayoutId id="2147483684" r:id="rId6"/>
    <p:sldLayoutId id="2147483688" r:id="rId7"/>
    <p:sldLayoutId id="2147483673" r:id="rId8"/>
    <p:sldLayoutId id="2147483687" r:id="rId9"/>
    <p:sldLayoutId id="2147483681" r:id="rId10"/>
    <p:sldLayoutId id="2147483678" r:id="rId11"/>
    <p:sldLayoutId id="2147483682" r:id="rId12"/>
    <p:sldLayoutId id="2147483683" r:id="rId13"/>
    <p:sldLayoutId id="2147483685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20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SCG2015logo_tag_TM_RGB.eps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08"/>
          <a:stretch/>
        </p:blipFill>
        <p:spPr>
          <a:xfrm>
            <a:off x="6503756" y="6353138"/>
            <a:ext cx="2425700" cy="2953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AF323D4A-91CC-4F40-81A5-D9630C60C971}" type="slidenum">
              <a:rPr sz="95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38" r:id="rId2"/>
    <p:sldLayoutId id="2147483691" r:id="rId3"/>
    <p:sldLayoutId id="2147483693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39" r:id="rId13"/>
    <p:sldLayoutId id="2147483701" r:id="rId14"/>
    <p:sldLayoutId id="2147483702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20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IHIlogo2015_RGB.eps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58" y="6209609"/>
            <a:ext cx="1679089" cy="431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412" y="6427715"/>
            <a:ext cx="215926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>
              <a:buFont typeface="Arial"/>
              <a:buNone/>
            </a:pPr>
            <a:fld id="{AF323D4A-91CC-4F40-81A5-D9630C60C971}" type="slidenum">
              <a:rPr sz="950">
                <a:solidFill>
                  <a:schemeClr val="tx2"/>
                </a:solidFill>
              </a:rPr>
              <a:pPr marL="0" indent="0" algn="ctr">
                <a:buFont typeface="Arial"/>
                <a:buNone/>
              </a:pPr>
              <a:t>‹#›</a:t>
            </a:fld>
            <a:endParaRPr lang="en-US" sz="95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444" y="6353138"/>
            <a:ext cx="0" cy="295349"/>
          </a:xfrm>
          <a:prstGeom prst="line">
            <a:avLst/>
          </a:prstGeom>
          <a:ln w="9525" cmpd="sng">
            <a:solidFill>
              <a:srgbClr val="CACCC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22300" y="6318250"/>
            <a:ext cx="572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EAFBF"/>
                </a:solidFill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95443" y="75203"/>
            <a:ext cx="8270269" cy="8492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95443" y="1599639"/>
            <a:ext cx="8270269" cy="4486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10291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137160" indent="-137160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20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1pPr>
      <a:lvl2pPr marL="484632" indent="-16459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8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2pPr>
      <a:lvl3pPr marL="749808" indent="-118872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•"/>
        <a:defRPr sz="16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3pPr>
      <a:lvl4pPr marL="1069848" indent="-109728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–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4pPr>
      <a:lvl5pPr marL="1389888" indent="-100584" algn="l" defTabSz="410291" rtl="0" eaLnBrk="1" latinLnBrk="0" hangingPunct="1">
        <a:lnSpc>
          <a:spcPct val="110000"/>
        </a:lnSpc>
        <a:spcBef>
          <a:spcPts val="1300"/>
        </a:spcBef>
        <a:buClr>
          <a:schemeClr val="accent1"/>
        </a:buClr>
        <a:buSzPct val="80000"/>
        <a:buFont typeface="Arial"/>
        <a:buChar char="»"/>
        <a:defRPr sz="1200" b="0" i="0" kern="1200">
          <a:solidFill>
            <a:schemeClr val="bg2">
              <a:lumMod val="10000"/>
            </a:schemeClr>
          </a:solidFill>
          <a:latin typeface="Arial"/>
          <a:ea typeface="+mn-ea"/>
          <a:cs typeface="Arial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99" y="1171574"/>
            <a:ext cx="6664997" cy="1257300"/>
          </a:xfrm>
        </p:spPr>
        <p:txBody>
          <a:bodyPr/>
          <a:lstStyle/>
          <a:p>
            <a:r>
              <a:rPr lang="en-US" dirty="0" smtClean="0"/>
              <a:t>NDW RX EXTRACT</a:t>
            </a:r>
            <a:br>
              <a:rPr lang="en-US" dirty="0" smtClean="0"/>
            </a:br>
            <a:r>
              <a:rPr lang="en-US" sz="2400" dirty="0" smtClean="0"/>
              <a:t>Advanced Analytics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899" y="3248024"/>
            <a:ext cx="6931026" cy="16383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RX Raw Claim Level Extract</a:t>
            </a:r>
          </a:p>
          <a:p>
            <a:r>
              <a:rPr lang="en-US" sz="1400" dirty="0" smtClean="0"/>
              <a:t>May.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77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5714" y="75202"/>
            <a:ext cx="8280000" cy="905873"/>
          </a:xfrm>
        </p:spPr>
        <p:txBody>
          <a:bodyPr/>
          <a:lstStyle/>
          <a:p>
            <a:r>
              <a:rPr lang="en-US" dirty="0"/>
              <a:t>Sample Call - initial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590687"/>
            <a:ext cx="7043883" cy="3196465"/>
          </a:xfrm>
        </p:spPr>
      </p:pic>
    </p:spTree>
    <p:extLst>
      <p:ext uri="{BB962C8B-B14F-4D97-AF65-F5344CB8AC3E}">
        <p14:creationId xmlns:p14="http://schemas.microsoft.com/office/powerpoint/2010/main" val="14020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85714" y="1141225"/>
            <a:ext cx="8280000" cy="526097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DECLARE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v_tbl_nm</a:t>
            </a:r>
            <a:r>
              <a:rPr lang="en-US" sz="1200" dirty="0"/>
              <a:t> varchar2(100);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BEGIN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frw_process_pkg.PR_MHA_CLAIM_LVL_DP</a:t>
            </a:r>
            <a:r>
              <a:rPr lang="en-US" sz="1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(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pv_req_nm</a:t>
            </a:r>
            <a:r>
              <a:rPr lang="en-US" sz="1200" dirty="0"/>
              <a:t>                    =&gt;'MHA raw data'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pv_req_desc</a:t>
            </a:r>
            <a:r>
              <a:rPr lang="en-US" sz="1200" dirty="0"/>
              <a:t>                    =&gt;'data pull'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pv_cre_nm</a:t>
            </a:r>
            <a:r>
              <a:rPr lang="en-US" sz="1200" dirty="0"/>
              <a:t>                    =&gt;'YNLIU'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pv_cre_email_addr</a:t>
            </a:r>
            <a:r>
              <a:rPr lang="en-US" sz="1200" dirty="0"/>
              <a:t>         =&gt;'ynliu@cn.IMSHEALTH.COM'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--,</a:t>
            </a:r>
            <a:r>
              <a:rPr lang="en-US" sz="1200" dirty="0" err="1"/>
              <a:t>pv_callg_appl_req_id</a:t>
            </a:r>
            <a:r>
              <a:rPr lang="en-US" sz="1200" dirty="0"/>
              <a:t>     =&gt;27811 </a:t>
            </a:r>
            <a:r>
              <a:rPr lang="en-US" sz="1200" i="1" dirty="0"/>
              <a:t>--needed for PRS requests or Monthly data extract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pv_callg_appl_nm</a:t>
            </a:r>
            <a:r>
              <a:rPr lang="en-US" sz="1200" dirty="0"/>
              <a:t>        =&gt; 'MANUAL'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pv_req_typ</a:t>
            </a:r>
            <a:r>
              <a:rPr lang="en-US" sz="1200" dirty="0"/>
              <a:t>                     =&gt;'M'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pv_strt_mth_wk</a:t>
            </a:r>
            <a:r>
              <a:rPr lang="en-US" sz="1200" dirty="0"/>
              <a:t>                    =&gt;201703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pv_end_mth_wk</a:t>
            </a:r>
            <a:r>
              <a:rPr lang="en-US" sz="1200" dirty="0"/>
              <a:t>                     =&gt;201703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pv_ref_tbl</a:t>
            </a:r>
            <a:r>
              <a:rPr lang="en-US" sz="1200" dirty="0"/>
              <a:t>                         =&gt;'ARISTADA_DOI'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pv_pat_tbl</a:t>
            </a:r>
            <a:r>
              <a:rPr lang="en-US" sz="1200" dirty="0"/>
              <a:t>                         =&gt; ''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,</a:t>
            </a:r>
            <a:r>
              <a:rPr lang="en-US" sz="1200" dirty="0" err="1"/>
              <a:t>pv_clmn_list</a:t>
            </a:r>
            <a:r>
              <a:rPr lang="en-US" sz="1200" dirty="0"/>
              <a:t>                  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'CLAIM_ID,SVC_DT, FILL_NBR, DAYS_SUPPLY_CNT, PATIENT_ID,MONTH_ID, PRODUCT_ID,NDC,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AUTH_RFLL_NBR,PHARMACY_ID,IMS_PAYER_ID,PROVIDER_ID, INGRD_COST_PAID_AMT, DSPNSD_QTY, RX_NBR,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PRI_SPCL_CD,FACILITY_ID,FACILITY_TYPE,PRI_PAYER_TYP_CD,SEC_PAYER_TYP_CD,TER_PAYER_TYP_CD,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MKTED_PROD_NM,STRNT_VALUE_NBR'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pv_obj_nm_out</a:t>
            </a:r>
            <a:r>
              <a:rPr lang="en-US" sz="1200" dirty="0"/>
              <a:t> =&gt;</a:t>
            </a:r>
            <a:r>
              <a:rPr lang="en-US" sz="1200" dirty="0" err="1"/>
              <a:t>v_tbl_nm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END;</a:t>
            </a:r>
            <a:endParaRPr lang="en-US" sz="1200" b="1" dirty="0" smtClean="0"/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5714" y="75202"/>
            <a:ext cx="8280000" cy="905873"/>
          </a:xfrm>
        </p:spPr>
        <p:txBody>
          <a:bodyPr/>
          <a:lstStyle/>
          <a:p>
            <a:r>
              <a:rPr lang="en-US" dirty="0" smtClean="0"/>
              <a:t>Sample Call -- Recurrent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GB" dirty="0"/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485714" y="1141224"/>
            <a:ext cx="8280000" cy="5260975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>
            <a:lvl1pPr marL="137160" indent="-137160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4632" indent="-164592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–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49808" indent="-118872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•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69848" indent="-109728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–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00584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»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56602" indent="-205146" algn="l" defTabSz="4102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66893" indent="-205146" algn="l" defTabSz="4102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77185" indent="-205146" algn="l" defTabSz="4102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87476" indent="-205146" algn="l" defTabSz="4102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DECLARE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v_tbl_nm</a:t>
            </a:r>
            <a:r>
              <a:rPr lang="en-US" sz="1200" dirty="0" smtClean="0"/>
              <a:t> varchar2(100);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BEGIN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frw_process_pkg</a:t>
            </a:r>
            <a:r>
              <a:rPr lang="en-US" sz="1200" dirty="0"/>
              <a:t>. PR_RX_CLAIM_LVL_DP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/>
              <a:t>(   </a:t>
            </a:r>
            <a:endParaRPr lang="en-US" sz="1200" dirty="0" smtClean="0"/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 err="1" smtClean="0"/>
              <a:t>pv_req_nm</a:t>
            </a:r>
            <a:r>
              <a:rPr lang="en-US" sz="1200" dirty="0" smtClean="0"/>
              <a:t>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‘RX monthly'</a:t>
            </a:r>
            <a:endParaRPr lang="en-US" sz="1200" dirty="0">
              <a:solidFill>
                <a:srgbClr val="FF0000"/>
              </a:solidFill>
              <a:highlight>
                <a:srgbClr val="FFFFFF"/>
              </a:highlight>
              <a:latin typeface="MS Shell Dlg 2" panose="020B0604030504040204" pitchFamily="34" charset="0"/>
              <a:cs typeface="Arial"/>
            </a:endParaRP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</a:t>
            </a:r>
            <a:r>
              <a:rPr lang="en-US" sz="1200" dirty="0" err="1" smtClean="0"/>
              <a:t>pv_req_desc</a:t>
            </a:r>
            <a:r>
              <a:rPr lang="en-US" sz="1200" dirty="0" smtClean="0"/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'data pull'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pv_cre_nm</a:t>
            </a:r>
            <a:r>
              <a:rPr lang="en-US" sz="1200" dirty="0" smtClean="0"/>
              <a:t>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'YNLIU'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pv_cre_email_addr</a:t>
            </a:r>
            <a:r>
              <a:rPr lang="en-US" sz="1200" dirty="0" smtClean="0"/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'ynliu@cn.IMSHEALTH.COM'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/>
              <a:t>pv_callg_appl_req_id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  =&gt;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27812</a:t>
            </a:r>
            <a:endParaRPr lang="en-US" sz="1200" dirty="0">
              <a:solidFill>
                <a:srgbClr val="800000"/>
              </a:solidFill>
              <a:highlight>
                <a:srgbClr val="FFFFFF"/>
              </a:highlight>
              <a:latin typeface="MS Shell Dlg 2" panose="020B0604030504040204" pitchFamily="34" charset="0"/>
            </a:endParaRP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pv_callg_appl_nm</a:t>
            </a:r>
            <a:r>
              <a:rPr lang="en-US" sz="1200" dirty="0" smtClean="0"/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'MANUAL'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pv_req_typ</a:t>
            </a:r>
            <a:r>
              <a:rPr lang="en-US" sz="1200" dirty="0" smtClean="0"/>
              <a:t> 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‘M'</a:t>
            </a:r>
            <a:endParaRPr lang="en-US" sz="1200" dirty="0">
              <a:solidFill>
                <a:srgbClr val="FF0000"/>
              </a:solidFill>
              <a:highlight>
                <a:srgbClr val="FFFFFF"/>
              </a:highlight>
              <a:latin typeface="MS Shell Dlg 2" panose="020B0604030504040204" pitchFamily="34" charset="0"/>
              <a:cs typeface="Arial"/>
            </a:endParaRP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pv_strt_mth_wk</a:t>
            </a:r>
            <a:r>
              <a:rPr lang="en-US" sz="1200" dirty="0" smtClean="0"/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201703 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pv_end_mth_wk</a:t>
            </a:r>
            <a:r>
              <a:rPr lang="en-US" sz="1200" dirty="0" smtClean="0"/>
              <a:t>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201703 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pv_ref_tbl</a:t>
            </a:r>
            <a:r>
              <a:rPr lang="en-US" sz="1200" dirty="0" smtClean="0"/>
              <a:t>     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'ARISTADA_DOI'   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pv_pat_tbl</a:t>
            </a:r>
            <a:r>
              <a:rPr lang="en-US" sz="1200" dirty="0" smtClean="0"/>
              <a:t>     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''  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pv_clmn_list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'CLAIM_ID,SVC_DT, FILL_NBR, DAYS_SUPPLY_CNT, PATIENT_ID,MONTH_ID, PRODUCT_ID,NDC,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PHARMACY_ID, PROVIDER_ID, CHNL_CD,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MKTED_PROD_NM,STRNT_VALUE_NBR'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,</a:t>
            </a:r>
            <a:r>
              <a:rPr lang="en-US" sz="1200" dirty="0" err="1" smtClean="0"/>
              <a:t>pv_obj_nm_out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 </a:t>
            </a:r>
            <a:r>
              <a:rPr lang="en-US" sz="1200" dirty="0" err="1" smtClean="0"/>
              <a:t>v_tbl_nm</a:t>
            </a:r>
            <a:endParaRPr lang="en-US" sz="1200" dirty="0" smtClean="0"/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);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END;</a:t>
            </a:r>
          </a:p>
          <a:p>
            <a:pPr lvl="1" fontAlgn="auto">
              <a:spcAft>
                <a:spcPts val="0"/>
              </a:spcAft>
            </a:pPr>
            <a:endParaRPr lang="en-US" b="1" dirty="0" smtClean="0"/>
          </a:p>
          <a:p>
            <a:pPr lvl="1" fontAlgn="auto">
              <a:spcAft>
                <a:spcPts val="0"/>
              </a:spcAft>
              <a:buFont typeface="Arial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688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3" y="1606587"/>
            <a:ext cx="8279999" cy="4471973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Confirm with the methodologist if RX or MHA source is needed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S Shell Dlg 2" panose="020B060403050404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RX source LTC: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 call PR_RX_CLAIM_LVL_DP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pv_chnl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 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'L'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S Shell Dlg 2" panose="020B060403050404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MHA source LTC: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 call PR_MHA_CLAIM_LVL_DP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S Shell Dlg 2" panose="020B060403050404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LTC Channel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000" y="2008778"/>
            <a:ext cx="8280000" cy="849228"/>
          </a:xfrm>
        </p:spPr>
        <p:txBody>
          <a:bodyPr/>
          <a:lstStyle/>
          <a:p>
            <a:r>
              <a:rPr lang="en-US" sz="4000" dirty="0" smtClean="0"/>
              <a:t>                  </a:t>
            </a:r>
            <a:br>
              <a:rPr lang="en-US" sz="4000" dirty="0" smtClean="0"/>
            </a:br>
            <a:r>
              <a:rPr lang="en-US" sz="4000" dirty="0" smtClean="0"/>
              <a:t>      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Questions/Comments?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85714" y="1590676"/>
            <a:ext cx="8280000" cy="42291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Data </a:t>
            </a:r>
            <a:endParaRPr lang="en-US" sz="2400" dirty="0" smtClean="0"/>
          </a:p>
          <a:p>
            <a:r>
              <a:rPr lang="en-US" sz="2400" dirty="0" smtClean="0"/>
              <a:t>Sample </a:t>
            </a:r>
            <a:r>
              <a:rPr lang="en-US" sz="2400" dirty="0" smtClean="0"/>
              <a:t>Email </a:t>
            </a:r>
            <a:r>
              <a:rPr lang="en-US" sz="2400" dirty="0"/>
              <a:t>to </a:t>
            </a:r>
            <a:r>
              <a:rPr lang="en-US" sz="2400" dirty="0" smtClean="0"/>
              <a:t>Apply </a:t>
            </a:r>
            <a:r>
              <a:rPr lang="en-US" sz="2400" dirty="0"/>
              <a:t>S</a:t>
            </a:r>
            <a:r>
              <a:rPr lang="en-US" sz="2400" dirty="0" smtClean="0"/>
              <a:t>chema</a:t>
            </a:r>
          </a:p>
          <a:p>
            <a:r>
              <a:rPr lang="en-US" sz="2400" dirty="0" smtClean="0"/>
              <a:t>Connect to Oracle.  </a:t>
            </a:r>
          </a:p>
          <a:p>
            <a:r>
              <a:rPr lang="en-US" sz="2400" dirty="0" smtClean="0"/>
              <a:t>RX </a:t>
            </a:r>
            <a:r>
              <a:rPr lang="en-US" sz="2400" dirty="0"/>
              <a:t>C</a:t>
            </a:r>
            <a:r>
              <a:rPr lang="en-US" sz="2400" dirty="0" smtClean="0"/>
              <a:t>laim </a:t>
            </a:r>
            <a:r>
              <a:rPr lang="en-US" sz="2400" dirty="0"/>
              <a:t>L</a:t>
            </a:r>
            <a:r>
              <a:rPr lang="en-US" sz="2400" dirty="0" smtClean="0"/>
              <a:t>evel </a:t>
            </a:r>
            <a:r>
              <a:rPr lang="en-US" sz="2400" dirty="0"/>
              <a:t>E</a:t>
            </a:r>
            <a:r>
              <a:rPr lang="en-US" sz="2400" dirty="0" smtClean="0"/>
              <a:t>xtract </a:t>
            </a:r>
            <a:r>
              <a:rPr lang="en-US" sz="2400" dirty="0"/>
              <a:t>S</a:t>
            </a:r>
            <a:r>
              <a:rPr lang="en-US" sz="2400" dirty="0" smtClean="0"/>
              <a:t>tandard </a:t>
            </a:r>
            <a:r>
              <a:rPr lang="en-US" sz="2400" dirty="0"/>
              <a:t>P</a:t>
            </a:r>
            <a:r>
              <a:rPr lang="en-US" sz="2400" dirty="0" smtClean="0"/>
              <a:t>rocedure</a:t>
            </a:r>
          </a:p>
          <a:p>
            <a:r>
              <a:rPr lang="en-US" sz="2400" dirty="0" smtClean="0"/>
              <a:t>Caveats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5714" y="75202"/>
            <a:ext cx="8280000" cy="90587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714" y="457718"/>
            <a:ext cx="8279999" cy="5181082"/>
          </a:xfrm>
        </p:spPr>
        <p:txBody>
          <a:bodyPr/>
          <a:lstStyle/>
          <a:p>
            <a:pPr marL="0" indent="0">
              <a:buNone/>
            </a:pPr>
            <a:r>
              <a:rPr lang="en-US" sz="2900" dirty="0" smtClean="0"/>
              <a:t>Most </a:t>
            </a:r>
            <a:r>
              <a:rPr lang="en-US" sz="2900" dirty="0"/>
              <a:t>frequently used columns </a:t>
            </a:r>
          </a:p>
          <a:p>
            <a:pPr marL="320040" lvl="1" indent="0">
              <a:buNone/>
            </a:pPr>
            <a:r>
              <a:rPr lang="en-US" dirty="0" smtClean="0"/>
              <a:t>CLAIM_ID</a:t>
            </a:r>
            <a:endParaRPr lang="en-US" dirty="0"/>
          </a:p>
          <a:p>
            <a:pPr marL="320040" lvl="1" indent="0">
              <a:buNone/>
            </a:pPr>
            <a:r>
              <a:rPr lang="en-US" altLang="zh-CN" dirty="0" smtClean="0"/>
              <a:t>SVC_DT</a:t>
            </a:r>
            <a:endParaRPr lang="en-US" altLang="zh-CN" dirty="0"/>
          </a:p>
          <a:p>
            <a:pPr marL="320040" lvl="1" indent="0">
              <a:buNone/>
            </a:pPr>
            <a:r>
              <a:rPr lang="en-US" altLang="zh-CN" dirty="0" smtClean="0"/>
              <a:t>DAYS_SUPPLY_CNT</a:t>
            </a:r>
            <a:endParaRPr lang="en-US" altLang="zh-CN" dirty="0"/>
          </a:p>
          <a:p>
            <a:pPr marL="320040" lvl="1" indent="0">
              <a:buNone/>
            </a:pPr>
            <a:r>
              <a:rPr lang="en-US" altLang="zh-CN" dirty="0" smtClean="0"/>
              <a:t>FILL_NBR</a:t>
            </a:r>
            <a:r>
              <a:rPr lang="en-US" altLang="zh-CN" dirty="0"/>
              <a:t>(0 for </a:t>
            </a:r>
            <a:r>
              <a:rPr lang="en-US" altLang="zh-CN" dirty="0" err="1"/>
              <a:t>Nrx</a:t>
            </a:r>
            <a:r>
              <a:rPr lang="en-US" altLang="zh-CN" dirty="0"/>
              <a:t>, &gt;0 for </a:t>
            </a:r>
            <a:r>
              <a:rPr lang="en-US" altLang="zh-CN" dirty="0" err="1"/>
              <a:t>Rrx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20040" lvl="1" indent="0">
              <a:buNone/>
            </a:pPr>
            <a:r>
              <a:rPr lang="en-US" dirty="0" smtClean="0"/>
              <a:t>PATIENT_ID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MONTH_ID</a:t>
            </a:r>
          </a:p>
          <a:p>
            <a:pPr marL="320040" lvl="1" indent="0">
              <a:buNone/>
            </a:pPr>
            <a:r>
              <a:rPr lang="en-US" dirty="0" smtClean="0"/>
              <a:t>PRODUCT_ID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PROVIDER_ID </a:t>
            </a:r>
            <a:r>
              <a:rPr lang="zh-CN" altLang="en-US" dirty="0" smtClean="0"/>
              <a:t> </a:t>
            </a:r>
            <a:r>
              <a:rPr lang="en-US" altLang="zh-CN" dirty="0" smtClean="0"/>
              <a:t>(V_PROVIDER@NDW to link PRI_SPCL_CD)</a:t>
            </a:r>
          </a:p>
          <a:p>
            <a:pPr marL="320040" lvl="1" indent="0">
              <a:buNone/>
            </a:pPr>
            <a:r>
              <a:rPr lang="en-US" dirty="0" smtClean="0"/>
              <a:t>PHARMACY_ID</a:t>
            </a:r>
          </a:p>
          <a:p>
            <a:pPr marL="320040" lvl="1" indent="0">
              <a:buNone/>
            </a:pPr>
            <a:r>
              <a:rPr lang="en-US" dirty="0" smtClean="0"/>
              <a:t>CHNL_CD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8" y="1192336"/>
            <a:ext cx="8344623" cy="4473328"/>
          </a:xfrm>
          <a:prstGeom prst="rect">
            <a:avLst/>
          </a:prstGeom>
        </p:spPr>
      </p:pic>
      <p:sp>
        <p:nvSpPr>
          <p:cNvPr id="7" name="Title 9"/>
          <p:cNvSpPr>
            <a:spLocks noGrp="1"/>
          </p:cNvSpPr>
          <p:nvPr>
            <p:ph type="title"/>
          </p:nvPr>
        </p:nvSpPr>
        <p:spPr>
          <a:xfrm>
            <a:off x="485714" y="75203"/>
            <a:ext cx="8280000" cy="849228"/>
          </a:xfrm>
        </p:spPr>
        <p:txBody>
          <a:bodyPr/>
          <a:lstStyle/>
          <a:p>
            <a:r>
              <a:rPr lang="en-US" dirty="0" smtClean="0"/>
              <a:t>Email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85714" y="1590676"/>
            <a:ext cx="8280000" cy="42291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RX Claim Level Extract will extract data from </a:t>
            </a:r>
            <a:r>
              <a:rPr lang="en-US" dirty="0" err="1"/>
              <a:t>v_rx_fact_hdr_frw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5714" y="75202"/>
            <a:ext cx="8280000" cy="905873"/>
          </a:xfrm>
        </p:spPr>
        <p:txBody>
          <a:bodyPr/>
          <a:lstStyle/>
          <a:p>
            <a:r>
              <a:rPr lang="en-US" dirty="0" smtClean="0"/>
              <a:t>Procedure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85714" y="1590676"/>
            <a:ext cx="8280000" cy="42291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--INITIAL PROCESS ON NDW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CALL</a:t>
            </a:r>
            <a:r>
              <a:rPr lang="en-US" dirty="0"/>
              <a:t> </a:t>
            </a:r>
            <a:r>
              <a:rPr lang="en-US" b="1" i="1" dirty="0"/>
              <a:t>DBMS_SESSION.RESET_PACKAGE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--tab=Enable Output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CALL</a:t>
            </a:r>
            <a:r>
              <a:rPr lang="en-US" dirty="0"/>
              <a:t> </a:t>
            </a:r>
            <a:r>
              <a:rPr lang="en-US" b="1" i="1" dirty="0"/>
              <a:t>DBMS_OUTPUT.ENABLE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10000000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--tab=Setup AA standards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CALL</a:t>
            </a:r>
            <a:r>
              <a:rPr lang="en-US" dirty="0"/>
              <a:t> I35144_STD.std_utils.P_INIT_STANDARDS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i="1" dirty="0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--tab=Setup Log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CALL</a:t>
            </a:r>
            <a:r>
              <a:rPr lang="en-US" dirty="0"/>
              <a:t> </a:t>
            </a:r>
            <a:r>
              <a:rPr lang="en-US" dirty="0" err="1"/>
              <a:t>std_log.P_SETUP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5714" y="75202"/>
            <a:ext cx="8280000" cy="905873"/>
          </a:xfrm>
        </p:spPr>
        <p:txBody>
          <a:bodyPr/>
          <a:lstStyle/>
          <a:p>
            <a:r>
              <a:rPr lang="en-US" dirty="0" smtClean="0"/>
              <a:t>Initial Setting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5714" y="75202"/>
            <a:ext cx="8280000" cy="905873"/>
          </a:xfrm>
        </p:spPr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53020"/>
              </p:ext>
            </p:extLst>
          </p:nvPr>
        </p:nvGraphicFramePr>
        <p:xfrm>
          <a:off x="485715" y="1386245"/>
          <a:ext cx="7872674" cy="46782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96142"/>
                <a:gridCol w="3214422"/>
                <a:gridCol w="2462110"/>
              </a:tblGrid>
              <a:tr h="264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 Name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Optional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4223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</a:rPr>
                        <a:t>pv_req_nm</a:t>
                      </a:r>
                      <a:r>
                        <a:rPr lang="en-US" sz="1600" b="1" dirty="0" smtClean="0">
                          <a:effectLst/>
                        </a:rPr>
                        <a:t> 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 of request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433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</a:rPr>
                        <a:t>pv_cre_nm</a:t>
                      </a:r>
                      <a:r>
                        <a:rPr lang="en-US" sz="1600" b="1" dirty="0" smtClean="0">
                          <a:effectLst/>
                        </a:rPr>
                        <a:t> 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Requestor name. 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5272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</a:rPr>
                        <a:t>pv_cre_email_addr</a:t>
                      </a: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Requestor email address. </a:t>
                      </a:r>
                      <a:r>
                        <a:rPr lang="en-US" sz="1600" dirty="0" smtClean="0">
                          <a:effectLst/>
                        </a:rPr>
                        <a:t>Separated by “;” if more than one specified.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8485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</a:rPr>
                        <a:t>pv_callg_appl_req_id</a:t>
                      </a: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Calling application request ID. 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 for Ad-Hoc initial request. For ongoing request, has to enter the initial request ID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51887" marR="51887" marT="0" marB="0" anchor="b"/>
                </a:tc>
              </a:tr>
              <a:tr h="875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</a:rPr>
                        <a:t>pv_req_typ</a:t>
                      </a: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 </a:t>
                      </a:r>
                      <a:r>
                        <a:rPr lang="en-US" sz="1600" dirty="0">
                          <a:effectLst/>
                        </a:rPr>
                        <a:t>for Initial data pull request,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 </a:t>
                      </a:r>
                      <a:r>
                        <a:rPr lang="en-US" sz="1600" dirty="0">
                          <a:effectLst/>
                        </a:rPr>
                        <a:t>for ongoing monthly </a:t>
                      </a:r>
                      <a:r>
                        <a:rPr lang="en-US" sz="1600" dirty="0" smtClean="0">
                          <a:effectLst/>
                        </a:rPr>
                        <a:t>request,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 </a:t>
                      </a:r>
                      <a:r>
                        <a:rPr lang="en-US" sz="1600" dirty="0">
                          <a:effectLst/>
                        </a:rPr>
                        <a:t>for weekly recurring request.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No </a:t>
                      </a:r>
                      <a:r>
                        <a:rPr lang="en-US" sz="1600" dirty="0">
                          <a:effectLst/>
                        </a:rPr>
                        <a:t>for Ad-Hoc.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264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</a:rPr>
                        <a:t>pv_strt_mth_wk</a:t>
                      </a:r>
                      <a:r>
                        <a:rPr lang="en-US" sz="1600" b="1" dirty="0" smtClean="0">
                          <a:effectLst/>
                        </a:rPr>
                        <a:t>  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First month/week ID of the data pull.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264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effectLst/>
                        </a:rPr>
                        <a:t>pv_end_mth_wk</a:t>
                      </a:r>
                      <a:r>
                        <a:rPr lang="en-US" sz="1600" b="1" dirty="0" smtClean="0">
                          <a:effectLst/>
                        </a:rPr>
                        <a:t>     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Last month/week ID of the data pull.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5714" y="75202"/>
            <a:ext cx="8280000" cy="905873"/>
          </a:xfrm>
        </p:spPr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53404"/>
              </p:ext>
            </p:extLst>
          </p:nvPr>
        </p:nvGraphicFramePr>
        <p:xfrm>
          <a:off x="495300" y="1291107"/>
          <a:ext cx="7747178" cy="47862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61134"/>
                <a:gridCol w="3163182"/>
                <a:gridCol w="2422862"/>
              </a:tblGrid>
              <a:tr h="36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 Name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Optional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36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pv_ref_tbl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 reference </a:t>
                      </a:r>
                      <a:r>
                        <a:rPr lang="en-US" sz="1600" dirty="0" smtClean="0">
                          <a:effectLst/>
                        </a:rPr>
                        <a:t>table must exist in the calling schema,</a:t>
                      </a:r>
                      <a:r>
                        <a:rPr lang="en-US" sz="1600" baseline="0" dirty="0" smtClean="0">
                          <a:effectLst/>
                        </a:rPr>
                        <a:t> and has the column </a:t>
                      </a:r>
                      <a:r>
                        <a:rPr lang="en-US" sz="1600" baseline="0" dirty="0" err="1" smtClean="0">
                          <a:effectLst/>
                        </a:rPr>
                        <a:t>product_id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734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pv_chnl</a:t>
                      </a:r>
                      <a:r>
                        <a:rPr lang="en-US" sz="1600" b="1" dirty="0">
                          <a:effectLst/>
                        </a:rPr>
                        <a:t>  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Limit data pull to certain channel(s). Could be </a:t>
                      </a:r>
                      <a:r>
                        <a:rPr lang="en-US" sz="1600" dirty="0" smtClean="0">
                          <a:effectLst/>
                        </a:rPr>
                        <a:t>M</a:t>
                      </a:r>
                      <a:r>
                        <a:rPr lang="en-US" sz="1600" dirty="0">
                          <a:effectLst/>
                        </a:rPr>
                        <a:t>, R, L, A and </a:t>
                      </a:r>
                      <a:r>
                        <a:rPr lang="en-US" sz="1600" dirty="0" smtClean="0">
                          <a:effectLst/>
                        </a:rPr>
                        <a:t>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36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pv_pat_tbl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Patient list </a:t>
                      </a:r>
                      <a:r>
                        <a:rPr lang="en-US" sz="1600" dirty="0" smtClean="0">
                          <a:effectLst/>
                        </a:rPr>
                        <a:t>to </a:t>
                      </a:r>
                      <a:r>
                        <a:rPr lang="en-US" sz="1600" dirty="0">
                          <a:effectLst/>
                        </a:rPr>
                        <a:t>limit the data pull.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3903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pv_provider_tbl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Provider </a:t>
                      </a:r>
                      <a:r>
                        <a:rPr lang="en-US" sz="1600" dirty="0" smtClean="0">
                          <a:effectLst/>
                        </a:rPr>
                        <a:t>list to </a:t>
                      </a:r>
                      <a:r>
                        <a:rPr lang="en-US" sz="1600" dirty="0">
                          <a:effectLst/>
                        </a:rPr>
                        <a:t>limit the data pull.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7348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pv_clmn_list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Comma separated column list. It could be any column from RX Header or product reference table or columns from </a:t>
                      </a:r>
                      <a:r>
                        <a:rPr lang="en-US" sz="1600" dirty="0" err="1">
                          <a:effectLst/>
                        </a:rPr>
                        <a:t>v_provider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  <a:tr h="8674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pv_obj_nm_out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output </a:t>
                      </a:r>
                      <a:r>
                        <a:rPr lang="en-US" sz="1600" dirty="0">
                          <a:effectLst/>
                        </a:rPr>
                        <a:t>table </a:t>
                      </a:r>
                      <a:r>
                        <a:rPr lang="en-US" sz="1600" dirty="0" smtClean="0">
                          <a:effectLst/>
                        </a:rPr>
                        <a:t>name, example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FRW_RXCLM_REQ21924,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1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 as a character variable in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600" i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85714" y="1141225"/>
            <a:ext cx="8280000" cy="526097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DECLARE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v_tbl_nm</a:t>
            </a:r>
            <a:r>
              <a:rPr lang="en-US" sz="1200" dirty="0"/>
              <a:t> varchar2(100);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BEGIN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frw_process_pkg.PR_MHA_CLAIM_LVL_DP</a:t>
            </a:r>
            <a:r>
              <a:rPr lang="en-US" sz="1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(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pv_req_nm</a:t>
            </a:r>
            <a:r>
              <a:rPr lang="en-US" sz="1200" dirty="0"/>
              <a:t>                    =&gt;'MHA raw data'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pv_req_desc</a:t>
            </a:r>
            <a:r>
              <a:rPr lang="en-US" sz="1200" dirty="0"/>
              <a:t>                    =&gt;'data pull'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pv_cre_nm</a:t>
            </a:r>
            <a:r>
              <a:rPr lang="en-US" sz="1200" dirty="0"/>
              <a:t>                    =&gt;'YNLIU'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pv_cre_email_addr</a:t>
            </a:r>
            <a:r>
              <a:rPr lang="en-US" sz="1200" dirty="0"/>
              <a:t>         =&gt;'ynliu@cn.IMSHEALTH.COM'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--,</a:t>
            </a:r>
            <a:r>
              <a:rPr lang="en-US" sz="1200" dirty="0" err="1"/>
              <a:t>pv_callg_appl_req_id</a:t>
            </a:r>
            <a:r>
              <a:rPr lang="en-US" sz="1200" dirty="0"/>
              <a:t>     =&gt;27811 </a:t>
            </a:r>
            <a:r>
              <a:rPr lang="en-US" sz="1200" i="1" dirty="0"/>
              <a:t>--needed for PRS requests or Monthly data extract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pv_callg_appl_nm</a:t>
            </a:r>
            <a:r>
              <a:rPr lang="en-US" sz="1200" dirty="0"/>
              <a:t>        =&gt; 'MANUAL'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pv_req_typ</a:t>
            </a:r>
            <a:r>
              <a:rPr lang="en-US" sz="1200" dirty="0"/>
              <a:t>                     =&gt;'M'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pv_strt_mth_wk</a:t>
            </a:r>
            <a:r>
              <a:rPr lang="en-US" sz="1200" dirty="0"/>
              <a:t>                    =&gt;201703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pv_end_mth_wk</a:t>
            </a:r>
            <a:r>
              <a:rPr lang="en-US" sz="1200" dirty="0"/>
              <a:t>                     =&gt;201703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pv_ref_tbl</a:t>
            </a:r>
            <a:r>
              <a:rPr lang="en-US" sz="1200" dirty="0"/>
              <a:t>                         =&gt;'ARISTADA_DOI'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pv_pat_tbl</a:t>
            </a:r>
            <a:r>
              <a:rPr lang="en-US" sz="1200" dirty="0"/>
              <a:t>                         =&gt; ''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,</a:t>
            </a:r>
            <a:r>
              <a:rPr lang="en-US" sz="1200" dirty="0" err="1"/>
              <a:t>pv_clmn_list</a:t>
            </a:r>
            <a:r>
              <a:rPr lang="en-US" sz="1200" dirty="0"/>
              <a:t>                  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'CLAIM_ID,SVC_DT, FILL_NBR, DAYS_SUPPLY_CNT, PATIENT_ID,MONTH_ID, PRODUCT_ID,NDC,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AUTH_RFLL_NBR,PHARMACY_ID,IMS_PAYER_ID,PROVIDER_ID, INGRD_COST_PAID_AMT, DSPNSD_QTY, RX_NBR,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PRI_SPCL_CD,FACILITY_ID,FACILITY_TYPE,PRI_PAYER_TYP_CD,SEC_PAYER_TYP_CD,TER_PAYER_TYP_CD,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MKTED_PROD_NM,STRNT_VALUE_NBR'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,</a:t>
            </a:r>
            <a:r>
              <a:rPr lang="en-US" sz="1200" dirty="0" err="1"/>
              <a:t>pv_obj_nm_out</a:t>
            </a:r>
            <a:r>
              <a:rPr lang="en-US" sz="1200" dirty="0"/>
              <a:t> =&gt;</a:t>
            </a:r>
            <a:r>
              <a:rPr lang="en-US" sz="1200" dirty="0" err="1"/>
              <a:t>v_tbl_nm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END;</a:t>
            </a:r>
            <a:endParaRPr lang="en-US" sz="1200" b="1" dirty="0" smtClean="0"/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5714" y="75202"/>
            <a:ext cx="8280000" cy="905873"/>
          </a:xfrm>
        </p:spPr>
        <p:txBody>
          <a:bodyPr/>
          <a:lstStyle/>
          <a:p>
            <a:r>
              <a:rPr lang="en-US" dirty="0" smtClean="0"/>
              <a:t>Sample Call -- Initial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GB" dirty="0"/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480361" y="1141224"/>
            <a:ext cx="8280000" cy="5260975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>
            <a:lvl1pPr marL="137160" indent="-137160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4632" indent="-164592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–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49808" indent="-118872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•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69848" indent="-109728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–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00584" algn="l" defTabSz="410291" rtl="0" eaLnBrk="1" latinLnBrk="0" hangingPunct="1">
              <a:lnSpc>
                <a:spcPct val="110000"/>
              </a:lnSpc>
              <a:spcBef>
                <a:spcPts val="1300"/>
              </a:spcBef>
              <a:buClr>
                <a:schemeClr val="accent1"/>
              </a:buClr>
              <a:buSzPct val="80000"/>
              <a:buFont typeface="Arial"/>
              <a:buChar char="»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56602" indent="-205146" algn="l" defTabSz="4102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66893" indent="-205146" algn="l" defTabSz="4102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77185" indent="-205146" algn="l" defTabSz="4102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87476" indent="-205146" algn="l" defTabSz="4102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DECLARE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v_tbl_nm</a:t>
            </a:r>
            <a:r>
              <a:rPr lang="en-US" sz="1200" dirty="0" smtClean="0"/>
              <a:t> varchar2(100);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BEGIN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frw_process_pkg</a:t>
            </a:r>
            <a:r>
              <a:rPr lang="en-US" sz="1200" dirty="0"/>
              <a:t>.</a:t>
            </a:r>
            <a:r>
              <a:rPr lang="en-US" sz="1200" dirty="0"/>
              <a:t> PR_RX_CLAIM_LVL_DP</a:t>
            </a:r>
            <a:r>
              <a:rPr lang="en-US" sz="1200" dirty="0"/>
              <a:t>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/>
              <a:t>(   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 err="1" smtClean="0"/>
              <a:t>pv_req_nm</a:t>
            </a:r>
            <a:r>
              <a:rPr lang="en-US" sz="1200" dirty="0" smtClean="0"/>
              <a:t>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‘RX monthly'</a:t>
            </a:r>
            <a:endParaRPr lang="en-US" sz="1200" dirty="0">
              <a:solidFill>
                <a:srgbClr val="FF0000"/>
              </a:solidFill>
              <a:highlight>
                <a:srgbClr val="FFFFFF"/>
              </a:highlight>
              <a:latin typeface="MS Shell Dlg 2" panose="020B0604030504040204" pitchFamily="34" charset="0"/>
              <a:cs typeface="Arial"/>
            </a:endParaRP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</a:t>
            </a:r>
            <a:r>
              <a:rPr lang="en-US" sz="1200" dirty="0" err="1" smtClean="0"/>
              <a:t>pv_req_desc</a:t>
            </a:r>
            <a:r>
              <a:rPr lang="en-US" sz="1200" dirty="0" smtClean="0"/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'data pull'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pv_cre_nm</a:t>
            </a:r>
            <a:r>
              <a:rPr lang="en-US" sz="1200" dirty="0" smtClean="0"/>
              <a:t>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'YNLIU'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pv_cre_email_addr</a:t>
            </a:r>
            <a:r>
              <a:rPr lang="en-US" sz="1200" dirty="0" smtClean="0"/>
              <a:t>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'ynliu@cn.IMSHEALTH.COM'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-- , </a:t>
            </a:r>
            <a:r>
              <a:rPr lang="en-US" sz="1200" i="1" dirty="0" err="1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pv_callg_appl_req_id</a:t>
            </a:r>
            <a:r>
              <a:rPr lang="en-US" sz="1200" i="1" dirty="0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    =&gt;</a:t>
            </a:r>
            <a:r>
              <a:rPr lang="en-US" sz="1200" i="1" dirty="0" smtClean="0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27812 </a:t>
            </a:r>
            <a:r>
              <a:rPr lang="en-US" sz="1200" i="1" dirty="0">
                <a:solidFill>
                  <a:srgbClr val="008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--needed for PRS requests or Monthly data extract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pv_callg_appl_nm</a:t>
            </a:r>
            <a:r>
              <a:rPr lang="en-US" sz="1200" dirty="0" smtClean="0"/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'MANUAL'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pv_req_typ</a:t>
            </a:r>
            <a:r>
              <a:rPr lang="en-US" sz="1200" dirty="0" smtClean="0"/>
              <a:t> 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‘I'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pv_strt_mth_wk</a:t>
            </a:r>
            <a:r>
              <a:rPr lang="en-US" sz="1200" dirty="0" smtClean="0"/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201703 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pv_end_mth_wk</a:t>
            </a:r>
            <a:r>
              <a:rPr lang="en-US" sz="1200" dirty="0" smtClean="0"/>
              <a:t>    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201703 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pv_ref_tbl</a:t>
            </a:r>
            <a:r>
              <a:rPr lang="en-US" sz="1200" dirty="0" smtClean="0"/>
              <a:t>     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'ARISTADA_DOI'   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pv_pat_tbl</a:t>
            </a:r>
            <a:r>
              <a:rPr lang="en-US" sz="1200" dirty="0" smtClean="0"/>
              <a:t>     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''  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, </a:t>
            </a:r>
            <a:r>
              <a:rPr lang="en-US" sz="1200" dirty="0" err="1" smtClean="0"/>
              <a:t>pv_clmn_list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'CLAIM_ID,SVC_DT, FILL_NBR, DAYS_SUPPLY_CNT, PATIENT_ID,MONTH_ID, PRODUCT_ID,NDC,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PHARMACY_ID, PROVIDER_ID, CHNL_CD,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MKTED_PROD_NM,STRNT_VALUE_NBR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MS Shell Dlg 2" panose="020B0604030504040204" pitchFamily="34" charset="0"/>
                <a:cs typeface="Arial"/>
              </a:rPr>
              <a:t>'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,</a:t>
            </a:r>
            <a:r>
              <a:rPr lang="en-US" sz="1200" dirty="0" err="1" smtClean="0"/>
              <a:t>pv_obj_nm_out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=&gt; </a:t>
            </a:r>
            <a:r>
              <a:rPr lang="en-US" sz="1200" dirty="0" err="1" smtClean="0"/>
              <a:t>v_tbl_nm</a:t>
            </a:r>
            <a:endParaRPr lang="en-US" sz="1200" dirty="0" smtClean="0"/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);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MS Shell Dlg 2" panose="020B0604030504040204" pitchFamily="34" charset="0"/>
              </a:rPr>
              <a:t>END;</a:t>
            </a:r>
          </a:p>
          <a:p>
            <a:pPr lvl="1" fontAlgn="auto">
              <a:spcAft>
                <a:spcPts val="0"/>
              </a:spcAft>
            </a:pPr>
            <a:endParaRPr lang="en-US" b="1" dirty="0" smtClean="0"/>
          </a:p>
          <a:p>
            <a:pPr lvl="1" fontAlgn="auto">
              <a:spcAft>
                <a:spcPts val="0"/>
              </a:spcAft>
              <a:buFont typeface="Arial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57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MS Health Theme 1">
      <a:dk1>
        <a:srgbClr val="000000"/>
      </a:dk1>
      <a:lt1>
        <a:sysClr val="window" lastClr="FFFFFF"/>
      </a:lt1>
      <a:dk2>
        <a:srgbClr val="8EAFBF"/>
      </a:dk2>
      <a:lt2>
        <a:srgbClr val="D9DAD5"/>
      </a:lt2>
      <a:accent1>
        <a:srgbClr val="25B4FF"/>
      </a:accent1>
      <a:accent2>
        <a:srgbClr val="1C2980"/>
      </a:accent2>
      <a:accent3>
        <a:srgbClr val="37DAD3"/>
      </a:accent3>
      <a:accent4>
        <a:srgbClr val="FF940C"/>
      </a:accent4>
      <a:accent5>
        <a:srgbClr val="20C22F"/>
      </a:accent5>
      <a:accent6>
        <a:srgbClr val="FFCF32"/>
      </a:accent6>
      <a:hlink>
        <a:srgbClr val="297DFD"/>
      </a:hlink>
      <a:folHlink>
        <a:srgbClr val="2C3E4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  <a:effectLst/>
      </a:spPr>
      <a:bodyPr rtlCol="0" anchor="ctr"/>
      <a:lstStyle>
        <a:defPPr algn="ctr">
          <a:defRPr sz="1400" dirty="0" smtClean="0"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noAutofit/>
      </a:bodyPr>
      <a:lstStyle>
        <a:defPPr>
          <a:defRPr sz="1400" dirty="0" smtClean="0">
            <a:solidFill>
              <a:srgbClr val="000000"/>
            </a:solidFill>
            <a:latin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3787_IMS Health_Template.potx" id="{62D705D0-617B-4908-B319-68E13B203831}" vid="{3AC4964E-920C-4A09-A217-631CE86C1925}"/>
    </a:ext>
  </a:extLst>
</a:theme>
</file>

<file path=ppt/theme/theme2.xml><?xml version="1.0" encoding="utf-8"?>
<a:theme xmlns:a="http://schemas.openxmlformats.org/drawingml/2006/main" name="2_IMS Consulting Group_template">
  <a:themeElements>
    <a:clrScheme name="IMS">
      <a:dk1>
        <a:srgbClr val="000000"/>
      </a:dk1>
      <a:lt1>
        <a:sysClr val="window" lastClr="FFFFFF"/>
      </a:lt1>
      <a:dk2>
        <a:srgbClr val="8EAFBF"/>
      </a:dk2>
      <a:lt2>
        <a:srgbClr val="E0E1DD"/>
      </a:lt2>
      <a:accent1>
        <a:srgbClr val="23A3FF"/>
      </a:accent1>
      <a:accent2>
        <a:srgbClr val="1C2980"/>
      </a:accent2>
      <a:accent3>
        <a:srgbClr val="37DAD3"/>
      </a:accent3>
      <a:accent4>
        <a:srgbClr val="297DFD"/>
      </a:accent4>
      <a:accent5>
        <a:srgbClr val="20C223"/>
      </a:accent5>
      <a:accent6>
        <a:srgbClr val="FD810E"/>
      </a:accent6>
      <a:hlink>
        <a:srgbClr val="23A3FF"/>
      </a:hlink>
      <a:folHlink>
        <a:srgbClr val="2C3E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none" rtlCol="0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3787_IMS Health_Template.potx" id="{62D705D0-617B-4908-B319-68E13B203831}" vid="{B233BAA5-22DE-4D3B-AC2B-EDFDAC0E6B3F}"/>
    </a:ext>
  </a:extLst>
</a:theme>
</file>

<file path=ppt/theme/theme3.xml><?xml version="1.0" encoding="utf-8"?>
<a:theme xmlns:a="http://schemas.openxmlformats.org/drawingml/2006/main" name="3_IMS Institute_template">
  <a:themeElements>
    <a:clrScheme name="IMS">
      <a:dk1>
        <a:srgbClr val="000000"/>
      </a:dk1>
      <a:lt1>
        <a:sysClr val="window" lastClr="FFFFFF"/>
      </a:lt1>
      <a:dk2>
        <a:srgbClr val="8EAFBF"/>
      </a:dk2>
      <a:lt2>
        <a:srgbClr val="E0E1DD"/>
      </a:lt2>
      <a:accent1>
        <a:srgbClr val="23A3FF"/>
      </a:accent1>
      <a:accent2>
        <a:srgbClr val="1C2980"/>
      </a:accent2>
      <a:accent3>
        <a:srgbClr val="37DAD3"/>
      </a:accent3>
      <a:accent4>
        <a:srgbClr val="297DFD"/>
      </a:accent4>
      <a:accent5>
        <a:srgbClr val="20C223"/>
      </a:accent5>
      <a:accent6>
        <a:srgbClr val="FD810E"/>
      </a:accent6>
      <a:hlink>
        <a:srgbClr val="23A3FF"/>
      </a:hlink>
      <a:folHlink>
        <a:srgbClr val="2C3E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none" rtlCol="0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3787_IMS Health_Template.potx" id="{62D705D0-617B-4908-B319-68E13B203831}" vid="{4DBAC6C0-67E5-4C80-8E76-A68473606D2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12235</TotalTime>
  <Words>917</Words>
  <Application>Microsoft Office PowerPoint</Application>
  <PresentationFormat>On-screen Show (4:3)</PresentationFormat>
  <Paragraphs>225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Shell Dlg 2</vt:lpstr>
      <vt:lpstr>黑体</vt:lpstr>
      <vt:lpstr>Times New Roman</vt:lpstr>
      <vt:lpstr>Arial</vt:lpstr>
      <vt:lpstr>宋体</vt:lpstr>
      <vt:lpstr>Blank</vt:lpstr>
      <vt:lpstr>2_IMS Consulting Group_template</vt:lpstr>
      <vt:lpstr>3_IMS Institute_template</vt:lpstr>
      <vt:lpstr>think-cell Slide</vt:lpstr>
      <vt:lpstr>NDW RX EXTRACT Advanced Analytics</vt:lpstr>
      <vt:lpstr>Overview</vt:lpstr>
      <vt:lpstr>PowerPoint Presentation</vt:lpstr>
      <vt:lpstr>Email Sample</vt:lpstr>
      <vt:lpstr>Procedure </vt:lpstr>
      <vt:lpstr>Initial Setting</vt:lpstr>
      <vt:lpstr>Parameter</vt:lpstr>
      <vt:lpstr>Parameter</vt:lpstr>
      <vt:lpstr>Sample Call -- Initial</vt:lpstr>
      <vt:lpstr>Sample Call - initial</vt:lpstr>
      <vt:lpstr>Sample Call -- Recurrent</vt:lpstr>
      <vt:lpstr>LTC Channel Data</vt:lpstr>
      <vt:lpstr>                              Questions/Comments?</vt:lpstr>
    </vt:vector>
  </TitlesOfParts>
  <Company>IMS HEALTH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mreither</dc:creator>
  <cp:lastModifiedBy>Yanan Liu</cp:lastModifiedBy>
  <cp:revision>119</cp:revision>
  <dcterms:created xsi:type="dcterms:W3CDTF">2015-03-02T17:42:32Z</dcterms:created>
  <dcterms:modified xsi:type="dcterms:W3CDTF">2017-05-04T06:01:38Z</dcterms:modified>
</cp:coreProperties>
</file>