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3671" r:id="rId1"/>
    <p:sldMasterId id="2147483861" r:id="rId2"/>
  </p:sldMasterIdLst>
  <p:notesMasterIdLst>
    <p:notesMasterId r:id="rId29"/>
  </p:notesMasterIdLst>
  <p:sldIdLst>
    <p:sldId id="579" r:id="rId3"/>
    <p:sldId id="674" r:id="rId4"/>
    <p:sldId id="725" r:id="rId5"/>
    <p:sldId id="727" r:id="rId6"/>
    <p:sldId id="726" r:id="rId7"/>
    <p:sldId id="728" r:id="rId8"/>
    <p:sldId id="729" r:id="rId9"/>
    <p:sldId id="730" r:id="rId10"/>
    <p:sldId id="715" r:id="rId11"/>
    <p:sldId id="732" r:id="rId12"/>
    <p:sldId id="720" r:id="rId13"/>
    <p:sldId id="733" r:id="rId14"/>
    <p:sldId id="734" r:id="rId15"/>
    <p:sldId id="738" r:id="rId16"/>
    <p:sldId id="735" r:id="rId17"/>
    <p:sldId id="719" r:id="rId18"/>
    <p:sldId id="736" r:id="rId19"/>
    <p:sldId id="739" r:id="rId20"/>
    <p:sldId id="744" r:id="rId21"/>
    <p:sldId id="745" r:id="rId22"/>
    <p:sldId id="746" r:id="rId23"/>
    <p:sldId id="737" r:id="rId24"/>
    <p:sldId id="740" r:id="rId25"/>
    <p:sldId id="742" r:id="rId26"/>
    <p:sldId id="741" r:id="rId27"/>
    <p:sldId id="743" r:id="rId28"/>
  </p:sldIdLst>
  <p:sldSz cx="9144000" cy="6858000" type="screen4x3"/>
  <p:notesSz cx="7315200" cy="9601200"/>
  <p:embeddedFontLst>
    <p:embeddedFont>
      <p:font typeface="Verdana" panose="020B0604030504040204" pitchFamily="34" charset="0"/>
      <p:regular r:id="rId30"/>
      <p:bold r:id="rId31"/>
      <p:italic r:id="rId32"/>
      <p:boldItalic r:id="rId33"/>
    </p:embeddedFont>
  </p:embeddedFontLst>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5FF"/>
    <a:srgbClr val="1C2980"/>
    <a:srgbClr val="6DE778"/>
    <a:srgbClr val="00CCFF"/>
    <a:srgbClr val="FFCF32"/>
    <a:srgbClr val="20C22F"/>
    <a:srgbClr val="23A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76" autoAdjust="0"/>
    <p:restoredTop sz="82874" autoAdjust="0"/>
  </p:normalViewPr>
  <p:slideViewPr>
    <p:cSldViewPr snapToGrid="0" showGuides="1">
      <p:cViewPr varScale="1">
        <p:scale>
          <a:sx n="80" d="100"/>
          <a:sy n="80" d="100"/>
        </p:scale>
        <p:origin x="163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3158" y="6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Daniel\Desktop\Current%20projects\BI%20IPF\26%20Aug%20data%201st%20stage%201.7%20m%20LR%20output\Copy%20of%20PR_Curves_ALL_models_0826%20A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002060"/>
                </a:solidFill>
                <a:latin typeface="+mn-lt"/>
                <a:ea typeface="+mn-ea"/>
                <a:cs typeface="+mn-cs"/>
              </a:defRPr>
            </a:pPr>
            <a:r>
              <a:rPr lang="en-GB" b="1" dirty="0" smtClean="0">
                <a:solidFill>
                  <a:srgbClr val="002060"/>
                </a:solidFill>
              </a:rPr>
              <a:t>Precision-Recall</a:t>
            </a:r>
            <a:r>
              <a:rPr lang="en-GB" b="1" baseline="0" dirty="0" smtClean="0">
                <a:solidFill>
                  <a:srgbClr val="002060"/>
                </a:solidFill>
              </a:rPr>
              <a:t> Curves</a:t>
            </a:r>
            <a:endParaRPr lang="en-GB" b="1" dirty="0">
              <a:solidFill>
                <a:srgbClr val="002060"/>
              </a:solidFill>
            </a:endParaRPr>
          </a:p>
        </c:rich>
      </c:tx>
      <c:layout>
        <c:manualLayout>
          <c:xMode val="edge"/>
          <c:yMode val="edge"/>
          <c:x val="0.16970948631421076"/>
          <c:y val="3.5982989859339225E-2"/>
        </c:manualLayout>
      </c:layout>
      <c:overlay val="0"/>
      <c:spPr>
        <a:noFill/>
        <a:ln>
          <a:noFill/>
        </a:ln>
        <a:effectLst/>
      </c:spPr>
    </c:title>
    <c:autoTitleDeleted val="0"/>
    <c:plotArea>
      <c:layout/>
      <c:lineChart>
        <c:grouping val="standard"/>
        <c:varyColors val="0"/>
        <c:ser>
          <c:idx val="0"/>
          <c:order val="0"/>
          <c:tx>
            <c:strRef>
              <c:f>Sheet2!$C$1</c:f>
              <c:strCache>
                <c:ptCount val="1"/>
                <c:pt idx="0">
                  <c:v>Logistic Regression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Sheet2!$B$2:$B$21</c:f>
              <c:numCache>
                <c:formatCode>0.0%</c:formatCode>
                <c:ptCount val="20"/>
                <c:pt idx="0">
                  <c:v>2.5000000000000001E-2</c:v>
                </c:pt>
                <c:pt idx="1">
                  <c:v>0.05</c:v>
                </c:pt>
                <c:pt idx="2">
                  <c:v>7.5000000000000011E-2</c:v>
                </c:pt>
                <c:pt idx="3">
                  <c:v>0.1</c:v>
                </c:pt>
                <c:pt idx="4">
                  <c:v>0.125</c:v>
                </c:pt>
                <c:pt idx="5">
                  <c:v>0.15000000000000008</c:v>
                </c:pt>
                <c:pt idx="6">
                  <c:v>0.17500000000000004</c:v>
                </c:pt>
                <c:pt idx="7">
                  <c:v>0.2</c:v>
                </c:pt>
                <c:pt idx="8">
                  <c:v>0.22500000000000001</c:v>
                </c:pt>
                <c:pt idx="9">
                  <c:v>0.25</c:v>
                </c:pt>
                <c:pt idx="10">
                  <c:v>0.27500000000000002</c:v>
                </c:pt>
                <c:pt idx="11">
                  <c:v>0.30000000000000016</c:v>
                </c:pt>
                <c:pt idx="12">
                  <c:v>0.32500000000000018</c:v>
                </c:pt>
                <c:pt idx="13">
                  <c:v>0.35000000000000014</c:v>
                </c:pt>
                <c:pt idx="14">
                  <c:v>0.37500000000000017</c:v>
                </c:pt>
                <c:pt idx="15">
                  <c:v>0.4</c:v>
                </c:pt>
                <c:pt idx="16">
                  <c:v>0.42500000000000021</c:v>
                </c:pt>
                <c:pt idx="17">
                  <c:v>0.45</c:v>
                </c:pt>
                <c:pt idx="18">
                  <c:v>0.47500000000000014</c:v>
                </c:pt>
                <c:pt idx="19">
                  <c:v>0.5</c:v>
                </c:pt>
              </c:numCache>
            </c:numRef>
          </c:cat>
          <c:val>
            <c:numRef>
              <c:f>Sheet2!$C$2:$C$21</c:f>
              <c:numCache>
                <c:formatCode>0.0%</c:formatCode>
                <c:ptCount val="20"/>
                <c:pt idx="0">
                  <c:v>9.6613995485327328E-2</c:v>
                </c:pt>
                <c:pt idx="1">
                  <c:v>8.2149712092130484E-2</c:v>
                </c:pt>
                <c:pt idx="2">
                  <c:v>6.589465054314414E-2</c:v>
                </c:pt>
                <c:pt idx="3">
                  <c:v>5.7563138097796923E-2</c:v>
                </c:pt>
                <c:pt idx="4">
                  <c:v>4.8498845265588869E-2</c:v>
                </c:pt>
                <c:pt idx="5">
                  <c:v>4.2563050241609814E-2</c:v>
                </c:pt>
                <c:pt idx="6">
                  <c:v>3.7624159727099406E-2</c:v>
                </c:pt>
                <c:pt idx="7">
                  <c:v>3.4666882407669602E-2</c:v>
                </c:pt>
                <c:pt idx="8">
                  <c:v>3.1254050550874921E-2</c:v>
                </c:pt>
                <c:pt idx="9">
                  <c:v>2.9163604692305597E-2</c:v>
                </c:pt>
                <c:pt idx="10">
                  <c:v>2.7181935602915423E-2</c:v>
                </c:pt>
                <c:pt idx="11">
                  <c:v>2.5156740578448501E-2</c:v>
                </c:pt>
                <c:pt idx="12">
                  <c:v>2.2953466912733998E-2</c:v>
                </c:pt>
                <c:pt idx="13">
                  <c:v>2.1025630243266501E-2</c:v>
                </c:pt>
                <c:pt idx="14">
                  <c:v>1.9618013180375898E-2</c:v>
                </c:pt>
                <c:pt idx="15">
                  <c:v>1.8236354643649203E-2</c:v>
                </c:pt>
                <c:pt idx="16">
                  <c:v>1.7001199370913603E-2</c:v>
                </c:pt>
                <c:pt idx="17">
                  <c:v>1.556542683886271E-2</c:v>
                </c:pt>
                <c:pt idx="18">
                  <c:v>1.4381933578918699E-2</c:v>
                </c:pt>
                <c:pt idx="19">
                  <c:v>1.3181643477592399E-2</c:v>
                </c:pt>
              </c:numCache>
            </c:numRef>
          </c:val>
          <c:smooth val="0"/>
        </c:ser>
        <c:ser>
          <c:idx val="1"/>
          <c:order val="1"/>
          <c:tx>
            <c:strRef>
              <c:f>Sheet2!$D$1</c:f>
              <c:strCache>
                <c:ptCount val="1"/>
                <c:pt idx="0">
                  <c:v>Decision Tree</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Sheet2!$B$2:$B$21</c:f>
              <c:numCache>
                <c:formatCode>0.0%</c:formatCode>
                <c:ptCount val="20"/>
                <c:pt idx="0">
                  <c:v>2.5000000000000001E-2</c:v>
                </c:pt>
                <c:pt idx="1">
                  <c:v>0.05</c:v>
                </c:pt>
                <c:pt idx="2">
                  <c:v>7.5000000000000011E-2</c:v>
                </c:pt>
                <c:pt idx="3">
                  <c:v>0.1</c:v>
                </c:pt>
                <c:pt idx="4">
                  <c:v>0.125</c:v>
                </c:pt>
                <c:pt idx="5">
                  <c:v>0.15000000000000008</c:v>
                </c:pt>
                <c:pt idx="6">
                  <c:v>0.17500000000000004</c:v>
                </c:pt>
                <c:pt idx="7">
                  <c:v>0.2</c:v>
                </c:pt>
                <c:pt idx="8">
                  <c:v>0.22500000000000001</c:v>
                </c:pt>
                <c:pt idx="9">
                  <c:v>0.25</c:v>
                </c:pt>
                <c:pt idx="10">
                  <c:v>0.27500000000000002</c:v>
                </c:pt>
                <c:pt idx="11">
                  <c:v>0.30000000000000016</c:v>
                </c:pt>
                <c:pt idx="12">
                  <c:v>0.32500000000000018</c:v>
                </c:pt>
                <c:pt idx="13">
                  <c:v>0.35000000000000014</c:v>
                </c:pt>
                <c:pt idx="14">
                  <c:v>0.37500000000000017</c:v>
                </c:pt>
                <c:pt idx="15">
                  <c:v>0.4</c:v>
                </c:pt>
                <c:pt idx="16">
                  <c:v>0.42500000000000021</c:v>
                </c:pt>
                <c:pt idx="17">
                  <c:v>0.45</c:v>
                </c:pt>
                <c:pt idx="18">
                  <c:v>0.47500000000000014</c:v>
                </c:pt>
                <c:pt idx="19">
                  <c:v>0.5</c:v>
                </c:pt>
              </c:numCache>
            </c:numRef>
          </c:cat>
          <c:val>
            <c:numRef>
              <c:f>Sheet2!$D$2:$D$21</c:f>
              <c:numCache>
                <c:formatCode>0.0%</c:formatCode>
                <c:ptCount val="20"/>
                <c:pt idx="0">
                  <c:v>3.6002939015429822E-2</c:v>
                </c:pt>
                <c:pt idx="1">
                  <c:v>2.6256410256410314E-2</c:v>
                </c:pt>
                <c:pt idx="3">
                  <c:v>2.493347787523412E-2</c:v>
                </c:pt>
                <c:pt idx="4">
                  <c:v>2.280493758281614E-2</c:v>
                </c:pt>
                <c:pt idx="6">
                  <c:v>2.1894218942189406E-2</c:v>
                </c:pt>
                <c:pt idx="8">
                  <c:v>1.73567264031812E-2</c:v>
                </c:pt>
                <c:pt idx="10">
                  <c:v>1.4796781985203199E-2</c:v>
                </c:pt>
                <c:pt idx="13">
                  <c:v>1.3327820274274701E-2</c:v>
                </c:pt>
                <c:pt idx="15">
                  <c:v>1.19753839330266E-2</c:v>
                </c:pt>
                <c:pt idx="18">
                  <c:v>8.1480108722510481E-3</c:v>
                </c:pt>
              </c:numCache>
            </c:numRef>
          </c:val>
          <c:smooth val="0"/>
        </c:ser>
        <c:ser>
          <c:idx val="2"/>
          <c:order val="2"/>
          <c:tx>
            <c:strRef>
              <c:f>Sheet2!$E$1</c:f>
              <c:strCache>
                <c:ptCount val="1"/>
                <c:pt idx="0">
                  <c:v>Random Forest</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Sheet2!$B$2:$B$21</c:f>
              <c:numCache>
                <c:formatCode>0.0%</c:formatCode>
                <c:ptCount val="20"/>
                <c:pt idx="0">
                  <c:v>2.5000000000000001E-2</c:v>
                </c:pt>
                <c:pt idx="1">
                  <c:v>0.05</c:v>
                </c:pt>
                <c:pt idx="2">
                  <c:v>7.5000000000000011E-2</c:v>
                </c:pt>
                <c:pt idx="3">
                  <c:v>0.1</c:v>
                </c:pt>
                <c:pt idx="4">
                  <c:v>0.125</c:v>
                </c:pt>
                <c:pt idx="5">
                  <c:v>0.15000000000000008</c:v>
                </c:pt>
                <c:pt idx="6">
                  <c:v>0.17500000000000004</c:v>
                </c:pt>
                <c:pt idx="7">
                  <c:v>0.2</c:v>
                </c:pt>
                <c:pt idx="8">
                  <c:v>0.22500000000000001</c:v>
                </c:pt>
                <c:pt idx="9">
                  <c:v>0.25</c:v>
                </c:pt>
                <c:pt idx="10">
                  <c:v>0.27500000000000002</c:v>
                </c:pt>
                <c:pt idx="11">
                  <c:v>0.30000000000000016</c:v>
                </c:pt>
                <c:pt idx="12">
                  <c:v>0.32500000000000018</c:v>
                </c:pt>
                <c:pt idx="13">
                  <c:v>0.35000000000000014</c:v>
                </c:pt>
                <c:pt idx="14">
                  <c:v>0.37500000000000017</c:v>
                </c:pt>
                <c:pt idx="15">
                  <c:v>0.4</c:v>
                </c:pt>
                <c:pt idx="16">
                  <c:v>0.42500000000000021</c:v>
                </c:pt>
                <c:pt idx="17">
                  <c:v>0.45</c:v>
                </c:pt>
                <c:pt idx="18">
                  <c:v>0.47500000000000014</c:v>
                </c:pt>
                <c:pt idx="19">
                  <c:v>0.5</c:v>
                </c:pt>
              </c:numCache>
            </c:numRef>
          </c:cat>
          <c:val>
            <c:numRef>
              <c:f>Sheet2!$E$2:$E$21</c:f>
              <c:numCache>
                <c:formatCode>0.0%</c:formatCode>
                <c:ptCount val="20"/>
                <c:pt idx="0">
                  <c:v>6.9435431537962444E-2</c:v>
                </c:pt>
                <c:pt idx="1">
                  <c:v>5.1208423067719486E-2</c:v>
                </c:pt>
                <c:pt idx="2">
                  <c:v>3.8644149287817814E-2</c:v>
                </c:pt>
                <c:pt idx="3">
                  <c:v>2.9706402301639599E-2</c:v>
                </c:pt>
                <c:pt idx="4">
                  <c:v>2.4695628112894299E-2</c:v>
                </c:pt>
                <c:pt idx="5">
                  <c:v>2.2679576036541315E-2</c:v>
                </c:pt>
                <c:pt idx="6">
                  <c:v>2.1496130696474613E-2</c:v>
                </c:pt>
                <c:pt idx="7">
                  <c:v>2.0441264162194411E-2</c:v>
                </c:pt>
                <c:pt idx="8">
                  <c:v>1.8763496293990611E-2</c:v>
                </c:pt>
                <c:pt idx="9">
                  <c:v>1.75386906954095E-2</c:v>
                </c:pt>
                <c:pt idx="10">
                  <c:v>1.5969916661020399E-2</c:v>
                </c:pt>
                <c:pt idx="11">
                  <c:v>1.4789769067991501E-2</c:v>
                </c:pt>
                <c:pt idx="12">
                  <c:v>1.40637462266151E-2</c:v>
                </c:pt>
                <c:pt idx="13">
                  <c:v>1.2841421288508216E-2</c:v>
                </c:pt>
                <c:pt idx="14">
                  <c:v>1.1357895592147301E-2</c:v>
                </c:pt>
                <c:pt idx="15">
                  <c:v>9.7744382334748157E-3</c:v>
                </c:pt>
                <c:pt idx="16">
                  <c:v>8.4951682710245526E-3</c:v>
                </c:pt>
                <c:pt idx="17">
                  <c:v>7.9421282762823092E-3</c:v>
                </c:pt>
                <c:pt idx="18">
                  <c:v>7.8139991863615844E-3</c:v>
                </c:pt>
                <c:pt idx="19">
                  <c:v>7.6000531844169755E-3</c:v>
                </c:pt>
              </c:numCache>
            </c:numRef>
          </c:val>
          <c:smooth val="0"/>
        </c:ser>
        <c:ser>
          <c:idx val="3"/>
          <c:order val="3"/>
          <c:tx>
            <c:strRef>
              <c:f>Sheet2!$F$1</c:f>
              <c:strCache>
                <c:ptCount val="1"/>
                <c:pt idx="0">
                  <c:v>Logistic Regression with Interactions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Sheet2!$B$2:$B$21</c:f>
              <c:numCache>
                <c:formatCode>0.0%</c:formatCode>
                <c:ptCount val="20"/>
                <c:pt idx="0">
                  <c:v>2.5000000000000001E-2</c:v>
                </c:pt>
                <c:pt idx="1">
                  <c:v>0.05</c:v>
                </c:pt>
                <c:pt idx="2">
                  <c:v>7.5000000000000011E-2</c:v>
                </c:pt>
                <c:pt idx="3">
                  <c:v>0.1</c:v>
                </c:pt>
                <c:pt idx="4">
                  <c:v>0.125</c:v>
                </c:pt>
                <c:pt idx="5">
                  <c:v>0.15000000000000008</c:v>
                </c:pt>
                <c:pt idx="6">
                  <c:v>0.17500000000000004</c:v>
                </c:pt>
                <c:pt idx="7">
                  <c:v>0.2</c:v>
                </c:pt>
                <c:pt idx="8">
                  <c:v>0.22500000000000001</c:v>
                </c:pt>
                <c:pt idx="9">
                  <c:v>0.25</c:v>
                </c:pt>
                <c:pt idx="10">
                  <c:v>0.27500000000000002</c:v>
                </c:pt>
                <c:pt idx="11">
                  <c:v>0.30000000000000016</c:v>
                </c:pt>
                <c:pt idx="12">
                  <c:v>0.32500000000000018</c:v>
                </c:pt>
                <c:pt idx="13">
                  <c:v>0.35000000000000014</c:v>
                </c:pt>
                <c:pt idx="14">
                  <c:v>0.37500000000000017</c:v>
                </c:pt>
                <c:pt idx="15">
                  <c:v>0.4</c:v>
                </c:pt>
                <c:pt idx="16">
                  <c:v>0.42500000000000021</c:v>
                </c:pt>
                <c:pt idx="17">
                  <c:v>0.45</c:v>
                </c:pt>
                <c:pt idx="18">
                  <c:v>0.47500000000000014</c:v>
                </c:pt>
                <c:pt idx="19">
                  <c:v>0.5</c:v>
                </c:pt>
              </c:numCache>
            </c:numRef>
          </c:cat>
          <c:val>
            <c:numRef>
              <c:f>Sheet2!$F$2:$F$21</c:f>
              <c:numCache>
                <c:formatCode>0.0%</c:formatCode>
                <c:ptCount val="20"/>
                <c:pt idx="0">
                  <c:v>0.13762057877813486</c:v>
                </c:pt>
                <c:pt idx="1">
                  <c:v>9.55783832067887E-2</c:v>
                </c:pt>
                <c:pt idx="2">
                  <c:v>7.9915485955754442E-2</c:v>
                </c:pt>
                <c:pt idx="3">
                  <c:v>6.6279969064191785E-2</c:v>
                </c:pt>
                <c:pt idx="4">
                  <c:v>5.5555555555555566E-2</c:v>
                </c:pt>
                <c:pt idx="5">
                  <c:v>4.9829510229386233E-2</c:v>
                </c:pt>
                <c:pt idx="6">
                  <c:v>4.3931583880037504E-2</c:v>
                </c:pt>
                <c:pt idx="7">
                  <c:v>3.9401393071423645E-2</c:v>
                </c:pt>
                <c:pt idx="8">
                  <c:v>3.5573997233748302E-2</c:v>
                </c:pt>
                <c:pt idx="9">
                  <c:v>3.1964083288586603E-2</c:v>
                </c:pt>
                <c:pt idx="10">
                  <c:v>2.8969653765317484E-2</c:v>
                </c:pt>
                <c:pt idx="11">
                  <c:v>2.6281370064579444E-2</c:v>
                </c:pt>
                <c:pt idx="12">
                  <c:v>2.4321681740405787E-2</c:v>
                </c:pt>
                <c:pt idx="13">
                  <c:v>2.2240014233609114E-2</c:v>
                </c:pt>
                <c:pt idx="14">
                  <c:v>2.0635297591158015E-2</c:v>
                </c:pt>
                <c:pt idx="15">
                  <c:v>1.8664982880906601E-2</c:v>
                </c:pt>
                <c:pt idx="16">
                  <c:v>1.7308304470322201E-2</c:v>
                </c:pt>
                <c:pt idx="17">
                  <c:v>1.5684457020197103E-2</c:v>
                </c:pt>
                <c:pt idx="18">
                  <c:v>1.4547065401062506E-2</c:v>
                </c:pt>
                <c:pt idx="19">
                  <c:v>1.3334245714659E-2</c:v>
                </c:pt>
              </c:numCache>
            </c:numRef>
          </c:val>
          <c:smooth val="0"/>
        </c:ser>
        <c:ser>
          <c:idx val="4"/>
          <c:order val="4"/>
          <c:tx>
            <c:strRef>
              <c:f>Sheet2!$G$1</c:f>
              <c:strCache>
                <c:ptCount val="1"/>
                <c:pt idx="0">
                  <c:v>2 Stage Logistic Regression</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dPt>
            <c:idx val="1"/>
            <c:marker>
              <c:spPr>
                <a:solidFill>
                  <a:srgbClr val="C00000"/>
                </a:solidFill>
                <a:ln w="9525">
                  <a:solidFill>
                    <a:schemeClr val="accent5"/>
                  </a:solidFill>
                </a:ln>
                <a:effectLst/>
              </c:spPr>
            </c:marker>
            <c:bubble3D val="0"/>
          </c:dPt>
          <c:dPt>
            <c:idx val="3"/>
            <c:marker>
              <c:spPr>
                <a:solidFill>
                  <a:srgbClr val="C00000"/>
                </a:solidFill>
                <a:ln w="9525">
                  <a:solidFill>
                    <a:schemeClr val="accent5"/>
                  </a:solidFill>
                </a:ln>
                <a:effectLst/>
              </c:spPr>
            </c:marker>
            <c:bubble3D val="0"/>
          </c:dPt>
          <c:dPt>
            <c:idx val="7"/>
            <c:marker>
              <c:spPr>
                <a:solidFill>
                  <a:srgbClr val="C00000"/>
                </a:solidFill>
                <a:ln w="9525">
                  <a:solidFill>
                    <a:schemeClr val="accent5"/>
                  </a:solidFill>
                </a:ln>
                <a:effectLst/>
              </c:spPr>
            </c:marker>
            <c:bubble3D val="0"/>
          </c:dPt>
          <c:cat>
            <c:numRef>
              <c:f>Sheet2!$B$2:$B$21</c:f>
              <c:numCache>
                <c:formatCode>0.0%</c:formatCode>
                <c:ptCount val="20"/>
                <c:pt idx="0">
                  <c:v>2.5000000000000001E-2</c:v>
                </c:pt>
                <c:pt idx="1">
                  <c:v>0.05</c:v>
                </c:pt>
                <c:pt idx="2">
                  <c:v>7.5000000000000011E-2</c:v>
                </c:pt>
                <c:pt idx="3">
                  <c:v>0.1</c:v>
                </c:pt>
                <c:pt idx="4">
                  <c:v>0.125</c:v>
                </c:pt>
                <c:pt idx="5">
                  <c:v>0.15000000000000008</c:v>
                </c:pt>
                <c:pt idx="6">
                  <c:v>0.17500000000000004</c:v>
                </c:pt>
                <c:pt idx="7">
                  <c:v>0.2</c:v>
                </c:pt>
                <c:pt idx="8">
                  <c:v>0.22500000000000001</c:v>
                </c:pt>
                <c:pt idx="9">
                  <c:v>0.25</c:v>
                </c:pt>
                <c:pt idx="10">
                  <c:v>0.27500000000000002</c:v>
                </c:pt>
                <c:pt idx="11">
                  <c:v>0.30000000000000016</c:v>
                </c:pt>
                <c:pt idx="12">
                  <c:v>0.32500000000000018</c:v>
                </c:pt>
                <c:pt idx="13">
                  <c:v>0.35000000000000014</c:v>
                </c:pt>
                <c:pt idx="14">
                  <c:v>0.37500000000000017</c:v>
                </c:pt>
                <c:pt idx="15">
                  <c:v>0.4</c:v>
                </c:pt>
                <c:pt idx="16">
                  <c:v>0.42500000000000021</c:v>
                </c:pt>
                <c:pt idx="17">
                  <c:v>0.45</c:v>
                </c:pt>
                <c:pt idx="18">
                  <c:v>0.47500000000000014</c:v>
                </c:pt>
                <c:pt idx="19">
                  <c:v>0.5</c:v>
                </c:pt>
              </c:numCache>
            </c:numRef>
          </c:cat>
          <c:val>
            <c:numRef>
              <c:f>Sheet2!$G$2:$G$21</c:f>
              <c:numCache>
                <c:formatCode>0.0%</c:formatCode>
                <c:ptCount val="20"/>
                <c:pt idx="0">
                  <c:v>0.18640000000000012</c:v>
                </c:pt>
                <c:pt idx="1">
                  <c:v>0.13650000000000001</c:v>
                </c:pt>
                <c:pt idx="2">
                  <c:v>0.10660000000000004</c:v>
                </c:pt>
                <c:pt idx="3">
                  <c:v>8.4500000000000061E-2</c:v>
                </c:pt>
                <c:pt idx="4">
                  <c:v>7.010000000000001E-2</c:v>
                </c:pt>
                <c:pt idx="5">
                  <c:v>5.9300000000000033E-2</c:v>
                </c:pt>
                <c:pt idx="6">
                  <c:v>5.1400000000000001E-2</c:v>
                </c:pt>
                <c:pt idx="7">
                  <c:v>4.4900000000000023E-2</c:v>
                </c:pt>
                <c:pt idx="8">
                  <c:v>3.9399999999999998E-2</c:v>
                </c:pt>
                <c:pt idx="9">
                  <c:v>3.2500000000000001E-2</c:v>
                </c:pt>
              </c:numCache>
            </c:numRef>
          </c:val>
          <c:smooth val="0"/>
        </c:ser>
        <c:dLbls>
          <c:showLegendKey val="0"/>
          <c:showVal val="0"/>
          <c:showCatName val="0"/>
          <c:showSerName val="0"/>
          <c:showPercent val="0"/>
          <c:showBubbleSize val="0"/>
        </c:dLbls>
        <c:marker val="1"/>
        <c:smooth val="0"/>
        <c:axId val="203357024"/>
        <c:axId val="203357408"/>
      </c:lineChart>
      <c:catAx>
        <c:axId val="203357024"/>
        <c:scaling>
          <c:orientation val="minMax"/>
        </c:scaling>
        <c:delete val="0"/>
        <c:axPos val="b"/>
        <c:numFmt formatCode="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357408"/>
        <c:crosses val="autoZero"/>
        <c:auto val="1"/>
        <c:lblAlgn val="ctr"/>
        <c:lblOffset val="100"/>
        <c:tickLblSkip val="1"/>
        <c:noMultiLvlLbl val="0"/>
      </c:catAx>
      <c:valAx>
        <c:axId val="2033574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357024"/>
        <c:crossesAt val="1"/>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E519884F-D6F0-EC4E-A56A-14AD622F798C}" type="datetimeFigureOut">
              <a:rPr lang="en-US" smtClean="0"/>
              <a:pPr/>
              <a:t>3/30/2017</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7792B569-2F9F-D440-B547-B789863526A0}" type="slidenum">
              <a:rPr lang="en-GB" smtClean="0"/>
              <a:pPr/>
              <a:t>‹#›</a:t>
            </a:fld>
            <a:endParaRPr lang="en-GB" dirty="0"/>
          </a:p>
        </p:txBody>
      </p:sp>
    </p:spTree>
    <p:extLst>
      <p:ext uri="{BB962C8B-B14F-4D97-AF65-F5344CB8AC3E}">
        <p14:creationId xmlns:p14="http://schemas.microsoft.com/office/powerpoint/2010/main" val="17492698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2B569-2F9F-D440-B547-B789863526A0}" type="slidenum">
              <a:rPr lang="en-GB" smtClean="0"/>
              <a:pPr/>
              <a:t>4</a:t>
            </a:fld>
            <a:endParaRPr lang="en-GB" dirty="0"/>
          </a:p>
        </p:txBody>
      </p:sp>
    </p:spTree>
    <p:extLst>
      <p:ext uri="{BB962C8B-B14F-4D97-AF65-F5344CB8AC3E}">
        <p14:creationId xmlns:p14="http://schemas.microsoft.com/office/powerpoint/2010/main" val="2895337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2B569-2F9F-D440-B547-B789863526A0}" type="slidenum">
              <a:rPr lang="en-GB" smtClean="0"/>
              <a:pPr/>
              <a:t>7</a:t>
            </a:fld>
            <a:endParaRPr lang="en-GB" dirty="0"/>
          </a:p>
        </p:txBody>
      </p:sp>
    </p:spTree>
    <p:extLst>
      <p:ext uri="{BB962C8B-B14F-4D97-AF65-F5344CB8AC3E}">
        <p14:creationId xmlns:p14="http://schemas.microsoft.com/office/powerpoint/2010/main" val="4000202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6.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6.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6.emf"/><Relationship Id="rId4" Type="http://schemas.openxmlformats.org/officeDocument/2006/relationships/oleObject" Target="../embeddings/oleObject9.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6.emf"/><Relationship Id="rId4" Type="http://schemas.openxmlformats.org/officeDocument/2006/relationships/oleObject" Target="../embeddings/oleObject10.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6.emf"/><Relationship Id="rId4" Type="http://schemas.openxmlformats.org/officeDocument/2006/relationships/oleObject" Target="../embeddings/oleObject11.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5.png"/><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 with image">
    <p:spTree>
      <p:nvGrpSpPr>
        <p:cNvPr id="1" name=""/>
        <p:cNvGrpSpPr/>
        <p:nvPr/>
      </p:nvGrpSpPr>
      <p:grpSpPr>
        <a:xfrm>
          <a:off x="0" y="0"/>
          <a:ext cx="0" cy="0"/>
          <a:chOff x="0" y="0"/>
          <a:chExt cx="0" cy="0"/>
        </a:xfrm>
      </p:grpSpPr>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ctrTitle" hasCustomPrompt="1"/>
          </p:nvPr>
        </p:nvSpPr>
        <p:spPr>
          <a:xfrm>
            <a:off x="469899" y="1748036"/>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899"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899"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8" name="Picture 17" descr="IMSHlogo2015_RGB_TM_IA.eps"/>
          <p:cNvPicPr>
            <a:picLocks noChangeAspect="1"/>
          </p:cNvPicPr>
          <p:nvPr userDrawn="1"/>
        </p:nvPicPr>
        <p:blipFill rotWithShape="1">
          <a:blip r:embed="rId2" cstate="email">
            <a:extLst>
              <a:ext uri="{28A0092B-C50C-407E-A947-70E740481C1C}">
                <a14:useLocalDpi xmlns:a14="http://schemas.microsoft.com/office/drawing/2010/main" val="0"/>
              </a:ext>
            </a:extLst>
          </a:blip>
          <a:srcRect b="-4517"/>
          <a:stretch/>
        </p:blipFill>
        <p:spPr>
          <a:xfrm>
            <a:off x="7266112" y="6323080"/>
            <a:ext cx="1433388" cy="422896"/>
          </a:xfrm>
          <a:prstGeom prst="rect">
            <a:avLst/>
          </a:prstGeom>
        </p:spPr>
      </p:pic>
      <p:pic>
        <p:nvPicPr>
          <p:cNvPr id="10" name="Picture 9" descr="Commercial_Main.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16" y="0"/>
            <a:ext cx="9142984" cy="6858000"/>
          </a:xfrm>
          <a:prstGeom prst="rect">
            <a:avLst/>
          </a:prstGeom>
        </p:spPr>
      </p:pic>
      <p:pic>
        <p:nvPicPr>
          <p:cNvPr id="16" name="Picture 15" descr="Advanced_Analytics.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93499" y="1513230"/>
            <a:ext cx="1341446" cy="1199943"/>
          </a:xfrm>
          <a:prstGeom prst="rect">
            <a:avLst/>
          </a:prstGeom>
        </p:spPr>
      </p:pic>
    </p:spTree>
    <p:extLst>
      <p:ext uri="{BB962C8B-B14F-4D97-AF65-F5344CB8AC3E}">
        <p14:creationId xmlns:p14="http://schemas.microsoft.com/office/powerpoint/2010/main" val="4098911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with Bullets and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6" name="Text Placeholder 5"/>
          <p:cNvSpPr>
            <a:spLocks noGrp="1"/>
          </p:cNvSpPr>
          <p:nvPr>
            <p:ph type="body" sz="quarter" idx="12"/>
          </p:nvPr>
        </p:nvSpPr>
        <p:spPr>
          <a:xfrm>
            <a:off x="457200" y="1452562"/>
            <a:ext cx="8229600" cy="4727447"/>
          </a:xfrm>
          <a:prstGeom prst="rect">
            <a:avLst/>
          </a:prstGeom>
        </p:spPr>
        <p:txBody>
          <a:bodyPr vert="horz" wrap="square" lIns="0" tIns="0" rIns="0" bIns="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3"/>
          </p:nvPr>
        </p:nvSpPr>
        <p:spPr>
          <a:xfrm>
            <a:off x="457200" y="1043624"/>
            <a:ext cx="8229600" cy="307776"/>
          </a:xfrm>
        </p:spPr>
        <p:txBody>
          <a:bodyPr vert="horz" wrap="square" lIns="0" tIns="0" rIns="0" bIns="0" rtlCol="0">
            <a:noAutofit/>
          </a:bodyPr>
          <a:lstStyle>
            <a:lvl1pPr marL="0" indent="0">
              <a:buFontTx/>
              <a:buNone/>
              <a:defRPr kumimoji="0" lang="en-IN" sz="1600" b="1" i="0" u="none" strike="noStrike" kern="1200" cap="none" spc="0" normalizeH="0" baseline="0" noProof="0" dirty="0" smtClean="0">
                <a:ln>
                  <a:noFill/>
                </a:ln>
                <a:solidFill>
                  <a:schemeClr val="accent2"/>
                </a:solidFill>
                <a:effectLst/>
                <a:uLnTx/>
                <a:uFillTx/>
                <a:latin typeface="Arial"/>
                <a:ea typeface="+mn-ea"/>
                <a:cs typeface="Arial"/>
              </a:defRPr>
            </a:lvl1pPr>
          </a:lstStyle>
          <a:p>
            <a:pPr marL="0" lvl="0" indent="0" algn="l" defTabSz="410291" rtl="0" eaLnBrk="1" latinLnBrk="0" hangingPunct="1">
              <a:lnSpc>
                <a:spcPct val="100000"/>
              </a:lnSpc>
              <a:spcBef>
                <a:spcPts val="0"/>
              </a:spcBef>
              <a:spcAft>
                <a:spcPts val="0"/>
              </a:spcAft>
              <a:buClr>
                <a:schemeClr val="accent2"/>
              </a:buClr>
              <a:buSzPct val="100000"/>
              <a:buFont typeface="Arial"/>
              <a:buNone/>
            </a:pPr>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6" name="Text Placeholder 5"/>
          <p:cNvSpPr>
            <a:spLocks noGrp="1"/>
          </p:cNvSpPr>
          <p:nvPr>
            <p:ph type="body" sz="quarter" idx="12"/>
          </p:nvPr>
        </p:nvSpPr>
        <p:spPr>
          <a:xfrm>
            <a:off x="457200" y="1452562"/>
            <a:ext cx="4023359" cy="4727447"/>
          </a:xfrm>
          <a:prstGeom prst="rect">
            <a:avLst/>
          </a:prstGeom>
        </p:spPr>
        <p:txBody>
          <a:bodyPr vert="horz" wrap="square" lIns="0" tIns="0" rIns="0" bIns="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4"/>
          </p:nvPr>
        </p:nvSpPr>
        <p:spPr>
          <a:xfrm>
            <a:off x="4663440" y="1452562"/>
            <a:ext cx="4023359" cy="4727447"/>
          </a:xfrm>
          <a:prstGeom prst="rect">
            <a:avLst/>
          </a:prstGeom>
        </p:spPr>
        <p:txBody>
          <a:bodyPr vert="horz" wrap="square" lIns="0" tIns="0" rIns="0" bIns="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6" name="Text Placeholder 5"/>
          <p:cNvSpPr>
            <a:spLocks noGrp="1"/>
          </p:cNvSpPr>
          <p:nvPr>
            <p:ph type="body" sz="quarter" idx="12"/>
          </p:nvPr>
        </p:nvSpPr>
        <p:spPr>
          <a:xfrm>
            <a:off x="457200" y="1088136"/>
            <a:ext cx="8229600" cy="4996750"/>
          </a:xfrm>
          <a:prstGeom prst="rect">
            <a:avLst/>
          </a:prstGeom>
        </p:spPr>
        <p:txBody>
          <a:bodyPr vert="horz" wrap="square" lIns="0" tIns="0" rIns="0" bIns="0" rtlCol="0">
            <a:normAutofit/>
          </a:bodyPr>
          <a:lstStyle>
            <a:lvl1pPr marL="274320" indent="-274320" algn="l" defTabSz="410291" rtl="0" eaLnBrk="1" latinLnBrk="0" hangingPunct="1">
              <a:lnSpc>
                <a:spcPct val="100000"/>
              </a:lnSpc>
              <a:spcBef>
                <a:spcPts val="0"/>
              </a:spcBef>
              <a:spcAft>
                <a:spcPts val="0"/>
              </a:spcAft>
              <a:buClr>
                <a:schemeClr val="accent2"/>
              </a:buClr>
              <a:buSzPct val="100000"/>
              <a:buFont typeface="+mj-lt"/>
              <a:buAutoNum type="arabicPeriod"/>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marL="548640" indent="-274320" algn="l" defTabSz="410291" rtl="0" eaLnBrk="1" latinLnBrk="0" hangingPunct="1">
              <a:lnSpc>
                <a:spcPct val="100000"/>
              </a:lnSpc>
              <a:spcBef>
                <a:spcPts val="0"/>
              </a:spcBef>
              <a:spcAft>
                <a:spcPts val="0"/>
              </a:spcAft>
              <a:buClr>
                <a:schemeClr val="accent2"/>
              </a:buClr>
              <a:buSzPct val="100000"/>
              <a:buFont typeface="+mj-lt"/>
              <a:buAutoNum type="alphaLcPeriod"/>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marL="822960" indent="-274320" algn="l" defTabSz="410291" rtl="0" eaLnBrk="1" latinLnBrk="0" hangingPunct="1">
              <a:lnSpc>
                <a:spcPct val="100000"/>
              </a:lnSpc>
              <a:spcBef>
                <a:spcPts val="0"/>
              </a:spcBef>
              <a:spcAft>
                <a:spcPts val="0"/>
              </a:spcAft>
              <a:buClr>
                <a:schemeClr val="accent2"/>
              </a:buClr>
              <a:buSzPct val="100000"/>
              <a:buFont typeface="+mj-lt"/>
              <a:buAutoNum type="arabicParen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marL="1097280" indent="-274320" algn="l" defTabSz="410291" rtl="0" eaLnBrk="1" latinLnBrk="0" hangingPunct="1">
              <a:lnSpc>
                <a:spcPct val="100000"/>
              </a:lnSpc>
              <a:spcBef>
                <a:spcPts val="0"/>
              </a:spcBef>
              <a:spcAft>
                <a:spcPts val="0"/>
              </a:spcAft>
              <a:buClr>
                <a:schemeClr val="accent2"/>
              </a:buClr>
              <a:buSzPct val="100000"/>
              <a:buFont typeface="+mj-lt"/>
              <a:buAutoNum type="alphaLcParen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ing and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6" name="Text Placeholder 5"/>
          <p:cNvSpPr>
            <a:spLocks noGrp="1"/>
          </p:cNvSpPr>
          <p:nvPr>
            <p:ph type="body" sz="quarter" idx="12"/>
          </p:nvPr>
        </p:nvSpPr>
        <p:spPr>
          <a:xfrm>
            <a:off x="457200" y="1452562"/>
            <a:ext cx="8229600" cy="4727447"/>
          </a:xfrm>
          <a:prstGeom prst="rect">
            <a:avLst/>
          </a:prstGeom>
        </p:spPr>
        <p:txBody>
          <a:bodyPr vert="horz" wrap="square" lIns="0" tIns="0" rIns="0" bIns="0" rtlCol="0">
            <a:normAutofit/>
          </a:bodyPr>
          <a:lstStyle>
            <a:lvl1pPr marL="274320" indent="-274320" algn="l" defTabSz="410291" rtl="0" eaLnBrk="1" latinLnBrk="0" hangingPunct="1">
              <a:lnSpc>
                <a:spcPct val="100000"/>
              </a:lnSpc>
              <a:spcBef>
                <a:spcPts val="0"/>
              </a:spcBef>
              <a:spcAft>
                <a:spcPts val="0"/>
              </a:spcAft>
              <a:buClr>
                <a:schemeClr val="accent2"/>
              </a:buClr>
              <a:buSzPct val="100000"/>
              <a:buFont typeface="+mj-lt"/>
              <a:buAutoNum type="arabicPeriod"/>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marL="548640" indent="-274320" algn="l" defTabSz="410291" rtl="0" eaLnBrk="1" latinLnBrk="0" hangingPunct="1">
              <a:lnSpc>
                <a:spcPct val="100000"/>
              </a:lnSpc>
              <a:spcBef>
                <a:spcPts val="0"/>
              </a:spcBef>
              <a:spcAft>
                <a:spcPts val="0"/>
              </a:spcAft>
              <a:buClr>
                <a:schemeClr val="accent2"/>
              </a:buClr>
              <a:buSzPct val="100000"/>
              <a:buFont typeface="+mj-lt"/>
              <a:buAutoNum type="alphaLcPeriod"/>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marL="822960" indent="-274320" algn="l" defTabSz="410291" rtl="0" eaLnBrk="1" latinLnBrk="0" hangingPunct="1">
              <a:lnSpc>
                <a:spcPct val="100000"/>
              </a:lnSpc>
              <a:spcBef>
                <a:spcPts val="0"/>
              </a:spcBef>
              <a:spcAft>
                <a:spcPts val="0"/>
              </a:spcAft>
              <a:buClr>
                <a:schemeClr val="accent2"/>
              </a:buClr>
              <a:buSzPct val="100000"/>
              <a:buFont typeface="+mj-lt"/>
              <a:buAutoNum type="arabicParen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marL="1097280" indent="-274320" algn="l" defTabSz="410291" rtl="0" eaLnBrk="1" latinLnBrk="0" hangingPunct="1">
              <a:lnSpc>
                <a:spcPct val="100000"/>
              </a:lnSpc>
              <a:spcBef>
                <a:spcPts val="0"/>
              </a:spcBef>
              <a:spcAft>
                <a:spcPts val="0"/>
              </a:spcAft>
              <a:buClr>
                <a:schemeClr val="accent2"/>
              </a:buClr>
              <a:buSzPct val="100000"/>
              <a:buFont typeface="+mj-lt"/>
              <a:buAutoNum type="alphaLcParen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3"/>
          </p:nvPr>
        </p:nvSpPr>
        <p:spPr>
          <a:xfrm>
            <a:off x="457200" y="1043624"/>
            <a:ext cx="8229600" cy="307776"/>
          </a:xfrm>
        </p:spPr>
        <p:txBody>
          <a:bodyPr vert="horz" wrap="square" lIns="0" tIns="0" rIns="0" bIns="0" rtlCol="0">
            <a:noAutofit/>
          </a:bodyPr>
          <a:lstStyle>
            <a:lvl1pPr marL="0" indent="0">
              <a:buFontTx/>
              <a:buNone/>
              <a:defRPr kumimoji="0" lang="en-IN" sz="1600" b="1" i="0" u="none" strike="noStrike" kern="1200" cap="none" spc="0" normalizeH="0" baseline="0" noProof="0" dirty="0" smtClean="0">
                <a:ln>
                  <a:noFill/>
                </a:ln>
                <a:solidFill>
                  <a:schemeClr val="accent2"/>
                </a:solidFill>
                <a:effectLst/>
                <a:uLnTx/>
                <a:uFillTx/>
                <a:latin typeface="Arial"/>
                <a:ea typeface="+mn-ea"/>
                <a:cs typeface="Arial"/>
              </a:defRPr>
            </a:lvl1pPr>
          </a:lstStyle>
          <a:p>
            <a:pPr marL="0" lvl="0" indent="0" algn="l" defTabSz="410291" rtl="0" eaLnBrk="1" latinLnBrk="0" hangingPunct="1">
              <a:lnSpc>
                <a:spcPct val="100000"/>
              </a:lnSpc>
              <a:spcBef>
                <a:spcPts val="0"/>
              </a:spcBef>
              <a:spcAft>
                <a:spcPts val="0"/>
              </a:spcAft>
              <a:buClr>
                <a:schemeClr val="accent2"/>
              </a:buClr>
              <a:buSzPct val="100000"/>
              <a:buFont typeface="Arial"/>
              <a:buNone/>
            </a:pPr>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with Number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6" name="Text Placeholder 5"/>
          <p:cNvSpPr>
            <a:spLocks noGrp="1"/>
          </p:cNvSpPr>
          <p:nvPr>
            <p:ph type="body" sz="quarter" idx="12"/>
          </p:nvPr>
        </p:nvSpPr>
        <p:spPr>
          <a:xfrm>
            <a:off x="457200" y="1452562"/>
            <a:ext cx="4023359" cy="4727447"/>
          </a:xfrm>
          <a:prstGeom prst="rect">
            <a:avLst/>
          </a:prstGeom>
        </p:spPr>
        <p:txBody>
          <a:bodyPr vert="horz" wrap="square" lIns="0" tIns="0" rIns="0" bIns="0" rtlCol="0">
            <a:normAutofit/>
          </a:bodyPr>
          <a:lstStyle>
            <a:lvl1pPr marL="342900" indent="-342900"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marL="617220" indent="-342900"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marL="891540" indent="-342900"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marL="1165860" indent="-342900"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marL="274320" lvl="0" indent="-274320" algn="l" defTabSz="410291" rtl="0" eaLnBrk="1" latinLnBrk="0" hangingPunct="1">
              <a:lnSpc>
                <a:spcPct val="100000"/>
              </a:lnSpc>
              <a:spcBef>
                <a:spcPts val="0"/>
              </a:spcBef>
              <a:spcAft>
                <a:spcPts val="0"/>
              </a:spcAft>
              <a:buClr>
                <a:schemeClr val="accent2"/>
              </a:buClr>
              <a:buSzPct val="100000"/>
              <a:buFont typeface="+mj-lt"/>
              <a:buAutoNum type="arabicPeriod"/>
            </a:pPr>
            <a:r>
              <a:rPr lang="en-US" smtClean="0"/>
              <a:t>Click to edit Master text styles</a:t>
            </a:r>
          </a:p>
          <a:p>
            <a:pPr marL="274320" lvl="1" indent="-274320" algn="l" defTabSz="410291" rtl="0" eaLnBrk="1" latinLnBrk="0" hangingPunct="1">
              <a:lnSpc>
                <a:spcPct val="100000"/>
              </a:lnSpc>
              <a:spcBef>
                <a:spcPts val="0"/>
              </a:spcBef>
              <a:spcAft>
                <a:spcPts val="0"/>
              </a:spcAft>
              <a:buClr>
                <a:schemeClr val="accent2"/>
              </a:buClr>
              <a:buSzPct val="100000"/>
              <a:buFont typeface="+mj-lt"/>
              <a:buAutoNum type="arabicPeriod"/>
            </a:pPr>
            <a:r>
              <a:rPr lang="en-US" smtClean="0"/>
              <a:t>Second level</a:t>
            </a:r>
          </a:p>
          <a:p>
            <a:pPr marL="274320" lvl="2" indent="-274320" algn="l" defTabSz="410291" rtl="0" eaLnBrk="1" latinLnBrk="0" hangingPunct="1">
              <a:lnSpc>
                <a:spcPct val="100000"/>
              </a:lnSpc>
              <a:spcBef>
                <a:spcPts val="0"/>
              </a:spcBef>
              <a:spcAft>
                <a:spcPts val="0"/>
              </a:spcAft>
              <a:buClr>
                <a:schemeClr val="accent2"/>
              </a:buClr>
              <a:buSzPct val="100000"/>
              <a:buFont typeface="+mj-lt"/>
              <a:buAutoNum type="arabicPeriod"/>
            </a:pPr>
            <a:r>
              <a:rPr lang="en-US" smtClean="0"/>
              <a:t>Third level</a:t>
            </a:r>
          </a:p>
          <a:p>
            <a:pPr marL="274320" lvl="3" indent="-274320" algn="l" defTabSz="410291" rtl="0" eaLnBrk="1" latinLnBrk="0" hangingPunct="1">
              <a:lnSpc>
                <a:spcPct val="100000"/>
              </a:lnSpc>
              <a:spcBef>
                <a:spcPts val="0"/>
              </a:spcBef>
              <a:spcAft>
                <a:spcPts val="0"/>
              </a:spcAft>
              <a:buClr>
                <a:schemeClr val="accent2"/>
              </a:buClr>
              <a:buSzPct val="100000"/>
              <a:buFont typeface="+mj-lt"/>
              <a:buAutoNum type="arabicPeriod"/>
            </a:pPr>
            <a:r>
              <a:rPr lang="en-US" smtClean="0"/>
              <a:t>Fourth level</a:t>
            </a:r>
          </a:p>
        </p:txBody>
      </p:sp>
      <p:sp>
        <p:nvSpPr>
          <p:cNvPr id="7" name="Text Placeholder 5"/>
          <p:cNvSpPr>
            <a:spLocks noGrp="1"/>
          </p:cNvSpPr>
          <p:nvPr>
            <p:ph type="body" sz="quarter" idx="14"/>
          </p:nvPr>
        </p:nvSpPr>
        <p:spPr>
          <a:xfrm>
            <a:off x="4663440" y="1452562"/>
            <a:ext cx="4023359" cy="4727447"/>
          </a:xfrm>
          <a:prstGeom prst="rect">
            <a:avLst/>
          </a:prstGeom>
        </p:spPr>
        <p:txBody>
          <a:bodyPr vert="horz" wrap="square" lIns="0" tIns="0" rIns="0" bIns="0" rtlCol="0">
            <a:normAutofit/>
          </a:bodyPr>
          <a:lstStyle>
            <a:lvl1pPr marL="342900" indent="-342900"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marL="617220" indent="-342900"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marL="891540" indent="-342900"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marL="1165860" indent="-342900"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marL="274320" lvl="0" indent="-274320" algn="l" defTabSz="410291" rtl="0" eaLnBrk="1" latinLnBrk="0" hangingPunct="1">
              <a:lnSpc>
                <a:spcPct val="100000"/>
              </a:lnSpc>
              <a:spcBef>
                <a:spcPts val="0"/>
              </a:spcBef>
              <a:spcAft>
                <a:spcPts val="0"/>
              </a:spcAft>
              <a:buClr>
                <a:schemeClr val="accent2"/>
              </a:buClr>
              <a:buSzPct val="100000"/>
              <a:buFont typeface="+mj-lt"/>
              <a:buAutoNum type="arabicPeriod"/>
            </a:pPr>
            <a:r>
              <a:rPr lang="en-US" smtClean="0"/>
              <a:t>Click to edit Master text styles</a:t>
            </a:r>
          </a:p>
          <a:p>
            <a:pPr marL="274320" lvl="1" indent="-274320" algn="l" defTabSz="410291" rtl="0" eaLnBrk="1" latinLnBrk="0" hangingPunct="1">
              <a:lnSpc>
                <a:spcPct val="100000"/>
              </a:lnSpc>
              <a:spcBef>
                <a:spcPts val="0"/>
              </a:spcBef>
              <a:spcAft>
                <a:spcPts val="0"/>
              </a:spcAft>
              <a:buClr>
                <a:schemeClr val="accent2"/>
              </a:buClr>
              <a:buSzPct val="100000"/>
              <a:buFont typeface="+mj-lt"/>
              <a:buAutoNum type="arabicPeriod"/>
            </a:pPr>
            <a:r>
              <a:rPr lang="en-US" smtClean="0"/>
              <a:t>Second level</a:t>
            </a:r>
          </a:p>
          <a:p>
            <a:pPr marL="274320" lvl="2" indent="-274320" algn="l" defTabSz="410291" rtl="0" eaLnBrk="1" latinLnBrk="0" hangingPunct="1">
              <a:lnSpc>
                <a:spcPct val="100000"/>
              </a:lnSpc>
              <a:spcBef>
                <a:spcPts val="0"/>
              </a:spcBef>
              <a:spcAft>
                <a:spcPts val="0"/>
              </a:spcAft>
              <a:buClr>
                <a:schemeClr val="accent2"/>
              </a:buClr>
              <a:buSzPct val="100000"/>
              <a:buFont typeface="+mj-lt"/>
              <a:buAutoNum type="arabicPeriod"/>
            </a:pPr>
            <a:r>
              <a:rPr lang="en-US" smtClean="0"/>
              <a:t>Third level</a:t>
            </a:r>
          </a:p>
          <a:p>
            <a:pPr marL="274320" lvl="3" indent="-274320" algn="l" defTabSz="410291" rtl="0" eaLnBrk="1" latinLnBrk="0" hangingPunct="1">
              <a:lnSpc>
                <a:spcPct val="100000"/>
              </a:lnSpc>
              <a:spcBef>
                <a:spcPts val="0"/>
              </a:spcBef>
              <a:spcAft>
                <a:spcPts val="0"/>
              </a:spcAft>
              <a:buClr>
                <a:schemeClr val="accent2"/>
              </a:buClr>
              <a:buSzPct val="100000"/>
              <a:buFont typeface="+mj-lt"/>
              <a:buAutoNum type="arabicPeriod"/>
            </a:pPr>
            <a:r>
              <a:rPr lang="en-US" smtClean="0"/>
              <a:t>Fourth level</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8115"/>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005"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hasCustomPrompt="1"/>
          </p:nvPr>
        </p:nvSpPr>
        <p:spPr>
          <a:xfrm>
            <a:off x="457200" y="75203"/>
            <a:ext cx="8229600" cy="849228"/>
          </a:xfrm>
        </p:spPr>
        <p:txBody>
          <a:bodyPr wrap="square">
            <a:noAutofit/>
          </a:bodyPr>
          <a:lstStyle>
            <a:lvl1pPr>
              <a:defRPr baseline="0"/>
            </a:lvl1pPr>
          </a:lstStyle>
          <a:p>
            <a:r>
              <a:rPr lang="en-US" dirty="0" smtClean="0"/>
              <a:t>Click to edit title</a:t>
            </a:r>
            <a:endParaRPr lang="en-US" dirty="0"/>
          </a:p>
        </p:txBody>
      </p:sp>
      <p:sp>
        <p:nvSpPr>
          <p:cNvPr id="2" name="Footer Placeholder 1"/>
          <p:cNvSpPr>
            <a:spLocks noGrp="1"/>
          </p:cNvSpPr>
          <p:nvPr>
            <p:ph type="ftr" sz="quarter" idx="12"/>
          </p:nvPr>
        </p:nvSpPr>
        <p:spPr/>
        <p:txBody>
          <a:bodyPr/>
          <a:lstStyle/>
          <a:p>
            <a:r>
              <a:rPr lang="en-US" smtClean="0"/>
              <a:t>BI sharing and ML softeware intro, March 2017</a:t>
            </a:r>
            <a:endParaRPr lang="en-GB" dirty="0"/>
          </a:p>
        </p:txBody>
      </p:sp>
    </p:spTree>
    <p:extLst>
      <p:ext uri="{BB962C8B-B14F-4D97-AF65-F5344CB8AC3E}">
        <p14:creationId xmlns:p14="http://schemas.microsoft.com/office/powerpoint/2010/main" val="34024486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hea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8" name="Text Placeholder 7"/>
          <p:cNvSpPr>
            <a:spLocks noGrp="1"/>
          </p:cNvSpPr>
          <p:nvPr>
            <p:ph type="body" sz="quarter" idx="13"/>
          </p:nvPr>
        </p:nvSpPr>
        <p:spPr>
          <a:xfrm>
            <a:off x="457200" y="1043624"/>
            <a:ext cx="8229600" cy="307776"/>
          </a:xfrm>
        </p:spPr>
        <p:txBody>
          <a:bodyPr vert="horz" wrap="square" lIns="0" tIns="0" rIns="0" bIns="0" rtlCol="0">
            <a:noAutofit/>
          </a:bodyPr>
          <a:lstStyle>
            <a:lvl1pPr marL="0" indent="0">
              <a:buFontTx/>
              <a:buNone/>
              <a:defRPr kumimoji="0" lang="en-IN" sz="1600" b="1" i="0" u="none" strike="noStrike" kern="1200" cap="none" spc="0" normalizeH="0" baseline="0" noProof="0" dirty="0" smtClean="0">
                <a:ln>
                  <a:noFill/>
                </a:ln>
                <a:solidFill>
                  <a:schemeClr val="accent2"/>
                </a:solidFill>
                <a:effectLst/>
                <a:uLnTx/>
                <a:uFillTx/>
                <a:latin typeface="Arial"/>
                <a:ea typeface="+mn-ea"/>
                <a:cs typeface="Arial"/>
              </a:defRPr>
            </a:lvl1pPr>
          </a:lstStyle>
          <a:p>
            <a:pPr marL="0" lvl="0" indent="0" algn="l" defTabSz="410291" rtl="0" eaLnBrk="1" latinLnBrk="0" hangingPunct="1">
              <a:lnSpc>
                <a:spcPct val="100000"/>
              </a:lnSpc>
              <a:spcBef>
                <a:spcPts val="0"/>
              </a:spcBef>
              <a:spcAft>
                <a:spcPts val="0"/>
              </a:spcAft>
              <a:buClr>
                <a:schemeClr val="accent2"/>
              </a:buClr>
              <a:buSzPct val="100000"/>
              <a:buFont typeface="Arial"/>
              <a:buNone/>
            </a:pPr>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hart_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96024603"/>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029"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1"/>
          <p:cNvSpPr>
            <a:spLocks noGrp="1"/>
          </p:cNvSpPr>
          <p:nvPr>
            <p:ph type="title" hasCustomPrompt="1"/>
          </p:nvPr>
        </p:nvSpPr>
        <p:spPr>
          <a:xfrm>
            <a:off x="457200" y="75203"/>
            <a:ext cx="8229600" cy="849228"/>
          </a:xfrm>
        </p:spPr>
        <p:txBody>
          <a:bodyPr wrap="square">
            <a:noAutofit/>
          </a:bodyPr>
          <a:lstStyle>
            <a:lvl1pPr>
              <a:defRPr baseline="0"/>
            </a:lvl1pPr>
          </a:lstStyle>
          <a:p>
            <a:r>
              <a:rPr lang="en-US" dirty="0" smtClean="0"/>
              <a:t>Click to edit title</a:t>
            </a:r>
            <a:endParaRPr lang="en-US" dirty="0"/>
          </a:p>
        </p:txBody>
      </p:sp>
      <p:sp>
        <p:nvSpPr>
          <p:cNvPr id="2" name="Footer Placeholder 1"/>
          <p:cNvSpPr>
            <a:spLocks noGrp="1"/>
          </p:cNvSpPr>
          <p:nvPr>
            <p:ph type="ftr" sz="quarter" idx="12"/>
          </p:nvPr>
        </p:nvSpPr>
        <p:spPr/>
        <p:txBody>
          <a:bodyPr/>
          <a:lstStyle/>
          <a:p>
            <a:r>
              <a:rPr lang="en-US" smtClean="0"/>
              <a:t>BI sharing and ML softeware intro, March 2017</a:t>
            </a:r>
            <a:endParaRPr lang="en-GB" dirty="0"/>
          </a:p>
        </p:txBody>
      </p:sp>
      <p:sp>
        <p:nvSpPr>
          <p:cNvPr id="5" name="Chart Placeholder 4"/>
          <p:cNvSpPr>
            <a:spLocks noGrp="1"/>
          </p:cNvSpPr>
          <p:nvPr>
            <p:ph type="chart" sz="quarter" idx="13"/>
          </p:nvPr>
        </p:nvSpPr>
        <p:spPr>
          <a:xfrm>
            <a:off x="457200" y="1452563"/>
            <a:ext cx="8229600" cy="4727448"/>
          </a:xfrm>
          <a:prstGeom prst="rect">
            <a:avLst/>
          </a:prstGeom>
        </p:spPr>
        <p:txBody>
          <a:bodyPr/>
          <a:lstStyle>
            <a:lvl1pPr marL="0" indent="0">
              <a:buNone/>
              <a:defRPr/>
            </a:lvl1pPr>
          </a:lstStyle>
          <a:p>
            <a:r>
              <a:rPr lang="en-US" smtClean="0"/>
              <a:t>Click icon to add chart</a:t>
            </a:r>
            <a:endParaRPr lang="en-US" dirty="0"/>
          </a:p>
        </p:txBody>
      </p:sp>
    </p:spTree>
    <p:extLst>
      <p:ext uri="{BB962C8B-B14F-4D97-AF65-F5344CB8AC3E}">
        <p14:creationId xmlns:p14="http://schemas.microsoft.com/office/powerpoint/2010/main" val="8356554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06536846"/>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4053"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2"/>
          </p:nvPr>
        </p:nvSpPr>
        <p:spPr/>
        <p:txBody>
          <a:bodyPr/>
          <a:lstStyle/>
          <a:p>
            <a:r>
              <a:rPr lang="en-US" smtClean="0"/>
              <a:t>BI sharing and ML softeware intro, March 2017</a:t>
            </a:r>
            <a:endParaRPr lang="en-GB" dirty="0"/>
          </a:p>
        </p:txBody>
      </p:sp>
    </p:spTree>
    <p:extLst>
      <p:ext uri="{BB962C8B-B14F-4D97-AF65-F5344CB8AC3E}">
        <p14:creationId xmlns:p14="http://schemas.microsoft.com/office/powerpoint/2010/main" val="22643884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and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7" name="Text Placeholder 5"/>
          <p:cNvSpPr>
            <a:spLocks noGrp="1"/>
          </p:cNvSpPr>
          <p:nvPr>
            <p:ph type="body" sz="quarter" idx="14"/>
          </p:nvPr>
        </p:nvSpPr>
        <p:spPr>
          <a:xfrm>
            <a:off x="4663440" y="1452562"/>
            <a:ext cx="4023359" cy="4727447"/>
          </a:xfrm>
          <a:prstGeom prst="rect">
            <a:avLst/>
          </a:prstGeom>
          <a:ln w="12700">
            <a:solidFill>
              <a:schemeClr val="accent2"/>
            </a:solidFill>
          </a:ln>
        </p:spPr>
        <p:txBody>
          <a:bodyPr vert="horz" wrap="square" lIns="91440" tIns="45720" rIns="91440" bIns="4572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6"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9"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34633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s and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7" name="Text Placeholder 5"/>
          <p:cNvSpPr>
            <a:spLocks noGrp="1"/>
          </p:cNvSpPr>
          <p:nvPr>
            <p:ph type="body" sz="quarter" idx="14"/>
          </p:nvPr>
        </p:nvSpPr>
        <p:spPr>
          <a:xfrm>
            <a:off x="5148071" y="1452562"/>
            <a:ext cx="3538728" cy="4727447"/>
          </a:xfrm>
          <a:prstGeom prst="rect">
            <a:avLst/>
          </a:prstGeom>
          <a:ln w="12700">
            <a:solidFill>
              <a:schemeClr val="accent2"/>
            </a:solidFill>
          </a:ln>
        </p:spPr>
        <p:txBody>
          <a:bodyPr vert="horz" wrap="square" lIns="91440" tIns="45720" rIns="91440" bIns="4572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pportunities and Challenges/Content boxes 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7" name="Text Placeholder 5"/>
          <p:cNvSpPr>
            <a:spLocks noGrp="1"/>
          </p:cNvSpPr>
          <p:nvPr>
            <p:ph type="body" sz="quarter" idx="14"/>
          </p:nvPr>
        </p:nvSpPr>
        <p:spPr>
          <a:xfrm>
            <a:off x="4663440" y="1452562"/>
            <a:ext cx="4023359" cy="4727447"/>
          </a:xfrm>
          <a:prstGeom prst="rect">
            <a:avLst/>
          </a:prstGeom>
          <a:ln w="12700">
            <a:solidFill>
              <a:schemeClr val="accent2"/>
            </a:solidFill>
          </a:ln>
        </p:spPr>
        <p:txBody>
          <a:bodyPr vert="horz" wrap="square" lIns="91440" tIns="45720" rIns="91440" bIns="45720" rtlCol="0">
            <a:no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5"/>
          </p:nvPr>
        </p:nvSpPr>
        <p:spPr>
          <a:xfrm>
            <a:off x="457200" y="1452562"/>
            <a:ext cx="4023359" cy="4727447"/>
          </a:xfrm>
          <a:prstGeom prst="rect">
            <a:avLst/>
          </a:prstGeom>
          <a:ln w="12700">
            <a:solidFill>
              <a:schemeClr val="accent2"/>
            </a:solidFill>
          </a:ln>
        </p:spPr>
        <p:txBody>
          <a:bodyPr vert="horz" wrap="square" lIns="91440" tIns="45720" rIns="91440" bIns="45720" rtlCol="0">
            <a:no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boxes 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7" name="Text Placeholder 5"/>
          <p:cNvSpPr>
            <a:spLocks noGrp="1"/>
          </p:cNvSpPr>
          <p:nvPr>
            <p:ph type="body" sz="quarter" idx="14"/>
          </p:nvPr>
        </p:nvSpPr>
        <p:spPr>
          <a:xfrm flipH="1">
            <a:off x="4663440" y="1452562"/>
            <a:ext cx="4023359" cy="4727447"/>
          </a:xfrm>
          <a:prstGeom prst="homePlate">
            <a:avLst>
              <a:gd name="adj" fmla="val 10366"/>
            </a:avLst>
          </a:prstGeom>
          <a:ln w="12700">
            <a:solidFill>
              <a:schemeClr val="accent2"/>
            </a:solidFill>
          </a:ln>
        </p:spPr>
        <p:txBody>
          <a:bodyPr vert="horz" wrap="square" lIns="274320" tIns="45720" rIns="91440" bIns="45720" rtlCol="0">
            <a:no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5"/>
          </p:nvPr>
        </p:nvSpPr>
        <p:spPr>
          <a:xfrm>
            <a:off x="457200" y="1452562"/>
            <a:ext cx="4023359" cy="4727447"/>
          </a:xfrm>
          <a:prstGeom prst="homePlate">
            <a:avLst>
              <a:gd name="adj" fmla="val 10366"/>
            </a:avLst>
          </a:prstGeom>
          <a:ln w="12700">
            <a:solidFill>
              <a:schemeClr val="accent2"/>
            </a:solidFill>
          </a:ln>
        </p:spPr>
        <p:txBody>
          <a:bodyPr vert="horz" wrap="square" lIns="91440" tIns="45720" rIns="91440" bIns="45720" rtlCol="0">
            <a:no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boxes 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7" name="Text Placeholder 5"/>
          <p:cNvSpPr>
            <a:spLocks noGrp="1"/>
          </p:cNvSpPr>
          <p:nvPr>
            <p:ph type="body" sz="quarter" idx="14"/>
          </p:nvPr>
        </p:nvSpPr>
        <p:spPr>
          <a:xfrm flipH="1">
            <a:off x="4663440" y="1452562"/>
            <a:ext cx="4023359" cy="4727447"/>
          </a:xfrm>
          <a:prstGeom prst="rect">
            <a:avLst/>
          </a:prstGeom>
          <a:ln w="12700">
            <a:solidFill>
              <a:schemeClr val="accent2"/>
            </a:solidFill>
          </a:ln>
        </p:spPr>
        <p:txBody>
          <a:bodyPr vert="horz" wrap="square" lIns="91440" tIns="45720" rIns="91440" bIns="45720" rtlCol="0">
            <a:no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5"/>
          </p:nvPr>
        </p:nvSpPr>
        <p:spPr>
          <a:xfrm>
            <a:off x="457200" y="1452562"/>
            <a:ext cx="4023359" cy="4727447"/>
          </a:xfrm>
          <a:prstGeom prst="homePlate">
            <a:avLst>
              <a:gd name="adj" fmla="val 10366"/>
            </a:avLst>
          </a:prstGeom>
          <a:ln w="12700">
            <a:solidFill>
              <a:schemeClr val="accent2"/>
            </a:solidFill>
          </a:ln>
        </p:spPr>
        <p:txBody>
          <a:bodyPr vert="horz" wrap="square" lIns="91440" tIns="45720" rIns="91440" bIns="45720" rtlCol="0">
            <a:no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verging arrow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7" name="Text Placeholder 5"/>
          <p:cNvSpPr>
            <a:spLocks noGrp="1"/>
          </p:cNvSpPr>
          <p:nvPr>
            <p:ph type="body" sz="quarter" idx="14"/>
          </p:nvPr>
        </p:nvSpPr>
        <p:spPr>
          <a:xfrm flipH="1">
            <a:off x="4917687" y="1452562"/>
            <a:ext cx="3769112" cy="4727447"/>
          </a:xfrm>
          <a:prstGeom prst="homePlate">
            <a:avLst>
              <a:gd name="adj" fmla="val 10366"/>
            </a:avLst>
          </a:prstGeom>
          <a:ln w="12700">
            <a:solidFill>
              <a:schemeClr val="accent2"/>
            </a:solidFill>
          </a:ln>
        </p:spPr>
        <p:txBody>
          <a:bodyPr vert="horz" wrap="square" lIns="274320" tIns="45720" rIns="91440" bIns="45720" rtlCol="0">
            <a:no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5"/>
          </p:nvPr>
        </p:nvSpPr>
        <p:spPr>
          <a:xfrm>
            <a:off x="457200" y="1452562"/>
            <a:ext cx="3769112" cy="4727447"/>
          </a:xfrm>
          <a:prstGeom prst="homePlate">
            <a:avLst>
              <a:gd name="adj" fmla="val 10366"/>
            </a:avLst>
          </a:prstGeom>
          <a:ln w="12700">
            <a:solidFill>
              <a:schemeClr val="accent2"/>
            </a:solidFill>
          </a:ln>
        </p:spPr>
        <p:txBody>
          <a:bodyPr vert="horz" wrap="square" lIns="91440" tIns="45720" rIns="91440" bIns="45720" rtlCol="0">
            <a:no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8"/>
          <p:cNvSpPr>
            <a:spLocks noGrp="1"/>
          </p:cNvSpPr>
          <p:nvPr>
            <p:ph sz="quarter" idx="18" hasCustomPrompt="1"/>
          </p:nvPr>
        </p:nvSpPr>
        <p:spPr>
          <a:xfrm>
            <a:off x="3589019" y="2833305"/>
            <a:ext cx="1965960" cy="1965960"/>
          </a:xfrm>
          <a:prstGeom prst="ellipse">
            <a:avLst/>
          </a:prstGeom>
          <a:solidFill>
            <a:schemeClr val="bg1"/>
          </a:solidFill>
          <a:ln w="12700">
            <a:solidFill>
              <a:schemeClr val="accent2"/>
            </a:solidFill>
          </a:ln>
        </p:spPr>
        <p:txBody>
          <a:bodyPr vert="horz" wrap="square" lIns="0" tIns="0" rIns="0" bIns="0" rtlCol="0" anchor="ctr" anchorCtr="0">
            <a:normAutofit/>
          </a:bodyPr>
          <a:lstStyle>
            <a:lvl1pPr marL="0" indent="0" algn="ctr">
              <a:buNone/>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stStyle>
          <a:p>
            <a:pPr marL="0" lvl="0" indent="0" algn="ctr" defTabSz="410291" rtl="0" eaLnBrk="1" fontAlgn="base" latinLnBrk="0" hangingPunct="1">
              <a:lnSpc>
                <a:spcPct val="100000"/>
              </a:lnSpc>
              <a:spcBef>
                <a:spcPts val="0"/>
              </a:spcBef>
              <a:spcAft>
                <a:spcPts val="0"/>
              </a:spcAft>
              <a:buClr>
                <a:schemeClr val="accent2"/>
              </a:buClr>
              <a:buSzPct val="100000"/>
              <a:buFont typeface="Arial" pitchFamily="34" charset="0"/>
              <a:buNone/>
            </a:pPr>
            <a:r>
              <a:rPr lang="en-US" dirty="0" smtClean="0"/>
              <a:t>Title or text goes in this space</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verging arrows_1">
    <p:spTree>
      <p:nvGrpSpPr>
        <p:cNvPr id="1" name=""/>
        <p:cNvGrpSpPr/>
        <p:nvPr/>
      </p:nvGrpSpPr>
      <p:grpSpPr>
        <a:xfrm>
          <a:off x="0" y="0"/>
          <a:ext cx="0" cy="0"/>
          <a:chOff x="0" y="0"/>
          <a:chExt cx="0" cy="0"/>
        </a:xfrm>
      </p:grpSpPr>
      <p:sp>
        <p:nvSpPr>
          <p:cNvPr id="11" name="Content Placeholder 10"/>
          <p:cNvSpPr>
            <a:spLocks noGrp="1"/>
          </p:cNvSpPr>
          <p:nvPr>
            <p:ph sz="quarter" idx="19"/>
          </p:nvPr>
        </p:nvSpPr>
        <p:spPr>
          <a:xfrm>
            <a:off x="457200" y="1452563"/>
            <a:ext cx="3769112" cy="4727448"/>
          </a:xfrm>
          <a:prstGeom prst="homePlate">
            <a:avLst>
              <a:gd name="adj" fmla="val 10366"/>
            </a:avLst>
          </a:prstGeom>
          <a:ln w="12700">
            <a:solidFill>
              <a:schemeClr val="accent2"/>
            </a:solidFill>
          </a:ln>
        </p:spPr>
        <p:txBody>
          <a:bodyPr lIns="91440" tIns="45720" rIns="91440" bIns="45720"/>
          <a:lstStyle>
            <a:lvl2pP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10"/>
          <p:cNvSpPr>
            <a:spLocks noGrp="1"/>
          </p:cNvSpPr>
          <p:nvPr>
            <p:ph sz="quarter" idx="20"/>
          </p:nvPr>
        </p:nvSpPr>
        <p:spPr>
          <a:xfrm flipH="1">
            <a:off x="4917688" y="1452563"/>
            <a:ext cx="3769112" cy="4727448"/>
          </a:xfrm>
          <a:prstGeom prst="homePlate">
            <a:avLst>
              <a:gd name="adj" fmla="val 10366"/>
            </a:avLst>
          </a:prstGeom>
          <a:ln w="12700">
            <a:solidFill>
              <a:schemeClr val="accent2"/>
            </a:solidFill>
          </a:ln>
        </p:spPr>
        <p:txBody>
          <a:bodyPr lIns="274320" tIns="45720" rIns="91440" bIns="45720"/>
          <a:lstStyle>
            <a:lvl2pP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29134483"/>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5077"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1"/>
          <p:cNvSpPr>
            <a:spLocks noGrp="1"/>
          </p:cNvSpPr>
          <p:nvPr>
            <p:ph type="title" hasCustomPrompt="1"/>
          </p:nvPr>
        </p:nvSpPr>
        <p:spPr>
          <a:xfrm>
            <a:off x="457200" y="75203"/>
            <a:ext cx="8229600" cy="849228"/>
          </a:xfrm>
        </p:spPr>
        <p:txBody>
          <a:bodyPr wrap="square">
            <a:noAutofit/>
          </a:bodyPr>
          <a:lstStyle>
            <a:lvl1pPr>
              <a:defRPr baseline="0"/>
            </a:lvl1pPr>
          </a:lstStyle>
          <a:p>
            <a:r>
              <a:rPr lang="en-US" dirty="0" smtClean="0"/>
              <a:t>Click to edit title</a:t>
            </a:r>
            <a:endParaRPr lang="en-US" dirty="0"/>
          </a:p>
        </p:txBody>
      </p:sp>
      <p:sp>
        <p:nvSpPr>
          <p:cNvPr id="2" name="Footer Placeholder 1"/>
          <p:cNvSpPr>
            <a:spLocks noGrp="1"/>
          </p:cNvSpPr>
          <p:nvPr>
            <p:ph type="ftr" sz="quarter" idx="14"/>
          </p:nvPr>
        </p:nvSpPr>
        <p:spPr/>
        <p:txBody>
          <a:bodyPr/>
          <a:lstStyle/>
          <a:p>
            <a:r>
              <a:rPr lang="en-US" smtClean="0"/>
              <a:t>BI sharing and ML softeware intro, March 2017</a:t>
            </a:r>
            <a:endParaRPr lang="en-GB" dirty="0"/>
          </a:p>
        </p:txBody>
      </p:sp>
      <p:sp>
        <p:nvSpPr>
          <p:cNvPr id="9" name="Content Placeholder 8"/>
          <p:cNvSpPr>
            <a:spLocks noGrp="1"/>
          </p:cNvSpPr>
          <p:nvPr>
            <p:ph sz="quarter" idx="18" hasCustomPrompt="1"/>
          </p:nvPr>
        </p:nvSpPr>
        <p:spPr>
          <a:xfrm>
            <a:off x="3589020" y="2833307"/>
            <a:ext cx="1965960" cy="1965960"/>
          </a:xfrm>
          <a:prstGeom prst="ellipse">
            <a:avLst/>
          </a:prstGeom>
          <a:solidFill>
            <a:schemeClr val="bg1"/>
          </a:solidFill>
          <a:ln w="12700">
            <a:solidFill>
              <a:schemeClr val="accent2"/>
            </a:solidFill>
          </a:ln>
        </p:spPr>
        <p:txBody>
          <a:bodyPr vert="horz" wrap="square" lIns="0" tIns="0" rIns="0" bIns="0" rtlCol="0" anchor="ctr" anchorCtr="0">
            <a:normAutofit/>
          </a:bodyPr>
          <a:lstStyle>
            <a:lvl1pPr marL="0" indent="0" algn="ctr">
              <a:buNone/>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stStyle>
          <a:p>
            <a:pPr marL="0" lvl="0" indent="0" algn="ctr" defTabSz="410291" rtl="0" eaLnBrk="1" fontAlgn="base" latinLnBrk="0" hangingPunct="1">
              <a:lnSpc>
                <a:spcPct val="100000"/>
              </a:lnSpc>
              <a:spcBef>
                <a:spcPts val="0"/>
              </a:spcBef>
              <a:spcAft>
                <a:spcPts val="0"/>
              </a:spcAft>
              <a:buClr>
                <a:schemeClr val="accent2"/>
              </a:buClr>
              <a:buSzPct val="100000"/>
              <a:buFont typeface="Arial" pitchFamily="34" charset="0"/>
              <a:buNone/>
            </a:pPr>
            <a:r>
              <a:rPr lang="en-US" dirty="0" smtClean="0"/>
              <a:t>Title or text goes in this space</a:t>
            </a:r>
          </a:p>
        </p:txBody>
      </p:sp>
    </p:spTree>
    <p:extLst>
      <p:ext uri="{BB962C8B-B14F-4D97-AF65-F5344CB8AC3E}">
        <p14:creationId xmlns:p14="http://schemas.microsoft.com/office/powerpoint/2010/main" val="23649361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Title and Chart_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8690276"/>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6101"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1"/>
          <p:cNvSpPr>
            <a:spLocks noGrp="1"/>
          </p:cNvSpPr>
          <p:nvPr>
            <p:ph type="title" hasCustomPrompt="1"/>
          </p:nvPr>
        </p:nvSpPr>
        <p:spPr>
          <a:xfrm>
            <a:off x="457200" y="75203"/>
            <a:ext cx="8229600" cy="849228"/>
          </a:xfrm>
        </p:spPr>
        <p:txBody>
          <a:bodyPr wrap="square">
            <a:noAutofit/>
          </a:bodyPr>
          <a:lstStyle>
            <a:lvl1pPr>
              <a:defRPr baseline="0"/>
            </a:lvl1pPr>
          </a:lstStyle>
          <a:p>
            <a:r>
              <a:rPr lang="en-US" dirty="0" smtClean="0"/>
              <a:t>Click to edit title</a:t>
            </a:r>
            <a:endParaRPr lang="en-US" dirty="0"/>
          </a:p>
        </p:txBody>
      </p:sp>
      <p:sp>
        <p:nvSpPr>
          <p:cNvPr id="2" name="Footer Placeholder 1"/>
          <p:cNvSpPr>
            <a:spLocks noGrp="1"/>
          </p:cNvSpPr>
          <p:nvPr>
            <p:ph type="ftr" sz="quarter" idx="12"/>
          </p:nvPr>
        </p:nvSpPr>
        <p:spPr/>
        <p:txBody>
          <a:bodyPr/>
          <a:lstStyle/>
          <a:p>
            <a:r>
              <a:rPr lang="en-US" smtClean="0"/>
              <a:t>BI sharing and ML softeware intro, March 2017</a:t>
            </a:r>
            <a:endParaRPr lang="en-GB" dirty="0"/>
          </a:p>
        </p:txBody>
      </p:sp>
      <p:sp>
        <p:nvSpPr>
          <p:cNvPr id="5" name="Chart Placeholder 4"/>
          <p:cNvSpPr>
            <a:spLocks noGrp="1"/>
          </p:cNvSpPr>
          <p:nvPr>
            <p:ph type="chart" sz="quarter" idx="13"/>
          </p:nvPr>
        </p:nvSpPr>
        <p:spPr>
          <a:xfrm>
            <a:off x="457200" y="1452563"/>
            <a:ext cx="8229600" cy="4727448"/>
          </a:xfrm>
          <a:prstGeom prst="rect">
            <a:avLst/>
          </a:prstGeom>
        </p:spPr>
        <p:txBody>
          <a:bodyPr vert="horz" wrap="square" lIns="0" tIns="0" rIns="0" bIns="0" rtlCol="0">
            <a:normAutofit/>
          </a:bodyPr>
          <a:lstStyle>
            <a:lvl1pPr marL="0" indent="0" algn="l" defTabSz="410291" rtl="0" eaLnBrk="1" fontAlgn="base" latinLnBrk="0" hangingPunct="1">
              <a:lnSpc>
                <a:spcPct val="100000"/>
              </a:lnSpc>
              <a:spcBef>
                <a:spcPts val="0"/>
              </a:spcBef>
              <a:spcAft>
                <a:spcPts val="0"/>
              </a:spcAft>
              <a:buClr>
                <a:schemeClr val="accent2"/>
              </a:buClr>
              <a:buSzPct val="100000"/>
              <a:buFont typeface="Arial" pitchFamily="34" charset="0"/>
              <a:buNone/>
              <a:defRPr kumimoji="0" lang="en-US" sz="1600" b="0" i="0" u="none" strike="noStrike" kern="1200" cap="none" spc="0" normalizeH="0" baseline="0" noProof="0" dirty="0">
                <a:ln>
                  <a:noFill/>
                </a:ln>
                <a:solidFill>
                  <a:schemeClr val="accent2"/>
                </a:solidFill>
                <a:effectLst/>
                <a:uLnTx/>
                <a:uFillTx/>
                <a:latin typeface="Arial"/>
                <a:ea typeface="+mn-ea"/>
                <a:cs typeface="Arial"/>
              </a:defRPr>
            </a:lvl1pPr>
          </a:lstStyle>
          <a:p>
            <a:r>
              <a:rPr lang="en-US" smtClean="0"/>
              <a:t>Click icon to add chart</a:t>
            </a:r>
            <a:endParaRPr lang="en-US" dirty="0"/>
          </a:p>
        </p:txBody>
      </p:sp>
      <p:sp>
        <p:nvSpPr>
          <p:cNvPr id="9" name="Text Placeholder 7"/>
          <p:cNvSpPr>
            <a:spLocks noGrp="1"/>
          </p:cNvSpPr>
          <p:nvPr>
            <p:ph type="body" sz="quarter" idx="14"/>
          </p:nvPr>
        </p:nvSpPr>
        <p:spPr>
          <a:xfrm>
            <a:off x="457200" y="1043624"/>
            <a:ext cx="8229600" cy="307776"/>
          </a:xfrm>
        </p:spPr>
        <p:txBody>
          <a:bodyPr vert="horz" wrap="square" lIns="0" tIns="0" rIns="0" bIns="0" rtlCol="0">
            <a:noAutofit/>
          </a:bodyPr>
          <a:lstStyle>
            <a:lvl1pPr marL="0" indent="0">
              <a:buFontTx/>
              <a:buNone/>
              <a:defRPr kumimoji="0" lang="en-IN" sz="1600" b="1" i="0" u="none" strike="noStrike" kern="1200" cap="none" spc="0" normalizeH="0" baseline="0" noProof="0" dirty="0" smtClean="0">
                <a:ln>
                  <a:noFill/>
                </a:ln>
                <a:solidFill>
                  <a:schemeClr val="accent2"/>
                </a:solidFill>
                <a:effectLst/>
                <a:uLnTx/>
                <a:uFillTx/>
                <a:latin typeface="Arial"/>
                <a:ea typeface="+mn-ea"/>
                <a:cs typeface="Arial"/>
              </a:defRPr>
            </a:lvl1pPr>
          </a:lstStyle>
          <a:p>
            <a:pPr marL="0" lvl="0" indent="0" algn="l" defTabSz="410291" rtl="0" eaLnBrk="1" latinLnBrk="0" hangingPunct="1">
              <a:lnSpc>
                <a:spcPct val="100000"/>
              </a:lnSpc>
              <a:spcBef>
                <a:spcPts val="0"/>
              </a:spcBef>
              <a:spcAft>
                <a:spcPts val="0"/>
              </a:spcAft>
              <a:buClr>
                <a:schemeClr val="accent2"/>
              </a:buClr>
              <a:buSzPct val="100000"/>
              <a:buFont typeface="Arial"/>
              <a:buNone/>
            </a:pPr>
            <a:r>
              <a:rPr lang="en-US" smtClean="0"/>
              <a:t>Click to edit Master text styles</a:t>
            </a:r>
          </a:p>
        </p:txBody>
      </p:sp>
    </p:spTree>
    <p:extLst>
      <p:ext uri="{BB962C8B-B14F-4D97-AF65-F5344CB8AC3E}">
        <p14:creationId xmlns:p14="http://schemas.microsoft.com/office/powerpoint/2010/main" val="8952952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6" name="Text Placeholder 5"/>
          <p:cNvSpPr>
            <a:spLocks noGrp="1"/>
          </p:cNvSpPr>
          <p:nvPr>
            <p:ph type="body" sz="quarter" idx="12"/>
          </p:nvPr>
        </p:nvSpPr>
        <p:spPr>
          <a:xfrm>
            <a:off x="3648455" y="1452562"/>
            <a:ext cx="5038344" cy="1051560"/>
          </a:xfrm>
          <a:prstGeom prst="rect">
            <a:avLst/>
          </a:prstGeom>
        </p:spPr>
        <p:txBody>
          <a:bodyPr vert="horz" wrap="square" lIns="0" tIns="0" rIns="0" bIns="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3"/>
          </p:nvPr>
        </p:nvSpPr>
        <p:spPr>
          <a:xfrm>
            <a:off x="3648455" y="2677858"/>
            <a:ext cx="5038344" cy="1051560"/>
          </a:xfrm>
          <a:prstGeom prst="rect">
            <a:avLst/>
          </a:prstGeom>
        </p:spPr>
        <p:txBody>
          <a:bodyPr vert="horz" wrap="square" lIns="0" tIns="0" rIns="0" bIns="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4"/>
          </p:nvPr>
        </p:nvSpPr>
        <p:spPr>
          <a:xfrm>
            <a:off x="3648455" y="3903154"/>
            <a:ext cx="5038344" cy="1051560"/>
          </a:xfrm>
          <a:prstGeom prst="rect">
            <a:avLst/>
          </a:prstGeom>
        </p:spPr>
        <p:txBody>
          <a:bodyPr vert="horz" wrap="square" lIns="0" tIns="0" rIns="0" bIns="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5"/>
          <p:cNvSpPr>
            <a:spLocks noGrp="1"/>
          </p:cNvSpPr>
          <p:nvPr>
            <p:ph type="body" sz="quarter" idx="15"/>
          </p:nvPr>
        </p:nvSpPr>
        <p:spPr>
          <a:xfrm>
            <a:off x="3648455" y="5128450"/>
            <a:ext cx="5038344" cy="1051560"/>
          </a:xfrm>
          <a:prstGeom prst="rect">
            <a:avLst/>
          </a:prstGeom>
        </p:spPr>
        <p:txBody>
          <a:bodyPr vert="horz" wrap="square" lIns="0" tIns="0" rIns="0" bIns="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BI sharing and ML softeware intro, March 2017</a:t>
            </a:r>
            <a:endParaRPr lang="en-GB" dirty="0"/>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4893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2" name="Footer Placeholder 1"/>
          <p:cNvSpPr>
            <a:spLocks noGrp="1"/>
          </p:cNvSpPr>
          <p:nvPr>
            <p:ph type="ftr" sz="quarter" idx="12"/>
          </p:nvPr>
        </p:nvSpPr>
        <p:spPr/>
        <p:txBody>
          <a:bodyPr/>
          <a:lstStyle/>
          <a:p>
            <a:r>
              <a:rPr lang="en-US" smtClean="0"/>
              <a:t>BI sharing and ML softeware intro, March 2017</a:t>
            </a:r>
            <a:endParaRPr lang="en-GB" dirty="0"/>
          </a:p>
        </p:txBody>
      </p:sp>
    </p:spTree>
    <p:extLst>
      <p:ext uri="{BB962C8B-B14F-4D97-AF65-F5344CB8AC3E}">
        <p14:creationId xmlns:p14="http://schemas.microsoft.com/office/powerpoint/2010/main" val="3402448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Cover with image">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136669603"/>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09"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descr="RWE cover - final V2.jpg"/>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368" y="0"/>
            <a:ext cx="9143632" cy="6080515"/>
          </a:xfrm>
          <a:prstGeom prst="rect">
            <a:avLst/>
          </a:prstGeom>
        </p:spPr>
      </p:pic>
      <p:sp>
        <p:nvSpPr>
          <p:cNvPr id="2" name="Title 1"/>
          <p:cNvSpPr>
            <a:spLocks noGrp="1"/>
          </p:cNvSpPr>
          <p:nvPr>
            <p:ph type="ctrTitle" hasCustomPrompt="1"/>
          </p:nvPr>
        </p:nvSpPr>
        <p:spPr>
          <a:xfrm>
            <a:off x="469900" y="1748036"/>
            <a:ext cx="5045217" cy="1494791"/>
          </a:xfrm>
          <a:prstGeom prst="rect">
            <a:avLst/>
          </a:prstGeom>
        </p:spPr>
        <p:txBody>
          <a:bodyPr lIns="0" tIns="0" rIns="0" bIns="0" anchor="t" anchorCtr="0">
            <a:noAutofit/>
          </a:bodyPr>
          <a:lstStyle>
            <a:lvl1pPr algn="l">
              <a:lnSpc>
                <a:spcPct val="90000"/>
              </a:lnSpc>
              <a:defRPr kumimoji="0" lang="en-US" sz="3600" b="0" i="0" u="none" strike="noStrike" kern="1200" cap="none" spc="0" normalizeH="0" baseline="0" dirty="0">
                <a:ln>
                  <a:noFill/>
                </a:ln>
                <a:solidFill>
                  <a:schemeClr val="accent2"/>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900" y="3249497"/>
            <a:ext cx="5047488" cy="564738"/>
          </a:xfrm>
          <a:prstGeom prst="rect">
            <a:avLst/>
          </a:prstGeom>
        </p:spPr>
        <p:txBody>
          <a:bodyPr vert="horz" wrap="square" lIns="0" tIns="0" rIns="0" bIns="0" rtlCol="0" anchor="t">
            <a:normAutofit/>
          </a:bodyPr>
          <a:lstStyle>
            <a:lvl1pPr marL="0" indent="0" algn="l" defTabSz="410291" rtl="0" eaLnBrk="1" fontAlgn="base" latinLnBrk="0" hangingPunct="1">
              <a:lnSpc>
                <a:spcPct val="100000"/>
              </a:lnSpc>
              <a:spcBef>
                <a:spcPts val="0"/>
              </a:spcBef>
              <a:spcAft>
                <a:spcPts val="0"/>
              </a:spcAft>
              <a:buClr>
                <a:schemeClr val="accent2"/>
              </a:buClr>
              <a:buSzPct val="100000"/>
              <a:buFont typeface="Arial"/>
              <a:buNone/>
              <a:defRPr kumimoji="0" lang="en-US" sz="2400" b="0" i="0" u="none" strike="noStrike" kern="1200" cap="none" spc="0" normalizeH="0" baseline="0" noProof="0" dirty="0">
                <a:ln>
                  <a:noFill/>
                </a:ln>
                <a:solidFill>
                  <a:schemeClr val="accent2"/>
                </a:solidFill>
                <a:effectLst/>
                <a:uLnTx/>
                <a:uFillTx/>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4" name="Text Placeholder 10"/>
          <p:cNvSpPr>
            <a:spLocks noGrp="1"/>
          </p:cNvSpPr>
          <p:nvPr>
            <p:ph type="body" sz="quarter" idx="10" hasCustomPrompt="1"/>
          </p:nvPr>
        </p:nvSpPr>
        <p:spPr>
          <a:xfrm>
            <a:off x="469900" y="4498425"/>
            <a:ext cx="5727290" cy="329184"/>
          </a:xfrm>
          <a:prstGeom prst="rect">
            <a:avLst/>
          </a:prstGeom>
        </p:spPr>
        <p:txBody>
          <a:bodyPr vert="horz" wrap="square" lIns="0" tIns="0" rIns="0" bIns="0" rtlCol="0" anchor="ctr" anchorCtr="0">
            <a:noAutofit/>
          </a:bodyPr>
          <a:lstStyle>
            <a:lvl1pPr marL="0" indent="0">
              <a:buNone/>
              <a:defRPr kumimoji="0" lang="en-US" sz="2400" b="1" i="0" u="none" strike="noStrike" kern="1200" cap="none" spc="0" normalizeH="0" baseline="0" noProof="0" dirty="0">
                <a:ln>
                  <a:noFill/>
                </a:ln>
                <a:solidFill>
                  <a:schemeClr val="accent2"/>
                </a:solidFill>
                <a:effectLst/>
                <a:uLnTx/>
                <a:uFillTx/>
                <a:latin typeface="Arial"/>
                <a:ea typeface="+mn-ea"/>
                <a:cs typeface="Arial"/>
              </a:defRPr>
            </a:lvl1pPr>
          </a:lstStyle>
          <a:p>
            <a:pPr marL="0" lvl="0" indent="0" algn="l" defTabSz="410291" rtl="0" eaLnBrk="1" fontAlgn="base" latinLnBrk="0" hangingPunct="1">
              <a:lnSpc>
                <a:spcPct val="100000"/>
              </a:lnSpc>
              <a:spcBef>
                <a:spcPts val="0"/>
              </a:spcBef>
              <a:spcAft>
                <a:spcPts val="0"/>
              </a:spcAft>
              <a:buClr>
                <a:schemeClr val="accent2"/>
              </a:buClr>
              <a:buSzPct val="100000"/>
              <a:buFont typeface="Arial"/>
              <a:buNone/>
            </a:pPr>
            <a:r>
              <a:rPr lang="en-US" dirty="0" smtClean="0"/>
              <a:t>Name</a:t>
            </a:r>
            <a:endParaRPr lang="en-US" dirty="0"/>
          </a:p>
        </p:txBody>
      </p:sp>
      <p:sp>
        <p:nvSpPr>
          <p:cNvPr id="15" name="Text Placeholder 10"/>
          <p:cNvSpPr>
            <a:spLocks noGrp="1"/>
          </p:cNvSpPr>
          <p:nvPr>
            <p:ph type="body" sz="quarter" idx="11" hasCustomPrompt="1"/>
          </p:nvPr>
        </p:nvSpPr>
        <p:spPr>
          <a:xfrm>
            <a:off x="469900" y="4838700"/>
            <a:ext cx="5727290" cy="356616"/>
          </a:xfrm>
          <a:prstGeom prst="rect">
            <a:avLst/>
          </a:prstGeom>
        </p:spPr>
        <p:txBody>
          <a:bodyPr vert="horz" wrap="square" lIns="0" tIns="0" rIns="0" bIns="0" rtlCol="0" anchor="ctr">
            <a:noAutofit/>
          </a:bodyPr>
          <a:lstStyle>
            <a:lvl1pPr marL="0" indent="0">
              <a:buNone/>
              <a:defRPr kumimoji="0" lang="en-US" sz="2400" b="0" i="0" u="none" strike="noStrike" kern="1200" cap="none" spc="0" normalizeH="0" baseline="0" noProof="0" dirty="0">
                <a:ln>
                  <a:noFill/>
                </a:ln>
                <a:solidFill>
                  <a:schemeClr val="accent2"/>
                </a:solidFill>
                <a:effectLst/>
                <a:uLnTx/>
                <a:uFillTx/>
                <a:latin typeface="Arial"/>
                <a:ea typeface="+mn-ea"/>
                <a:cs typeface="Arial"/>
              </a:defRPr>
            </a:lvl1pPr>
          </a:lstStyle>
          <a:p>
            <a:pPr marL="0" lvl="0" indent="0" algn="l" defTabSz="410291" rtl="0" eaLnBrk="1" latinLnBrk="0" hangingPunct="1">
              <a:lnSpc>
                <a:spcPct val="100000"/>
              </a:lnSpc>
              <a:spcBef>
                <a:spcPts val="0"/>
              </a:spcBef>
              <a:spcAft>
                <a:spcPts val="0"/>
              </a:spcAft>
              <a:buClr>
                <a:schemeClr val="accent2"/>
              </a:buClr>
              <a:buSzPct val="100000"/>
              <a:buFont typeface="Arial"/>
              <a:buNone/>
            </a:pPr>
            <a:r>
              <a:rPr lang="en-US" dirty="0"/>
              <a:t>Title</a:t>
            </a:r>
          </a:p>
        </p:txBody>
      </p:sp>
      <p:sp>
        <p:nvSpPr>
          <p:cNvPr id="16" name="Text Placeholder 6"/>
          <p:cNvSpPr>
            <a:spLocks noGrp="1"/>
          </p:cNvSpPr>
          <p:nvPr>
            <p:ph type="body" sz="quarter" idx="12" hasCustomPrompt="1"/>
          </p:nvPr>
        </p:nvSpPr>
        <p:spPr>
          <a:xfrm>
            <a:off x="469900" y="5347768"/>
            <a:ext cx="5727290" cy="354012"/>
          </a:xfrm>
          <a:prstGeom prst="rect">
            <a:avLst/>
          </a:prstGeom>
        </p:spPr>
        <p:txBody>
          <a:bodyPr vert="horz" wrap="square" lIns="0" tIns="0" rIns="0" bIns="0" rtlCol="0" anchor="ctr">
            <a:normAutofit/>
          </a:bodyPr>
          <a:lstStyle>
            <a:lvl1pPr marL="0" indent="0">
              <a:buNone/>
              <a:defRPr kumimoji="0" lang="en-GB" sz="1600" b="0" i="0" u="none" strike="noStrike" kern="1200" cap="none" spc="0" normalizeH="0" baseline="0" noProof="0" dirty="0">
                <a:ln>
                  <a:noFill/>
                </a:ln>
                <a:solidFill>
                  <a:schemeClr val="accent2"/>
                </a:solidFill>
                <a:effectLst/>
                <a:uLnTx/>
                <a:uFillTx/>
                <a:latin typeface="Arial"/>
                <a:ea typeface="+mn-ea"/>
                <a:cs typeface="Arial"/>
              </a:defRPr>
            </a:lvl1pPr>
            <a:lvl2pPr marL="320040" indent="0">
              <a:buNone/>
              <a:defRPr/>
            </a:lvl2pPr>
            <a:lvl3pPr marL="630936" indent="0">
              <a:buNone/>
              <a:defRPr/>
            </a:lvl3pPr>
            <a:lvl4pPr marL="960120" indent="0">
              <a:buNone/>
              <a:defRPr/>
            </a:lvl4pPr>
            <a:lvl5pPr marL="1289304" indent="0">
              <a:buNone/>
              <a:defRPr/>
            </a:lvl5pPr>
          </a:lstStyle>
          <a:p>
            <a:pPr marL="0" lvl="0" indent="0" algn="l" defTabSz="410291" rtl="0" eaLnBrk="1" fontAlgn="base" latinLnBrk="0" hangingPunct="1">
              <a:lnSpc>
                <a:spcPct val="100000"/>
              </a:lnSpc>
              <a:spcBef>
                <a:spcPts val="0"/>
              </a:spcBef>
              <a:spcAft>
                <a:spcPts val="0"/>
              </a:spcAft>
              <a:buClr>
                <a:schemeClr val="accent2"/>
              </a:buClr>
              <a:buSzPct val="100000"/>
              <a:buFont typeface="Arial"/>
              <a:buNone/>
            </a:pPr>
            <a:r>
              <a:rPr lang="en-GB" dirty="0" smtClean="0"/>
              <a:t>Date</a:t>
            </a:r>
            <a:endParaRPr lang="en-GB" dirty="0"/>
          </a:p>
        </p:txBody>
      </p:sp>
      <p:pic>
        <p:nvPicPr>
          <p:cNvPr id="12" name="Picture 11" descr="IMS_HEALTH.png"/>
          <p:cNvPicPr>
            <a:picLocks noChangeAspect="1"/>
          </p:cNvPicPr>
          <p:nvPr userDrawn="1"/>
        </p:nvPicPr>
        <p:blipFill>
          <a:blip r:embed="rId7"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1367302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2">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1393299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33"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0" y="0"/>
            <a:ext cx="9144000" cy="578643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prstClr val="white"/>
              </a:solidFill>
            </a:endParaRPr>
          </a:p>
        </p:txBody>
      </p:sp>
      <p:sp>
        <p:nvSpPr>
          <p:cNvPr id="25" name="Title 1"/>
          <p:cNvSpPr>
            <a:spLocks noGrp="1"/>
          </p:cNvSpPr>
          <p:nvPr>
            <p:ph type="ctrTitle" hasCustomPrompt="1"/>
          </p:nvPr>
        </p:nvSpPr>
        <p:spPr>
          <a:xfrm>
            <a:off x="469900" y="1748035"/>
            <a:ext cx="8229600" cy="1494791"/>
          </a:xfrm>
          <a:prstGeom prst="rect">
            <a:avLst/>
          </a:prstGeom>
        </p:spPr>
        <p:txBody>
          <a:bodyPr lIns="0" tIns="0" rIns="0" bIns="0" anchor="t" anchorCtr="0">
            <a:noAutofit/>
          </a:bodyPr>
          <a:lstStyle>
            <a:lvl1pPr algn="l">
              <a:lnSpc>
                <a:spcPct val="90000"/>
              </a:lnSpc>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9900" y="3249497"/>
            <a:ext cx="5047488" cy="564738"/>
          </a:xfrm>
          <a:prstGeom prst="rect">
            <a:avLst/>
          </a:prstGeom>
        </p:spPr>
        <p:txBody>
          <a:bodyPr lIns="0" tIns="0" rIns="0" bIns="0">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0" name="Text Placeholder 10"/>
          <p:cNvSpPr>
            <a:spLocks noGrp="1"/>
          </p:cNvSpPr>
          <p:nvPr>
            <p:ph type="body" sz="quarter" idx="10" hasCustomPrompt="1"/>
          </p:nvPr>
        </p:nvSpPr>
        <p:spPr>
          <a:xfrm>
            <a:off x="469898" y="4498425"/>
            <a:ext cx="5727290" cy="329184"/>
          </a:xfrm>
          <a:prstGeom prst="rect">
            <a:avLst/>
          </a:prstGeom>
        </p:spPr>
        <p:txBody>
          <a:bodyPr vert="horz" lIns="0" tIns="0" rIns="0" bIns="0">
            <a:normAutofit/>
          </a:bodyPr>
          <a:lstStyle>
            <a:lvl1pPr marL="0" indent="0">
              <a:buNone/>
              <a:defRPr sz="2400" b="1" i="0">
                <a:solidFill>
                  <a:schemeClr val="bg1"/>
                </a:solidFill>
                <a:latin typeface="Arial"/>
                <a:cs typeface="Arial"/>
              </a:defRPr>
            </a:lvl1pPr>
          </a:lstStyle>
          <a:p>
            <a:pPr lvl="0"/>
            <a:r>
              <a:rPr lang="en-US" dirty="0" smtClean="0"/>
              <a:t>Name</a:t>
            </a:r>
            <a:endParaRPr lang="en-US" dirty="0"/>
          </a:p>
        </p:txBody>
      </p:sp>
      <p:sp>
        <p:nvSpPr>
          <p:cNvPr id="12" name="Text Placeholder 10"/>
          <p:cNvSpPr>
            <a:spLocks noGrp="1"/>
          </p:cNvSpPr>
          <p:nvPr>
            <p:ph type="body" sz="quarter" idx="11" hasCustomPrompt="1"/>
          </p:nvPr>
        </p:nvSpPr>
        <p:spPr>
          <a:xfrm>
            <a:off x="469898" y="4838700"/>
            <a:ext cx="5727290" cy="356616"/>
          </a:xfrm>
          <a:prstGeom prst="rect">
            <a:avLst/>
          </a:prstGeom>
        </p:spPr>
        <p:txBody>
          <a:bodyPr vert="horz" lIns="0" tIns="0" rIns="0" bIns="0">
            <a:noAutofit/>
          </a:bodyPr>
          <a:lstStyle>
            <a:lvl1pPr marL="0" indent="0">
              <a:buNone/>
              <a:defRPr kumimoji="0" lang="en-US" sz="24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a:t>Title</a:t>
            </a:r>
          </a:p>
        </p:txBody>
      </p:sp>
      <p:sp>
        <p:nvSpPr>
          <p:cNvPr id="13" name="Text Placeholder 6"/>
          <p:cNvSpPr>
            <a:spLocks noGrp="1"/>
          </p:cNvSpPr>
          <p:nvPr>
            <p:ph type="body" sz="quarter" idx="12" hasCustomPrompt="1"/>
          </p:nvPr>
        </p:nvSpPr>
        <p:spPr>
          <a:xfrm>
            <a:off x="469898" y="5347768"/>
            <a:ext cx="5727290" cy="354012"/>
          </a:xfrm>
          <a:prstGeom prst="rect">
            <a:avLst/>
          </a:prstGeom>
        </p:spPr>
        <p:txBody>
          <a:bodyPr anchor="ctr">
            <a:normAutofit/>
          </a:bodyPr>
          <a:lstStyle>
            <a:lvl1pPr marL="0" indent="0">
              <a:buNone/>
              <a:defRPr sz="16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5" name="Picture 14" descr="IMS_HEALTH.png"/>
          <p:cNvPicPr>
            <a:picLocks noChangeAspect="1"/>
          </p:cNvPicPr>
          <p:nvPr userDrawn="1"/>
        </p:nvPicPr>
        <p:blipFill rotWithShape="1">
          <a:blip r:embed="rId6" cstate="email">
            <a:extLst>
              <a:ext uri="{28A0092B-C50C-407E-A947-70E740481C1C}">
                <a14:useLocalDpi xmlns:a14="http://schemas.microsoft.com/office/drawing/2010/main" val="0"/>
              </a:ext>
            </a:extLst>
          </a:blip>
          <a:srcRect b="24155"/>
          <a:stretch/>
        </p:blipFill>
        <p:spPr>
          <a:xfrm>
            <a:off x="7236848" y="6274616"/>
            <a:ext cx="1464069" cy="373871"/>
          </a:xfrm>
          <a:prstGeom prst="rect">
            <a:avLst/>
          </a:prstGeom>
        </p:spPr>
      </p:pic>
    </p:spTree>
    <p:extLst>
      <p:ext uri="{BB962C8B-B14F-4D97-AF65-F5344CB8AC3E}">
        <p14:creationId xmlns:p14="http://schemas.microsoft.com/office/powerpoint/2010/main" val="6291488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58795463"/>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57"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nvSpPr>
        <p:spPr>
          <a:xfrm>
            <a:off x="0" y="0"/>
            <a:ext cx="9144000" cy="578643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prstClr val="white"/>
              </a:solidFill>
            </a:endParaRPr>
          </a:p>
        </p:txBody>
      </p:sp>
      <p:sp>
        <p:nvSpPr>
          <p:cNvPr id="3" name="Title 1"/>
          <p:cNvSpPr>
            <a:spLocks noGrp="1"/>
          </p:cNvSpPr>
          <p:nvPr>
            <p:ph type="ctrTitle" hasCustomPrompt="1"/>
          </p:nvPr>
        </p:nvSpPr>
        <p:spPr>
          <a:xfrm>
            <a:off x="457200" y="2123383"/>
            <a:ext cx="8229600" cy="1469371"/>
          </a:xfrm>
        </p:spPr>
        <p:txBody>
          <a:bodyPr vert="horz" lIns="0" tIns="0" rIns="0" bIns="0" rtlCol="0" anchor="ctr" anchorCtr="0">
            <a:noAutofit/>
          </a:bodyPr>
          <a:lstStyle>
            <a:lvl1pPr algn="l" defTabSz="410291" rtl="0" eaLnBrk="1" latinLnBrk="0" hangingPunct="1">
              <a:lnSpc>
                <a:spcPct val="100000"/>
              </a:lnSpc>
              <a:spcBef>
                <a:spcPct val="0"/>
              </a:spcBef>
              <a:buNone/>
              <a:defRPr lang="en-US" sz="4800" b="0" i="0" kern="1200" dirty="0">
                <a:solidFill>
                  <a:schemeClr val="bg1"/>
                </a:solidFill>
                <a:latin typeface="Arial"/>
                <a:ea typeface="+mj-ea"/>
                <a:cs typeface="Arial"/>
              </a:defRPr>
            </a:lvl1pPr>
          </a:lstStyle>
          <a:p>
            <a:r>
              <a:rPr lang="en-US" dirty="0" smtClean="0"/>
              <a:t>Click to edit section slide</a:t>
            </a:r>
            <a:endParaRPr lang="en-US" dirty="0"/>
          </a:p>
        </p:txBody>
      </p:sp>
      <p:pic>
        <p:nvPicPr>
          <p:cNvPr id="7" name="Picture 6" descr="IMS_HEALTH.png"/>
          <p:cNvPicPr>
            <a:picLocks noChangeAspect="1"/>
          </p:cNvPicPr>
          <p:nvPr userDrawn="1"/>
        </p:nvPicPr>
        <p:blipFill rotWithShape="1">
          <a:blip r:embed="rId6" cstate="email">
            <a:extLst>
              <a:ext uri="{28A0092B-C50C-407E-A947-70E740481C1C}">
                <a14:useLocalDpi xmlns:a14="http://schemas.microsoft.com/office/drawing/2010/main" val="0"/>
              </a:ext>
            </a:extLst>
          </a:blip>
          <a:srcRect b="24155"/>
          <a:stretch/>
        </p:blipFill>
        <p:spPr>
          <a:xfrm>
            <a:off x="7236848" y="6274616"/>
            <a:ext cx="1464069" cy="373871"/>
          </a:xfrm>
          <a:prstGeom prst="rect">
            <a:avLst/>
          </a:prstGeom>
        </p:spPr>
      </p:pic>
    </p:spTree>
    <p:extLst>
      <p:ext uri="{BB962C8B-B14F-4D97-AF65-F5344CB8AC3E}">
        <p14:creationId xmlns:p14="http://schemas.microsoft.com/office/powerpoint/2010/main" val="20869069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Divider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17220320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81" name="think-cell Slide" r:id="rId4" imgW="270" imgH="270" progId="">
                  <p:embed/>
                </p:oleObj>
              </mc:Choice>
              <mc:Fallback>
                <p:oleObj name="think-cell Slide" r:id="rId4" imgW="270" imgH="270" progId="">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nvPr>
        </p:nvSpPr>
        <p:spPr>
          <a:xfrm>
            <a:off x="457200" y="2130519"/>
            <a:ext cx="8229600" cy="716131"/>
          </a:xfrm>
        </p:spPr>
        <p:txBody>
          <a:bodyPr vert="horz" lIns="0" tIns="0" rIns="0" bIns="0" rtlCol="0" anchor="b" anchorCtr="0">
            <a:noAutofit/>
          </a:bodyPr>
          <a:lstStyle>
            <a:lvl1pPr algn="l" defTabSz="410291" rtl="0" eaLnBrk="1" latinLnBrk="0" hangingPunct="1">
              <a:lnSpc>
                <a:spcPct val="100000"/>
              </a:lnSpc>
              <a:spcBef>
                <a:spcPct val="0"/>
              </a:spcBef>
              <a:buNone/>
              <a:defRPr lang="en-US" sz="3600" b="0" i="0" kern="1200" dirty="0">
                <a:solidFill>
                  <a:schemeClr val="accent2"/>
                </a:solidFill>
                <a:latin typeface="Arial"/>
                <a:ea typeface="+mj-ea"/>
                <a:cs typeface="Arial"/>
              </a:defRPr>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457200" y="2866253"/>
            <a:ext cx="8229600" cy="1753721"/>
          </a:xfrm>
          <a:prstGeom prst="rect">
            <a:avLst/>
          </a:prstGeom>
        </p:spPr>
        <p:txBody>
          <a:bodyPr vert="horz" wrap="square" lIns="0" tIns="0" rIns="0" bIns="0" rtlCol="0">
            <a:noAutofit/>
          </a:bodyPr>
          <a:lstStyle>
            <a:lvl1pPr marL="0" indent="0" algn="l" defTabSz="410291" rtl="0" eaLnBrk="1" fontAlgn="base" latinLnBrk="0" hangingPunct="1">
              <a:lnSpc>
                <a:spcPct val="100000"/>
              </a:lnSpc>
              <a:spcBef>
                <a:spcPts val="0"/>
              </a:spcBef>
              <a:spcAft>
                <a:spcPts val="0"/>
              </a:spcAft>
              <a:buClr>
                <a:schemeClr val="accent2"/>
              </a:buClr>
              <a:buSzPct val="100000"/>
              <a:buFont typeface="Arial" pitchFamily="34" charset="0"/>
              <a:buNone/>
              <a:defRPr kumimoji="0" lang="en-US" sz="2400" b="0" i="0" u="none" strike="noStrike" kern="1200" cap="none" spc="0" normalizeH="0" baseline="0" noProof="0" dirty="0">
                <a:ln>
                  <a:noFill/>
                </a:ln>
                <a:solidFill>
                  <a:schemeClr val="accent2"/>
                </a:solidFill>
                <a:effectLst/>
                <a:uLnTx/>
                <a:uFillTx/>
                <a:latin typeface="Arial"/>
                <a:ea typeface="+mn-ea"/>
                <a:cs typeface="Aria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pic>
        <p:nvPicPr>
          <p:cNvPr id="7" name="Picture 6" descr="IMS_HEALTH.png"/>
          <p:cNvPicPr>
            <a:picLocks noChangeAspect="1"/>
          </p:cNvPicPr>
          <p:nvPr userDrawn="1"/>
        </p:nvPicPr>
        <p:blipFill rotWithShape="1">
          <a:blip r:embed="rId6" cstate="email">
            <a:extLst>
              <a:ext uri="{28A0092B-C50C-407E-A947-70E740481C1C}">
                <a14:useLocalDpi xmlns:a14="http://schemas.microsoft.com/office/drawing/2010/main" val="0"/>
              </a:ext>
            </a:extLst>
          </a:blip>
          <a:srcRect b="24155"/>
          <a:stretch/>
        </p:blipFill>
        <p:spPr>
          <a:xfrm>
            <a:off x="7236848" y="6274616"/>
            <a:ext cx="1464069" cy="373871"/>
          </a:xfrm>
          <a:prstGeom prst="rect">
            <a:avLst/>
          </a:prstGeom>
        </p:spPr>
      </p:pic>
    </p:spTree>
    <p:extLst>
      <p:ext uri="{BB962C8B-B14F-4D97-AF65-F5344CB8AC3E}">
        <p14:creationId xmlns:p14="http://schemas.microsoft.com/office/powerpoint/2010/main" val="10794505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Footer Placeholder 2"/>
          <p:cNvSpPr>
            <a:spLocks noGrp="1"/>
          </p:cNvSpPr>
          <p:nvPr>
            <p:ph type="ftr" sz="quarter" idx="10"/>
          </p:nvPr>
        </p:nvSpPr>
        <p:spPr/>
        <p:txBody>
          <a:bodyPr/>
          <a:lstStyle/>
          <a:p>
            <a:r>
              <a:rPr lang="en-US" smtClean="0"/>
              <a:t>BI sharing and ML softeware intro, March 2017</a:t>
            </a:r>
            <a:endParaRPr dirty="0"/>
          </a:p>
        </p:txBody>
      </p:sp>
      <p:sp>
        <p:nvSpPr>
          <p:cNvPr id="6" name="Text Placeholder 5"/>
          <p:cNvSpPr>
            <a:spLocks noGrp="1"/>
          </p:cNvSpPr>
          <p:nvPr>
            <p:ph type="body" sz="quarter" idx="12"/>
          </p:nvPr>
        </p:nvSpPr>
        <p:spPr>
          <a:xfrm>
            <a:off x="457200" y="1088136"/>
            <a:ext cx="8229600" cy="4996750"/>
          </a:xfrm>
          <a:prstGeom prst="rect">
            <a:avLst/>
          </a:prstGeom>
        </p:spPr>
        <p:txBody>
          <a:bodyPr vert="horz" wrap="square" lIns="0" tIns="0" rIns="0" bIns="0" rtlCol="0">
            <a:normAutofit/>
          </a:bodyPr>
          <a:lstStyle>
            <a:lvl1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indent="-210312" algn="l" defTabSz="410291" rtl="0" eaLnBrk="1" latinLnBrk="0" hangingPunct="1">
              <a:lnSpc>
                <a:spcPct val="100000"/>
              </a:lnSpc>
              <a:spcBef>
                <a:spcPts val="0"/>
              </a:spcBef>
              <a:spcAft>
                <a:spcPts val="0"/>
              </a:spcAft>
              <a:buClr>
                <a:schemeClr val="accent2"/>
              </a:buClr>
              <a:buSzPct val="100000"/>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indent="-210312" algn="l" defTabSz="410291" rtl="0" eaLnBrk="1" latinLnBrk="0" hangingPunct="1">
              <a:lnSpc>
                <a:spcPct val="100000"/>
              </a:lnSpc>
              <a:spcBef>
                <a:spcPts val="0"/>
              </a:spcBef>
              <a:spcAft>
                <a:spcPts val="0"/>
              </a:spcAft>
              <a:buClr>
                <a:schemeClr val="accent2"/>
              </a:buClr>
              <a:buSzPct val="100000"/>
              <a:defRPr kumimoji="0" lang="en-IN" sz="1600" b="0" i="0" u="none" strike="noStrike" kern="1200" cap="none" spc="0" normalizeH="0" baseline="0" noProof="0" dirty="0" smtClean="0">
                <a:ln>
                  <a:noFill/>
                </a:ln>
                <a:solidFill>
                  <a:schemeClr val="accent2"/>
                </a:solidFill>
                <a:effectLst/>
                <a:uLnTx/>
                <a:uFillTx/>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tags" Target="../tags/tag3.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vmlDrawing" Target="../drawings/vmlDrawing2.v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theme" Target="../theme/theme2.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image" Target="../media/image1.emf"/><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7"/>
            </p:custDataLst>
            <p:extLst>
              <p:ext uri="{D42A27DB-BD31-4B8C-83A1-F6EECF244321}">
                <p14:modId xmlns:p14="http://schemas.microsoft.com/office/powerpoint/2010/main" val="2400019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57" name="think-cell Slide" r:id="rId8" imgW="360" imgH="360" progId="">
                  <p:embed/>
                </p:oleObj>
              </mc:Choice>
              <mc:Fallback>
                <p:oleObj name="think-cell Slide" r:id="rId8" imgW="360" imgH="360" progId="">
                  <p:embed/>
                  <p:pic>
                    <p:nvPicPr>
                      <p:cNvPr id="0" name="Picture 1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IMSHlogo2015_RGB_TM_IA.eps"/>
          <p:cNvPicPr>
            <a:picLocks noChangeAspect="1"/>
          </p:cNvPicPr>
          <p:nvPr/>
        </p:nvPicPr>
        <p:blipFill rotWithShape="1">
          <a:blip r:embed="rId10" cstate="email">
            <a:extLst>
              <a:ext uri="{28A0092B-C50C-407E-A947-70E740481C1C}">
                <a14:useLocalDpi xmlns:a14="http://schemas.microsoft.com/office/drawing/2010/main" val="0"/>
              </a:ext>
            </a:extLst>
          </a:blip>
          <a:srcRect b="33230"/>
          <a:stretch/>
        </p:blipFill>
        <p:spPr>
          <a:xfrm>
            <a:off x="7268195" y="6325448"/>
            <a:ext cx="1433388" cy="270164"/>
          </a:xfrm>
          <a:prstGeom prst="rect">
            <a:avLst/>
          </a:prstGeom>
        </p:spPr>
      </p:pic>
      <p:sp>
        <p:nvSpPr>
          <p:cNvPr id="2" name="Title Placeholder 1"/>
          <p:cNvSpPr>
            <a:spLocks noGrp="1"/>
          </p:cNvSpPr>
          <p:nvPr>
            <p:ph type="title"/>
          </p:nvPr>
        </p:nvSpPr>
        <p:spPr>
          <a:xfrm>
            <a:off x="495443"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95443" y="1599639"/>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2" y="6427715"/>
            <a:ext cx="215926" cy="146194"/>
          </a:xfrm>
          <a:prstGeom prst="rect">
            <a:avLst/>
          </a:prstGeom>
          <a:noFill/>
        </p:spPr>
        <p:txBody>
          <a:bodyPr wrap="square" lIns="0" tIns="0" rIns="0" bIns="0" rtlCol="0">
            <a:spAutoFit/>
          </a:bodyPr>
          <a:lstStyle/>
          <a:p>
            <a:pPr marL="0" indent="0" algn="ctr">
              <a:buFont typeface="Arial"/>
              <a:buNone/>
            </a:pPr>
            <a:fld id="{DEF0A56F-D2D0-4957-B6A4-1DC911A5477B}" type="slidenum">
              <a:rPr lang="en-GB" sz="950" smtClean="0">
                <a:solidFill>
                  <a:schemeClr val="tx2"/>
                </a:solidFill>
              </a:rPr>
              <a:pPr marL="0" indent="0" algn="ctr">
                <a:buFont typeface="Arial"/>
                <a:buNone/>
              </a:pPr>
              <a:t>‹#›</a:t>
            </a:fld>
            <a:endParaRPr lang="en-US" sz="950" dirty="0">
              <a:solidFill>
                <a:schemeClr val="tx2"/>
              </a:solidFill>
            </a:endParaRPr>
          </a:p>
        </p:txBody>
      </p:sp>
      <p:cxnSp>
        <p:nvCxnSpPr>
          <p:cNvPr id="11" name="Straight Connector 10"/>
          <p:cNvCxnSpPr/>
          <p:nvPr/>
        </p:nvCxnSpPr>
        <p:spPr>
          <a:xfrm>
            <a:off x="495444" y="6353138"/>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622300" y="6318250"/>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US" smtClean="0"/>
              <a:t>BI sharing and ML softeware intro, March 2017</a:t>
            </a:r>
            <a:endParaRPr lang="en-GB" dirty="0"/>
          </a:p>
        </p:txBody>
      </p:sp>
    </p:spTree>
    <p:extLst>
      <p:ext uri="{BB962C8B-B14F-4D97-AF65-F5344CB8AC3E}">
        <p14:creationId xmlns:p14="http://schemas.microsoft.com/office/powerpoint/2010/main" val="3636604473"/>
      </p:ext>
    </p:extLst>
  </p:cSld>
  <p:clrMap bg1="lt1" tx1="dk1" bg2="lt2" tx2="dk2" accent1="accent1" accent2="accent2" accent3="accent3" accent4="accent4" accent5="accent5" accent6="accent6" hlink="hlink" folHlink="folHlink"/>
  <p:sldLayoutIdLst>
    <p:sldLayoutId id="2147483855" r:id="rId1"/>
    <p:sldLayoutId id="2147483687" r:id="rId2"/>
    <p:sldLayoutId id="2147483885" r:id="rId3"/>
    <p:sldLayoutId id="2147483886" r:id="rId4"/>
  </p:sldLayoutIdLst>
  <p:timing>
    <p:tnLst>
      <p:par>
        <p:cTn id="1" dur="indefinite" restart="never" nodeType="tmRoot"/>
      </p:par>
    </p:tnLst>
  </p:timing>
  <p:hf sldNum="0" hdr="0" dt="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6"/>
            </p:custDataLst>
            <p:extLst>
              <p:ext uri="{D42A27DB-BD31-4B8C-83A1-F6EECF244321}">
                <p14:modId xmlns:p14="http://schemas.microsoft.com/office/powerpoint/2010/main" val="3936085376"/>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86" name="think-cell Slide" r:id="rId27" imgW="360" imgH="360" progId="">
                  <p:embed/>
                </p:oleObj>
              </mc:Choice>
              <mc:Fallback>
                <p:oleObj name="think-cell Slide" r:id="rId27" imgW="360" imgH="360" progId="">
                  <p:embed/>
                  <p:pic>
                    <p:nvPicPr>
                      <p:cNvPr id="0" name="Picture 18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47412" y="6427715"/>
            <a:ext cx="215926" cy="146194"/>
          </a:xfrm>
          <a:prstGeom prst="rect">
            <a:avLst/>
          </a:prstGeom>
          <a:noFill/>
        </p:spPr>
        <p:txBody>
          <a:bodyPr wrap="square" lIns="0" tIns="0" rIns="0" bIns="0" rtlCol="0">
            <a:spAutoFit/>
          </a:bodyPr>
          <a:lstStyle/>
          <a:p>
            <a:pPr algn="ctr">
              <a:buFont typeface="Arial"/>
              <a:buNone/>
            </a:pPr>
            <a:fld id="{AF323D4A-91CC-4F40-81A5-D9630C60C971}" type="slidenum">
              <a:rPr sz="950">
                <a:solidFill>
                  <a:srgbClr val="8EAFBF"/>
                </a:solidFill>
              </a:rPr>
              <a:pPr algn="ctr">
                <a:buFont typeface="Arial"/>
                <a:buNone/>
              </a:pPr>
              <a:t>‹#›</a:t>
            </a:fld>
            <a:endParaRPr lang="en-US" sz="950" dirty="0">
              <a:solidFill>
                <a:srgbClr val="8EAFBF"/>
              </a:solidFill>
            </a:endParaRPr>
          </a:p>
        </p:txBody>
      </p:sp>
      <p:cxnSp>
        <p:nvCxnSpPr>
          <p:cNvPr id="11" name="Straight Connector 10"/>
          <p:cNvCxnSpPr/>
          <p:nvPr/>
        </p:nvCxnSpPr>
        <p:spPr>
          <a:xfrm>
            <a:off x="495444" y="6353138"/>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13" name="Footer Placeholder 6"/>
          <p:cNvSpPr>
            <a:spLocks noGrp="1"/>
          </p:cNvSpPr>
          <p:nvPr>
            <p:ph type="ftr" sz="quarter" idx="3"/>
          </p:nvPr>
        </p:nvSpPr>
        <p:spPr>
          <a:xfrm>
            <a:off x="622300" y="6318250"/>
            <a:ext cx="5727700" cy="365125"/>
          </a:xfrm>
          <a:prstGeom prst="rect">
            <a:avLst/>
          </a:prstGeom>
        </p:spPr>
        <p:txBody>
          <a:bodyPr vert="horz" lIns="91440" tIns="45720" rIns="91440" bIns="45720" rtlCol="0" anchor="ctr"/>
          <a:lstStyle>
            <a:lvl1pPr algn="l" rtl="0" fontAlgn="base">
              <a:spcBef>
                <a:spcPct val="0"/>
              </a:spcBef>
              <a:spcAft>
                <a:spcPct val="0"/>
              </a:spcAft>
              <a:defRPr lang="en-IN" sz="900" kern="1200" smtClean="0">
                <a:solidFill>
                  <a:srgbClr val="8EAFBF"/>
                </a:solidFill>
                <a:latin typeface="Arial" charset="0"/>
                <a:ea typeface="+mn-ea"/>
                <a:cs typeface="+mn-cs"/>
              </a:defRPr>
            </a:lvl1pPr>
          </a:lstStyle>
          <a:p>
            <a:r>
              <a:rPr lang="en-US" smtClean="0"/>
              <a:t>BI sharing and ML softeware intro, March 2017</a:t>
            </a:r>
            <a:endParaRPr dirty="0"/>
          </a:p>
        </p:txBody>
      </p:sp>
      <p:sp>
        <p:nvSpPr>
          <p:cNvPr id="17" name="Title Placeholder 1"/>
          <p:cNvSpPr>
            <a:spLocks noGrp="1"/>
          </p:cNvSpPr>
          <p:nvPr>
            <p:ph type="title"/>
          </p:nvPr>
        </p:nvSpPr>
        <p:spPr>
          <a:xfrm>
            <a:off x="457200" y="75203"/>
            <a:ext cx="8229600" cy="849228"/>
          </a:xfrm>
          <a:prstGeom prst="rect">
            <a:avLst/>
          </a:prstGeom>
        </p:spPr>
        <p:txBody>
          <a:bodyPr vert="horz" lIns="0" tIns="0" rIns="0" bIns="0" rtlCol="0" anchor="b" anchorCtr="0">
            <a:normAutofit/>
          </a:bodyPr>
          <a:lstStyle/>
          <a:p>
            <a:r>
              <a:rPr lang="en-US" dirty="0" smtClean="0"/>
              <a:t>Click to edit title</a:t>
            </a:r>
            <a:endParaRPr lang="en-US" dirty="0"/>
          </a:p>
        </p:txBody>
      </p:sp>
      <p:cxnSp>
        <p:nvCxnSpPr>
          <p:cNvPr id="15" name="Straight Connector 14"/>
          <p:cNvCxnSpPr/>
          <p:nvPr/>
        </p:nvCxnSpPr>
        <p:spPr>
          <a:xfrm>
            <a:off x="457200" y="1000035"/>
            <a:ext cx="82296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idx="1"/>
          </p:nvPr>
        </p:nvSpPr>
        <p:spPr>
          <a:xfrm>
            <a:off x="457200" y="1452562"/>
            <a:ext cx="8229600" cy="4722812"/>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2" name="Picture 11" descr="IMS_HEALTH.png"/>
          <p:cNvPicPr>
            <a:picLocks noChangeAspect="1"/>
          </p:cNvPicPr>
          <p:nvPr/>
        </p:nvPicPr>
        <p:blipFill rotWithShape="1">
          <a:blip r:embed="rId29" cstate="email">
            <a:extLst>
              <a:ext uri="{28A0092B-C50C-407E-A947-70E740481C1C}">
                <a14:useLocalDpi xmlns:a14="http://schemas.microsoft.com/office/drawing/2010/main" val="0"/>
              </a:ext>
            </a:extLst>
          </a:blip>
          <a:srcRect b="24155"/>
          <a:stretch/>
        </p:blipFill>
        <p:spPr>
          <a:xfrm>
            <a:off x="7236848" y="6274616"/>
            <a:ext cx="1464069" cy="373871"/>
          </a:xfrm>
          <a:prstGeom prst="rect">
            <a:avLst/>
          </a:prstGeom>
        </p:spPr>
      </p:pic>
    </p:spTree>
    <p:extLst>
      <p:ext uri="{BB962C8B-B14F-4D97-AF65-F5344CB8AC3E}">
        <p14:creationId xmlns:p14="http://schemas.microsoft.com/office/powerpoint/2010/main" val="1600085903"/>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79" r:id="rId18"/>
    <p:sldLayoutId id="2147483880" r:id="rId19"/>
    <p:sldLayoutId id="2147483881" r:id="rId20"/>
    <p:sldLayoutId id="2147483882" r:id="rId21"/>
    <p:sldLayoutId id="2147483883" r:id="rId22"/>
    <p:sldLayoutId id="2147483884" r:id="rId23"/>
  </p:sldLayoutIdLst>
  <p:timing>
    <p:tnLst>
      <p:par>
        <p:cTn id="1" dur="indefinite" restart="never" nodeType="tmRoot"/>
      </p:par>
    </p:tnLst>
  </p:timing>
  <p:hf sldNum="0" hdr="0" dt="0"/>
  <p:txStyles>
    <p:titleStyle>
      <a:lvl1pPr algn="l" defTabSz="410291" rtl="0" eaLnBrk="1" latinLnBrk="0" hangingPunct="1">
        <a:lnSpc>
          <a:spcPct val="100000"/>
        </a:lnSpc>
        <a:spcBef>
          <a:spcPct val="0"/>
        </a:spcBef>
        <a:buNone/>
        <a:defRPr sz="2400" b="0" i="0" kern="1200">
          <a:solidFill>
            <a:schemeClr val="accent2"/>
          </a:solidFill>
          <a:latin typeface="Arial"/>
          <a:ea typeface="+mj-ea"/>
          <a:cs typeface="Arial"/>
        </a:defRPr>
      </a:lvl1pPr>
    </p:titleStyle>
    <p:bodyStyle>
      <a:lvl1pPr marL="210312" indent="-210312" algn="l" defTabSz="410291" rtl="0" eaLnBrk="1" latinLnBrk="0" hangingPunct="1">
        <a:lnSpc>
          <a:spcPct val="100000"/>
        </a:lnSpc>
        <a:spcBef>
          <a:spcPts val="0"/>
        </a:spcBef>
        <a:spcAft>
          <a:spcPts val="0"/>
        </a:spcAft>
        <a:buClr>
          <a:schemeClr val="accent2"/>
        </a:buClr>
        <a:buSzPct val="100000"/>
        <a:buFont typeface="Arial"/>
        <a:buChar cha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1pPr>
      <a:lvl2pPr marL="448056" indent="-210312" algn="l" defTabSz="410291" rtl="0" eaLnBrk="1" latinLnBrk="0" hangingPunct="1">
        <a:lnSpc>
          <a:spcPct val="100000"/>
        </a:lnSpc>
        <a:spcBef>
          <a:spcPts val="0"/>
        </a:spcBef>
        <a:spcAft>
          <a:spcPts val="0"/>
        </a:spcAft>
        <a:buClr>
          <a:schemeClr val="accent2"/>
        </a:buClr>
        <a:buSzPct val="100000"/>
        <a:buFont typeface="Arial"/>
        <a:buChar cha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2pPr>
      <a:lvl3pPr marL="658368" indent="-209550" algn="l" defTabSz="410291" rtl="0" eaLnBrk="1" latinLnBrk="0" hangingPunct="1">
        <a:lnSpc>
          <a:spcPct val="100000"/>
        </a:lnSpc>
        <a:spcBef>
          <a:spcPts val="0"/>
        </a:spcBef>
        <a:spcAft>
          <a:spcPts val="0"/>
        </a:spcAft>
        <a:buClr>
          <a:schemeClr val="accent2"/>
        </a:buClr>
        <a:buSzPct val="100000"/>
        <a:buFont typeface="Verdana" pitchFamily="34" charset="0"/>
        <a:buChar cha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3pPr>
      <a:lvl4pPr marL="849313" indent="-209550" algn="l" defTabSz="410291" rtl="0" eaLnBrk="1" latinLnBrk="0" hangingPunct="1">
        <a:lnSpc>
          <a:spcPct val="100000"/>
        </a:lnSpc>
        <a:spcBef>
          <a:spcPts val="0"/>
        </a:spcBef>
        <a:spcAft>
          <a:spcPts val="0"/>
        </a:spcAft>
        <a:buClr>
          <a:schemeClr val="accent2"/>
        </a:buClr>
        <a:buSzPct val="100000"/>
        <a:buFont typeface="Verdana" pitchFamily="34" charset="0"/>
        <a:buChar char="."/>
        <a:defRPr kumimoji="0" lang="en-US" sz="1600" b="0" i="0" u="none" strike="noStrike" kern="1200" cap="none" spc="0" normalizeH="0" baseline="0" noProof="0" dirty="0" smtClean="0">
          <a:ln>
            <a:noFill/>
          </a:ln>
          <a:solidFill>
            <a:schemeClr val="accent2"/>
          </a:solidFill>
          <a:effectLst/>
          <a:uLnTx/>
          <a:uFillTx/>
          <a:latin typeface="Arial"/>
          <a:ea typeface="+mn-ea"/>
          <a:cs typeface="Arial"/>
        </a:defRPr>
      </a:lvl4pPr>
      <a:lvl5pPr marL="1389888" indent="-210312" algn="l" defTabSz="410291" rtl="0" eaLnBrk="1" latinLnBrk="0" hangingPunct="1">
        <a:lnSpc>
          <a:spcPct val="100000"/>
        </a:lnSpc>
        <a:spcBef>
          <a:spcPts val="0"/>
        </a:spcBef>
        <a:spcAft>
          <a:spcPts val="0"/>
        </a:spcAft>
        <a:buClr>
          <a:schemeClr val="accent2"/>
        </a:buClr>
        <a:buSzPct val="100000"/>
        <a:buFont typeface="Arial"/>
        <a:buChar char="»"/>
        <a:defRPr kumimoji="0" lang="en-US" sz="1600" b="0" i="0" u="none" strike="noStrike" kern="1200" cap="none" spc="0" normalizeH="0" baseline="0" noProof="0" dirty="0">
          <a:ln>
            <a:noFill/>
          </a:ln>
          <a:solidFill>
            <a:schemeClr val="accent2"/>
          </a:solidFill>
          <a:effectLst/>
          <a:uLnTx/>
          <a:uFillTx/>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topepo.github.io/caret/index.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mlr-org.github.io/mlr-tutorial/release/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aws.amazon.com/ec2/instance-type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scm.com/"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ample_strategy_Two_Stage_Model_LR.xlsx" TargetMode="Externa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899" y="1797158"/>
            <a:ext cx="5040000" cy="1494791"/>
          </a:xfrm>
        </p:spPr>
        <p:txBody>
          <a:bodyPr/>
          <a:lstStyle/>
          <a:p>
            <a:r>
              <a:rPr lang="en-US" sz="4000" dirty="0" smtClean="0"/>
              <a:t>BI sharing and ML software intro</a:t>
            </a:r>
            <a:endParaRPr lang="en-US" sz="4000" dirty="0"/>
          </a:p>
        </p:txBody>
      </p:sp>
      <p:sp>
        <p:nvSpPr>
          <p:cNvPr id="6" name="Text Placeholder 5"/>
          <p:cNvSpPr>
            <a:spLocks noGrp="1"/>
          </p:cNvSpPr>
          <p:nvPr>
            <p:ph type="body" sz="quarter" idx="12"/>
          </p:nvPr>
        </p:nvSpPr>
        <p:spPr/>
        <p:txBody>
          <a:bodyPr/>
          <a:lstStyle/>
          <a:p>
            <a:r>
              <a:rPr lang="en-US" dirty="0" smtClean="0"/>
              <a:t>March 31, 2017</a:t>
            </a:r>
            <a:endParaRPr lang="en-US" dirty="0"/>
          </a:p>
        </p:txBody>
      </p:sp>
    </p:spTree>
    <p:extLst>
      <p:ext uri="{BB962C8B-B14F-4D97-AF65-F5344CB8AC3E}">
        <p14:creationId xmlns:p14="http://schemas.microsoft.com/office/powerpoint/2010/main" val="575812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5714" y="189047"/>
            <a:ext cx="8280000" cy="725353"/>
          </a:xfrm>
        </p:spPr>
        <p:txBody>
          <a:bodyPr/>
          <a:lstStyle/>
          <a:p>
            <a:r>
              <a:rPr lang="en-US" sz="2400" dirty="0" smtClean="0"/>
              <a:t>Agenda</a:t>
            </a:r>
            <a:endParaRPr lang="en-US" sz="2400" dirty="0"/>
          </a:p>
        </p:txBody>
      </p:sp>
      <p:sp>
        <p:nvSpPr>
          <p:cNvPr id="6" name="Right Arrow 5"/>
          <p:cNvSpPr/>
          <p:nvPr/>
        </p:nvSpPr>
        <p:spPr>
          <a:xfrm>
            <a:off x="185305" y="3175372"/>
            <a:ext cx="5830784" cy="64582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GB" sz="2000" dirty="0">
                <a:solidFill>
                  <a:srgbClr val="1C2980"/>
                </a:solidFill>
                <a:latin typeface="Arial"/>
                <a:cs typeface="Arial"/>
              </a:rPr>
              <a:t>Introduction to BI IPF project</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Background</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Data and </a:t>
            </a:r>
            <a:r>
              <a:rPr lang="en-GB" dirty="0" err="1" smtClean="0">
                <a:solidFill>
                  <a:srgbClr val="1C2980"/>
                </a:solidFill>
                <a:latin typeface="Arial"/>
                <a:cs typeface="Arial"/>
              </a:rPr>
              <a:t>Preprocess</a:t>
            </a:r>
            <a:endParaRPr lang="en-GB" dirty="0" smtClean="0">
              <a:solidFill>
                <a:srgbClr val="1C2980"/>
              </a:solidFill>
              <a:latin typeface="Arial"/>
              <a:cs typeface="Arial"/>
            </a:endParaRP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Modelling</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Results</a:t>
            </a:r>
            <a:endParaRPr lang="en-GB"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chemeClr val="bg1"/>
                </a:solidFill>
                <a:latin typeface="Arial"/>
                <a:cs typeface="Arial"/>
              </a:rPr>
              <a:t>R skills and packages</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Customized caret</a:t>
            </a:r>
          </a:p>
          <a:p>
            <a:pPr marL="689405" lvl="1" indent="-234950" defTabSz="410291" fontAlgn="auto">
              <a:spcBef>
                <a:spcPts val="600"/>
              </a:spcBef>
              <a:spcAft>
                <a:spcPts val="600"/>
              </a:spcAft>
              <a:buClr>
                <a:schemeClr val="accent1"/>
              </a:buClr>
              <a:buSzPct val="100000"/>
              <a:buFont typeface="Arial"/>
              <a:buChar char="•"/>
              <a:defRPr/>
            </a:pPr>
            <a:r>
              <a:rPr lang="en-GB" dirty="0" err="1" smtClean="0">
                <a:solidFill>
                  <a:srgbClr val="1C2980"/>
                </a:solidFill>
                <a:latin typeface="Arial"/>
                <a:cs typeface="Arial"/>
              </a:rPr>
              <a:t>mlR</a:t>
            </a:r>
            <a:endParaRPr lang="en-GB" dirty="0" smtClean="0">
              <a:solidFill>
                <a:srgbClr val="1C2980"/>
              </a:solidFill>
              <a:latin typeface="Arial"/>
              <a:cs typeface="Arial"/>
            </a:endParaRP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Functional</a:t>
            </a: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Spark</a:t>
            </a: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Git</a:t>
            </a:r>
            <a:endParaRPr lang="en-GB" sz="2000" dirty="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
        <p:nvSpPr>
          <p:cNvPr id="4" name="Footer Placeholder 3"/>
          <p:cNvSpPr>
            <a:spLocks noGrp="1"/>
          </p:cNvSpPr>
          <p:nvPr>
            <p:ph type="ftr" sz="quarter" idx="10"/>
          </p:nvPr>
        </p:nvSpPr>
        <p:spPr/>
        <p:txBody>
          <a:bodyPr/>
          <a:lstStyle/>
          <a:p>
            <a:r>
              <a:rPr lang="en-US" smtClean="0"/>
              <a:t>BI sharing and ML softeware intro, March 2017</a:t>
            </a:r>
            <a:endParaRPr lang="en-GB" dirty="0"/>
          </a:p>
        </p:txBody>
      </p:sp>
    </p:spTree>
    <p:extLst>
      <p:ext uri="{BB962C8B-B14F-4D97-AF65-F5344CB8AC3E}">
        <p14:creationId xmlns:p14="http://schemas.microsoft.com/office/powerpoint/2010/main" val="1950203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Customize caret</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Caret package is a set of functions that attempt to streamline the process for creating predictive models. </a:t>
            </a: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Caret </a:t>
            </a:r>
            <a:r>
              <a:rPr lang="en-GB" sz="2000" dirty="0">
                <a:solidFill>
                  <a:srgbClr val="1C2980"/>
                </a:solidFill>
                <a:latin typeface="Arial"/>
                <a:cs typeface="Arial"/>
              </a:rPr>
              <a:t>package: </a:t>
            </a:r>
            <a:r>
              <a:rPr lang="en-GB" sz="2000" dirty="0">
                <a:solidFill>
                  <a:srgbClr val="1C2980"/>
                </a:solidFill>
                <a:latin typeface="Arial"/>
                <a:cs typeface="Arial"/>
                <a:hlinkClick r:id="rId2"/>
              </a:rPr>
              <a:t>http://</a:t>
            </a:r>
            <a:r>
              <a:rPr lang="en-GB" sz="2000" dirty="0" smtClean="0">
                <a:solidFill>
                  <a:srgbClr val="1C2980"/>
                </a:solidFill>
                <a:latin typeface="Arial"/>
                <a:cs typeface="Arial"/>
                <a:hlinkClick r:id="rId2"/>
              </a:rPr>
              <a:t>topepo.github.io/caret/index.html</a:t>
            </a:r>
            <a:r>
              <a:rPr lang="en-GB" sz="2000" dirty="0" smtClean="0">
                <a:solidFill>
                  <a:srgbClr val="1C2980"/>
                </a:solidFill>
                <a:latin typeface="Arial"/>
                <a:cs typeface="Arial"/>
              </a:rPr>
              <a:t> </a:t>
            </a: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However the build-in tuning parameters are not enough for us, e.g.</a:t>
            </a:r>
          </a:p>
          <a:p>
            <a:pPr defTabSz="410291" fontAlgn="auto">
              <a:spcBef>
                <a:spcPts val="600"/>
              </a:spcBef>
              <a:spcAft>
                <a:spcPts val="600"/>
              </a:spcAft>
              <a:buClr>
                <a:schemeClr val="accent1"/>
              </a:buClr>
              <a:buSzPct val="100000"/>
              <a:defRPr/>
            </a:pPr>
            <a:r>
              <a:rPr lang="en-GB" sz="2000" dirty="0" smtClean="0">
                <a:solidFill>
                  <a:srgbClr val="1C2980"/>
                </a:solidFill>
                <a:latin typeface="Arial"/>
                <a:cs typeface="Arial"/>
              </a:rPr>
              <a:t> </a:t>
            </a:r>
          </a:p>
          <a:p>
            <a:pPr defTabSz="410291" fontAlgn="auto">
              <a:spcBef>
                <a:spcPts val="600"/>
              </a:spcBef>
              <a:spcAft>
                <a:spcPts val="600"/>
              </a:spcAft>
              <a:buClr>
                <a:schemeClr val="accent1"/>
              </a:buClr>
              <a:buSzPct val="100000"/>
              <a:defRPr/>
            </a:pPr>
            <a:endParaRPr lang="en-GB" sz="2000" dirty="0">
              <a:solidFill>
                <a:srgbClr val="1C2980"/>
              </a:solidFill>
              <a:latin typeface="Arial"/>
              <a:cs typeface="Arial"/>
            </a:endParaRPr>
          </a:p>
          <a:p>
            <a:pPr defTabSz="410291" fontAlgn="auto">
              <a:spcBef>
                <a:spcPts val="600"/>
              </a:spcBef>
              <a:spcAft>
                <a:spcPts val="600"/>
              </a:spcAft>
              <a:buClr>
                <a:schemeClr val="accent1"/>
              </a:buClr>
              <a:buSzPct val="100000"/>
              <a:defRPr/>
            </a:pPr>
            <a:endParaRPr lang="en-GB" sz="2000" dirty="0" smtClean="0">
              <a:solidFill>
                <a:srgbClr val="1C2980"/>
              </a:solidFill>
              <a:latin typeface="Arial"/>
              <a:cs typeface="Arial"/>
            </a:endParaRPr>
          </a:p>
          <a:p>
            <a:pPr defTabSz="410291" fontAlgn="auto">
              <a:spcBef>
                <a:spcPts val="600"/>
              </a:spcBef>
              <a:spcAft>
                <a:spcPts val="600"/>
              </a:spcAft>
              <a:buClr>
                <a:schemeClr val="accent1"/>
              </a:buClr>
              <a:buSzPct val="100000"/>
              <a:defRPr/>
            </a:pPr>
            <a:endParaRPr lang="en-GB" sz="2000" dirty="0">
              <a:solidFill>
                <a:srgbClr val="1C2980"/>
              </a:solidFill>
              <a:latin typeface="Arial"/>
              <a:cs typeface="Arial"/>
            </a:endParaRPr>
          </a:p>
          <a:p>
            <a:pPr defTabSz="410291" fontAlgn="auto">
              <a:spcBef>
                <a:spcPts val="600"/>
              </a:spcBef>
              <a:spcAft>
                <a:spcPts val="600"/>
              </a:spcAft>
              <a:buClr>
                <a:schemeClr val="accent1"/>
              </a:buClr>
              <a:buSzPct val="100000"/>
              <a:defRPr/>
            </a:pPr>
            <a:endParaRPr lang="en-GB" sz="2000"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Adding </a:t>
            </a:r>
            <a:r>
              <a:rPr lang="en-GB" sz="2000" dirty="0">
                <a:solidFill>
                  <a:srgbClr val="1C2980"/>
                </a:solidFill>
                <a:latin typeface="Arial"/>
                <a:cs typeface="Arial"/>
              </a:rPr>
              <a:t>more </a:t>
            </a:r>
            <a:r>
              <a:rPr lang="en-GB" sz="2000" dirty="0" smtClean="0">
                <a:solidFill>
                  <a:srgbClr val="1C2980"/>
                </a:solidFill>
                <a:latin typeface="Arial"/>
                <a:cs typeface="Arial"/>
              </a:rPr>
              <a:t>parameters: see Notebook</a:t>
            </a: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pic>
        <p:nvPicPr>
          <p:cNvPr id="5" name="Picture 4"/>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2300" y="2809874"/>
            <a:ext cx="7781925" cy="2247901"/>
          </a:xfrm>
          <a:prstGeom prst="rect">
            <a:avLst/>
          </a:prstGeom>
          <a:noFill/>
          <a:ln>
            <a:noFill/>
          </a:ln>
        </p:spPr>
      </p:pic>
    </p:spTree>
    <p:extLst>
      <p:ext uri="{BB962C8B-B14F-4D97-AF65-F5344CB8AC3E}">
        <p14:creationId xmlns:p14="http://schemas.microsoft.com/office/powerpoint/2010/main" val="3230879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Customize caret</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Sometimes we need to use the metrics other than AUC, AUPR or MSE, so we have to define the metrics to select best model by ourselves in caret.</a:t>
            </a:r>
          </a:p>
          <a:p>
            <a:pPr marL="234950" indent="-234950" defTabSz="410291" fontAlgn="auto">
              <a:spcBef>
                <a:spcPts val="600"/>
              </a:spcBef>
              <a:spcAft>
                <a:spcPts val="600"/>
              </a:spcAft>
              <a:buClr>
                <a:schemeClr val="accent1"/>
              </a:buClr>
              <a:buSzPct val="100000"/>
              <a:buFont typeface="Arial"/>
              <a:buChar char="•"/>
              <a:defRPr/>
            </a:pPr>
            <a:endParaRPr lang="en-GB" sz="2000"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See Notebook</a:t>
            </a:r>
            <a:endParaRPr lang="en-GB" sz="2000" dirty="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Tree>
    <p:extLst>
      <p:ext uri="{BB962C8B-B14F-4D97-AF65-F5344CB8AC3E}">
        <p14:creationId xmlns:p14="http://schemas.microsoft.com/office/powerpoint/2010/main" val="3523745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err="1" smtClean="0"/>
              <a:t>mlr</a:t>
            </a:r>
            <a:r>
              <a:rPr lang="en-US" dirty="0" smtClean="0"/>
              <a:t> package</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GB" sz="2000" dirty="0">
                <a:solidFill>
                  <a:srgbClr val="1C2980"/>
                </a:solidFill>
                <a:latin typeface="Arial"/>
                <a:cs typeface="Arial"/>
              </a:rPr>
              <a:t>Website: </a:t>
            </a:r>
            <a:r>
              <a:rPr lang="en-GB" sz="2000" dirty="0">
                <a:solidFill>
                  <a:srgbClr val="1C2980"/>
                </a:solidFill>
                <a:latin typeface="Arial"/>
                <a:cs typeface="Arial"/>
                <a:hlinkClick r:id="rId2"/>
              </a:rPr>
              <a:t>https://mlr-org.github.io/mlr-tutorial/release/html</a:t>
            </a:r>
            <a:r>
              <a:rPr lang="en-GB" sz="2000" dirty="0" smtClean="0">
                <a:solidFill>
                  <a:srgbClr val="1C2980"/>
                </a:solidFill>
                <a:latin typeface="Arial"/>
                <a:cs typeface="Arial"/>
                <a:hlinkClick r:id="rId2"/>
              </a:rPr>
              <a:t>/</a:t>
            </a:r>
            <a:r>
              <a:rPr lang="en-GB" sz="2000" dirty="0" smtClean="0">
                <a:solidFill>
                  <a:srgbClr val="1C2980"/>
                </a:solidFill>
                <a:latin typeface="Arial"/>
                <a:cs typeface="Arial"/>
              </a:rPr>
              <a:t> </a:t>
            </a:r>
          </a:p>
          <a:p>
            <a:pPr marL="234950" indent="-234950" defTabSz="410291" fontAlgn="auto">
              <a:spcBef>
                <a:spcPts val="600"/>
              </a:spcBef>
              <a:spcAft>
                <a:spcPts val="600"/>
              </a:spcAft>
              <a:buClr>
                <a:schemeClr val="accent1"/>
              </a:buClr>
              <a:buSzPct val="100000"/>
              <a:buFont typeface="Arial"/>
              <a:buChar char="•"/>
              <a:defRPr/>
            </a:pPr>
            <a:endParaRPr lang="en-GB" sz="2000"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See Notebook</a:t>
            </a:r>
            <a:endParaRPr lang="en-GB" sz="2000" dirty="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Tree>
    <p:extLst>
      <p:ext uri="{BB962C8B-B14F-4D97-AF65-F5344CB8AC3E}">
        <p14:creationId xmlns:p14="http://schemas.microsoft.com/office/powerpoint/2010/main" val="4118924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Functional</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a:t>R, at its heart, is a functional programming (FP) language. This means that it provides many tools for the creation and manipulation of </a:t>
            </a:r>
            <a:r>
              <a:rPr lang="en-US" sz="2000" dirty="0" smtClean="0"/>
              <a:t>functions</a:t>
            </a:r>
          </a:p>
          <a:p>
            <a:pPr algn="r" defTabSz="410291" fontAlgn="auto">
              <a:spcBef>
                <a:spcPts val="600"/>
              </a:spcBef>
              <a:spcAft>
                <a:spcPts val="600"/>
              </a:spcAft>
              <a:buClr>
                <a:schemeClr val="accent1"/>
              </a:buClr>
              <a:buSzPct val="100000"/>
              <a:defRPr/>
            </a:pPr>
            <a:r>
              <a:rPr lang="en-US" sz="2000" dirty="0" smtClean="0">
                <a:solidFill>
                  <a:srgbClr val="1C2980"/>
                </a:solidFill>
                <a:latin typeface="Arial"/>
                <a:cs typeface="Arial"/>
              </a:rPr>
              <a:t>----Hadley Wickham, “Advanced R”</a:t>
            </a:r>
            <a:endParaRPr lang="en-GB" sz="2000"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See examples in Notebook</a:t>
            </a:r>
            <a:endParaRPr lang="en-GB" sz="2000" dirty="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Tree>
    <p:extLst>
      <p:ext uri="{BB962C8B-B14F-4D97-AF65-F5344CB8AC3E}">
        <p14:creationId xmlns:p14="http://schemas.microsoft.com/office/powerpoint/2010/main" val="798319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5714" y="189047"/>
            <a:ext cx="8280000" cy="725353"/>
          </a:xfrm>
        </p:spPr>
        <p:txBody>
          <a:bodyPr/>
          <a:lstStyle/>
          <a:p>
            <a:r>
              <a:rPr lang="en-US" sz="2400" dirty="0" smtClean="0"/>
              <a:t>Agenda</a:t>
            </a:r>
            <a:endParaRPr lang="en-US" sz="2400" dirty="0"/>
          </a:p>
        </p:txBody>
      </p:sp>
      <p:sp>
        <p:nvSpPr>
          <p:cNvPr id="6" name="Right Arrow 5"/>
          <p:cNvSpPr/>
          <p:nvPr/>
        </p:nvSpPr>
        <p:spPr>
          <a:xfrm>
            <a:off x="234466" y="4915682"/>
            <a:ext cx="5830784" cy="64582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GB" sz="2000" dirty="0">
                <a:solidFill>
                  <a:srgbClr val="1C2980"/>
                </a:solidFill>
                <a:latin typeface="Arial"/>
                <a:cs typeface="Arial"/>
              </a:rPr>
              <a:t>Introduction to BI IPF project</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Background</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Data and </a:t>
            </a:r>
            <a:r>
              <a:rPr lang="en-GB" dirty="0" err="1" smtClean="0">
                <a:solidFill>
                  <a:srgbClr val="1C2980"/>
                </a:solidFill>
                <a:latin typeface="Arial"/>
                <a:cs typeface="Arial"/>
              </a:rPr>
              <a:t>Preprocess</a:t>
            </a:r>
            <a:endParaRPr lang="en-GB" dirty="0" smtClean="0">
              <a:solidFill>
                <a:srgbClr val="1C2980"/>
              </a:solidFill>
              <a:latin typeface="Arial"/>
              <a:cs typeface="Arial"/>
            </a:endParaRP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Modelling</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Results</a:t>
            </a:r>
            <a:endParaRPr lang="en-GB"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a:solidFill>
                  <a:srgbClr val="1C2980"/>
                </a:solidFill>
                <a:latin typeface="Arial"/>
                <a:cs typeface="Arial"/>
              </a:rPr>
              <a:t>R skills and packages</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Customized caret</a:t>
            </a:r>
          </a:p>
          <a:p>
            <a:pPr marL="689405" lvl="1" indent="-234950" defTabSz="410291" fontAlgn="auto">
              <a:spcBef>
                <a:spcPts val="600"/>
              </a:spcBef>
              <a:spcAft>
                <a:spcPts val="600"/>
              </a:spcAft>
              <a:buClr>
                <a:schemeClr val="accent1"/>
              </a:buClr>
              <a:buSzPct val="100000"/>
              <a:buFont typeface="Arial"/>
              <a:buChar char="•"/>
              <a:defRPr/>
            </a:pPr>
            <a:r>
              <a:rPr lang="en-GB" dirty="0" err="1" smtClean="0">
                <a:solidFill>
                  <a:srgbClr val="1C2980"/>
                </a:solidFill>
                <a:latin typeface="Arial"/>
                <a:cs typeface="Arial"/>
              </a:rPr>
              <a:t>mlR</a:t>
            </a:r>
            <a:endParaRPr lang="en-GB" dirty="0" smtClean="0">
              <a:solidFill>
                <a:srgbClr val="1C2980"/>
              </a:solidFill>
              <a:latin typeface="Arial"/>
              <a:cs typeface="Arial"/>
            </a:endParaRP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Functional</a:t>
            </a: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chemeClr val="bg1"/>
                </a:solidFill>
                <a:latin typeface="Arial"/>
                <a:cs typeface="Arial"/>
              </a:rPr>
              <a:t>Spark</a:t>
            </a: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Git</a:t>
            </a:r>
            <a:endParaRPr lang="en-GB" sz="2000" dirty="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
        <p:nvSpPr>
          <p:cNvPr id="4" name="Footer Placeholder 3"/>
          <p:cNvSpPr>
            <a:spLocks noGrp="1"/>
          </p:cNvSpPr>
          <p:nvPr>
            <p:ph type="ftr" sz="quarter" idx="10"/>
          </p:nvPr>
        </p:nvSpPr>
        <p:spPr/>
        <p:txBody>
          <a:bodyPr/>
          <a:lstStyle/>
          <a:p>
            <a:r>
              <a:rPr lang="en-US" smtClean="0"/>
              <a:t>BI sharing and ML softeware intro, March 2017</a:t>
            </a:r>
            <a:endParaRPr lang="en-GB" dirty="0"/>
          </a:p>
        </p:txBody>
      </p:sp>
    </p:spTree>
    <p:extLst>
      <p:ext uri="{BB962C8B-B14F-4D97-AF65-F5344CB8AC3E}">
        <p14:creationId xmlns:p14="http://schemas.microsoft.com/office/powerpoint/2010/main" val="969198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Spark</a:t>
            </a:r>
            <a:endParaRPr lang="en-US" dirty="0"/>
          </a:p>
        </p:txBody>
      </p:sp>
      <p:sp>
        <p:nvSpPr>
          <p:cNvPr id="5" name="Content Placeholder 2"/>
          <p:cNvSpPr txBox="1">
            <a:spLocks/>
          </p:cNvSpPr>
          <p:nvPr/>
        </p:nvSpPr>
        <p:spPr>
          <a:xfrm>
            <a:off x="397057" y="11049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Simple review:</a:t>
            </a:r>
          </a:p>
          <a:p>
            <a:pPr marL="740205" lvl="1" indent="-285750" defTabSz="410291">
              <a:buClr>
                <a:schemeClr val="accent1"/>
              </a:buClr>
              <a:buSzPct val="100000"/>
              <a:buFont typeface="Courier New" panose="02070309020205020404" pitchFamily="49" charset="0"/>
              <a:buChar char="o"/>
              <a:defRPr/>
            </a:pPr>
            <a:r>
              <a:rPr lang="en-US" dirty="0">
                <a:solidFill>
                  <a:srgbClr val="002060"/>
                </a:solidFill>
              </a:rPr>
              <a:t>is a fast and general engine for large-scale data processing.</a:t>
            </a:r>
          </a:p>
          <a:p>
            <a:pPr marL="740205" lvl="1" indent="-285750" defTabSz="410291">
              <a:buClr>
                <a:schemeClr val="accent1"/>
              </a:buClr>
              <a:buSzPct val="100000"/>
              <a:buFont typeface="Courier New" panose="02070309020205020404" pitchFamily="49" charset="0"/>
              <a:buChar char="o"/>
              <a:defRPr/>
            </a:pPr>
            <a:r>
              <a:rPr lang="en-US" dirty="0">
                <a:solidFill>
                  <a:srgbClr val="002060"/>
                </a:solidFill>
              </a:rPr>
              <a:t>Framework for distributed processing</a:t>
            </a:r>
          </a:p>
          <a:p>
            <a:pPr marL="740205" lvl="1" indent="-285750" defTabSz="410291">
              <a:buClr>
                <a:schemeClr val="accent1"/>
              </a:buClr>
              <a:buSzPct val="100000"/>
              <a:buFont typeface="Courier New" panose="02070309020205020404" pitchFamily="49" charset="0"/>
              <a:buChar char="o"/>
              <a:defRPr/>
            </a:pPr>
            <a:r>
              <a:rPr lang="en-US" dirty="0">
                <a:solidFill>
                  <a:srgbClr val="002060"/>
                </a:solidFill>
              </a:rPr>
              <a:t>In-memory, fault tolerant data structures</a:t>
            </a:r>
          </a:p>
          <a:p>
            <a:pPr marL="740205" lvl="1" indent="-285750" defTabSz="410291">
              <a:buClr>
                <a:schemeClr val="accent1"/>
              </a:buClr>
              <a:buSzPct val="100000"/>
              <a:buFont typeface="Courier New" panose="02070309020205020404" pitchFamily="49" charset="0"/>
              <a:buChar char="o"/>
              <a:defRPr/>
            </a:pPr>
            <a:r>
              <a:rPr lang="en-US" dirty="0" err="1">
                <a:solidFill>
                  <a:srgbClr val="002060"/>
                </a:solidFill>
              </a:rPr>
              <a:t>Flexiable</a:t>
            </a:r>
            <a:r>
              <a:rPr lang="en-US" dirty="0">
                <a:solidFill>
                  <a:srgbClr val="002060"/>
                </a:solidFill>
              </a:rPr>
              <a:t> APIs in Scala, Java, Python and </a:t>
            </a:r>
            <a:r>
              <a:rPr lang="en-US" dirty="0" smtClean="0">
                <a:solidFill>
                  <a:srgbClr val="002060"/>
                </a:solidFill>
              </a:rPr>
              <a:t>R</a:t>
            </a:r>
          </a:p>
          <a:p>
            <a:pPr marL="689405" lvl="1" indent="-234950" defTabSz="410291" fontAlgn="auto">
              <a:spcBef>
                <a:spcPts val="600"/>
              </a:spcBef>
              <a:spcAft>
                <a:spcPts val="600"/>
              </a:spcAft>
              <a:buClr>
                <a:schemeClr val="accent1"/>
              </a:buClr>
              <a:buSzPct val="100000"/>
              <a:buFont typeface="Arial"/>
              <a:buChar char="•"/>
              <a:defRPr/>
            </a:pPr>
            <a:endParaRPr lang="en-US" dirty="0" smtClean="0"/>
          </a:p>
          <a:p>
            <a:pPr marL="234950" indent="-234950" defTabSz="410291" fontAlgn="auto">
              <a:spcBef>
                <a:spcPts val="600"/>
              </a:spcBef>
              <a:spcAft>
                <a:spcPts val="600"/>
              </a:spcAft>
              <a:buClr>
                <a:schemeClr val="accent1"/>
              </a:buClr>
              <a:buSzPct val="100000"/>
              <a:buFont typeface="Arial"/>
              <a:buChar char="•"/>
              <a:defRPr/>
            </a:pPr>
            <a:endParaRPr lang="en-GB" sz="2000"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endParaRPr lang="en-GB" sz="2000"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endParaRPr lang="en-GB" sz="2000"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endParaRPr lang="en-GB" sz="2000"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Cluster manager deploy on:</a:t>
            </a:r>
          </a:p>
          <a:p>
            <a:pPr marL="740205" lvl="1" indent="-285750" defTabSz="410291">
              <a:buClr>
                <a:schemeClr val="accent1"/>
              </a:buClr>
              <a:buSzPct val="100000"/>
              <a:buFont typeface="Courier New" panose="02070309020205020404" pitchFamily="49" charset="0"/>
              <a:buChar char="o"/>
              <a:defRPr/>
            </a:pPr>
            <a:r>
              <a:rPr lang="en-GB" dirty="0">
                <a:solidFill>
                  <a:srgbClr val="002060"/>
                </a:solidFill>
              </a:rPr>
              <a:t>Standalone</a:t>
            </a:r>
          </a:p>
          <a:p>
            <a:pPr marL="740205" lvl="1" indent="-285750" defTabSz="410291">
              <a:buClr>
                <a:schemeClr val="accent1"/>
              </a:buClr>
              <a:buSzPct val="100000"/>
              <a:buFont typeface="Courier New" panose="02070309020205020404" pitchFamily="49" charset="0"/>
              <a:buChar char="o"/>
              <a:defRPr/>
            </a:pPr>
            <a:r>
              <a:rPr lang="en-GB" dirty="0" smtClean="0">
                <a:solidFill>
                  <a:srgbClr val="002060"/>
                </a:solidFill>
              </a:rPr>
              <a:t>YARN(</a:t>
            </a:r>
            <a:r>
              <a:rPr lang="en-US" dirty="0"/>
              <a:t>Yet Another Resource </a:t>
            </a:r>
            <a:r>
              <a:rPr lang="en-US" dirty="0" smtClean="0"/>
              <a:t>Negotiator)</a:t>
            </a:r>
            <a:endParaRPr lang="en-GB" dirty="0">
              <a:solidFill>
                <a:srgbClr val="002060"/>
              </a:solidFill>
            </a:endParaRPr>
          </a:p>
          <a:p>
            <a:pPr marL="740205" lvl="1" indent="-285750" defTabSz="410291">
              <a:buClr>
                <a:schemeClr val="accent1"/>
              </a:buClr>
              <a:buSzPct val="100000"/>
              <a:buFont typeface="Courier New" panose="02070309020205020404" pitchFamily="49" charset="0"/>
              <a:buChar char="o"/>
              <a:defRPr/>
            </a:pPr>
            <a:r>
              <a:rPr lang="en-GB" dirty="0" err="1">
                <a:solidFill>
                  <a:srgbClr val="002060"/>
                </a:solidFill>
              </a:rPr>
              <a:t>Mesos</a:t>
            </a:r>
            <a:endParaRPr lang="en-GB" dirty="0">
              <a:solidFill>
                <a:srgbClr val="002060"/>
              </a:solidFil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pic>
        <p:nvPicPr>
          <p:cNvPr id="7" name="Picture 6"/>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96104" y="2730499"/>
            <a:ext cx="6252471" cy="2127251"/>
          </a:xfrm>
          <a:prstGeom prst="rect">
            <a:avLst/>
          </a:prstGeom>
          <a:noFill/>
          <a:ln>
            <a:noFill/>
          </a:ln>
        </p:spPr>
      </p:pic>
    </p:spTree>
    <p:extLst>
      <p:ext uri="{BB962C8B-B14F-4D97-AF65-F5344CB8AC3E}">
        <p14:creationId xmlns:p14="http://schemas.microsoft.com/office/powerpoint/2010/main" val="1974802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Spark on AWS</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dirty="0">
                <a:solidFill>
                  <a:srgbClr val="1C2980"/>
                </a:solidFill>
                <a:latin typeface="Arial"/>
                <a:cs typeface="Arial"/>
              </a:rPr>
              <a:t>AWS(Amazon Web Services)</a:t>
            </a:r>
          </a:p>
          <a:p>
            <a:pPr marL="234950" indent="-234950" defTabSz="410291" fontAlgn="auto">
              <a:spcBef>
                <a:spcPts val="600"/>
              </a:spcBef>
              <a:spcAft>
                <a:spcPts val="600"/>
              </a:spcAft>
              <a:buClr>
                <a:schemeClr val="accent1"/>
              </a:buClr>
              <a:buSzPct val="100000"/>
              <a:buFont typeface="Arial"/>
              <a:buChar char="•"/>
              <a:defRPr/>
            </a:pPr>
            <a:r>
              <a:rPr lang="en-US" dirty="0">
                <a:solidFill>
                  <a:srgbClr val="1C2980"/>
                </a:solidFill>
                <a:latin typeface="Arial"/>
                <a:cs typeface="Arial"/>
              </a:rPr>
              <a:t>AWS EMR(Elastic MapReduce)</a:t>
            </a:r>
          </a:p>
          <a:p>
            <a:pPr marL="234950" indent="-234950" defTabSz="410291" fontAlgn="auto">
              <a:spcBef>
                <a:spcPts val="600"/>
              </a:spcBef>
              <a:spcAft>
                <a:spcPts val="600"/>
              </a:spcAft>
              <a:buClr>
                <a:schemeClr val="accent1"/>
              </a:buClr>
              <a:buSzPct val="100000"/>
              <a:buFont typeface="Arial"/>
              <a:buChar char="•"/>
              <a:defRPr/>
            </a:pPr>
            <a:r>
              <a:rPr lang="en-US" dirty="0">
                <a:solidFill>
                  <a:srgbClr val="1C2980"/>
                </a:solidFill>
                <a:latin typeface="Arial"/>
                <a:cs typeface="Arial"/>
              </a:rPr>
              <a:t>EC2(Amazon Elastic Compute Cloud) </a:t>
            </a:r>
          </a:p>
          <a:p>
            <a:pPr marL="234950" indent="-234950" defTabSz="410291" fontAlgn="auto">
              <a:spcBef>
                <a:spcPts val="600"/>
              </a:spcBef>
              <a:spcAft>
                <a:spcPts val="600"/>
              </a:spcAft>
              <a:buClr>
                <a:schemeClr val="accent1"/>
              </a:buClr>
              <a:buSzPct val="100000"/>
              <a:buFont typeface="Arial"/>
              <a:buChar char="•"/>
              <a:defRPr/>
            </a:pPr>
            <a:r>
              <a:rPr lang="en-US" dirty="0">
                <a:solidFill>
                  <a:srgbClr val="1C2980"/>
                </a:solidFill>
                <a:latin typeface="Arial"/>
                <a:cs typeface="Arial"/>
              </a:rPr>
              <a:t>Instance is the virtual computing environment; we can see it as a host/server in cloud</a:t>
            </a:r>
          </a:p>
          <a:p>
            <a:pPr marL="234950" indent="-234950" defTabSz="410291" fontAlgn="auto">
              <a:spcBef>
                <a:spcPts val="600"/>
              </a:spcBef>
              <a:spcAft>
                <a:spcPts val="600"/>
              </a:spcAft>
              <a:buClr>
                <a:schemeClr val="accent1"/>
              </a:buClr>
              <a:buSzPct val="100000"/>
              <a:buFont typeface="Arial"/>
              <a:buChar char="•"/>
              <a:defRPr/>
            </a:pPr>
            <a:r>
              <a:rPr lang="en-US" dirty="0">
                <a:solidFill>
                  <a:srgbClr val="1C2980"/>
                </a:solidFill>
                <a:latin typeface="Arial"/>
                <a:cs typeface="Arial"/>
              </a:rPr>
              <a:t>Instance types: different types provide various configuration of CPU, memory, storage, network capacity and even purpose. See all the types in </a:t>
            </a:r>
            <a:r>
              <a:rPr lang="en-US" dirty="0">
                <a:solidFill>
                  <a:srgbClr val="1C2980"/>
                </a:solidFill>
                <a:latin typeface="Arial"/>
                <a:cs typeface="Arial"/>
                <a:hlinkClick r:id="rId2"/>
              </a:rPr>
              <a:t>http://aws.amazon.com/ec2/instance-types/</a:t>
            </a:r>
            <a:r>
              <a:rPr lang="en-US" dirty="0">
                <a:solidFill>
                  <a:srgbClr val="1C2980"/>
                </a:solidFill>
                <a:latin typeface="Arial"/>
                <a:cs typeface="Arial"/>
              </a:rPr>
              <a:t>.</a:t>
            </a:r>
          </a:p>
          <a:p>
            <a:pPr marL="234950" indent="-234950" defTabSz="410291" fontAlgn="auto">
              <a:spcBef>
                <a:spcPts val="600"/>
              </a:spcBef>
              <a:spcAft>
                <a:spcPts val="600"/>
              </a:spcAft>
              <a:buClr>
                <a:schemeClr val="accent1"/>
              </a:buClr>
              <a:buSzPct val="100000"/>
              <a:buFont typeface="Arial"/>
              <a:buChar char="•"/>
              <a:defRPr/>
            </a:pPr>
            <a:r>
              <a:rPr lang="en-US" dirty="0">
                <a:solidFill>
                  <a:srgbClr val="1C2980"/>
                </a:solidFill>
                <a:latin typeface="Arial"/>
                <a:cs typeface="Arial"/>
              </a:rPr>
              <a:t>Cluster is a set of virtual servers running on EC2 instances, i.e. a cluster of instances.</a:t>
            </a:r>
          </a:p>
          <a:p>
            <a:pPr marL="234950" indent="-234950" defTabSz="410291" fontAlgn="auto">
              <a:spcBef>
                <a:spcPts val="600"/>
              </a:spcBef>
              <a:spcAft>
                <a:spcPts val="600"/>
              </a:spcAft>
              <a:buClr>
                <a:schemeClr val="accent1"/>
              </a:buClr>
              <a:buSzPct val="100000"/>
              <a:buFont typeface="Arial"/>
              <a:buChar char="•"/>
              <a:defRPr/>
            </a:pPr>
            <a:r>
              <a:rPr lang="en-US" dirty="0">
                <a:solidFill>
                  <a:srgbClr val="1C2980"/>
                </a:solidFill>
                <a:latin typeface="Arial"/>
                <a:cs typeface="Arial"/>
              </a:rPr>
              <a:t>Amazon S3(Simple Storage Service) is storage for the Internet. we can read in the data from S3 bucket to cluster by Spark directly, the data would be deployed as distributing data automatically on all of the slave nodes.</a:t>
            </a:r>
          </a:p>
          <a:p>
            <a:pPr marL="234950" indent="-234950" defTabSz="410291" fontAlgn="auto">
              <a:spcBef>
                <a:spcPts val="600"/>
              </a:spcBef>
              <a:spcAft>
                <a:spcPts val="600"/>
              </a:spcAft>
              <a:buClr>
                <a:schemeClr val="accent1"/>
              </a:buClr>
              <a:buSzPct val="100000"/>
              <a:buFont typeface="Arial"/>
              <a:buChar char="•"/>
              <a:defRPr/>
            </a:pPr>
            <a:r>
              <a:rPr lang="en-US" dirty="0">
                <a:solidFill>
                  <a:srgbClr val="1C2980"/>
                </a:solidFill>
                <a:latin typeface="Arial"/>
                <a:cs typeface="Arial"/>
              </a:rPr>
              <a:t>Node: we define 2 roles for the virtual servers(instances):a. master node: manage the cluster, do not run tasks; b. slave node: only run tasks.</a:t>
            </a:r>
          </a:p>
          <a:p>
            <a:pPr marL="234950" indent="-234950" defTabSz="410291" fontAlgn="auto">
              <a:spcBef>
                <a:spcPts val="600"/>
              </a:spcBef>
              <a:spcAft>
                <a:spcPts val="600"/>
              </a:spcAft>
              <a:buClr>
                <a:schemeClr val="accent1"/>
              </a:buClr>
              <a:buSzPct val="100000"/>
              <a:buFont typeface="Arial"/>
              <a:buChar char="•"/>
              <a:defRPr/>
            </a:pPr>
            <a:endParaRPr lang="en-US" dirty="0"/>
          </a:p>
          <a:p>
            <a:pPr marL="234950" indent="-234950" defTabSz="410291" fontAlgn="auto">
              <a:spcBef>
                <a:spcPts val="600"/>
              </a:spcBef>
              <a:spcAft>
                <a:spcPts val="600"/>
              </a:spcAft>
              <a:buClr>
                <a:schemeClr val="accent1"/>
              </a:buClr>
              <a:buSzPct val="100000"/>
              <a:buFont typeface="Arial"/>
              <a:buChar char="•"/>
              <a:defRPr/>
            </a:pPr>
            <a:endParaRPr lang="en-GB" dirty="0" smtClean="0">
              <a:solidFill>
                <a:srgbClr val="1C2980"/>
              </a:solidFill>
              <a:latin typeface="Arial"/>
              <a:cs typeface="Arial"/>
            </a:endParaRPr>
          </a:p>
        </p:txBody>
      </p:sp>
    </p:spTree>
    <p:extLst>
      <p:ext uri="{BB962C8B-B14F-4D97-AF65-F5344CB8AC3E}">
        <p14:creationId xmlns:p14="http://schemas.microsoft.com/office/powerpoint/2010/main" val="2290724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Our current cluster</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a:solidFill>
                  <a:srgbClr val="1C2980"/>
                </a:solidFill>
                <a:latin typeface="Arial"/>
                <a:cs typeface="Arial"/>
              </a:rPr>
              <a:t>Connect by </a:t>
            </a:r>
            <a:r>
              <a:rPr lang="en-US" sz="2000" dirty="0" err="1">
                <a:solidFill>
                  <a:srgbClr val="1C2980"/>
                </a:solidFill>
                <a:latin typeface="Arial"/>
                <a:cs typeface="Arial"/>
              </a:rPr>
              <a:t>PuTTY</a:t>
            </a:r>
            <a:endParaRPr lang="en-US" sz="2000"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US" sz="2000" dirty="0">
                <a:solidFill>
                  <a:srgbClr val="1C2980"/>
                </a:solidFill>
                <a:latin typeface="Arial"/>
                <a:cs typeface="Arial"/>
              </a:rPr>
              <a:t>Observed from </a:t>
            </a:r>
            <a:r>
              <a:rPr lang="en-US" sz="2000" dirty="0" smtClean="0">
                <a:solidFill>
                  <a:srgbClr val="1C2980"/>
                </a:solidFill>
                <a:latin typeface="Arial"/>
                <a:cs typeface="Arial"/>
              </a:rPr>
              <a:t>Chrome</a:t>
            </a:r>
            <a:endParaRPr lang="en-US" sz="2000"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US" sz="2000" dirty="0">
                <a:solidFill>
                  <a:srgbClr val="1C2980"/>
                </a:solidFill>
                <a:latin typeface="Arial"/>
                <a:cs typeface="Arial"/>
              </a:rPr>
              <a:t>Transfer data by Cloudberry/</a:t>
            </a:r>
            <a:r>
              <a:rPr lang="en-US" sz="2000" dirty="0" err="1">
                <a:solidFill>
                  <a:srgbClr val="1C2980"/>
                </a:solidFill>
                <a:latin typeface="Arial"/>
                <a:cs typeface="Arial"/>
              </a:rPr>
              <a:t>WinSCP</a:t>
            </a:r>
            <a:endParaRPr lang="en-US" sz="2000"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US" sz="2000" dirty="0">
                <a:solidFill>
                  <a:srgbClr val="1C2980"/>
                </a:solidFill>
                <a:latin typeface="Arial"/>
                <a:cs typeface="Arial"/>
              </a:rPr>
              <a:t>See example in notebook and </a:t>
            </a:r>
            <a:r>
              <a:rPr lang="en-US" sz="2000" dirty="0" err="1">
                <a:solidFill>
                  <a:srgbClr val="1C2980"/>
                </a:solidFill>
                <a:latin typeface="Arial"/>
                <a:cs typeface="Arial"/>
              </a:rPr>
              <a:t>Pycharm</a:t>
            </a:r>
            <a:endParaRPr lang="en-US" sz="2000"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endParaRPr lang="en-US" dirty="0"/>
          </a:p>
          <a:p>
            <a:pPr marL="234950" indent="-234950" defTabSz="410291" fontAlgn="auto">
              <a:spcBef>
                <a:spcPts val="600"/>
              </a:spcBef>
              <a:spcAft>
                <a:spcPts val="600"/>
              </a:spcAft>
              <a:buClr>
                <a:schemeClr val="accent1"/>
              </a:buClr>
              <a:buSzPct val="100000"/>
              <a:buFont typeface="Arial"/>
              <a:buChar char="•"/>
              <a:defRPr/>
            </a:pPr>
            <a:endParaRPr lang="en-GB" dirty="0" smtClean="0">
              <a:solidFill>
                <a:srgbClr val="1C2980"/>
              </a:solidFill>
              <a:latin typeface="Arial"/>
              <a:cs typeface="Arial"/>
            </a:endParaRPr>
          </a:p>
        </p:txBody>
      </p:sp>
    </p:spTree>
    <p:extLst>
      <p:ext uri="{BB962C8B-B14F-4D97-AF65-F5344CB8AC3E}">
        <p14:creationId xmlns:p14="http://schemas.microsoft.com/office/powerpoint/2010/main" val="3460273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Install standalone Spark and run in </a:t>
            </a:r>
            <a:r>
              <a:rPr lang="en-US" dirty="0" err="1" smtClean="0"/>
              <a:t>Pycharm</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1C2980"/>
                </a:solidFill>
                <a:latin typeface="Arial"/>
                <a:cs typeface="Arial"/>
              </a:rPr>
              <a:t>All of the </a:t>
            </a:r>
            <a:r>
              <a:rPr lang="en-US" sz="2000" dirty="0" err="1" smtClean="0">
                <a:solidFill>
                  <a:srgbClr val="1C2980"/>
                </a:solidFill>
                <a:latin typeface="Arial"/>
                <a:cs typeface="Arial"/>
              </a:rPr>
              <a:t>softwares</a:t>
            </a:r>
            <a:r>
              <a:rPr lang="en-US" sz="2000" dirty="0" smtClean="0">
                <a:solidFill>
                  <a:srgbClr val="1C2980"/>
                </a:solidFill>
                <a:latin typeface="Arial"/>
                <a:cs typeface="Arial"/>
              </a:rPr>
              <a:t> are </a:t>
            </a:r>
            <a:r>
              <a:rPr lang="en-US" sz="2000" dirty="0">
                <a:solidFill>
                  <a:srgbClr val="1C2980"/>
                </a:solidFill>
                <a:latin typeface="Arial"/>
                <a:cs typeface="Arial"/>
              </a:rPr>
              <a:t>in </a:t>
            </a:r>
            <a:r>
              <a:rPr lang="en-US" sz="2000" u="sng" dirty="0">
                <a:solidFill>
                  <a:srgbClr val="1C2980"/>
                </a:solidFill>
                <a:latin typeface="Arial"/>
                <a:cs typeface="Arial"/>
              </a:rPr>
              <a:t>\\bejvfps01\GTO Stats </a:t>
            </a:r>
            <a:r>
              <a:rPr lang="en-US" sz="2000" u="sng" dirty="0" smtClean="0">
                <a:solidFill>
                  <a:srgbClr val="1C2980"/>
                </a:solidFill>
                <a:latin typeface="Arial"/>
                <a:cs typeface="Arial"/>
              </a:rPr>
              <a:t>AA\Public\hjin\</a:t>
            </a:r>
            <a:r>
              <a:rPr lang="en-US" sz="2000" u="sng" dirty="0" err="1" smtClean="0">
                <a:solidFill>
                  <a:srgbClr val="1C2980"/>
                </a:solidFill>
                <a:latin typeface="Arial"/>
                <a:cs typeface="Arial"/>
              </a:rPr>
              <a:t>Standalone_Spark</a:t>
            </a:r>
            <a:r>
              <a:rPr lang="en-US" sz="2000" u="sng" dirty="0" smtClean="0">
                <a:solidFill>
                  <a:srgbClr val="1C2980"/>
                </a:solidFill>
                <a:latin typeface="Arial"/>
                <a:cs typeface="Arial"/>
              </a:rPr>
              <a:t> </a:t>
            </a:r>
          </a:p>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1C2980"/>
                </a:solidFill>
                <a:latin typeface="Arial"/>
                <a:cs typeface="Arial"/>
              </a:rPr>
              <a:t>Installation:</a:t>
            </a:r>
          </a:p>
          <a:p>
            <a:pPr marL="800100" lvl="1" indent="-346075" defTabSz="410291">
              <a:buClr>
                <a:schemeClr val="accent1"/>
              </a:buClr>
              <a:buSzPct val="100000"/>
              <a:buFont typeface="+mj-lt"/>
              <a:buAutoNum type="arabicPeriod"/>
              <a:defRPr/>
            </a:pPr>
            <a:r>
              <a:rPr lang="en-US" sz="1600" b="1" dirty="0" smtClean="0">
                <a:solidFill>
                  <a:srgbClr val="002060"/>
                </a:solidFill>
              </a:rPr>
              <a:t>JDK</a:t>
            </a:r>
            <a:r>
              <a:rPr lang="en-US" sz="1600" dirty="0">
                <a:solidFill>
                  <a:srgbClr val="002060"/>
                </a:solidFill>
              </a:rPr>
              <a:t>: </a:t>
            </a:r>
            <a:r>
              <a:rPr lang="en-US" sz="1600" dirty="0" smtClean="0">
                <a:solidFill>
                  <a:srgbClr val="002060"/>
                </a:solidFill>
              </a:rPr>
              <a:t>Install it on your laptop and make sure the path of java JDK is in your PATH variable. </a:t>
            </a:r>
            <a:r>
              <a:rPr lang="en-US" sz="1600" dirty="0">
                <a:solidFill>
                  <a:srgbClr val="002060"/>
                </a:solidFill>
              </a:rPr>
              <a:t>E.g. C:\Program Files\Java\jre1.8.0_121 </a:t>
            </a:r>
          </a:p>
          <a:p>
            <a:pPr marL="797355" lvl="1" indent="-342900" defTabSz="410291">
              <a:buClr>
                <a:schemeClr val="accent1"/>
              </a:buClr>
              <a:buSzPct val="100000"/>
              <a:buFont typeface="+mj-lt"/>
              <a:buAutoNum type="arabicPeriod"/>
              <a:defRPr/>
            </a:pPr>
            <a:r>
              <a:rPr lang="en-US" sz="1600" b="1" dirty="0" smtClean="0">
                <a:solidFill>
                  <a:srgbClr val="002060"/>
                </a:solidFill>
              </a:rPr>
              <a:t>Spark</a:t>
            </a:r>
            <a:r>
              <a:rPr lang="en-US" sz="1600" dirty="0" smtClean="0">
                <a:solidFill>
                  <a:srgbClr val="002060"/>
                </a:solidFill>
              </a:rPr>
              <a:t>: unzip it to a folder like “C:\spark”</a:t>
            </a:r>
          </a:p>
          <a:p>
            <a:pPr marL="797355" lvl="1" indent="-342900" defTabSz="410291">
              <a:buClr>
                <a:schemeClr val="accent1"/>
              </a:buClr>
              <a:buSzPct val="100000"/>
              <a:buFont typeface="+mj-lt"/>
              <a:buAutoNum type="arabicPeriod"/>
              <a:defRPr/>
            </a:pPr>
            <a:r>
              <a:rPr lang="en-US" sz="1600" b="1" dirty="0" smtClean="0">
                <a:solidFill>
                  <a:srgbClr val="002060"/>
                </a:solidFill>
              </a:rPr>
              <a:t>Add environment variables</a:t>
            </a:r>
            <a:r>
              <a:rPr lang="en-US" sz="1600" dirty="0" smtClean="0">
                <a:solidFill>
                  <a:srgbClr val="002060"/>
                </a:solidFill>
              </a:rPr>
              <a:t>: please add these variables to your PATH, PYTHONPATH variables:</a:t>
            </a:r>
          </a:p>
          <a:p>
            <a:pPr marL="1196084" lvl="2" indent="-285750" defTabSz="410291">
              <a:buClr>
                <a:schemeClr val="accent1"/>
              </a:buClr>
              <a:buSzPct val="100000"/>
              <a:buFont typeface="Courier New" panose="02070309020205020404" pitchFamily="49" charset="0"/>
              <a:buChar char="o"/>
              <a:defRPr/>
            </a:pPr>
            <a:r>
              <a:rPr lang="en-US" sz="1600" dirty="0" smtClean="0">
                <a:solidFill>
                  <a:srgbClr val="002060"/>
                </a:solidFill>
              </a:rPr>
              <a:t>PATH : </a:t>
            </a:r>
          </a:p>
          <a:p>
            <a:pPr marL="1653388" lvl="3" indent="-285750" defTabSz="410291">
              <a:buClr>
                <a:schemeClr val="accent1"/>
              </a:buClr>
              <a:buSzPct val="100000"/>
              <a:buFont typeface="Courier New" panose="02070309020205020404" pitchFamily="49" charset="0"/>
              <a:buChar char="o"/>
              <a:defRPr/>
            </a:pPr>
            <a:r>
              <a:rPr lang="en-US" sz="1600" dirty="0" smtClean="0">
                <a:solidFill>
                  <a:srgbClr val="002060"/>
                </a:solidFill>
              </a:rPr>
              <a:t>C</a:t>
            </a:r>
            <a:r>
              <a:rPr lang="en-US" sz="1600" dirty="0">
                <a:solidFill>
                  <a:srgbClr val="002060"/>
                </a:solidFill>
              </a:rPr>
              <a:t>:\spark\spark-2.0.2-bin-hadoop2.7\bin</a:t>
            </a:r>
            <a:r>
              <a:rPr lang="en-US" sz="1600" dirty="0" smtClean="0">
                <a:solidFill>
                  <a:srgbClr val="002060"/>
                </a:solidFill>
              </a:rPr>
              <a:t>;</a:t>
            </a:r>
          </a:p>
          <a:p>
            <a:pPr marL="1653388" lvl="3" indent="-285750" defTabSz="410291">
              <a:buClr>
                <a:schemeClr val="accent1"/>
              </a:buClr>
              <a:buSzPct val="100000"/>
              <a:buFont typeface="Courier New" panose="02070309020205020404" pitchFamily="49" charset="0"/>
              <a:buChar char="o"/>
              <a:defRPr/>
            </a:pPr>
            <a:r>
              <a:rPr lang="en-US" sz="1600" dirty="0" smtClean="0">
                <a:solidFill>
                  <a:srgbClr val="002060"/>
                </a:solidFill>
              </a:rPr>
              <a:t>C</a:t>
            </a:r>
            <a:r>
              <a:rPr lang="en-US" sz="1600" dirty="0">
                <a:solidFill>
                  <a:srgbClr val="002060"/>
                </a:solidFill>
              </a:rPr>
              <a:t>:\spark\spark-2.0.2-bin-hadoop2.7\python</a:t>
            </a:r>
            <a:r>
              <a:rPr lang="en-US" sz="1600" dirty="0" smtClean="0">
                <a:solidFill>
                  <a:srgbClr val="002060"/>
                </a:solidFill>
              </a:rPr>
              <a:t>;</a:t>
            </a:r>
          </a:p>
          <a:p>
            <a:pPr marL="1653388" lvl="3" indent="-285750" defTabSz="410291">
              <a:buClr>
                <a:schemeClr val="accent1"/>
              </a:buClr>
              <a:buSzPct val="100000"/>
              <a:buFont typeface="Courier New" panose="02070309020205020404" pitchFamily="49" charset="0"/>
              <a:buChar char="o"/>
              <a:defRPr/>
            </a:pPr>
            <a:r>
              <a:rPr lang="en-US" sz="1600" dirty="0" smtClean="0">
                <a:solidFill>
                  <a:srgbClr val="002060"/>
                </a:solidFill>
              </a:rPr>
              <a:t>C</a:t>
            </a:r>
            <a:r>
              <a:rPr lang="en-US" sz="1600" dirty="0">
                <a:solidFill>
                  <a:srgbClr val="002060"/>
                </a:solidFill>
              </a:rPr>
              <a:t>:\spark\spark-2.0.2-bin-hadoop2.7\python\lib\pyspark.zip</a:t>
            </a:r>
            <a:r>
              <a:rPr lang="en-US" sz="1600" dirty="0" smtClean="0">
                <a:solidFill>
                  <a:srgbClr val="002060"/>
                </a:solidFill>
              </a:rPr>
              <a:t>;</a:t>
            </a:r>
          </a:p>
          <a:p>
            <a:pPr marL="1653388" lvl="3" indent="-285750" defTabSz="410291">
              <a:buClr>
                <a:schemeClr val="accent1"/>
              </a:buClr>
              <a:buSzPct val="100000"/>
              <a:buFont typeface="Courier New" panose="02070309020205020404" pitchFamily="49" charset="0"/>
              <a:buChar char="o"/>
              <a:defRPr/>
            </a:pPr>
            <a:r>
              <a:rPr lang="en-US" sz="1600" dirty="0" smtClean="0">
                <a:solidFill>
                  <a:srgbClr val="002060"/>
                </a:solidFill>
              </a:rPr>
              <a:t>C</a:t>
            </a:r>
            <a:r>
              <a:rPr lang="en-US" sz="1600" dirty="0">
                <a:solidFill>
                  <a:srgbClr val="002060"/>
                </a:solidFill>
              </a:rPr>
              <a:t>:\spark\spark-2.0.2-bin-hadoop2.7\python\lib</a:t>
            </a:r>
            <a:r>
              <a:rPr lang="en-US" sz="1600" dirty="0" smtClean="0">
                <a:solidFill>
                  <a:srgbClr val="002060"/>
                </a:solidFill>
              </a:rPr>
              <a:t>;</a:t>
            </a:r>
          </a:p>
          <a:p>
            <a:pPr marL="1653388" lvl="3" indent="-285750" defTabSz="410291">
              <a:buClr>
                <a:schemeClr val="accent1"/>
              </a:buClr>
              <a:buSzPct val="100000"/>
              <a:buFont typeface="Courier New" panose="02070309020205020404" pitchFamily="49" charset="0"/>
              <a:buChar char="o"/>
              <a:defRPr/>
            </a:pPr>
            <a:r>
              <a:rPr lang="en-US" sz="1600" dirty="0" smtClean="0">
                <a:solidFill>
                  <a:srgbClr val="002060"/>
                </a:solidFill>
              </a:rPr>
              <a:t>C</a:t>
            </a:r>
            <a:r>
              <a:rPr lang="en-US" sz="1600" dirty="0">
                <a:solidFill>
                  <a:srgbClr val="002060"/>
                </a:solidFill>
              </a:rPr>
              <a:t>:\</a:t>
            </a:r>
            <a:r>
              <a:rPr lang="en-US" sz="1600" dirty="0" smtClean="0">
                <a:solidFill>
                  <a:srgbClr val="002060"/>
                </a:solidFill>
              </a:rPr>
              <a:t>spark\spark-2.0.2-bin-hadoop2.7\python\pyspark\;</a:t>
            </a:r>
          </a:p>
          <a:p>
            <a:pPr marL="1653388" lvl="3" indent="-285750" defTabSz="410291">
              <a:buClr>
                <a:schemeClr val="accent1"/>
              </a:buClr>
              <a:buSzPct val="100000"/>
              <a:buFont typeface="Courier New" panose="02070309020205020404" pitchFamily="49" charset="0"/>
              <a:buChar char="o"/>
              <a:defRPr/>
            </a:pPr>
            <a:r>
              <a:rPr lang="en-US" sz="1600" dirty="0" smtClean="0">
                <a:solidFill>
                  <a:srgbClr val="002060"/>
                </a:solidFill>
              </a:rPr>
              <a:t>C</a:t>
            </a:r>
            <a:r>
              <a:rPr lang="en-US" sz="1600" dirty="0">
                <a:solidFill>
                  <a:srgbClr val="002060"/>
                </a:solidFill>
              </a:rPr>
              <a:t>:\</a:t>
            </a:r>
            <a:r>
              <a:rPr lang="en-US" sz="1600" dirty="0" smtClean="0">
                <a:solidFill>
                  <a:srgbClr val="002060"/>
                </a:solidFill>
              </a:rPr>
              <a:t>Java\jdk1.7.0_79\bin</a:t>
            </a:r>
          </a:p>
          <a:p>
            <a:pPr marL="1196084" lvl="2" indent="-285750" defTabSz="410291">
              <a:buClr>
                <a:schemeClr val="accent1"/>
              </a:buClr>
              <a:buSzPct val="100000"/>
              <a:buFont typeface="Courier New" panose="02070309020205020404" pitchFamily="49" charset="0"/>
              <a:buChar char="o"/>
              <a:defRPr/>
            </a:pPr>
            <a:r>
              <a:rPr lang="en-US" sz="1600" dirty="0" smtClean="0">
                <a:solidFill>
                  <a:srgbClr val="002060"/>
                </a:solidFill>
              </a:rPr>
              <a:t>PYTHONPATH: </a:t>
            </a:r>
          </a:p>
          <a:p>
            <a:pPr marL="1653388" lvl="3" indent="-285750" defTabSz="410291">
              <a:buClr>
                <a:schemeClr val="accent1"/>
              </a:buClr>
              <a:buSzPct val="100000"/>
              <a:buFont typeface="Courier New" panose="02070309020205020404" pitchFamily="49" charset="0"/>
              <a:buChar char="o"/>
              <a:defRPr/>
            </a:pPr>
            <a:r>
              <a:rPr lang="en-US" sz="1600" dirty="0" smtClean="0">
                <a:solidFill>
                  <a:srgbClr val="002060"/>
                </a:solidFill>
              </a:rPr>
              <a:t>C</a:t>
            </a:r>
            <a:r>
              <a:rPr lang="en-US" sz="1600" dirty="0">
                <a:solidFill>
                  <a:srgbClr val="002060"/>
                </a:solidFill>
              </a:rPr>
              <a:t>:\spark\spark-2.0.2-bin-hadoop2.7\python</a:t>
            </a:r>
            <a:r>
              <a:rPr lang="en-US" sz="1600" dirty="0" smtClean="0">
                <a:solidFill>
                  <a:srgbClr val="002060"/>
                </a:solidFill>
              </a:rPr>
              <a:t>;</a:t>
            </a:r>
          </a:p>
          <a:p>
            <a:pPr marL="1653388" lvl="3" indent="-285750" defTabSz="410291">
              <a:buClr>
                <a:schemeClr val="accent1"/>
              </a:buClr>
              <a:buSzPct val="100000"/>
              <a:buFont typeface="Courier New" panose="02070309020205020404" pitchFamily="49" charset="0"/>
              <a:buChar char="o"/>
              <a:defRPr/>
            </a:pPr>
            <a:r>
              <a:rPr lang="en-US" sz="1600" dirty="0" smtClean="0">
                <a:solidFill>
                  <a:srgbClr val="002060"/>
                </a:solidFill>
              </a:rPr>
              <a:t>C</a:t>
            </a:r>
            <a:r>
              <a:rPr lang="en-US" sz="1600" dirty="0">
                <a:solidFill>
                  <a:srgbClr val="002060"/>
                </a:solidFill>
              </a:rPr>
              <a:t>:\spark\spark-2.0.2-bin-hadoop2.7\python\lib\py4j-0.10.3-src.zip</a:t>
            </a:r>
          </a:p>
          <a:p>
            <a:pPr marL="1196084" lvl="2" indent="-285750" defTabSz="410291">
              <a:buClr>
                <a:schemeClr val="accent1"/>
              </a:buClr>
              <a:buSzPct val="100000"/>
              <a:buFont typeface="Courier New" panose="02070309020205020404" pitchFamily="49" charset="0"/>
              <a:buChar char="o"/>
              <a:defRPr/>
            </a:pPr>
            <a:endParaRPr lang="en-US" sz="16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dirty="0"/>
          </a:p>
          <a:p>
            <a:pPr marL="234950" indent="-234950" defTabSz="410291" fontAlgn="auto">
              <a:spcBef>
                <a:spcPts val="600"/>
              </a:spcBef>
              <a:spcAft>
                <a:spcPts val="600"/>
              </a:spcAft>
              <a:buClr>
                <a:schemeClr val="accent1"/>
              </a:buClr>
              <a:buSzPct val="100000"/>
              <a:buFont typeface="Arial"/>
              <a:buChar char="•"/>
              <a:defRPr/>
            </a:pPr>
            <a:endParaRPr lang="en-GB" dirty="0" smtClean="0">
              <a:solidFill>
                <a:srgbClr val="1C2980"/>
              </a:solidFill>
              <a:latin typeface="Arial"/>
              <a:cs typeface="Arial"/>
            </a:endParaRPr>
          </a:p>
        </p:txBody>
      </p:sp>
    </p:spTree>
    <p:extLst>
      <p:ext uri="{BB962C8B-B14F-4D97-AF65-F5344CB8AC3E}">
        <p14:creationId xmlns:p14="http://schemas.microsoft.com/office/powerpoint/2010/main" val="2851287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5714" y="189047"/>
            <a:ext cx="8280000" cy="725353"/>
          </a:xfrm>
        </p:spPr>
        <p:txBody>
          <a:bodyPr/>
          <a:lstStyle/>
          <a:p>
            <a:r>
              <a:rPr lang="en-US" sz="2400" dirty="0" smtClean="0"/>
              <a:t>Agenda</a:t>
            </a:r>
            <a:endParaRPr lang="en-US" sz="2400" dirty="0"/>
          </a:p>
        </p:txBody>
      </p:sp>
      <p:sp>
        <p:nvSpPr>
          <p:cNvPr id="6" name="Right Arrow 5"/>
          <p:cNvSpPr/>
          <p:nvPr/>
        </p:nvSpPr>
        <p:spPr>
          <a:xfrm>
            <a:off x="156730" y="1032247"/>
            <a:ext cx="5830784" cy="64582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chemeClr val="bg1"/>
                </a:solidFill>
                <a:latin typeface="Arial"/>
                <a:cs typeface="Arial"/>
              </a:rPr>
              <a:t>Introduction to BI IPF project</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Background</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Data and </a:t>
            </a:r>
            <a:r>
              <a:rPr lang="en-GB" dirty="0" err="1" smtClean="0">
                <a:solidFill>
                  <a:srgbClr val="1C2980"/>
                </a:solidFill>
                <a:latin typeface="Arial"/>
                <a:cs typeface="Arial"/>
              </a:rPr>
              <a:t>Preprocess</a:t>
            </a:r>
            <a:endParaRPr lang="en-GB" dirty="0" smtClean="0">
              <a:solidFill>
                <a:srgbClr val="1C2980"/>
              </a:solidFill>
              <a:latin typeface="Arial"/>
              <a:cs typeface="Arial"/>
            </a:endParaRP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Modelling</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Results</a:t>
            </a:r>
            <a:endParaRPr lang="en-GB"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R skills and packages</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Customized caret</a:t>
            </a:r>
          </a:p>
          <a:p>
            <a:pPr marL="689405" lvl="1" indent="-234950" defTabSz="410291" fontAlgn="auto">
              <a:spcBef>
                <a:spcPts val="600"/>
              </a:spcBef>
              <a:spcAft>
                <a:spcPts val="600"/>
              </a:spcAft>
              <a:buClr>
                <a:schemeClr val="accent1"/>
              </a:buClr>
              <a:buSzPct val="100000"/>
              <a:buFont typeface="Arial"/>
              <a:buChar char="•"/>
              <a:defRPr/>
            </a:pPr>
            <a:r>
              <a:rPr lang="en-GB" dirty="0" err="1" smtClean="0">
                <a:solidFill>
                  <a:srgbClr val="1C2980"/>
                </a:solidFill>
                <a:latin typeface="Arial"/>
                <a:cs typeface="Arial"/>
              </a:rPr>
              <a:t>mlR</a:t>
            </a:r>
            <a:endParaRPr lang="en-GB" dirty="0" smtClean="0">
              <a:solidFill>
                <a:srgbClr val="1C2980"/>
              </a:solidFill>
              <a:latin typeface="Arial"/>
              <a:cs typeface="Arial"/>
            </a:endParaRPr>
          </a:p>
          <a:p>
            <a:pPr marL="689405" lvl="1" indent="-234950" defTabSz="410291" fontAlgn="auto">
              <a:spcBef>
                <a:spcPts val="600"/>
              </a:spcBef>
              <a:spcAft>
                <a:spcPts val="600"/>
              </a:spcAft>
              <a:buClr>
                <a:schemeClr val="accent1"/>
              </a:buClr>
              <a:buSzPct val="100000"/>
              <a:buFont typeface="Arial"/>
              <a:buChar char="•"/>
              <a:defRPr/>
            </a:pPr>
            <a:r>
              <a:rPr lang="en-GB" dirty="0" err="1" smtClean="0">
                <a:solidFill>
                  <a:srgbClr val="1C2980"/>
                </a:solidFill>
                <a:latin typeface="Arial"/>
                <a:cs typeface="Arial"/>
              </a:rPr>
              <a:t>Funtional</a:t>
            </a:r>
            <a:endParaRPr lang="en-GB" dirty="0" smtClean="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Spark</a:t>
            </a: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rgbClr val="1C2980"/>
                </a:solidFill>
                <a:latin typeface="Arial"/>
                <a:cs typeface="Arial"/>
              </a:rPr>
              <a:t>Git</a:t>
            </a:r>
            <a:endParaRPr lang="en-GB" sz="2000" dirty="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
        <p:nvSpPr>
          <p:cNvPr id="4" name="Footer Placeholder 3"/>
          <p:cNvSpPr>
            <a:spLocks noGrp="1"/>
          </p:cNvSpPr>
          <p:nvPr>
            <p:ph type="ftr" sz="quarter" idx="10"/>
          </p:nvPr>
        </p:nvSpPr>
        <p:spPr/>
        <p:txBody>
          <a:bodyPr/>
          <a:lstStyle/>
          <a:p>
            <a:r>
              <a:rPr lang="en-US" smtClean="0"/>
              <a:t>BI sharing and ML softeware intro, March 2017</a:t>
            </a:r>
            <a:endParaRPr lang="en-GB" dirty="0"/>
          </a:p>
        </p:txBody>
      </p:sp>
    </p:spTree>
    <p:extLst>
      <p:ext uri="{BB962C8B-B14F-4D97-AF65-F5344CB8AC3E}">
        <p14:creationId xmlns:p14="http://schemas.microsoft.com/office/powerpoint/2010/main" val="1669890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a:t>Install standalone Spark and run in </a:t>
            </a:r>
            <a:r>
              <a:rPr lang="en-US" dirty="0" err="1"/>
              <a:t>Pycharm</a:t>
            </a:r>
            <a:endParaRPr lang="en-US" dirty="0"/>
          </a:p>
        </p:txBody>
      </p:sp>
      <p:sp>
        <p:nvSpPr>
          <p:cNvPr id="5"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1C2980"/>
                </a:solidFill>
                <a:latin typeface="Arial"/>
                <a:cs typeface="Arial"/>
              </a:rPr>
              <a:t>Now the standalone mode of Spark should be okay on your laptop, enter `</a:t>
            </a:r>
            <a:r>
              <a:rPr lang="en-US" sz="2000" dirty="0" err="1" smtClean="0">
                <a:solidFill>
                  <a:srgbClr val="1C2980"/>
                </a:solidFill>
                <a:latin typeface="Arial"/>
                <a:cs typeface="Arial"/>
              </a:rPr>
              <a:t>pyspark</a:t>
            </a:r>
            <a:r>
              <a:rPr lang="en-US" sz="2000" dirty="0" smtClean="0">
                <a:solidFill>
                  <a:srgbClr val="1C2980"/>
                </a:solidFill>
                <a:latin typeface="Arial"/>
                <a:cs typeface="Arial"/>
              </a:rPr>
              <a:t>` in </a:t>
            </a:r>
            <a:r>
              <a:rPr lang="en-US" sz="2000" dirty="0" err="1" smtClean="0">
                <a:solidFill>
                  <a:srgbClr val="1C2980"/>
                </a:solidFill>
                <a:latin typeface="Arial"/>
                <a:cs typeface="Arial"/>
              </a:rPr>
              <a:t>cmd</a:t>
            </a:r>
            <a:r>
              <a:rPr lang="en-US" sz="2000" dirty="0" smtClean="0">
                <a:solidFill>
                  <a:srgbClr val="1C2980"/>
                </a:solidFill>
                <a:latin typeface="Arial"/>
                <a:cs typeface="Arial"/>
              </a:rPr>
              <a:t> to launch a </a:t>
            </a:r>
            <a:r>
              <a:rPr lang="en-US" sz="2000" dirty="0" err="1" smtClean="0">
                <a:solidFill>
                  <a:srgbClr val="1C2980"/>
                </a:solidFill>
                <a:latin typeface="Arial"/>
                <a:cs typeface="Arial"/>
              </a:rPr>
              <a:t>pyspark</a:t>
            </a:r>
            <a:r>
              <a:rPr lang="en-US" sz="2000" dirty="0" smtClean="0">
                <a:solidFill>
                  <a:srgbClr val="1C2980"/>
                </a:solidFill>
                <a:latin typeface="Arial"/>
                <a:cs typeface="Arial"/>
              </a:rPr>
              <a:t>-shell to test.</a:t>
            </a:r>
          </a:p>
          <a:p>
            <a:pPr marL="234950" indent="-234950" defTabSz="410291" fontAlgn="auto">
              <a:spcBef>
                <a:spcPts val="600"/>
              </a:spcBef>
              <a:spcAft>
                <a:spcPts val="600"/>
              </a:spcAft>
              <a:buClr>
                <a:schemeClr val="accent1"/>
              </a:buClr>
              <a:buSzPct val="100000"/>
              <a:buFont typeface="Arial"/>
              <a:buChar char="•"/>
              <a:defRPr/>
            </a:pPr>
            <a:r>
              <a:rPr lang="en-US" sz="2000" dirty="0">
                <a:solidFill>
                  <a:srgbClr val="1C2980"/>
                </a:solidFill>
                <a:latin typeface="Arial"/>
                <a:cs typeface="Arial"/>
              </a:rPr>
              <a:t>And we can observe the Spark job in localhost:4040</a:t>
            </a:r>
          </a:p>
          <a:p>
            <a:pPr marL="234950" indent="-234950" defTabSz="410291" fontAlgn="auto">
              <a:spcBef>
                <a:spcPts val="600"/>
              </a:spcBef>
              <a:spcAft>
                <a:spcPts val="600"/>
              </a:spcAft>
              <a:buClr>
                <a:schemeClr val="accent1"/>
              </a:buClr>
              <a:buSzPct val="100000"/>
              <a:buFont typeface="Arial"/>
              <a:buChar char="•"/>
              <a:defRPr/>
            </a:pPr>
            <a:endParaRPr lang="en-GB" dirty="0" smtClean="0">
              <a:solidFill>
                <a:srgbClr val="1C2980"/>
              </a:solidFill>
              <a:latin typeface="Arial"/>
              <a:cs typeface="Arial"/>
            </a:endParaRPr>
          </a:p>
        </p:txBody>
      </p:sp>
      <p:pic>
        <p:nvPicPr>
          <p:cNvPr id="6" name="Picture 5"/>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2300" y="2244088"/>
            <a:ext cx="7816215" cy="4074161"/>
          </a:xfrm>
          <a:prstGeom prst="rect">
            <a:avLst/>
          </a:prstGeom>
          <a:noFill/>
          <a:ln>
            <a:noFill/>
          </a:ln>
        </p:spPr>
      </p:pic>
    </p:spTree>
    <p:extLst>
      <p:ext uri="{BB962C8B-B14F-4D97-AF65-F5344CB8AC3E}">
        <p14:creationId xmlns:p14="http://schemas.microsoft.com/office/powerpoint/2010/main" val="499256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a:t>Install standalone Spark and run in </a:t>
            </a:r>
            <a:r>
              <a:rPr lang="en-US" dirty="0" err="1"/>
              <a:t>Pycharm</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1C2980"/>
                </a:solidFill>
                <a:latin typeface="Arial"/>
                <a:cs typeface="Arial"/>
              </a:rPr>
              <a:t>In </a:t>
            </a:r>
            <a:r>
              <a:rPr lang="en-US" sz="2000" dirty="0" err="1" smtClean="0">
                <a:solidFill>
                  <a:srgbClr val="1C2980"/>
                </a:solidFill>
                <a:latin typeface="Arial"/>
                <a:cs typeface="Arial"/>
              </a:rPr>
              <a:t>Pycharm</a:t>
            </a:r>
            <a:r>
              <a:rPr lang="en-US" sz="2000" dirty="0" smtClean="0">
                <a:solidFill>
                  <a:srgbClr val="1C2980"/>
                </a:solidFill>
                <a:latin typeface="Arial"/>
                <a:cs typeface="Arial"/>
              </a:rPr>
              <a:t>, it would be a little bit tricky, you should:</a:t>
            </a:r>
          </a:p>
          <a:p>
            <a:pPr marL="911655" lvl="1" indent="-457200" defTabSz="410291" fontAlgn="auto">
              <a:spcBef>
                <a:spcPts val="600"/>
              </a:spcBef>
              <a:spcAft>
                <a:spcPts val="600"/>
              </a:spcAft>
              <a:buClr>
                <a:schemeClr val="accent1"/>
              </a:buClr>
              <a:buSzPct val="100000"/>
              <a:buFont typeface="+mj-lt"/>
              <a:buAutoNum type="arabicPeriod"/>
              <a:defRPr/>
            </a:pPr>
            <a:r>
              <a:rPr lang="en-US" sz="2000" dirty="0" smtClean="0">
                <a:solidFill>
                  <a:srgbClr val="1C2980"/>
                </a:solidFill>
                <a:latin typeface="Arial"/>
                <a:cs typeface="Arial"/>
              </a:rPr>
              <a:t>Create a new project in </a:t>
            </a:r>
            <a:r>
              <a:rPr lang="en-US" sz="2000" dirty="0" err="1" smtClean="0">
                <a:solidFill>
                  <a:srgbClr val="1C2980"/>
                </a:solidFill>
                <a:latin typeface="Arial"/>
                <a:cs typeface="Arial"/>
              </a:rPr>
              <a:t>Pycharm</a:t>
            </a:r>
            <a:endParaRPr lang="en-US" sz="2000" dirty="0" smtClean="0">
              <a:solidFill>
                <a:srgbClr val="1C2980"/>
              </a:solidFill>
              <a:latin typeface="Arial"/>
              <a:cs typeface="Arial"/>
            </a:endParaRPr>
          </a:p>
          <a:p>
            <a:pPr marL="911655" lvl="1" indent="-457200" defTabSz="410291" fontAlgn="auto">
              <a:spcBef>
                <a:spcPts val="600"/>
              </a:spcBef>
              <a:spcAft>
                <a:spcPts val="600"/>
              </a:spcAft>
              <a:buClr>
                <a:schemeClr val="accent1"/>
              </a:buClr>
              <a:buSzPct val="100000"/>
              <a:buFont typeface="+mj-lt"/>
              <a:buAutoNum type="arabicPeriod"/>
              <a:defRPr/>
            </a:pPr>
            <a:r>
              <a:rPr lang="en-US" sz="2000" dirty="0" smtClean="0">
                <a:solidFill>
                  <a:srgbClr val="1C2980"/>
                </a:solidFill>
                <a:latin typeface="Arial"/>
                <a:cs typeface="Arial"/>
              </a:rPr>
              <a:t>Open Run &gt; Edit Configuration, add a new python configuration, name it and select the script you would like to run.</a:t>
            </a:r>
          </a:p>
          <a:p>
            <a:pPr marL="911655" lvl="1" indent="-457200" defTabSz="410291" fontAlgn="auto">
              <a:spcBef>
                <a:spcPts val="600"/>
              </a:spcBef>
              <a:spcAft>
                <a:spcPts val="600"/>
              </a:spcAft>
              <a:buClr>
                <a:schemeClr val="accent1"/>
              </a:buClr>
              <a:buSzPct val="100000"/>
              <a:buFont typeface="+mj-lt"/>
              <a:buAutoNum type="arabicPeriod"/>
              <a:defRPr/>
            </a:pPr>
            <a:r>
              <a:rPr lang="en-US" sz="2000" dirty="0" smtClean="0">
                <a:solidFill>
                  <a:srgbClr val="1C2980"/>
                </a:solidFill>
                <a:latin typeface="Arial"/>
                <a:cs typeface="Arial"/>
              </a:rPr>
              <a:t>In the Environment Variable option, add 2 variables </a:t>
            </a:r>
          </a:p>
          <a:p>
            <a:pPr marL="1653388" lvl="3" indent="-285750" defTabSz="410291">
              <a:buClr>
                <a:schemeClr val="accent1"/>
              </a:buClr>
              <a:buSzPct val="100000"/>
              <a:buFont typeface="Courier New" panose="02070309020205020404" pitchFamily="49" charset="0"/>
              <a:buChar char="o"/>
              <a:defRPr/>
            </a:pPr>
            <a:r>
              <a:rPr lang="en-US" sz="1600" b="1" dirty="0">
                <a:solidFill>
                  <a:srgbClr val="002060"/>
                </a:solidFill>
              </a:rPr>
              <a:t>PYTHONPATH</a:t>
            </a:r>
            <a:r>
              <a:rPr lang="en-US" sz="1600" dirty="0">
                <a:solidFill>
                  <a:srgbClr val="002060"/>
                </a:solidFill>
              </a:rPr>
              <a:t>=C:\spark\spark-2.0.2-bin-hadoop2.7\</a:t>
            </a:r>
            <a:r>
              <a:rPr lang="en-US" sz="1600" dirty="0" err="1">
                <a:solidFill>
                  <a:srgbClr val="002060"/>
                </a:solidFill>
              </a:rPr>
              <a:t>python;C</a:t>
            </a:r>
            <a:r>
              <a:rPr lang="en-US" sz="1600" dirty="0">
                <a:solidFill>
                  <a:srgbClr val="002060"/>
                </a:solidFill>
              </a:rPr>
              <a:t>:\spark\spark-2.0.2-bin-hadoop2.7\python\lib\py4j-0.10.3-src.zip</a:t>
            </a:r>
          </a:p>
          <a:p>
            <a:pPr marL="1653388" lvl="3" indent="-285750" defTabSz="410291">
              <a:buClr>
                <a:schemeClr val="accent1"/>
              </a:buClr>
              <a:buSzPct val="100000"/>
              <a:buFont typeface="Courier New" panose="02070309020205020404" pitchFamily="49" charset="0"/>
              <a:buChar char="o"/>
              <a:defRPr/>
            </a:pPr>
            <a:r>
              <a:rPr lang="en-US" sz="1600" b="1" dirty="0">
                <a:solidFill>
                  <a:srgbClr val="002060"/>
                </a:solidFill>
              </a:rPr>
              <a:t>SPARK_HOME</a:t>
            </a:r>
            <a:r>
              <a:rPr lang="en-US" sz="1600" dirty="0">
                <a:solidFill>
                  <a:srgbClr val="002060"/>
                </a:solidFill>
              </a:rPr>
              <a:t>=C:\</a:t>
            </a:r>
            <a:r>
              <a:rPr lang="en-US" sz="1600" dirty="0" smtClean="0">
                <a:solidFill>
                  <a:srgbClr val="002060"/>
                </a:solidFill>
              </a:rPr>
              <a:t>spark\spark-2.0.2-bin-hadoop2.7</a:t>
            </a:r>
          </a:p>
          <a:p>
            <a:pPr marL="797355" lvl="1" indent="-342900" defTabSz="410291" fontAlgn="auto">
              <a:spcBef>
                <a:spcPts val="600"/>
              </a:spcBef>
              <a:spcAft>
                <a:spcPts val="600"/>
              </a:spcAft>
              <a:buClr>
                <a:schemeClr val="accent1"/>
              </a:buClr>
              <a:buSzPct val="100000"/>
              <a:buFont typeface="+mj-lt"/>
              <a:buAutoNum type="arabicPeriod"/>
              <a:defRPr/>
            </a:pPr>
            <a:r>
              <a:rPr lang="en-US" dirty="0" smtClean="0"/>
              <a:t> </a:t>
            </a:r>
            <a:r>
              <a:rPr lang="en-US" sz="2000" dirty="0">
                <a:solidFill>
                  <a:srgbClr val="1C2980"/>
                </a:solidFill>
                <a:latin typeface="Arial"/>
                <a:cs typeface="Arial"/>
              </a:rPr>
              <a:t>Open Setting &gt; Project &gt; Interpreter Structure, </a:t>
            </a:r>
            <a:r>
              <a:rPr lang="en-US" sz="2000" dirty="0" smtClean="0">
                <a:solidFill>
                  <a:srgbClr val="1C2980"/>
                </a:solidFill>
                <a:latin typeface="Arial"/>
                <a:cs typeface="Arial"/>
              </a:rPr>
              <a:t>add below to the content root</a:t>
            </a:r>
          </a:p>
          <a:p>
            <a:pPr marL="1653388" lvl="3" indent="-285750" defTabSz="410291">
              <a:buClr>
                <a:schemeClr val="accent1"/>
              </a:buClr>
              <a:buSzPct val="100000"/>
              <a:buFont typeface="Courier New" panose="02070309020205020404" pitchFamily="49" charset="0"/>
              <a:buChar char="o"/>
              <a:defRPr/>
            </a:pPr>
            <a:r>
              <a:rPr lang="en-US" sz="1600" dirty="0">
                <a:solidFill>
                  <a:srgbClr val="002060"/>
                </a:solidFill>
              </a:rPr>
              <a:t>C:\spark\spark-2.0.2-bin-hadoop2.7\python\lib\py4j-0.10.3-src.zip</a:t>
            </a:r>
          </a:p>
          <a:p>
            <a:pPr marL="1653388" lvl="3" indent="-285750" defTabSz="410291">
              <a:buClr>
                <a:schemeClr val="accent1"/>
              </a:buClr>
              <a:buSzPct val="100000"/>
              <a:buFont typeface="Courier New" panose="02070309020205020404" pitchFamily="49" charset="0"/>
              <a:buChar char="o"/>
              <a:defRPr/>
            </a:pPr>
            <a:r>
              <a:rPr lang="en-US" sz="1600" dirty="0">
                <a:solidFill>
                  <a:srgbClr val="002060"/>
                </a:solidFill>
              </a:rPr>
              <a:t>C:\spark\spark-2.0.2-bin-hadoop2.7\python\lib\pyspark.zip</a:t>
            </a:r>
          </a:p>
          <a:p>
            <a:pPr marL="797355" lvl="1" indent="-342900" defTabSz="410291" fontAlgn="auto">
              <a:spcBef>
                <a:spcPts val="600"/>
              </a:spcBef>
              <a:spcAft>
                <a:spcPts val="600"/>
              </a:spcAft>
              <a:buClr>
                <a:schemeClr val="accent1"/>
              </a:buClr>
              <a:buSzPct val="100000"/>
              <a:buFont typeface="+mj-lt"/>
              <a:buAutoNum type="arabicPeriod"/>
              <a:defRPr/>
            </a:pPr>
            <a:r>
              <a:rPr lang="en-GB" dirty="0" smtClean="0">
                <a:solidFill>
                  <a:srgbClr val="1C2980"/>
                </a:solidFill>
                <a:latin typeface="Arial"/>
                <a:cs typeface="Arial"/>
              </a:rPr>
              <a:t>Then you should be fine to run </a:t>
            </a:r>
            <a:r>
              <a:rPr lang="en-GB" dirty="0" err="1" smtClean="0">
                <a:solidFill>
                  <a:srgbClr val="1C2980"/>
                </a:solidFill>
                <a:latin typeface="Arial"/>
                <a:cs typeface="Arial"/>
              </a:rPr>
              <a:t>Pyspark</a:t>
            </a:r>
            <a:r>
              <a:rPr lang="en-GB" dirty="0" smtClean="0">
                <a:solidFill>
                  <a:srgbClr val="1C2980"/>
                </a:solidFill>
                <a:latin typeface="Arial"/>
                <a:cs typeface="Arial"/>
              </a:rPr>
              <a:t> code from </a:t>
            </a:r>
            <a:r>
              <a:rPr lang="en-GB" dirty="0" err="1" smtClean="0">
                <a:solidFill>
                  <a:srgbClr val="1C2980"/>
                </a:solidFill>
                <a:latin typeface="Arial"/>
                <a:cs typeface="Arial"/>
              </a:rPr>
              <a:t>Pycharm</a:t>
            </a:r>
            <a:r>
              <a:rPr lang="en-GB" dirty="0" smtClean="0">
                <a:solidFill>
                  <a:srgbClr val="1C2980"/>
                </a:solidFill>
                <a:latin typeface="Arial"/>
                <a:cs typeface="Arial"/>
              </a:rPr>
              <a:t>, see example</a:t>
            </a:r>
          </a:p>
        </p:txBody>
      </p:sp>
    </p:spTree>
    <p:extLst>
      <p:ext uri="{BB962C8B-B14F-4D97-AF65-F5344CB8AC3E}">
        <p14:creationId xmlns:p14="http://schemas.microsoft.com/office/powerpoint/2010/main" val="2007741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5714" y="189047"/>
            <a:ext cx="8280000" cy="725353"/>
          </a:xfrm>
        </p:spPr>
        <p:txBody>
          <a:bodyPr/>
          <a:lstStyle/>
          <a:p>
            <a:r>
              <a:rPr lang="en-US" sz="2400" dirty="0" smtClean="0"/>
              <a:t>Agenda</a:t>
            </a:r>
            <a:endParaRPr lang="en-US" sz="2400" dirty="0"/>
          </a:p>
        </p:txBody>
      </p:sp>
      <p:sp>
        <p:nvSpPr>
          <p:cNvPr id="6" name="Right Arrow 5"/>
          <p:cNvSpPr/>
          <p:nvPr/>
        </p:nvSpPr>
        <p:spPr>
          <a:xfrm>
            <a:off x="224633" y="5349515"/>
            <a:ext cx="5830784" cy="64582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GB" sz="2000" dirty="0">
                <a:solidFill>
                  <a:srgbClr val="1C2980"/>
                </a:solidFill>
                <a:latin typeface="Arial"/>
                <a:cs typeface="Arial"/>
              </a:rPr>
              <a:t>Introduction to BI IPF project</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Background</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Data and </a:t>
            </a:r>
            <a:r>
              <a:rPr lang="en-GB" dirty="0" err="1" smtClean="0">
                <a:solidFill>
                  <a:srgbClr val="1C2980"/>
                </a:solidFill>
                <a:latin typeface="Arial"/>
                <a:cs typeface="Arial"/>
              </a:rPr>
              <a:t>Preprocess</a:t>
            </a:r>
            <a:endParaRPr lang="en-GB" dirty="0" smtClean="0">
              <a:solidFill>
                <a:srgbClr val="1C2980"/>
              </a:solidFill>
              <a:latin typeface="Arial"/>
              <a:cs typeface="Arial"/>
            </a:endParaRP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Modelling</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Results</a:t>
            </a:r>
            <a:endParaRPr lang="en-GB"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GB" sz="2000" dirty="0">
                <a:solidFill>
                  <a:srgbClr val="1C2980"/>
                </a:solidFill>
                <a:latin typeface="Arial"/>
                <a:cs typeface="Arial"/>
              </a:rPr>
              <a:t>R skills and packages</a:t>
            </a: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Customized caret</a:t>
            </a:r>
          </a:p>
          <a:p>
            <a:pPr marL="689405" lvl="1" indent="-234950" defTabSz="410291" fontAlgn="auto">
              <a:spcBef>
                <a:spcPts val="600"/>
              </a:spcBef>
              <a:spcAft>
                <a:spcPts val="600"/>
              </a:spcAft>
              <a:buClr>
                <a:schemeClr val="accent1"/>
              </a:buClr>
              <a:buSzPct val="100000"/>
              <a:buFont typeface="Arial"/>
              <a:buChar char="•"/>
              <a:defRPr/>
            </a:pPr>
            <a:r>
              <a:rPr lang="en-GB" dirty="0" err="1" smtClean="0">
                <a:solidFill>
                  <a:srgbClr val="1C2980"/>
                </a:solidFill>
                <a:latin typeface="Arial"/>
                <a:cs typeface="Arial"/>
              </a:rPr>
              <a:t>mlR</a:t>
            </a:r>
            <a:endParaRPr lang="en-GB" dirty="0" smtClean="0">
              <a:solidFill>
                <a:srgbClr val="1C2980"/>
              </a:solidFill>
              <a:latin typeface="Arial"/>
              <a:cs typeface="Arial"/>
            </a:endParaRPr>
          </a:p>
          <a:p>
            <a:pPr marL="689405" lvl="1" indent="-234950" defTabSz="410291" fontAlgn="auto">
              <a:spcBef>
                <a:spcPts val="600"/>
              </a:spcBef>
              <a:spcAft>
                <a:spcPts val="600"/>
              </a:spcAft>
              <a:buClr>
                <a:schemeClr val="accent1"/>
              </a:buClr>
              <a:buSzPct val="100000"/>
              <a:buFont typeface="Arial"/>
              <a:buChar char="•"/>
              <a:defRPr/>
            </a:pPr>
            <a:r>
              <a:rPr lang="en-GB" dirty="0" smtClean="0">
                <a:solidFill>
                  <a:srgbClr val="1C2980"/>
                </a:solidFill>
                <a:latin typeface="Arial"/>
                <a:cs typeface="Arial"/>
              </a:rPr>
              <a:t>Functional</a:t>
            </a:r>
          </a:p>
          <a:p>
            <a:pPr marL="234950" indent="-234950" defTabSz="410291" fontAlgn="auto">
              <a:spcBef>
                <a:spcPts val="600"/>
              </a:spcBef>
              <a:spcAft>
                <a:spcPts val="600"/>
              </a:spcAft>
              <a:buClr>
                <a:schemeClr val="accent1"/>
              </a:buClr>
              <a:buSzPct val="100000"/>
              <a:buFont typeface="Arial"/>
              <a:buChar char="•"/>
              <a:defRPr/>
            </a:pPr>
            <a:r>
              <a:rPr lang="en-GB" sz="2000" dirty="0">
                <a:solidFill>
                  <a:srgbClr val="1C2980"/>
                </a:solidFill>
                <a:latin typeface="Arial"/>
                <a:cs typeface="Arial"/>
              </a:rPr>
              <a:t>Spark</a:t>
            </a:r>
          </a:p>
          <a:p>
            <a:pPr marL="234950" indent="-234950" defTabSz="410291" fontAlgn="auto">
              <a:spcBef>
                <a:spcPts val="600"/>
              </a:spcBef>
              <a:spcAft>
                <a:spcPts val="600"/>
              </a:spcAft>
              <a:buClr>
                <a:schemeClr val="accent1"/>
              </a:buClr>
              <a:buSzPct val="100000"/>
              <a:buFont typeface="Arial"/>
              <a:buChar char="•"/>
              <a:defRPr/>
            </a:pPr>
            <a:r>
              <a:rPr lang="en-GB" sz="2000" dirty="0" smtClean="0">
                <a:solidFill>
                  <a:schemeClr val="bg1"/>
                </a:solidFill>
                <a:latin typeface="Arial"/>
                <a:cs typeface="Arial"/>
              </a:rPr>
              <a:t>Git</a:t>
            </a:r>
            <a:endParaRPr lang="en-GB" sz="2000" dirty="0">
              <a:solidFill>
                <a:schemeClr val="bg1"/>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
        <p:nvSpPr>
          <p:cNvPr id="4" name="Footer Placeholder 3"/>
          <p:cNvSpPr>
            <a:spLocks noGrp="1"/>
          </p:cNvSpPr>
          <p:nvPr>
            <p:ph type="ftr" sz="quarter" idx="10"/>
          </p:nvPr>
        </p:nvSpPr>
        <p:spPr/>
        <p:txBody>
          <a:bodyPr/>
          <a:lstStyle/>
          <a:p>
            <a:r>
              <a:rPr lang="en-US" smtClean="0"/>
              <a:t>BI sharing and ML softeware intro, March 2017</a:t>
            </a:r>
            <a:endParaRPr lang="en-GB" dirty="0"/>
          </a:p>
        </p:txBody>
      </p:sp>
    </p:spTree>
    <p:extLst>
      <p:ext uri="{BB962C8B-B14F-4D97-AF65-F5344CB8AC3E}">
        <p14:creationId xmlns:p14="http://schemas.microsoft.com/office/powerpoint/2010/main" val="1378492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Simple intro to </a:t>
            </a:r>
            <a:r>
              <a:rPr lang="en-US" dirty="0" err="1" smtClean="0"/>
              <a:t>Git</a:t>
            </a:r>
            <a:endParaRPr lang="en-US" dirty="0"/>
          </a:p>
        </p:txBody>
      </p:sp>
      <p:sp>
        <p:nvSpPr>
          <p:cNvPr id="5"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err="1" smtClean="0">
                <a:solidFill>
                  <a:srgbClr val="1C2980"/>
                </a:solidFill>
                <a:latin typeface="Arial"/>
                <a:cs typeface="Arial"/>
              </a:rPr>
              <a:t>Git</a:t>
            </a:r>
            <a:r>
              <a:rPr lang="en-US" sz="2000" dirty="0" smtClean="0">
                <a:solidFill>
                  <a:srgbClr val="1C2980"/>
                </a:solidFill>
                <a:latin typeface="Arial"/>
                <a:cs typeface="Arial"/>
              </a:rPr>
              <a:t> </a:t>
            </a:r>
            <a:r>
              <a:rPr lang="en-US" sz="2000" dirty="0">
                <a:solidFill>
                  <a:srgbClr val="1C2980"/>
                </a:solidFill>
                <a:latin typeface="Arial"/>
                <a:cs typeface="Arial"/>
              </a:rPr>
              <a:t>is for </a:t>
            </a:r>
            <a:r>
              <a:rPr lang="en-US" sz="2000" dirty="0" smtClean="0">
                <a:solidFill>
                  <a:srgbClr val="1C2980"/>
                </a:solidFill>
                <a:latin typeface="Arial"/>
                <a:cs typeface="Arial"/>
              </a:rPr>
              <a:t>synchronizing </a:t>
            </a:r>
            <a:r>
              <a:rPr lang="en-US" sz="2000" dirty="0">
                <a:solidFill>
                  <a:srgbClr val="1C2980"/>
                </a:solidFill>
                <a:latin typeface="Arial"/>
                <a:cs typeface="Arial"/>
              </a:rPr>
              <a:t>and tracking collaborative </a:t>
            </a:r>
            <a:r>
              <a:rPr lang="en-US" sz="2000" dirty="0" smtClean="0">
                <a:solidFill>
                  <a:srgbClr val="1C2980"/>
                </a:solidFill>
                <a:latin typeface="Arial"/>
                <a:cs typeface="Arial"/>
              </a:rPr>
              <a:t>projects</a:t>
            </a:r>
          </a:p>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1C2980"/>
                </a:solidFill>
                <a:latin typeface="Arial"/>
                <a:cs typeface="Arial"/>
              </a:rPr>
              <a:t>Install: </a:t>
            </a:r>
          </a:p>
          <a:p>
            <a:pPr marL="689405" lvl="1" indent="-234950" defTabSz="410291" fontAlgn="auto">
              <a:spcBef>
                <a:spcPts val="600"/>
              </a:spcBef>
              <a:spcAft>
                <a:spcPts val="600"/>
              </a:spcAft>
              <a:buClr>
                <a:schemeClr val="accent1"/>
              </a:buClr>
              <a:buSzPct val="100000"/>
              <a:buFont typeface="Arial"/>
              <a:buChar char="•"/>
              <a:defRPr/>
            </a:pPr>
            <a:r>
              <a:rPr lang="en-US" sz="2000" dirty="0" err="1" smtClean="0">
                <a:solidFill>
                  <a:srgbClr val="1C2980"/>
                </a:solidFill>
                <a:latin typeface="Arial"/>
                <a:cs typeface="Arial"/>
              </a:rPr>
              <a:t>Git</a:t>
            </a:r>
            <a:r>
              <a:rPr lang="en-US" sz="2000" dirty="0" smtClean="0">
                <a:solidFill>
                  <a:srgbClr val="1C2980"/>
                </a:solidFill>
                <a:latin typeface="Arial"/>
                <a:cs typeface="Arial"/>
              </a:rPr>
              <a:t> </a:t>
            </a:r>
            <a:r>
              <a:rPr lang="en-US" sz="2000" dirty="0">
                <a:solidFill>
                  <a:srgbClr val="1C2980"/>
                </a:solidFill>
                <a:latin typeface="Arial"/>
                <a:cs typeface="Arial"/>
              </a:rPr>
              <a:t>from </a:t>
            </a:r>
            <a:r>
              <a:rPr lang="en-US" sz="2000" dirty="0">
                <a:solidFill>
                  <a:srgbClr val="1C2980"/>
                </a:solidFill>
                <a:latin typeface="Arial"/>
                <a:cs typeface="Arial"/>
                <a:hlinkClick r:id="rId2"/>
              </a:rPr>
              <a:t>https://git-scm.com</a:t>
            </a:r>
            <a:r>
              <a:rPr lang="en-US" sz="2000" dirty="0" smtClean="0">
                <a:solidFill>
                  <a:srgbClr val="1C2980"/>
                </a:solidFill>
                <a:latin typeface="Arial"/>
                <a:cs typeface="Arial"/>
                <a:hlinkClick r:id="rId2"/>
              </a:rPr>
              <a:t>/</a:t>
            </a:r>
            <a:r>
              <a:rPr lang="en-US" sz="2000" dirty="0" smtClean="0">
                <a:solidFill>
                  <a:srgbClr val="1C2980"/>
                </a:solidFill>
                <a:latin typeface="Arial"/>
                <a:cs typeface="Arial"/>
              </a:rPr>
              <a:t> </a:t>
            </a:r>
          </a:p>
          <a:p>
            <a:pPr marL="689405" lvl="1" indent="-234950" defTabSz="410291" fontAlgn="auto">
              <a:spcBef>
                <a:spcPts val="600"/>
              </a:spcBef>
              <a:spcAft>
                <a:spcPts val="600"/>
              </a:spcAft>
              <a:buClr>
                <a:schemeClr val="accent1"/>
              </a:buClr>
              <a:buSzPct val="100000"/>
              <a:buFont typeface="Arial"/>
              <a:buChar char="•"/>
              <a:defRPr/>
            </a:pPr>
            <a:r>
              <a:rPr lang="en-US" sz="2000" dirty="0" err="1" smtClean="0">
                <a:solidFill>
                  <a:srgbClr val="1C2980"/>
                </a:solidFill>
                <a:latin typeface="Arial"/>
                <a:cs typeface="Arial"/>
              </a:rPr>
              <a:t>TortoiseGit</a:t>
            </a:r>
            <a:endParaRPr lang="en-US" sz="2000" dirty="0">
              <a:solidFill>
                <a:srgbClr val="1C2980"/>
              </a:solidFill>
              <a:latin typeface="Arial"/>
              <a:cs typeface="Arial"/>
            </a:endParaRPr>
          </a:p>
          <a:p>
            <a:pPr marL="234950" indent="-234950" defTabSz="410291" fontAlgn="auto">
              <a:spcBef>
                <a:spcPts val="600"/>
              </a:spcBef>
              <a:spcAft>
                <a:spcPts val="600"/>
              </a:spcAft>
              <a:buClr>
                <a:schemeClr val="accent1"/>
              </a:buClr>
              <a:buSzPct val="100000"/>
              <a:buFont typeface="Arial"/>
              <a:buChar char="•"/>
              <a:defRPr/>
            </a:pPr>
            <a:r>
              <a:rPr lang="en-US" sz="2000" dirty="0">
                <a:solidFill>
                  <a:srgbClr val="1C2980"/>
                </a:solidFill>
                <a:latin typeface="Arial"/>
                <a:cs typeface="Arial"/>
              </a:rPr>
              <a:t>Typical structure on one computer</a:t>
            </a:r>
          </a:p>
          <a:p>
            <a:pPr marL="234950" indent="-234950" defTabSz="410291" fontAlgn="auto">
              <a:spcBef>
                <a:spcPts val="600"/>
              </a:spcBef>
              <a:spcAft>
                <a:spcPts val="600"/>
              </a:spcAft>
              <a:buClr>
                <a:schemeClr val="accent1"/>
              </a:buClr>
              <a:buSzPct val="100000"/>
              <a:buFont typeface="Arial"/>
              <a:buChar char="•"/>
              <a:defRPr/>
            </a:pPr>
            <a:r>
              <a:rPr lang="en-US" sz="2000" dirty="0">
                <a:solidFill>
                  <a:srgbClr val="1C2980"/>
                </a:solidFill>
                <a:latin typeface="Arial"/>
                <a:cs typeface="Arial"/>
              </a:rPr>
              <a:t>Useful command</a:t>
            </a:r>
          </a:p>
          <a:p>
            <a:pPr marL="740205" lvl="1" indent="-285750" defTabSz="410291">
              <a:buClr>
                <a:schemeClr val="accent1"/>
              </a:buClr>
              <a:buSzPct val="100000"/>
              <a:buFont typeface="Courier New" panose="02070309020205020404" pitchFamily="49" charset="0"/>
              <a:buChar char="o"/>
              <a:defRPr/>
            </a:pPr>
            <a:r>
              <a:rPr lang="en-US" sz="1600" dirty="0" err="1">
                <a:solidFill>
                  <a:srgbClr val="002060"/>
                </a:solidFill>
              </a:rPr>
              <a:t>Git</a:t>
            </a:r>
            <a:r>
              <a:rPr lang="en-US" sz="1600" dirty="0">
                <a:solidFill>
                  <a:srgbClr val="002060"/>
                </a:solidFill>
              </a:rPr>
              <a:t> </a:t>
            </a:r>
            <a:r>
              <a:rPr lang="en-US" sz="1600" dirty="0" err="1">
                <a:solidFill>
                  <a:srgbClr val="002060"/>
                </a:solidFill>
              </a:rPr>
              <a:t>init</a:t>
            </a:r>
            <a:endParaRPr lang="en-US" sz="1600" dirty="0">
              <a:solidFill>
                <a:srgbClr val="002060"/>
              </a:solidFill>
            </a:endParaRPr>
          </a:p>
          <a:p>
            <a:pPr marL="740205" lvl="1" indent="-285750" defTabSz="410291">
              <a:buClr>
                <a:schemeClr val="accent1"/>
              </a:buClr>
              <a:buSzPct val="100000"/>
              <a:buFont typeface="Courier New" panose="02070309020205020404" pitchFamily="49" charset="0"/>
              <a:buChar char="o"/>
              <a:defRPr/>
            </a:pPr>
            <a:r>
              <a:rPr lang="en-US" sz="1600" dirty="0" err="1">
                <a:solidFill>
                  <a:srgbClr val="002060"/>
                </a:solidFill>
              </a:rPr>
              <a:t>Git</a:t>
            </a:r>
            <a:r>
              <a:rPr lang="en-US" sz="1600" dirty="0">
                <a:solidFill>
                  <a:srgbClr val="002060"/>
                </a:solidFill>
              </a:rPr>
              <a:t> clone</a:t>
            </a:r>
          </a:p>
          <a:p>
            <a:pPr marL="740205" lvl="1" indent="-285750" defTabSz="410291">
              <a:buClr>
                <a:schemeClr val="accent1"/>
              </a:buClr>
              <a:buSzPct val="100000"/>
              <a:buFont typeface="Courier New" panose="02070309020205020404" pitchFamily="49" charset="0"/>
              <a:buChar char="o"/>
              <a:defRPr/>
            </a:pPr>
            <a:r>
              <a:rPr lang="en-US" sz="1600" dirty="0" err="1">
                <a:solidFill>
                  <a:srgbClr val="002060"/>
                </a:solidFill>
              </a:rPr>
              <a:t>Git</a:t>
            </a:r>
            <a:r>
              <a:rPr lang="en-US" sz="1600" dirty="0">
                <a:solidFill>
                  <a:srgbClr val="002060"/>
                </a:solidFill>
              </a:rPr>
              <a:t> remote</a:t>
            </a:r>
          </a:p>
          <a:p>
            <a:pPr marL="740205" lvl="1" indent="-285750" defTabSz="410291">
              <a:buClr>
                <a:schemeClr val="accent1"/>
              </a:buClr>
              <a:buSzPct val="100000"/>
              <a:buFont typeface="Courier New" panose="02070309020205020404" pitchFamily="49" charset="0"/>
              <a:buChar char="o"/>
              <a:defRPr/>
            </a:pPr>
            <a:r>
              <a:rPr lang="en-US" sz="1600" dirty="0" err="1">
                <a:solidFill>
                  <a:srgbClr val="002060"/>
                </a:solidFill>
              </a:rPr>
              <a:t>Git</a:t>
            </a:r>
            <a:r>
              <a:rPr lang="en-US" sz="1600" dirty="0">
                <a:solidFill>
                  <a:srgbClr val="002060"/>
                </a:solidFill>
              </a:rPr>
              <a:t> add</a:t>
            </a:r>
          </a:p>
          <a:p>
            <a:pPr marL="740205" lvl="1" indent="-285750" defTabSz="410291">
              <a:buClr>
                <a:schemeClr val="accent1"/>
              </a:buClr>
              <a:buSzPct val="100000"/>
              <a:buFont typeface="Courier New" panose="02070309020205020404" pitchFamily="49" charset="0"/>
              <a:buChar char="o"/>
              <a:defRPr/>
            </a:pPr>
            <a:r>
              <a:rPr lang="en-US" sz="1600" dirty="0" err="1">
                <a:solidFill>
                  <a:srgbClr val="002060"/>
                </a:solidFill>
              </a:rPr>
              <a:t>Git</a:t>
            </a:r>
            <a:r>
              <a:rPr lang="en-US" sz="1600" dirty="0">
                <a:solidFill>
                  <a:srgbClr val="002060"/>
                </a:solidFill>
              </a:rPr>
              <a:t> commit</a:t>
            </a:r>
          </a:p>
          <a:p>
            <a:pPr marL="740205" lvl="1" indent="-285750" defTabSz="410291">
              <a:buClr>
                <a:schemeClr val="accent1"/>
              </a:buClr>
              <a:buSzPct val="100000"/>
              <a:buFont typeface="Courier New" panose="02070309020205020404" pitchFamily="49" charset="0"/>
              <a:buChar char="o"/>
              <a:defRPr/>
            </a:pPr>
            <a:r>
              <a:rPr lang="en-US" sz="1600" dirty="0" err="1">
                <a:solidFill>
                  <a:srgbClr val="002060"/>
                </a:solidFill>
              </a:rPr>
              <a:t>Gitk</a:t>
            </a:r>
            <a:r>
              <a:rPr lang="en-US" sz="1600" dirty="0">
                <a:solidFill>
                  <a:srgbClr val="002060"/>
                </a:solidFill>
              </a:rPr>
              <a:t> </a:t>
            </a:r>
            <a:endParaRPr lang="en-US" sz="1600" dirty="0" smtClean="0">
              <a:solidFill>
                <a:srgbClr val="002060"/>
              </a:solidFill>
            </a:endParaRPr>
          </a:p>
          <a:p>
            <a:pPr marL="740205" lvl="1" indent="-285750" defTabSz="410291">
              <a:buClr>
                <a:schemeClr val="accent1"/>
              </a:buClr>
              <a:buSzPct val="100000"/>
              <a:buFont typeface="Courier New" panose="02070309020205020404" pitchFamily="49" charset="0"/>
              <a:buChar char="o"/>
              <a:defRPr/>
            </a:pPr>
            <a:r>
              <a:rPr lang="en-US" sz="1600" dirty="0" err="1" smtClean="0">
                <a:solidFill>
                  <a:srgbClr val="002060"/>
                </a:solidFill>
              </a:rPr>
              <a:t>Git</a:t>
            </a:r>
            <a:r>
              <a:rPr lang="en-US" sz="1600" dirty="0" smtClean="0">
                <a:solidFill>
                  <a:srgbClr val="002060"/>
                </a:solidFill>
              </a:rPr>
              <a:t> branch</a:t>
            </a:r>
          </a:p>
          <a:p>
            <a:pPr marL="740205" lvl="1" indent="-285750" defTabSz="410291">
              <a:buClr>
                <a:schemeClr val="accent1"/>
              </a:buClr>
              <a:buSzPct val="100000"/>
              <a:buFont typeface="Courier New" panose="02070309020205020404" pitchFamily="49" charset="0"/>
              <a:buChar char="o"/>
              <a:defRPr/>
            </a:pPr>
            <a:r>
              <a:rPr lang="en-US" sz="1600" dirty="0" err="1" smtClean="0">
                <a:solidFill>
                  <a:srgbClr val="002060"/>
                </a:solidFill>
              </a:rPr>
              <a:t>Git</a:t>
            </a:r>
            <a:r>
              <a:rPr lang="en-US" sz="1600" dirty="0" smtClean="0">
                <a:solidFill>
                  <a:srgbClr val="002060"/>
                </a:solidFill>
              </a:rPr>
              <a:t> checkout</a:t>
            </a:r>
          </a:p>
          <a:p>
            <a:pPr marL="740205" lvl="1" indent="-285750" defTabSz="410291">
              <a:buClr>
                <a:schemeClr val="accent1"/>
              </a:buClr>
              <a:buSzPct val="100000"/>
              <a:buFont typeface="Courier New" panose="02070309020205020404" pitchFamily="49" charset="0"/>
              <a:buChar char="o"/>
              <a:defRPr/>
            </a:pPr>
            <a:r>
              <a:rPr lang="en-US" sz="1600" dirty="0" err="1" smtClean="0">
                <a:solidFill>
                  <a:srgbClr val="002060"/>
                </a:solidFill>
              </a:rPr>
              <a:t>Git</a:t>
            </a:r>
            <a:r>
              <a:rPr lang="en-US" sz="1600" dirty="0" smtClean="0">
                <a:solidFill>
                  <a:srgbClr val="002060"/>
                </a:solidFill>
              </a:rPr>
              <a:t> merge</a:t>
            </a:r>
          </a:p>
          <a:p>
            <a:pPr marL="740205" lvl="1" indent="-285750" defTabSz="410291">
              <a:buClr>
                <a:schemeClr val="accent1"/>
              </a:buClr>
              <a:buSzPct val="100000"/>
              <a:buFont typeface="Courier New" panose="02070309020205020404" pitchFamily="49" charset="0"/>
              <a:buChar char="o"/>
              <a:defRPr/>
            </a:pPr>
            <a:r>
              <a:rPr lang="en-US" sz="1600" dirty="0" err="1" smtClean="0">
                <a:solidFill>
                  <a:srgbClr val="002060"/>
                </a:solidFill>
              </a:rPr>
              <a:t>Git</a:t>
            </a:r>
            <a:r>
              <a:rPr lang="en-US" sz="1600" dirty="0" smtClean="0">
                <a:solidFill>
                  <a:srgbClr val="002060"/>
                </a:solidFill>
              </a:rPr>
              <a:t> pull/push</a:t>
            </a:r>
            <a:endParaRPr lang="en-US" sz="16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dirty="0" smtClean="0"/>
          </a:p>
          <a:p>
            <a:pPr marL="234950" indent="-234950" defTabSz="410291" fontAlgn="auto">
              <a:spcBef>
                <a:spcPts val="600"/>
              </a:spcBef>
              <a:spcAft>
                <a:spcPts val="600"/>
              </a:spcAft>
              <a:buClr>
                <a:schemeClr val="accent1"/>
              </a:buClr>
              <a:buSzPct val="100000"/>
              <a:buFont typeface="Arial"/>
              <a:buChar char="•"/>
              <a:defRPr/>
            </a:pPr>
            <a:endParaRPr lang="en-GB" dirty="0" smtClean="0">
              <a:solidFill>
                <a:srgbClr val="1C2980"/>
              </a:solidFill>
              <a:latin typeface="Arial"/>
              <a:cs typeface="Arial"/>
            </a:endParaRPr>
          </a:p>
        </p:txBody>
      </p:sp>
      <p:pic>
        <p:nvPicPr>
          <p:cNvPr id="6" name="Picture 5"/>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2399" y="2362200"/>
            <a:ext cx="3781051" cy="3667125"/>
          </a:xfrm>
          <a:prstGeom prst="rect">
            <a:avLst/>
          </a:prstGeom>
          <a:noFill/>
          <a:ln>
            <a:noFill/>
          </a:ln>
        </p:spPr>
      </p:pic>
    </p:spTree>
    <p:extLst>
      <p:ext uri="{BB962C8B-B14F-4D97-AF65-F5344CB8AC3E}">
        <p14:creationId xmlns:p14="http://schemas.microsoft.com/office/powerpoint/2010/main" val="889004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a:t>Simple intro to </a:t>
            </a:r>
            <a:r>
              <a:rPr lang="en-US" dirty="0" err="1"/>
              <a:t>Git</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err="1" smtClean="0">
                <a:solidFill>
                  <a:srgbClr val="1C2980"/>
                </a:solidFill>
                <a:latin typeface="Arial"/>
                <a:cs typeface="Arial"/>
              </a:rPr>
              <a:t>Git</a:t>
            </a:r>
            <a:r>
              <a:rPr lang="en-US" sz="2000" dirty="0" smtClean="0">
                <a:solidFill>
                  <a:srgbClr val="1C2980"/>
                </a:solidFill>
                <a:latin typeface="Arial"/>
                <a:cs typeface="Arial"/>
              </a:rPr>
              <a:t> branch</a:t>
            </a:r>
            <a:endParaRPr lang="en-US" dirty="0" smtClean="0"/>
          </a:p>
          <a:p>
            <a:pPr marL="234950" indent="-234950" defTabSz="410291" fontAlgn="auto">
              <a:spcBef>
                <a:spcPts val="600"/>
              </a:spcBef>
              <a:spcAft>
                <a:spcPts val="600"/>
              </a:spcAft>
              <a:buClr>
                <a:schemeClr val="accent1"/>
              </a:buClr>
              <a:buSzPct val="100000"/>
              <a:buFont typeface="Arial"/>
              <a:buChar char="•"/>
              <a:defRPr/>
            </a:pPr>
            <a:endParaRPr lang="en-GB" dirty="0" smtClean="0">
              <a:solidFill>
                <a:srgbClr val="1C2980"/>
              </a:solidFill>
              <a:latin typeface="Arial"/>
              <a:cs typeface="Arial"/>
            </a:endParaRPr>
          </a:p>
        </p:txBody>
      </p:sp>
      <p:pic>
        <p:nvPicPr>
          <p:cNvPr id="5" name="Picture 4"/>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73753" y="1647824"/>
            <a:ext cx="8532121" cy="4032885"/>
          </a:xfrm>
          <a:prstGeom prst="rect">
            <a:avLst/>
          </a:prstGeom>
          <a:noFill/>
          <a:ln>
            <a:noFill/>
          </a:ln>
        </p:spPr>
      </p:pic>
    </p:spTree>
    <p:extLst>
      <p:ext uri="{BB962C8B-B14F-4D97-AF65-F5344CB8AC3E}">
        <p14:creationId xmlns:p14="http://schemas.microsoft.com/office/powerpoint/2010/main" val="1366501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a:t>Simple intro to </a:t>
            </a:r>
            <a:r>
              <a:rPr lang="en-US" dirty="0" err="1"/>
              <a:t>Git</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1C2980"/>
                </a:solidFill>
                <a:latin typeface="Arial"/>
                <a:cs typeface="Arial"/>
              </a:rPr>
              <a:t>Workflow using </a:t>
            </a:r>
            <a:r>
              <a:rPr lang="en-US" sz="2000" dirty="0" err="1" smtClean="0">
                <a:solidFill>
                  <a:srgbClr val="1C2980"/>
                </a:solidFill>
                <a:latin typeface="Arial"/>
                <a:cs typeface="Arial"/>
              </a:rPr>
              <a:t>Git</a:t>
            </a:r>
            <a:r>
              <a:rPr lang="en-US" sz="2000" dirty="0" smtClean="0">
                <a:solidFill>
                  <a:srgbClr val="1C2980"/>
                </a:solidFill>
                <a:latin typeface="Arial"/>
                <a:cs typeface="Arial"/>
              </a:rPr>
              <a:t> with local and central repo</a:t>
            </a:r>
          </a:p>
          <a:p>
            <a:pPr marL="234950" indent="-234950" defTabSz="410291" fontAlgn="auto">
              <a:spcBef>
                <a:spcPts val="600"/>
              </a:spcBef>
              <a:spcAft>
                <a:spcPts val="600"/>
              </a:spcAft>
              <a:buClr>
                <a:schemeClr val="accent1"/>
              </a:buClr>
              <a:buSzPct val="100000"/>
              <a:buFont typeface="Arial"/>
              <a:buChar char="•"/>
              <a:defRPr/>
            </a:pPr>
            <a:endParaRPr lang="en-US" dirty="0" smtClean="0"/>
          </a:p>
          <a:p>
            <a:pPr marL="234950" indent="-234950" defTabSz="410291" fontAlgn="auto">
              <a:spcBef>
                <a:spcPts val="600"/>
              </a:spcBef>
              <a:spcAft>
                <a:spcPts val="600"/>
              </a:spcAft>
              <a:buClr>
                <a:schemeClr val="accent1"/>
              </a:buClr>
              <a:buSzPct val="100000"/>
              <a:buFont typeface="Arial"/>
              <a:buChar char="•"/>
              <a:defRPr/>
            </a:pPr>
            <a:endParaRPr lang="en-GB" dirty="0" smtClean="0">
              <a:solidFill>
                <a:srgbClr val="1C2980"/>
              </a:solidFill>
              <a:latin typeface="Arial"/>
              <a:cs typeface="Arial"/>
            </a:endParaRPr>
          </a:p>
        </p:txBody>
      </p:sp>
      <p:pic>
        <p:nvPicPr>
          <p:cNvPr id="5" name="Picture 4"/>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5713" y="1714500"/>
            <a:ext cx="8280001" cy="4486275"/>
          </a:xfrm>
          <a:prstGeom prst="rect">
            <a:avLst/>
          </a:prstGeom>
          <a:noFill/>
          <a:ln>
            <a:noFill/>
          </a:ln>
        </p:spPr>
      </p:pic>
    </p:spTree>
    <p:extLst>
      <p:ext uri="{BB962C8B-B14F-4D97-AF65-F5344CB8AC3E}">
        <p14:creationId xmlns:p14="http://schemas.microsoft.com/office/powerpoint/2010/main" val="1001104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4" name="TextBox 3"/>
          <p:cNvSpPr txBox="1"/>
          <p:nvPr/>
        </p:nvSpPr>
        <p:spPr>
          <a:xfrm>
            <a:off x="885825" y="2266950"/>
            <a:ext cx="5734050" cy="1200329"/>
          </a:xfrm>
          <a:prstGeom prst="rect">
            <a:avLst/>
          </a:prstGeom>
          <a:noFill/>
          <a:ln>
            <a:noFill/>
          </a:ln>
        </p:spPr>
        <p:txBody>
          <a:bodyPr wrap="square" rIns="36000" rtlCol="0">
            <a:spAutoFit/>
          </a:bodyPr>
          <a:lstStyle/>
          <a:p>
            <a:r>
              <a:rPr lang="en-US" sz="3600" dirty="0" smtClean="0">
                <a:solidFill>
                  <a:schemeClr val="accent2"/>
                </a:solidFill>
                <a:latin typeface="Arial"/>
              </a:rPr>
              <a:t>The end, Q&amp;A time.</a:t>
            </a:r>
          </a:p>
          <a:p>
            <a:r>
              <a:rPr lang="en-US" sz="3600" dirty="0" smtClean="0">
                <a:solidFill>
                  <a:schemeClr val="accent2"/>
                </a:solidFill>
                <a:latin typeface="Arial"/>
              </a:rPr>
              <a:t>Thanks for watching!!</a:t>
            </a:r>
          </a:p>
        </p:txBody>
      </p:sp>
    </p:spTree>
    <p:extLst>
      <p:ext uri="{BB962C8B-B14F-4D97-AF65-F5344CB8AC3E}">
        <p14:creationId xmlns:p14="http://schemas.microsoft.com/office/powerpoint/2010/main" val="1372307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Background of BI IPF project</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rPr>
              <a:t>Idiopathic Pulmonary Fibrosis (IPF) is a relative rare condition which had no approval treatments options until OFEV launched in 2014</a:t>
            </a:r>
          </a:p>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rPr>
              <a:t>IPF is difficult to diagnose and has been frequently misdiagnosed in the past. IPF may present the same way as some heart or lung diseases, such as Asthma or COPD.</a:t>
            </a:r>
          </a:p>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rPr>
              <a:t>IMS will build a predictive model that will be used to find IPF patients.  This will be accomplished by profiling IPF patients, building a predictive model to find pre-IPF patients and subsequently linking these patients to the HCPs in a position to diagnose them</a:t>
            </a: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lvl="1" indent="0" defTabSz="410291" fontAlgn="auto">
              <a:spcBef>
                <a:spcPts val="600"/>
              </a:spcBef>
              <a:spcAft>
                <a:spcPts val="600"/>
              </a:spcAft>
              <a:buClr>
                <a:schemeClr val="accent1"/>
              </a:buClr>
              <a:buSzPct val="100000"/>
              <a:defRPr/>
            </a:pPr>
            <a:endParaRPr lang="en-GB" sz="2000" dirty="0" smtClean="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pic>
        <p:nvPicPr>
          <p:cNvPr id="7" name="Picture 6"/>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7395" y="4337049"/>
            <a:ext cx="2232660" cy="1958340"/>
          </a:xfrm>
          <a:prstGeom prst="rect">
            <a:avLst/>
          </a:prstGeom>
          <a:noFill/>
          <a:ln>
            <a:noFill/>
          </a:ln>
        </p:spPr>
      </p:pic>
      <p:pic>
        <p:nvPicPr>
          <p:cNvPr id="8" name="Picture 7"/>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5115" y="4337049"/>
            <a:ext cx="4351020" cy="1981200"/>
          </a:xfrm>
          <a:prstGeom prst="rect">
            <a:avLst/>
          </a:prstGeom>
          <a:noFill/>
          <a:ln>
            <a:noFill/>
          </a:ln>
        </p:spPr>
      </p:pic>
    </p:spTree>
    <p:extLst>
      <p:ext uri="{BB962C8B-B14F-4D97-AF65-F5344CB8AC3E}">
        <p14:creationId xmlns:p14="http://schemas.microsoft.com/office/powerpoint/2010/main" val="1217166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Data and Preprocess</a:t>
            </a:r>
            <a:endParaRPr lang="en-US" dirty="0"/>
          </a:p>
        </p:txBody>
      </p:sp>
      <p:sp>
        <p:nvSpPr>
          <p:cNvPr id="4" name="Content Placeholder 2"/>
          <p:cNvSpPr txBox="1">
            <a:spLocks/>
          </p:cNvSpPr>
          <p:nvPr/>
        </p:nvSpPr>
        <p:spPr>
          <a:xfrm>
            <a:off x="397057" y="1143000"/>
            <a:ext cx="8554438" cy="5175249"/>
          </a:xfrm>
          <a:prstGeom prst="rect">
            <a:avLst/>
          </a:prstGeom>
        </p:spPr>
        <p:txBody>
          <a:bodyPr>
            <a:noAutofit/>
          </a:bodyPr>
          <a:lstStyle/>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
        <p:nvSpPr>
          <p:cNvPr id="5" name="Content Placeholder 2"/>
          <p:cNvSpPr txBox="1">
            <a:spLocks/>
          </p:cNvSpPr>
          <p:nvPr/>
        </p:nvSpPr>
        <p:spPr>
          <a:xfrm>
            <a:off x="549457" y="12954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rPr>
              <a:t>Data source: </a:t>
            </a:r>
          </a:p>
          <a:p>
            <a:pPr marL="689405" lvl="1" indent="-234950" defTabSz="410291" fontAlgn="auto">
              <a:spcBef>
                <a:spcPts val="600"/>
              </a:spcBef>
              <a:spcAft>
                <a:spcPts val="600"/>
              </a:spcAft>
              <a:buClr>
                <a:schemeClr val="accent1"/>
              </a:buClr>
              <a:buSzPct val="100000"/>
              <a:buFont typeface="Arial"/>
              <a:buChar char="•"/>
              <a:defRPr/>
            </a:pPr>
            <a:r>
              <a:rPr lang="en-US" dirty="0">
                <a:solidFill>
                  <a:srgbClr val="002060"/>
                </a:solidFill>
              </a:rPr>
              <a:t>P</a:t>
            </a:r>
            <a:r>
              <a:rPr lang="en-US" dirty="0" smtClean="0">
                <a:solidFill>
                  <a:srgbClr val="002060"/>
                </a:solidFill>
              </a:rPr>
              <a:t>rescription data(</a:t>
            </a:r>
            <a:r>
              <a:rPr lang="en-US" dirty="0" err="1" smtClean="0">
                <a:solidFill>
                  <a:srgbClr val="002060"/>
                </a:solidFill>
              </a:rPr>
              <a:t>LRx</a:t>
            </a:r>
            <a:r>
              <a:rPr lang="en-US" dirty="0" smtClean="0">
                <a:solidFill>
                  <a:srgbClr val="002060"/>
                </a:solidFill>
              </a:rPr>
              <a:t>)</a:t>
            </a:r>
          </a:p>
          <a:p>
            <a:pPr marL="689405" lvl="1" indent="-234950" defTabSz="410291" fontAlgn="auto">
              <a:spcBef>
                <a:spcPts val="600"/>
              </a:spcBef>
              <a:spcAft>
                <a:spcPts val="600"/>
              </a:spcAft>
              <a:buClr>
                <a:schemeClr val="accent1"/>
              </a:buClr>
              <a:buSzPct val="100000"/>
              <a:buFont typeface="Arial"/>
              <a:buChar char="•"/>
              <a:defRPr/>
            </a:pPr>
            <a:r>
              <a:rPr lang="en-US" dirty="0" smtClean="0">
                <a:solidFill>
                  <a:srgbClr val="002060"/>
                </a:solidFill>
              </a:rPr>
              <a:t>IMS </a:t>
            </a:r>
            <a:r>
              <a:rPr lang="en-US" dirty="0" err="1" smtClean="0">
                <a:solidFill>
                  <a:srgbClr val="002060"/>
                </a:solidFill>
              </a:rPr>
              <a:t>Dx</a:t>
            </a:r>
            <a:r>
              <a:rPr lang="en-US" dirty="0" smtClean="0">
                <a:solidFill>
                  <a:srgbClr val="002060"/>
                </a:solidFill>
              </a:rPr>
              <a:t> medical claims </a:t>
            </a:r>
          </a:p>
          <a:p>
            <a:pPr marL="689405" lvl="1" indent="-234950" defTabSz="410291" fontAlgn="auto">
              <a:spcBef>
                <a:spcPts val="600"/>
              </a:spcBef>
              <a:spcAft>
                <a:spcPts val="600"/>
              </a:spcAft>
              <a:buClr>
                <a:schemeClr val="accent1"/>
              </a:buClr>
              <a:buSzPct val="100000"/>
              <a:buFont typeface="Arial"/>
              <a:buChar char="•"/>
              <a:defRPr/>
            </a:pPr>
            <a:r>
              <a:rPr lang="en-US" dirty="0" smtClean="0">
                <a:solidFill>
                  <a:srgbClr val="002060"/>
                </a:solidFill>
              </a:rPr>
              <a:t>BI SPP </a:t>
            </a:r>
            <a:r>
              <a:rPr lang="en-US" dirty="0">
                <a:solidFill>
                  <a:srgbClr val="002060"/>
                </a:solidFill>
              </a:rPr>
              <a:t>data(The Rx transactions from specialty pharmacy feed provided by BI for OFEV product. We will be able to link the patients from this data to IMS Patient ids using the encrypted patient keys). </a:t>
            </a: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rPr>
              <a:t>Study period</a:t>
            </a:r>
          </a:p>
          <a:p>
            <a:pPr marL="234950" indent="-234950" defTabSz="410291" fontAlgn="auto">
              <a:spcBef>
                <a:spcPts val="600"/>
              </a:spcBef>
              <a:spcAft>
                <a:spcPts val="600"/>
              </a:spcAft>
              <a:buClr>
                <a:schemeClr val="accent1"/>
              </a:buClr>
              <a:buSzPct val="100000"/>
              <a:buFont typeface="Arial"/>
              <a:buChar char="•"/>
              <a:defRPr/>
            </a:pPr>
            <a:endParaRPr lang="en-US" sz="20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lvl="1" indent="0" defTabSz="410291" fontAlgn="auto">
              <a:spcBef>
                <a:spcPts val="600"/>
              </a:spcBef>
              <a:spcAft>
                <a:spcPts val="600"/>
              </a:spcAft>
              <a:buClr>
                <a:schemeClr val="accent1"/>
              </a:buClr>
              <a:buSzPct val="100000"/>
              <a:defRPr/>
            </a:pPr>
            <a:endParaRPr lang="en-GB" sz="2000" dirty="0" smtClean="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pic>
        <p:nvPicPr>
          <p:cNvPr id="7" name="Picture 6"/>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6840" y="4527550"/>
            <a:ext cx="5798820" cy="1143000"/>
          </a:xfrm>
          <a:prstGeom prst="rect">
            <a:avLst/>
          </a:prstGeom>
          <a:noFill/>
          <a:ln>
            <a:noFill/>
          </a:ln>
        </p:spPr>
      </p:pic>
    </p:spTree>
    <p:extLst>
      <p:ext uri="{BB962C8B-B14F-4D97-AF65-F5344CB8AC3E}">
        <p14:creationId xmlns:p14="http://schemas.microsoft.com/office/powerpoint/2010/main" val="2091381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a:t>Data and </a:t>
            </a:r>
            <a:r>
              <a:rPr lang="en-US" dirty="0" smtClean="0"/>
              <a:t>Preprocess (cont.1)</a:t>
            </a:r>
            <a:endParaRPr lang="en-US" dirty="0"/>
          </a:p>
        </p:txBody>
      </p:sp>
      <p:sp>
        <p:nvSpPr>
          <p:cNvPr id="4" name="Content Placeholder 2"/>
          <p:cNvSpPr txBox="1">
            <a:spLocks/>
          </p:cNvSpPr>
          <p:nvPr/>
        </p:nvSpPr>
        <p:spPr>
          <a:xfrm>
            <a:off x="549457" y="12192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rPr>
              <a:t>Cohort selection</a:t>
            </a:r>
          </a:p>
          <a:p>
            <a:pPr marL="689405" lvl="1" indent="-234950" defTabSz="410291" fontAlgn="auto">
              <a:spcBef>
                <a:spcPts val="600"/>
              </a:spcBef>
              <a:spcAft>
                <a:spcPts val="600"/>
              </a:spcAft>
              <a:buClr>
                <a:schemeClr val="accent1"/>
              </a:buClr>
              <a:buSzPct val="100000"/>
              <a:buFont typeface="Arial"/>
              <a:buChar char="•"/>
              <a:defRPr/>
            </a:pPr>
            <a:r>
              <a:rPr lang="en-US" dirty="0" smtClean="0">
                <a:solidFill>
                  <a:srgbClr val="002060"/>
                </a:solidFill>
              </a:rPr>
              <a:t>IPF patient cohort: (N=8574)</a:t>
            </a:r>
          </a:p>
          <a:p>
            <a:pPr marL="1196084" lvl="2" indent="-285750">
              <a:buFont typeface="Courier New" panose="02070309020205020404" pitchFamily="49" charset="0"/>
              <a:buChar char="o"/>
            </a:pPr>
            <a:r>
              <a:rPr lang="en-US" sz="1600" dirty="0">
                <a:solidFill>
                  <a:srgbClr val="002060"/>
                </a:solidFill>
              </a:rPr>
              <a:t>Patients treated with OFEV using BI SPP Data</a:t>
            </a:r>
          </a:p>
          <a:p>
            <a:pPr marL="1196084" lvl="2" indent="-285750">
              <a:buFont typeface="Courier New" panose="02070309020205020404" pitchFamily="49" charset="0"/>
              <a:buChar char="o"/>
            </a:pPr>
            <a:r>
              <a:rPr lang="en-US" sz="1600" dirty="0">
                <a:solidFill>
                  <a:srgbClr val="002060"/>
                </a:solidFill>
              </a:rPr>
              <a:t>Patients treated with OFEV or Esbriet in IMS </a:t>
            </a:r>
            <a:r>
              <a:rPr lang="en-US" sz="1600" dirty="0" err="1">
                <a:solidFill>
                  <a:srgbClr val="002060"/>
                </a:solidFill>
              </a:rPr>
              <a:t>LRx</a:t>
            </a:r>
            <a:r>
              <a:rPr lang="en-US" sz="1600" dirty="0">
                <a:solidFill>
                  <a:srgbClr val="002060"/>
                </a:solidFill>
              </a:rPr>
              <a:t> data</a:t>
            </a:r>
          </a:p>
          <a:p>
            <a:pPr marL="1196084" lvl="2" indent="-285750">
              <a:buFont typeface="Courier New" panose="02070309020205020404" pitchFamily="49" charset="0"/>
              <a:buChar char="o"/>
            </a:pPr>
            <a:r>
              <a:rPr lang="en-US" sz="1600" dirty="0">
                <a:solidFill>
                  <a:srgbClr val="002060"/>
                </a:solidFill>
              </a:rPr>
              <a:t>Patients diagnosed with IPF since Oct </a:t>
            </a:r>
            <a:r>
              <a:rPr lang="en-US" sz="1600" dirty="0" smtClean="0">
                <a:solidFill>
                  <a:srgbClr val="002060"/>
                </a:solidFill>
              </a:rPr>
              <a:t>2011</a:t>
            </a:r>
          </a:p>
          <a:p>
            <a:pPr marL="1196084" lvl="2" indent="-285750">
              <a:buFont typeface="Courier New" panose="02070309020205020404" pitchFamily="49" charset="0"/>
              <a:buChar char="o"/>
            </a:pPr>
            <a:r>
              <a:rPr lang="en-US" sz="1600" b="1" dirty="0" smtClean="0">
                <a:solidFill>
                  <a:srgbClr val="002060"/>
                </a:solidFill>
              </a:rPr>
              <a:t>First </a:t>
            </a:r>
            <a:r>
              <a:rPr lang="en-US" sz="1600" b="1" dirty="0">
                <a:solidFill>
                  <a:srgbClr val="002060"/>
                </a:solidFill>
              </a:rPr>
              <a:t>exposure date</a:t>
            </a:r>
            <a:r>
              <a:rPr lang="en-US" sz="1600" dirty="0" smtClean="0">
                <a:solidFill>
                  <a:srgbClr val="002060"/>
                </a:solidFill>
              </a:rPr>
              <a:t>: earliest </a:t>
            </a:r>
            <a:r>
              <a:rPr lang="en-US" sz="1600" dirty="0">
                <a:solidFill>
                  <a:srgbClr val="002060"/>
                </a:solidFill>
              </a:rPr>
              <a:t>date of IPF diagnosis or IPF treatment (Rx or procedure</a:t>
            </a:r>
            <a:r>
              <a:rPr lang="en-US" sz="1600" dirty="0" smtClean="0">
                <a:solidFill>
                  <a:srgbClr val="002060"/>
                </a:solidFill>
              </a:rPr>
              <a:t>) back to Jan 2010</a:t>
            </a: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r>
              <a:rPr lang="en-US" dirty="0" smtClean="0">
                <a:solidFill>
                  <a:srgbClr val="002060"/>
                </a:solidFill>
              </a:rPr>
              <a:t>Non-IPF patient cohort: (N=8574*200)</a:t>
            </a:r>
          </a:p>
          <a:p>
            <a:pPr marL="1196084" lvl="2" indent="-285750" defTabSz="410291">
              <a:buClr>
                <a:schemeClr val="accent1"/>
              </a:buClr>
              <a:buSzPct val="100000"/>
              <a:buFont typeface="Courier New" panose="02070309020205020404" pitchFamily="49" charset="0"/>
              <a:buChar char="o"/>
              <a:defRPr/>
            </a:pPr>
            <a:r>
              <a:rPr lang="en-US" sz="1600" dirty="0">
                <a:solidFill>
                  <a:srgbClr val="002060"/>
                </a:solidFill>
              </a:rPr>
              <a:t>Patients should have at least 1 claim for the Predictor </a:t>
            </a:r>
            <a:r>
              <a:rPr lang="en-US" sz="1600" dirty="0" smtClean="0">
                <a:solidFill>
                  <a:srgbClr val="002060"/>
                </a:solidFill>
              </a:rPr>
              <a:t>variables</a:t>
            </a:r>
          </a:p>
          <a:p>
            <a:pPr marL="1196084" lvl="2" indent="-285750" defTabSz="410291">
              <a:buClr>
                <a:schemeClr val="accent1"/>
              </a:buClr>
              <a:buSzPct val="100000"/>
              <a:buFont typeface="Courier New" panose="02070309020205020404" pitchFamily="49" charset="0"/>
              <a:buChar char="o"/>
              <a:defRPr/>
            </a:pPr>
            <a:r>
              <a:rPr lang="en-US" sz="1600" dirty="0"/>
              <a:t>Patients should exist in both </a:t>
            </a:r>
            <a:r>
              <a:rPr lang="en-US" sz="1600" dirty="0" err="1"/>
              <a:t>LRx</a:t>
            </a:r>
            <a:r>
              <a:rPr lang="en-US" sz="1600" dirty="0"/>
              <a:t> and </a:t>
            </a:r>
            <a:r>
              <a:rPr lang="en-US" sz="1600" dirty="0" err="1"/>
              <a:t>Dx</a:t>
            </a:r>
            <a:r>
              <a:rPr lang="en-US" sz="1600" dirty="0"/>
              <a:t> </a:t>
            </a:r>
            <a:r>
              <a:rPr lang="en-US" sz="1600" dirty="0" smtClean="0"/>
              <a:t>data </a:t>
            </a:r>
            <a:endParaRPr lang="en-US" sz="1600" dirty="0" smtClean="0">
              <a:solidFill>
                <a:srgbClr val="002060"/>
              </a:solidFill>
            </a:endParaRPr>
          </a:p>
          <a:p>
            <a:pPr marL="1196084" lvl="2" indent="-285750" defTabSz="410291">
              <a:buClr>
                <a:schemeClr val="accent1"/>
              </a:buClr>
              <a:buSzPct val="100000"/>
              <a:buFont typeface="Courier New" panose="02070309020205020404" pitchFamily="49" charset="0"/>
              <a:buChar char="o"/>
              <a:defRPr/>
            </a:pPr>
            <a:r>
              <a:rPr lang="en-US" sz="1600" dirty="0" smtClean="0">
                <a:solidFill>
                  <a:srgbClr val="002060"/>
                </a:solidFill>
              </a:rPr>
              <a:t>Patient </a:t>
            </a:r>
            <a:r>
              <a:rPr lang="en-US" sz="1600" dirty="0">
                <a:solidFill>
                  <a:srgbClr val="002060"/>
                </a:solidFill>
              </a:rPr>
              <a:t>should have similar lookback period as IPF patient</a:t>
            </a:r>
          </a:p>
          <a:p>
            <a:pPr marL="1196084" lvl="2" indent="-285750" defTabSz="410291">
              <a:buClr>
                <a:schemeClr val="accent1"/>
              </a:buClr>
              <a:buSzPct val="100000"/>
              <a:buFont typeface="Courier New" panose="02070309020205020404" pitchFamily="49" charset="0"/>
              <a:buChar char="o"/>
              <a:defRPr/>
            </a:pPr>
            <a:r>
              <a:rPr lang="en-US" sz="1600" dirty="0">
                <a:solidFill>
                  <a:srgbClr val="002060"/>
                </a:solidFill>
              </a:rPr>
              <a:t>Etc..</a:t>
            </a:r>
          </a:p>
          <a:p>
            <a:pPr marL="689405" lvl="1" indent="-234950" defTabSz="410291" fontAlgn="auto">
              <a:spcBef>
                <a:spcPts val="600"/>
              </a:spcBef>
              <a:spcAft>
                <a:spcPts val="600"/>
              </a:spcAft>
              <a:buClr>
                <a:schemeClr val="accent1"/>
              </a:buClr>
              <a:buSzPct val="100000"/>
              <a:buFont typeface="Arial"/>
              <a:buChar char="•"/>
              <a:defRPr/>
            </a:pPr>
            <a:r>
              <a:rPr lang="en-US" dirty="0">
                <a:solidFill>
                  <a:srgbClr val="002060"/>
                </a:solidFill>
              </a:rPr>
              <a:t>Scoring </a:t>
            </a:r>
            <a:r>
              <a:rPr lang="en-US" dirty="0" smtClean="0">
                <a:solidFill>
                  <a:srgbClr val="002060"/>
                </a:solidFill>
              </a:rPr>
              <a:t>sample: (N~26M)</a:t>
            </a:r>
          </a:p>
          <a:p>
            <a:pPr marL="1196084" lvl="2" indent="-285750" defTabSz="410291">
              <a:buClr>
                <a:schemeClr val="accent1"/>
              </a:buClr>
              <a:buSzPct val="100000"/>
              <a:buFont typeface="Courier New" panose="02070309020205020404" pitchFamily="49" charset="0"/>
              <a:buChar char="o"/>
              <a:defRPr/>
            </a:pPr>
            <a:r>
              <a:rPr lang="en-US" sz="1600" dirty="0"/>
              <a:t>Patients should have at least 1 claim for the Predictor variables</a:t>
            </a:r>
          </a:p>
          <a:p>
            <a:pPr marL="1196084" lvl="2" indent="-285750" defTabSz="410291">
              <a:buClr>
                <a:schemeClr val="accent1"/>
              </a:buClr>
              <a:buSzPct val="100000"/>
              <a:buFont typeface="Courier New" panose="02070309020205020404" pitchFamily="49" charset="0"/>
              <a:buChar char="o"/>
              <a:defRPr/>
            </a:pPr>
            <a:r>
              <a:rPr lang="en-US" sz="1600" dirty="0"/>
              <a:t>Patients should exist in both </a:t>
            </a:r>
            <a:r>
              <a:rPr lang="en-US" sz="1600" dirty="0" err="1"/>
              <a:t>LRx</a:t>
            </a:r>
            <a:r>
              <a:rPr lang="en-US" sz="1600" dirty="0"/>
              <a:t> and </a:t>
            </a:r>
            <a:r>
              <a:rPr lang="en-US" sz="1600" dirty="0" err="1"/>
              <a:t>Dx</a:t>
            </a:r>
            <a:r>
              <a:rPr lang="en-US" sz="1600" dirty="0"/>
              <a:t> data </a:t>
            </a:r>
          </a:p>
          <a:p>
            <a:pPr marL="1196084" lvl="2" indent="-285750" defTabSz="410291">
              <a:buClr>
                <a:schemeClr val="accent1"/>
              </a:buClr>
              <a:buSzPct val="100000"/>
              <a:buFont typeface="Courier New" panose="02070309020205020404" pitchFamily="49" charset="0"/>
              <a:buChar char="o"/>
              <a:defRPr/>
            </a:pPr>
            <a:r>
              <a:rPr lang="en-US" sz="1600" dirty="0"/>
              <a:t>Patients with Index date (calculated as latest of Rx and </a:t>
            </a:r>
            <a:r>
              <a:rPr lang="en-US" sz="1600" dirty="0" err="1"/>
              <a:t>Dx</a:t>
            </a:r>
            <a:r>
              <a:rPr lang="en-US" sz="1600" dirty="0"/>
              <a:t> date available) within most recent 24 months.</a:t>
            </a:r>
          </a:p>
          <a:p>
            <a:pPr marL="1196084" lvl="2" indent="-285750" defTabSz="410291">
              <a:buClr>
                <a:schemeClr val="accent1"/>
              </a:buClr>
              <a:buSzPct val="100000"/>
              <a:buFont typeface="Courier New" panose="02070309020205020404" pitchFamily="49" charset="0"/>
              <a:buChar char="o"/>
              <a:defRPr/>
            </a:pPr>
            <a:r>
              <a:rPr lang="en-US" sz="1600" dirty="0"/>
              <a:t>Etc..</a:t>
            </a:r>
          </a:p>
          <a:p>
            <a:pPr marL="1196084" lvl="2" indent="-285750" defTabSz="410291" fontAlgn="auto">
              <a:spcBef>
                <a:spcPts val="600"/>
              </a:spcBef>
              <a:spcAft>
                <a:spcPts val="600"/>
              </a:spcAft>
              <a:buClr>
                <a:schemeClr val="accent1"/>
              </a:buClr>
              <a:buSzPct val="100000"/>
              <a:buFont typeface="Courier New" panose="02070309020205020404" pitchFamily="49" charset="0"/>
              <a:buChar char="o"/>
              <a:defRPr/>
            </a:pPr>
            <a:endParaRPr lang="en-US" dirty="0">
              <a:solidFill>
                <a:srgbClr val="002060"/>
              </a:solidFill>
            </a:endParaRPr>
          </a:p>
          <a:p>
            <a:pPr marL="1145284" lvl="2"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lvl="1" indent="0" defTabSz="410291" fontAlgn="auto">
              <a:spcBef>
                <a:spcPts val="600"/>
              </a:spcBef>
              <a:spcAft>
                <a:spcPts val="600"/>
              </a:spcAft>
              <a:buClr>
                <a:schemeClr val="accent1"/>
              </a:buClr>
              <a:buSzPct val="100000"/>
              <a:defRPr/>
            </a:pPr>
            <a:endParaRPr lang="en-GB" sz="2000" dirty="0" smtClean="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Tree>
    <p:extLst>
      <p:ext uri="{BB962C8B-B14F-4D97-AF65-F5344CB8AC3E}">
        <p14:creationId xmlns:p14="http://schemas.microsoft.com/office/powerpoint/2010/main" val="974894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a:t>Data and Preprocess (cont.1)</a:t>
            </a:r>
          </a:p>
        </p:txBody>
      </p:sp>
      <p:sp>
        <p:nvSpPr>
          <p:cNvPr id="4" name="Content Placeholder 2"/>
          <p:cNvSpPr txBox="1">
            <a:spLocks/>
          </p:cNvSpPr>
          <p:nvPr/>
        </p:nvSpPr>
        <p:spPr>
          <a:xfrm>
            <a:off x="549457" y="1219200"/>
            <a:ext cx="8554438" cy="5175249"/>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rPr>
              <a:t>Features</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Patient ID (primary key)</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Age</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Gender</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Available lookback period</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Rx/</a:t>
            </a:r>
            <a:r>
              <a:rPr lang="en-US" sz="1600" dirty="0" err="1">
                <a:solidFill>
                  <a:srgbClr val="002060"/>
                </a:solidFill>
              </a:rPr>
              <a:t>Dx</a:t>
            </a:r>
            <a:r>
              <a:rPr lang="en-US" sz="1600" dirty="0">
                <a:solidFill>
                  <a:srgbClr val="002060"/>
                </a:solidFill>
              </a:rPr>
              <a:t> flag</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Rx/</a:t>
            </a:r>
            <a:r>
              <a:rPr lang="en-US" sz="1600" dirty="0" err="1">
                <a:solidFill>
                  <a:srgbClr val="002060"/>
                </a:solidFill>
              </a:rPr>
              <a:t>Dx</a:t>
            </a:r>
            <a:r>
              <a:rPr lang="en-US" sz="1600" dirty="0">
                <a:solidFill>
                  <a:srgbClr val="002060"/>
                </a:solidFill>
              </a:rPr>
              <a:t> date</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Average </a:t>
            </a:r>
            <a:r>
              <a:rPr lang="en-US" sz="1600" dirty="0" smtClean="0">
                <a:solidFill>
                  <a:srgbClr val="002060"/>
                </a:solidFill>
              </a:rPr>
              <a:t>Rx/</a:t>
            </a:r>
            <a:r>
              <a:rPr lang="en-US" sz="1600" dirty="0" err="1" smtClean="0">
                <a:solidFill>
                  <a:srgbClr val="002060"/>
                </a:solidFill>
              </a:rPr>
              <a:t>Dx</a:t>
            </a:r>
            <a:endParaRPr lang="en-US" sz="1600" dirty="0" smtClean="0">
              <a:solidFill>
                <a:srgbClr val="002060"/>
              </a:solidFill>
            </a:endParaRPr>
          </a:p>
          <a:p>
            <a:pPr marL="740205" lvl="1" indent="-285750" defTabSz="410291">
              <a:buClr>
                <a:schemeClr val="accent1"/>
              </a:buClr>
              <a:buSzPct val="100000"/>
              <a:buFont typeface="Courier New" panose="02070309020205020404" pitchFamily="49" charset="0"/>
              <a:buChar char="o"/>
              <a:defRPr/>
            </a:pPr>
            <a:r>
              <a:rPr lang="en-US" sz="1600" dirty="0" smtClean="0">
                <a:solidFill>
                  <a:srgbClr val="002060"/>
                </a:solidFill>
              </a:rPr>
              <a:t>Etc..</a:t>
            </a:r>
            <a:endParaRPr lang="en-US" sz="16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rPr>
              <a:t>Preprocess</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Imputation (with 0)</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Capping (max(p99_ipf, p99_nonipf))</a:t>
            </a:r>
          </a:p>
          <a:p>
            <a:pPr marL="740205" lvl="1" indent="-285750" defTabSz="410291">
              <a:buClr>
                <a:schemeClr val="accent1"/>
              </a:buClr>
              <a:buSzPct val="100000"/>
              <a:buFont typeface="Courier New" panose="02070309020205020404" pitchFamily="49" charset="0"/>
              <a:buChar char="o"/>
              <a:defRPr/>
            </a:pPr>
            <a:r>
              <a:rPr lang="en-US" sz="1600" dirty="0">
                <a:solidFill>
                  <a:srgbClr val="002060"/>
                </a:solidFill>
              </a:rPr>
              <a:t>Create 4 count variables ( for Symptoms, Procedures, Respiratory Comorbidities, Non-Respiratory Comorbidities</a:t>
            </a:r>
            <a:r>
              <a:rPr lang="en-US" sz="1600" dirty="0" smtClean="0">
                <a:solidFill>
                  <a:srgbClr val="002060"/>
                </a:solidFill>
              </a:rPr>
              <a:t>)</a:t>
            </a:r>
          </a:p>
          <a:p>
            <a:pPr marL="740205" lvl="1" indent="-285750" defTabSz="410291">
              <a:buClr>
                <a:schemeClr val="accent1"/>
              </a:buClr>
              <a:buSzPct val="100000"/>
              <a:buFont typeface="Courier New" panose="02070309020205020404" pitchFamily="49" charset="0"/>
              <a:buChar char="o"/>
              <a:defRPr/>
            </a:pPr>
            <a:r>
              <a:rPr lang="en-US" sz="1600" dirty="0" smtClean="0">
                <a:solidFill>
                  <a:srgbClr val="002060"/>
                </a:solidFill>
              </a:rPr>
              <a:t>Create 2 simple interaction terms</a:t>
            </a:r>
          </a:p>
          <a:p>
            <a:pPr marL="740205" lvl="1" indent="-285750" defTabSz="410291">
              <a:buClr>
                <a:schemeClr val="accent1"/>
              </a:buClr>
              <a:buSzPct val="100000"/>
              <a:buFont typeface="Courier New" panose="02070309020205020404" pitchFamily="49" charset="0"/>
              <a:buChar char="o"/>
              <a:defRPr/>
            </a:pPr>
            <a:r>
              <a:rPr lang="en-US" sz="1600" dirty="0" smtClean="0">
                <a:solidFill>
                  <a:srgbClr val="002060"/>
                </a:solidFill>
              </a:rPr>
              <a:t>Create sequential variables</a:t>
            </a:r>
            <a:endParaRPr lang="en-US" sz="1600" dirty="0">
              <a:solidFill>
                <a:srgbClr val="002060"/>
              </a:solidFill>
            </a:endParaRPr>
          </a:p>
          <a:p>
            <a:pPr marL="740205" lvl="1" indent="-285750" defTabSz="410291">
              <a:buClr>
                <a:schemeClr val="accent1"/>
              </a:buClr>
              <a:buSzPct val="100000"/>
              <a:buFont typeface="Courier New" panose="02070309020205020404" pitchFamily="49" charset="0"/>
              <a:buChar char="o"/>
              <a:defRPr/>
            </a:pPr>
            <a:r>
              <a:rPr lang="en-US" sz="1600" dirty="0" smtClean="0">
                <a:solidFill>
                  <a:srgbClr val="002060"/>
                </a:solidFill>
              </a:rPr>
              <a:t>Standardization </a:t>
            </a:r>
            <a:endParaRPr lang="en-US" sz="16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740205" lvl="1" indent="-285750" defTabSz="410291" fontAlgn="auto">
              <a:spcBef>
                <a:spcPts val="600"/>
              </a:spcBef>
              <a:spcAft>
                <a:spcPts val="600"/>
              </a:spcAft>
              <a:buClr>
                <a:schemeClr val="accent1"/>
              </a:buClr>
              <a:buSzPct val="100000"/>
              <a:buFont typeface="Courier New" panose="02070309020205020404" pitchFamily="49" charset="0"/>
              <a:buChar char="o"/>
              <a:defRPr/>
            </a:pPr>
            <a:endParaRPr lang="en-US" dirty="0">
              <a:solidFill>
                <a:srgbClr val="002060"/>
              </a:solidFill>
            </a:endParaRPr>
          </a:p>
          <a:p>
            <a:pPr marL="1145284" lvl="2"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lvl="1" indent="0" defTabSz="410291" fontAlgn="auto">
              <a:spcBef>
                <a:spcPts val="600"/>
              </a:spcBef>
              <a:spcAft>
                <a:spcPts val="600"/>
              </a:spcAft>
              <a:buClr>
                <a:schemeClr val="accent1"/>
              </a:buClr>
              <a:buSzPct val="100000"/>
              <a:defRPr/>
            </a:pPr>
            <a:endParaRPr lang="en-GB" sz="2000" dirty="0" smtClean="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Tree>
    <p:extLst>
      <p:ext uri="{BB962C8B-B14F-4D97-AF65-F5344CB8AC3E}">
        <p14:creationId xmlns:p14="http://schemas.microsoft.com/office/powerpoint/2010/main" val="2198322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Modelling</a:t>
            </a:r>
            <a:endParaRPr lang="en-US" dirty="0"/>
          </a:p>
        </p:txBody>
      </p:sp>
      <p:grpSp>
        <p:nvGrpSpPr>
          <p:cNvPr id="20" name="Group 19"/>
          <p:cNvGrpSpPr/>
          <p:nvPr/>
        </p:nvGrpSpPr>
        <p:grpSpPr>
          <a:xfrm>
            <a:off x="544286" y="1355652"/>
            <a:ext cx="7903028" cy="3591443"/>
            <a:chOff x="544286" y="1355652"/>
            <a:chExt cx="7903028" cy="3591443"/>
          </a:xfrm>
        </p:grpSpPr>
        <p:sp>
          <p:nvSpPr>
            <p:cNvPr id="4" name="Rectangle 3"/>
            <p:cNvSpPr/>
            <p:nvPr/>
          </p:nvSpPr>
          <p:spPr>
            <a:xfrm>
              <a:off x="544286" y="1594323"/>
              <a:ext cx="1763485" cy="69668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a:rPr>
                <a:t>Decision Tree</a:t>
              </a:r>
            </a:p>
          </p:txBody>
        </p:sp>
        <p:sp>
          <p:nvSpPr>
            <p:cNvPr id="5" name="Rectangle 4"/>
            <p:cNvSpPr/>
            <p:nvPr/>
          </p:nvSpPr>
          <p:spPr>
            <a:xfrm>
              <a:off x="3405876" y="1594323"/>
              <a:ext cx="1763485" cy="69668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a:rPr>
                <a:t>Logistic Regression</a:t>
              </a:r>
            </a:p>
          </p:txBody>
        </p:sp>
        <p:sp>
          <p:nvSpPr>
            <p:cNvPr id="6" name="TextBox 5"/>
            <p:cNvSpPr txBox="1"/>
            <p:nvPr/>
          </p:nvSpPr>
          <p:spPr>
            <a:xfrm>
              <a:off x="2383294" y="1368067"/>
              <a:ext cx="947057" cy="553998"/>
            </a:xfrm>
            <a:prstGeom prst="rect">
              <a:avLst/>
            </a:prstGeom>
            <a:noFill/>
            <a:ln>
              <a:noFill/>
            </a:ln>
          </p:spPr>
          <p:txBody>
            <a:bodyPr wrap="square" rIns="36000" rtlCol="0">
              <a:spAutoFit/>
            </a:bodyPr>
            <a:lstStyle/>
            <a:p>
              <a:pPr algn="ctr"/>
              <a:r>
                <a:rPr lang="en-US" sz="1000" dirty="0" smtClean="0">
                  <a:solidFill>
                    <a:srgbClr val="002060"/>
                  </a:solidFill>
                  <a:latin typeface="Arial"/>
                </a:rPr>
                <a:t>Improved Performance? Yes</a:t>
              </a:r>
            </a:p>
          </p:txBody>
        </p:sp>
        <p:sp>
          <p:nvSpPr>
            <p:cNvPr id="7" name="Rectangle 6"/>
            <p:cNvSpPr/>
            <p:nvPr/>
          </p:nvSpPr>
          <p:spPr>
            <a:xfrm>
              <a:off x="6232080" y="1594311"/>
              <a:ext cx="1763485" cy="69668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a:rPr>
                <a:t>Random Forest</a:t>
              </a:r>
            </a:p>
          </p:txBody>
        </p:sp>
        <p:sp>
          <p:nvSpPr>
            <p:cNvPr id="8" name="Rectangle 7"/>
            <p:cNvSpPr/>
            <p:nvPr/>
          </p:nvSpPr>
          <p:spPr>
            <a:xfrm>
              <a:off x="3405876" y="2922367"/>
              <a:ext cx="1763485" cy="69668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a:rPr>
                <a:t>Logistic Regression</a:t>
              </a:r>
            </a:p>
            <a:p>
              <a:pPr algn="ctr"/>
              <a:r>
                <a:rPr lang="en-US" sz="1400" dirty="0" smtClean="0">
                  <a:latin typeface="Arial"/>
                </a:rPr>
                <a:t>with Interactions </a:t>
              </a:r>
            </a:p>
          </p:txBody>
        </p:sp>
        <p:pic>
          <p:nvPicPr>
            <p:cNvPr id="9" name="Picture 2"/>
            <p:cNvPicPr>
              <a:picLocks noChangeAspect="1" noChangeArrowheads="1"/>
            </p:cNvPicPr>
            <p:nvPr/>
          </p:nvPicPr>
          <p:blipFill>
            <a:blip r:embed="rId2" cstate="print"/>
            <a:srcRect/>
            <a:stretch>
              <a:fillRect/>
            </a:stretch>
          </p:blipFill>
          <p:spPr bwMode="auto">
            <a:xfrm>
              <a:off x="8026853" y="1751479"/>
              <a:ext cx="420461" cy="407664"/>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5199970" y="4372895"/>
              <a:ext cx="430808" cy="432706"/>
            </a:xfrm>
            <a:prstGeom prst="rect">
              <a:avLst/>
            </a:prstGeom>
            <a:noFill/>
            <a:ln w="9525">
              <a:noFill/>
              <a:miter lim="800000"/>
              <a:headEnd/>
              <a:tailEnd/>
            </a:ln>
          </p:spPr>
        </p:pic>
        <p:cxnSp>
          <p:nvCxnSpPr>
            <p:cNvPr id="11" name="Elbow Connector 10"/>
            <p:cNvCxnSpPr>
              <a:stCxn id="5" idx="3"/>
              <a:endCxn id="7" idx="1"/>
            </p:cNvCxnSpPr>
            <p:nvPr/>
          </p:nvCxnSpPr>
          <p:spPr>
            <a:xfrm flipV="1">
              <a:off x="5169361" y="1942654"/>
              <a:ext cx="1062719" cy="12"/>
            </a:xfrm>
            <a:prstGeom prst="bentConnector3">
              <a:avLst>
                <a:gd name="adj1" fmla="val 50000"/>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7" idx="2"/>
            </p:cNvCxnSpPr>
            <p:nvPr/>
          </p:nvCxnSpPr>
          <p:spPr>
            <a:xfrm rot="5400000" flipH="1">
              <a:off x="6060628" y="1237802"/>
              <a:ext cx="185053" cy="1921337"/>
            </a:xfrm>
            <a:prstGeom prst="bentConnector4">
              <a:avLst>
                <a:gd name="adj1" fmla="val -123532"/>
                <a:gd name="adj2" fmla="val 72946"/>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2"/>
              <a:endCxn id="8" idx="0"/>
            </p:cNvCxnSpPr>
            <p:nvPr/>
          </p:nvCxnSpPr>
          <p:spPr>
            <a:xfrm>
              <a:off x="4287619" y="2291008"/>
              <a:ext cx="0" cy="631359"/>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405876" y="4250410"/>
              <a:ext cx="1763485" cy="69668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a:rPr>
                <a:t>2 Stage Logistic Regression with Interactions</a:t>
              </a:r>
            </a:p>
          </p:txBody>
        </p:sp>
        <p:cxnSp>
          <p:nvCxnSpPr>
            <p:cNvPr id="15" name="Straight Arrow Connector 14"/>
            <p:cNvCxnSpPr>
              <a:endCxn id="14" idx="0"/>
            </p:cNvCxnSpPr>
            <p:nvPr/>
          </p:nvCxnSpPr>
          <p:spPr>
            <a:xfrm>
              <a:off x="4276733" y="3619065"/>
              <a:ext cx="10886" cy="631345"/>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206097" y="1355652"/>
              <a:ext cx="947057" cy="553998"/>
            </a:xfrm>
            <a:prstGeom prst="rect">
              <a:avLst/>
            </a:prstGeom>
            <a:noFill/>
            <a:ln>
              <a:noFill/>
            </a:ln>
          </p:spPr>
          <p:txBody>
            <a:bodyPr wrap="square" rIns="36000" rtlCol="0">
              <a:spAutoFit/>
            </a:bodyPr>
            <a:lstStyle/>
            <a:p>
              <a:pPr algn="ctr"/>
              <a:r>
                <a:rPr lang="en-US" sz="1000" dirty="0" smtClean="0">
                  <a:solidFill>
                    <a:srgbClr val="002060"/>
                  </a:solidFill>
                  <a:latin typeface="Arial"/>
                </a:rPr>
                <a:t>Improved Performance? No</a:t>
              </a:r>
            </a:p>
          </p:txBody>
        </p:sp>
        <p:sp>
          <p:nvSpPr>
            <p:cNvPr id="17" name="TextBox 16"/>
            <p:cNvSpPr txBox="1"/>
            <p:nvPr/>
          </p:nvSpPr>
          <p:spPr>
            <a:xfrm>
              <a:off x="3340561" y="2309237"/>
              <a:ext cx="947057" cy="553998"/>
            </a:xfrm>
            <a:prstGeom prst="rect">
              <a:avLst/>
            </a:prstGeom>
            <a:noFill/>
            <a:ln>
              <a:noFill/>
            </a:ln>
          </p:spPr>
          <p:txBody>
            <a:bodyPr wrap="square" rIns="36000" rtlCol="0">
              <a:spAutoFit/>
            </a:bodyPr>
            <a:lstStyle/>
            <a:p>
              <a:pPr algn="ctr"/>
              <a:r>
                <a:rPr lang="en-US" sz="1000" dirty="0" smtClean="0">
                  <a:solidFill>
                    <a:srgbClr val="002060"/>
                  </a:solidFill>
                  <a:latin typeface="Arial"/>
                </a:rPr>
                <a:t>Improved Performance? Yes</a:t>
              </a:r>
            </a:p>
          </p:txBody>
        </p:sp>
        <p:sp>
          <p:nvSpPr>
            <p:cNvPr id="18" name="TextBox 17"/>
            <p:cNvSpPr txBox="1"/>
            <p:nvPr/>
          </p:nvSpPr>
          <p:spPr>
            <a:xfrm>
              <a:off x="3329676" y="3669620"/>
              <a:ext cx="947057" cy="553998"/>
            </a:xfrm>
            <a:prstGeom prst="rect">
              <a:avLst/>
            </a:prstGeom>
            <a:noFill/>
            <a:ln>
              <a:noFill/>
            </a:ln>
          </p:spPr>
          <p:txBody>
            <a:bodyPr wrap="square" rIns="36000" rtlCol="0">
              <a:spAutoFit/>
            </a:bodyPr>
            <a:lstStyle/>
            <a:p>
              <a:pPr algn="ctr"/>
              <a:r>
                <a:rPr lang="en-US" sz="1000" dirty="0" smtClean="0">
                  <a:solidFill>
                    <a:srgbClr val="002060"/>
                  </a:solidFill>
                  <a:latin typeface="Arial"/>
                </a:rPr>
                <a:t>Improved Performance? Yes</a:t>
              </a:r>
            </a:p>
          </p:txBody>
        </p:sp>
        <p:cxnSp>
          <p:nvCxnSpPr>
            <p:cNvPr id="19" name="Straight Arrow Connector 18"/>
            <p:cNvCxnSpPr/>
            <p:nvPr/>
          </p:nvCxnSpPr>
          <p:spPr>
            <a:xfrm>
              <a:off x="2307771" y="1942666"/>
              <a:ext cx="1098105"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9404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BI sharing and ML softeware intro, March 2017</a:t>
            </a:r>
            <a:endParaRPr lang="en-GB" dirty="0"/>
          </a:p>
        </p:txBody>
      </p:sp>
      <p:sp>
        <p:nvSpPr>
          <p:cNvPr id="3" name="Title 2"/>
          <p:cNvSpPr>
            <a:spLocks noGrp="1"/>
          </p:cNvSpPr>
          <p:nvPr>
            <p:ph type="title"/>
          </p:nvPr>
        </p:nvSpPr>
        <p:spPr/>
        <p:txBody>
          <a:bodyPr/>
          <a:lstStyle/>
          <a:p>
            <a:r>
              <a:rPr lang="en-US" dirty="0" smtClean="0"/>
              <a:t>Modelling</a:t>
            </a:r>
            <a:endParaRPr lang="en-US" dirty="0"/>
          </a:p>
        </p:txBody>
      </p:sp>
      <p:pic>
        <p:nvPicPr>
          <p:cNvPr id="4" name="Picture 3"/>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5760" y="1228724"/>
            <a:ext cx="8263890" cy="3488055"/>
          </a:xfrm>
          <a:prstGeom prst="rect">
            <a:avLst/>
          </a:prstGeom>
          <a:noFill/>
          <a:ln>
            <a:noFill/>
          </a:ln>
        </p:spPr>
      </p:pic>
      <p:sp>
        <p:nvSpPr>
          <p:cNvPr id="6" name="Content Placeholder 2"/>
          <p:cNvSpPr txBox="1">
            <a:spLocks/>
          </p:cNvSpPr>
          <p:nvPr/>
        </p:nvSpPr>
        <p:spPr>
          <a:xfrm>
            <a:off x="549457" y="5324476"/>
            <a:ext cx="8554438" cy="1047750"/>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smtClean="0">
                <a:solidFill>
                  <a:srgbClr val="002060"/>
                </a:solidFill>
                <a:hlinkClick r:id="rId4" action="ppaction://hlinkfile"/>
              </a:rPr>
              <a:t>Detailed workflow </a:t>
            </a: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740205" lvl="1" indent="-285750" defTabSz="410291" fontAlgn="auto">
              <a:spcBef>
                <a:spcPts val="600"/>
              </a:spcBef>
              <a:spcAft>
                <a:spcPts val="600"/>
              </a:spcAft>
              <a:buClr>
                <a:schemeClr val="accent1"/>
              </a:buClr>
              <a:buSzPct val="100000"/>
              <a:buFont typeface="Courier New" panose="02070309020205020404" pitchFamily="49" charset="0"/>
              <a:buChar char="o"/>
              <a:defRPr/>
            </a:pPr>
            <a:endParaRPr lang="en-US" dirty="0">
              <a:solidFill>
                <a:srgbClr val="002060"/>
              </a:solidFill>
            </a:endParaRPr>
          </a:p>
          <a:p>
            <a:pPr marL="1145284" lvl="2"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lvl="1" indent="0" defTabSz="410291" fontAlgn="auto">
              <a:spcBef>
                <a:spcPts val="600"/>
              </a:spcBef>
              <a:spcAft>
                <a:spcPts val="600"/>
              </a:spcAft>
              <a:buClr>
                <a:schemeClr val="accent1"/>
              </a:buClr>
              <a:buSzPct val="100000"/>
              <a:defRPr/>
            </a:pPr>
            <a:endParaRPr lang="en-GB" sz="2000" dirty="0" smtClean="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Tree>
    <p:extLst>
      <p:ext uri="{BB962C8B-B14F-4D97-AF65-F5344CB8AC3E}">
        <p14:creationId xmlns:p14="http://schemas.microsoft.com/office/powerpoint/2010/main" val="3312904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pSp>
        <p:nvGrpSpPr>
          <p:cNvPr id="17" name="Group 16"/>
          <p:cNvGrpSpPr/>
          <p:nvPr/>
        </p:nvGrpSpPr>
        <p:grpSpPr>
          <a:xfrm>
            <a:off x="373216" y="1926473"/>
            <a:ext cx="8657395" cy="4756902"/>
            <a:chOff x="373216" y="1926473"/>
            <a:chExt cx="8657395" cy="4756902"/>
          </a:xfrm>
        </p:grpSpPr>
        <p:grpSp>
          <p:nvGrpSpPr>
            <p:cNvPr id="16" name="Group 15"/>
            <p:cNvGrpSpPr/>
            <p:nvPr/>
          </p:nvGrpSpPr>
          <p:grpSpPr>
            <a:xfrm>
              <a:off x="373216" y="1926473"/>
              <a:ext cx="8657395" cy="4756902"/>
              <a:chOff x="151310" y="1150358"/>
              <a:chExt cx="8657395" cy="4756902"/>
            </a:xfrm>
          </p:grpSpPr>
          <p:grpSp>
            <p:nvGrpSpPr>
              <p:cNvPr id="15" name="Group 14"/>
              <p:cNvGrpSpPr/>
              <p:nvPr/>
            </p:nvGrpSpPr>
            <p:grpSpPr>
              <a:xfrm>
                <a:off x="151310" y="1150358"/>
                <a:ext cx="8657395" cy="4756902"/>
                <a:chOff x="151310" y="997958"/>
                <a:chExt cx="8657395" cy="4756902"/>
              </a:xfrm>
            </p:grpSpPr>
            <p:sp>
              <p:nvSpPr>
                <p:cNvPr id="5" name="Rectangle 4"/>
                <p:cNvSpPr/>
                <p:nvPr/>
              </p:nvSpPr>
              <p:spPr>
                <a:xfrm>
                  <a:off x="151310" y="2570575"/>
                  <a:ext cx="1873536" cy="867865"/>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solidFill>
                        <a:srgbClr val="25B4FF"/>
                      </a:solidFill>
                    </a:rPr>
                    <a:t>Precision</a:t>
                  </a:r>
                </a:p>
                <a:p>
                  <a:pPr defTabSz="410291">
                    <a:spcBef>
                      <a:spcPts val="0"/>
                    </a:spcBef>
                    <a:spcAft>
                      <a:spcPts val="0"/>
                    </a:spcAft>
                    <a:buClr>
                      <a:srgbClr val="1C2980"/>
                    </a:buClr>
                    <a:buSzPct val="100000"/>
                  </a:pPr>
                  <a:r>
                    <a:rPr lang="en-US" sz="1200" dirty="0">
                      <a:solidFill>
                        <a:srgbClr val="1C2980"/>
                      </a:solidFill>
                      <a:cs typeface="Arial"/>
                    </a:rPr>
                    <a:t>Of all patients who were flagged, what % actually have the rare disease</a:t>
                  </a:r>
                  <a:r>
                    <a:rPr lang="en-US" sz="1200" dirty="0" smtClean="0">
                      <a:solidFill>
                        <a:srgbClr val="1C2980"/>
                      </a:solidFill>
                      <a:cs typeface="Arial"/>
                    </a:rPr>
                    <a:t>?</a:t>
                  </a:r>
                  <a:endParaRPr lang="en-US" sz="1200" dirty="0">
                    <a:solidFill>
                      <a:srgbClr val="1C2980"/>
                    </a:solidFill>
                    <a:cs typeface="Arial"/>
                  </a:endParaRPr>
                </a:p>
              </p:txBody>
            </p:sp>
            <p:sp>
              <p:nvSpPr>
                <p:cNvPr id="6" name="Rectangle 5"/>
                <p:cNvSpPr/>
                <p:nvPr/>
              </p:nvSpPr>
              <p:spPr>
                <a:xfrm>
                  <a:off x="3182666" y="5123482"/>
                  <a:ext cx="2849117" cy="631378"/>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solidFill>
                        <a:srgbClr val="25B4FF"/>
                      </a:solidFill>
                    </a:rPr>
                    <a:t>Recall</a:t>
                  </a:r>
                </a:p>
                <a:p>
                  <a:pPr defTabSz="410291">
                    <a:spcBef>
                      <a:spcPts val="0"/>
                    </a:spcBef>
                    <a:spcAft>
                      <a:spcPts val="0"/>
                    </a:spcAft>
                    <a:buClr>
                      <a:srgbClr val="1C2980"/>
                    </a:buClr>
                    <a:buSzPct val="100000"/>
                  </a:pPr>
                  <a:r>
                    <a:rPr lang="en-US" sz="1200" dirty="0">
                      <a:solidFill>
                        <a:srgbClr val="1C2980"/>
                      </a:solidFill>
                      <a:cs typeface="Arial"/>
                    </a:rPr>
                    <a:t>What % of actual rare disease patients were flagged by the model?</a:t>
                  </a:r>
                </a:p>
              </p:txBody>
            </p:sp>
            <p:graphicFrame>
              <p:nvGraphicFramePr>
                <p:cNvPr id="7" name="Chart 6"/>
                <p:cNvGraphicFramePr/>
                <p:nvPr>
                  <p:extLst>
                    <p:ext uri="{D42A27DB-BD31-4B8C-83A1-F6EECF244321}">
                      <p14:modId xmlns:p14="http://schemas.microsoft.com/office/powerpoint/2010/main" val="2013510053"/>
                    </p:ext>
                  </p:extLst>
                </p:nvPr>
              </p:nvGraphicFramePr>
              <p:xfrm>
                <a:off x="2036109" y="1194486"/>
                <a:ext cx="6667500" cy="3840601"/>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6038798" y="997958"/>
                  <a:ext cx="2769907" cy="865277"/>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rgbClr val="25B4FF"/>
                      </a:solidFill>
                    </a:rPr>
                    <a:t>~13.7% Precision at </a:t>
                  </a:r>
                  <a:r>
                    <a:rPr lang="en-US" sz="1200" dirty="0">
                      <a:solidFill>
                        <a:srgbClr val="25B4FF"/>
                      </a:solidFill>
                    </a:rPr>
                    <a:t>5</a:t>
                  </a:r>
                  <a:r>
                    <a:rPr lang="en-US" sz="1200" dirty="0" smtClean="0">
                      <a:solidFill>
                        <a:srgbClr val="25B4FF"/>
                      </a:solidFill>
                    </a:rPr>
                    <a:t>% Recall</a:t>
                  </a:r>
                </a:p>
                <a:p>
                  <a:pPr marL="210312" indent="-210312" defTabSz="410291">
                    <a:spcBef>
                      <a:spcPts val="0"/>
                    </a:spcBef>
                    <a:spcAft>
                      <a:spcPts val="0"/>
                    </a:spcAft>
                    <a:buClr>
                      <a:srgbClr val="1C2980"/>
                    </a:buClr>
                    <a:buSzPct val="100000"/>
                    <a:buFont typeface="Arial"/>
                    <a:buChar char="•"/>
                  </a:pPr>
                  <a:r>
                    <a:rPr lang="en-US" sz="1200" dirty="0" smtClean="0">
                      <a:solidFill>
                        <a:srgbClr val="1C2980"/>
                      </a:solidFill>
                      <a:cs typeface="Arial"/>
                    </a:rPr>
                    <a:t>If </a:t>
                  </a:r>
                  <a:r>
                    <a:rPr lang="en-US" sz="1200" dirty="0">
                      <a:solidFill>
                        <a:srgbClr val="1C2980"/>
                      </a:solidFill>
                      <a:cs typeface="Arial"/>
                    </a:rPr>
                    <a:t>the goal is to </a:t>
                  </a:r>
                  <a:r>
                    <a:rPr lang="en-US" sz="1200" dirty="0" smtClean="0">
                      <a:solidFill>
                        <a:srgbClr val="1C2980"/>
                      </a:solidFill>
                      <a:cs typeface="Arial"/>
                    </a:rPr>
                    <a:t>find 5% </a:t>
                  </a:r>
                  <a:r>
                    <a:rPr lang="en-US" sz="1200" dirty="0">
                      <a:solidFill>
                        <a:srgbClr val="1C2980"/>
                      </a:solidFill>
                      <a:cs typeface="Arial"/>
                    </a:rPr>
                    <a:t>of </a:t>
                  </a:r>
                  <a:r>
                    <a:rPr lang="en-US" sz="1200" dirty="0" smtClean="0">
                      <a:solidFill>
                        <a:srgbClr val="1C2980"/>
                      </a:solidFill>
                      <a:cs typeface="Arial"/>
                    </a:rPr>
                    <a:t>IPF patients, roughly every 7th </a:t>
                  </a:r>
                  <a:r>
                    <a:rPr lang="en-US" sz="1200" dirty="0">
                      <a:solidFill>
                        <a:srgbClr val="1C2980"/>
                      </a:solidFill>
                      <a:cs typeface="Arial"/>
                    </a:rPr>
                    <a:t>patient will be identified </a:t>
                  </a:r>
                  <a:r>
                    <a:rPr lang="en-US" sz="1200" dirty="0" smtClean="0">
                      <a:solidFill>
                        <a:srgbClr val="1C2980"/>
                      </a:solidFill>
                      <a:cs typeface="Arial"/>
                    </a:rPr>
                    <a:t>correctly </a:t>
                  </a:r>
                  <a:endParaRPr lang="en-US" sz="1200" dirty="0">
                    <a:solidFill>
                      <a:srgbClr val="1C2980"/>
                    </a:solidFill>
                    <a:cs typeface="Arial"/>
                  </a:endParaRPr>
                </a:p>
              </p:txBody>
            </p:sp>
            <p:sp>
              <p:nvSpPr>
                <p:cNvPr id="10" name="Rectangle 9"/>
                <p:cNvSpPr/>
                <p:nvPr/>
              </p:nvSpPr>
              <p:spPr>
                <a:xfrm>
                  <a:off x="6038798" y="1852027"/>
                  <a:ext cx="2769907" cy="821206"/>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rgbClr val="25B4FF"/>
                      </a:solidFill>
                    </a:rPr>
                    <a:t>~8.5% Precision at 10% Recall</a:t>
                  </a:r>
                </a:p>
                <a:p>
                  <a:pPr marL="210312" indent="-210312" defTabSz="410291">
                    <a:spcBef>
                      <a:spcPts val="0"/>
                    </a:spcBef>
                    <a:spcAft>
                      <a:spcPts val="0"/>
                    </a:spcAft>
                    <a:buClr>
                      <a:srgbClr val="1C2980"/>
                    </a:buClr>
                    <a:buSzPct val="100000"/>
                    <a:buFont typeface="Arial"/>
                    <a:buChar char="•"/>
                  </a:pPr>
                  <a:r>
                    <a:rPr lang="en-US" sz="1200" dirty="0" smtClean="0">
                      <a:solidFill>
                        <a:srgbClr val="1C2980"/>
                      </a:solidFill>
                      <a:cs typeface="Arial"/>
                    </a:rPr>
                    <a:t>If </a:t>
                  </a:r>
                  <a:r>
                    <a:rPr lang="en-US" sz="1200" dirty="0">
                      <a:solidFill>
                        <a:srgbClr val="1C2980"/>
                      </a:solidFill>
                      <a:cs typeface="Arial"/>
                    </a:rPr>
                    <a:t>the goal is to </a:t>
                  </a:r>
                  <a:r>
                    <a:rPr lang="en-US" sz="1200" dirty="0" smtClean="0">
                      <a:solidFill>
                        <a:srgbClr val="1C2980"/>
                      </a:solidFill>
                      <a:cs typeface="Arial"/>
                    </a:rPr>
                    <a:t>find 10% </a:t>
                  </a:r>
                  <a:r>
                    <a:rPr lang="en-US" sz="1200" dirty="0">
                      <a:solidFill>
                        <a:srgbClr val="1C2980"/>
                      </a:solidFill>
                      <a:cs typeface="Arial"/>
                    </a:rPr>
                    <a:t>of </a:t>
                  </a:r>
                  <a:r>
                    <a:rPr lang="en-US" sz="1200" dirty="0" smtClean="0">
                      <a:solidFill>
                        <a:srgbClr val="1C2980"/>
                      </a:solidFill>
                      <a:cs typeface="Arial"/>
                    </a:rPr>
                    <a:t>IPF patients, roughly every 12th </a:t>
                  </a:r>
                  <a:r>
                    <a:rPr lang="en-US" sz="1200" dirty="0">
                      <a:solidFill>
                        <a:srgbClr val="1C2980"/>
                      </a:solidFill>
                      <a:cs typeface="Arial"/>
                    </a:rPr>
                    <a:t>patient will be identified </a:t>
                  </a:r>
                  <a:r>
                    <a:rPr lang="en-US" sz="1200" dirty="0" smtClean="0">
                      <a:solidFill>
                        <a:srgbClr val="1C2980"/>
                      </a:solidFill>
                      <a:cs typeface="Arial"/>
                    </a:rPr>
                    <a:t>correctly </a:t>
                  </a:r>
                  <a:endParaRPr lang="en-US" sz="1200" dirty="0">
                    <a:solidFill>
                      <a:srgbClr val="1C2980"/>
                    </a:solidFill>
                    <a:cs typeface="Arial"/>
                  </a:endParaRPr>
                </a:p>
              </p:txBody>
            </p:sp>
            <p:sp>
              <p:nvSpPr>
                <p:cNvPr id="12" name="Rectangle 11"/>
                <p:cNvSpPr/>
                <p:nvPr/>
              </p:nvSpPr>
              <p:spPr>
                <a:xfrm>
                  <a:off x="6024779" y="3806750"/>
                  <a:ext cx="2783926" cy="821206"/>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rgbClr val="25B4FF"/>
                      </a:solidFill>
                    </a:rPr>
                    <a:t>~4.5% Precision at 20% Recall</a:t>
                  </a:r>
                </a:p>
                <a:p>
                  <a:pPr marL="210312" indent="-210312" defTabSz="410291">
                    <a:spcBef>
                      <a:spcPts val="0"/>
                    </a:spcBef>
                    <a:spcAft>
                      <a:spcPts val="0"/>
                    </a:spcAft>
                    <a:buClr>
                      <a:srgbClr val="1C2980"/>
                    </a:buClr>
                    <a:buSzPct val="100000"/>
                    <a:buFont typeface="Arial"/>
                    <a:buChar char="•"/>
                  </a:pPr>
                  <a:r>
                    <a:rPr lang="en-US" sz="1200" dirty="0" smtClean="0">
                      <a:solidFill>
                        <a:srgbClr val="1C2980"/>
                      </a:solidFill>
                      <a:cs typeface="Arial"/>
                    </a:rPr>
                    <a:t>If </a:t>
                  </a:r>
                  <a:r>
                    <a:rPr lang="en-US" sz="1200" dirty="0">
                      <a:solidFill>
                        <a:srgbClr val="1C2980"/>
                      </a:solidFill>
                      <a:cs typeface="Arial"/>
                    </a:rPr>
                    <a:t>the goal is to </a:t>
                  </a:r>
                  <a:r>
                    <a:rPr lang="en-US" sz="1200" dirty="0" smtClean="0">
                      <a:solidFill>
                        <a:srgbClr val="1C2980"/>
                      </a:solidFill>
                      <a:cs typeface="Arial"/>
                    </a:rPr>
                    <a:t>find 20% </a:t>
                  </a:r>
                  <a:r>
                    <a:rPr lang="en-US" sz="1200" dirty="0">
                      <a:solidFill>
                        <a:srgbClr val="1C2980"/>
                      </a:solidFill>
                      <a:cs typeface="Arial"/>
                    </a:rPr>
                    <a:t>of </a:t>
                  </a:r>
                  <a:r>
                    <a:rPr lang="en-US" sz="1200" dirty="0" smtClean="0">
                      <a:solidFill>
                        <a:srgbClr val="1C2980"/>
                      </a:solidFill>
                      <a:cs typeface="Arial"/>
                    </a:rPr>
                    <a:t>IPF patients, roughly every 22nd </a:t>
                  </a:r>
                  <a:r>
                    <a:rPr lang="en-US" sz="1200" dirty="0">
                      <a:solidFill>
                        <a:srgbClr val="1C2980"/>
                      </a:solidFill>
                      <a:cs typeface="Arial"/>
                    </a:rPr>
                    <a:t>patient will be identified </a:t>
                  </a:r>
                  <a:r>
                    <a:rPr lang="en-US" sz="1200" dirty="0" smtClean="0">
                      <a:solidFill>
                        <a:srgbClr val="1C2980"/>
                      </a:solidFill>
                      <a:cs typeface="Arial"/>
                    </a:rPr>
                    <a:t>correctly </a:t>
                  </a:r>
                  <a:endParaRPr lang="en-US" sz="1200" dirty="0">
                    <a:solidFill>
                      <a:srgbClr val="1C2980"/>
                    </a:solidFill>
                    <a:cs typeface="Arial"/>
                  </a:endParaRPr>
                </a:p>
              </p:txBody>
            </p:sp>
          </p:grpSp>
          <p:cxnSp>
            <p:nvCxnSpPr>
              <p:cNvPr id="11" name="Straight Arrow Connector 10"/>
              <p:cNvCxnSpPr>
                <a:stCxn id="10" idx="1"/>
              </p:cNvCxnSpPr>
              <p:nvPr/>
            </p:nvCxnSpPr>
            <p:spPr>
              <a:xfrm flipH="1">
                <a:off x="3182666" y="2415030"/>
                <a:ext cx="2856132" cy="1039666"/>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9" name="Straight Arrow Connector 8"/>
            <p:cNvCxnSpPr/>
            <p:nvPr/>
          </p:nvCxnSpPr>
          <p:spPr>
            <a:xfrm flipH="1">
              <a:off x="3016980" y="2495815"/>
              <a:ext cx="3217468" cy="980058"/>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13" name="Straight Arrow Connector 12"/>
          <p:cNvCxnSpPr>
            <a:stCxn id="12" idx="1"/>
          </p:cNvCxnSpPr>
          <p:nvPr/>
        </p:nvCxnSpPr>
        <p:spPr>
          <a:xfrm flipH="1" flipV="1">
            <a:off x="4159592" y="4816774"/>
            <a:ext cx="2087093" cy="329094"/>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2"/>
          </p:nvPr>
        </p:nvSpPr>
        <p:spPr/>
        <p:txBody>
          <a:bodyPr/>
          <a:lstStyle/>
          <a:p>
            <a:r>
              <a:rPr lang="en-US" smtClean="0"/>
              <a:t>BI sharing and ML softeware intro, March 2017</a:t>
            </a:r>
            <a:endParaRPr lang="en-GB" dirty="0"/>
          </a:p>
        </p:txBody>
      </p:sp>
      <p:sp>
        <p:nvSpPr>
          <p:cNvPr id="18" name="Content Placeholder 2"/>
          <p:cNvSpPr txBox="1">
            <a:spLocks/>
          </p:cNvSpPr>
          <p:nvPr/>
        </p:nvSpPr>
        <p:spPr>
          <a:xfrm>
            <a:off x="551911" y="1085976"/>
            <a:ext cx="8554438" cy="1047750"/>
          </a:xfrm>
          <a:prstGeom prst="rect">
            <a:avLst/>
          </a:prstGeom>
        </p:spPr>
        <p:txBody>
          <a:bodyPr>
            <a:noAutofit/>
          </a:bodyPr>
          <a:lstStyle/>
          <a:p>
            <a:pPr marL="234950" indent="-234950" defTabSz="410291" fontAlgn="auto">
              <a:spcBef>
                <a:spcPts val="600"/>
              </a:spcBef>
              <a:spcAft>
                <a:spcPts val="600"/>
              </a:spcAft>
              <a:buClr>
                <a:schemeClr val="accent1"/>
              </a:buClr>
              <a:buSzPct val="100000"/>
              <a:buFont typeface="Arial"/>
              <a:buChar char="•"/>
              <a:defRPr/>
            </a:pPr>
            <a:r>
              <a:rPr lang="en-US" sz="2000" dirty="0">
                <a:solidFill>
                  <a:srgbClr val="002060"/>
                </a:solidFill>
              </a:rPr>
              <a:t>2 Stage Logistic Regression model resulted in much greater performance than all other tested models, notably achieving a precision of 13.7% at 5% recall</a:t>
            </a:r>
          </a:p>
          <a:p>
            <a:pPr marL="740205" lvl="1" indent="-285750" defTabSz="410291" fontAlgn="auto">
              <a:spcBef>
                <a:spcPts val="600"/>
              </a:spcBef>
              <a:spcAft>
                <a:spcPts val="600"/>
              </a:spcAft>
              <a:buClr>
                <a:schemeClr val="accent1"/>
              </a:buClr>
              <a:buSzPct val="100000"/>
              <a:buFont typeface="Courier New" panose="02070309020205020404" pitchFamily="49" charset="0"/>
              <a:buChar char="o"/>
              <a:defRPr/>
            </a:pPr>
            <a:endParaRPr lang="en-US" dirty="0">
              <a:solidFill>
                <a:srgbClr val="002060"/>
              </a:solidFill>
            </a:endParaRPr>
          </a:p>
          <a:p>
            <a:pPr marL="1145284" lvl="2"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234950"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marL="689405" lvl="1" indent="-234950" defTabSz="410291" fontAlgn="auto">
              <a:spcBef>
                <a:spcPts val="600"/>
              </a:spcBef>
              <a:spcAft>
                <a:spcPts val="600"/>
              </a:spcAft>
              <a:buClr>
                <a:schemeClr val="accent1"/>
              </a:buClr>
              <a:buSzPct val="100000"/>
              <a:buFont typeface="Arial"/>
              <a:buChar char="•"/>
              <a:defRPr/>
            </a:pPr>
            <a:endParaRPr lang="en-US" sz="2000" dirty="0" smtClean="0">
              <a:solidFill>
                <a:srgbClr val="002060"/>
              </a:solidFill>
            </a:endParaRPr>
          </a:p>
          <a:p>
            <a:pPr lvl="1" indent="0" defTabSz="410291" fontAlgn="auto">
              <a:spcBef>
                <a:spcPts val="600"/>
              </a:spcBef>
              <a:spcAft>
                <a:spcPts val="600"/>
              </a:spcAft>
              <a:buClr>
                <a:schemeClr val="accent1"/>
              </a:buClr>
              <a:buSzPct val="100000"/>
              <a:defRPr/>
            </a:pPr>
            <a:endParaRPr lang="en-GB" sz="2000" dirty="0" smtClean="0">
              <a:solidFill>
                <a:srgbClr val="1C2980"/>
              </a:solidFill>
              <a:latin typeface="Arial"/>
              <a:cs typeface="Arial"/>
            </a:endParaRPr>
          </a:p>
          <a:p>
            <a:pPr marL="234950" marR="0" lvl="0" indent="-234950" algn="l" defTabSz="410291" rtl="0" eaLnBrk="1" fontAlgn="auto" latinLnBrk="0" hangingPunct="1">
              <a:spcBef>
                <a:spcPts val="600"/>
              </a:spcBef>
              <a:spcAft>
                <a:spcPts val="600"/>
              </a:spcAft>
              <a:buClr>
                <a:schemeClr val="accent1"/>
              </a:buClr>
              <a:buSzPct val="100000"/>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Tree>
    <p:extLst>
      <p:ext uri="{BB962C8B-B14F-4D97-AF65-F5344CB8AC3E}">
        <p14:creationId xmlns:p14="http://schemas.microsoft.com/office/powerpoint/2010/main" val="40005426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IMS 2015">
      <a:dk1>
        <a:srgbClr val="00000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smtClean="0">
            <a:solidFill>
              <a:srgbClr val="000000"/>
            </a:solidFill>
            <a:latin typeface="Arial"/>
          </a:defRPr>
        </a:defPPr>
      </a:lstStyle>
    </a:txDef>
  </a:objectDefaults>
  <a:extraClrSchemeLst/>
  <a:extLst>
    <a:ext uri="{05A4C25C-085E-4340-85A3-A5531E510DB2}">
      <thm15:themeFamily xmlns:thm15="http://schemas.microsoft.com/office/thememl/2012/main" name="3787_IMS Health_Template.potx" id="{62D705D0-617B-4908-B319-68E13B203831}" vid="{3AC4964E-920C-4A09-A217-631CE86C1925}"/>
    </a:ext>
  </a:extLst>
</a:theme>
</file>

<file path=ppt/theme/theme2.xml><?xml version="1.0" encoding="utf-8"?>
<a:theme xmlns:a="http://schemas.openxmlformats.org/drawingml/2006/main" name="1_blank">
  <a:themeElements>
    <a:clrScheme name="Custom 15">
      <a:dk1>
        <a:srgbClr val="1C2980"/>
      </a:dk1>
      <a:lt1>
        <a:sysClr val="window" lastClr="FFFFFF"/>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600" dirty="0" smtClean="0"/>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none" rtlCol="0">
        <a:spAutoFit/>
      </a:bodyPr>
      <a:lstStyle>
        <a:defPPr>
          <a:defRPr sz="1600" dirty="0" smtClean="0">
            <a:solidFill>
              <a:schemeClr val="accent2"/>
            </a:solidFill>
          </a:defRPr>
        </a:defPPr>
      </a:lstStyle>
    </a:txDef>
  </a:objectDefaults>
  <a:extraClrSchemeLst/>
  <a:extLst>
    <a:ext uri="{05A4C25C-085E-4340-85A3-A5531E510DB2}">
      <thm15:themeFamily xmlns:thm15="http://schemas.microsoft.com/office/thememl/2012/main" name="3787_IMS Health_Template.potx" id="{62D705D0-617B-4908-B319-68E13B203831}" vid="{B233BAA5-22DE-4D3B-AC2B-EDFDAC0E6B3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30859</TotalTime>
  <Words>1559</Words>
  <Application>Microsoft Office PowerPoint</Application>
  <PresentationFormat>On-screen Show (4:3)</PresentationFormat>
  <Paragraphs>293</Paragraphs>
  <Slides>26</Slides>
  <Notes>2</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2" baseType="lpstr">
      <vt:lpstr>Verdana</vt:lpstr>
      <vt:lpstr>Arial</vt:lpstr>
      <vt:lpstr>Courier New</vt:lpstr>
      <vt:lpstr>Blank</vt:lpstr>
      <vt:lpstr>1_blank</vt:lpstr>
      <vt:lpstr>think-cell Slide</vt:lpstr>
      <vt:lpstr>BI sharing and ML software intro</vt:lpstr>
      <vt:lpstr>Agenda</vt:lpstr>
      <vt:lpstr>Background of BI IPF project</vt:lpstr>
      <vt:lpstr>Data and Preprocess</vt:lpstr>
      <vt:lpstr>Data and Preprocess (cont.1)</vt:lpstr>
      <vt:lpstr>Data and Preprocess (cont.1)</vt:lpstr>
      <vt:lpstr>Modelling</vt:lpstr>
      <vt:lpstr>Modelling</vt:lpstr>
      <vt:lpstr>Results</vt:lpstr>
      <vt:lpstr>Agenda</vt:lpstr>
      <vt:lpstr>Customize caret</vt:lpstr>
      <vt:lpstr>Customize caret</vt:lpstr>
      <vt:lpstr>mlr package</vt:lpstr>
      <vt:lpstr>Functional</vt:lpstr>
      <vt:lpstr>Agenda</vt:lpstr>
      <vt:lpstr>Spark</vt:lpstr>
      <vt:lpstr>Spark on AWS</vt:lpstr>
      <vt:lpstr>Our current cluster</vt:lpstr>
      <vt:lpstr>Install standalone Spark and run in Pycharm</vt:lpstr>
      <vt:lpstr>Install standalone Spark and run in Pycharm</vt:lpstr>
      <vt:lpstr>Install standalone Spark and run in Pycharm</vt:lpstr>
      <vt:lpstr>Agenda</vt:lpstr>
      <vt:lpstr>Simple intro to Git</vt:lpstr>
      <vt:lpstr>Simple intro to Git</vt:lpstr>
      <vt:lpstr>Simple intro to Git</vt:lpstr>
      <vt:lpstr>PowerPoint Presentation</vt:lpstr>
    </vt:vector>
  </TitlesOfParts>
  <Company>IMS HEALTH</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dlevi</dc:creator>
  <cp:lastModifiedBy>Hui Jin</cp:lastModifiedBy>
  <cp:revision>666</cp:revision>
  <dcterms:created xsi:type="dcterms:W3CDTF">2015-06-02T08:56:00Z</dcterms:created>
  <dcterms:modified xsi:type="dcterms:W3CDTF">2017-03-30T02:44:29Z</dcterms:modified>
</cp:coreProperties>
</file>