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Default Extension="bin" ContentType="application/vnd.openxmlformats-officedocument.oleObject"/>
  <Override PartName="/ppt/diagrams/drawing3.xml" ContentType="application/vnd.ms-office.drawingml.diagramDrawing+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1" r:id="rId3"/>
    <p:sldId id="272" r:id="rId4"/>
    <p:sldId id="269" r:id="rId5"/>
    <p:sldId id="267" r:id="rId6"/>
    <p:sldId id="268" r:id="rId7"/>
    <p:sldId id="258" r:id="rId8"/>
    <p:sldId id="259" r:id="rId9"/>
    <p:sldId id="260" r:id="rId10"/>
    <p:sldId id="261" r:id="rId11"/>
    <p:sldId id="273" r:id="rId12"/>
    <p:sldId id="274" r:id="rId13"/>
    <p:sldId id="277" r:id="rId14"/>
    <p:sldId id="276" r:id="rId15"/>
    <p:sldId id="262" r:id="rId16"/>
    <p:sldId id="263" r:id="rId17"/>
    <p:sldId id="270" r:id="rId18"/>
    <p:sldId id="275" r:id="rId19"/>
    <p:sldId id="279" r:id="rId20"/>
    <p:sldId id="280" r:id="rId21"/>
    <p:sldId id="283" r:id="rId22"/>
    <p:sldId id="278" r:id="rId23"/>
    <p:sldId id="281" r:id="rId24"/>
    <p:sldId id="282" r:id="rId25"/>
    <p:sldId id="286" r:id="rId26"/>
    <p:sldId id="264" r:id="rId27"/>
    <p:sldId id="265" r:id="rId28"/>
    <p:sldId id="266" r:id="rId29"/>
    <p:sldId id="285"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4" y="-2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935C1-E7A3-4F31-91EB-FE151C285039}"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2AD116EA-D048-4200-AF90-B394F3DA5623}">
      <dgm:prSet phldrT="[Text]"/>
      <dgm:spPr/>
      <dgm:t>
        <a:bodyPr/>
        <a:lstStyle/>
        <a:p>
          <a:r>
            <a:rPr lang="en-US" dirty="0" smtClean="0"/>
            <a:t>prior</a:t>
          </a:r>
          <a:endParaRPr lang="en-US" dirty="0"/>
        </a:p>
      </dgm:t>
    </dgm:pt>
    <dgm:pt modelId="{6244928E-FEA4-4E53-9BB3-840A4FE3B81C}" type="parTrans" cxnId="{77BD830B-8CE9-49A9-814E-07BC5206135E}">
      <dgm:prSet/>
      <dgm:spPr/>
      <dgm:t>
        <a:bodyPr/>
        <a:lstStyle/>
        <a:p>
          <a:endParaRPr lang="en-US"/>
        </a:p>
      </dgm:t>
    </dgm:pt>
    <dgm:pt modelId="{802EC7E6-756D-461C-95C5-4D1A1C646010}" type="sibTrans" cxnId="{77BD830B-8CE9-49A9-814E-07BC5206135E}">
      <dgm:prSet/>
      <dgm:spPr/>
      <dgm:t>
        <a:bodyPr/>
        <a:lstStyle/>
        <a:p>
          <a:endParaRPr lang="en-US"/>
        </a:p>
      </dgm:t>
    </dgm:pt>
    <dgm:pt modelId="{75E5EF1D-584C-4822-BABF-666B1FFDB34F}">
      <dgm:prSet phldrT="[Text]"/>
      <dgm:spPr/>
      <dgm:t>
        <a:bodyPr/>
        <a:lstStyle/>
        <a:p>
          <a:r>
            <a:rPr lang="en-US" dirty="0" smtClean="0"/>
            <a:t>data</a:t>
          </a:r>
          <a:endParaRPr lang="en-US" dirty="0"/>
        </a:p>
      </dgm:t>
    </dgm:pt>
    <dgm:pt modelId="{BC4040E8-E619-4BEF-B223-569512450325}" type="parTrans" cxnId="{B41B5B7F-6ED6-4A21-B67C-84CE1CF522DE}">
      <dgm:prSet/>
      <dgm:spPr/>
      <dgm:t>
        <a:bodyPr/>
        <a:lstStyle/>
        <a:p>
          <a:endParaRPr lang="en-US"/>
        </a:p>
      </dgm:t>
    </dgm:pt>
    <dgm:pt modelId="{308F1A21-C10E-4A37-A684-647CD5ADA598}" type="sibTrans" cxnId="{B41B5B7F-6ED6-4A21-B67C-84CE1CF522DE}">
      <dgm:prSet/>
      <dgm:spPr/>
      <dgm:t>
        <a:bodyPr/>
        <a:lstStyle/>
        <a:p>
          <a:endParaRPr lang="en-US"/>
        </a:p>
      </dgm:t>
    </dgm:pt>
    <dgm:pt modelId="{96644058-B368-4AEE-BE30-39E968CEFC19}">
      <dgm:prSet/>
      <dgm:spPr/>
      <dgm:t>
        <a:bodyPr/>
        <a:lstStyle/>
        <a:p>
          <a:r>
            <a:rPr lang="en-US" dirty="0" smtClean="0"/>
            <a:t>data</a:t>
          </a:r>
          <a:endParaRPr lang="en-US" dirty="0"/>
        </a:p>
      </dgm:t>
    </dgm:pt>
    <dgm:pt modelId="{4BDB0F1E-296B-4F37-A4DF-84C14AC6B27D}" type="parTrans" cxnId="{8EBFA62C-81E1-4F8D-A3BF-895FB336F54A}">
      <dgm:prSet/>
      <dgm:spPr/>
      <dgm:t>
        <a:bodyPr/>
        <a:lstStyle/>
        <a:p>
          <a:endParaRPr lang="en-US"/>
        </a:p>
      </dgm:t>
    </dgm:pt>
    <dgm:pt modelId="{971DE38A-C1E5-4371-BFAC-F9E9B3837B8E}" type="sibTrans" cxnId="{8EBFA62C-81E1-4F8D-A3BF-895FB336F54A}">
      <dgm:prSet/>
      <dgm:spPr/>
      <dgm:t>
        <a:bodyPr/>
        <a:lstStyle/>
        <a:p>
          <a:endParaRPr lang="en-US"/>
        </a:p>
      </dgm:t>
    </dgm:pt>
    <dgm:pt modelId="{C5EA03A3-CAEE-4615-AA35-C0FAA4F1013D}">
      <dgm:prSet/>
      <dgm:spPr/>
      <dgm:t>
        <a:bodyPr/>
        <a:lstStyle/>
        <a:p>
          <a:r>
            <a:rPr lang="en-US" dirty="0" smtClean="0"/>
            <a:t>data</a:t>
          </a:r>
          <a:endParaRPr lang="en-US" dirty="0"/>
        </a:p>
      </dgm:t>
    </dgm:pt>
    <dgm:pt modelId="{DC60BA34-0EC7-42F2-A60F-3005F2E70E3A}" type="parTrans" cxnId="{C1C15064-4749-49B5-8BBB-9A3331060A46}">
      <dgm:prSet/>
      <dgm:spPr/>
      <dgm:t>
        <a:bodyPr/>
        <a:lstStyle/>
        <a:p>
          <a:endParaRPr lang="en-US"/>
        </a:p>
      </dgm:t>
    </dgm:pt>
    <dgm:pt modelId="{EB973729-B770-42AB-9B24-21E72E02E3EA}" type="sibTrans" cxnId="{C1C15064-4749-49B5-8BBB-9A3331060A46}">
      <dgm:prSet/>
      <dgm:spPr/>
      <dgm:t>
        <a:bodyPr/>
        <a:lstStyle/>
        <a:p>
          <a:endParaRPr lang="en-US"/>
        </a:p>
      </dgm:t>
    </dgm:pt>
    <dgm:pt modelId="{41BA475A-29B5-43FC-A121-20F2E795D985}">
      <dgm:prSet/>
      <dgm:spPr/>
      <dgm:t>
        <a:bodyPr/>
        <a:lstStyle/>
        <a:p>
          <a:endParaRPr lang="en-US"/>
        </a:p>
      </dgm:t>
    </dgm:pt>
    <dgm:pt modelId="{9ED6C7B9-F845-4A84-89D4-B2F24BFC7D79}" type="sibTrans" cxnId="{C764556D-9373-478B-8D04-74729BF0BA9F}">
      <dgm:prSet/>
      <dgm:spPr/>
      <dgm:t>
        <a:bodyPr/>
        <a:lstStyle/>
        <a:p>
          <a:endParaRPr lang="en-US"/>
        </a:p>
      </dgm:t>
    </dgm:pt>
    <dgm:pt modelId="{7EEA12B3-2B17-4015-A3D9-97421049BB89}" type="parTrans" cxnId="{C764556D-9373-478B-8D04-74729BF0BA9F}">
      <dgm:prSet/>
      <dgm:spPr/>
      <dgm:t>
        <a:bodyPr/>
        <a:lstStyle/>
        <a:p>
          <a:endParaRPr lang="en-US"/>
        </a:p>
      </dgm:t>
    </dgm:pt>
    <dgm:pt modelId="{5F9E73D9-99B8-41FE-B85C-E6096F3880A5}" type="pres">
      <dgm:prSet presAssocID="{8DB935C1-E7A3-4F31-91EB-FE151C285039}" presName="outerComposite" presStyleCnt="0">
        <dgm:presLayoutVars>
          <dgm:chMax val="2"/>
          <dgm:animLvl val="lvl"/>
          <dgm:resizeHandles val="exact"/>
        </dgm:presLayoutVars>
      </dgm:prSet>
      <dgm:spPr/>
      <dgm:t>
        <a:bodyPr/>
        <a:lstStyle/>
        <a:p>
          <a:endParaRPr lang="en-US"/>
        </a:p>
      </dgm:t>
    </dgm:pt>
    <dgm:pt modelId="{F175558B-1D0A-4DDA-B037-12C5A1651BF1}" type="pres">
      <dgm:prSet presAssocID="{8DB935C1-E7A3-4F31-91EB-FE151C285039}" presName="dummyMaxCanvas" presStyleCnt="0"/>
      <dgm:spPr/>
    </dgm:pt>
    <dgm:pt modelId="{1210749E-F639-4385-866B-1981D4A5C3D6}" type="pres">
      <dgm:prSet presAssocID="{8DB935C1-E7A3-4F31-91EB-FE151C285039}" presName="parentComposite" presStyleCnt="0"/>
      <dgm:spPr/>
    </dgm:pt>
    <dgm:pt modelId="{09CBF3B5-CD04-48DE-9D58-0BC59C6D13FD}" type="pres">
      <dgm:prSet presAssocID="{8DB935C1-E7A3-4F31-91EB-FE151C285039}" presName="parent1" presStyleLbl="alignAccFollowNode1" presStyleIdx="0" presStyleCnt="4" custLinFactY="100000" custLinFactNeighborX="-61111" custLinFactNeighborY="165625">
        <dgm:presLayoutVars>
          <dgm:chMax val="4"/>
        </dgm:presLayoutVars>
      </dgm:prSet>
      <dgm:spPr/>
      <dgm:t>
        <a:bodyPr/>
        <a:lstStyle/>
        <a:p>
          <a:endParaRPr lang="en-US"/>
        </a:p>
      </dgm:t>
    </dgm:pt>
    <dgm:pt modelId="{2AC1709D-B3FC-4611-8311-89989C5E2531}" type="pres">
      <dgm:prSet presAssocID="{8DB935C1-E7A3-4F31-91EB-FE151C285039}" presName="parent2" presStyleLbl="alignAccFollowNode1" presStyleIdx="1" presStyleCnt="4" custLinFactY="100000" custLinFactNeighborX="60069" custLinFactNeighborY="187500">
        <dgm:presLayoutVars>
          <dgm:chMax val="4"/>
        </dgm:presLayoutVars>
      </dgm:prSet>
      <dgm:spPr/>
      <dgm:t>
        <a:bodyPr/>
        <a:lstStyle/>
        <a:p>
          <a:endParaRPr lang="en-US"/>
        </a:p>
      </dgm:t>
    </dgm:pt>
    <dgm:pt modelId="{F079EFB5-26AA-4E3D-AC0E-119C0EDCCA1C}" type="pres">
      <dgm:prSet presAssocID="{8DB935C1-E7A3-4F31-91EB-FE151C285039}" presName="childrenComposite" presStyleCnt="0"/>
      <dgm:spPr/>
    </dgm:pt>
    <dgm:pt modelId="{275BD99A-2828-40CC-A9D5-9431BE04811D}" type="pres">
      <dgm:prSet presAssocID="{8DB935C1-E7A3-4F31-91EB-FE151C285039}" presName="dummyMaxCanvas_ChildArea" presStyleCnt="0"/>
      <dgm:spPr/>
    </dgm:pt>
    <dgm:pt modelId="{988FBE06-E410-433A-9C7B-9BC322A18931}" type="pres">
      <dgm:prSet presAssocID="{8DB935C1-E7A3-4F31-91EB-FE151C285039}" presName="fulcrum" presStyleLbl="alignAccFollowNode1" presStyleIdx="2" presStyleCnt="4"/>
      <dgm:spPr/>
    </dgm:pt>
    <dgm:pt modelId="{8A0B4262-A737-4DEE-8B1B-65343C9DDED4}" type="pres">
      <dgm:prSet presAssocID="{8DB935C1-E7A3-4F31-91EB-FE151C285039}" presName="balance_12" presStyleLbl="alignAccFollowNode1" presStyleIdx="3" presStyleCnt="4" custScaleX="150000" custScaleY="175432">
        <dgm:presLayoutVars>
          <dgm:bulletEnabled val="1"/>
        </dgm:presLayoutVars>
      </dgm:prSet>
      <dgm:spPr/>
    </dgm:pt>
    <dgm:pt modelId="{B125DCE2-F8D8-4BF0-A249-A6238536336B}" type="pres">
      <dgm:prSet presAssocID="{8DB935C1-E7A3-4F31-91EB-FE151C285039}" presName="right_12_1" presStyleLbl="node1" presStyleIdx="0" presStyleCnt="3" custLinFactNeighborX="54059">
        <dgm:presLayoutVars>
          <dgm:bulletEnabled val="1"/>
        </dgm:presLayoutVars>
      </dgm:prSet>
      <dgm:spPr/>
      <dgm:t>
        <a:bodyPr/>
        <a:lstStyle/>
        <a:p>
          <a:endParaRPr lang="en-US"/>
        </a:p>
      </dgm:t>
    </dgm:pt>
    <dgm:pt modelId="{ADCEF1CE-17DE-40FC-A270-F4FD271FF3E3}" type="pres">
      <dgm:prSet presAssocID="{8DB935C1-E7A3-4F31-91EB-FE151C285039}" presName="right_12_2" presStyleLbl="node1" presStyleIdx="1" presStyleCnt="3" custLinFactNeighborX="54059">
        <dgm:presLayoutVars>
          <dgm:bulletEnabled val="1"/>
        </dgm:presLayoutVars>
      </dgm:prSet>
      <dgm:spPr/>
      <dgm:t>
        <a:bodyPr/>
        <a:lstStyle/>
        <a:p>
          <a:endParaRPr lang="en-US"/>
        </a:p>
      </dgm:t>
    </dgm:pt>
    <dgm:pt modelId="{DC79F907-7D4B-44D3-A6D2-BD77DBED762C}" type="pres">
      <dgm:prSet presAssocID="{8DB935C1-E7A3-4F31-91EB-FE151C285039}" presName="left_12_1" presStyleLbl="node1" presStyleIdx="2" presStyleCnt="3" custLinFactNeighborX="-60825">
        <dgm:presLayoutVars>
          <dgm:bulletEnabled val="1"/>
        </dgm:presLayoutVars>
      </dgm:prSet>
      <dgm:spPr/>
      <dgm:t>
        <a:bodyPr/>
        <a:lstStyle/>
        <a:p>
          <a:endParaRPr lang="en-US"/>
        </a:p>
      </dgm:t>
    </dgm:pt>
  </dgm:ptLst>
  <dgm:cxnLst>
    <dgm:cxn modelId="{8EBFA62C-81E1-4F8D-A3BF-895FB336F54A}" srcId="{75E5EF1D-584C-4822-BABF-666B1FFDB34F}" destId="{96644058-B368-4AEE-BE30-39E968CEFC19}" srcOrd="1" destOrd="0" parTransId="{4BDB0F1E-296B-4F37-A4DF-84C14AC6B27D}" sibTransId="{971DE38A-C1E5-4371-BFAC-F9E9B3837B8E}"/>
    <dgm:cxn modelId="{77BD830B-8CE9-49A9-814E-07BC5206135E}" srcId="{41BA475A-29B5-43FC-A121-20F2E795D985}" destId="{2AD116EA-D048-4200-AF90-B394F3DA5623}" srcOrd="0" destOrd="0" parTransId="{6244928E-FEA4-4E53-9BB3-840A4FE3B81C}" sibTransId="{802EC7E6-756D-461C-95C5-4D1A1C646010}"/>
    <dgm:cxn modelId="{B41B5B7F-6ED6-4A21-B67C-84CE1CF522DE}" srcId="{8DB935C1-E7A3-4F31-91EB-FE151C285039}" destId="{75E5EF1D-584C-4822-BABF-666B1FFDB34F}" srcOrd="1" destOrd="0" parTransId="{BC4040E8-E619-4BEF-B223-569512450325}" sibTransId="{308F1A21-C10E-4A37-A684-647CD5ADA598}"/>
    <dgm:cxn modelId="{D03D215A-EE10-4438-90CF-425F8E79E789}" type="presOf" srcId="{96644058-B368-4AEE-BE30-39E968CEFC19}" destId="{ADCEF1CE-17DE-40FC-A270-F4FD271FF3E3}" srcOrd="0" destOrd="0" presId="urn:microsoft.com/office/officeart/2005/8/layout/balance1"/>
    <dgm:cxn modelId="{EF612B1C-706A-4914-8965-AE6BC2209E89}" type="presOf" srcId="{8DB935C1-E7A3-4F31-91EB-FE151C285039}" destId="{5F9E73D9-99B8-41FE-B85C-E6096F3880A5}" srcOrd="0" destOrd="0" presId="urn:microsoft.com/office/officeart/2005/8/layout/balance1"/>
    <dgm:cxn modelId="{9071D15B-7CF1-41C4-9653-FE0A563ECCA0}" type="presOf" srcId="{41BA475A-29B5-43FC-A121-20F2E795D985}" destId="{09CBF3B5-CD04-48DE-9D58-0BC59C6D13FD}" srcOrd="0" destOrd="0" presId="urn:microsoft.com/office/officeart/2005/8/layout/balance1"/>
    <dgm:cxn modelId="{A8E920FC-FC16-49FC-BF3C-AB63BE4AF0F0}" type="presOf" srcId="{C5EA03A3-CAEE-4615-AA35-C0FAA4F1013D}" destId="{B125DCE2-F8D8-4BF0-A249-A6238536336B}" srcOrd="0" destOrd="0" presId="urn:microsoft.com/office/officeart/2005/8/layout/balance1"/>
    <dgm:cxn modelId="{C764556D-9373-478B-8D04-74729BF0BA9F}" srcId="{8DB935C1-E7A3-4F31-91EB-FE151C285039}" destId="{41BA475A-29B5-43FC-A121-20F2E795D985}" srcOrd="0" destOrd="0" parTransId="{7EEA12B3-2B17-4015-A3D9-97421049BB89}" sibTransId="{9ED6C7B9-F845-4A84-89D4-B2F24BFC7D79}"/>
    <dgm:cxn modelId="{D51F64AB-34AF-4900-9938-F8FC4A3A9FEB}" type="presOf" srcId="{2AD116EA-D048-4200-AF90-B394F3DA5623}" destId="{DC79F907-7D4B-44D3-A6D2-BD77DBED762C}" srcOrd="0" destOrd="0" presId="urn:microsoft.com/office/officeart/2005/8/layout/balance1"/>
    <dgm:cxn modelId="{1FEA2850-4221-4796-A923-8FD8F6753883}" type="presOf" srcId="{75E5EF1D-584C-4822-BABF-666B1FFDB34F}" destId="{2AC1709D-B3FC-4611-8311-89989C5E2531}" srcOrd="0" destOrd="0" presId="urn:microsoft.com/office/officeart/2005/8/layout/balance1"/>
    <dgm:cxn modelId="{C1C15064-4749-49B5-8BBB-9A3331060A46}" srcId="{75E5EF1D-584C-4822-BABF-666B1FFDB34F}" destId="{C5EA03A3-CAEE-4615-AA35-C0FAA4F1013D}" srcOrd="0" destOrd="0" parTransId="{DC60BA34-0EC7-42F2-A60F-3005F2E70E3A}" sibTransId="{EB973729-B770-42AB-9B24-21E72E02E3EA}"/>
    <dgm:cxn modelId="{4E09845B-E898-4D19-A11E-E034C664E3E3}" type="presParOf" srcId="{5F9E73D9-99B8-41FE-B85C-E6096F3880A5}" destId="{F175558B-1D0A-4DDA-B037-12C5A1651BF1}" srcOrd="0" destOrd="0" presId="urn:microsoft.com/office/officeart/2005/8/layout/balance1"/>
    <dgm:cxn modelId="{C0A5B166-3002-42BF-B9EE-D4F5438B3B7C}" type="presParOf" srcId="{5F9E73D9-99B8-41FE-B85C-E6096F3880A5}" destId="{1210749E-F639-4385-866B-1981D4A5C3D6}" srcOrd="1" destOrd="0" presId="urn:microsoft.com/office/officeart/2005/8/layout/balance1"/>
    <dgm:cxn modelId="{7B835056-54A3-4DE8-B56A-84E0D6B90499}" type="presParOf" srcId="{1210749E-F639-4385-866B-1981D4A5C3D6}" destId="{09CBF3B5-CD04-48DE-9D58-0BC59C6D13FD}" srcOrd="0" destOrd="0" presId="urn:microsoft.com/office/officeart/2005/8/layout/balance1"/>
    <dgm:cxn modelId="{C5BA2F73-9B9C-4109-8D07-CEED60440EC8}" type="presParOf" srcId="{1210749E-F639-4385-866B-1981D4A5C3D6}" destId="{2AC1709D-B3FC-4611-8311-89989C5E2531}" srcOrd="1" destOrd="0" presId="urn:microsoft.com/office/officeart/2005/8/layout/balance1"/>
    <dgm:cxn modelId="{C54E31A6-2286-4959-8D00-C03A34CE4A68}" type="presParOf" srcId="{5F9E73D9-99B8-41FE-B85C-E6096F3880A5}" destId="{F079EFB5-26AA-4E3D-AC0E-119C0EDCCA1C}" srcOrd="2" destOrd="0" presId="urn:microsoft.com/office/officeart/2005/8/layout/balance1"/>
    <dgm:cxn modelId="{65E3988D-DBB9-4700-9491-669809EE831D}" type="presParOf" srcId="{F079EFB5-26AA-4E3D-AC0E-119C0EDCCA1C}" destId="{275BD99A-2828-40CC-A9D5-9431BE04811D}" srcOrd="0" destOrd="0" presId="urn:microsoft.com/office/officeart/2005/8/layout/balance1"/>
    <dgm:cxn modelId="{A87021CB-F53E-48CD-80D5-0A175B9D064B}" type="presParOf" srcId="{F079EFB5-26AA-4E3D-AC0E-119C0EDCCA1C}" destId="{988FBE06-E410-433A-9C7B-9BC322A18931}" srcOrd="1" destOrd="0" presId="urn:microsoft.com/office/officeart/2005/8/layout/balance1"/>
    <dgm:cxn modelId="{B83E23BD-4030-417B-8A5A-1B034CF36122}" type="presParOf" srcId="{F079EFB5-26AA-4E3D-AC0E-119C0EDCCA1C}" destId="{8A0B4262-A737-4DEE-8B1B-65343C9DDED4}" srcOrd="2" destOrd="0" presId="urn:microsoft.com/office/officeart/2005/8/layout/balance1"/>
    <dgm:cxn modelId="{E2D88F4C-9C8C-4A08-A791-5B9AAF47F116}" type="presParOf" srcId="{F079EFB5-26AA-4E3D-AC0E-119C0EDCCA1C}" destId="{B125DCE2-F8D8-4BF0-A249-A6238536336B}" srcOrd="3" destOrd="0" presId="urn:microsoft.com/office/officeart/2005/8/layout/balance1"/>
    <dgm:cxn modelId="{72252BB4-43B7-4C97-93C9-65CEB200C0B8}" type="presParOf" srcId="{F079EFB5-26AA-4E3D-AC0E-119C0EDCCA1C}" destId="{ADCEF1CE-17DE-40FC-A270-F4FD271FF3E3}" srcOrd="4" destOrd="0" presId="urn:microsoft.com/office/officeart/2005/8/layout/balance1"/>
    <dgm:cxn modelId="{25CAC655-0D84-4709-84FD-6A14259E6988}" type="presParOf" srcId="{F079EFB5-26AA-4E3D-AC0E-119C0EDCCA1C}" destId="{DC79F907-7D4B-44D3-A6D2-BD77DBED762C}" srcOrd="5" destOrd="0" presId="urn:microsoft.com/office/officeart/2005/8/layout/balanc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E2ADE-A0AC-4248-BE34-B87D7BA3125C}"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5328E95E-3D98-4D03-AF7F-F3FA330F771C}">
      <dgm:prSet phldrT="[Text]" custT="1"/>
      <dgm:spPr/>
      <dgm:t>
        <a:bodyPr/>
        <a:lstStyle/>
        <a:p>
          <a:r>
            <a:rPr lang="en-US" sz="2000" dirty="0" smtClean="0"/>
            <a:t>Prior distribution</a:t>
          </a:r>
        </a:p>
      </dgm:t>
    </dgm:pt>
    <dgm:pt modelId="{3B96B22E-985E-4A9E-AD68-9A0FFB3BE846}" type="parTrans" cxnId="{38C6EAC5-5D07-4668-863E-048F87FC65D2}">
      <dgm:prSet/>
      <dgm:spPr/>
      <dgm:t>
        <a:bodyPr/>
        <a:lstStyle/>
        <a:p>
          <a:endParaRPr lang="en-US"/>
        </a:p>
      </dgm:t>
    </dgm:pt>
    <dgm:pt modelId="{38B26D36-C63A-4E5A-A460-231DCBC6084E}" type="sibTrans" cxnId="{38C6EAC5-5D07-4668-863E-048F87FC65D2}">
      <dgm:prSet/>
      <dgm:spPr>
        <a:solidFill>
          <a:schemeClr val="accent1">
            <a:lumMod val="20000"/>
            <a:lumOff val="80000"/>
          </a:schemeClr>
        </a:solidFill>
      </dgm:spPr>
      <dgm:t>
        <a:bodyPr/>
        <a:lstStyle/>
        <a:p>
          <a:endParaRPr lang="en-US" dirty="0"/>
        </a:p>
      </dgm:t>
    </dgm:pt>
    <dgm:pt modelId="{3B3521F6-23D9-46A7-978F-6795BFF5CA7F}">
      <dgm:prSet phldrT="[Text]" custT="1"/>
      <dgm:spPr/>
      <dgm:t>
        <a:bodyPr/>
        <a:lstStyle/>
        <a:p>
          <a:r>
            <a:rPr lang="en-US" sz="2000" dirty="0" smtClean="0"/>
            <a:t>Traditional likelihood</a:t>
          </a:r>
        </a:p>
      </dgm:t>
    </dgm:pt>
    <dgm:pt modelId="{E7729335-9BB0-4D5A-8759-61B53ADA9F0A}" type="parTrans" cxnId="{B3326116-398A-44CC-BCCF-53285304EDB5}">
      <dgm:prSet/>
      <dgm:spPr/>
      <dgm:t>
        <a:bodyPr/>
        <a:lstStyle/>
        <a:p>
          <a:endParaRPr lang="en-US"/>
        </a:p>
      </dgm:t>
    </dgm:pt>
    <dgm:pt modelId="{509B2EF7-3950-4BF4-832C-27054538E74F}" type="sibTrans" cxnId="{B3326116-398A-44CC-BCCF-53285304EDB5}">
      <dgm:prSet/>
      <dgm:spPr/>
      <dgm:t>
        <a:bodyPr/>
        <a:lstStyle/>
        <a:p>
          <a:endParaRPr lang="en-US"/>
        </a:p>
      </dgm:t>
    </dgm:pt>
    <dgm:pt modelId="{4D1E35DA-1193-4665-9E03-C387B343D90F}">
      <dgm:prSet phldrT="[Text]" custT="1"/>
      <dgm:spPr/>
      <dgm:t>
        <a:bodyPr/>
        <a:lstStyle/>
        <a:p>
          <a:r>
            <a:rPr lang="en-US" sz="2000" dirty="0" smtClean="0"/>
            <a:t>Posterior distribution </a:t>
          </a:r>
        </a:p>
      </dgm:t>
    </dgm:pt>
    <dgm:pt modelId="{6DF723B6-8C69-4D82-8F34-DC04CC274BE5}" type="parTrans" cxnId="{6D6C7163-2B89-42A4-92A3-23FCF0FA1B25}">
      <dgm:prSet/>
      <dgm:spPr/>
      <dgm:t>
        <a:bodyPr/>
        <a:lstStyle/>
        <a:p>
          <a:endParaRPr lang="en-US"/>
        </a:p>
      </dgm:t>
    </dgm:pt>
    <dgm:pt modelId="{C7DA3495-E32C-45E5-AD76-D9EC687E6919}" type="sibTrans" cxnId="{6D6C7163-2B89-42A4-92A3-23FCF0FA1B25}">
      <dgm:prSet/>
      <dgm:spPr/>
      <dgm:t>
        <a:bodyPr/>
        <a:lstStyle/>
        <a:p>
          <a:endParaRPr lang="en-US"/>
        </a:p>
      </dgm:t>
    </dgm:pt>
    <dgm:pt modelId="{5A3744EE-40C9-4A41-BA8B-93580B3FBDBD}" type="pres">
      <dgm:prSet presAssocID="{1B0E2ADE-A0AC-4248-BE34-B87D7BA3125C}" presName="Name0" presStyleCnt="0">
        <dgm:presLayoutVars>
          <dgm:dir/>
          <dgm:resizeHandles val="exact"/>
        </dgm:presLayoutVars>
      </dgm:prSet>
      <dgm:spPr/>
    </dgm:pt>
    <dgm:pt modelId="{C92319A1-4EAD-400A-BB5B-A7352B35F252}" type="pres">
      <dgm:prSet presAssocID="{1B0E2ADE-A0AC-4248-BE34-B87D7BA3125C}" presName="vNodes" presStyleCnt="0"/>
      <dgm:spPr/>
    </dgm:pt>
    <dgm:pt modelId="{712D50B3-F734-4E9C-8052-2FED70CA9AB2}" type="pres">
      <dgm:prSet presAssocID="{5328E95E-3D98-4D03-AF7F-F3FA330F771C}" presName="node" presStyleLbl="node1" presStyleIdx="0" presStyleCnt="3" custScaleX="269859" custLinFactNeighborX="-71452" custLinFactNeighborY="-54">
        <dgm:presLayoutVars>
          <dgm:bulletEnabled val="1"/>
        </dgm:presLayoutVars>
      </dgm:prSet>
      <dgm:spPr>
        <a:prstGeom prst="rect">
          <a:avLst/>
        </a:prstGeom>
      </dgm:spPr>
      <dgm:t>
        <a:bodyPr/>
        <a:lstStyle/>
        <a:p>
          <a:endParaRPr lang="en-US"/>
        </a:p>
      </dgm:t>
    </dgm:pt>
    <dgm:pt modelId="{09A086CC-FA75-47A7-9B59-41C9594F3368}" type="pres">
      <dgm:prSet presAssocID="{38B26D36-C63A-4E5A-A460-231DCBC6084E}" presName="spacerT" presStyleCnt="0"/>
      <dgm:spPr/>
    </dgm:pt>
    <dgm:pt modelId="{6F71CBB2-46DD-49BF-B570-AFFF7F2F6FC7}" type="pres">
      <dgm:prSet presAssocID="{38B26D36-C63A-4E5A-A460-231DCBC6084E}" presName="sibTrans" presStyleLbl="sibTrans2D1" presStyleIdx="0" presStyleCnt="2" custLinFactX="-25308" custLinFactNeighborX="-100000" custLinFactNeighborY="-50974"/>
      <dgm:spPr/>
      <dgm:t>
        <a:bodyPr/>
        <a:lstStyle/>
        <a:p>
          <a:endParaRPr lang="en-US"/>
        </a:p>
      </dgm:t>
    </dgm:pt>
    <dgm:pt modelId="{1F2371D9-4428-4D2F-8A2E-68B65E9BCD00}" type="pres">
      <dgm:prSet presAssocID="{38B26D36-C63A-4E5A-A460-231DCBC6084E}" presName="spacerB" presStyleCnt="0"/>
      <dgm:spPr/>
    </dgm:pt>
    <dgm:pt modelId="{C2604647-FB0E-4B63-9A74-3CABB15BF6CC}" type="pres">
      <dgm:prSet presAssocID="{3B3521F6-23D9-46A7-978F-6795BFF5CA7F}" presName="node" presStyleLbl="node1" presStyleIdx="1" presStyleCnt="3" custScaleX="269859" custLinFactY="-1332" custLinFactNeighborX="-66385" custLinFactNeighborY="-100000">
        <dgm:presLayoutVars>
          <dgm:bulletEnabled val="1"/>
        </dgm:presLayoutVars>
      </dgm:prSet>
      <dgm:spPr/>
      <dgm:t>
        <a:bodyPr/>
        <a:lstStyle/>
        <a:p>
          <a:endParaRPr lang="en-US"/>
        </a:p>
      </dgm:t>
    </dgm:pt>
    <dgm:pt modelId="{620BF318-3C2B-44E1-92E0-3A7FD0B75A16}" type="pres">
      <dgm:prSet presAssocID="{1B0E2ADE-A0AC-4248-BE34-B87D7BA3125C}" presName="sibTransLast" presStyleLbl="sibTrans2D1" presStyleIdx="1" presStyleCnt="2" custLinFactNeighborX="-3157" custLinFactNeighborY="11903"/>
      <dgm:spPr/>
      <dgm:t>
        <a:bodyPr/>
        <a:lstStyle/>
        <a:p>
          <a:endParaRPr lang="en-US"/>
        </a:p>
      </dgm:t>
    </dgm:pt>
    <dgm:pt modelId="{B437AD8C-C036-4969-978F-2EF9F776598E}" type="pres">
      <dgm:prSet presAssocID="{1B0E2ADE-A0AC-4248-BE34-B87D7BA3125C}" presName="connectorText" presStyleLbl="sibTrans2D1" presStyleIdx="1" presStyleCnt="2"/>
      <dgm:spPr/>
      <dgm:t>
        <a:bodyPr/>
        <a:lstStyle/>
        <a:p>
          <a:endParaRPr lang="en-US"/>
        </a:p>
      </dgm:t>
    </dgm:pt>
    <dgm:pt modelId="{DA5E9AA7-3BE6-468C-9523-4054564A96C2}" type="pres">
      <dgm:prSet presAssocID="{1B0E2ADE-A0AC-4248-BE34-B87D7BA3125C}" presName="lastNode" presStyleLbl="node1" presStyleIdx="2" presStyleCnt="3" custScaleX="128385" custLinFactX="6105" custLinFactNeighborX="100000">
        <dgm:presLayoutVars>
          <dgm:bulletEnabled val="1"/>
        </dgm:presLayoutVars>
      </dgm:prSet>
      <dgm:spPr/>
      <dgm:t>
        <a:bodyPr/>
        <a:lstStyle/>
        <a:p>
          <a:endParaRPr lang="en-US"/>
        </a:p>
      </dgm:t>
    </dgm:pt>
  </dgm:ptLst>
  <dgm:cxnLst>
    <dgm:cxn modelId="{0375B786-C1AB-4814-AFBC-C28BD7D9BA4E}" type="presOf" srcId="{4D1E35DA-1193-4665-9E03-C387B343D90F}" destId="{DA5E9AA7-3BE6-468C-9523-4054564A96C2}" srcOrd="0" destOrd="0" presId="urn:microsoft.com/office/officeart/2005/8/layout/equation2"/>
    <dgm:cxn modelId="{33FDE437-630B-42D9-B841-E7F1DBA2E398}" type="presOf" srcId="{1B0E2ADE-A0AC-4248-BE34-B87D7BA3125C}" destId="{5A3744EE-40C9-4A41-BA8B-93580B3FBDBD}" srcOrd="0" destOrd="0" presId="urn:microsoft.com/office/officeart/2005/8/layout/equation2"/>
    <dgm:cxn modelId="{6D6C7163-2B89-42A4-92A3-23FCF0FA1B25}" srcId="{1B0E2ADE-A0AC-4248-BE34-B87D7BA3125C}" destId="{4D1E35DA-1193-4665-9E03-C387B343D90F}" srcOrd="2" destOrd="0" parTransId="{6DF723B6-8C69-4D82-8F34-DC04CC274BE5}" sibTransId="{C7DA3495-E32C-45E5-AD76-D9EC687E6919}"/>
    <dgm:cxn modelId="{8201A864-3E05-484C-A252-BCEFBEE2B7D6}" type="presOf" srcId="{509B2EF7-3950-4BF4-832C-27054538E74F}" destId="{620BF318-3C2B-44E1-92E0-3A7FD0B75A16}" srcOrd="0" destOrd="0" presId="urn:microsoft.com/office/officeart/2005/8/layout/equation2"/>
    <dgm:cxn modelId="{0F924E36-0F36-4267-A077-4030D60A8603}" type="presOf" srcId="{5328E95E-3D98-4D03-AF7F-F3FA330F771C}" destId="{712D50B3-F734-4E9C-8052-2FED70CA9AB2}" srcOrd="0" destOrd="0" presId="urn:microsoft.com/office/officeart/2005/8/layout/equation2"/>
    <dgm:cxn modelId="{38C6EAC5-5D07-4668-863E-048F87FC65D2}" srcId="{1B0E2ADE-A0AC-4248-BE34-B87D7BA3125C}" destId="{5328E95E-3D98-4D03-AF7F-F3FA330F771C}" srcOrd="0" destOrd="0" parTransId="{3B96B22E-985E-4A9E-AD68-9A0FFB3BE846}" sibTransId="{38B26D36-C63A-4E5A-A460-231DCBC6084E}"/>
    <dgm:cxn modelId="{B3326116-398A-44CC-BCCF-53285304EDB5}" srcId="{1B0E2ADE-A0AC-4248-BE34-B87D7BA3125C}" destId="{3B3521F6-23D9-46A7-978F-6795BFF5CA7F}" srcOrd="1" destOrd="0" parTransId="{E7729335-9BB0-4D5A-8759-61B53ADA9F0A}" sibTransId="{509B2EF7-3950-4BF4-832C-27054538E74F}"/>
    <dgm:cxn modelId="{F01E6A50-5358-493A-9886-C20BBB24F994}" type="presOf" srcId="{3B3521F6-23D9-46A7-978F-6795BFF5CA7F}" destId="{C2604647-FB0E-4B63-9A74-3CABB15BF6CC}" srcOrd="0" destOrd="0" presId="urn:microsoft.com/office/officeart/2005/8/layout/equation2"/>
    <dgm:cxn modelId="{7AA44732-D936-4338-A4DE-BA36FE6D54F8}" type="presOf" srcId="{509B2EF7-3950-4BF4-832C-27054538E74F}" destId="{B437AD8C-C036-4969-978F-2EF9F776598E}" srcOrd="1" destOrd="0" presId="urn:microsoft.com/office/officeart/2005/8/layout/equation2"/>
    <dgm:cxn modelId="{60AD89DF-8075-46B8-8995-BED8388D71FA}" type="presOf" srcId="{38B26D36-C63A-4E5A-A460-231DCBC6084E}" destId="{6F71CBB2-46DD-49BF-B570-AFFF7F2F6FC7}" srcOrd="0" destOrd="0" presId="urn:microsoft.com/office/officeart/2005/8/layout/equation2"/>
    <dgm:cxn modelId="{88E5E849-7355-4E88-863F-5BD2441D1409}" type="presParOf" srcId="{5A3744EE-40C9-4A41-BA8B-93580B3FBDBD}" destId="{C92319A1-4EAD-400A-BB5B-A7352B35F252}" srcOrd="0" destOrd="0" presId="urn:microsoft.com/office/officeart/2005/8/layout/equation2"/>
    <dgm:cxn modelId="{028EA4F4-EEE4-4C3F-B697-5EECDB4265C3}" type="presParOf" srcId="{C92319A1-4EAD-400A-BB5B-A7352B35F252}" destId="{712D50B3-F734-4E9C-8052-2FED70CA9AB2}" srcOrd="0" destOrd="0" presId="urn:microsoft.com/office/officeart/2005/8/layout/equation2"/>
    <dgm:cxn modelId="{7C07AAC9-293C-4D36-81CA-98137EC37146}" type="presParOf" srcId="{C92319A1-4EAD-400A-BB5B-A7352B35F252}" destId="{09A086CC-FA75-47A7-9B59-41C9594F3368}" srcOrd="1" destOrd="0" presId="urn:microsoft.com/office/officeart/2005/8/layout/equation2"/>
    <dgm:cxn modelId="{4FCAD0C7-1DC7-4523-A604-3EEDB117C182}" type="presParOf" srcId="{C92319A1-4EAD-400A-BB5B-A7352B35F252}" destId="{6F71CBB2-46DD-49BF-B570-AFFF7F2F6FC7}" srcOrd="2" destOrd="0" presId="urn:microsoft.com/office/officeart/2005/8/layout/equation2"/>
    <dgm:cxn modelId="{2BBBDC93-59F0-404E-AF03-65CF24F1D67E}" type="presParOf" srcId="{C92319A1-4EAD-400A-BB5B-A7352B35F252}" destId="{1F2371D9-4428-4D2F-8A2E-68B65E9BCD00}" srcOrd="3" destOrd="0" presId="urn:microsoft.com/office/officeart/2005/8/layout/equation2"/>
    <dgm:cxn modelId="{B19FD1DA-7A89-427B-8DCD-8C9B70C439CC}" type="presParOf" srcId="{C92319A1-4EAD-400A-BB5B-A7352B35F252}" destId="{C2604647-FB0E-4B63-9A74-3CABB15BF6CC}" srcOrd="4" destOrd="0" presId="urn:microsoft.com/office/officeart/2005/8/layout/equation2"/>
    <dgm:cxn modelId="{59B95503-7855-47E0-B25A-09903693FFAC}" type="presParOf" srcId="{5A3744EE-40C9-4A41-BA8B-93580B3FBDBD}" destId="{620BF318-3C2B-44E1-92E0-3A7FD0B75A16}" srcOrd="1" destOrd="0" presId="urn:microsoft.com/office/officeart/2005/8/layout/equation2"/>
    <dgm:cxn modelId="{20075737-0D81-44D6-9614-4A9E0D8A2079}" type="presParOf" srcId="{620BF318-3C2B-44E1-92E0-3A7FD0B75A16}" destId="{B437AD8C-C036-4969-978F-2EF9F776598E}" srcOrd="0" destOrd="0" presId="urn:microsoft.com/office/officeart/2005/8/layout/equation2"/>
    <dgm:cxn modelId="{CBCFD6BE-1B03-4433-B738-547A4F4B6C5D}" type="presParOf" srcId="{5A3744EE-40C9-4A41-BA8B-93580B3FBDBD}" destId="{DA5E9AA7-3BE6-468C-9523-4054564A96C2}" srcOrd="2" destOrd="0" presId="urn:microsoft.com/office/officeart/2005/8/layout/equati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99BD00-73C1-4740-AD95-B52E2A461CA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59F2B11-D6DF-41AB-89CE-359C29C4D76C}">
      <dgm:prSet phldrT="[Text]" custT="1"/>
      <dgm:spPr/>
      <dgm:t>
        <a:bodyPr/>
        <a:lstStyle/>
        <a:p>
          <a:r>
            <a:rPr lang="en-US" sz="1800" dirty="0" smtClean="0"/>
            <a:t>Hierarchical </a:t>
          </a:r>
          <a:r>
            <a:rPr lang="en-US" sz="1800" dirty="0" err="1" smtClean="0"/>
            <a:t>bayesian</a:t>
          </a:r>
          <a:r>
            <a:rPr lang="en-US" sz="1800" dirty="0" smtClean="0"/>
            <a:t> model</a:t>
          </a:r>
          <a:endParaRPr lang="en-US" sz="1800" dirty="0"/>
        </a:p>
      </dgm:t>
    </dgm:pt>
    <dgm:pt modelId="{7CB5C763-FB06-43A3-ABAB-330A40C535E3}" type="parTrans" cxnId="{D9F36ED9-AA92-41B7-A823-DBC619D8815D}">
      <dgm:prSet/>
      <dgm:spPr/>
      <dgm:t>
        <a:bodyPr/>
        <a:lstStyle/>
        <a:p>
          <a:endParaRPr lang="en-US"/>
        </a:p>
      </dgm:t>
    </dgm:pt>
    <dgm:pt modelId="{350DF120-6D6C-4243-818E-316F09BA8724}" type="sibTrans" cxnId="{D9F36ED9-AA92-41B7-A823-DBC619D8815D}">
      <dgm:prSet/>
      <dgm:spPr/>
      <dgm:t>
        <a:bodyPr/>
        <a:lstStyle/>
        <a:p>
          <a:endParaRPr lang="en-US"/>
        </a:p>
      </dgm:t>
    </dgm:pt>
    <dgm:pt modelId="{6338FADD-75D8-400C-BDA3-C977E3261EB1}">
      <dgm:prSet phldrT="[Text]" custT="1"/>
      <dgm:spPr/>
      <dgm:t>
        <a:bodyPr/>
        <a:lstStyle/>
        <a:p>
          <a:r>
            <a:rPr lang="en-US" sz="1800" dirty="0" smtClean="0"/>
            <a:t>Population level</a:t>
          </a:r>
        </a:p>
      </dgm:t>
    </dgm:pt>
    <dgm:pt modelId="{053EDB5F-3D9E-4759-8700-F6AB56AECB9E}" type="parTrans" cxnId="{EC216445-C593-44BE-A407-1BBE90AFFF6F}">
      <dgm:prSet/>
      <dgm:spPr/>
      <dgm:t>
        <a:bodyPr/>
        <a:lstStyle/>
        <a:p>
          <a:endParaRPr lang="en-US"/>
        </a:p>
      </dgm:t>
    </dgm:pt>
    <dgm:pt modelId="{EB8933E9-370D-40E3-8128-D08B31278754}" type="sibTrans" cxnId="{EC216445-C593-44BE-A407-1BBE90AFFF6F}">
      <dgm:prSet/>
      <dgm:spPr/>
      <dgm:t>
        <a:bodyPr/>
        <a:lstStyle/>
        <a:p>
          <a:endParaRPr lang="en-US"/>
        </a:p>
      </dgm:t>
    </dgm:pt>
    <dgm:pt modelId="{8C295E37-EAF0-46E3-A753-FC1E0B3CE7CC}">
      <dgm:prSet phldrT="[Text]" custT="1"/>
      <dgm:spPr/>
      <dgm:t>
        <a:bodyPr/>
        <a:lstStyle/>
        <a:p>
          <a:r>
            <a:rPr lang="en-US" sz="1800" dirty="0" smtClean="0"/>
            <a:t>Prior set</a:t>
          </a:r>
        </a:p>
      </dgm:t>
    </dgm:pt>
    <dgm:pt modelId="{DBD761A5-C0AB-4828-88C2-9AA03E102717}" type="parTrans" cxnId="{95ADA8E7-341E-4916-8E4B-81CC99691D56}">
      <dgm:prSet/>
      <dgm:spPr/>
      <dgm:t>
        <a:bodyPr/>
        <a:lstStyle/>
        <a:p>
          <a:endParaRPr lang="en-US"/>
        </a:p>
      </dgm:t>
    </dgm:pt>
    <dgm:pt modelId="{E15118DB-0E4B-4362-9DCB-C2DA7783BA14}" type="sibTrans" cxnId="{95ADA8E7-341E-4916-8E4B-81CC99691D56}">
      <dgm:prSet/>
      <dgm:spPr/>
      <dgm:t>
        <a:bodyPr/>
        <a:lstStyle/>
        <a:p>
          <a:endParaRPr lang="en-US"/>
        </a:p>
      </dgm:t>
    </dgm:pt>
    <dgm:pt modelId="{1F57C6E1-083F-4447-8006-9E3C3EBD33F2}">
      <dgm:prSet phldrT="[Text]" custT="1"/>
      <dgm:spPr/>
      <dgm:t>
        <a:bodyPr/>
        <a:lstStyle/>
        <a:p>
          <a:r>
            <a:rPr lang="en-US" sz="1800" dirty="0" smtClean="0"/>
            <a:t>Individual level</a:t>
          </a:r>
        </a:p>
      </dgm:t>
    </dgm:pt>
    <dgm:pt modelId="{E95F74E6-8FA5-4B6D-93B2-74F2B2501E0E}" type="parTrans" cxnId="{C9F2CE6B-B86A-48A9-B3B6-25CD112C5D61}">
      <dgm:prSet/>
      <dgm:spPr/>
      <dgm:t>
        <a:bodyPr/>
        <a:lstStyle/>
        <a:p>
          <a:endParaRPr lang="en-US"/>
        </a:p>
      </dgm:t>
    </dgm:pt>
    <dgm:pt modelId="{6FA858CD-BE13-43CA-9E7A-2709508AC1D9}" type="sibTrans" cxnId="{C9F2CE6B-B86A-48A9-B3B6-25CD112C5D61}">
      <dgm:prSet/>
      <dgm:spPr/>
      <dgm:t>
        <a:bodyPr/>
        <a:lstStyle/>
        <a:p>
          <a:endParaRPr lang="en-US"/>
        </a:p>
      </dgm:t>
    </dgm:pt>
    <dgm:pt modelId="{68EEE279-F12C-409D-9789-B98F18FC229A}">
      <dgm:prSet phldrT="[Text]" custT="1"/>
      <dgm:spPr/>
      <dgm:t>
        <a:bodyPr/>
        <a:lstStyle/>
        <a:p>
          <a:r>
            <a:rPr lang="en-US" sz="1800" dirty="0" smtClean="0"/>
            <a:t>Prior set</a:t>
          </a:r>
        </a:p>
      </dgm:t>
    </dgm:pt>
    <dgm:pt modelId="{C7E47A97-8FA9-4EEE-BC6E-F31F76D8CED4}" type="parTrans" cxnId="{2329BB2D-1C19-4087-B0DA-A4C0CAC5B807}">
      <dgm:prSet/>
      <dgm:spPr/>
      <dgm:t>
        <a:bodyPr/>
        <a:lstStyle/>
        <a:p>
          <a:endParaRPr lang="en-US"/>
        </a:p>
      </dgm:t>
    </dgm:pt>
    <dgm:pt modelId="{C8EAC7B8-5BF8-47DA-BD66-EA122F90FD68}" type="sibTrans" cxnId="{2329BB2D-1C19-4087-B0DA-A4C0CAC5B807}">
      <dgm:prSet/>
      <dgm:spPr/>
      <dgm:t>
        <a:bodyPr/>
        <a:lstStyle/>
        <a:p>
          <a:endParaRPr lang="en-US"/>
        </a:p>
      </dgm:t>
    </dgm:pt>
    <dgm:pt modelId="{B3CDE12D-C25E-4624-8AD1-8A1761E2449E}">
      <dgm:prSet/>
      <dgm:spPr/>
      <dgm:t>
        <a:bodyPr/>
        <a:lstStyle/>
        <a:p>
          <a:r>
            <a:rPr lang="en-US" smtClean="0"/>
            <a:t>Attribute observation—A3</a:t>
          </a:r>
          <a:endParaRPr lang="en-US" dirty="0"/>
        </a:p>
      </dgm:t>
    </dgm:pt>
    <dgm:pt modelId="{BA62D499-1D74-4811-9F50-8E810A0A97E8}" type="parTrans" cxnId="{2DECB655-C7AE-4B97-89AA-94E615F3459B}">
      <dgm:prSet/>
      <dgm:spPr/>
      <dgm:t>
        <a:bodyPr/>
        <a:lstStyle/>
        <a:p>
          <a:endParaRPr lang="en-US"/>
        </a:p>
      </dgm:t>
    </dgm:pt>
    <dgm:pt modelId="{725DA446-6C49-4D9C-951A-BF3364F81E54}" type="sibTrans" cxnId="{2DECB655-C7AE-4B97-89AA-94E615F3459B}">
      <dgm:prSet/>
      <dgm:spPr/>
      <dgm:t>
        <a:bodyPr/>
        <a:lstStyle/>
        <a:p>
          <a:endParaRPr lang="en-US"/>
        </a:p>
      </dgm:t>
    </dgm:pt>
    <dgm:pt modelId="{BD38B714-9042-46C7-8A50-15165759458E}" type="pres">
      <dgm:prSet presAssocID="{6399BD00-73C1-4740-AD95-B52E2A461CA1}" presName="hierChild1" presStyleCnt="0">
        <dgm:presLayoutVars>
          <dgm:chPref val="1"/>
          <dgm:dir/>
          <dgm:animOne val="branch"/>
          <dgm:animLvl val="lvl"/>
          <dgm:resizeHandles/>
        </dgm:presLayoutVars>
      </dgm:prSet>
      <dgm:spPr/>
      <dgm:t>
        <a:bodyPr/>
        <a:lstStyle/>
        <a:p>
          <a:endParaRPr lang="en-US"/>
        </a:p>
      </dgm:t>
    </dgm:pt>
    <dgm:pt modelId="{896B4538-7B73-4A33-AD4B-C22965239E3D}" type="pres">
      <dgm:prSet presAssocID="{459F2B11-D6DF-41AB-89CE-359C29C4D76C}" presName="hierRoot1" presStyleCnt="0"/>
      <dgm:spPr/>
    </dgm:pt>
    <dgm:pt modelId="{EF363885-BF58-43FD-B158-DF9F2BCB1F0B}" type="pres">
      <dgm:prSet presAssocID="{459F2B11-D6DF-41AB-89CE-359C29C4D76C}" presName="composite" presStyleCnt="0"/>
      <dgm:spPr/>
    </dgm:pt>
    <dgm:pt modelId="{6BBAECDC-EBA8-4349-B1A1-C54C795BDBC2}" type="pres">
      <dgm:prSet presAssocID="{459F2B11-D6DF-41AB-89CE-359C29C4D76C}" presName="background" presStyleLbl="node0" presStyleIdx="0" presStyleCnt="1"/>
      <dgm:spPr/>
    </dgm:pt>
    <dgm:pt modelId="{16A5B36D-85F5-4360-97AF-77ADA31F2798}" type="pres">
      <dgm:prSet presAssocID="{459F2B11-D6DF-41AB-89CE-359C29C4D76C}" presName="text" presStyleLbl="fgAcc0" presStyleIdx="0" presStyleCnt="1" custLinFactNeighborX="4164" custLinFactNeighborY="3717">
        <dgm:presLayoutVars>
          <dgm:chPref val="3"/>
        </dgm:presLayoutVars>
      </dgm:prSet>
      <dgm:spPr/>
      <dgm:t>
        <a:bodyPr/>
        <a:lstStyle/>
        <a:p>
          <a:endParaRPr lang="en-US"/>
        </a:p>
      </dgm:t>
    </dgm:pt>
    <dgm:pt modelId="{98316B88-B366-447B-A629-1CEF5D4AF88E}" type="pres">
      <dgm:prSet presAssocID="{459F2B11-D6DF-41AB-89CE-359C29C4D76C}" presName="hierChild2" presStyleCnt="0"/>
      <dgm:spPr/>
    </dgm:pt>
    <dgm:pt modelId="{DEF39AE5-7AA6-4EFA-ACEE-4643D729380C}" type="pres">
      <dgm:prSet presAssocID="{053EDB5F-3D9E-4759-8700-F6AB56AECB9E}" presName="Name10" presStyleLbl="parChTrans1D2" presStyleIdx="0" presStyleCnt="2"/>
      <dgm:spPr/>
      <dgm:t>
        <a:bodyPr/>
        <a:lstStyle/>
        <a:p>
          <a:endParaRPr lang="en-US"/>
        </a:p>
      </dgm:t>
    </dgm:pt>
    <dgm:pt modelId="{93D49F04-4001-4D94-BD34-A1B5D30E0481}" type="pres">
      <dgm:prSet presAssocID="{6338FADD-75D8-400C-BDA3-C977E3261EB1}" presName="hierRoot2" presStyleCnt="0"/>
      <dgm:spPr/>
    </dgm:pt>
    <dgm:pt modelId="{31C24F0F-A2E0-4F9F-B0F0-42481D236FC3}" type="pres">
      <dgm:prSet presAssocID="{6338FADD-75D8-400C-BDA3-C977E3261EB1}" presName="composite2" presStyleCnt="0"/>
      <dgm:spPr/>
    </dgm:pt>
    <dgm:pt modelId="{5285534F-FB3A-441F-9B3A-09D08C990FF3}" type="pres">
      <dgm:prSet presAssocID="{6338FADD-75D8-400C-BDA3-C977E3261EB1}" presName="background2" presStyleLbl="node2" presStyleIdx="0" presStyleCnt="2"/>
      <dgm:spPr/>
    </dgm:pt>
    <dgm:pt modelId="{59CCA2FE-1608-4B03-81C4-C62058BFCAC4}" type="pres">
      <dgm:prSet presAssocID="{6338FADD-75D8-400C-BDA3-C977E3261EB1}" presName="text2" presStyleLbl="fgAcc2" presStyleIdx="0" presStyleCnt="2">
        <dgm:presLayoutVars>
          <dgm:chPref val="3"/>
        </dgm:presLayoutVars>
      </dgm:prSet>
      <dgm:spPr/>
      <dgm:t>
        <a:bodyPr/>
        <a:lstStyle/>
        <a:p>
          <a:endParaRPr lang="en-US"/>
        </a:p>
      </dgm:t>
    </dgm:pt>
    <dgm:pt modelId="{669A5DF8-9D78-4A12-B6F7-CA71B4AF4EB4}" type="pres">
      <dgm:prSet presAssocID="{6338FADD-75D8-400C-BDA3-C977E3261EB1}" presName="hierChild3" presStyleCnt="0"/>
      <dgm:spPr/>
    </dgm:pt>
    <dgm:pt modelId="{BA9B0817-03CA-4870-ADAC-5F25117FA4DF}" type="pres">
      <dgm:prSet presAssocID="{DBD761A5-C0AB-4828-88C2-9AA03E102717}" presName="Name17" presStyleLbl="parChTrans1D3" presStyleIdx="0" presStyleCnt="3"/>
      <dgm:spPr/>
      <dgm:t>
        <a:bodyPr/>
        <a:lstStyle/>
        <a:p>
          <a:endParaRPr lang="en-US"/>
        </a:p>
      </dgm:t>
    </dgm:pt>
    <dgm:pt modelId="{ED5D7D79-132F-48ED-8813-3107250F84E7}" type="pres">
      <dgm:prSet presAssocID="{8C295E37-EAF0-46E3-A753-FC1E0B3CE7CC}" presName="hierRoot3" presStyleCnt="0"/>
      <dgm:spPr/>
    </dgm:pt>
    <dgm:pt modelId="{3B0CEE31-B63D-43AE-98A5-D80F8650DCCA}" type="pres">
      <dgm:prSet presAssocID="{8C295E37-EAF0-46E3-A753-FC1E0B3CE7CC}" presName="composite3" presStyleCnt="0"/>
      <dgm:spPr/>
    </dgm:pt>
    <dgm:pt modelId="{EC4452C1-66CE-4E9C-9969-35D274B8F84D}" type="pres">
      <dgm:prSet presAssocID="{8C295E37-EAF0-46E3-A753-FC1E0B3CE7CC}" presName="background3" presStyleLbl="node3" presStyleIdx="0" presStyleCnt="3"/>
      <dgm:spPr/>
    </dgm:pt>
    <dgm:pt modelId="{F861AC87-59E8-4CF1-B88B-A4F257C59E68}" type="pres">
      <dgm:prSet presAssocID="{8C295E37-EAF0-46E3-A753-FC1E0B3CE7CC}" presName="text3" presStyleLbl="fgAcc3" presStyleIdx="0" presStyleCnt="3">
        <dgm:presLayoutVars>
          <dgm:chPref val="3"/>
        </dgm:presLayoutVars>
      </dgm:prSet>
      <dgm:spPr/>
      <dgm:t>
        <a:bodyPr/>
        <a:lstStyle/>
        <a:p>
          <a:endParaRPr lang="en-US"/>
        </a:p>
      </dgm:t>
    </dgm:pt>
    <dgm:pt modelId="{1086B38F-7B7D-4FCD-9A62-F0A2463BD059}" type="pres">
      <dgm:prSet presAssocID="{8C295E37-EAF0-46E3-A753-FC1E0B3CE7CC}" presName="hierChild4" presStyleCnt="0"/>
      <dgm:spPr/>
    </dgm:pt>
    <dgm:pt modelId="{FD372A58-B983-463F-8789-E443E24A6F7F}" type="pres">
      <dgm:prSet presAssocID="{E95F74E6-8FA5-4B6D-93B2-74F2B2501E0E}" presName="Name10" presStyleLbl="parChTrans1D2" presStyleIdx="1" presStyleCnt="2"/>
      <dgm:spPr/>
      <dgm:t>
        <a:bodyPr/>
        <a:lstStyle/>
        <a:p>
          <a:endParaRPr lang="en-US"/>
        </a:p>
      </dgm:t>
    </dgm:pt>
    <dgm:pt modelId="{EB315D38-1C47-4A7F-B072-052DA1459700}" type="pres">
      <dgm:prSet presAssocID="{1F57C6E1-083F-4447-8006-9E3C3EBD33F2}" presName="hierRoot2" presStyleCnt="0"/>
      <dgm:spPr/>
    </dgm:pt>
    <dgm:pt modelId="{F84F9CD2-2153-42EE-8358-84FDA9DDA931}" type="pres">
      <dgm:prSet presAssocID="{1F57C6E1-083F-4447-8006-9E3C3EBD33F2}" presName="composite2" presStyleCnt="0"/>
      <dgm:spPr/>
    </dgm:pt>
    <dgm:pt modelId="{F1F2C144-E72B-4964-AB90-F290739E6CD3}" type="pres">
      <dgm:prSet presAssocID="{1F57C6E1-083F-4447-8006-9E3C3EBD33F2}" presName="background2" presStyleLbl="node2" presStyleIdx="1" presStyleCnt="2"/>
      <dgm:spPr/>
    </dgm:pt>
    <dgm:pt modelId="{06BAF09C-D353-4934-AA27-E5DE7F4E7844}" type="pres">
      <dgm:prSet presAssocID="{1F57C6E1-083F-4447-8006-9E3C3EBD33F2}" presName="text2" presStyleLbl="fgAcc2" presStyleIdx="1" presStyleCnt="2">
        <dgm:presLayoutVars>
          <dgm:chPref val="3"/>
        </dgm:presLayoutVars>
      </dgm:prSet>
      <dgm:spPr/>
      <dgm:t>
        <a:bodyPr/>
        <a:lstStyle/>
        <a:p>
          <a:endParaRPr lang="en-US"/>
        </a:p>
      </dgm:t>
    </dgm:pt>
    <dgm:pt modelId="{D8ECA43D-A0DB-4E91-A2E0-7AB8F9ECEF34}" type="pres">
      <dgm:prSet presAssocID="{1F57C6E1-083F-4447-8006-9E3C3EBD33F2}" presName="hierChild3" presStyleCnt="0"/>
      <dgm:spPr/>
    </dgm:pt>
    <dgm:pt modelId="{CD9D8DF7-6DD0-4897-AAC2-44C49A0722A2}" type="pres">
      <dgm:prSet presAssocID="{C7E47A97-8FA9-4EEE-BC6E-F31F76D8CED4}" presName="Name17" presStyleLbl="parChTrans1D3" presStyleIdx="1" presStyleCnt="3"/>
      <dgm:spPr/>
      <dgm:t>
        <a:bodyPr/>
        <a:lstStyle/>
        <a:p>
          <a:endParaRPr lang="en-US"/>
        </a:p>
      </dgm:t>
    </dgm:pt>
    <dgm:pt modelId="{339F94A0-2D2E-423C-BD52-D1F7CD8407FA}" type="pres">
      <dgm:prSet presAssocID="{68EEE279-F12C-409D-9789-B98F18FC229A}" presName="hierRoot3" presStyleCnt="0"/>
      <dgm:spPr/>
    </dgm:pt>
    <dgm:pt modelId="{530B1F68-06E6-42CC-9E79-CC179C1EFDA7}" type="pres">
      <dgm:prSet presAssocID="{68EEE279-F12C-409D-9789-B98F18FC229A}" presName="composite3" presStyleCnt="0"/>
      <dgm:spPr/>
    </dgm:pt>
    <dgm:pt modelId="{F8678A39-CA0F-4015-B5EC-D009F503E654}" type="pres">
      <dgm:prSet presAssocID="{68EEE279-F12C-409D-9789-B98F18FC229A}" presName="background3" presStyleLbl="node3" presStyleIdx="1" presStyleCnt="3"/>
      <dgm:spPr/>
    </dgm:pt>
    <dgm:pt modelId="{CFB9B2AB-A407-4D7F-97C8-051B6E438813}" type="pres">
      <dgm:prSet presAssocID="{68EEE279-F12C-409D-9789-B98F18FC229A}" presName="text3" presStyleLbl="fgAcc3" presStyleIdx="1" presStyleCnt="3">
        <dgm:presLayoutVars>
          <dgm:chPref val="3"/>
        </dgm:presLayoutVars>
      </dgm:prSet>
      <dgm:spPr/>
      <dgm:t>
        <a:bodyPr/>
        <a:lstStyle/>
        <a:p>
          <a:endParaRPr lang="en-US"/>
        </a:p>
      </dgm:t>
    </dgm:pt>
    <dgm:pt modelId="{EB6A2C6C-F3A6-4BDE-B012-6A1FC9795138}" type="pres">
      <dgm:prSet presAssocID="{68EEE279-F12C-409D-9789-B98F18FC229A}" presName="hierChild4" presStyleCnt="0"/>
      <dgm:spPr/>
    </dgm:pt>
    <dgm:pt modelId="{F179DFDD-2685-43F7-97BB-D8A44A111152}" type="pres">
      <dgm:prSet presAssocID="{BA62D499-1D74-4811-9F50-8E810A0A97E8}" presName="Name17" presStyleLbl="parChTrans1D3" presStyleIdx="2" presStyleCnt="3"/>
      <dgm:spPr/>
      <dgm:t>
        <a:bodyPr/>
        <a:lstStyle/>
        <a:p>
          <a:endParaRPr lang="en-US"/>
        </a:p>
      </dgm:t>
    </dgm:pt>
    <dgm:pt modelId="{C798E204-1B0D-4A85-8C48-4ADB9D3D6409}" type="pres">
      <dgm:prSet presAssocID="{B3CDE12D-C25E-4624-8AD1-8A1761E2449E}" presName="hierRoot3" presStyleCnt="0"/>
      <dgm:spPr/>
    </dgm:pt>
    <dgm:pt modelId="{808A789A-1234-4118-950E-567898120258}" type="pres">
      <dgm:prSet presAssocID="{B3CDE12D-C25E-4624-8AD1-8A1761E2449E}" presName="composite3" presStyleCnt="0"/>
      <dgm:spPr/>
    </dgm:pt>
    <dgm:pt modelId="{C67B7747-2EC8-4391-B54C-1D71180534B5}" type="pres">
      <dgm:prSet presAssocID="{B3CDE12D-C25E-4624-8AD1-8A1761E2449E}" presName="background3" presStyleLbl="node3" presStyleIdx="2" presStyleCnt="3"/>
      <dgm:spPr/>
    </dgm:pt>
    <dgm:pt modelId="{25A15BFA-44C2-45AF-96EA-58D521555DA3}" type="pres">
      <dgm:prSet presAssocID="{B3CDE12D-C25E-4624-8AD1-8A1761E2449E}" presName="text3" presStyleLbl="fgAcc3" presStyleIdx="2" presStyleCnt="3">
        <dgm:presLayoutVars>
          <dgm:chPref val="3"/>
        </dgm:presLayoutVars>
      </dgm:prSet>
      <dgm:spPr/>
      <dgm:t>
        <a:bodyPr/>
        <a:lstStyle/>
        <a:p>
          <a:endParaRPr lang="en-US"/>
        </a:p>
      </dgm:t>
    </dgm:pt>
    <dgm:pt modelId="{6E5CBEA5-3F68-447B-9FE9-8CA31CF3D58A}" type="pres">
      <dgm:prSet presAssocID="{B3CDE12D-C25E-4624-8AD1-8A1761E2449E}" presName="hierChild4" presStyleCnt="0"/>
      <dgm:spPr/>
    </dgm:pt>
  </dgm:ptLst>
  <dgm:cxnLst>
    <dgm:cxn modelId="{EA3E1BA5-BAE3-4C5A-B911-B08D179CAC42}" type="presOf" srcId="{BA62D499-1D74-4811-9F50-8E810A0A97E8}" destId="{F179DFDD-2685-43F7-97BB-D8A44A111152}" srcOrd="0" destOrd="0" presId="urn:microsoft.com/office/officeart/2005/8/layout/hierarchy1"/>
    <dgm:cxn modelId="{247C8C5F-1056-483D-BC07-9778DDFB7DF7}" type="presOf" srcId="{68EEE279-F12C-409D-9789-B98F18FC229A}" destId="{CFB9B2AB-A407-4D7F-97C8-051B6E438813}" srcOrd="0" destOrd="0" presId="urn:microsoft.com/office/officeart/2005/8/layout/hierarchy1"/>
    <dgm:cxn modelId="{95ADA8E7-341E-4916-8E4B-81CC99691D56}" srcId="{6338FADD-75D8-400C-BDA3-C977E3261EB1}" destId="{8C295E37-EAF0-46E3-A753-FC1E0B3CE7CC}" srcOrd="0" destOrd="0" parTransId="{DBD761A5-C0AB-4828-88C2-9AA03E102717}" sibTransId="{E15118DB-0E4B-4362-9DCB-C2DA7783BA14}"/>
    <dgm:cxn modelId="{D9F36ED9-AA92-41B7-A823-DBC619D8815D}" srcId="{6399BD00-73C1-4740-AD95-B52E2A461CA1}" destId="{459F2B11-D6DF-41AB-89CE-359C29C4D76C}" srcOrd="0" destOrd="0" parTransId="{7CB5C763-FB06-43A3-ABAB-330A40C535E3}" sibTransId="{350DF120-6D6C-4243-818E-316F09BA8724}"/>
    <dgm:cxn modelId="{16948A76-9C25-461B-BDDA-6BDDDFB2F88D}" type="presOf" srcId="{B3CDE12D-C25E-4624-8AD1-8A1761E2449E}" destId="{25A15BFA-44C2-45AF-96EA-58D521555DA3}" srcOrd="0" destOrd="0" presId="urn:microsoft.com/office/officeart/2005/8/layout/hierarchy1"/>
    <dgm:cxn modelId="{35A7DC3D-0321-4318-A4FC-F8D4AE06FB1A}" type="presOf" srcId="{8C295E37-EAF0-46E3-A753-FC1E0B3CE7CC}" destId="{F861AC87-59E8-4CF1-B88B-A4F257C59E68}" srcOrd="0" destOrd="0" presId="urn:microsoft.com/office/officeart/2005/8/layout/hierarchy1"/>
    <dgm:cxn modelId="{CDE0763E-227D-4249-9CAB-07E2DDF9E9DE}" type="presOf" srcId="{6399BD00-73C1-4740-AD95-B52E2A461CA1}" destId="{BD38B714-9042-46C7-8A50-15165759458E}" srcOrd="0" destOrd="0" presId="urn:microsoft.com/office/officeart/2005/8/layout/hierarchy1"/>
    <dgm:cxn modelId="{15CCAA89-32D0-473D-8856-9C47D7C211A9}" type="presOf" srcId="{DBD761A5-C0AB-4828-88C2-9AA03E102717}" destId="{BA9B0817-03CA-4870-ADAC-5F25117FA4DF}" srcOrd="0" destOrd="0" presId="urn:microsoft.com/office/officeart/2005/8/layout/hierarchy1"/>
    <dgm:cxn modelId="{B3ECA37A-7F81-42A4-A992-7999AB0E4829}" type="presOf" srcId="{C7E47A97-8FA9-4EEE-BC6E-F31F76D8CED4}" destId="{CD9D8DF7-6DD0-4897-AAC2-44C49A0722A2}" srcOrd="0" destOrd="0" presId="urn:microsoft.com/office/officeart/2005/8/layout/hierarchy1"/>
    <dgm:cxn modelId="{776A1CA4-3FCD-41A5-8C52-B6EB5F2D2CA7}" type="presOf" srcId="{E95F74E6-8FA5-4B6D-93B2-74F2B2501E0E}" destId="{FD372A58-B983-463F-8789-E443E24A6F7F}" srcOrd="0" destOrd="0" presId="urn:microsoft.com/office/officeart/2005/8/layout/hierarchy1"/>
    <dgm:cxn modelId="{C9F2CE6B-B86A-48A9-B3B6-25CD112C5D61}" srcId="{459F2B11-D6DF-41AB-89CE-359C29C4D76C}" destId="{1F57C6E1-083F-4447-8006-9E3C3EBD33F2}" srcOrd="1" destOrd="0" parTransId="{E95F74E6-8FA5-4B6D-93B2-74F2B2501E0E}" sibTransId="{6FA858CD-BE13-43CA-9E7A-2709508AC1D9}"/>
    <dgm:cxn modelId="{1EDB44F4-848C-4B3D-9F76-D10F63598A05}" type="presOf" srcId="{6338FADD-75D8-400C-BDA3-C977E3261EB1}" destId="{59CCA2FE-1608-4B03-81C4-C62058BFCAC4}" srcOrd="0" destOrd="0" presId="urn:microsoft.com/office/officeart/2005/8/layout/hierarchy1"/>
    <dgm:cxn modelId="{33AD262D-3604-4DA2-823C-19E5F076E521}" type="presOf" srcId="{053EDB5F-3D9E-4759-8700-F6AB56AECB9E}" destId="{DEF39AE5-7AA6-4EFA-ACEE-4643D729380C}" srcOrd="0" destOrd="0" presId="urn:microsoft.com/office/officeart/2005/8/layout/hierarchy1"/>
    <dgm:cxn modelId="{EC216445-C593-44BE-A407-1BBE90AFFF6F}" srcId="{459F2B11-D6DF-41AB-89CE-359C29C4D76C}" destId="{6338FADD-75D8-400C-BDA3-C977E3261EB1}" srcOrd="0" destOrd="0" parTransId="{053EDB5F-3D9E-4759-8700-F6AB56AECB9E}" sibTransId="{EB8933E9-370D-40E3-8128-D08B31278754}"/>
    <dgm:cxn modelId="{E1B2CD04-B6FF-409A-8330-19612DF8904A}" type="presOf" srcId="{459F2B11-D6DF-41AB-89CE-359C29C4D76C}" destId="{16A5B36D-85F5-4360-97AF-77ADA31F2798}" srcOrd="0" destOrd="0" presId="urn:microsoft.com/office/officeart/2005/8/layout/hierarchy1"/>
    <dgm:cxn modelId="{2DECB655-C7AE-4B97-89AA-94E615F3459B}" srcId="{1F57C6E1-083F-4447-8006-9E3C3EBD33F2}" destId="{B3CDE12D-C25E-4624-8AD1-8A1761E2449E}" srcOrd="1" destOrd="0" parTransId="{BA62D499-1D74-4811-9F50-8E810A0A97E8}" sibTransId="{725DA446-6C49-4D9C-951A-BF3364F81E54}"/>
    <dgm:cxn modelId="{2329BB2D-1C19-4087-B0DA-A4C0CAC5B807}" srcId="{1F57C6E1-083F-4447-8006-9E3C3EBD33F2}" destId="{68EEE279-F12C-409D-9789-B98F18FC229A}" srcOrd="0" destOrd="0" parTransId="{C7E47A97-8FA9-4EEE-BC6E-F31F76D8CED4}" sibTransId="{C8EAC7B8-5BF8-47DA-BD66-EA122F90FD68}"/>
    <dgm:cxn modelId="{8B17948D-2D17-4996-A494-352136937018}" type="presOf" srcId="{1F57C6E1-083F-4447-8006-9E3C3EBD33F2}" destId="{06BAF09C-D353-4934-AA27-E5DE7F4E7844}" srcOrd="0" destOrd="0" presId="urn:microsoft.com/office/officeart/2005/8/layout/hierarchy1"/>
    <dgm:cxn modelId="{938E45CD-A9FA-40E3-8FA5-C055D52A6A74}" type="presParOf" srcId="{BD38B714-9042-46C7-8A50-15165759458E}" destId="{896B4538-7B73-4A33-AD4B-C22965239E3D}" srcOrd="0" destOrd="0" presId="urn:microsoft.com/office/officeart/2005/8/layout/hierarchy1"/>
    <dgm:cxn modelId="{6729B22C-E899-4C3B-87E2-904173A76F77}" type="presParOf" srcId="{896B4538-7B73-4A33-AD4B-C22965239E3D}" destId="{EF363885-BF58-43FD-B158-DF9F2BCB1F0B}" srcOrd="0" destOrd="0" presId="urn:microsoft.com/office/officeart/2005/8/layout/hierarchy1"/>
    <dgm:cxn modelId="{0770ABC7-194A-4C64-909A-8BE6ABDF3278}" type="presParOf" srcId="{EF363885-BF58-43FD-B158-DF9F2BCB1F0B}" destId="{6BBAECDC-EBA8-4349-B1A1-C54C795BDBC2}" srcOrd="0" destOrd="0" presId="urn:microsoft.com/office/officeart/2005/8/layout/hierarchy1"/>
    <dgm:cxn modelId="{6E33A903-4686-489B-A209-9348A5D205D4}" type="presParOf" srcId="{EF363885-BF58-43FD-B158-DF9F2BCB1F0B}" destId="{16A5B36D-85F5-4360-97AF-77ADA31F2798}" srcOrd="1" destOrd="0" presId="urn:microsoft.com/office/officeart/2005/8/layout/hierarchy1"/>
    <dgm:cxn modelId="{8BCB98C9-80B6-44BF-A877-EC7B1FDF7085}" type="presParOf" srcId="{896B4538-7B73-4A33-AD4B-C22965239E3D}" destId="{98316B88-B366-447B-A629-1CEF5D4AF88E}" srcOrd="1" destOrd="0" presId="urn:microsoft.com/office/officeart/2005/8/layout/hierarchy1"/>
    <dgm:cxn modelId="{4CBB5EFB-3CE9-4ED7-8501-587968B7F941}" type="presParOf" srcId="{98316B88-B366-447B-A629-1CEF5D4AF88E}" destId="{DEF39AE5-7AA6-4EFA-ACEE-4643D729380C}" srcOrd="0" destOrd="0" presId="urn:microsoft.com/office/officeart/2005/8/layout/hierarchy1"/>
    <dgm:cxn modelId="{D316BDC8-F174-41F0-A1BD-CD2F9D15EE3D}" type="presParOf" srcId="{98316B88-B366-447B-A629-1CEF5D4AF88E}" destId="{93D49F04-4001-4D94-BD34-A1B5D30E0481}" srcOrd="1" destOrd="0" presId="urn:microsoft.com/office/officeart/2005/8/layout/hierarchy1"/>
    <dgm:cxn modelId="{70362F30-59A5-4D4B-9B90-3183C8AE4B3C}" type="presParOf" srcId="{93D49F04-4001-4D94-BD34-A1B5D30E0481}" destId="{31C24F0F-A2E0-4F9F-B0F0-42481D236FC3}" srcOrd="0" destOrd="0" presId="urn:microsoft.com/office/officeart/2005/8/layout/hierarchy1"/>
    <dgm:cxn modelId="{5D651362-30CD-4C35-A036-1D321DF50D76}" type="presParOf" srcId="{31C24F0F-A2E0-4F9F-B0F0-42481D236FC3}" destId="{5285534F-FB3A-441F-9B3A-09D08C990FF3}" srcOrd="0" destOrd="0" presId="urn:microsoft.com/office/officeart/2005/8/layout/hierarchy1"/>
    <dgm:cxn modelId="{7E475D56-D72B-478E-B4C8-EE564D22BBED}" type="presParOf" srcId="{31C24F0F-A2E0-4F9F-B0F0-42481D236FC3}" destId="{59CCA2FE-1608-4B03-81C4-C62058BFCAC4}" srcOrd="1" destOrd="0" presId="urn:microsoft.com/office/officeart/2005/8/layout/hierarchy1"/>
    <dgm:cxn modelId="{7DAEE779-260A-47AA-8C30-075026D96EF6}" type="presParOf" srcId="{93D49F04-4001-4D94-BD34-A1B5D30E0481}" destId="{669A5DF8-9D78-4A12-B6F7-CA71B4AF4EB4}" srcOrd="1" destOrd="0" presId="urn:microsoft.com/office/officeart/2005/8/layout/hierarchy1"/>
    <dgm:cxn modelId="{582E1D94-BD92-4EBE-8781-E709EACCDBD2}" type="presParOf" srcId="{669A5DF8-9D78-4A12-B6F7-CA71B4AF4EB4}" destId="{BA9B0817-03CA-4870-ADAC-5F25117FA4DF}" srcOrd="0" destOrd="0" presId="urn:microsoft.com/office/officeart/2005/8/layout/hierarchy1"/>
    <dgm:cxn modelId="{F6FAF96D-D254-47E5-BD24-5BFD778E8505}" type="presParOf" srcId="{669A5DF8-9D78-4A12-B6F7-CA71B4AF4EB4}" destId="{ED5D7D79-132F-48ED-8813-3107250F84E7}" srcOrd="1" destOrd="0" presId="urn:microsoft.com/office/officeart/2005/8/layout/hierarchy1"/>
    <dgm:cxn modelId="{8B5A92DF-A5AF-427C-89E1-BFB47B2AB92B}" type="presParOf" srcId="{ED5D7D79-132F-48ED-8813-3107250F84E7}" destId="{3B0CEE31-B63D-43AE-98A5-D80F8650DCCA}" srcOrd="0" destOrd="0" presId="urn:microsoft.com/office/officeart/2005/8/layout/hierarchy1"/>
    <dgm:cxn modelId="{20759268-782A-40EF-98C9-2C8D248CD59F}" type="presParOf" srcId="{3B0CEE31-B63D-43AE-98A5-D80F8650DCCA}" destId="{EC4452C1-66CE-4E9C-9969-35D274B8F84D}" srcOrd="0" destOrd="0" presId="urn:microsoft.com/office/officeart/2005/8/layout/hierarchy1"/>
    <dgm:cxn modelId="{ECB06FBB-25F4-45A3-AE45-D662D64B4CFA}" type="presParOf" srcId="{3B0CEE31-B63D-43AE-98A5-D80F8650DCCA}" destId="{F861AC87-59E8-4CF1-B88B-A4F257C59E68}" srcOrd="1" destOrd="0" presId="urn:microsoft.com/office/officeart/2005/8/layout/hierarchy1"/>
    <dgm:cxn modelId="{FA6F14EB-B2CF-4554-8F39-4346BAE0FB49}" type="presParOf" srcId="{ED5D7D79-132F-48ED-8813-3107250F84E7}" destId="{1086B38F-7B7D-4FCD-9A62-F0A2463BD059}" srcOrd="1" destOrd="0" presId="urn:microsoft.com/office/officeart/2005/8/layout/hierarchy1"/>
    <dgm:cxn modelId="{E079DF6B-9E64-4E1F-AB21-BAAE9E641D4F}" type="presParOf" srcId="{98316B88-B366-447B-A629-1CEF5D4AF88E}" destId="{FD372A58-B983-463F-8789-E443E24A6F7F}" srcOrd="2" destOrd="0" presId="urn:microsoft.com/office/officeart/2005/8/layout/hierarchy1"/>
    <dgm:cxn modelId="{DBF48E61-DF79-4076-830A-1274C79B783A}" type="presParOf" srcId="{98316B88-B366-447B-A629-1CEF5D4AF88E}" destId="{EB315D38-1C47-4A7F-B072-052DA1459700}" srcOrd="3" destOrd="0" presId="urn:microsoft.com/office/officeart/2005/8/layout/hierarchy1"/>
    <dgm:cxn modelId="{283CEB22-BB6D-4C91-8165-7655DBDE0484}" type="presParOf" srcId="{EB315D38-1C47-4A7F-B072-052DA1459700}" destId="{F84F9CD2-2153-42EE-8358-84FDA9DDA931}" srcOrd="0" destOrd="0" presId="urn:microsoft.com/office/officeart/2005/8/layout/hierarchy1"/>
    <dgm:cxn modelId="{57A9BFBB-F910-4D45-9B8C-C2954806209E}" type="presParOf" srcId="{F84F9CD2-2153-42EE-8358-84FDA9DDA931}" destId="{F1F2C144-E72B-4964-AB90-F290739E6CD3}" srcOrd="0" destOrd="0" presId="urn:microsoft.com/office/officeart/2005/8/layout/hierarchy1"/>
    <dgm:cxn modelId="{36238B7F-BD57-4F5E-8620-2BE1087DCD4A}" type="presParOf" srcId="{F84F9CD2-2153-42EE-8358-84FDA9DDA931}" destId="{06BAF09C-D353-4934-AA27-E5DE7F4E7844}" srcOrd="1" destOrd="0" presId="urn:microsoft.com/office/officeart/2005/8/layout/hierarchy1"/>
    <dgm:cxn modelId="{0165D7DF-6795-487B-BAE6-07CDA227794B}" type="presParOf" srcId="{EB315D38-1C47-4A7F-B072-052DA1459700}" destId="{D8ECA43D-A0DB-4E91-A2E0-7AB8F9ECEF34}" srcOrd="1" destOrd="0" presId="urn:microsoft.com/office/officeart/2005/8/layout/hierarchy1"/>
    <dgm:cxn modelId="{3DEC4EF9-8B8A-4BC1-867C-B1E1B27C0DAA}" type="presParOf" srcId="{D8ECA43D-A0DB-4E91-A2E0-7AB8F9ECEF34}" destId="{CD9D8DF7-6DD0-4897-AAC2-44C49A0722A2}" srcOrd="0" destOrd="0" presId="urn:microsoft.com/office/officeart/2005/8/layout/hierarchy1"/>
    <dgm:cxn modelId="{AED0FD49-59FD-4735-BF8E-B99A9507D1FB}" type="presParOf" srcId="{D8ECA43D-A0DB-4E91-A2E0-7AB8F9ECEF34}" destId="{339F94A0-2D2E-423C-BD52-D1F7CD8407FA}" srcOrd="1" destOrd="0" presId="urn:microsoft.com/office/officeart/2005/8/layout/hierarchy1"/>
    <dgm:cxn modelId="{AAF42C0B-46E1-4D77-97E6-A8A6ADE31241}" type="presParOf" srcId="{339F94A0-2D2E-423C-BD52-D1F7CD8407FA}" destId="{530B1F68-06E6-42CC-9E79-CC179C1EFDA7}" srcOrd="0" destOrd="0" presId="urn:microsoft.com/office/officeart/2005/8/layout/hierarchy1"/>
    <dgm:cxn modelId="{B11B5B7C-D39E-4AD0-B04E-373C5C3FE7CC}" type="presParOf" srcId="{530B1F68-06E6-42CC-9E79-CC179C1EFDA7}" destId="{F8678A39-CA0F-4015-B5EC-D009F503E654}" srcOrd="0" destOrd="0" presId="urn:microsoft.com/office/officeart/2005/8/layout/hierarchy1"/>
    <dgm:cxn modelId="{F68CB7CE-442A-4D84-A0BA-AF6CB17FF9BB}" type="presParOf" srcId="{530B1F68-06E6-42CC-9E79-CC179C1EFDA7}" destId="{CFB9B2AB-A407-4D7F-97C8-051B6E438813}" srcOrd="1" destOrd="0" presId="urn:microsoft.com/office/officeart/2005/8/layout/hierarchy1"/>
    <dgm:cxn modelId="{D4BE0F5B-4B57-4BF0-AC81-292E2AD88780}" type="presParOf" srcId="{339F94A0-2D2E-423C-BD52-D1F7CD8407FA}" destId="{EB6A2C6C-F3A6-4BDE-B012-6A1FC9795138}" srcOrd="1" destOrd="0" presId="urn:microsoft.com/office/officeart/2005/8/layout/hierarchy1"/>
    <dgm:cxn modelId="{ED69731F-CE00-4D64-982C-B56AF9829EDE}" type="presParOf" srcId="{D8ECA43D-A0DB-4E91-A2E0-7AB8F9ECEF34}" destId="{F179DFDD-2685-43F7-97BB-D8A44A111152}" srcOrd="2" destOrd="0" presId="urn:microsoft.com/office/officeart/2005/8/layout/hierarchy1"/>
    <dgm:cxn modelId="{801268AE-DF0E-4B44-B670-38DF49F538F4}" type="presParOf" srcId="{D8ECA43D-A0DB-4E91-A2E0-7AB8F9ECEF34}" destId="{C798E204-1B0D-4A85-8C48-4ADB9D3D6409}" srcOrd="3" destOrd="0" presId="urn:microsoft.com/office/officeart/2005/8/layout/hierarchy1"/>
    <dgm:cxn modelId="{94142E38-443B-41F1-9281-30C3484F80DD}" type="presParOf" srcId="{C798E204-1B0D-4A85-8C48-4ADB9D3D6409}" destId="{808A789A-1234-4118-950E-567898120258}" srcOrd="0" destOrd="0" presId="urn:microsoft.com/office/officeart/2005/8/layout/hierarchy1"/>
    <dgm:cxn modelId="{28FAF080-19DE-4F8D-B2E7-D2B1CADF701A}" type="presParOf" srcId="{808A789A-1234-4118-950E-567898120258}" destId="{C67B7747-2EC8-4391-B54C-1D71180534B5}" srcOrd="0" destOrd="0" presId="urn:microsoft.com/office/officeart/2005/8/layout/hierarchy1"/>
    <dgm:cxn modelId="{EE781F31-3B46-4AE8-9ED0-ADF9693A7168}" type="presParOf" srcId="{808A789A-1234-4118-950E-567898120258}" destId="{25A15BFA-44C2-45AF-96EA-58D521555DA3}" srcOrd="1" destOrd="0" presId="urn:microsoft.com/office/officeart/2005/8/layout/hierarchy1"/>
    <dgm:cxn modelId="{CA2F63B4-9707-4FCC-8319-FCACBFFBC054}" type="presParOf" srcId="{C798E204-1B0D-4A85-8C48-4ADB9D3D6409}" destId="{6E5CBEA5-3F68-447B-9FE9-8CA31CF3D58A}"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CBF3B5-CD04-48DE-9D58-0BC59C6D13FD}">
      <dsp:nvSpPr>
        <dsp:cNvPr id="0" name=""/>
        <dsp:cNvSpPr/>
      </dsp:nvSpPr>
      <dsp:spPr>
        <a:xfrm>
          <a:off x="365761" y="2159000"/>
          <a:ext cx="1463040" cy="8128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endParaRPr lang="en-US" sz="3500" kern="1200"/>
        </a:p>
      </dsp:txBody>
      <dsp:txXfrm>
        <a:off x="365761" y="2159000"/>
        <a:ext cx="1463040" cy="812800"/>
      </dsp:txXfrm>
    </dsp:sp>
    <dsp:sp modelId="{2AC1709D-B3FC-4611-8311-89989C5E2531}">
      <dsp:nvSpPr>
        <dsp:cNvPr id="0" name=""/>
        <dsp:cNvSpPr/>
      </dsp:nvSpPr>
      <dsp:spPr>
        <a:xfrm>
          <a:off x="4251953" y="2336799"/>
          <a:ext cx="1463040" cy="8128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data</a:t>
          </a:r>
          <a:endParaRPr lang="en-US" sz="3500" kern="1200" dirty="0"/>
        </a:p>
      </dsp:txBody>
      <dsp:txXfrm>
        <a:off x="4251953" y="2336799"/>
        <a:ext cx="1463040" cy="812800"/>
      </dsp:txXfrm>
    </dsp:sp>
    <dsp:sp modelId="{988FBE06-E410-433A-9C7B-9BC322A18931}">
      <dsp:nvSpPr>
        <dsp:cNvPr id="0" name=""/>
        <dsp:cNvSpPr/>
      </dsp:nvSpPr>
      <dsp:spPr>
        <a:xfrm>
          <a:off x="2743200" y="3454400"/>
          <a:ext cx="609600" cy="60960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0B4262-A737-4DEE-8B1B-65343C9DDED4}">
      <dsp:nvSpPr>
        <dsp:cNvPr id="0" name=""/>
        <dsp:cNvSpPr/>
      </dsp:nvSpPr>
      <dsp:spPr>
        <a:xfrm rot="240000">
          <a:off x="9082" y="3084773"/>
          <a:ext cx="6077834" cy="47265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25DCE2-F8D8-4BF0-A249-A6238536336B}">
      <dsp:nvSpPr>
        <dsp:cNvPr id="0" name=""/>
        <dsp:cNvSpPr/>
      </dsp:nvSpPr>
      <dsp:spPr>
        <a:xfrm rot="240000">
          <a:off x="4244698" y="2164505"/>
          <a:ext cx="1506002" cy="10679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data</a:t>
          </a:r>
          <a:endParaRPr lang="en-US" sz="4200" kern="1200" dirty="0"/>
        </a:p>
      </dsp:txBody>
      <dsp:txXfrm rot="240000">
        <a:off x="4244698" y="2164505"/>
        <a:ext cx="1506002" cy="1067980"/>
      </dsp:txXfrm>
    </dsp:sp>
    <dsp:sp modelId="{ADCEF1CE-17DE-40FC-A270-F4FD271FF3E3}">
      <dsp:nvSpPr>
        <dsp:cNvPr id="0" name=""/>
        <dsp:cNvSpPr/>
      </dsp:nvSpPr>
      <dsp:spPr>
        <a:xfrm rot="240000">
          <a:off x="4325978" y="1059097"/>
          <a:ext cx="1506002" cy="10679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data</a:t>
          </a:r>
          <a:endParaRPr lang="en-US" sz="4200" kern="1200" dirty="0"/>
        </a:p>
      </dsp:txBody>
      <dsp:txXfrm rot="240000">
        <a:off x="4325978" y="1059097"/>
        <a:ext cx="1506002" cy="1067980"/>
      </dsp:txXfrm>
    </dsp:sp>
    <dsp:sp modelId="{DC79F907-7D4B-44D3-A6D2-BD77DBED762C}">
      <dsp:nvSpPr>
        <dsp:cNvPr id="0" name=""/>
        <dsp:cNvSpPr/>
      </dsp:nvSpPr>
      <dsp:spPr>
        <a:xfrm rot="240000">
          <a:off x="340210" y="2018201"/>
          <a:ext cx="1506002" cy="10679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prior</a:t>
          </a:r>
          <a:endParaRPr lang="en-US" sz="4200" kern="1200" dirty="0"/>
        </a:p>
      </dsp:txBody>
      <dsp:txXfrm rot="240000">
        <a:off x="340210" y="2018201"/>
        <a:ext cx="1506002" cy="10679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12D50B3-F734-4E9C-8052-2FED70CA9AB2}">
      <dsp:nvSpPr>
        <dsp:cNvPr id="0" name=""/>
        <dsp:cNvSpPr/>
      </dsp:nvSpPr>
      <dsp:spPr>
        <a:xfrm>
          <a:off x="1823340" y="0"/>
          <a:ext cx="2174428" cy="8057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Prior distribution</a:t>
          </a:r>
        </a:p>
      </dsp:txBody>
      <dsp:txXfrm>
        <a:off x="1823340" y="0"/>
        <a:ext cx="2174428" cy="805764"/>
      </dsp:txXfrm>
    </dsp:sp>
    <dsp:sp modelId="{6F71CBB2-46DD-49BF-B570-AFFF7F2F6FC7}">
      <dsp:nvSpPr>
        <dsp:cNvPr id="0" name=""/>
        <dsp:cNvSpPr/>
      </dsp:nvSpPr>
      <dsp:spPr>
        <a:xfrm>
          <a:off x="2666998" y="837876"/>
          <a:ext cx="467343" cy="467343"/>
        </a:xfrm>
        <a:prstGeom prst="mathPlus">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dirty="0"/>
        </a:p>
      </dsp:txBody>
      <dsp:txXfrm>
        <a:off x="2666998" y="837876"/>
        <a:ext cx="467343" cy="467343"/>
      </dsp:txXfrm>
    </dsp:sp>
    <dsp:sp modelId="{C2604647-FB0E-4B63-9A74-3CABB15BF6CC}">
      <dsp:nvSpPr>
        <dsp:cNvPr id="0" name=""/>
        <dsp:cNvSpPr/>
      </dsp:nvSpPr>
      <dsp:spPr>
        <a:xfrm>
          <a:off x="1864168" y="1327838"/>
          <a:ext cx="2174428" cy="8057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Traditional likelihood</a:t>
          </a:r>
        </a:p>
      </dsp:txBody>
      <dsp:txXfrm>
        <a:off x="1864168" y="1327838"/>
        <a:ext cx="2174428" cy="805764"/>
      </dsp:txXfrm>
    </dsp:sp>
    <dsp:sp modelId="{620BF318-3C2B-44E1-92E0-3A7FD0B75A16}">
      <dsp:nvSpPr>
        <dsp:cNvPr id="0" name=""/>
        <dsp:cNvSpPr/>
      </dsp:nvSpPr>
      <dsp:spPr>
        <a:xfrm rot="34996">
          <a:off x="4411871" y="972274"/>
          <a:ext cx="848201" cy="2997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34996">
        <a:off x="4411871" y="972274"/>
        <a:ext cx="848201" cy="299744"/>
      </dsp:txXfrm>
    </dsp:sp>
    <dsp:sp modelId="{DA5E9AA7-3BE6-468C-9523-4054564A96C2}">
      <dsp:nvSpPr>
        <dsp:cNvPr id="0" name=""/>
        <dsp:cNvSpPr/>
      </dsp:nvSpPr>
      <dsp:spPr>
        <a:xfrm>
          <a:off x="5638805" y="299135"/>
          <a:ext cx="2068962" cy="16115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Posterior distribution </a:t>
          </a:r>
        </a:p>
      </dsp:txBody>
      <dsp:txXfrm>
        <a:off x="5638805" y="299135"/>
        <a:ext cx="2068962" cy="161152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79DFDD-2685-43F7-97BB-D8A44A111152}">
      <dsp:nvSpPr>
        <dsp:cNvPr id="0" name=""/>
        <dsp:cNvSpPr/>
      </dsp:nvSpPr>
      <dsp:spPr>
        <a:xfrm>
          <a:off x="4337260" y="2446631"/>
          <a:ext cx="957176" cy="455529"/>
        </a:xfrm>
        <a:custGeom>
          <a:avLst/>
          <a:gdLst/>
          <a:ahLst/>
          <a:cxnLst/>
          <a:rect l="0" t="0" r="0" b="0"/>
          <a:pathLst>
            <a:path>
              <a:moveTo>
                <a:pt x="0" y="0"/>
              </a:moveTo>
              <a:lnTo>
                <a:pt x="0" y="310429"/>
              </a:lnTo>
              <a:lnTo>
                <a:pt x="957176" y="310429"/>
              </a:lnTo>
              <a:lnTo>
                <a:pt x="957176" y="4555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D8DF7-6DD0-4897-AAC2-44C49A0722A2}">
      <dsp:nvSpPr>
        <dsp:cNvPr id="0" name=""/>
        <dsp:cNvSpPr/>
      </dsp:nvSpPr>
      <dsp:spPr>
        <a:xfrm>
          <a:off x="3380083" y="2446631"/>
          <a:ext cx="957176" cy="455529"/>
        </a:xfrm>
        <a:custGeom>
          <a:avLst/>
          <a:gdLst/>
          <a:ahLst/>
          <a:cxnLst/>
          <a:rect l="0" t="0" r="0" b="0"/>
          <a:pathLst>
            <a:path>
              <a:moveTo>
                <a:pt x="957176" y="0"/>
              </a:moveTo>
              <a:lnTo>
                <a:pt x="957176" y="310429"/>
              </a:lnTo>
              <a:lnTo>
                <a:pt x="0" y="310429"/>
              </a:lnTo>
              <a:lnTo>
                <a:pt x="0" y="4555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372A58-B983-463F-8789-E443E24A6F7F}">
      <dsp:nvSpPr>
        <dsp:cNvPr id="0" name=""/>
        <dsp:cNvSpPr/>
      </dsp:nvSpPr>
      <dsp:spPr>
        <a:xfrm>
          <a:off x="2966715" y="1033477"/>
          <a:ext cx="1370545" cy="418560"/>
        </a:xfrm>
        <a:custGeom>
          <a:avLst/>
          <a:gdLst/>
          <a:ahLst/>
          <a:cxnLst/>
          <a:rect l="0" t="0" r="0" b="0"/>
          <a:pathLst>
            <a:path>
              <a:moveTo>
                <a:pt x="0" y="0"/>
              </a:moveTo>
              <a:lnTo>
                <a:pt x="0" y="273460"/>
              </a:lnTo>
              <a:lnTo>
                <a:pt x="1370545" y="273460"/>
              </a:lnTo>
              <a:lnTo>
                <a:pt x="1370545" y="4185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B0817-03CA-4870-ADAC-5F25117FA4DF}">
      <dsp:nvSpPr>
        <dsp:cNvPr id="0" name=""/>
        <dsp:cNvSpPr/>
      </dsp:nvSpPr>
      <dsp:spPr>
        <a:xfrm>
          <a:off x="1420010" y="2446631"/>
          <a:ext cx="91440" cy="455529"/>
        </a:xfrm>
        <a:custGeom>
          <a:avLst/>
          <a:gdLst/>
          <a:ahLst/>
          <a:cxnLst/>
          <a:rect l="0" t="0" r="0" b="0"/>
          <a:pathLst>
            <a:path>
              <a:moveTo>
                <a:pt x="45720" y="0"/>
              </a:moveTo>
              <a:lnTo>
                <a:pt x="45720" y="4555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F39AE5-7AA6-4EFA-ACEE-4643D729380C}">
      <dsp:nvSpPr>
        <dsp:cNvPr id="0" name=""/>
        <dsp:cNvSpPr/>
      </dsp:nvSpPr>
      <dsp:spPr>
        <a:xfrm>
          <a:off x="1465730" y="1033477"/>
          <a:ext cx="1500985" cy="418560"/>
        </a:xfrm>
        <a:custGeom>
          <a:avLst/>
          <a:gdLst/>
          <a:ahLst/>
          <a:cxnLst/>
          <a:rect l="0" t="0" r="0" b="0"/>
          <a:pathLst>
            <a:path>
              <a:moveTo>
                <a:pt x="1500985" y="0"/>
              </a:moveTo>
              <a:lnTo>
                <a:pt x="1500985" y="273460"/>
              </a:lnTo>
              <a:lnTo>
                <a:pt x="0" y="273460"/>
              </a:lnTo>
              <a:lnTo>
                <a:pt x="0" y="41856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AECDC-EBA8-4349-B1A1-C54C795BDBC2}">
      <dsp:nvSpPr>
        <dsp:cNvPr id="0" name=""/>
        <dsp:cNvSpPr/>
      </dsp:nvSpPr>
      <dsp:spPr>
        <a:xfrm>
          <a:off x="2183570" y="38883"/>
          <a:ext cx="1566289" cy="994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A5B36D-85F5-4360-97AF-77ADA31F2798}">
      <dsp:nvSpPr>
        <dsp:cNvPr id="0" name=""/>
        <dsp:cNvSpPr/>
      </dsp:nvSpPr>
      <dsp:spPr>
        <a:xfrm>
          <a:off x="2357603" y="204214"/>
          <a:ext cx="1566289" cy="9945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Hierarchical </a:t>
          </a:r>
          <a:r>
            <a:rPr lang="en-US" sz="1800" kern="1200" dirty="0" err="1" smtClean="0"/>
            <a:t>bayesian</a:t>
          </a:r>
          <a:r>
            <a:rPr lang="en-US" sz="1800" kern="1200" dirty="0" smtClean="0"/>
            <a:t> model</a:t>
          </a:r>
          <a:endParaRPr lang="en-US" sz="1800" kern="1200" dirty="0"/>
        </a:p>
      </dsp:txBody>
      <dsp:txXfrm>
        <a:off x="2357603" y="204214"/>
        <a:ext cx="1566289" cy="994593"/>
      </dsp:txXfrm>
    </dsp:sp>
    <dsp:sp modelId="{5285534F-FB3A-441F-9B3A-09D08C990FF3}">
      <dsp:nvSpPr>
        <dsp:cNvPr id="0" name=""/>
        <dsp:cNvSpPr/>
      </dsp:nvSpPr>
      <dsp:spPr>
        <a:xfrm>
          <a:off x="682585" y="1452037"/>
          <a:ext cx="1566289" cy="994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CCA2FE-1608-4B03-81C4-C62058BFCAC4}">
      <dsp:nvSpPr>
        <dsp:cNvPr id="0" name=""/>
        <dsp:cNvSpPr/>
      </dsp:nvSpPr>
      <dsp:spPr>
        <a:xfrm>
          <a:off x="856617" y="1617368"/>
          <a:ext cx="1566289" cy="9945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Population level</a:t>
          </a:r>
        </a:p>
      </dsp:txBody>
      <dsp:txXfrm>
        <a:off x="856617" y="1617368"/>
        <a:ext cx="1566289" cy="994593"/>
      </dsp:txXfrm>
    </dsp:sp>
    <dsp:sp modelId="{EC4452C1-66CE-4E9C-9969-35D274B8F84D}">
      <dsp:nvSpPr>
        <dsp:cNvPr id="0" name=""/>
        <dsp:cNvSpPr/>
      </dsp:nvSpPr>
      <dsp:spPr>
        <a:xfrm>
          <a:off x="682585" y="2902160"/>
          <a:ext cx="1566289" cy="994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61AC87-59E8-4CF1-B88B-A4F257C59E68}">
      <dsp:nvSpPr>
        <dsp:cNvPr id="0" name=""/>
        <dsp:cNvSpPr/>
      </dsp:nvSpPr>
      <dsp:spPr>
        <a:xfrm>
          <a:off x="856617" y="3067491"/>
          <a:ext cx="1566289" cy="9945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Prior set</a:t>
          </a:r>
        </a:p>
      </dsp:txBody>
      <dsp:txXfrm>
        <a:off x="856617" y="3067491"/>
        <a:ext cx="1566289" cy="994593"/>
      </dsp:txXfrm>
    </dsp:sp>
    <dsp:sp modelId="{F1F2C144-E72B-4964-AB90-F290739E6CD3}">
      <dsp:nvSpPr>
        <dsp:cNvPr id="0" name=""/>
        <dsp:cNvSpPr/>
      </dsp:nvSpPr>
      <dsp:spPr>
        <a:xfrm>
          <a:off x="3554116" y="1452037"/>
          <a:ext cx="1566289" cy="994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AF09C-D353-4934-AA27-E5DE7F4E7844}">
      <dsp:nvSpPr>
        <dsp:cNvPr id="0" name=""/>
        <dsp:cNvSpPr/>
      </dsp:nvSpPr>
      <dsp:spPr>
        <a:xfrm>
          <a:off x="3728148" y="1617368"/>
          <a:ext cx="1566289" cy="9945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Individual level</a:t>
          </a:r>
        </a:p>
      </dsp:txBody>
      <dsp:txXfrm>
        <a:off x="3728148" y="1617368"/>
        <a:ext cx="1566289" cy="994593"/>
      </dsp:txXfrm>
    </dsp:sp>
    <dsp:sp modelId="{F8678A39-CA0F-4015-B5EC-D009F503E654}">
      <dsp:nvSpPr>
        <dsp:cNvPr id="0" name=""/>
        <dsp:cNvSpPr/>
      </dsp:nvSpPr>
      <dsp:spPr>
        <a:xfrm>
          <a:off x="2596939" y="2902160"/>
          <a:ext cx="1566289" cy="994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B9B2AB-A407-4D7F-97C8-051B6E438813}">
      <dsp:nvSpPr>
        <dsp:cNvPr id="0" name=""/>
        <dsp:cNvSpPr/>
      </dsp:nvSpPr>
      <dsp:spPr>
        <a:xfrm>
          <a:off x="2770971" y="3067491"/>
          <a:ext cx="1566289" cy="9945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Prior set</a:t>
          </a:r>
        </a:p>
      </dsp:txBody>
      <dsp:txXfrm>
        <a:off x="2770971" y="3067491"/>
        <a:ext cx="1566289" cy="994593"/>
      </dsp:txXfrm>
    </dsp:sp>
    <dsp:sp modelId="{C67B7747-2EC8-4391-B54C-1D71180534B5}">
      <dsp:nvSpPr>
        <dsp:cNvPr id="0" name=""/>
        <dsp:cNvSpPr/>
      </dsp:nvSpPr>
      <dsp:spPr>
        <a:xfrm>
          <a:off x="4511293" y="2902160"/>
          <a:ext cx="1566289" cy="99459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A15BFA-44C2-45AF-96EA-58D521555DA3}">
      <dsp:nvSpPr>
        <dsp:cNvPr id="0" name=""/>
        <dsp:cNvSpPr/>
      </dsp:nvSpPr>
      <dsp:spPr>
        <a:xfrm>
          <a:off x="4685325" y="3067491"/>
          <a:ext cx="1566289" cy="99459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t>Attribute observation—A3</a:t>
          </a:r>
          <a:endParaRPr lang="en-US" sz="1800" kern="1200" dirty="0"/>
        </a:p>
      </dsp:txBody>
      <dsp:txXfrm>
        <a:off x="4685325" y="3067491"/>
        <a:ext cx="1566289" cy="994593"/>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9"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4.wmf"/><Relationship Id="rId1" Type="http://schemas.openxmlformats.org/officeDocument/2006/relationships/image" Target="../media/image17.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C16F51-F8E8-4508-875F-C4C729A85005}" type="datetimeFigureOut">
              <a:rPr lang="en-US" smtClean="0"/>
              <a:pPr/>
              <a:t>6/30/2014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545F5-ED02-4001-88B8-449DE13A9B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Posterior distribution</a:t>
            </a:r>
            <a:r>
              <a:rPr lang="en-US" baseline="0" dirty="0" smtClean="0"/>
              <a:t> of the parameters of interest on which the statistical inference is based</a:t>
            </a:r>
          </a:p>
          <a:p>
            <a:r>
              <a:rPr lang="en-US" baseline="0" dirty="0" smtClean="0"/>
              <a:t>Obtain the posterior </a:t>
            </a:r>
            <a:r>
              <a:rPr lang="en-US" baseline="0" dirty="0" err="1" smtClean="0"/>
              <a:t>distr</a:t>
            </a:r>
            <a:r>
              <a:rPr lang="en-US" baseline="0" dirty="0" smtClean="0"/>
              <a:t> is difficult. After MCMC appearing, </a:t>
            </a:r>
            <a:r>
              <a:rPr lang="en-US" baseline="0" dirty="0" err="1" smtClean="0"/>
              <a:t>bayesian</a:t>
            </a:r>
            <a:r>
              <a:rPr lang="en-US" baseline="0" dirty="0" smtClean="0"/>
              <a:t> method becomes popular.</a:t>
            </a:r>
          </a:p>
          <a:p>
            <a:r>
              <a:rPr lang="en-US" baseline="0" dirty="0" smtClean="0"/>
              <a:t>Bayesian methods with the help MCMC  are appropriate for exploration of large model and parameter spaces and tracing the most important associations.</a:t>
            </a:r>
          </a:p>
          <a:p>
            <a:endParaRPr lang="en-US" dirty="0"/>
          </a:p>
        </p:txBody>
      </p:sp>
      <p:sp>
        <p:nvSpPr>
          <p:cNvPr id="4" name="Slide Number Placeholder 3"/>
          <p:cNvSpPr>
            <a:spLocks noGrp="1"/>
          </p:cNvSpPr>
          <p:nvPr>
            <p:ph type="sldNum" sz="quarter" idx="10"/>
          </p:nvPr>
        </p:nvSpPr>
        <p:spPr/>
        <p:txBody>
          <a:bodyPr/>
          <a:lstStyle/>
          <a:p>
            <a:fld id="{694545F5-ED02-4001-88B8-449DE13A9BED}"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Why the remove</a:t>
            </a:r>
            <a:r>
              <a:rPr lang="en-US" baseline="0" dirty="0" smtClean="0"/>
              <a:t> x13 and x23</a:t>
            </a:r>
            <a:endParaRPr lang="en-US" dirty="0"/>
          </a:p>
        </p:txBody>
      </p:sp>
      <p:sp>
        <p:nvSpPr>
          <p:cNvPr id="4" name="Slide Number Placeholder 3"/>
          <p:cNvSpPr>
            <a:spLocks noGrp="1"/>
          </p:cNvSpPr>
          <p:nvPr>
            <p:ph type="sldNum" sz="quarter" idx="10"/>
          </p:nvPr>
        </p:nvSpPr>
        <p:spPr/>
        <p:txBody>
          <a:bodyPr/>
          <a:lstStyle/>
          <a:p>
            <a:fld id="{694545F5-ED02-4001-88B8-449DE13A9BED}"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convergence of the chain can be initially checked visually using trace plots obtained</a:t>
            </a:r>
          </a:p>
          <a:p>
            <a:r>
              <a:rPr lang="en-US" sz="1200" kern="1200" baseline="0" dirty="0" smtClean="0">
                <a:solidFill>
                  <a:schemeClr val="tx1"/>
                </a:solidFill>
                <a:latin typeface="+mn-lt"/>
                <a:ea typeface="+mn-ea"/>
                <a:cs typeface="+mn-cs"/>
              </a:rPr>
              <a:t>by the History option in the sample monitor tool. Values within a parallel zone without</a:t>
            </a:r>
          </a:p>
          <a:p>
            <a:r>
              <a:rPr lang="en-US" sz="1200" kern="1200" baseline="0" dirty="0" smtClean="0">
                <a:solidFill>
                  <a:schemeClr val="tx1"/>
                </a:solidFill>
                <a:latin typeface="+mn-lt"/>
                <a:ea typeface="+mn-ea"/>
                <a:cs typeface="+mn-cs"/>
              </a:rPr>
              <a:t>strong </a:t>
            </a:r>
            <a:r>
              <a:rPr lang="en-US" sz="1200" kern="1200" baseline="0" dirty="0" err="1" smtClean="0">
                <a:solidFill>
                  <a:schemeClr val="tx1"/>
                </a:solidFill>
                <a:latin typeface="+mn-lt"/>
                <a:ea typeface="+mn-ea"/>
                <a:cs typeface="+mn-cs"/>
              </a:rPr>
              <a:t>seasonalities</a:t>
            </a:r>
            <a:r>
              <a:rPr lang="en-US" sz="1200" kern="1200" baseline="0" dirty="0" smtClean="0">
                <a:solidFill>
                  <a:schemeClr val="tx1"/>
                </a:solidFill>
                <a:latin typeface="+mn-lt"/>
                <a:ea typeface="+mn-ea"/>
                <a:cs typeface="+mn-cs"/>
              </a:rPr>
              <a:t> will indicate convergence of the chain. Moreover, MC error can be</a:t>
            </a:r>
          </a:p>
          <a:p>
            <a:r>
              <a:rPr lang="en-US" sz="1200" kern="1200" baseline="0" dirty="0" smtClean="0">
                <a:solidFill>
                  <a:schemeClr val="tx1"/>
                </a:solidFill>
                <a:latin typeface="+mn-lt"/>
                <a:ea typeface="+mn-ea"/>
                <a:cs typeface="+mn-cs"/>
              </a:rPr>
              <a:t>checked. </a:t>
            </a:r>
            <a:r>
              <a:rPr lang="en-US" sz="1200" kern="1200" baseline="0" dirty="0" err="1" smtClean="0">
                <a:solidFill>
                  <a:schemeClr val="tx1"/>
                </a:solidFill>
                <a:latin typeface="+mn-lt"/>
                <a:ea typeface="+mn-ea"/>
                <a:cs typeface="+mn-cs"/>
              </a:rPr>
              <a:t>Ifthe</a:t>
            </a:r>
            <a:r>
              <a:rPr lang="en-US" sz="1200" kern="1200" baseline="0" dirty="0" smtClean="0">
                <a:solidFill>
                  <a:schemeClr val="tx1"/>
                </a:solidFill>
                <a:latin typeface="+mn-lt"/>
                <a:ea typeface="+mn-ea"/>
                <a:cs typeface="+mn-cs"/>
              </a:rPr>
              <a:t> value is low in comparison to its posterior summaries (especially its standard</a:t>
            </a:r>
          </a:p>
          <a:p>
            <a:r>
              <a:rPr lang="en-US" sz="1200" kern="1200" baseline="0" dirty="0" smtClean="0">
                <a:solidFill>
                  <a:schemeClr val="tx1"/>
                </a:solidFill>
                <a:latin typeface="+mn-lt"/>
                <a:ea typeface="+mn-ea"/>
                <a:cs typeface="+mn-cs"/>
              </a:rPr>
              <a:t>error), then the posterior density is estimated with accuracy ( s t a t s option). For example,</a:t>
            </a:r>
          </a:p>
          <a:p>
            <a:r>
              <a:rPr lang="en-US" sz="1200" kern="1200" baseline="0" dirty="0" smtClean="0">
                <a:solidFill>
                  <a:schemeClr val="tx1"/>
                </a:solidFill>
                <a:latin typeface="+mn-lt"/>
                <a:ea typeface="+mn-ea"/>
                <a:cs typeface="+mn-cs"/>
              </a:rPr>
              <a:t>we can assume convergence when the MC error is lower than the 0.1% of the corresponding</a:t>
            </a:r>
          </a:p>
          <a:p>
            <a:r>
              <a:rPr lang="en-US" sz="1200" kern="1200" baseline="0" dirty="0" smtClean="0">
                <a:solidFill>
                  <a:schemeClr val="tx1"/>
                </a:solidFill>
                <a:latin typeface="+mn-lt"/>
                <a:ea typeface="+mn-ea"/>
                <a:cs typeface="+mn-cs"/>
              </a:rPr>
              <a:t>posterior standard deviation. We can further monitor convergence using autocorrelation</a:t>
            </a:r>
          </a:p>
          <a:p>
            <a:r>
              <a:rPr lang="en-US" sz="1200" kern="1200" baseline="0" dirty="0" smtClean="0">
                <a:solidFill>
                  <a:schemeClr val="tx1"/>
                </a:solidFill>
                <a:latin typeface="+mn-lt"/>
                <a:ea typeface="+mn-ea"/>
                <a:cs typeface="+mn-cs"/>
              </a:rPr>
              <a:t>plots. If autocorrelations are low, then convergence is obtained in a relatively low number</a:t>
            </a:r>
          </a:p>
          <a:p>
            <a:r>
              <a:rPr lang="en-US" sz="1200" kern="1200" baseline="0" dirty="0" smtClean="0">
                <a:solidFill>
                  <a:schemeClr val="tx1"/>
                </a:solidFill>
                <a:latin typeface="+mn-lt"/>
                <a:ea typeface="+mn-ea"/>
                <a:cs typeface="+mn-cs"/>
              </a:rPr>
              <a:t>of iterations (for details, see Section 2.2.2.4).</a:t>
            </a:r>
          </a:p>
          <a:p>
            <a:r>
              <a:rPr lang="en-US" dirty="0" smtClean="0"/>
              <a:t>effective sample size: m*n*min(sigma.hat^2/B,1). This is a crude measure of sample size because it relies on the between variance, B, which can only be estimated with m degrees of freedom</a:t>
            </a:r>
            <a:endParaRPr lang="en-US" dirty="0"/>
          </a:p>
        </p:txBody>
      </p:sp>
      <p:sp>
        <p:nvSpPr>
          <p:cNvPr id="4" name="Slide Number Placeholder 3"/>
          <p:cNvSpPr>
            <a:spLocks noGrp="1"/>
          </p:cNvSpPr>
          <p:nvPr>
            <p:ph type="sldNum" sz="quarter" idx="10"/>
          </p:nvPr>
        </p:nvSpPr>
        <p:spPr/>
        <p:txBody>
          <a:bodyPr/>
          <a:lstStyle/>
          <a:p>
            <a:fld id="{694545F5-ED02-4001-88B8-449DE13A9BED}"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From this window, we observe that autocorrelations for</a:t>
            </a:r>
          </a:p>
          <a:p>
            <a:r>
              <a:rPr lang="en-US" dirty="0" smtClean="0"/>
              <a:t>all parameters become low only after considering a lag equal</a:t>
            </a:r>
          </a:p>
          <a:p>
            <a:r>
              <a:rPr lang="en-US" dirty="0" smtClean="0"/>
              <a:t>to 30. Thus, an independent sample can be obtained by rerunning</a:t>
            </a:r>
          </a:p>
          <a:p>
            <a:r>
              <a:rPr lang="en-US" dirty="0" smtClean="0"/>
              <a:t>the algorithm with t h </a:t>
            </a:r>
            <a:r>
              <a:rPr lang="en-US" dirty="0" err="1" smtClean="0"/>
              <a:t>i</a:t>
            </a:r>
            <a:r>
              <a:rPr lang="en-US" dirty="0" smtClean="0"/>
              <a:t> n set equal to 30 at the update</a:t>
            </a:r>
          </a:p>
          <a:p>
            <a:r>
              <a:rPr lang="en-US" dirty="0" smtClean="0"/>
              <a:t>tool.</a:t>
            </a:r>
          </a:p>
          <a:p>
            <a:r>
              <a:rPr lang="en-US" dirty="0" smtClean="0"/>
              <a:t>Full information file and index file :CODA</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694545F5-ED02-4001-88B8-449DE13A9BED}"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Thin=30</a:t>
            </a:r>
            <a:endParaRPr lang="en-US"/>
          </a:p>
        </p:txBody>
      </p:sp>
      <p:sp>
        <p:nvSpPr>
          <p:cNvPr id="4" name="Slide Number Placeholder 3"/>
          <p:cNvSpPr>
            <a:spLocks noGrp="1"/>
          </p:cNvSpPr>
          <p:nvPr>
            <p:ph type="sldNum" sz="quarter" idx="10"/>
          </p:nvPr>
        </p:nvSpPr>
        <p:spPr/>
        <p:txBody>
          <a:bodyPr/>
          <a:lstStyle/>
          <a:p>
            <a:fld id="{694545F5-ED02-4001-88B8-449DE13A9BED}"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plot of the evolution</a:t>
            </a:r>
          </a:p>
          <a:p>
            <a:r>
              <a:rPr lang="en-US" sz="1200" kern="1200" baseline="0" dirty="0" smtClean="0">
                <a:solidFill>
                  <a:schemeClr val="tx1"/>
                </a:solidFill>
                <a:latin typeface="+mn-lt"/>
                <a:ea typeface="+mn-ea"/>
                <a:cs typeface="+mn-cs"/>
              </a:rPr>
              <a:t>forthemedianandthe2.5% and97.5%percentiles</a:t>
            </a:r>
          </a:p>
          <a:p>
            <a:r>
              <a:rPr lang="en-US" sz="1200" kern="1200" baseline="0" dirty="0" smtClean="0">
                <a:solidFill>
                  <a:schemeClr val="tx1"/>
                </a:solidFill>
                <a:latin typeface="+mn-lt"/>
                <a:ea typeface="+mn-ea"/>
                <a:cs typeface="+mn-cs"/>
              </a:rPr>
              <a:t>for each iteration</a:t>
            </a:r>
            <a:endParaRPr lang="en-US" dirty="0"/>
          </a:p>
        </p:txBody>
      </p:sp>
      <p:sp>
        <p:nvSpPr>
          <p:cNvPr id="4" name="Slide Number Placeholder 3"/>
          <p:cNvSpPr>
            <a:spLocks noGrp="1"/>
          </p:cNvSpPr>
          <p:nvPr>
            <p:ph type="sldNum" sz="quarter" idx="10"/>
          </p:nvPr>
        </p:nvSpPr>
        <p:spPr/>
        <p:txBody>
          <a:bodyPr/>
          <a:lstStyle/>
          <a:p>
            <a:fld id="{694545F5-ED02-4001-88B8-449DE13A9BED}"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Values</a:t>
            </a:r>
          </a:p>
          <a:p>
            <a:r>
              <a:rPr lang="en-US" sz="1200" kern="1200" baseline="0" dirty="0" smtClean="0">
                <a:solidFill>
                  <a:schemeClr val="tx1"/>
                </a:solidFill>
                <a:latin typeface="+mn-lt"/>
                <a:ea typeface="+mn-ea"/>
                <a:cs typeface="+mn-cs"/>
              </a:rPr>
              <a:t>of the autocorrelations can be monitored by</a:t>
            </a:r>
          </a:p>
          <a:p>
            <a:r>
              <a:rPr lang="en-US" sz="1200" kern="1200" baseline="0" dirty="0" smtClean="0">
                <a:solidFill>
                  <a:schemeClr val="tx1"/>
                </a:solidFill>
                <a:latin typeface="+mn-lt"/>
                <a:ea typeface="+mn-ea"/>
                <a:cs typeface="+mn-cs"/>
              </a:rPr>
              <a:t>double-clicking on the plot and then pressing</a:t>
            </a:r>
          </a:p>
          <a:p>
            <a:r>
              <a:rPr lang="en-US" sz="1200" kern="1200" baseline="0" dirty="0" smtClean="0">
                <a:solidFill>
                  <a:schemeClr val="tx1"/>
                </a:solidFill>
                <a:latin typeface="+mn-lt"/>
                <a:ea typeface="+mn-ea"/>
                <a:cs typeface="+mn-cs"/>
              </a:rPr>
              <a:t>Ctrl on the keyboard and the left mouse</a:t>
            </a:r>
          </a:p>
          <a:p>
            <a:r>
              <a:rPr lang="en-US" sz="1200" kern="1200" baseline="0" dirty="0" smtClean="0">
                <a:solidFill>
                  <a:schemeClr val="tx1"/>
                </a:solidFill>
                <a:latin typeface="+mn-lt"/>
                <a:ea typeface="+mn-ea"/>
                <a:cs typeface="+mn-cs"/>
              </a:rPr>
              <a:t>button.</a:t>
            </a:r>
            <a:endParaRPr lang="en-US" dirty="0"/>
          </a:p>
        </p:txBody>
      </p:sp>
      <p:sp>
        <p:nvSpPr>
          <p:cNvPr id="4" name="Slide Number Placeholder 3"/>
          <p:cNvSpPr>
            <a:spLocks noGrp="1"/>
          </p:cNvSpPr>
          <p:nvPr>
            <p:ph type="sldNum" sz="quarter" idx="10"/>
          </p:nvPr>
        </p:nvSpPr>
        <p:spPr/>
        <p:txBody>
          <a:bodyPr/>
          <a:lstStyle/>
          <a:p>
            <a:fld id="{694545F5-ED02-4001-88B8-449DE13A9BED}"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ayer%20Winbugs%20Code%20v5%20new.pd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gamma%20and%20beta%20distribution%20simulation.txt" TargetMode="Externa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2" Type="http://schemas.openxmlformats.org/officeDocument/2006/relationships/hyperlink" Target="../../R/R_script/mcmc.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oleObject" Target="../embeddings/oleObject39.bin"/></Relationships>
</file>

<file path=ppt/slides/_rels/slide25.xml.rels><?xml version="1.0" encoding="UTF-8" standalone="yes"?>
<Relationships xmlns="http://schemas.openxmlformats.org/package/2006/relationships"><Relationship Id="rId2" Type="http://schemas.openxmlformats.org/officeDocument/2006/relationships/hyperlink" Target="Abbvie%20-%20Canada_pt1.tx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3.bin"/><Relationship Id="rId11" Type="http://schemas.openxmlformats.org/officeDocument/2006/relationships/oleObject" Target="../embeddings/oleObject48.bin"/><Relationship Id="rId5" Type="http://schemas.openxmlformats.org/officeDocument/2006/relationships/oleObject" Target="../embeddings/oleObject42.bin"/><Relationship Id="rId10" Type="http://schemas.openxmlformats.org/officeDocument/2006/relationships/oleObject" Target="../embeddings/oleObject47.bin"/><Relationship Id="rId4" Type="http://schemas.openxmlformats.org/officeDocument/2006/relationships/oleObject" Target="../embeddings/oleObject41.bin"/><Relationship Id="rId9" Type="http://schemas.openxmlformats.org/officeDocument/2006/relationships/oleObject" Target="../embeddings/oleObject46.bin"/></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terials%20for%20Pricing/case%20study/abbvie/canada/Abbvie_m_CA_pt1.csv"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Bayesian Model Base and </a:t>
            </a:r>
            <a:r>
              <a:rPr lang="en-US" dirty="0" err="1" smtClean="0"/>
              <a:t>Winbugs</a:t>
            </a:r>
            <a:r>
              <a:rPr lang="en-US" dirty="0" smtClean="0"/>
              <a:t> using introduction</a:t>
            </a:r>
            <a:endParaRPr lang="en-US" dirty="0"/>
          </a:p>
        </p:txBody>
      </p:sp>
      <p:sp>
        <p:nvSpPr>
          <p:cNvPr id="3" name="Subtitle 2"/>
          <p:cNvSpPr>
            <a:spLocks noGrp="1"/>
          </p:cNvSpPr>
          <p:nvPr>
            <p:ph type="subTitle" idx="1"/>
          </p:nvPr>
        </p:nvSpPr>
        <p:spPr/>
        <p:txBody>
          <a:bodyPr/>
          <a:lstStyle/>
          <a:p>
            <a:endParaRPr lang="en-US" dirty="0" smtClean="0"/>
          </a:p>
          <a:p>
            <a:endParaRPr lang="en-US" dirty="0" smtClean="0"/>
          </a:p>
          <a:p>
            <a:r>
              <a:rPr lang="en-US" dirty="0" smtClean="0"/>
              <a:t>                                          ---</a:t>
            </a:r>
            <a:r>
              <a:rPr lang="en-US" dirty="0" err="1" smtClean="0"/>
              <a:t>zhaojie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52600"/>
            <a:ext cx="8305800"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Wingdings" pitchFamily="2" charset="2"/>
              <a:buChar char="Ø"/>
            </a:pPr>
            <a:r>
              <a:rPr lang="en-US" dirty="0" smtClean="0"/>
              <a:t>DATA:  </a:t>
            </a:r>
          </a:p>
          <a:p>
            <a:r>
              <a:rPr lang="en-US" dirty="0" smtClean="0"/>
              <a:t>             data&lt;-list(Y=y1,N=</a:t>
            </a:r>
            <a:r>
              <a:rPr lang="en-US" dirty="0" err="1" smtClean="0"/>
              <a:t>N,z</a:t>
            </a:r>
            <a:r>
              <a:rPr lang="en-US" dirty="0" smtClean="0"/>
              <a:t>=z,A2=A2,prods=prods,atts2=atts2,IDs=IDs, </a:t>
            </a:r>
            <a:r>
              <a:rPr lang="en-US" dirty="0" err="1" smtClean="0"/>
              <a:t>scens</a:t>
            </a:r>
            <a:r>
              <a:rPr lang="en-US" dirty="0" smtClean="0"/>
              <a:t>=</a:t>
            </a:r>
            <a:r>
              <a:rPr lang="en-US" dirty="0" err="1" smtClean="0"/>
              <a:t>Scens</a:t>
            </a:r>
            <a:r>
              <a:rPr lang="en-US" dirty="0" smtClean="0"/>
              <a:t>)</a:t>
            </a:r>
          </a:p>
          <a:p>
            <a:pPr>
              <a:buFont typeface="Wingdings" pitchFamily="2" charset="2"/>
              <a:buChar char="Ø"/>
            </a:pPr>
            <a:r>
              <a:rPr lang="en-US" dirty="0" smtClean="0"/>
              <a:t>PARAMTER:</a:t>
            </a:r>
          </a:p>
          <a:p>
            <a:r>
              <a:rPr lang="en-US" dirty="0" smtClean="0"/>
              <a:t>             parameters &lt;- c("</a:t>
            </a:r>
            <a:r>
              <a:rPr lang="en-US" dirty="0" err="1" smtClean="0"/>
              <a:t>mu","delta","b","Precb</a:t>
            </a:r>
            <a:r>
              <a:rPr lang="en-US" dirty="0" smtClean="0"/>
              <a:t>")</a:t>
            </a:r>
          </a:p>
          <a:p>
            <a:pPr>
              <a:buFont typeface="Wingdings" pitchFamily="2" charset="2"/>
              <a:buChar char="Ø"/>
            </a:pPr>
            <a:r>
              <a:rPr lang="en-US" dirty="0" smtClean="0"/>
              <a:t>INITIAL:</a:t>
            </a:r>
          </a:p>
          <a:p>
            <a:r>
              <a:rPr lang="en-US" dirty="0" smtClean="0"/>
              <a:t>              inits1 &lt;- list (mu=mu, </a:t>
            </a:r>
            <a:r>
              <a:rPr lang="en-US" dirty="0" err="1" smtClean="0"/>
              <a:t>Precb</a:t>
            </a:r>
            <a:r>
              <a:rPr lang="en-US" dirty="0" smtClean="0"/>
              <a:t>=</a:t>
            </a:r>
            <a:r>
              <a:rPr lang="en-US" dirty="0" err="1" smtClean="0"/>
              <a:t>Precb</a:t>
            </a:r>
            <a:r>
              <a:rPr lang="en-US" dirty="0" smtClean="0"/>
              <a:t>, b=b, delta=delta)</a:t>
            </a:r>
          </a:p>
          <a:p>
            <a:endParaRPr lang="en-US" dirty="0" smtClean="0"/>
          </a:p>
          <a:p>
            <a:pPr>
              <a:buFont typeface="Wingdings" pitchFamily="2" charset="2"/>
              <a:buChar char="Ø"/>
            </a:pPr>
            <a:r>
              <a:rPr lang="en-US" b="1" dirty="0" smtClean="0">
                <a:solidFill>
                  <a:srgbClr val="FF0000"/>
                </a:solidFill>
              </a:rPr>
              <a:t>MODEL: Hierarchical </a:t>
            </a:r>
            <a:r>
              <a:rPr lang="en-US" b="1" dirty="0" err="1" smtClean="0">
                <a:solidFill>
                  <a:srgbClr val="FF0000"/>
                </a:solidFill>
              </a:rPr>
              <a:t>bayesian</a:t>
            </a:r>
            <a:r>
              <a:rPr lang="en-US" b="1" dirty="0" smtClean="0">
                <a:solidFill>
                  <a:srgbClr val="FF0000"/>
                </a:solidFill>
              </a:rPr>
              <a:t> model</a:t>
            </a:r>
          </a:p>
          <a:p>
            <a:r>
              <a:rPr lang="en-US" b="1" dirty="0" smtClean="0">
                <a:solidFill>
                  <a:schemeClr val="accent3"/>
                </a:solidFill>
              </a:rPr>
              <a:t>     </a:t>
            </a:r>
            <a:r>
              <a:rPr lang="de-DE" b="1" dirty="0" smtClean="0">
                <a:solidFill>
                  <a:schemeClr val="accent3"/>
                </a:solidFill>
                <a:hlinkClick r:id="rId2" action="ppaction://hlinkfile"/>
              </a:rPr>
              <a:t>Payer Winbugs Code v5 new.pdf</a:t>
            </a:r>
            <a:endParaRPr lang="de-DE" b="1" dirty="0" smtClean="0">
              <a:solidFill>
                <a:schemeClr val="accent3"/>
              </a:solidFill>
            </a:endParaRPr>
          </a:p>
          <a:p>
            <a:endParaRPr lang="en-US" dirty="0"/>
          </a:p>
        </p:txBody>
      </p:sp>
      <p:sp>
        <p:nvSpPr>
          <p:cNvPr id="3" name="TextBox 2"/>
          <p:cNvSpPr txBox="1"/>
          <p:nvPr/>
        </p:nvSpPr>
        <p:spPr>
          <a:xfrm>
            <a:off x="990600" y="609600"/>
            <a:ext cx="6858000" cy="584775"/>
          </a:xfrm>
          <a:prstGeom prst="rect">
            <a:avLst/>
          </a:prstGeom>
          <a:noFill/>
        </p:spPr>
        <p:txBody>
          <a:bodyPr wrap="square" rtlCol="0">
            <a:spAutoFit/>
          </a:bodyPr>
          <a:lstStyle/>
          <a:p>
            <a:r>
              <a:rPr lang="en-US" sz="3200" i="1" dirty="0" smtClean="0"/>
              <a:t>A pricing study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219200"/>
            <a:ext cx="5257800" cy="400110"/>
          </a:xfrm>
          <a:prstGeom prst="rect">
            <a:avLst/>
          </a:prstGeom>
          <a:noFill/>
        </p:spPr>
        <p:txBody>
          <a:bodyPr wrap="square" rtlCol="0">
            <a:spAutoFit/>
          </a:bodyPr>
          <a:lstStyle/>
          <a:p>
            <a:r>
              <a:rPr lang="en-US" sz="2000" b="1" i="1" dirty="0" smtClean="0"/>
              <a:t>Some details about model setting</a:t>
            </a:r>
            <a:endParaRPr lang="en-US" sz="2000" b="1" i="1" dirty="0"/>
          </a:p>
        </p:txBody>
      </p:sp>
      <p:sp>
        <p:nvSpPr>
          <p:cNvPr id="4" name="TextBox 3"/>
          <p:cNvSpPr txBox="1"/>
          <p:nvPr/>
        </p:nvSpPr>
        <p:spPr>
          <a:xfrm>
            <a:off x="838200" y="1862078"/>
            <a:ext cx="7239000" cy="369331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AutoNum type="arabicPeriod"/>
            </a:pPr>
            <a:r>
              <a:rPr lang="en-US" dirty="0" smtClean="0"/>
              <a:t>Distribution for precision  </a:t>
            </a:r>
            <a:r>
              <a:rPr lang="en-US" dirty="0" smtClean="0">
                <a:hlinkClick r:id="rId3" action="ppaction://hlinkfile"/>
              </a:rPr>
              <a:t>gamma and beta distribution simulation.txt</a:t>
            </a: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endParaRPr lang="en-US" dirty="0" smtClean="0"/>
          </a:p>
          <a:p>
            <a:pPr marL="342900" indent="-342900">
              <a:buAutoNum type="arabicPeriod"/>
            </a:pPr>
            <a:r>
              <a:rPr lang="en-US" dirty="0" smtClean="0"/>
              <a:t>Distribution for product level parameter mu</a:t>
            </a:r>
          </a:p>
          <a:p>
            <a:pPr marL="342900" indent="-342900">
              <a:buAutoNum type="arabicPeriod"/>
            </a:pPr>
            <a:endParaRPr lang="en-US" dirty="0" smtClean="0"/>
          </a:p>
          <a:p>
            <a:pPr marL="342900" indent="-342900">
              <a:buAutoNum type="arabicPeriod"/>
            </a:pPr>
            <a:r>
              <a:rPr lang="en-US" dirty="0" smtClean="0"/>
              <a:t>Distribution for individual level parameter b</a:t>
            </a:r>
          </a:p>
          <a:p>
            <a:pPr marL="342900" indent="-342900">
              <a:buAutoNum type="arabicPeriod"/>
            </a:pPr>
            <a:endParaRPr lang="en-US" dirty="0" smtClean="0"/>
          </a:p>
          <a:p>
            <a:pPr marL="342900" indent="-342900">
              <a:buAutoNum type="arabicPeriod"/>
            </a:pPr>
            <a:r>
              <a:rPr lang="en-US" dirty="0" smtClean="0"/>
              <a:t>Definition of utility for each product on each scenario on  individual level </a:t>
            </a:r>
          </a:p>
          <a:p>
            <a:pPr marL="342900" indent="-342900">
              <a:buAutoNum type="arabicPeriod"/>
            </a:pPr>
            <a:endParaRPr lang="en-US" dirty="0" smtClean="0"/>
          </a:p>
          <a:p>
            <a:pPr marL="342900" indent="-342900">
              <a:buAutoNum type="arabicPeriod"/>
            </a:pPr>
            <a:r>
              <a:rPr lang="en-US" dirty="0" smtClean="0"/>
              <a:t>Distribution for individual level allocation proportion  result Y</a:t>
            </a:r>
            <a:endParaRPr lang="en-US" dirty="0"/>
          </a:p>
        </p:txBody>
      </p:sp>
      <p:sp>
        <p:nvSpPr>
          <p:cNvPr id="5" name="TextBox 4"/>
          <p:cNvSpPr txBox="1"/>
          <p:nvPr/>
        </p:nvSpPr>
        <p:spPr>
          <a:xfrm>
            <a:off x="990600" y="609600"/>
            <a:ext cx="6858000" cy="584775"/>
          </a:xfrm>
          <a:prstGeom prst="rect">
            <a:avLst/>
          </a:prstGeom>
          <a:noFill/>
        </p:spPr>
        <p:txBody>
          <a:bodyPr wrap="square" rtlCol="0">
            <a:spAutoFit/>
          </a:bodyPr>
          <a:lstStyle/>
          <a:p>
            <a:r>
              <a:rPr lang="en-US" sz="3200" i="1" dirty="0" smtClean="0"/>
              <a:t>A pricing study example</a:t>
            </a:r>
          </a:p>
        </p:txBody>
      </p:sp>
      <p:graphicFrame>
        <p:nvGraphicFramePr>
          <p:cNvPr id="6" name="Object 5"/>
          <p:cNvGraphicFramePr>
            <a:graphicFrameLocks noChangeAspect="1"/>
          </p:cNvGraphicFramePr>
          <p:nvPr/>
        </p:nvGraphicFramePr>
        <p:xfrm>
          <a:off x="931862" y="2286000"/>
          <a:ext cx="5697538" cy="763587"/>
        </p:xfrm>
        <a:graphic>
          <a:graphicData uri="http://schemas.openxmlformats.org/presentationml/2006/ole">
            <p:oleObj spid="_x0000_s39937" name="Equation" r:id="rId4" imgW="3124080" imgH="41904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6705600" cy="369332"/>
          </a:xfrm>
          <a:prstGeom prst="rect">
            <a:avLst/>
          </a:prstGeom>
          <a:noFill/>
        </p:spPr>
        <p:txBody>
          <a:bodyPr wrap="square" rtlCol="0">
            <a:spAutoFit/>
          </a:bodyPr>
          <a:lstStyle/>
          <a:p>
            <a:r>
              <a:rPr lang="en-US" dirty="0" smtClean="0"/>
              <a:t>Change the represent format of slid 13 and 14’s graphs</a:t>
            </a:r>
            <a:endParaRPr lang="en-US" dirty="0"/>
          </a:p>
        </p:txBody>
      </p:sp>
      <p:sp>
        <p:nvSpPr>
          <p:cNvPr id="3" name="Rectangle 2"/>
          <p:cNvSpPr/>
          <p:nvPr/>
        </p:nvSpPr>
        <p:spPr>
          <a:xfrm>
            <a:off x="838200" y="19050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  b</a:t>
            </a:r>
            <a:endParaRPr lang="en-US" dirty="0"/>
          </a:p>
        </p:txBody>
      </p:sp>
      <p:sp>
        <p:nvSpPr>
          <p:cNvPr id="4" name="Oval 3"/>
          <p:cNvSpPr/>
          <p:nvPr/>
        </p:nvSpPr>
        <p:spPr>
          <a:xfrm>
            <a:off x="29718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a:t>
            </a:r>
            <a:endParaRPr lang="en-US" dirty="0"/>
          </a:p>
        </p:txBody>
      </p:sp>
      <p:sp>
        <p:nvSpPr>
          <p:cNvPr id="5" name="Oval 4"/>
          <p:cNvSpPr/>
          <p:nvPr/>
        </p:nvSpPr>
        <p:spPr>
          <a:xfrm>
            <a:off x="54102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utility</a:t>
            </a:r>
            <a:endParaRPr lang="en-US" dirty="0"/>
          </a:p>
        </p:txBody>
      </p:sp>
      <p:sp>
        <p:nvSpPr>
          <p:cNvPr id="6" name="TextBox 5"/>
          <p:cNvSpPr txBox="1"/>
          <p:nvPr/>
        </p:nvSpPr>
        <p:spPr>
          <a:xfrm>
            <a:off x="838200" y="2667000"/>
            <a:ext cx="1676400" cy="646331"/>
          </a:xfrm>
          <a:prstGeom prst="rect">
            <a:avLst/>
          </a:prstGeom>
          <a:noFill/>
        </p:spPr>
        <p:txBody>
          <a:bodyPr wrap="square" rtlCol="0">
            <a:spAutoFit/>
          </a:bodyPr>
          <a:lstStyle/>
          <a:p>
            <a:r>
              <a:rPr lang="en-US" dirty="0" smtClean="0"/>
              <a:t>Prior </a:t>
            </a:r>
            <a:r>
              <a:rPr lang="en-US" dirty="0" err="1" smtClean="0"/>
              <a:t>pamameters</a:t>
            </a:r>
            <a:endParaRPr lang="en-US" dirty="0"/>
          </a:p>
        </p:txBody>
      </p:sp>
      <p:sp>
        <p:nvSpPr>
          <p:cNvPr id="7" name="TextBox 6"/>
          <p:cNvSpPr txBox="1"/>
          <p:nvPr/>
        </p:nvSpPr>
        <p:spPr>
          <a:xfrm>
            <a:off x="2819400" y="2743200"/>
            <a:ext cx="2209800" cy="646331"/>
          </a:xfrm>
          <a:prstGeom prst="rect">
            <a:avLst/>
          </a:prstGeom>
          <a:noFill/>
        </p:spPr>
        <p:txBody>
          <a:bodyPr wrap="square" rtlCol="0">
            <a:spAutoFit/>
          </a:bodyPr>
          <a:lstStyle/>
          <a:p>
            <a:endParaRPr lang="en-US" dirty="0" smtClean="0"/>
          </a:p>
          <a:p>
            <a:r>
              <a:rPr lang="en-US" dirty="0" smtClean="0"/>
              <a:t>Prior distribution</a:t>
            </a:r>
            <a:endParaRPr lang="en-US" dirty="0"/>
          </a:p>
        </p:txBody>
      </p:sp>
      <p:sp>
        <p:nvSpPr>
          <p:cNvPr id="8" name="TextBox 7"/>
          <p:cNvSpPr txBox="1"/>
          <p:nvPr/>
        </p:nvSpPr>
        <p:spPr>
          <a:xfrm>
            <a:off x="5486400" y="2782669"/>
            <a:ext cx="1676400" cy="646331"/>
          </a:xfrm>
          <a:prstGeom prst="rect">
            <a:avLst/>
          </a:prstGeom>
          <a:noFill/>
        </p:spPr>
        <p:txBody>
          <a:bodyPr wrap="square" rtlCol="0">
            <a:spAutoFit/>
          </a:bodyPr>
          <a:lstStyle/>
          <a:p>
            <a:endParaRPr lang="en-US" dirty="0" smtClean="0"/>
          </a:p>
          <a:p>
            <a:r>
              <a:rPr lang="en-US" dirty="0" smtClean="0"/>
              <a:t>Data likelihood</a:t>
            </a:r>
            <a:endParaRPr lang="en-US" dirty="0"/>
          </a:p>
        </p:txBody>
      </p:sp>
      <p:graphicFrame>
        <p:nvGraphicFramePr>
          <p:cNvPr id="9" name="Object 11"/>
          <p:cNvGraphicFramePr>
            <a:graphicFrameLocks noChangeAspect="1"/>
          </p:cNvGraphicFramePr>
          <p:nvPr/>
        </p:nvGraphicFramePr>
        <p:xfrm>
          <a:off x="2489200" y="2651125"/>
          <a:ext cx="2184400" cy="396875"/>
        </p:xfrm>
        <a:graphic>
          <a:graphicData uri="http://schemas.openxmlformats.org/presentationml/2006/ole">
            <p:oleObj spid="_x0000_s31746" name="Equation" r:id="rId3" imgW="1117440" imgH="203040" progId="Equation.3">
              <p:embed/>
            </p:oleObj>
          </a:graphicData>
        </a:graphic>
      </p:graphicFrame>
      <p:graphicFrame>
        <p:nvGraphicFramePr>
          <p:cNvPr id="10" name="Object 12"/>
          <p:cNvGraphicFramePr>
            <a:graphicFrameLocks noChangeAspect="1"/>
          </p:cNvGraphicFramePr>
          <p:nvPr/>
        </p:nvGraphicFramePr>
        <p:xfrm>
          <a:off x="5513388" y="2590800"/>
          <a:ext cx="1089025" cy="434975"/>
        </p:xfrm>
        <a:graphic>
          <a:graphicData uri="http://schemas.openxmlformats.org/presentationml/2006/ole">
            <p:oleObj spid="_x0000_s31747" name="Equation" r:id="rId4" imgW="507960" imgH="203040" progId="Equation.3">
              <p:embed/>
            </p:oleObj>
          </a:graphicData>
        </a:graphic>
      </p:graphicFrame>
      <p:cxnSp>
        <p:nvCxnSpPr>
          <p:cNvPr id="12" name="Straight Arrow Connector 11"/>
          <p:cNvCxnSpPr>
            <a:stCxn id="3" idx="3"/>
            <a:endCxn id="4" idx="2"/>
          </p:cNvCxnSpPr>
          <p:nvPr/>
        </p:nvCxnSpPr>
        <p:spPr>
          <a:xfrm>
            <a:off x="1752600" y="21717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6"/>
            <a:endCxn id="5" idx="2"/>
          </p:cNvCxnSpPr>
          <p:nvPr/>
        </p:nvCxnSpPr>
        <p:spPr>
          <a:xfrm>
            <a:off x="4114800" y="21717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2200" y="381000"/>
            <a:ext cx="5257800" cy="400110"/>
          </a:xfrm>
          <a:prstGeom prst="rect">
            <a:avLst/>
          </a:prstGeom>
          <a:noFill/>
        </p:spPr>
        <p:txBody>
          <a:bodyPr wrap="square" rtlCol="0">
            <a:spAutoFit/>
          </a:bodyPr>
          <a:lstStyle/>
          <a:p>
            <a:r>
              <a:rPr lang="en-US" sz="2000" b="1" i="1" dirty="0" smtClean="0"/>
              <a:t>Some details about model setting</a:t>
            </a:r>
            <a:endParaRPr lang="en-US" sz="2000" b="1"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6705600" cy="369332"/>
          </a:xfrm>
          <a:prstGeom prst="rect">
            <a:avLst/>
          </a:prstGeom>
          <a:noFill/>
        </p:spPr>
        <p:txBody>
          <a:bodyPr wrap="square" rtlCol="0">
            <a:spAutoFit/>
          </a:bodyPr>
          <a:lstStyle/>
          <a:p>
            <a:r>
              <a:rPr lang="en-US" dirty="0" smtClean="0"/>
              <a:t>Change the represent format of slid 13 and 14’s graphs</a:t>
            </a:r>
            <a:endParaRPr lang="en-US" dirty="0"/>
          </a:p>
        </p:txBody>
      </p:sp>
      <p:sp>
        <p:nvSpPr>
          <p:cNvPr id="3" name="Rectangle 2"/>
          <p:cNvSpPr/>
          <p:nvPr/>
        </p:nvSpPr>
        <p:spPr>
          <a:xfrm>
            <a:off x="838200" y="19050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  f </a:t>
            </a:r>
            <a:endParaRPr lang="en-US" dirty="0"/>
          </a:p>
        </p:txBody>
      </p:sp>
      <p:sp>
        <p:nvSpPr>
          <p:cNvPr id="4" name="Oval 3"/>
          <p:cNvSpPr/>
          <p:nvPr/>
        </p:nvSpPr>
        <p:spPr>
          <a:xfrm>
            <a:off x="29718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delta</a:t>
            </a:r>
            <a:endParaRPr lang="en-US" dirty="0"/>
          </a:p>
        </p:txBody>
      </p:sp>
      <p:sp>
        <p:nvSpPr>
          <p:cNvPr id="5" name="Oval 4"/>
          <p:cNvSpPr/>
          <p:nvPr/>
        </p:nvSpPr>
        <p:spPr>
          <a:xfrm>
            <a:off x="54102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utility</a:t>
            </a:r>
            <a:endParaRPr lang="en-US" dirty="0"/>
          </a:p>
        </p:txBody>
      </p:sp>
      <p:sp>
        <p:nvSpPr>
          <p:cNvPr id="6" name="TextBox 5"/>
          <p:cNvSpPr txBox="1"/>
          <p:nvPr/>
        </p:nvSpPr>
        <p:spPr>
          <a:xfrm>
            <a:off x="838200" y="2667000"/>
            <a:ext cx="1676400" cy="646331"/>
          </a:xfrm>
          <a:prstGeom prst="rect">
            <a:avLst/>
          </a:prstGeom>
          <a:noFill/>
        </p:spPr>
        <p:txBody>
          <a:bodyPr wrap="square" rtlCol="0">
            <a:spAutoFit/>
          </a:bodyPr>
          <a:lstStyle/>
          <a:p>
            <a:r>
              <a:rPr lang="en-US" dirty="0" smtClean="0"/>
              <a:t>Prior </a:t>
            </a:r>
            <a:r>
              <a:rPr lang="en-US" dirty="0" err="1" smtClean="0"/>
              <a:t>pamameters</a:t>
            </a:r>
            <a:endParaRPr lang="en-US" dirty="0"/>
          </a:p>
        </p:txBody>
      </p:sp>
      <p:sp>
        <p:nvSpPr>
          <p:cNvPr id="7" name="TextBox 6"/>
          <p:cNvSpPr txBox="1"/>
          <p:nvPr/>
        </p:nvSpPr>
        <p:spPr>
          <a:xfrm>
            <a:off x="2819400" y="2743200"/>
            <a:ext cx="2209800" cy="646331"/>
          </a:xfrm>
          <a:prstGeom prst="rect">
            <a:avLst/>
          </a:prstGeom>
          <a:noFill/>
        </p:spPr>
        <p:txBody>
          <a:bodyPr wrap="square" rtlCol="0">
            <a:spAutoFit/>
          </a:bodyPr>
          <a:lstStyle/>
          <a:p>
            <a:endParaRPr lang="en-US" dirty="0" smtClean="0"/>
          </a:p>
          <a:p>
            <a:r>
              <a:rPr lang="en-US" dirty="0" smtClean="0"/>
              <a:t>Prior distribution</a:t>
            </a:r>
            <a:endParaRPr lang="en-US" dirty="0"/>
          </a:p>
        </p:txBody>
      </p:sp>
      <p:sp>
        <p:nvSpPr>
          <p:cNvPr id="8" name="TextBox 7"/>
          <p:cNvSpPr txBox="1"/>
          <p:nvPr/>
        </p:nvSpPr>
        <p:spPr>
          <a:xfrm>
            <a:off x="5486400" y="2782669"/>
            <a:ext cx="1676400" cy="646331"/>
          </a:xfrm>
          <a:prstGeom prst="rect">
            <a:avLst/>
          </a:prstGeom>
          <a:noFill/>
        </p:spPr>
        <p:txBody>
          <a:bodyPr wrap="square" rtlCol="0">
            <a:spAutoFit/>
          </a:bodyPr>
          <a:lstStyle/>
          <a:p>
            <a:endParaRPr lang="en-US" dirty="0" smtClean="0"/>
          </a:p>
          <a:p>
            <a:r>
              <a:rPr lang="en-US" dirty="0" smtClean="0"/>
              <a:t>Data likelihood</a:t>
            </a:r>
            <a:endParaRPr lang="en-US" dirty="0"/>
          </a:p>
        </p:txBody>
      </p:sp>
      <p:graphicFrame>
        <p:nvGraphicFramePr>
          <p:cNvPr id="9" name="Object 11"/>
          <p:cNvGraphicFramePr>
            <a:graphicFrameLocks noChangeAspect="1"/>
          </p:cNvGraphicFramePr>
          <p:nvPr/>
        </p:nvGraphicFramePr>
        <p:xfrm>
          <a:off x="2365375" y="2651125"/>
          <a:ext cx="2433638" cy="396875"/>
        </p:xfrm>
        <a:graphic>
          <a:graphicData uri="http://schemas.openxmlformats.org/presentationml/2006/ole">
            <p:oleObj spid="_x0000_s33794" name="Equation" r:id="rId3" imgW="1244520" imgH="203040" progId="Equation.3">
              <p:embed/>
            </p:oleObj>
          </a:graphicData>
        </a:graphic>
      </p:graphicFrame>
      <p:graphicFrame>
        <p:nvGraphicFramePr>
          <p:cNvPr id="10" name="Object 12"/>
          <p:cNvGraphicFramePr>
            <a:graphicFrameLocks noChangeAspect="1"/>
          </p:cNvGraphicFramePr>
          <p:nvPr/>
        </p:nvGraphicFramePr>
        <p:xfrm>
          <a:off x="5513388" y="2590800"/>
          <a:ext cx="1089025" cy="434975"/>
        </p:xfrm>
        <a:graphic>
          <a:graphicData uri="http://schemas.openxmlformats.org/presentationml/2006/ole">
            <p:oleObj spid="_x0000_s33795" name="Equation" r:id="rId4" imgW="507960" imgH="203040" progId="Equation.3">
              <p:embed/>
            </p:oleObj>
          </a:graphicData>
        </a:graphic>
      </p:graphicFrame>
      <p:cxnSp>
        <p:nvCxnSpPr>
          <p:cNvPr id="12" name="Straight Arrow Connector 11"/>
          <p:cNvCxnSpPr>
            <a:stCxn id="3" idx="3"/>
            <a:endCxn id="4" idx="2"/>
          </p:cNvCxnSpPr>
          <p:nvPr/>
        </p:nvCxnSpPr>
        <p:spPr>
          <a:xfrm>
            <a:off x="1752600" y="21717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6"/>
            <a:endCxn id="5" idx="2"/>
          </p:cNvCxnSpPr>
          <p:nvPr/>
        </p:nvCxnSpPr>
        <p:spPr>
          <a:xfrm>
            <a:off x="4114800" y="21717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362200" y="381000"/>
            <a:ext cx="5257800" cy="400110"/>
          </a:xfrm>
          <a:prstGeom prst="rect">
            <a:avLst/>
          </a:prstGeom>
          <a:noFill/>
        </p:spPr>
        <p:txBody>
          <a:bodyPr wrap="square" rtlCol="0">
            <a:spAutoFit/>
          </a:bodyPr>
          <a:lstStyle/>
          <a:p>
            <a:r>
              <a:rPr lang="en-US" sz="2000" b="1" i="1" dirty="0" smtClean="0"/>
              <a:t>Some details about model setting</a:t>
            </a:r>
            <a:endParaRPr lang="en-US" sz="2000" b="1"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905000"/>
            <a:ext cx="914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m0, var0</a:t>
            </a:r>
            <a:endParaRPr lang="en-US" dirty="0"/>
          </a:p>
        </p:txBody>
      </p:sp>
      <p:sp>
        <p:nvSpPr>
          <p:cNvPr id="3" name="Oval 2"/>
          <p:cNvSpPr/>
          <p:nvPr/>
        </p:nvSpPr>
        <p:spPr>
          <a:xfrm>
            <a:off x="25908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a1, a2</a:t>
            </a:r>
            <a:endParaRPr lang="en-US" dirty="0"/>
          </a:p>
        </p:txBody>
      </p:sp>
      <p:sp>
        <p:nvSpPr>
          <p:cNvPr id="4" name="Oval 3"/>
          <p:cNvSpPr/>
          <p:nvPr/>
        </p:nvSpPr>
        <p:spPr>
          <a:xfrm>
            <a:off x="44958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prec</a:t>
            </a:r>
            <a:endParaRPr lang="en-US" dirty="0"/>
          </a:p>
        </p:txBody>
      </p:sp>
      <p:sp>
        <p:nvSpPr>
          <p:cNvPr id="5" name="Oval 4"/>
          <p:cNvSpPr/>
          <p:nvPr/>
        </p:nvSpPr>
        <p:spPr>
          <a:xfrm>
            <a:off x="63246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8001000" y="1905000"/>
            <a:ext cx="1143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utility</a:t>
            </a:r>
            <a:endParaRPr lang="en-US" dirty="0"/>
          </a:p>
        </p:txBody>
      </p:sp>
      <p:sp>
        <p:nvSpPr>
          <p:cNvPr id="7" name="TextBox 6"/>
          <p:cNvSpPr txBox="1"/>
          <p:nvPr/>
        </p:nvSpPr>
        <p:spPr>
          <a:xfrm>
            <a:off x="381000" y="228600"/>
            <a:ext cx="1676400" cy="1477328"/>
          </a:xfrm>
          <a:prstGeom prst="rect">
            <a:avLst/>
          </a:prstGeom>
          <a:noFill/>
        </p:spPr>
        <p:txBody>
          <a:bodyPr wrap="square" rtlCol="0">
            <a:spAutoFit/>
          </a:bodyPr>
          <a:lstStyle/>
          <a:p>
            <a:r>
              <a:rPr lang="en-US" dirty="0" smtClean="0"/>
              <a:t>Prior </a:t>
            </a:r>
            <a:r>
              <a:rPr lang="en-US" dirty="0" err="1" smtClean="0"/>
              <a:t>pamameters</a:t>
            </a:r>
            <a:endParaRPr lang="en-US" dirty="0" smtClean="0"/>
          </a:p>
          <a:p>
            <a:endParaRPr lang="en-US" dirty="0" smtClean="0"/>
          </a:p>
          <a:p>
            <a:endParaRPr lang="en-US" dirty="0" smtClean="0"/>
          </a:p>
          <a:p>
            <a:endParaRPr lang="en-US" dirty="0" smtClean="0"/>
          </a:p>
        </p:txBody>
      </p:sp>
      <p:sp>
        <p:nvSpPr>
          <p:cNvPr id="8" name="TextBox 7"/>
          <p:cNvSpPr txBox="1"/>
          <p:nvPr/>
        </p:nvSpPr>
        <p:spPr>
          <a:xfrm>
            <a:off x="6248400" y="3011269"/>
            <a:ext cx="2209800" cy="646331"/>
          </a:xfrm>
          <a:prstGeom prst="rect">
            <a:avLst/>
          </a:prstGeom>
          <a:noFill/>
        </p:spPr>
        <p:txBody>
          <a:bodyPr wrap="square" rtlCol="0">
            <a:spAutoFit/>
          </a:bodyPr>
          <a:lstStyle/>
          <a:p>
            <a:endParaRPr lang="en-US" dirty="0" smtClean="0"/>
          </a:p>
          <a:p>
            <a:r>
              <a:rPr lang="en-US" dirty="0" smtClean="0"/>
              <a:t>Prior distribution</a:t>
            </a:r>
            <a:endParaRPr lang="en-US" dirty="0"/>
          </a:p>
        </p:txBody>
      </p:sp>
      <p:sp>
        <p:nvSpPr>
          <p:cNvPr id="9" name="TextBox 8"/>
          <p:cNvSpPr txBox="1"/>
          <p:nvPr/>
        </p:nvSpPr>
        <p:spPr>
          <a:xfrm>
            <a:off x="7543800" y="115669"/>
            <a:ext cx="1676400" cy="646331"/>
          </a:xfrm>
          <a:prstGeom prst="rect">
            <a:avLst/>
          </a:prstGeom>
          <a:noFill/>
        </p:spPr>
        <p:txBody>
          <a:bodyPr wrap="square" rtlCol="0">
            <a:spAutoFit/>
          </a:bodyPr>
          <a:lstStyle/>
          <a:p>
            <a:endParaRPr lang="en-US" dirty="0" smtClean="0"/>
          </a:p>
          <a:p>
            <a:r>
              <a:rPr lang="en-US" dirty="0" smtClean="0"/>
              <a:t>Data likelihood</a:t>
            </a:r>
            <a:endParaRPr lang="en-US" dirty="0"/>
          </a:p>
        </p:txBody>
      </p:sp>
      <p:graphicFrame>
        <p:nvGraphicFramePr>
          <p:cNvPr id="10" name="Object 11"/>
          <p:cNvGraphicFramePr>
            <a:graphicFrameLocks noChangeAspect="1"/>
          </p:cNvGraphicFramePr>
          <p:nvPr/>
        </p:nvGraphicFramePr>
        <p:xfrm>
          <a:off x="5830888" y="2919194"/>
          <a:ext cx="2359025" cy="396875"/>
        </p:xfrm>
        <a:graphic>
          <a:graphicData uri="http://schemas.openxmlformats.org/presentationml/2006/ole">
            <p:oleObj spid="_x0000_s32770" name="Equation" r:id="rId3" imgW="1206360" imgH="203040" progId="Equation.3">
              <p:embed/>
            </p:oleObj>
          </a:graphicData>
        </a:graphic>
      </p:graphicFrame>
      <p:graphicFrame>
        <p:nvGraphicFramePr>
          <p:cNvPr id="11" name="Object 12"/>
          <p:cNvGraphicFramePr>
            <a:graphicFrameLocks noChangeAspect="1"/>
          </p:cNvGraphicFramePr>
          <p:nvPr/>
        </p:nvGraphicFramePr>
        <p:xfrm>
          <a:off x="7848600" y="1012825"/>
          <a:ext cx="1089025" cy="434975"/>
        </p:xfrm>
        <a:graphic>
          <a:graphicData uri="http://schemas.openxmlformats.org/presentationml/2006/ole">
            <p:oleObj spid="_x0000_s32771" name="Equation" r:id="rId4" imgW="507960" imgH="203040" progId="Equation.3">
              <p:embed/>
            </p:oleObj>
          </a:graphicData>
        </a:graphic>
      </p:graphicFrame>
      <p:graphicFrame>
        <p:nvGraphicFramePr>
          <p:cNvPr id="32772" name="Object 4"/>
          <p:cNvGraphicFramePr>
            <a:graphicFrameLocks noChangeAspect="1"/>
          </p:cNvGraphicFramePr>
          <p:nvPr/>
        </p:nvGraphicFramePr>
        <p:xfrm>
          <a:off x="3705225" y="1050925"/>
          <a:ext cx="2881313" cy="396875"/>
        </p:xfrm>
        <a:graphic>
          <a:graphicData uri="http://schemas.openxmlformats.org/presentationml/2006/ole">
            <p:oleObj spid="_x0000_s32772" name="Equation" r:id="rId5" imgW="1473120" imgH="203040" progId="Equation.3">
              <p:embed/>
            </p:oleObj>
          </a:graphicData>
        </a:graphic>
      </p:graphicFrame>
      <p:graphicFrame>
        <p:nvGraphicFramePr>
          <p:cNvPr id="32773" name="Object 5"/>
          <p:cNvGraphicFramePr>
            <a:graphicFrameLocks noChangeAspect="1"/>
          </p:cNvGraphicFramePr>
          <p:nvPr/>
        </p:nvGraphicFramePr>
        <p:xfrm>
          <a:off x="2286000" y="2681288"/>
          <a:ext cx="2185987" cy="793750"/>
        </p:xfrm>
        <a:graphic>
          <a:graphicData uri="http://schemas.openxmlformats.org/presentationml/2006/ole">
            <p:oleObj spid="_x0000_s32773" name="Equation" r:id="rId6" imgW="1117440" imgH="406080" progId="Equation.3">
              <p:embed/>
            </p:oleObj>
          </a:graphicData>
        </a:graphic>
      </p:graphicFrame>
      <p:graphicFrame>
        <p:nvGraphicFramePr>
          <p:cNvPr id="32774" name="Object 6"/>
          <p:cNvGraphicFramePr>
            <a:graphicFrameLocks noChangeAspect="1"/>
          </p:cNvGraphicFramePr>
          <p:nvPr/>
        </p:nvGraphicFramePr>
        <p:xfrm>
          <a:off x="838200" y="990600"/>
          <a:ext cx="995363" cy="793750"/>
        </p:xfrm>
        <a:graphic>
          <a:graphicData uri="http://schemas.openxmlformats.org/presentationml/2006/ole">
            <p:oleObj spid="_x0000_s32774" name="Equation" r:id="rId7" imgW="558720" imgH="406080" progId="Equation.3">
              <p:embed/>
            </p:oleObj>
          </a:graphicData>
        </a:graphic>
      </p:graphicFrame>
      <p:cxnSp>
        <p:nvCxnSpPr>
          <p:cNvPr id="16" name="Straight Arrow Connector 15"/>
          <p:cNvCxnSpPr>
            <a:stCxn id="2" idx="3"/>
            <a:endCxn id="3" idx="2"/>
          </p:cNvCxnSpPr>
          <p:nvPr/>
        </p:nvCxnSpPr>
        <p:spPr>
          <a:xfrm>
            <a:off x="1752600" y="21717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a:endCxn id="4" idx="2"/>
          </p:cNvCxnSpPr>
          <p:nvPr/>
        </p:nvCxnSpPr>
        <p:spPr>
          <a:xfrm>
            <a:off x="3733800" y="21717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6"/>
            <a:endCxn id="5" idx="2"/>
          </p:cNvCxnSpPr>
          <p:nvPr/>
        </p:nvCxnSpPr>
        <p:spPr>
          <a:xfrm>
            <a:off x="5638800" y="21717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6"/>
            <a:endCxn id="6" idx="2"/>
          </p:cNvCxnSpPr>
          <p:nvPr/>
        </p:nvCxnSpPr>
        <p:spPr>
          <a:xfrm>
            <a:off x="7467600" y="21717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Object 25"/>
          <p:cNvGraphicFramePr>
            <a:graphicFrameLocks noChangeAspect="1"/>
          </p:cNvGraphicFramePr>
          <p:nvPr/>
        </p:nvGraphicFramePr>
        <p:xfrm>
          <a:off x="723901" y="4267200"/>
          <a:ext cx="7581900" cy="304800"/>
        </p:xfrm>
        <a:graphic>
          <a:graphicData uri="http://schemas.openxmlformats.org/presentationml/2006/ole">
            <p:oleObj spid="_x0000_s32775" name="Equation" r:id="rId8" imgW="5054400" imgH="203040" progId="Equation.3">
              <p:embed/>
            </p:oleObj>
          </a:graphicData>
        </a:graphic>
      </p:graphicFrame>
      <p:graphicFrame>
        <p:nvGraphicFramePr>
          <p:cNvPr id="32776" name="Object 8"/>
          <p:cNvGraphicFramePr>
            <a:graphicFrameLocks noChangeAspect="1"/>
          </p:cNvGraphicFramePr>
          <p:nvPr/>
        </p:nvGraphicFramePr>
        <p:xfrm>
          <a:off x="2790825" y="5105400"/>
          <a:ext cx="3752850" cy="304800"/>
        </p:xfrm>
        <a:graphic>
          <a:graphicData uri="http://schemas.openxmlformats.org/presentationml/2006/ole">
            <p:oleObj spid="_x0000_s32776" name="Equation" r:id="rId9" imgW="2501640" imgH="203040" progId="Equation.3">
              <p:embed/>
            </p:oleObj>
          </a:graphicData>
        </a:graphic>
      </p:graphicFrame>
      <p:sp>
        <p:nvSpPr>
          <p:cNvPr id="28" name="TextBox 27"/>
          <p:cNvSpPr txBox="1"/>
          <p:nvPr/>
        </p:nvSpPr>
        <p:spPr>
          <a:xfrm>
            <a:off x="2362200" y="381000"/>
            <a:ext cx="5257800" cy="400110"/>
          </a:xfrm>
          <a:prstGeom prst="rect">
            <a:avLst/>
          </a:prstGeom>
          <a:noFill/>
        </p:spPr>
        <p:txBody>
          <a:bodyPr wrap="square" rtlCol="0">
            <a:spAutoFit/>
          </a:bodyPr>
          <a:lstStyle/>
          <a:p>
            <a:r>
              <a:rPr lang="en-US" sz="2000" b="1" i="1" dirty="0" smtClean="0"/>
              <a:t>Some details about model setting</a:t>
            </a:r>
            <a:endParaRPr lang="en-US" sz="2000"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nvGraphicFramePr>
        <p:xfrm>
          <a:off x="1524000" y="1397000"/>
          <a:ext cx="6934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lowchart: Punched Tape 13"/>
          <p:cNvSpPr/>
          <p:nvPr/>
        </p:nvSpPr>
        <p:spPr>
          <a:xfrm>
            <a:off x="152400" y="1447800"/>
            <a:ext cx="2667000" cy="14478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r>
              <a:rPr lang="en-US" dirty="0" smtClean="0"/>
              <a:t>Intercept—mu</a:t>
            </a:r>
          </a:p>
          <a:p>
            <a:r>
              <a:rPr lang="en-US" dirty="0" smtClean="0"/>
              <a:t>Product coefficient--delta</a:t>
            </a:r>
          </a:p>
          <a:p>
            <a:r>
              <a:rPr lang="en-US" dirty="0" smtClean="0"/>
              <a:t>Variance--</a:t>
            </a:r>
            <a:r>
              <a:rPr lang="en-US" dirty="0" err="1" smtClean="0"/>
              <a:t>myvar</a:t>
            </a:r>
            <a:endParaRPr lang="en-US" dirty="0" smtClean="0"/>
          </a:p>
          <a:p>
            <a:endParaRPr lang="en-US" dirty="0"/>
          </a:p>
        </p:txBody>
      </p:sp>
      <p:sp>
        <p:nvSpPr>
          <p:cNvPr id="26" name="Down Arrow 25"/>
          <p:cNvSpPr/>
          <p:nvPr/>
        </p:nvSpPr>
        <p:spPr>
          <a:xfrm>
            <a:off x="3810000" y="5486400"/>
            <a:ext cx="533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Curved Connector 33"/>
          <p:cNvCxnSpPr/>
          <p:nvPr/>
        </p:nvCxnSpPr>
        <p:spPr>
          <a:xfrm rot="16200000" flipV="1">
            <a:off x="495300" y="2933700"/>
            <a:ext cx="1752600" cy="1676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590800" y="5943600"/>
            <a:ext cx="3124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Calculate u[</a:t>
            </a:r>
            <a:r>
              <a:rPr lang="en-US" dirty="0" err="1" smtClean="0"/>
              <a:t>i,j</a:t>
            </a:r>
            <a:r>
              <a:rPr lang="en-US" dirty="0" smtClean="0"/>
              <a:t>], p[</a:t>
            </a:r>
            <a:r>
              <a:rPr lang="en-US" dirty="0" err="1" smtClean="0"/>
              <a:t>i,j</a:t>
            </a:r>
            <a:r>
              <a:rPr lang="en-US" dirty="0" smtClean="0"/>
              <a:t>], and finally Y[j]</a:t>
            </a:r>
            <a:endParaRPr lang="en-US" dirty="0"/>
          </a:p>
        </p:txBody>
      </p:sp>
      <p:sp>
        <p:nvSpPr>
          <p:cNvPr id="37" name="Line Callout 2 (Accent Bar) 36"/>
          <p:cNvSpPr/>
          <p:nvPr/>
        </p:nvSpPr>
        <p:spPr>
          <a:xfrm>
            <a:off x="6477000" y="5638800"/>
            <a:ext cx="1676400" cy="685800"/>
          </a:xfrm>
          <a:prstGeom prst="accent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Loop thru both ids and prod</a:t>
            </a:r>
            <a:endParaRPr lang="en-US" dirty="0"/>
          </a:p>
        </p:txBody>
      </p:sp>
      <p:cxnSp>
        <p:nvCxnSpPr>
          <p:cNvPr id="40" name="Curved Connector 39"/>
          <p:cNvCxnSpPr/>
          <p:nvPr/>
        </p:nvCxnSpPr>
        <p:spPr>
          <a:xfrm rot="10800000" flipV="1">
            <a:off x="2133600" y="4953000"/>
            <a:ext cx="2590800" cy="7620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28600" y="5486400"/>
            <a:ext cx="1752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Intercept -- b</a:t>
            </a:r>
            <a:endParaRPr lang="en-US" dirty="0"/>
          </a:p>
        </p:txBody>
      </p:sp>
      <p:sp>
        <p:nvSpPr>
          <p:cNvPr id="46" name="Cloud Callout 45"/>
          <p:cNvSpPr/>
          <p:nvPr/>
        </p:nvSpPr>
        <p:spPr>
          <a:xfrm>
            <a:off x="6477000" y="457200"/>
            <a:ext cx="2667000" cy="1219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a:t>
            </a:r>
            <a:r>
              <a:rPr lang="en-US" dirty="0" err="1" smtClean="0"/>
              <a:t>i</a:t>
            </a:r>
            <a:r>
              <a:rPr lang="en-US" dirty="0" smtClean="0"/>
              <a:t> in 1:IDS</a:t>
            </a:r>
          </a:p>
          <a:p>
            <a:pPr algn="ctr"/>
            <a:r>
              <a:rPr lang="en-US" dirty="0" smtClean="0"/>
              <a:t>For j in 1:PRODS</a:t>
            </a:r>
            <a:endParaRPr lang="en-US" dirty="0"/>
          </a:p>
        </p:txBody>
      </p:sp>
      <p:sp>
        <p:nvSpPr>
          <p:cNvPr id="12" name="TextBox 11"/>
          <p:cNvSpPr txBox="1"/>
          <p:nvPr/>
        </p:nvSpPr>
        <p:spPr>
          <a:xfrm>
            <a:off x="2286000" y="381000"/>
            <a:ext cx="5257800" cy="400110"/>
          </a:xfrm>
          <a:prstGeom prst="rect">
            <a:avLst/>
          </a:prstGeom>
          <a:noFill/>
        </p:spPr>
        <p:txBody>
          <a:bodyPr wrap="square" rtlCol="0">
            <a:spAutoFit/>
          </a:bodyPr>
          <a:lstStyle/>
          <a:p>
            <a:r>
              <a:rPr lang="en-US" sz="2000" b="1" i="1" dirty="0" err="1" smtClean="0"/>
              <a:t>Winbugs</a:t>
            </a:r>
            <a:r>
              <a:rPr lang="en-US" sz="2000" b="1" i="1" dirty="0" smtClean="0"/>
              <a:t> model </a:t>
            </a:r>
            <a:r>
              <a:rPr lang="en-US" sz="2000" b="1" i="1" dirty="0" err="1" smtClean="0"/>
              <a:t>instructure</a:t>
            </a:r>
            <a:endParaRPr lang="en-US" sz="2000" b="1"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457200"/>
            <a:ext cx="6858000" cy="400110"/>
          </a:xfrm>
          <a:prstGeom prst="rect">
            <a:avLst/>
          </a:prstGeom>
          <a:noFill/>
        </p:spPr>
        <p:txBody>
          <a:bodyPr wrap="square" rtlCol="0">
            <a:spAutoFit/>
          </a:bodyPr>
          <a:lstStyle/>
          <a:p>
            <a:r>
              <a:rPr lang="en-US" sz="2000" b="1" i="1" dirty="0" smtClean="0"/>
              <a:t>Construct a directed graphical model</a:t>
            </a:r>
            <a:endParaRPr lang="en-US" sz="2000" b="1" i="1" dirty="0"/>
          </a:p>
        </p:txBody>
      </p:sp>
      <p:sp>
        <p:nvSpPr>
          <p:cNvPr id="3" name="Oval 2"/>
          <p:cNvSpPr/>
          <p:nvPr/>
        </p:nvSpPr>
        <p:spPr>
          <a:xfrm>
            <a:off x="2743200" y="22098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Mu[j]</a:t>
            </a:r>
            <a:endParaRPr lang="en-US" dirty="0"/>
          </a:p>
        </p:txBody>
      </p:sp>
      <p:sp>
        <p:nvSpPr>
          <p:cNvPr id="4" name="Oval 3"/>
          <p:cNvSpPr/>
          <p:nvPr/>
        </p:nvSpPr>
        <p:spPr>
          <a:xfrm>
            <a:off x="7010400" y="44958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sigma</a:t>
            </a:r>
            <a:endParaRPr lang="en-US" dirty="0"/>
          </a:p>
        </p:txBody>
      </p:sp>
      <p:sp>
        <p:nvSpPr>
          <p:cNvPr id="5" name="Oval 4"/>
          <p:cNvSpPr/>
          <p:nvPr/>
        </p:nvSpPr>
        <p:spPr>
          <a:xfrm>
            <a:off x="4953000" y="2971800"/>
            <a:ext cx="2209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Tau(precision)</a:t>
            </a:r>
          </a:p>
        </p:txBody>
      </p:sp>
      <p:sp>
        <p:nvSpPr>
          <p:cNvPr id="6" name="Oval 5"/>
          <p:cNvSpPr/>
          <p:nvPr/>
        </p:nvSpPr>
        <p:spPr>
          <a:xfrm>
            <a:off x="2819400" y="43434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dirty="0" err="1" smtClean="0"/>
              <a:t>i,j</a:t>
            </a:r>
            <a:r>
              <a:rPr lang="en-US" dirty="0" smtClean="0"/>
              <a:t>]</a:t>
            </a:r>
            <a:endParaRPr lang="en-US" dirty="0"/>
          </a:p>
        </p:txBody>
      </p:sp>
      <p:cxnSp>
        <p:nvCxnSpPr>
          <p:cNvPr id="8" name="Straight Arrow Connector 7"/>
          <p:cNvCxnSpPr>
            <a:stCxn id="3" idx="4"/>
            <a:endCxn id="6" idx="0"/>
          </p:cNvCxnSpPr>
          <p:nvPr/>
        </p:nvCxnSpPr>
        <p:spPr>
          <a:xfrm>
            <a:off x="3733800" y="2971800"/>
            <a:ext cx="76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7"/>
          </p:cNvCxnSpPr>
          <p:nvPr/>
        </p:nvCxnSpPr>
        <p:spPr>
          <a:xfrm flipH="1">
            <a:off x="4510460" y="3622208"/>
            <a:ext cx="766158" cy="83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0"/>
          </p:cNvCxnSpPr>
          <p:nvPr/>
        </p:nvCxnSpPr>
        <p:spPr>
          <a:xfrm>
            <a:off x="6629400" y="3581400"/>
            <a:ext cx="1371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76800" y="1752600"/>
            <a:ext cx="990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a1</a:t>
            </a:r>
            <a:endParaRPr lang="en-US" dirty="0"/>
          </a:p>
        </p:txBody>
      </p:sp>
      <p:sp>
        <p:nvSpPr>
          <p:cNvPr id="18" name="Rectangle 17"/>
          <p:cNvSpPr/>
          <p:nvPr/>
        </p:nvSpPr>
        <p:spPr>
          <a:xfrm>
            <a:off x="7086600" y="1752600"/>
            <a:ext cx="990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a2</a:t>
            </a:r>
            <a:endParaRPr lang="en-US" dirty="0"/>
          </a:p>
        </p:txBody>
      </p:sp>
      <p:cxnSp>
        <p:nvCxnSpPr>
          <p:cNvPr id="20" name="Straight Arrow Connector 19"/>
          <p:cNvCxnSpPr>
            <a:endCxn id="5" idx="0"/>
          </p:cNvCxnSpPr>
          <p:nvPr/>
        </p:nvCxnSpPr>
        <p:spPr>
          <a:xfrm>
            <a:off x="5257800" y="2286000"/>
            <a:ext cx="8001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p:cNvCxnSpPr>
          <p:nvPr/>
        </p:nvCxnSpPr>
        <p:spPr>
          <a:xfrm flipH="1">
            <a:off x="6629400" y="2286000"/>
            <a:ext cx="9525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48400" y="3886200"/>
            <a:ext cx="2895600" cy="369332"/>
          </a:xfrm>
          <a:prstGeom prst="rect">
            <a:avLst/>
          </a:prstGeom>
          <a:noFill/>
        </p:spPr>
        <p:txBody>
          <a:bodyPr wrap="square" rtlCol="0">
            <a:spAutoFit/>
          </a:bodyPr>
          <a:lstStyle/>
          <a:p>
            <a:r>
              <a:rPr lang="en-US" dirty="0" smtClean="0"/>
              <a:t>Sigma&lt;-1/precision^1/2</a:t>
            </a:r>
            <a:endParaRPr lang="en-US" dirty="0"/>
          </a:p>
        </p:txBody>
      </p:sp>
      <p:sp>
        <p:nvSpPr>
          <p:cNvPr id="36" name="TextBox 35"/>
          <p:cNvSpPr txBox="1"/>
          <p:nvPr/>
        </p:nvSpPr>
        <p:spPr>
          <a:xfrm>
            <a:off x="5715000" y="1066800"/>
            <a:ext cx="1676400" cy="646331"/>
          </a:xfrm>
          <a:prstGeom prst="rect">
            <a:avLst/>
          </a:prstGeom>
          <a:noFill/>
        </p:spPr>
        <p:txBody>
          <a:bodyPr wrap="square" rtlCol="0">
            <a:spAutoFit/>
          </a:bodyPr>
          <a:lstStyle/>
          <a:p>
            <a:r>
              <a:rPr lang="en-US" dirty="0" smtClean="0"/>
              <a:t>A1=m0/2, a2=m0*var0/2</a:t>
            </a:r>
            <a:endParaRPr lang="en-US" dirty="0"/>
          </a:p>
        </p:txBody>
      </p:sp>
      <p:sp>
        <p:nvSpPr>
          <p:cNvPr id="37" name="TextBox 36"/>
          <p:cNvSpPr txBox="1"/>
          <p:nvPr/>
        </p:nvSpPr>
        <p:spPr>
          <a:xfrm>
            <a:off x="2286000" y="3810000"/>
            <a:ext cx="1295400" cy="369332"/>
          </a:xfrm>
          <a:prstGeom prst="rect">
            <a:avLst/>
          </a:prstGeom>
          <a:noFill/>
        </p:spPr>
        <p:txBody>
          <a:bodyPr wrap="square" rtlCol="0">
            <a:spAutoFit/>
          </a:bodyPr>
          <a:lstStyle/>
          <a:p>
            <a:endParaRPr lang="en-US" dirty="0"/>
          </a:p>
        </p:txBody>
      </p:sp>
      <p:sp>
        <p:nvSpPr>
          <p:cNvPr id="39" name="TextBox 38"/>
          <p:cNvSpPr txBox="1"/>
          <p:nvPr/>
        </p:nvSpPr>
        <p:spPr>
          <a:xfrm>
            <a:off x="5181600" y="2590800"/>
            <a:ext cx="2514600" cy="369332"/>
          </a:xfrm>
          <a:prstGeom prst="rect">
            <a:avLst/>
          </a:prstGeom>
          <a:noFill/>
        </p:spPr>
        <p:txBody>
          <a:bodyPr wrap="square" rtlCol="0">
            <a:spAutoFit/>
          </a:bodyPr>
          <a:lstStyle/>
          <a:p>
            <a:r>
              <a:rPr lang="en-US" dirty="0" err="1" smtClean="0"/>
              <a:t>Precb</a:t>
            </a:r>
            <a:r>
              <a:rPr lang="en-US" dirty="0" smtClean="0"/>
              <a:t>[j]~</a:t>
            </a:r>
            <a:r>
              <a:rPr lang="en-US" dirty="0" err="1" smtClean="0"/>
              <a:t>dgamma</a:t>
            </a:r>
            <a:r>
              <a:rPr lang="en-US" dirty="0" smtClean="0"/>
              <a:t>(a1,a2)</a:t>
            </a:r>
            <a:endParaRPr lang="en-US" dirty="0"/>
          </a:p>
        </p:txBody>
      </p:sp>
      <p:sp>
        <p:nvSpPr>
          <p:cNvPr id="42" name="TextBox 41"/>
          <p:cNvSpPr txBox="1"/>
          <p:nvPr/>
        </p:nvSpPr>
        <p:spPr>
          <a:xfrm>
            <a:off x="2514600" y="1752600"/>
            <a:ext cx="2209800" cy="369332"/>
          </a:xfrm>
          <a:prstGeom prst="rect">
            <a:avLst/>
          </a:prstGeom>
          <a:noFill/>
        </p:spPr>
        <p:txBody>
          <a:bodyPr wrap="square" rtlCol="0">
            <a:spAutoFit/>
          </a:bodyPr>
          <a:lstStyle/>
          <a:p>
            <a:r>
              <a:rPr lang="en-US" dirty="0" smtClean="0"/>
              <a:t>mu[j]~</a:t>
            </a:r>
            <a:r>
              <a:rPr lang="en-US" dirty="0" err="1" smtClean="0"/>
              <a:t>dnorm</a:t>
            </a:r>
            <a:r>
              <a:rPr lang="en-US" dirty="0" smtClean="0"/>
              <a:t>(0,0.01)</a:t>
            </a:r>
            <a:endParaRPr lang="en-US" dirty="0"/>
          </a:p>
        </p:txBody>
      </p:sp>
      <p:sp>
        <p:nvSpPr>
          <p:cNvPr id="44" name="Oval 43"/>
          <p:cNvSpPr/>
          <p:nvPr/>
        </p:nvSpPr>
        <p:spPr>
          <a:xfrm>
            <a:off x="152400" y="2971800"/>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r>
              <a:rPr lang="en-US" dirty="0" err="1" smtClean="0"/>
              <a:t>i,j</a:t>
            </a:r>
            <a:r>
              <a:rPr lang="en-US" dirty="0" smtClean="0"/>
              <a:t>]</a:t>
            </a:r>
            <a:endParaRPr lang="en-US" dirty="0"/>
          </a:p>
        </p:txBody>
      </p:sp>
      <p:cxnSp>
        <p:nvCxnSpPr>
          <p:cNvPr id="45" name="Straight Arrow Connector 44"/>
          <p:cNvCxnSpPr>
            <a:stCxn id="44" idx="5"/>
            <a:endCxn id="6" idx="1"/>
          </p:cNvCxnSpPr>
          <p:nvPr/>
        </p:nvCxnSpPr>
        <p:spPr>
          <a:xfrm>
            <a:off x="1843460" y="3622208"/>
            <a:ext cx="1266080" cy="832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0" y="2438400"/>
            <a:ext cx="2438400" cy="369332"/>
          </a:xfrm>
          <a:prstGeom prst="rect">
            <a:avLst/>
          </a:prstGeom>
          <a:noFill/>
        </p:spPr>
        <p:txBody>
          <a:bodyPr wrap="square" rtlCol="0">
            <a:spAutoFit/>
          </a:bodyPr>
          <a:lstStyle/>
          <a:p>
            <a:r>
              <a:rPr lang="en-US" dirty="0" smtClean="0"/>
              <a:t>b[</a:t>
            </a:r>
            <a:r>
              <a:rPr lang="en-US" dirty="0" err="1" smtClean="0"/>
              <a:t>i,j</a:t>
            </a:r>
            <a:r>
              <a:rPr lang="en-US" dirty="0" smtClean="0"/>
              <a:t>]~</a:t>
            </a:r>
            <a:r>
              <a:rPr lang="en-US" dirty="0" err="1" smtClean="0"/>
              <a:t>dnorm</a:t>
            </a:r>
            <a:r>
              <a:rPr lang="en-US" dirty="0" smtClean="0"/>
              <a:t>(0,Precb[j])</a:t>
            </a:r>
            <a:endParaRPr lang="en-US" dirty="0"/>
          </a:p>
        </p:txBody>
      </p:sp>
      <p:sp>
        <p:nvSpPr>
          <p:cNvPr id="50" name="TextBox 49"/>
          <p:cNvSpPr txBox="1"/>
          <p:nvPr/>
        </p:nvSpPr>
        <p:spPr>
          <a:xfrm>
            <a:off x="990600" y="5486400"/>
            <a:ext cx="7924800" cy="646331"/>
          </a:xfrm>
          <a:prstGeom prst="rect">
            <a:avLst/>
          </a:prstGeom>
          <a:noFill/>
        </p:spPr>
        <p:txBody>
          <a:bodyPr wrap="square" rtlCol="0">
            <a:spAutoFit/>
          </a:bodyPr>
          <a:lstStyle/>
          <a:p>
            <a:r>
              <a:rPr lang="pl-PL" dirty="0" smtClean="0"/>
              <a:t>u[i,scen,j]&lt;-exp(mu[j]+b[i,j]+inprod(delta[],A3[scen+scens*(i-1),j,]))</a:t>
            </a:r>
            <a:endParaRPr lang="en-US" dirty="0" smtClean="0"/>
          </a:p>
          <a:p>
            <a:r>
              <a:rPr lang="da-DK" dirty="0" smtClean="0"/>
              <a:t>Y[scen+scens*(i-1),1:prods]~dmulti(p[i,scen,1:prods],N[scen+scens*(i-1)])</a:t>
            </a:r>
            <a:endParaRPr lang="en-US" dirty="0"/>
          </a:p>
        </p:txBody>
      </p:sp>
      <p:sp>
        <p:nvSpPr>
          <p:cNvPr id="51" name="TextBox 50"/>
          <p:cNvSpPr txBox="1"/>
          <p:nvPr/>
        </p:nvSpPr>
        <p:spPr>
          <a:xfrm>
            <a:off x="2438400" y="3810000"/>
            <a:ext cx="2895600" cy="369332"/>
          </a:xfrm>
          <a:prstGeom prst="rect">
            <a:avLst/>
          </a:prstGeom>
          <a:noFill/>
        </p:spPr>
        <p:txBody>
          <a:bodyPr wrap="square" rtlCol="0">
            <a:spAutoFit/>
          </a:bodyPr>
          <a:lstStyle/>
          <a:p>
            <a:r>
              <a:rPr lang="en-US" dirty="0" smtClean="0"/>
              <a:t>delta[</a:t>
            </a:r>
            <a:r>
              <a:rPr lang="en-US" dirty="0" err="1" smtClean="0"/>
              <a:t>att</a:t>
            </a:r>
            <a:r>
              <a:rPr lang="en-US" dirty="0" smtClean="0"/>
              <a:t>]~</a:t>
            </a:r>
            <a:r>
              <a:rPr lang="en-US" dirty="0" err="1" smtClean="0"/>
              <a:t>dnorm</a:t>
            </a:r>
            <a:r>
              <a:rPr lang="en-US" dirty="0" smtClean="0"/>
              <a:t>(0,0.01)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---the output statistics</a:t>
            </a:r>
          </a:p>
        </p:txBody>
      </p:sp>
      <p:sp>
        <p:nvSpPr>
          <p:cNvPr id="3" name="TextBox 2"/>
          <p:cNvSpPr txBox="1"/>
          <p:nvPr/>
        </p:nvSpPr>
        <p:spPr>
          <a:xfrm>
            <a:off x="1905000" y="2209800"/>
            <a:ext cx="7010400" cy="369332"/>
          </a:xfrm>
          <a:prstGeom prst="rect">
            <a:avLst/>
          </a:prstGeom>
          <a:noFill/>
        </p:spPr>
        <p:txBody>
          <a:bodyPr wrap="square" rtlCol="0">
            <a:spAutoFit/>
          </a:bodyPr>
          <a:lstStyle/>
          <a:p>
            <a:r>
              <a:rPr lang="en-US" dirty="0" smtClean="0"/>
              <a:t> </a:t>
            </a:r>
            <a:endParaRPr lang="en-US" dirty="0"/>
          </a:p>
        </p:txBody>
      </p:sp>
      <p:graphicFrame>
        <p:nvGraphicFramePr>
          <p:cNvPr id="4" name="Table 3"/>
          <p:cNvGraphicFramePr>
            <a:graphicFrameLocks noGrp="1"/>
          </p:cNvGraphicFramePr>
          <p:nvPr/>
        </p:nvGraphicFramePr>
        <p:xfrm>
          <a:off x="457200" y="1981200"/>
          <a:ext cx="8077200" cy="1828800"/>
        </p:xfrm>
        <a:graphic>
          <a:graphicData uri="http://schemas.openxmlformats.org/drawingml/2006/table">
            <a:tbl>
              <a:tblPr>
                <a:tableStyleId>{3C2FFA5D-87B4-456A-9821-1D502468CF0F}</a:tableStyleId>
              </a:tblPr>
              <a:tblGrid>
                <a:gridCol w="807720"/>
                <a:gridCol w="807720"/>
                <a:gridCol w="807720"/>
                <a:gridCol w="807720"/>
                <a:gridCol w="807720"/>
                <a:gridCol w="807720"/>
                <a:gridCol w="807720"/>
                <a:gridCol w="807720"/>
                <a:gridCol w="807720"/>
                <a:gridCol w="807720"/>
              </a:tblGrid>
              <a:tr h="457200">
                <a:tc>
                  <a:txBody>
                    <a:bodyPr/>
                    <a:lstStyle/>
                    <a:p>
                      <a:pPr algn="ctr" fontAlgn="b"/>
                      <a:endParaRPr lang="en-US" sz="12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a:solidFill>
                            <a:schemeClr val="tx1"/>
                          </a:solidFill>
                        </a:rPr>
                        <a:t>Mean</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err="1">
                          <a:solidFill>
                            <a:schemeClr val="tx1"/>
                          </a:solidFill>
                        </a:rPr>
                        <a:t>Stdev</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a:solidFill>
                            <a:schemeClr val="tx1"/>
                          </a:solidFill>
                        </a:rPr>
                        <a:t>Per2.5</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a:solidFill>
                            <a:schemeClr val="tx1"/>
                          </a:solidFill>
                        </a:rPr>
                        <a:t>Per25</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a:solidFill>
                            <a:schemeClr val="tx1"/>
                          </a:solidFill>
                        </a:rPr>
                        <a:t>Per50</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a:solidFill>
                            <a:schemeClr val="tx1"/>
                          </a:solidFill>
                        </a:rPr>
                        <a:t>Per75</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a:solidFill>
                            <a:schemeClr val="tx1"/>
                          </a:solidFill>
                        </a:rPr>
                        <a:t>Per97.5</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err="1">
                          <a:solidFill>
                            <a:schemeClr val="tx1"/>
                          </a:solidFill>
                        </a:rPr>
                        <a:t>Rhat</a:t>
                      </a:r>
                      <a:endParaRPr lang="en-US" sz="1600" b="0" i="0" u="none" strike="noStrike" dirty="0">
                        <a:solidFill>
                          <a:schemeClr val="tx1"/>
                        </a:solidFill>
                        <a:latin typeface="Calibri"/>
                      </a:endParaRPr>
                    </a:p>
                  </a:txBody>
                  <a:tcPr marL="9525" marR="9525" marT="9525" marB="0" anchor="b">
                    <a:solidFill>
                      <a:srgbClr val="FFC000"/>
                    </a:solidFill>
                  </a:tcPr>
                </a:tc>
                <a:tc>
                  <a:txBody>
                    <a:bodyPr/>
                    <a:lstStyle/>
                    <a:p>
                      <a:pPr algn="ctr" fontAlgn="b"/>
                      <a:r>
                        <a:rPr lang="en-US" sz="1600" u="none" strike="noStrike" dirty="0">
                          <a:solidFill>
                            <a:schemeClr val="tx1"/>
                          </a:solidFill>
                        </a:rPr>
                        <a:t>n.eff</a:t>
                      </a:r>
                      <a:endParaRPr lang="en-US" sz="1600" b="0" i="0" u="none" strike="noStrike" dirty="0">
                        <a:solidFill>
                          <a:schemeClr val="tx1"/>
                        </a:solidFill>
                        <a:latin typeface="Calibri"/>
                      </a:endParaRPr>
                    </a:p>
                  </a:txBody>
                  <a:tcPr marL="9525" marR="9525" marT="9525" marB="0" anchor="b">
                    <a:solidFill>
                      <a:srgbClr val="FFC000"/>
                    </a:solidFill>
                  </a:tcPr>
                </a:tc>
              </a:tr>
              <a:tr h="457200">
                <a:tc>
                  <a:txBody>
                    <a:bodyPr/>
                    <a:lstStyle/>
                    <a:p>
                      <a:pPr algn="ctr" fontAlgn="b"/>
                      <a:r>
                        <a:rPr lang="en-US" sz="1600" u="none" strike="noStrike" dirty="0"/>
                        <a:t>mu[1]</a:t>
                      </a:r>
                      <a:endParaRPr lang="en-US" sz="1600" b="0" i="0" u="none" strike="noStrike" dirty="0">
                        <a:solidFill>
                          <a:srgbClr val="000000"/>
                        </a:solidFill>
                        <a:latin typeface="Calibri"/>
                      </a:endParaRPr>
                    </a:p>
                  </a:txBody>
                  <a:tcPr marL="9525" marR="9525" marT="9525" marB="0" anchor="b">
                    <a:solidFill>
                      <a:srgbClr val="FFC000"/>
                    </a:solidFill>
                  </a:tcPr>
                </a:tc>
                <a:tc>
                  <a:txBody>
                    <a:bodyPr/>
                    <a:lstStyle/>
                    <a:p>
                      <a:pPr algn="ctr" fontAlgn="b"/>
                      <a:r>
                        <a:rPr lang="en-US" sz="1200" u="none" strike="noStrike" dirty="0"/>
                        <a:t>2.370466</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0.401627</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1.56105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2.1025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2.359</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2.62975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a:t>3.118925</a:t>
                      </a:r>
                      <a:endParaRPr lang="en-US" sz="1200" b="0" i="0" u="none" strike="noStrike">
                        <a:solidFill>
                          <a:srgbClr val="000000"/>
                        </a:solidFill>
                        <a:latin typeface="Calibri"/>
                      </a:endParaRPr>
                    </a:p>
                  </a:txBody>
                  <a:tcPr marL="9525" marR="9525" marT="9525" marB="0" anchor="b"/>
                </a:tc>
                <a:tc>
                  <a:txBody>
                    <a:bodyPr/>
                    <a:lstStyle/>
                    <a:p>
                      <a:pPr algn="ctr" fontAlgn="b"/>
                      <a:r>
                        <a:rPr lang="en-US" sz="1200" u="none" strike="noStrike"/>
                        <a:t>1.032016</a:t>
                      </a:r>
                      <a:endParaRPr lang="en-US" sz="1200" b="0" i="0" u="none" strike="noStrike">
                        <a:solidFill>
                          <a:srgbClr val="000000"/>
                        </a:solidFill>
                        <a:latin typeface="Calibri"/>
                      </a:endParaRPr>
                    </a:p>
                  </a:txBody>
                  <a:tcPr marL="9525" marR="9525" marT="9525" marB="0" anchor="b"/>
                </a:tc>
                <a:tc>
                  <a:txBody>
                    <a:bodyPr/>
                    <a:lstStyle/>
                    <a:p>
                      <a:pPr algn="ctr" fontAlgn="b"/>
                      <a:r>
                        <a:rPr lang="en-US" sz="1200" u="none" strike="noStrike" dirty="0"/>
                        <a:t>100</a:t>
                      </a:r>
                      <a:endParaRPr lang="en-US" sz="1200" b="0" i="0" u="none" strike="noStrike" dirty="0">
                        <a:solidFill>
                          <a:srgbClr val="000000"/>
                        </a:solidFill>
                        <a:latin typeface="Calibri"/>
                      </a:endParaRPr>
                    </a:p>
                  </a:txBody>
                  <a:tcPr marL="9525" marR="9525" marT="9525" marB="0" anchor="b"/>
                </a:tc>
              </a:tr>
              <a:tr h="457200">
                <a:tc>
                  <a:txBody>
                    <a:bodyPr/>
                    <a:lstStyle/>
                    <a:p>
                      <a:pPr algn="ctr" fontAlgn="b"/>
                      <a:r>
                        <a:rPr lang="en-US" sz="1600" u="none" strike="noStrike" dirty="0"/>
                        <a:t>mu[2]</a:t>
                      </a:r>
                      <a:endParaRPr lang="en-US" sz="1600" b="0" i="0" u="none" strike="noStrike" dirty="0">
                        <a:solidFill>
                          <a:srgbClr val="000000"/>
                        </a:solidFill>
                        <a:latin typeface="Calibri"/>
                      </a:endParaRPr>
                    </a:p>
                  </a:txBody>
                  <a:tcPr marL="9525" marR="9525" marT="9525" marB="0" anchor="b">
                    <a:solidFill>
                      <a:srgbClr val="FFC000"/>
                    </a:solidFill>
                  </a:tcPr>
                </a:tc>
                <a:tc>
                  <a:txBody>
                    <a:bodyPr/>
                    <a:lstStyle/>
                    <a:p>
                      <a:pPr algn="ctr" fontAlgn="b"/>
                      <a:r>
                        <a:rPr lang="en-US" sz="1200" u="none" strike="noStrike" dirty="0"/>
                        <a:t>4.072194</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0.449825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3.2921</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3.7405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4.045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4.40275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4.921675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1.076135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33</a:t>
                      </a:r>
                      <a:endParaRPr lang="en-US" sz="1200" b="0" i="0" u="none" strike="noStrike" dirty="0">
                        <a:solidFill>
                          <a:srgbClr val="000000"/>
                        </a:solidFill>
                        <a:latin typeface="Calibri"/>
                      </a:endParaRPr>
                    </a:p>
                  </a:txBody>
                  <a:tcPr marL="9525" marR="9525" marT="9525" marB="0" anchor="b"/>
                </a:tc>
              </a:tr>
              <a:tr h="457200">
                <a:tc>
                  <a:txBody>
                    <a:bodyPr/>
                    <a:lstStyle/>
                    <a:p>
                      <a:pPr algn="ctr" fontAlgn="b"/>
                      <a:r>
                        <a:rPr lang="en-US" sz="1600" u="none" strike="noStrike" dirty="0"/>
                        <a:t>mu[3]</a:t>
                      </a:r>
                      <a:endParaRPr lang="en-US" sz="1600" b="0" i="0" u="none" strike="noStrike" dirty="0">
                        <a:solidFill>
                          <a:srgbClr val="000000"/>
                        </a:solidFill>
                        <a:latin typeface="Calibri"/>
                      </a:endParaRPr>
                    </a:p>
                  </a:txBody>
                  <a:tcPr marL="9525" marR="9525" marT="9525" marB="0" anchor="b">
                    <a:solidFill>
                      <a:srgbClr val="FFC000"/>
                    </a:solidFill>
                  </a:tcPr>
                </a:tc>
                <a:tc>
                  <a:txBody>
                    <a:bodyPr/>
                    <a:lstStyle/>
                    <a:p>
                      <a:pPr algn="ctr" fontAlgn="b"/>
                      <a:r>
                        <a:rPr lang="en-US" sz="1200" u="none" strike="noStrike"/>
                        <a:t>0.969365</a:t>
                      </a:r>
                      <a:endParaRPr lang="en-US" sz="1200" b="0" i="0" u="none" strike="noStrike">
                        <a:solidFill>
                          <a:srgbClr val="000000"/>
                        </a:solidFill>
                        <a:latin typeface="Calibri"/>
                      </a:endParaRPr>
                    </a:p>
                  </a:txBody>
                  <a:tcPr marL="9525" marR="9525" marT="9525" marB="0" anchor="b"/>
                </a:tc>
                <a:tc>
                  <a:txBody>
                    <a:bodyPr/>
                    <a:lstStyle/>
                    <a:p>
                      <a:pPr algn="ctr" fontAlgn="b"/>
                      <a:r>
                        <a:rPr lang="en-US" sz="1200" u="none" strike="noStrike"/>
                        <a:t>0.598831</a:t>
                      </a:r>
                      <a:endParaRPr lang="en-US" sz="1200" b="0" i="0" u="none" strike="noStrike">
                        <a:solidFill>
                          <a:srgbClr val="000000"/>
                        </a:solidFill>
                        <a:latin typeface="Calibri"/>
                      </a:endParaRPr>
                    </a:p>
                  </a:txBody>
                  <a:tcPr marL="9525" marR="9525" marT="9525" marB="0" anchor="b"/>
                </a:tc>
                <a:tc>
                  <a:txBody>
                    <a:bodyPr/>
                    <a:lstStyle/>
                    <a:p>
                      <a:pPr algn="ctr" fontAlgn="b"/>
                      <a:r>
                        <a:rPr lang="en-US" sz="1200" u="none" strike="noStrike"/>
                        <a:t>-0.18872</a:t>
                      </a:r>
                      <a:endParaRPr lang="en-US" sz="1200" b="0" i="0" u="none" strike="noStrike">
                        <a:solidFill>
                          <a:srgbClr val="000000"/>
                        </a:solidFill>
                        <a:latin typeface="Calibri"/>
                      </a:endParaRPr>
                    </a:p>
                  </a:txBody>
                  <a:tcPr marL="9525" marR="9525" marT="9525" marB="0" anchor="b"/>
                </a:tc>
                <a:tc>
                  <a:txBody>
                    <a:bodyPr/>
                    <a:lstStyle/>
                    <a:p>
                      <a:pPr algn="ctr" fontAlgn="b"/>
                      <a:r>
                        <a:rPr lang="en-US" sz="1200" u="none" strike="noStrike" dirty="0"/>
                        <a:t>0.6038</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0.9193</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1.34125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2.2318</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1.041735</a:t>
                      </a:r>
                      <a:endParaRPr lang="en-US" sz="1200" b="0" i="0" u="none" strike="noStrike" dirty="0">
                        <a:solidFill>
                          <a:srgbClr val="000000"/>
                        </a:solidFill>
                        <a:latin typeface="Calibri"/>
                      </a:endParaRPr>
                    </a:p>
                  </a:txBody>
                  <a:tcPr marL="9525" marR="9525" marT="9525" marB="0" anchor="b"/>
                </a:tc>
                <a:tc>
                  <a:txBody>
                    <a:bodyPr/>
                    <a:lstStyle/>
                    <a:p>
                      <a:pPr algn="ctr" fontAlgn="b"/>
                      <a:r>
                        <a:rPr lang="en-US" sz="1200" u="none" strike="noStrike" dirty="0"/>
                        <a:t>110</a:t>
                      </a:r>
                      <a:endParaRPr lang="en-US" sz="1200" b="0" i="0" u="none" strike="noStrike" dirty="0">
                        <a:solidFill>
                          <a:srgbClr val="000000"/>
                        </a:solidFill>
                        <a:latin typeface="Calibri"/>
                      </a:endParaRPr>
                    </a:p>
                  </a:txBody>
                  <a:tcPr marL="9525" marR="9525" marT="9525" marB="0" anchor="b"/>
                </a:tc>
              </a:tr>
            </a:tbl>
          </a:graphicData>
        </a:graphic>
      </p:graphicFrame>
      <p:sp>
        <p:nvSpPr>
          <p:cNvPr id="5" name="Rectangle 4"/>
          <p:cNvSpPr/>
          <p:nvPr/>
        </p:nvSpPr>
        <p:spPr>
          <a:xfrm>
            <a:off x="609600" y="4572000"/>
            <a:ext cx="6172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 iteration number after which the parameter’s posterior probability  can be seemed to reach  convergence</a:t>
            </a:r>
            <a:endParaRPr lang="en-US" dirty="0"/>
          </a:p>
        </p:txBody>
      </p:sp>
      <p:sp>
        <p:nvSpPr>
          <p:cNvPr id="9" name="Oval 8"/>
          <p:cNvSpPr/>
          <p:nvPr/>
        </p:nvSpPr>
        <p:spPr>
          <a:xfrm>
            <a:off x="7620000" y="1905000"/>
            <a:ext cx="990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n.eff</a:t>
            </a:r>
            <a:endParaRPr lang="en-US" dirty="0"/>
          </a:p>
        </p:txBody>
      </p:sp>
      <p:sp>
        <p:nvSpPr>
          <p:cNvPr id="10" name="Down Arrow 9"/>
          <p:cNvSpPr/>
          <p:nvPr/>
        </p:nvSpPr>
        <p:spPr>
          <a:xfrm>
            <a:off x="8077200" y="39624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---convergence check</a:t>
            </a:r>
          </a:p>
        </p:txBody>
      </p:sp>
      <p:sp>
        <p:nvSpPr>
          <p:cNvPr id="3" name="TextBox 2"/>
          <p:cNvSpPr txBox="1"/>
          <p:nvPr/>
        </p:nvSpPr>
        <p:spPr>
          <a:xfrm>
            <a:off x="685800" y="2667000"/>
            <a:ext cx="7924800" cy="286232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mj-lt"/>
              <a:buAutoNum type="arabicPeriod"/>
            </a:pPr>
            <a:r>
              <a:rPr lang="en-US" dirty="0" smtClean="0"/>
              <a:t>Trace plots</a:t>
            </a:r>
          </a:p>
          <a:p>
            <a:pPr marL="342900" indent="-342900"/>
            <a:r>
              <a:rPr lang="en-US" dirty="0" smtClean="0"/>
              <a:t>	No patterns or irregularities are observed</a:t>
            </a:r>
          </a:p>
          <a:p>
            <a:pPr marL="342900" indent="-342900">
              <a:buAutoNum type="arabicPeriod" startAt="2"/>
            </a:pPr>
            <a:r>
              <a:rPr lang="en-US" dirty="0" smtClean="0"/>
              <a:t>Autocorrelations </a:t>
            </a:r>
          </a:p>
          <a:p>
            <a:pPr marL="342900" indent="-342900"/>
            <a:r>
              <a:rPr lang="en-US" dirty="0" smtClean="0"/>
              <a:t>	find cutoff iteration value in autocorrelation plot</a:t>
            </a:r>
          </a:p>
          <a:p>
            <a:pPr marL="342900" indent="-342900">
              <a:buAutoNum type="arabicPeriod" startAt="3"/>
            </a:pPr>
            <a:r>
              <a:rPr lang="en-US" dirty="0" err="1" smtClean="0"/>
              <a:t>Quantile</a:t>
            </a:r>
            <a:r>
              <a:rPr lang="en-US" dirty="0" smtClean="0"/>
              <a:t> revolution plot</a:t>
            </a:r>
          </a:p>
          <a:p>
            <a:pPr marL="342900" indent="-342900"/>
            <a:r>
              <a:rPr lang="en-US" dirty="0" smtClean="0"/>
              <a:t>   	</a:t>
            </a:r>
            <a:r>
              <a:rPr lang="en-US" dirty="0" err="1" smtClean="0"/>
              <a:t>quantile</a:t>
            </a:r>
            <a:r>
              <a:rPr lang="en-US" dirty="0" smtClean="0"/>
              <a:t> stability  </a:t>
            </a:r>
          </a:p>
          <a:p>
            <a:pPr marL="342900" indent="-342900"/>
            <a:r>
              <a:rPr lang="en-US" dirty="0" smtClean="0"/>
              <a:t>4.   Monte Carlo errors</a:t>
            </a:r>
          </a:p>
          <a:p>
            <a:pPr marL="342900" indent="-342900"/>
            <a:r>
              <a:rPr lang="en-US" dirty="0" smtClean="0"/>
              <a:t>	MC errors are low in comparison to the corresponding estimated posterior</a:t>
            </a:r>
          </a:p>
          <a:p>
            <a:r>
              <a:rPr lang="en-US" dirty="0" smtClean="0"/>
              <a:t>       standard deviations</a:t>
            </a:r>
          </a:p>
          <a:p>
            <a:r>
              <a:rPr lang="en-US" dirty="0" smtClean="0"/>
              <a:t>       increase iteration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p:cNvGraphicFramePr>
            <a:graphicFrameLocks noChangeAspect="1"/>
          </p:cNvGraphicFramePr>
          <p:nvPr/>
        </p:nvGraphicFramePr>
        <p:xfrm>
          <a:off x="1219200" y="2133600"/>
          <a:ext cx="6096000" cy="2554308"/>
        </p:xfrm>
        <a:graphic>
          <a:graphicData uri="http://schemas.openxmlformats.org/presentationml/2006/ole">
            <p:oleObj spid="_x0000_s41986" r:id="rId4" imgW="2520000" imgH="1260000" progId="">
              <p:embed/>
            </p:oleObj>
          </a:graphicData>
        </a:graphic>
      </p:graphicFrame>
      <p:graphicFrame>
        <p:nvGraphicFramePr>
          <p:cNvPr id="41987" name="Object 3"/>
          <p:cNvGraphicFramePr>
            <a:graphicFrameLocks noChangeAspect="1"/>
          </p:cNvGraphicFramePr>
          <p:nvPr/>
        </p:nvGraphicFramePr>
        <p:xfrm>
          <a:off x="1219200" y="4648200"/>
          <a:ext cx="6282350" cy="2438400"/>
        </p:xfrm>
        <a:graphic>
          <a:graphicData uri="http://schemas.openxmlformats.org/presentationml/2006/ole">
            <p:oleObj spid="_x0000_s41987" r:id="rId5" imgW="2520000" imgH="1260000" progId="">
              <p:embed/>
            </p:oleObj>
          </a:graphicData>
        </a:graphic>
      </p:graphicFrame>
      <p:sp>
        <p:nvSpPr>
          <p:cNvPr id="4" name="TextBox 3"/>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---convergence check</a:t>
            </a:r>
          </a:p>
        </p:txBody>
      </p:sp>
      <p:sp>
        <p:nvSpPr>
          <p:cNvPr id="5" name="TextBox 4"/>
          <p:cNvSpPr txBox="1"/>
          <p:nvPr/>
        </p:nvSpPr>
        <p:spPr>
          <a:xfrm>
            <a:off x="228600" y="1752600"/>
            <a:ext cx="1066800" cy="861774"/>
          </a:xfrm>
          <a:prstGeom prst="rect">
            <a:avLst/>
          </a:prstGeom>
          <a:noFill/>
        </p:spPr>
        <p:txBody>
          <a:bodyPr wrap="square" rtlCol="0">
            <a:spAutoFit/>
          </a:bodyPr>
          <a:lstStyle/>
          <a:p>
            <a:r>
              <a:rPr lang="en-US" sz="3200" i="1" dirty="0" smtClean="0"/>
              <a:t>trace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History of Bayesian theory (1990)</a:t>
            </a:r>
          </a:p>
          <a:p>
            <a:pPr>
              <a:buNone/>
            </a:pPr>
            <a:r>
              <a:rPr lang="en-US" dirty="0" smtClean="0"/>
              <a:t>    </a:t>
            </a:r>
            <a:r>
              <a:rPr lang="en-US" dirty="0" smtClean="0">
                <a:hlinkClick r:id="rId2" action="ppaction://hlinkfile"/>
              </a:rPr>
              <a:t>..\..\R\</a:t>
            </a:r>
            <a:r>
              <a:rPr lang="en-US" dirty="0" err="1" smtClean="0">
                <a:hlinkClick r:id="rId2" action="ppaction://hlinkfile"/>
              </a:rPr>
              <a:t>R_script</a:t>
            </a:r>
            <a:r>
              <a:rPr lang="en-US" dirty="0" smtClean="0">
                <a:hlinkClick r:id="rId2" action="ppaction://hlinkfile"/>
              </a:rPr>
              <a:t>\</a:t>
            </a:r>
            <a:r>
              <a:rPr lang="en-US" dirty="0" err="1" smtClean="0">
                <a:hlinkClick r:id="rId2" action="ppaction://hlinkfile"/>
              </a:rPr>
              <a:t>mcmc.R</a:t>
            </a:r>
            <a:endParaRPr lang="en-US" dirty="0" smtClean="0"/>
          </a:p>
          <a:p>
            <a:pPr>
              <a:buNone/>
            </a:pPr>
            <a:endParaRPr lang="en-US" dirty="0" smtClean="0"/>
          </a:p>
          <a:p>
            <a:r>
              <a:rPr lang="en-US" dirty="0" smtClean="0"/>
              <a:t>Why Bayesian theory becomes popular?(the important difference between </a:t>
            </a:r>
            <a:r>
              <a:rPr lang="en-US" dirty="0" err="1" smtClean="0"/>
              <a:t>bayes</a:t>
            </a:r>
            <a:r>
              <a:rPr lang="en-US" dirty="0" smtClean="0"/>
              <a:t> and classical statistical methods)</a:t>
            </a:r>
          </a:p>
          <a:p>
            <a:r>
              <a:rPr lang="en-US" dirty="0" smtClean="0"/>
              <a:t>What is </a:t>
            </a:r>
            <a:r>
              <a:rPr lang="en-US" dirty="0" err="1" smtClean="0"/>
              <a:t>bayesian</a:t>
            </a:r>
            <a:r>
              <a:rPr lang="en-US" dirty="0" smtClean="0"/>
              <a:t> theory</a:t>
            </a:r>
          </a:p>
          <a:p>
            <a:r>
              <a:rPr lang="en-US" dirty="0" smtClean="0">
                <a:solidFill>
                  <a:srgbClr val="FF0000"/>
                </a:solidFill>
              </a:rPr>
              <a:t>How important effects it has on our projects(pricing / </a:t>
            </a:r>
            <a:r>
              <a:rPr lang="en-US" dirty="0" err="1" smtClean="0">
                <a:solidFill>
                  <a:srgbClr val="FF0000"/>
                </a:solidFill>
              </a:rPr>
              <a:t>promomix</a:t>
            </a:r>
            <a:r>
              <a:rPr lang="en-US" dirty="0" smtClean="0">
                <a:solidFill>
                  <a:srgbClr val="FF0000"/>
                </a:solidFill>
              </a:rPr>
              <a:t>) and how it works?</a:t>
            </a:r>
          </a:p>
          <a:p>
            <a:endParaRPr lang="en-US" dirty="0"/>
          </a:p>
        </p:txBody>
      </p:sp>
      <p:sp>
        <p:nvSpPr>
          <p:cNvPr id="4" name="Title 1"/>
          <p:cNvSpPr txBox="1">
            <a:spLocks/>
          </p:cNvSpPr>
          <p:nvPr/>
        </p:nvSpPr>
        <p:spPr>
          <a:xfrm>
            <a:off x="457200" y="274638"/>
            <a:ext cx="7391400" cy="639762"/>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Part 1. Bayesian</a:t>
            </a:r>
            <a:r>
              <a:rPr kumimoji="0" lang="en-US" sz="3200" b="0" i="0" u="none" strike="noStrike" kern="1200" cap="none" spc="0" normalizeH="0" noProof="0" dirty="0" smtClean="0">
                <a:ln>
                  <a:noFill/>
                </a:ln>
                <a:solidFill>
                  <a:schemeClr val="tx1"/>
                </a:solidFill>
                <a:effectLst/>
                <a:uLnTx/>
                <a:uFillTx/>
                <a:latin typeface="+mj-lt"/>
                <a:ea typeface="+mj-ea"/>
                <a:cs typeface="+mj-cs"/>
              </a:rPr>
              <a:t> theory introduction</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3"/>
          <p:cNvGraphicFramePr>
            <a:graphicFrameLocks noChangeAspect="1"/>
          </p:cNvGraphicFramePr>
          <p:nvPr/>
        </p:nvGraphicFramePr>
        <p:xfrm>
          <a:off x="424562" y="1752600"/>
          <a:ext cx="8567038" cy="2486025"/>
        </p:xfrm>
        <a:graphic>
          <a:graphicData uri="http://schemas.openxmlformats.org/presentationml/2006/ole">
            <p:oleObj spid="_x0000_s43011" r:id="rId3" imgW="5580000" imgH="1620000" progId="">
              <p:embed/>
            </p:oleObj>
          </a:graphicData>
        </a:graphic>
      </p:graphicFrame>
      <p:graphicFrame>
        <p:nvGraphicFramePr>
          <p:cNvPr id="43012" name="Object 4"/>
          <p:cNvGraphicFramePr>
            <a:graphicFrameLocks noChangeAspect="1"/>
          </p:cNvGraphicFramePr>
          <p:nvPr/>
        </p:nvGraphicFramePr>
        <p:xfrm>
          <a:off x="215899" y="4267200"/>
          <a:ext cx="8928101" cy="2590800"/>
        </p:xfrm>
        <a:graphic>
          <a:graphicData uri="http://schemas.openxmlformats.org/presentationml/2006/ole">
            <p:oleObj spid="_x0000_s43012" r:id="rId4" imgW="5580000" imgH="1620000" progId="">
              <p:embed/>
            </p:oleObj>
          </a:graphicData>
        </a:graphic>
      </p:graphicFrame>
      <p:sp>
        <p:nvSpPr>
          <p:cNvPr id="5" name="TextBox 4"/>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---convergence check</a:t>
            </a:r>
          </a:p>
        </p:txBody>
      </p:sp>
      <p:sp>
        <p:nvSpPr>
          <p:cNvPr id="6" name="TextBox 5"/>
          <p:cNvSpPr txBox="1"/>
          <p:nvPr/>
        </p:nvSpPr>
        <p:spPr>
          <a:xfrm>
            <a:off x="152400" y="1600200"/>
            <a:ext cx="1524000" cy="584775"/>
          </a:xfrm>
          <a:prstGeom prst="rect">
            <a:avLst/>
          </a:prstGeom>
          <a:noFill/>
        </p:spPr>
        <p:txBody>
          <a:bodyPr wrap="square" rtlCol="0">
            <a:spAutoFit/>
          </a:bodyPr>
          <a:lstStyle/>
          <a:p>
            <a:r>
              <a:rPr lang="en-US" sz="3200" i="1" dirty="0" smtClean="0"/>
              <a:t>history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nvGraphicFramePr>
        <p:xfrm>
          <a:off x="1527550" y="4572000"/>
          <a:ext cx="5635250" cy="2819400"/>
        </p:xfrm>
        <a:graphic>
          <a:graphicData uri="http://schemas.openxmlformats.org/presentationml/2006/ole">
            <p:oleObj spid="_x0000_s46082" r:id="rId4" imgW="2520000" imgH="1260000" progId="">
              <p:embed/>
            </p:oleObj>
          </a:graphicData>
        </a:graphic>
      </p:graphicFrame>
      <p:graphicFrame>
        <p:nvGraphicFramePr>
          <p:cNvPr id="46083" name="Object 3"/>
          <p:cNvGraphicFramePr>
            <a:graphicFrameLocks noChangeAspect="1"/>
          </p:cNvGraphicFramePr>
          <p:nvPr/>
        </p:nvGraphicFramePr>
        <p:xfrm>
          <a:off x="1562500" y="1676400"/>
          <a:ext cx="5676500" cy="2840038"/>
        </p:xfrm>
        <a:graphic>
          <a:graphicData uri="http://schemas.openxmlformats.org/presentationml/2006/ole">
            <p:oleObj spid="_x0000_s46083" r:id="rId5" imgW="2520000" imgH="1260000" progId="">
              <p:embed/>
            </p:oleObj>
          </a:graphicData>
        </a:graphic>
      </p:graphicFrame>
      <p:sp>
        <p:nvSpPr>
          <p:cNvPr id="4" name="TextBox 3"/>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--convergence check</a:t>
            </a:r>
          </a:p>
        </p:txBody>
      </p:sp>
      <p:sp>
        <p:nvSpPr>
          <p:cNvPr id="5" name="TextBox 4"/>
          <p:cNvSpPr txBox="1"/>
          <p:nvPr/>
        </p:nvSpPr>
        <p:spPr>
          <a:xfrm>
            <a:off x="228600" y="1752600"/>
            <a:ext cx="1981200" cy="584775"/>
          </a:xfrm>
          <a:prstGeom prst="rect">
            <a:avLst/>
          </a:prstGeom>
          <a:noFill/>
        </p:spPr>
        <p:txBody>
          <a:bodyPr wrap="square" rtlCol="0">
            <a:spAutoFit/>
          </a:bodyPr>
          <a:lstStyle/>
          <a:p>
            <a:r>
              <a:rPr lang="en-US" sz="3200" i="1" dirty="0" err="1" smtClean="0"/>
              <a:t>quantiles</a:t>
            </a:r>
            <a:endParaRPr lang="en-US" dirty="0"/>
          </a:p>
        </p:txBody>
      </p:sp>
      <p:sp>
        <p:nvSpPr>
          <p:cNvPr id="6" name="TextBox 5"/>
          <p:cNvSpPr txBox="1"/>
          <p:nvPr/>
        </p:nvSpPr>
        <p:spPr>
          <a:xfrm>
            <a:off x="7391400" y="1752600"/>
            <a:ext cx="1219200" cy="646331"/>
          </a:xfrm>
          <a:prstGeom prst="rect">
            <a:avLst/>
          </a:prstGeom>
          <a:noFill/>
        </p:spPr>
        <p:txBody>
          <a:bodyPr wrap="square" rtlCol="0">
            <a:spAutoFit/>
          </a:bodyPr>
          <a:lstStyle/>
          <a:p>
            <a:r>
              <a:rPr lang="en-US" dirty="0" smtClean="0"/>
              <a:t>2.5% and 97.5%</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---convergence check</a:t>
            </a:r>
          </a:p>
        </p:txBody>
      </p:sp>
      <p:graphicFrame>
        <p:nvGraphicFramePr>
          <p:cNvPr id="40962" name="Object 2"/>
          <p:cNvGraphicFramePr>
            <a:graphicFrameLocks noChangeAspect="1"/>
          </p:cNvGraphicFramePr>
          <p:nvPr/>
        </p:nvGraphicFramePr>
        <p:xfrm>
          <a:off x="1143000" y="1600200"/>
          <a:ext cx="5638800" cy="2821175"/>
        </p:xfrm>
        <a:graphic>
          <a:graphicData uri="http://schemas.openxmlformats.org/presentationml/2006/ole">
            <p:oleObj spid="_x0000_s40962" r:id="rId4" imgW="2520000" imgH="1260000" progId="">
              <p:embed/>
            </p:oleObj>
          </a:graphicData>
        </a:graphic>
      </p:graphicFrame>
      <p:graphicFrame>
        <p:nvGraphicFramePr>
          <p:cNvPr id="40963" name="Object 3"/>
          <p:cNvGraphicFramePr>
            <a:graphicFrameLocks noChangeAspect="1"/>
          </p:cNvGraphicFramePr>
          <p:nvPr/>
        </p:nvGraphicFramePr>
        <p:xfrm>
          <a:off x="990600" y="4227300"/>
          <a:ext cx="5715000" cy="2859300"/>
        </p:xfrm>
        <a:graphic>
          <a:graphicData uri="http://schemas.openxmlformats.org/presentationml/2006/ole">
            <p:oleObj spid="_x0000_s40963" r:id="rId5" imgW="2520000" imgH="1260000" progId="">
              <p:embed/>
            </p:oleObj>
          </a:graphicData>
        </a:graphic>
      </p:graphicFrame>
      <p:sp>
        <p:nvSpPr>
          <p:cNvPr id="6" name="TextBox 5"/>
          <p:cNvSpPr txBox="1"/>
          <p:nvPr/>
        </p:nvSpPr>
        <p:spPr>
          <a:xfrm>
            <a:off x="228600" y="1752600"/>
            <a:ext cx="2057400" cy="584775"/>
          </a:xfrm>
          <a:prstGeom prst="rect">
            <a:avLst/>
          </a:prstGeom>
          <a:noFill/>
        </p:spPr>
        <p:txBody>
          <a:bodyPr wrap="square" rtlCol="0">
            <a:spAutoFit/>
          </a:bodyPr>
          <a:lstStyle/>
          <a:p>
            <a:r>
              <a:rPr lang="en-US" sz="3200" i="1" dirty="0" smtClean="0"/>
              <a:t>auto </a:t>
            </a:r>
            <a:r>
              <a:rPr lang="en-US" sz="3200" i="1" dirty="0" err="1" smtClean="0"/>
              <a:t>corr</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2"/>
          <p:cNvGraphicFramePr>
            <a:graphicFrameLocks noChangeAspect="1"/>
          </p:cNvGraphicFramePr>
          <p:nvPr/>
        </p:nvGraphicFramePr>
        <p:xfrm>
          <a:off x="1828801" y="1826367"/>
          <a:ext cx="5068888" cy="2536040"/>
        </p:xfrm>
        <a:graphic>
          <a:graphicData uri="http://schemas.openxmlformats.org/presentationml/2006/ole">
            <p:oleObj spid="_x0000_s44034" r:id="rId3" imgW="2520000" imgH="1260000" progId="">
              <p:embed/>
            </p:oleObj>
          </a:graphicData>
        </a:graphic>
      </p:graphicFrame>
      <p:graphicFrame>
        <p:nvGraphicFramePr>
          <p:cNvPr id="44035" name="Object 3"/>
          <p:cNvGraphicFramePr>
            <a:graphicFrameLocks noChangeAspect="1"/>
          </p:cNvGraphicFramePr>
          <p:nvPr/>
        </p:nvGraphicFramePr>
        <p:xfrm>
          <a:off x="1828800" y="4494168"/>
          <a:ext cx="5181600" cy="2592432"/>
        </p:xfrm>
        <a:graphic>
          <a:graphicData uri="http://schemas.openxmlformats.org/presentationml/2006/ole">
            <p:oleObj spid="_x0000_s44035" r:id="rId4" imgW="2520000" imgH="1260000" progId="">
              <p:embed/>
            </p:oleObj>
          </a:graphicData>
        </a:graphic>
      </p:graphicFrame>
      <p:sp>
        <p:nvSpPr>
          <p:cNvPr id="4" name="TextBox 3"/>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---convergence check</a:t>
            </a:r>
          </a:p>
        </p:txBody>
      </p:sp>
      <p:sp>
        <p:nvSpPr>
          <p:cNvPr id="5" name="TextBox 4"/>
          <p:cNvSpPr txBox="1"/>
          <p:nvPr/>
        </p:nvSpPr>
        <p:spPr>
          <a:xfrm>
            <a:off x="228600" y="1752600"/>
            <a:ext cx="1905000" cy="584775"/>
          </a:xfrm>
          <a:prstGeom prst="rect">
            <a:avLst/>
          </a:prstGeom>
          <a:noFill/>
        </p:spPr>
        <p:txBody>
          <a:bodyPr wrap="square" rtlCol="0">
            <a:spAutoFit/>
          </a:bodyPr>
          <a:lstStyle/>
          <a:p>
            <a:r>
              <a:rPr lang="en-US" sz="3200" i="1" dirty="0" smtClean="0"/>
              <a:t>density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066800" y="4303644"/>
          <a:ext cx="5257800" cy="2630556"/>
        </p:xfrm>
        <a:graphic>
          <a:graphicData uri="http://schemas.openxmlformats.org/presentationml/2006/ole">
            <p:oleObj spid="_x0000_s45058" r:id="rId3" imgW="2520000" imgH="1260000" progId="">
              <p:embed/>
            </p:oleObj>
          </a:graphicData>
        </a:graphic>
      </p:graphicFrame>
      <p:graphicFrame>
        <p:nvGraphicFramePr>
          <p:cNvPr id="45059" name="Object 3"/>
          <p:cNvGraphicFramePr>
            <a:graphicFrameLocks noChangeAspect="1"/>
          </p:cNvGraphicFramePr>
          <p:nvPr/>
        </p:nvGraphicFramePr>
        <p:xfrm>
          <a:off x="1219200" y="1712844"/>
          <a:ext cx="5029200" cy="2516184"/>
        </p:xfrm>
        <a:graphic>
          <a:graphicData uri="http://schemas.openxmlformats.org/presentationml/2006/ole">
            <p:oleObj spid="_x0000_s45059" r:id="rId4" imgW="2520000" imgH="1260000" progId="">
              <p:embed/>
            </p:oleObj>
          </a:graphicData>
        </a:graphic>
      </p:graphicFrame>
      <p:sp>
        <p:nvSpPr>
          <p:cNvPr id="4" name="TextBox 3"/>
          <p:cNvSpPr txBox="1"/>
          <p:nvPr/>
        </p:nvSpPr>
        <p:spPr>
          <a:xfrm>
            <a:off x="990600" y="609600"/>
            <a:ext cx="6858000" cy="1077218"/>
          </a:xfrm>
          <a:prstGeom prst="rect">
            <a:avLst/>
          </a:prstGeom>
          <a:noFill/>
        </p:spPr>
        <p:txBody>
          <a:bodyPr wrap="square" rtlCol="0">
            <a:spAutoFit/>
          </a:bodyPr>
          <a:lstStyle/>
          <a:p>
            <a:r>
              <a:rPr lang="en-US" sz="3200" i="1" dirty="0" err="1" smtClean="0"/>
              <a:t>Winbugs</a:t>
            </a:r>
            <a:r>
              <a:rPr lang="en-US" sz="3200" i="1" dirty="0" smtClean="0"/>
              <a:t> output explanation</a:t>
            </a:r>
          </a:p>
          <a:p>
            <a:r>
              <a:rPr lang="en-US" sz="3200" i="1" dirty="0" smtClean="0"/>
              <a:t>		     ---convergence check</a:t>
            </a:r>
          </a:p>
        </p:txBody>
      </p:sp>
      <p:sp>
        <p:nvSpPr>
          <p:cNvPr id="5" name="TextBox 4"/>
          <p:cNvSpPr txBox="1"/>
          <p:nvPr/>
        </p:nvSpPr>
        <p:spPr>
          <a:xfrm>
            <a:off x="304800" y="1752600"/>
            <a:ext cx="1828800" cy="584775"/>
          </a:xfrm>
          <a:prstGeom prst="rect">
            <a:avLst/>
          </a:prstGeom>
          <a:noFill/>
        </p:spPr>
        <p:txBody>
          <a:bodyPr wrap="square" rtlCol="0">
            <a:spAutoFit/>
          </a:bodyPr>
          <a:lstStyle/>
          <a:p>
            <a:r>
              <a:rPr lang="en-US" sz="3200" i="1" dirty="0" err="1" smtClean="0"/>
              <a:t>bgr</a:t>
            </a:r>
            <a:r>
              <a:rPr lang="en-US" sz="3200" i="1" dirty="0" smtClean="0"/>
              <a:t> </a:t>
            </a:r>
            <a:r>
              <a:rPr lang="en-US" sz="3200" i="1" dirty="0" err="1" smtClean="0"/>
              <a:t>diag</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38200"/>
            <a:ext cx="6477000" cy="369332"/>
          </a:xfrm>
          <a:prstGeom prst="rect">
            <a:avLst/>
          </a:prstGeom>
          <a:noFill/>
        </p:spPr>
        <p:txBody>
          <a:bodyPr wrap="square" rtlCol="0">
            <a:spAutoFit/>
          </a:bodyPr>
          <a:lstStyle/>
          <a:p>
            <a:r>
              <a:rPr lang="en-US" dirty="0" smtClean="0"/>
              <a:t>Obtain graphics using </a:t>
            </a:r>
            <a:r>
              <a:rPr lang="en-US" dirty="0" smtClean="0"/>
              <a:t>R2WinBUGS   ---</a:t>
            </a:r>
            <a:r>
              <a:rPr lang="en-US" dirty="0" err="1" smtClean="0">
                <a:hlinkClick r:id="rId2" action="ppaction://hlinkfile"/>
              </a:rPr>
              <a:t>Abbvie</a:t>
            </a:r>
            <a:r>
              <a:rPr lang="en-US" dirty="0" smtClean="0">
                <a:hlinkClick r:id="rId2" action="ppaction://hlinkfile"/>
              </a:rPr>
              <a:t> - Canada_pt1.txt</a:t>
            </a:r>
            <a:endParaRPr lang="en-US" dirty="0"/>
          </a:p>
        </p:txBody>
      </p:sp>
      <p:sp>
        <p:nvSpPr>
          <p:cNvPr id="3" name="Rectangle 2"/>
          <p:cNvSpPr/>
          <p:nvPr/>
        </p:nvSpPr>
        <p:spPr>
          <a:xfrm>
            <a:off x="990600" y="1371600"/>
            <a:ext cx="7924800" cy="646331"/>
          </a:xfrm>
          <a:prstGeom prst="rect">
            <a:avLst/>
          </a:prstGeom>
        </p:spPr>
        <p:txBody>
          <a:bodyPr wrap="square">
            <a:spAutoFit/>
          </a:bodyPr>
          <a:lstStyle/>
          <a:p>
            <a:r>
              <a:rPr lang="en-US" dirty="0" smtClean="0"/>
              <a:t>mysim.sim&lt;-bugs(data=data, </a:t>
            </a:r>
            <a:r>
              <a:rPr lang="en-US" dirty="0" err="1" smtClean="0"/>
              <a:t>inits</a:t>
            </a:r>
            <a:r>
              <a:rPr lang="en-US" dirty="0" smtClean="0"/>
              <a:t>=</a:t>
            </a:r>
            <a:r>
              <a:rPr lang="en-US" dirty="0" err="1" smtClean="0"/>
              <a:t>inits</a:t>
            </a:r>
            <a:r>
              <a:rPr lang="en-US" dirty="0" smtClean="0"/>
              <a:t>, parameters=parameters, "Payer </a:t>
            </a:r>
            <a:r>
              <a:rPr lang="en-US" dirty="0" err="1" smtClean="0"/>
              <a:t>Winbugs</a:t>
            </a:r>
            <a:r>
              <a:rPr lang="en-US" dirty="0" smtClean="0"/>
              <a:t> Code v5 new.txt", n.chains=3, </a:t>
            </a:r>
            <a:r>
              <a:rPr lang="en-US" dirty="0" err="1" smtClean="0"/>
              <a:t>n.iter</a:t>
            </a:r>
            <a:r>
              <a:rPr lang="en-US" dirty="0" smtClean="0"/>
              <a:t>=3000, debug=FALSE,                                       )</a:t>
            </a:r>
          </a:p>
        </p:txBody>
      </p:sp>
      <p:sp>
        <p:nvSpPr>
          <p:cNvPr id="4" name="Rectangle 3"/>
          <p:cNvSpPr/>
          <p:nvPr/>
        </p:nvSpPr>
        <p:spPr>
          <a:xfrm>
            <a:off x="6477000" y="1676400"/>
            <a:ext cx="17526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FF0000"/>
                </a:solidFill>
              </a:rPr>
              <a:t>codaPkg=TRUE</a:t>
            </a:r>
            <a:endParaRPr lang="en-US" dirty="0"/>
          </a:p>
        </p:txBody>
      </p:sp>
      <p:sp>
        <p:nvSpPr>
          <p:cNvPr id="5" name="Rectangle 4"/>
          <p:cNvSpPr/>
          <p:nvPr/>
        </p:nvSpPr>
        <p:spPr>
          <a:xfrm>
            <a:off x="1143000" y="2514600"/>
            <a:ext cx="3371308" cy="369332"/>
          </a:xfrm>
          <a:prstGeom prst="rect">
            <a:avLst/>
          </a:prstGeom>
        </p:spPr>
        <p:txBody>
          <a:bodyPr wrap="none">
            <a:spAutoFit/>
          </a:bodyPr>
          <a:lstStyle/>
          <a:p>
            <a:r>
              <a:rPr lang="en-US" dirty="0" smtClean="0"/>
              <a:t>coda.sim &lt;- </a:t>
            </a:r>
            <a:r>
              <a:rPr lang="en-US" dirty="0" err="1" smtClean="0"/>
              <a:t>read.bugs</a:t>
            </a:r>
            <a:r>
              <a:rPr lang="en-US" dirty="0" smtClean="0"/>
              <a:t>(mysim.sim)</a:t>
            </a:r>
            <a:endParaRPr lang="en-US" dirty="0"/>
          </a:p>
        </p:txBody>
      </p:sp>
      <p:sp>
        <p:nvSpPr>
          <p:cNvPr id="6" name="Rectangle 5"/>
          <p:cNvSpPr/>
          <p:nvPr/>
        </p:nvSpPr>
        <p:spPr>
          <a:xfrm>
            <a:off x="1229680" y="3135868"/>
            <a:ext cx="2199320" cy="369332"/>
          </a:xfrm>
          <a:prstGeom prst="rect">
            <a:avLst/>
          </a:prstGeom>
        </p:spPr>
        <p:txBody>
          <a:bodyPr wrap="none">
            <a:spAutoFit/>
          </a:bodyPr>
          <a:lstStyle/>
          <a:p>
            <a:r>
              <a:rPr lang="en-US" dirty="0" smtClean="0"/>
              <a:t>plot &lt;- plot(coda.sim)</a:t>
            </a:r>
            <a:endParaRPr lang="en-US" dirty="0"/>
          </a:p>
        </p:txBody>
      </p:sp>
      <p:sp>
        <p:nvSpPr>
          <p:cNvPr id="7" name="Rectangle 6"/>
          <p:cNvSpPr/>
          <p:nvPr/>
        </p:nvSpPr>
        <p:spPr>
          <a:xfrm>
            <a:off x="1250179" y="3886200"/>
            <a:ext cx="4931799" cy="369332"/>
          </a:xfrm>
          <a:prstGeom prst="rect">
            <a:avLst/>
          </a:prstGeom>
        </p:spPr>
        <p:txBody>
          <a:bodyPr wrap="none">
            <a:spAutoFit/>
          </a:bodyPr>
          <a:lstStyle/>
          <a:p>
            <a:r>
              <a:rPr lang="en-US" dirty="0" err="1" smtClean="0"/>
              <a:t>autocorr.plot</a:t>
            </a:r>
            <a:r>
              <a:rPr lang="en-US" dirty="0" smtClean="0"/>
              <a:t>(coda.sim[[1]],</a:t>
            </a:r>
            <a:r>
              <a:rPr lang="en-US" dirty="0" smtClean="0"/>
              <a:t>lag.max=10, </a:t>
            </a:r>
            <a:r>
              <a:rPr lang="en-US" dirty="0" smtClean="0"/>
              <a:t>ask=TRUE)</a:t>
            </a:r>
          </a:p>
        </p:txBody>
      </p:sp>
      <p:sp>
        <p:nvSpPr>
          <p:cNvPr id="8" name="Rectangle 7"/>
          <p:cNvSpPr/>
          <p:nvPr/>
        </p:nvSpPr>
        <p:spPr>
          <a:xfrm>
            <a:off x="1200402" y="4572000"/>
            <a:ext cx="7490769" cy="369332"/>
          </a:xfrm>
          <a:prstGeom prst="rect">
            <a:avLst/>
          </a:prstGeom>
        </p:spPr>
        <p:txBody>
          <a:bodyPr wrap="none">
            <a:spAutoFit/>
          </a:bodyPr>
          <a:lstStyle/>
          <a:p>
            <a:r>
              <a:rPr lang="en-US" dirty="0" err="1" smtClean="0"/>
              <a:t>gelman.diag</a:t>
            </a:r>
            <a:r>
              <a:rPr lang="en-US" dirty="0" smtClean="0"/>
              <a:t>(</a:t>
            </a:r>
            <a:r>
              <a:rPr lang="en-US" dirty="0" err="1" smtClean="0"/>
              <a:t>coda.sim,confidence</a:t>
            </a:r>
            <a:r>
              <a:rPr lang="en-US" dirty="0" smtClean="0"/>
              <a:t> = 0.95, transform=FALSE, </a:t>
            </a:r>
            <a:r>
              <a:rPr lang="en-US" dirty="0" err="1" smtClean="0"/>
              <a:t>autoburnin</a:t>
            </a:r>
            <a:r>
              <a:rPr lang="en-US" dirty="0" smtClean="0"/>
              <a:t>=TRUE)</a:t>
            </a:r>
          </a:p>
        </p:txBody>
      </p:sp>
      <p:sp>
        <p:nvSpPr>
          <p:cNvPr id="9" name="Rectangle 8"/>
          <p:cNvSpPr/>
          <p:nvPr/>
        </p:nvSpPr>
        <p:spPr>
          <a:xfrm>
            <a:off x="1221241" y="5410200"/>
            <a:ext cx="2283959" cy="369332"/>
          </a:xfrm>
          <a:prstGeom prst="rect">
            <a:avLst/>
          </a:prstGeom>
        </p:spPr>
        <p:txBody>
          <a:bodyPr wrap="none">
            <a:spAutoFit/>
          </a:bodyPr>
          <a:lstStyle/>
          <a:p>
            <a:r>
              <a:rPr lang="en-US" dirty="0" err="1" smtClean="0"/>
              <a:t>gelman.plot</a:t>
            </a:r>
            <a:r>
              <a:rPr lang="en-US" dirty="0" smtClean="0"/>
              <a:t>(coda.sim)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066800" y="1397000"/>
          <a:ext cx="6553200" cy="2123440"/>
        </p:xfrm>
        <a:graphic>
          <a:graphicData uri="http://schemas.openxmlformats.org/drawingml/2006/table">
            <a:tbl>
              <a:tblPr firstRow="1" bandRow="1">
                <a:tableStyleId>{5C22544A-7EE6-4342-B048-85BDC9FD1C3A}</a:tableStyleId>
              </a:tblPr>
              <a:tblGrid>
                <a:gridCol w="1310640"/>
                <a:gridCol w="1310640"/>
                <a:gridCol w="1310640"/>
                <a:gridCol w="1310640"/>
                <a:gridCol w="1310640"/>
              </a:tblGrid>
              <a:tr h="370840">
                <a:tc>
                  <a:txBody>
                    <a:bodyPr/>
                    <a:lstStyle/>
                    <a:p>
                      <a:endParaRPr lang="en-US" dirty="0"/>
                    </a:p>
                  </a:txBody>
                  <a:tcPr/>
                </a:tc>
                <a:tc gridSpan="3">
                  <a:txBody>
                    <a:bodyPr/>
                    <a:lstStyle/>
                    <a:p>
                      <a:r>
                        <a:rPr lang="en-US" dirty="0" smtClean="0"/>
                        <a:t>Bedroom NO2 level ppb(z)</a:t>
                      </a:r>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r>
              <a:tr h="370840">
                <a:tc>
                  <a:txBody>
                    <a:bodyPr/>
                    <a:lstStyle/>
                    <a:p>
                      <a:r>
                        <a:rPr lang="en-US" dirty="0" smtClean="0"/>
                        <a:t>Respiratory</a:t>
                      </a:r>
                      <a:r>
                        <a:rPr lang="en-US" baseline="0" dirty="0" smtClean="0"/>
                        <a:t> illness(y)</a:t>
                      </a:r>
                      <a:endParaRPr lang="en-US" dirty="0"/>
                    </a:p>
                  </a:txBody>
                  <a:tcPr/>
                </a:tc>
                <a:tc>
                  <a:txBody>
                    <a:bodyPr/>
                    <a:lstStyle/>
                    <a:p>
                      <a:r>
                        <a:rPr lang="en-US" dirty="0" smtClean="0"/>
                        <a:t>&lt;20</a:t>
                      </a:r>
                      <a:endParaRPr lang="en-US" dirty="0"/>
                    </a:p>
                  </a:txBody>
                  <a:tcPr/>
                </a:tc>
                <a:tc>
                  <a:txBody>
                    <a:bodyPr/>
                    <a:lstStyle/>
                    <a:p>
                      <a:r>
                        <a:rPr lang="en-US" dirty="0" smtClean="0"/>
                        <a:t>20-40</a:t>
                      </a:r>
                      <a:endParaRPr lang="en-US" dirty="0"/>
                    </a:p>
                  </a:txBody>
                  <a:tcPr/>
                </a:tc>
                <a:tc>
                  <a:txBody>
                    <a:bodyPr/>
                    <a:lstStyle/>
                    <a:p>
                      <a:r>
                        <a:rPr lang="en-US" dirty="0" smtClean="0"/>
                        <a:t>40+</a:t>
                      </a:r>
                      <a:endParaRPr lang="en-US" dirty="0"/>
                    </a:p>
                  </a:txBody>
                  <a:tcPr/>
                </a:tc>
                <a:tc>
                  <a:txBody>
                    <a:bodyPr/>
                    <a:lstStyle/>
                    <a:p>
                      <a:r>
                        <a:rPr lang="en-US" dirty="0" smtClean="0"/>
                        <a:t>Total</a:t>
                      </a:r>
                      <a:endParaRPr lang="en-US" dirty="0"/>
                    </a:p>
                  </a:txBody>
                  <a:tcPr/>
                </a:tc>
              </a:tr>
              <a:tr h="370840">
                <a:tc>
                  <a:txBody>
                    <a:bodyPr/>
                    <a:lstStyle/>
                    <a:p>
                      <a:r>
                        <a:rPr lang="en-US" dirty="0" smtClean="0"/>
                        <a:t>Yes</a:t>
                      </a:r>
                      <a:endParaRPr lang="en-US" dirty="0"/>
                    </a:p>
                  </a:txBody>
                  <a:tcPr/>
                </a:tc>
                <a:tc>
                  <a:txBody>
                    <a:bodyPr/>
                    <a:lstStyle/>
                    <a:p>
                      <a:r>
                        <a:rPr lang="en-US" dirty="0" smtClean="0"/>
                        <a:t>21</a:t>
                      </a:r>
                      <a:endParaRPr lang="en-US" dirty="0"/>
                    </a:p>
                  </a:txBody>
                  <a:tcPr/>
                </a:tc>
                <a:tc>
                  <a:txBody>
                    <a:bodyPr/>
                    <a:lstStyle/>
                    <a:p>
                      <a:r>
                        <a:rPr lang="en-US" dirty="0" smtClean="0"/>
                        <a:t>20</a:t>
                      </a:r>
                      <a:endParaRPr lang="en-US" dirty="0"/>
                    </a:p>
                  </a:txBody>
                  <a:tcPr/>
                </a:tc>
                <a:tc>
                  <a:txBody>
                    <a:bodyPr/>
                    <a:lstStyle/>
                    <a:p>
                      <a:r>
                        <a:rPr lang="en-US" dirty="0" smtClean="0"/>
                        <a:t>15</a:t>
                      </a:r>
                      <a:endParaRPr lang="en-US" dirty="0"/>
                    </a:p>
                  </a:txBody>
                  <a:tcPr/>
                </a:tc>
                <a:tc>
                  <a:txBody>
                    <a:bodyPr/>
                    <a:lstStyle/>
                    <a:p>
                      <a:r>
                        <a:rPr lang="en-US" dirty="0" smtClean="0"/>
                        <a:t>56</a:t>
                      </a:r>
                      <a:endParaRPr lang="en-US" dirty="0"/>
                    </a:p>
                  </a:txBody>
                  <a:tcPr/>
                </a:tc>
              </a:tr>
              <a:tr h="370840">
                <a:tc>
                  <a:txBody>
                    <a:bodyPr/>
                    <a:lstStyle/>
                    <a:p>
                      <a:r>
                        <a:rPr lang="en-US" dirty="0" smtClean="0"/>
                        <a:t>No</a:t>
                      </a:r>
                      <a:endParaRPr lang="en-US" dirty="0"/>
                    </a:p>
                  </a:txBody>
                  <a:tcPr/>
                </a:tc>
                <a:tc>
                  <a:txBody>
                    <a:bodyPr/>
                    <a:lstStyle/>
                    <a:p>
                      <a:r>
                        <a:rPr lang="en-US" dirty="0" smtClean="0"/>
                        <a:t>17</a:t>
                      </a:r>
                      <a:endParaRPr lang="en-US" dirty="0"/>
                    </a:p>
                  </a:txBody>
                  <a:tcPr/>
                </a:tc>
                <a:tc>
                  <a:txBody>
                    <a:bodyPr/>
                    <a:lstStyle/>
                    <a:p>
                      <a:r>
                        <a:rPr lang="en-US" dirty="0" smtClean="0"/>
                        <a:t>14</a:t>
                      </a:r>
                      <a:endParaRPr lang="en-US" dirty="0"/>
                    </a:p>
                  </a:txBody>
                  <a:tcPr/>
                </a:tc>
                <a:tc>
                  <a:txBody>
                    <a:bodyPr/>
                    <a:lstStyle/>
                    <a:p>
                      <a:r>
                        <a:rPr lang="en-US" dirty="0" smtClean="0"/>
                        <a:t>6</a:t>
                      </a:r>
                      <a:endParaRPr lang="en-US" dirty="0"/>
                    </a:p>
                  </a:txBody>
                  <a:tcPr/>
                </a:tc>
                <a:tc>
                  <a:txBody>
                    <a:bodyPr/>
                    <a:lstStyle/>
                    <a:p>
                      <a:r>
                        <a:rPr lang="en-US" dirty="0" smtClean="0"/>
                        <a:t>47</a:t>
                      </a:r>
                      <a:endParaRPr lang="en-US" dirty="0"/>
                    </a:p>
                  </a:txBody>
                  <a:tcPr/>
                </a:tc>
              </a:tr>
              <a:tr h="370840">
                <a:tc>
                  <a:txBody>
                    <a:bodyPr/>
                    <a:lstStyle/>
                    <a:p>
                      <a:r>
                        <a:rPr lang="en-US" dirty="0" smtClean="0"/>
                        <a:t>total</a:t>
                      </a:r>
                      <a:endParaRPr lang="en-US" dirty="0"/>
                    </a:p>
                  </a:txBody>
                  <a:tcPr/>
                </a:tc>
                <a:tc>
                  <a:txBody>
                    <a:bodyPr/>
                    <a:lstStyle/>
                    <a:p>
                      <a:r>
                        <a:rPr lang="en-US" dirty="0" smtClean="0"/>
                        <a:t>48</a:t>
                      </a:r>
                      <a:endParaRPr lang="en-US" dirty="0"/>
                    </a:p>
                  </a:txBody>
                  <a:tcPr/>
                </a:tc>
                <a:tc>
                  <a:txBody>
                    <a:bodyPr/>
                    <a:lstStyle/>
                    <a:p>
                      <a:r>
                        <a:rPr lang="en-US" dirty="0" smtClean="0"/>
                        <a:t>34</a:t>
                      </a:r>
                      <a:endParaRPr lang="en-US" dirty="0"/>
                    </a:p>
                  </a:txBody>
                  <a:tcPr/>
                </a:tc>
                <a:tc>
                  <a:txBody>
                    <a:bodyPr/>
                    <a:lstStyle/>
                    <a:p>
                      <a:r>
                        <a:rPr lang="en-US" dirty="0" smtClean="0"/>
                        <a:t>21</a:t>
                      </a:r>
                      <a:endParaRPr lang="en-US" dirty="0"/>
                    </a:p>
                  </a:txBody>
                  <a:tcPr/>
                </a:tc>
                <a:tc>
                  <a:txBody>
                    <a:bodyPr/>
                    <a:lstStyle/>
                    <a:p>
                      <a:r>
                        <a:rPr lang="en-US" dirty="0" smtClean="0"/>
                        <a:t>103</a:t>
                      </a:r>
                      <a:endParaRPr lang="en-US" dirty="0"/>
                    </a:p>
                  </a:txBody>
                  <a:tcPr/>
                </a:tc>
              </a:tr>
            </a:tbl>
          </a:graphicData>
        </a:graphic>
      </p:graphicFrame>
      <p:sp>
        <p:nvSpPr>
          <p:cNvPr id="4" name="TextBox 3"/>
          <p:cNvSpPr txBox="1"/>
          <p:nvPr/>
        </p:nvSpPr>
        <p:spPr>
          <a:xfrm>
            <a:off x="1143000" y="3810000"/>
            <a:ext cx="5943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Y  response variable.</a:t>
            </a:r>
          </a:p>
          <a:p>
            <a:r>
              <a:rPr lang="en-US" dirty="0" smtClean="0"/>
              <a:t>Z  observed exposure. 3 categories Z[j] (j=1, 2, 3)</a:t>
            </a:r>
            <a:endParaRPr lang="en-US" dirty="0"/>
          </a:p>
        </p:txBody>
      </p:sp>
      <p:sp>
        <p:nvSpPr>
          <p:cNvPr id="5" name="TextBox 4"/>
          <p:cNvSpPr txBox="1"/>
          <p:nvPr/>
        </p:nvSpPr>
        <p:spPr>
          <a:xfrm>
            <a:off x="1295400" y="381000"/>
            <a:ext cx="6400800" cy="584775"/>
          </a:xfrm>
          <a:prstGeom prst="rect">
            <a:avLst/>
          </a:prstGeom>
          <a:noFill/>
        </p:spPr>
        <p:txBody>
          <a:bodyPr wrap="square" rtlCol="0">
            <a:spAutoFit/>
          </a:bodyPr>
          <a:lstStyle/>
          <a:p>
            <a:r>
              <a:rPr lang="en-US" sz="3200" i="1" dirty="0" smtClean="0"/>
              <a:t>Another example </a:t>
            </a:r>
          </a:p>
        </p:txBody>
      </p:sp>
      <p:sp>
        <p:nvSpPr>
          <p:cNvPr id="6" name="Down Arrow 5"/>
          <p:cNvSpPr/>
          <p:nvPr/>
        </p:nvSpPr>
        <p:spPr>
          <a:xfrm>
            <a:off x="6248400" y="3962400"/>
            <a:ext cx="381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unched Tape 7"/>
          <p:cNvSpPr/>
          <p:nvPr/>
        </p:nvSpPr>
        <p:spPr>
          <a:xfrm>
            <a:off x="4419600" y="4724400"/>
            <a:ext cx="4267200" cy="13716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Not only inherently hierarchical structure exists in  this model</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209800"/>
            <a:ext cx="60960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itchFamily="2" charset="2"/>
              <a:buChar char="§"/>
            </a:pPr>
            <a:r>
              <a:rPr lang="en-US" dirty="0" smtClean="0"/>
              <a:t>Data</a:t>
            </a:r>
          </a:p>
          <a:p>
            <a:r>
              <a:rPr lang="sv-SE" i="1" dirty="0" smtClean="0"/>
              <a:t>list( J = 3, alpha = 4.48, beta = 0.76, tau=0.01234,</a:t>
            </a:r>
          </a:p>
          <a:p>
            <a:r>
              <a:rPr lang="en-US" i="1" dirty="0" smtClean="0"/>
              <a:t>n = c(48, 34, 21),</a:t>
            </a:r>
          </a:p>
          <a:p>
            <a:r>
              <a:rPr lang="en-US" i="1" dirty="0" smtClean="0"/>
              <a:t>Z = c(10, 30, 50),</a:t>
            </a:r>
          </a:p>
          <a:p>
            <a:r>
              <a:rPr lang="en-US" i="1" dirty="0" smtClean="0"/>
              <a:t>y = c(21, 20, 15))</a:t>
            </a:r>
          </a:p>
          <a:p>
            <a:pPr>
              <a:buFont typeface="Wingdings" pitchFamily="2" charset="2"/>
              <a:buChar char="§"/>
            </a:pPr>
            <a:r>
              <a:rPr lang="en-US" dirty="0" smtClean="0"/>
              <a:t>Initial values</a:t>
            </a:r>
          </a:p>
          <a:p>
            <a:r>
              <a:rPr lang="en-US" i="1" dirty="0" smtClean="0"/>
              <a:t>list( theta = c(0.0, 0.0), X = c(0.0, 0.0, 0.0))</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668482"/>
            <a:ext cx="5562600" cy="480131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Wingdings" pitchFamily="2" charset="2"/>
              <a:buChar char="§"/>
            </a:pPr>
            <a:r>
              <a:rPr lang="en-US" dirty="0" smtClean="0"/>
              <a:t> Model</a:t>
            </a:r>
          </a:p>
          <a:p>
            <a:r>
              <a:rPr lang="en-US" i="1" dirty="0" smtClean="0"/>
              <a:t>model {</a:t>
            </a:r>
          </a:p>
          <a:p>
            <a:r>
              <a:rPr lang="en-US" i="1" dirty="0" smtClean="0"/>
              <a:t>for(j in 1 : J) {</a:t>
            </a:r>
          </a:p>
          <a:p>
            <a:r>
              <a:rPr lang="en-US" i="1" dirty="0" smtClean="0"/>
              <a:t># DISEASE MODEL</a:t>
            </a:r>
          </a:p>
          <a:p>
            <a:endParaRPr lang="en-US" i="1" dirty="0" smtClean="0"/>
          </a:p>
          <a:p>
            <a:endParaRPr lang="en-US" i="1" dirty="0" smtClean="0"/>
          </a:p>
          <a:p>
            <a:r>
              <a:rPr lang="en-US" i="1" dirty="0" smtClean="0"/>
              <a:t># MEASUREMENT ERROR MODEL</a:t>
            </a:r>
          </a:p>
          <a:p>
            <a:r>
              <a:rPr lang="pl-PL" i="1" dirty="0" smtClean="0"/>
              <a:t>X[ j ] ~ dnorm(mu[ j ], tau)</a:t>
            </a:r>
          </a:p>
          <a:p>
            <a:r>
              <a:rPr lang="pl-PL" i="1" dirty="0" smtClean="0"/>
              <a:t>mu[ j ] &lt;- alpha + beta * Z[ j ]</a:t>
            </a:r>
          </a:p>
          <a:p>
            <a:r>
              <a:rPr lang="en-US" i="1" dirty="0" smtClean="0"/>
              <a:t>}</a:t>
            </a:r>
          </a:p>
          <a:p>
            <a:r>
              <a:rPr lang="en-US" i="1" dirty="0" smtClean="0"/>
              <a:t># PRIORS</a:t>
            </a:r>
          </a:p>
          <a:p>
            <a:endParaRPr lang="en-US" i="1" dirty="0" smtClean="0"/>
          </a:p>
          <a:p>
            <a:endParaRPr lang="en-US" i="1" dirty="0" smtClean="0"/>
          </a:p>
          <a:p>
            <a:endParaRPr lang="en-US" i="1" dirty="0" smtClean="0"/>
          </a:p>
          <a:p>
            <a:r>
              <a:rPr lang="en-US" i="1" dirty="0" smtClean="0"/>
              <a:t>}</a:t>
            </a:r>
          </a:p>
          <a:p>
            <a:endParaRPr lang="en-US" i="1" dirty="0" smtClean="0"/>
          </a:p>
          <a:p>
            <a:endParaRPr lang="en-US" dirty="0"/>
          </a:p>
        </p:txBody>
      </p:sp>
      <p:sp>
        <p:nvSpPr>
          <p:cNvPr id="39" name="TextBox 38"/>
          <p:cNvSpPr txBox="1"/>
          <p:nvPr/>
        </p:nvSpPr>
        <p:spPr>
          <a:xfrm>
            <a:off x="1752600" y="2743200"/>
            <a:ext cx="37338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smtClean="0"/>
              <a:t>y[ j ] ~ </a:t>
            </a:r>
            <a:r>
              <a:rPr lang="en-US" i="1" dirty="0" err="1" smtClean="0"/>
              <a:t>dbin</a:t>
            </a:r>
            <a:r>
              <a:rPr lang="en-US" i="1" dirty="0" smtClean="0"/>
              <a:t>(p[ j ], n[ j ])</a:t>
            </a:r>
          </a:p>
          <a:p>
            <a:r>
              <a:rPr lang="en-US" i="1" dirty="0" err="1" smtClean="0"/>
              <a:t>logit</a:t>
            </a:r>
            <a:r>
              <a:rPr lang="en-US" i="1" dirty="0" smtClean="0"/>
              <a:t>(p[j]) &lt;- theta[1] + theta[2] * X[j]</a:t>
            </a:r>
            <a:endParaRPr lang="en-US" dirty="0"/>
          </a:p>
        </p:txBody>
      </p:sp>
      <p:sp>
        <p:nvSpPr>
          <p:cNvPr id="40" name="Oval 39"/>
          <p:cNvSpPr/>
          <p:nvPr/>
        </p:nvSpPr>
        <p:spPr>
          <a:xfrm>
            <a:off x="6781800" y="990600"/>
            <a:ext cx="2362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Define the likelihood</a:t>
            </a:r>
            <a:endParaRPr lang="en-US" dirty="0"/>
          </a:p>
        </p:txBody>
      </p:sp>
      <p:cxnSp>
        <p:nvCxnSpPr>
          <p:cNvPr id="42" name="Straight Arrow Connector 41"/>
          <p:cNvCxnSpPr>
            <a:stCxn id="39" idx="3"/>
            <a:endCxn id="40" idx="3"/>
          </p:cNvCxnSpPr>
          <p:nvPr/>
        </p:nvCxnSpPr>
        <p:spPr>
          <a:xfrm flipV="1">
            <a:off x="5486400" y="1901171"/>
            <a:ext cx="1641336" cy="116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52600" y="4763869"/>
            <a:ext cx="37338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smtClean="0"/>
              <a:t>theta[1] ~ </a:t>
            </a:r>
            <a:r>
              <a:rPr lang="en-US" i="1" dirty="0" err="1" smtClean="0"/>
              <a:t>dnorm</a:t>
            </a:r>
            <a:r>
              <a:rPr lang="en-US" i="1" dirty="0" smtClean="0"/>
              <a:t>(0.0, 0.001)</a:t>
            </a:r>
          </a:p>
          <a:p>
            <a:r>
              <a:rPr lang="en-US" i="1" dirty="0" smtClean="0"/>
              <a:t>theta[2] ~ </a:t>
            </a:r>
            <a:r>
              <a:rPr lang="en-US" i="1" dirty="0" err="1" smtClean="0"/>
              <a:t>dnorm</a:t>
            </a:r>
            <a:r>
              <a:rPr lang="en-US" i="1" dirty="0" smtClean="0"/>
              <a:t>(0.0, 0.001)</a:t>
            </a:r>
          </a:p>
        </p:txBody>
      </p:sp>
      <p:sp>
        <p:nvSpPr>
          <p:cNvPr id="44" name="Oval 43"/>
          <p:cNvSpPr/>
          <p:nvPr/>
        </p:nvSpPr>
        <p:spPr>
          <a:xfrm>
            <a:off x="6781800" y="2971800"/>
            <a:ext cx="2362200" cy="1066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Specify the priors</a:t>
            </a:r>
            <a:endParaRPr lang="en-US" dirty="0"/>
          </a:p>
        </p:txBody>
      </p:sp>
      <p:cxnSp>
        <p:nvCxnSpPr>
          <p:cNvPr id="45" name="Straight Arrow Connector 44"/>
          <p:cNvCxnSpPr>
            <a:endCxn id="44" idx="3"/>
          </p:cNvCxnSpPr>
          <p:nvPr/>
        </p:nvCxnSpPr>
        <p:spPr>
          <a:xfrm flipV="1">
            <a:off x="5486400" y="3882371"/>
            <a:ext cx="1641336" cy="116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676400"/>
            <a:ext cx="5486400"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smtClean="0"/>
          </a:p>
          <a:p>
            <a:r>
              <a:rPr lang="en-US" sz="2000" dirty="0" smtClean="0"/>
              <a:t>Association between</a:t>
            </a:r>
          </a:p>
          <a:p>
            <a:r>
              <a:rPr lang="en-US" sz="2000" dirty="0" smtClean="0"/>
              <a:t>true exposure (</a:t>
            </a:r>
            <a:r>
              <a:rPr lang="en-US" sz="2000" b="1" i="1" dirty="0" smtClean="0"/>
              <a:t>X) </a:t>
            </a:r>
            <a:r>
              <a:rPr lang="en-US" sz="2000" dirty="0" smtClean="0"/>
              <a:t>and observed exposure </a:t>
            </a:r>
            <a:r>
              <a:rPr lang="en-US" sz="2000" b="1" i="1" dirty="0" smtClean="0"/>
              <a:t>(Z)</a:t>
            </a:r>
          </a:p>
          <a:p>
            <a:r>
              <a:rPr lang="en-US" sz="2000" b="1" i="1" dirty="0" err="1" smtClean="0"/>
              <a:t>Xj</a:t>
            </a:r>
            <a:r>
              <a:rPr lang="en-US" sz="2000" b="1" i="1" dirty="0" smtClean="0"/>
              <a:t>= </a:t>
            </a:r>
            <a:r>
              <a:rPr lang="el-GR" sz="2000" b="1" i="1" dirty="0" smtClean="0"/>
              <a:t>α + β</a:t>
            </a:r>
            <a:r>
              <a:rPr lang="en-US" sz="2000" b="1" i="1" dirty="0" err="1" smtClean="0"/>
              <a:t>Zj</a:t>
            </a:r>
            <a:r>
              <a:rPr lang="en-US" sz="2000" b="1" i="1" dirty="0" smtClean="0"/>
              <a:t> + </a:t>
            </a:r>
            <a:r>
              <a:rPr lang="el-GR" sz="2000" b="1" i="1" dirty="0" smtClean="0"/>
              <a:t>ε</a:t>
            </a:r>
            <a:r>
              <a:rPr lang="en-US" sz="2000" b="1" i="1" dirty="0" smtClean="0"/>
              <a:t>j</a:t>
            </a:r>
          </a:p>
          <a:p>
            <a:endParaRPr lang="en-US" sz="2000" b="1" i="1" dirty="0" smtClean="0"/>
          </a:p>
          <a:p>
            <a:r>
              <a:rPr lang="en-US" sz="2000" dirty="0" smtClean="0"/>
              <a:t>where </a:t>
            </a:r>
            <a:r>
              <a:rPr lang="el-GR" sz="2000" dirty="0" smtClean="0"/>
              <a:t>α = 4.48,</a:t>
            </a:r>
            <a:r>
              <a:rPr lang="en-US" sz="2000" dirty="0" smtClean="0"/>
              <a:t> </a:t>
            </a:r>
            <a:r>
              <a:rPr lang="el-GR" sz="2000" dirty="0" smtClean="0"/>
              <a:t>β = 0.76 </a:t>
            </a:r>
            <a:r>
              <a:rPr lang="en-US" sz="2000" dirty="0" smtClean="0"/>
              <a:t>and</a:t>
            </a:r>
          </a:p>
          <a:p>
            <a:r>
              <a:rPr lang="en-US" sz="2000" dirty="0" err="1" smtClean="0"/>
              <a:t>εj</a:t>
            </a:r>
            <a:r>
              <a:rPr lang="en-US" sz="2000" dirty="0" smtClean="0"/>
              <a:t> follows a normal distribution with zero mean</a:t>
            </a:r>
          </a:p>
          <a:p>
            <a:r>
              <a:rPr lang="en-US" sz="2000" dirty="0" smtClean="0"/>
              <a:t>and variance 81.14</a:t>
            </a:r>
          </a:p>
          <a:p>
            <a:r>
              <a:rPr lang="en-US" sz="2000" dirty="0" smtClean="0"/>
              <a:t> Observed exposure (</a:t>
            </a:r>
            <a:r>
              <a:rPr lang="en-US" sz="2000" b="1" i="1" dirty="0" err="1" smtClean="0"/>
              <a:t>Zj</a:t>
            </a:r>
            <a:r>
              <a:rPr lang="en-US" sz="2000" b="1" i="1" dirty="0" smtClean="0"/>
              <a:t>) </a:t>
            </a:r>
            <a:r>
              <a:rPr lang="en-US" sz="2000" dirty="0" smtClean="0"/>
              <a:t>takes values 10, 30 or 50</a:t>
            </a:r>
          </a:p>
          <a:p>
            <a:endParaRPr lang="en-US" sz="2000" dirty="0" smtClean="0"/>
          </a:p>
        </p:txBody>
      </p:sp>
      <p:sp>
        <p:nvSpPr>
          <p:cNvPr id="3" name="Rectangle 2"/>
          <p:cNvSpPr/>
          <p:nvPr/>
        </p:nvSpPr>
        <p:spPr>
          <a:xfrm>
            <a:off x="1295400" y="762000"/>
            <a:ext cx="4782207" cy="461665"/>
          </a:xfrm>
          <a:prstGeom prst="rect">
            <a:avLst/>
          </a:prstGeom>
        </p:spPr>
        <p:txBody>
          <a:bodyPr wrap="none">
            <a:spAutoFit/>
          </a:bodyPr>
          <a:lstStyle/>
          <a:p>
            <a:r>
              <a:rPr lang="en-US" sz="2400" i="1" dirty="0" err="1" smtClean="0"/>
              <a:t>Berkson</a:t>
            </a:r>
            <a:r>
              <a:rPr lang="en-US" sz="2400" i="1" dirty="0" smtClean="0"/>
              <a:t> measurement error model</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143000"/>
          </a:xfrm>
        </p:spPr>
        <p:style>
          <a:lnRef idx="2">
            <a:schemeClr val="accent3">
              <a:shade val="50000"/>
            </a:schemeClr>
          </a:lnRef>
          <a:fillRef idx="1">
            <a:schemeClr val="accent3"/>
          </a:fillRef>
          <a:effectRef idx="0">
            <a:schemeClr val="accent3"/>
          </a:effectRef>
          <a:fontRef idx="minor">
            <a:schemeClr val="lt1"/>
          </a:fontRef>
        </p:style>
        <p:txBody>
          <a:bodyPr/>
          <a:lstStyle/>
          <a:p>
            <a:pPr>
              <a:buNone/>
            </a:pPr>
            <a:r>
              <a:rPr lang="en-US" dirty="0" smtClean="0"/>
              <a:t> how a subjective degree of belief should rationally change to account for evidence.</a:t>
            </a:r>
            <a:endParaRPr lang="en-US" dirty="0"/>
          </a:p>
        </p:txBody>
      </p:sp>
      <p:graphicFrame>
        <p:nvGraphicFramePr>
          <p:cNvPr id="4" name="Diagram 3"/>
          <p:cNvGraphicFramePr/>
          <p:nvPr/>
        </p:nvGraphicFramePr>
        <p:xfrm>
          <a:off x="1524000" y="1879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800" y="4081462"/>
            <a:ext cx="1219200" cy="41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p:nvSpPr>
        <p:spPr>
          <a:xfrm>
            <a:off x="5833533" y="3440112"/>
            <a:ext cx="1354667" cy="466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7687733" y="3429000"/>
            <a:ext cx="1354667" cy="466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Y</a:t>
            </a:r>
            <a:endParaRPr lang="en-US" sz="3600" dirty="0"/>
          </a:p>
        </p:txBody>
      </p:sp>
      <p:cxnSp>
        <p:nvCxnSpPr>
          <p:cNvPr id="5" name="Straight Arrow Connector 4"/>
          <p:cNvCxnSpPr>
            <a:stCxn id="3" idx="6"/>
            <a:endCxn id="4" idx="2"/>
          </p:cNvCxnSpPr>
          <p:nvPr/>
        </p:nvCxnSpPr>
        <p:spPr>
          <a:xfrm flipV="1">
            <a:off x="7188200" y="3662065"/>
            <a:ext cx="499533" cy="11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64933" y="1295400"/>
            <a:ext cx="2167467" cy="646331"/>
          </a:xfrm>
          <a:prstGeom prst="rect">
            <a:avLst/>
          </a:prstGeom>
          <a:noFill/>
        </p:spPr>
        <p:txBody>
          <a:bodyPr wrap="square" rtlCol="0">
            <a:spAutoFit/>
          </a:bodyPr>
          <a:lstStyle/>
          <a:p>
            <a:r>
              <a:rPr lang="en-US" dirty="0" smtClean="0"/>
              <a:t>Hyper prior distribution</a:t>
            </a:r>
            <a:endParaRPr lang="en-US" dirty="0"/>
          </a:p>
        </p:txBody>
      </p:sp>
      <p:sp>
        <p:nvSpPr>
          <p:cNvPr id="7" name="TextBox 6"/>
          <p:cNvSpPr txBox="1"/>
          <p:nvPr/>
        </p:nvSpPr>
        <p:spPr>
          <a:xfrm>
            <a:off x="5630333" y="4419600"/>
            <a:ext cx="1964267" cy="646331"/>
          </a:xfrm>
          <a:prstGeom prst="rect">
            <a:avLst/>
          </a:prstGeom>
          <a:noFill/>
        </p:spPr>
        <p:txBody>
          <a:bodyPr wrap="square" rtlCol="0">
            <a:spAutoFit/>
          </a:bodyPr>
          <a:lstStyle/>
          <a:p>
            <a:endParaRPr lang="en-US" dirty="0" smtClean="0"/>
          </a:p>
          <a:p>
            <a:r>
              <a:rPr lang="en-US" dirty="0" smtClean="0"/>
              <a:t>Prior distribution</a:t>
            </a:r>
            <a:endParaRPr lang="en-US" dirty="0"/>
          </a:p>
        </p:txBody>
      </p:sp>
      <p:sp>
        <p:nvSpPr>
          <p:cNvPr id="8" name="TextBox 7"/>
          <p:cNvSpPr txBox="1"/>
          <p:nvPr/>
        </p:nvSpPr>
        <p:spPr>
          <a:xfrm>
            <a:off x="7577667" y="1981200"/>
            <a:ext cx="1490133" cy="923330"/>
          </a:xfrm>
          <a:prstGeom prst="rect">
            <a:avLst/>
          </a:prstGeom>
          <a:noFill/>
        </p:spPr>
        <p:txBody>
          <a:bodyPr wrap="square" rtlCol="0">
            <a:spAutoFit/>
          </a:bodyPr>
          <a:lstStyle/>
          <a:p>
            <a:endParaRPr lang="en-US" dirty="0" smtClean="0"/>
          </a:p>
          <a:p>
            <a:r>
              <a:rPr lang="en-US" dirty="0" smtClean="0"/>
              <a:t>Data likelihood</a:t>
            </a:r>
            <a:endParaRPr lang="en-US" dirty="0"/>
          </a:p>
        </p:txBody>
      </p:sp>
      <p:graphicFrame>
        <p:nvGraphicFramePr>
          <p:cNvPr id="9" name="Object 4"/>
          <p:cNvGraphicFramePr>
            <a:graphicFrameLocks noChangeAspect="1"/>
          </p:cNvGraphicFramePr>
          <p:nvPr/>
        </p:nvGraphicFramePr>
        <p:xfrm>
          <a:off x="6400800" y="3505200"/>
          <a:ext cx="406400" cy="336650"/>
        </p:xfrm>
        <a:graphic>
          <a:graphicData uri="http://schemas.openxmlformats.org/presentationml/2006/ole">
            <p:oleObj spid="_x0000_s57346" name="Equation" r:id="rId3" imgW="152280" imgH="164880" progId="Equation.3">
              <p:embed/>
            </p:oleObj>
          </a:graphicData>
        </a:graphic>
      </p:graphicFrame>
      <p:graphicFrame>
        <p:nvGraphicFramePr>
          <p:cNvPr id="10" name="Object 11"/>
          <p:cNvGraphicFramePr>
            <a:graphicFrameLocks noChangeAspect="1"/>
          </p:cNvGraphicFramePr>
          <p:nvPr/>
        </p:nvGraphicFramePr>
        <p:xfrm>
          <a:off x="5615517" y="4267200"/>
          <a:ext cx="1718733" cy="269751"/>
        </p:xfrm>
        <a:graphic>
          <a:graphicData uri="http://schemas.openxmlformats.org/presentationml/2006/ole">
            <p:oleObj spid="_x0000_s57347" name="Equation" r:id="rId4" imgW="990360" imgH="203040" progId="Equation.3">
              <p:embed/>
            </p:oleObj>
          </a:graphicData>
        </a:graphic>
      </p:graphicFrame>
      <p:graphicFrame>
        <p:nvGraphicFramePr>
          <p:cNvPr id="11" name="Object 12"/>
          <p:cNvGraphicFramePr>
            <a:graphicFrameLocks noChangeAspect="1"/>
          </p:cNvGraphicFramePr>
          <p:nvPr/>
        </p:nvGraphicFramePr>
        <p:xfrm>
          <a:off x="7848600" y="2971800"/>
          <a:ext cx="1016000" cy="295647"/>
        </p:xfrm>
        <a:graphic>
          <a:graphicData uri="http://schemas.openxmlformats.org/presentationml/2006/ole">
            <p:oleObj spid="_x0000_s57348" name="Equation" r:id="rId5" imgW="533160" imgH="203040" progId="Equation.3">
              <p:embed/>
            </p:oleObj>
          </a:graphicData>
        </a:graphic>
      </p:graphicFrame>
      <p:graphicFrame>
        <p:nvGraphicFramePr>
          <p:cNvPr id="12" name="Object 8"/>
          <p:cNvGraphicFramePr>
            <a:graphicFrameLocks noChangeAspect="1"/>
          </p:cNvGraphicFramePr>
          <p:nvPr/>
        </p:nvGraphicFramePr>
        <p:xfrm>
          <a:off x="3531658" y="2133600"/>
          <a:ext cx="1214967" cy="265435"/>
        </p:xfrm>
        <a:graphic>
          <a:graphicData uri="http://schemas.openxmlformats.org/presentationml/2006/ole">
            <p:oleObj spid="_x0000_s57349" name="Equation" r:id="rId6" imgW="711000" imgH="203040" progId="Equation.3">
              <p:embed/>
            </p:oleObj>
          </a:graphicData>
        </a:graphic>
      </p:graphicFrame>
      <p:cxnSp>
        <p:nvCxnSpPr>
          <p:cNvPr id="13" name="Straight Arrow Connector 12"/>
          <p:cNvCxnSpPr>
            <a:stCxn id="14" idx="6"/>
            <a:endCxn id="3" idx="2"/>
          </p:cNvCxnSpPr>
          <p:nvPr/>
        </p:nvCxnSpPr>
        <p:spPr>
          <a:xfrm>
            <a:off x="4826000" y="2942927"/>
            <a:ext cx="1007533" cy="730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71333" y="2709862"/>
            <a:ext cx="1354667" cy="466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5" name="Object 9"/>
          <p:cNvGraphicFramePr>
            <a:graphicFrameLocks noChangeAspect="1"/>
          </p:cNvGraphicFramePr>
          <p:nvPr/>
        </p:nvGraphicFramePr>
        <p:xfrm>
          <a:off x="3970867" y="2787550"/>
          <a:ext cx="474133" cy="336650"/>
        </p:xfrm>
        <a:graphic>
          <a:graphicData uri="http://schemas.openxmlformats.org/presentationml/2006/ole">
            <p:oleObj spid="_x0000_s57350" name="Equation" r:id="rId7" imgW="177480" imgH="164880" progId="Equation.3">
              <p:embed/>
            </p:oleObj>
          </a:graphicData>
        </a:graphic>
      </p:graphicFrame>
      <p:sp>
        <p:nvSpPr>
          <p:cNvPr id="16" name="Oval 15"/>
          <p:cNvSpPr/>
          <p:nvPr/>
        </p:nvSpPr>
        <p:spPr>
          <a:xfrm>
            <a:off x="1718733" y="2709862"/>
            <a:ext cx="1354667" cy="466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7" name="Object 10"/>
          <p:cNvGraphicFramePr>
            <a:graphicFrameLocks noChangeAspect="1"/>
          </p:cNvGraphicFramePr>
          <p:nvPr/>
        </p:nvGraphicFramePr>
        <p:xfrm>
          <a:off x="3762131" y="4081091"/>
          <a:ext cx="1084705" cy="414709"/>
        </p:xfrm>
        <a:graphic>
          <a:graphicData uri="http://schemas.openxmlformats.org/presentationml/2006/ole">
            <p:oleObj spid="_x0000_s57351" name="Equation" r:id="rId8" imgW="406080" imgH="203040" progId="Equation.3">
              <p:embed/>
            </p:oleObj>
          </a:graphicData>
        </a:graphic>
      </p:graphicFrame>
      <p:cxnSp>
        <p:nvCxnSpPr>
          <p:cNvPr id="18" name="Straight Arrow Connector 17"/>
          <p:cNvCxnSpPr>
            <a:stCxn id="2" idx="3"/>
            <a:endCxn id="3" idx="2"/>
          </p:cNvCxnSpPr>
          <p:nvPr/>
        </p:nvCxnSpPr>
        <p:spPr>
          <a:xfrm flipV="1">
            <a:off x="4826000" y="3673177"/>
            <a:ext cx="1007533" cy="615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8933" y="4343400"/>
            <a:ext cx="1964267" cy="646331"/>
          </a:xfrm>
          <a:prstGeom prst="rect">
            <a:avLst/>
          </a:prstGeom>
          <a:noFill/>
        </p:spPr>
        <p:txBody>
          <a:bodyPr wrap="square" rtlCol="0">
            <a:spAutoFit/>
          </a:bodyPr>
          <a:lstStyle/>
          <a:p>
            <a:endParaRPr lang="en-US" dirty="0" smtClean="0"/>
          </a:p>
          <a:p>
            <a:r>
              <a:rPr lang="en-US" dirty="0" smtClean="0"/>
              <a:t>Prior parameters</a:t>
            </a:r>
            <a:endParaRPr lang="en-US" dirty="0"/>
          </a:p>
        </p:txBody>
      </p:sp>
      <p:graphicFrame>
        <p:nvGraphicFramePr>
          <p:cNvPr id="20" name="Object 11"/>
          <p:cNvGraphicFramePr>
            <a:graphicFrameLocks noChangeAspect="1"/>
          </p:cNvGraphicFramePr>
          <p:nvPr/>
        </p:nvGraphicFramePr>
        <p:xfrm>
          <a:off x="1998133" y="2740155"/>
          <a:ext cx="846667" cy="382557"/>
        </p:xfrm>
        <a:graphic>
          <a:graphicData uri="http://schemas.openxmlformats.org/presentationml/2006/ole">
            <p:oleObj spid="_x0000_s57352" name="Equation" r:id="rId9" imgW="279360" imgH="164880" progId="Equation.3">
              <p:embed/>
            </p:oleObj>
          </a:graphicData>
        </a:graphic>
      </p:graphicFrame>
      <p:graphicFrame>
        <p:nvGraphicFramePr>
          <p:cNvPr id="21" name="Object 12"/>
          <p:cNvGraphicFramePr>
            <a:graphicFrameLocks noChangeAspect="1"/>
          </p:cNvGraphicFramePr>
          <p:nvPr/>
        </p:nvGraphicFramePr>
        <p:xfrm>
          <a:off x="1681340" y="1828800"/>
          <a:ext cx="1301044" cy="530871"/>
        </p:xfrm>
        <a:graphic>
          <a:graphicData uri="http://schemas.openxmlformats.org/presentationml/2006/ole">
            <p:oleObj spid="_x0000_s57353" name="Equation" r:id="rId10" imgW="761760" imgH="406080" progId="Equation.3">
              <p:embed/>
            </p:oleObj>
          </a:graphicData>
        </a:graphic>
      </p:graphicFrame>
      <p:sp>
        <p:nvSpPr>
          <p:cNvPr id="22" name="Rectangle 21"/>
          <p:cNvSpPr/>
          <p:nvPr/>
        </p:nvSpPr>
        <p:spPr>
          <a:xfrm>
            <a:off x="101600" y="2743200"/>
            <a:ext cx="1219200" cy="414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Object 10"/>
          <p:cNvGraphicFramePr>
            <a:graphicFrameLocks noChangeAspect="1"/>
          </p:cNvGraphicFramePr>
          <p:nvPr/>
        </p:nvGraphicFramePr>
        <p:xfrm>
          <a:off x="357012" y="2719930"/>
          <a:ext cx="807156" cy="395117"/>
        </p:xfrm>
        <a:graphic>
          <a:graphicData uri="http://schemas.openxmlformats.org/presentationml/2006/ole">
            <p:oleObj spid="_x0000_s57354" name="Equation" r:id="rId11" imgW="317160" imgH="203040" progId="Equation.3">
              <p:embed/>
            </p:oleObj>
          </a:graphicData>
        </a:graphic>
      </p:graphicFrame>
      <p:cxnSp>
        <p:nvCxnSpPr>
          <p:cNvPr id="24" name="Straight Arrow Connector 23"/>
          <p:cNvCxnSpPr>
            <a:stCxn id="22" idx="3"/>
            <a:endCxn id="16" idx="2"/>
          </p:cNvCxnSpPr>
          <p:nvPr/>
        </p:nvCxnSpPr>
        <p:spPr>
          <a:xfrm flipV="1">
            <a:off x="1320800" y="2942927"/>
            <a:ext cx="397933" cy="7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6"/>
            <a:endCxn id="14" idx="2"/>
          </p:cNvCxnSpPr>
          <p:nvPr/>
        </p:nvCxnSpPr>
        <p:spPr>
          <a:xfrm>
            <a:off x="3073400" y="2942927"/>
            <a:ext cx="3979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12333" y="3392269"/>
            <a:ext cx="2167467" cy="646331"/>
          </a:xfrm>
          <a:prstGeom prst="rect">
            <a:avLst/>
          </a:prstGeom>
          <a:noFill/>
        </p:spPr>
        <p:txBody>
          <a:bodyPr wrap="square" rtlCol="0">
            <a:spAutoFit/>
          </a:bodyPr>
          <a:lstStyle/>
          <a:p>
            <a:r>
              <a:rPr lang="en-US" dirty="0" smtClean="0"/>
              <a:t>Hyper prior distribution</a:t>
            </a:r>
            <a:endParaRPr lang="en-US" dirty="0"/>
          </a:p>
        </p:txBody>
      </p:sp>
      <p:sp>
        <p:nvSpPr>
          <p:cNvPr id="30" name="TextBox 29"/>
          <p:cNvSpPr txBox="1"/>
          <p:nvPr/>
        </p:nvSpPr>
        <p:spPr>
          <a:xfrm>
            <a:off x="0" y="1981200"/>
            <a:ext cx="1600200" cy="646331"/>
          </a:xfrm>
          <a:prstGeom prst="rect">
            <a:avLst/>
          </a:prstGeom>
          <a:noFill/>
        </p:spPr>
        <p:txBody>
          <a:bodyPr wrap="square" rtlCol="0">
            <a:spAutoFit/>
          </a:bodyPr>
          <a:lstStyle/>
          <a:p>
            <a:r>
              <a:rPr lang="en-US" dirty="0" smtClean="0"/>
              <a:t>Hyper parameters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710625"/>
            <a:ext cx="6858000" cy="523220"/>
          </a:xfrm>
          <a:prstGeom prst="rect">
            <a:avLst/>
          </a:prstGeom>
          <a:noFill/>
        </p:spPr>
        <p:txBody>
          <a:bodyPr wrap="square" rtlCol="0">
            <a:spAutoFit/>
          </a:bodyPr>
          <a:lstStyle/>
          <a:p>
            <a:r>
              <a:rPr lang="en-US" sz="2800" i="1" dirty="0" smtClean="0"/>
              <a:t>introduction</a:t>
            </a:r>
            <a:endParaRPr lang="en-US" sz="2800" i="1" dirty="0"/>
          </a:p>
        </p:txBody>
      </p:sp>
      <p:sp>
        <p:nvSpPr>
          <p:cNvPr id="6" name="TextBox 5"/>
          <p:cNvSpPr txBox="1"/>
          <p:nvPr/>
        </p:nvSpPr>
        <p:spPr>
          <a:xfrm>
            <a:off x="990600" y="1295400"/>
            <a:ext cx="6858000" cy="646331"/>
          </a:xfrm>
          <a:prstGeom prst="rect">
            <a:avLst/>
          </a:prstGeom>
          <a:noFill/>
        </p:spPr>
        <p:txBody>
          <a:bodyPr wrap="square" rtlCol="0">
            <a:spAutoFit/>
          </a:bodyPr>
          <a:lstStyle/>
          <a:p>
            <a:r>
              <a:rPr lang="en-US" dirty="0" smtClean="0"/>
              <a:t>Bayesian approach:  consider parameters as random variables that are characterized by a </a:t>
            </a:r>
            <a:r>
              <a:rPr lang="en-US" dirty="0" smtClean="0">
                <a:solidFill>
                  <a:srgbClr val="FF0000"/>
                </a:solidFill>
              </a:rPr>
              <a:t>prior distribution</a:t>
            </a:r>
            <a:endParaRPr lang="en-US" dirty="0">
              <a:solidFill>
                <a:srgbClr val="FF0000"/>
              </a:solidFill>
            </a:endParaRPr>
          </a:p>
        </p:txBody>
      </p:sp>
      <p:graphicFrame>
        <p:nvGraphicFramePr>
          <p:cNvPr id="7" name="Diagram 6"/>
          <p:cNvGraphicFramePr/>
          <p:nvPr/>
        </p:nvGraphicFramePr>
        <p:xfrm>
          <a:off x="-381000" y="2667000"/>
          <a:ext cx="9525000" cy="2209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Line Callout 2 (Accent Bar) 8"/>
          <p:cNvSpPr/>
          <p:nvPr/>
        </p:nvSpPr>
        <p:spPr>
          <a:xfrm>
            <a:off x="5791200" y="2057400"/>
            <a:ext cx="914400" cy="838200"/>
          </a:xfrm>
          <a:prstGeom prst="accentCallout2">
            <a:avLst>
              <a:gd name="adj1" fmla="val 18750"/>
              <a:gd name="adj2" fmla="val -8333"/>
              <a:gd name="adj3" fmla="val 18750"/>
              <a:gd name="adj4" fmla="val -16667"/>
              <a:gd name="adj5" fmla="val 187021"/>
              <a:gd name="adj6" fmla="val -15528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MCMC</a:t>
            </a:r>
            <a:endParaRPr lang="en-US" dirty="0"/>
          </a:p>
        </p:txBody>
      </p:sp>
      <p:sp>
        <p:nvSpPr>
          <p:cNvPr id="10" name="TextBox 9"/>
          <p:cNvSpPr txBox="1"/>
          <p:nvPr/>
        </p:nvSpPr>
        <p:spPr>
          <a:xfrm>
            <a:off x="1219200" y="5181600"/>
            <a:ext cx="6172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BUGs using MCMC to generate  samples from the posterior distribution of the specified model</a:t>
            </a:r>
            <a:endParaRPr lang="en-US" dirty="0"/>
          </a:p>
        </p:txBody>
      </p:sp>
      <p:graphicFrame>
        <p:nvGraphicFramePr>
          <p:cNvPr id="3076" name="Object 4"/>
          <p:cNvGraphicFramePr>
            <a:graphicFrameLocks noChangeAspect="1"/>
          </p:cNvGraphicFramePr>
          <p:nvPr/>
        </p:nvGraphicFramePr>
        <p:xfrm>
          <a:off x="1295400" y="6019800"/>
          <a:ext cx="4768850" cy="590550"/>
        </p:xfrm>
        <a:graphic>
          <a:graphicData uri="http://schemas.openxmlformats.org/presentationml/2006/ole">
            <p:oleObj spid="_x0000_s3076" name="Equation" r:id="rId9" imgW="2374560" imgH="419040" progId="Equation.3">
              <p:embed/>
            </p:oleObj>
          </a:graphicData>
        </a:graphic>
      </p:graphicFrame>
      <p:sp>
        <p:nvSpPr>
          <p:cNvPr id="8" name="Title 1"/>
          <p:cNvSpPr>
            <a:spLocks noGrp="1"/>
          </p:cNvSpPr>
          <p:nvPr>
            <p:ph type="title"/>
          </p:nvPr>
        </p:nvSpPr>
        <p:spPr>
          <a:xfrm>
            <a:off x="457200" y="274638"/>
            <a:ext cx="7391400" cy="639762"/>
          </a:xfrm>
        </p:spPr>
        <p:txBody>
          <a:bodyPr>
            <a:normAutofit fontScale="90000"/>
          </a:bodyPr>
          <a:lstStyle/>
          <a:p>
            <a:r>
              <a:rPr lang="en-US" sz="3200" dirty="0" smtClean="0"/>
              <a:t>Part 2. Bayesian method used in our projects</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1143000"/>
            <a:ext cx="6400800" cy="369332"/>
          </a:xfrm>
          <a:prstGeom prst="rect">
            <a:avLst/>
          </a:prstGeom>
          <a:noFill/>
        </p:spPr>
        <p:txBody>
          <a:bodyPr wrap="square" rtlCol="0">
            <a:spAutoFit/>
          </a:bodyPr>
          <a:lstStyle/>
          <a:p>
            <a:r>
              <a:rPr lang="en-US" dirty="0" smtClean="0"/>
              <a:t>What is </a:t>
            </a:r>
            <a:r>
              <a:rPr lang="en-US" dirty="0" err="1" smtClean="0"/>
              <a:t>bayesian</a:t>
            </a:r>
            <a:r>
              <a:rPr lang="en-US" dirty="0" smtClean="0"/>
              <a:t> model and hierarchical </a:t>
            </a:r>
            <a:r>
              <a:rPr lang="en-US" dirty="0" err="1" smtClean="0"/>
              <a:t>bayesian</a:t>
            </a:r>
            <a:r>
              <a:rPr lang="en-US" dirty="0" smtClean="0"/>
              <a:t> model?</a:t>
            </a:r>
            <a:endParaRPr lang="en-US" dirty="0"/>
          </a:p>
        </p:txBody>
      </p:sp>
      <p:sp>
        <p:nvSpPr>
          <p:cNvPr id="5" name="Rectangle 4"/>
          <p:cNvSpPr/>
          <p:nvPr/>
        </p:nvSpPr>
        <p:spPr>
          <a:xfrm>
            <a:off x="990600" y="16764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3657600" y="1676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172200" y="1676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Y</a:t>
            </a:r>
            <a:endParaRPr lang="en-US" sz="3600" dirty="0"/>
          </a:p>
        </p:txBody>
      </p:sp>
      <p:cxnSp>
        <p:nvCxnSpPr>
          <p:cNvPr id="11" name="Straight Arrow Connector 10"/>
          <p:cNvCxnSpPr>
            <a:stCxn id="6" idx="6"/>
            <a:endCxn id="7" idx="2"/>
          </p:cNvCxnSpPr>
          <p:nvPr/>
        </p:nvCxnSpPr>
        <p:spPr>
          <a:xfrm>
            <a:off x="5181600" y="20193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2667000"/>
            <a:ext cx="1676400" cy="646331"/>
          </a:xfrm>
          <a:prstGeom prst="rect">
            <a:avLst/>
          </a:prstGeom>
          <a:noFill/>
        </p:spPr>
        <p:txBody>
          <a:bodyPr wrap="square" rtlCol="0">
            <a:spAutoFit/>
          </a:bodyPr>
          <a:lstStyle/>
          <a:p>
            <a:r>
              <a:rPr lang="en-US" dirty="0" smtClean="0"/>
              <a:t>Prior </a:t>
            </a:r>
            <a:r>
              <a:rPr lang="en-US" dirty="0" err="1" smtClean="0"/>
              <a:t>pamameters</a:t>
            </a:r>
            <a:endParaRPr lang="en-US" dirty="0"/>
          </a:p>
        </p:txBody>
      </p:sp>
      <p:sp>
        <p:nvSpPr>
          <p:cNvPr id="14" name="TextBox 13"/>
          <p:cNvSpPr txBox="1"/>
          <p:nvPr/>
        </p:nvSpPr>
        <p:spPr>
          <a:xfrm>
            <a:off x="3429000" y="2667000"/>
            <a:ext cx="2209800" cy="646331"/>
          </a:xfrm>
          <a:prstGeom prst="rect">
            <a:avLst/>
          </a:prstGeom>
          <a:noFill/>
        </p:spPr>
        <p:txBody>
          <a:bodyPr wrap="square" rtlCol="0">
            <a:spAutoFit/>
          </a:bodyPr>
          <a:lstStyle/>
          <a:p>
            <a:endParaRPr lang="en-US" dirty="0" smtClean="0"/>
          </a:p>
          <a:p>
            <a:r>
              <a:rPr lang="en-US" dirty="0" smtClean="0"/>
              <a:t>Prior distribution</a:t>
            </a:r>
            <a:endParaRPr lang="en-US" dirty="0"/>
          </a:p>
        </p:txBody>
      </p:sp>
      <p:sp>
        <p:nvSpPr>
          <p:cNvPr id="15" name="TextBox 14"/>
          <p:cNvSpPr txBox="1"/>
          <p:nvPr/>
        </p:nvSpPr>
        <p:spPr>
          <a:xfrm>
            <a:off x="6324600" y="2782669"/>
            <a:ext cx="1676400" cy="646331"/>
          </a:xfrm>
          <a:prstGeom prst="rect">
            <a:avLst/>
          </a:prstGeom>
          <a:noFill/>
        </p:spPr>
        <p:txBody>
          <a:bodyPr wrap="square" rtlCol="0">
            <a:spAutoFit/>
          </a:bodyPr>
          <a:lstStyle/>
          <a:p>
            <a:endParaRPr lang="en-US" dirty="0" smtClean="0"/>
          </a:p>
          <a:p>
            <a:r>
              <a:rPr lang="en-US" dirty="0" smtClean="0"/>
              <a:t>Data likelihood</a:t>
            </a:r>
            <a:endParaRPr lang="en-US" dirty="0"/>
          </a:p>
        </p:txBody>
      </p:sp>
      <p:graphicFrame>
        <p:nvGraphicFramePr>
          <p:cNvPr id="16" name="Object 15"/>
          <p:cNvGraphicFramePr>
            <a:graphicFrameLocks noChangeAspect="1"/>
          </p:cNvGraphicFramePr>
          <p:nvPr/>
        </p:nvGraphicFramePr>
        <p:xfrm>
          <a:off x="4514850" y="3321050"/>
          <a:ext cx="114300" cy="215900"/>
        </p:xfrm>
        <a:graphic>
          <a:graphicData uri="http://schemas.openxmlformats.org/presentationml/2006/ole">
            <p:oleObj spid="_x0000_s1026" name="Equation" r:id="rId3" imgW="114120" imgH="215640" progId="Equation.3">
              <p:embed/>
            </p:oleObj>
          </a:graphicData>
        </a:graphic>
      </p:graphicFrame>
      <p:graphicFrame>
        <p:nvGraphicFramePr>
          <p:cNvPr id="1028" name="Object 4"/>
          <p:cNvGraphicFramePr>
            <a:graphicFrameLocks noChangeAspect="1"/>
          </p:cNvGraphicFramePr>
          <p:nvPr/>
        </p:nvGraphicFramePr>
        <p:xfrm>
          <a:off x="4191000" y="1676400"/>
          <a:ext cx="381000" cy="533400"/>
        </p:xfrm>
        <a:graphic>
          <a:graphicData uri="http://schemas.openxmlformats.org/presentationml/2006/ole">
            <p:oleObj spid="_x0000_s1028" name="Equation" r:id="rId4" imgW="126720" imgH="177480" progId="Equation.3">
              <p:embed/>
            </p:oleObj>
          </a:graphicData>
        </a:graphic>
      </p:graphicFrame>
      <p:graphicFrame>
        <p:nvGraphicFramePr>
          <p:cNvPr id="1029" name="Object 5"/>
          <p:cNvGraphicFramePr>
            <a:graphicFrameLocks noChangeAspect="1"/>
          </p:cNvGraphicFramePr>
          <p:nvPr/>
        </p:nvGraphicFramePr>
        <p:xfrm>
          <a:off x="1371600" y="1676400"/>
          <a:ext cx="533400" cy="488950"/>
        </p:xfrm>
        <a:graphic>
          <a:graphicData uri="http://schemas.openxmlformats.org/presentationml/2006/ole">
            <p:oleObj spid="_x0000_s1029" name="Equation" r:id="rId5" imgW="152280" imgH="139680" progId="Equation.3">
              <p:embed/>
            </p:oleObj>
          </a:graphicData>
        </a:graphic>
      </p:graphicFrame>
      <p:sp>
        <p:nvSpPr>
          <p:cNvPr id="25" name="Flowchart: Punched Tape 24"/>
          <p:cNvSpPr/>
          <p:nvPr/>
        </p:nvSpPr>
        <p:spPr>
          <a:xfrm>
            <a:off x="3200400" y="3962400"/>
            <a:ext cx="4267200" cy="13716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inherently hierarchical structure in </a:t>
            </a:r>
            <a:r>
              <a:rPr lang="en-US" dirty="0" err="1" smtClean="0"/>
              <a:t>bayesian</a:t>
            </a:r>
            <a:r>
              <a:rPr lang="en-US" dirty="0" smtClean="0"/>
              <a:t> models</a:t>
            </a:r>
            <a:endParaRPr lang="en-US" dirty="0"/>
          </a:p>
        </p:txBody>
      </p:sp>
      <p:graphicFrame>
        <p:nvGraphicFramePr>
          <p:cNvPr id="1034" name="Object 10"/>
          <p:cNvGraphicFramePr>
            <a:graphicFrameLocks noChangeAspect="1"/>
          </p:cNvGraphicFramePr>
          <p:nvPr/>
        </p:nvGraphicFramePr>
        <p:xfrm>
          <a:off x="1933575" y="5638800"/>
          <a:ext cx="4730750" cy="511175"/>
        </p:xfrm>
        <a:graphic>
          <a:graphicData uri="http://schemas.openxmlformats.org/presentationml/2006/ole">
            <p:oleObj spid="_x0000_s1034" name="Equation" r:id="rId6" imgW="1879560" imgH="203040" progId="Equation.3">
              <p:embed/>
            </p:oleObj>
          </a:graphicData>
        </a:graphic>
      </p:graphicFrame>
      <p:graphicFrame>
        <p:nvGraphicFramePr>
          <p:cNvPr id="1035" name="Object 11"/>
          <p:cNvGraphicFramePr>
            <a:graphicFrameLocks noChangeAspect="1"/>
          </p:cNvGraphicFramePr>
          <p:nvPr/>
        </p:nvGraphicFramePr>
        <p:xfrm>
          <a:off x="3810000" y="2514600"/>
          <a:ext cx="1066800" cy="396949"/>
        </p:xfrm>
        <a:graphic>
          <a:graphicData uri="http://schemas.openxmlformats.org/presentationml/2006/ole">
            <p:oleObj spid="_x0000_s1035" name="Equation" r:id="rId7" imgW="545760" imgH="203040" progId="Equation.3">
              <p:embed/>
            </p:oleObj>
          </a:graphicData>
        </a:graphic>
      </p:graphicFrame>
      <p:graphicFrame>
        <p:nvGraphicFramePr>
          <p:cNvPr id="1036" name="Object 12"/>
          <p:cNvGraphicFramePr>
            <a:graphicFrameLocks noChangeAspect="1"/>
          </p:cNvGraphicFramePr>
          <p:nvPr/>
        </p:nvGraphicFramePr>
        <p:xfrm>
          <a:off x="6476999" y="2590799"/>
          <a:ext cx="1143001" cy="435429"/>
        </p:xfrm>
        <a:graphic>
          <a:graphicData uri="http://schemas.openxmlformats.org/presentationml/2006/ole">
            <p:oleObj spid="_x0000_s1036" name="Equation" r:id="rId8" imgW="533160" imgH="203040" progId="Equation.3">
              <p:embed/>
            </p:oleObj>
          </a:graphicData>
        </a:graphic>
      </p:graphicFrame>
      <p:sp>
        <p:nvSpPr>
          <p:cNvPr id="31" name="TextBox 30"/>
          <p:cNvSpPr txBox="1"/>
          <p:nvPr/>
        </p:nvSpPr>
        <p:spPr>
          <a:xfrm>
            <a:off x="990600" y="609600"/>
            <a:ext cx="6858000" cy="584775"/>
          </a:xfrm>
          <a:prstGeom prst="rect">
            <a:avLst/>
          </a:prstGeom>
          <a:noFill/>
        </p:spPr>
        <p:txBody>
          <a:bodyPr wrap="square" rtlCol="0">
            <a:spAutoFit/>
          </a:bodyPr>
          <a:lstStyle/>
          <a:p>
            <a:r>
              <a:rPr lang="en-US" sz="3200" i="1" dirty="0" smtClean="0"/>
              <a:t>introduction</a:t>
            </a:r>
          </a:p>
        </p:txBody>
      </p:sp>
      <p:cxnSp>
        <p:nvCxnSpPr>
          <p:cNvPr id="20" name="Straight Arrow Connector 19"/>
          <p:cNvCxnSpPr/>
          <p:nvPr/>
        </p:nvCxnSpPr>
        <p:spPr>
          <a:xfrm>
            <a:off x="2438400" y="1981200"/>
            <a:ext cx="1143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257800" y="16002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7543800" y="1600200"/>
            <a:ext cx="1143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Y</a:t>
            </a:r>
            <a:endParaRPr lang="en-US" sz="3600" dirty="0"/>
          </a:p>
        </p:txBody>
      </p:sp>
      <p:cxnSp>
        <p:nvCxnSpPr>
          <p:cNvPr id="8" name="Straight Arrow Connector 7"/>
          <p:cNvCxnSpPr>
            <a:stCxn id="5" idx="6"/>
            <a:endCxn id="6" idx="2"/>
          </p:cNvCxnSpPr>
          <p:nvPr/>
        </p:nvCxnSpPr>
        <p:spPr>
          <a:xfrm>
            <a:off x="6324600" y="19050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400" y="2667000"/>
            <a:ext cx="1676400" cy="923330"/>
          </a:xfrm>
          <a:prstGeom prst="rect">
            <a:avLst/>
          </a:prstGeom>
          <a:noFill/>
        </p:spPr>
        <p:txBody>
          <a:bodyPr wrap="square" rtlCol="0">
            <a:spAutoFit/>
          </a:bodyPr>
          <a:lstStyle/>
          <a:p>
            <a:endParaRPr lang="en-US" dirty="0" smtClean="0"/>
          </a:p>
          <a:p>
            <a:r>
              <a:rPr lang="en-US" dirty="0" err="1" smtClean="0"/>
              <a:t>Hyperprior</a:t>
            </a:r>
            <a:endParaRPr lang="en-US" dirty="0" smtClean="0"/>
          </a:p>
          <a:p>
            <a:r>
              <a:rPr lang="en-US" dirty="0" smtClean="0"/>
              <a:t>(2</a:t>
            </a:r>
            <a:r>
              <a:rPr lang="en-US" baseline="30000" dirty="0" smtClean="0"/>
              <a:t>nd</a:t>
            </a:r>
            <a:r>
              <a:rPr lang="en-US" dirty="0" smtClean="0"/>
              <a:t> level)</a:t>
            </a:r>
            <a:endParaRPr lang="en-US" dirty="0"/>
          </a:p>
        </p:txBody>
      </p:sp>
      <p:sp>
        <p:nvSpPr>
          <p:cNvPr id="10" name="TextBox 9"/>
          <p:cNvSpPr txBox="1"/>
          <p:nvPr/>
        </p:nvSpPr>
        <p:spPr>
          <a:xfrm>
            <a:off x="5181600" y="2667000"/>
            <a:ext cx="2209800" cy="923330"/>
          </a:xfrm>
          <a:prstGeom prst="rect">
            <a:avLst/>
          </a:prstGeom>
          <a:noFill/>
        </p:spPr>
        <p:txBody>
          <a:bodyPr wrap="square" rtlCol="0">
            <a:spAutoFit/>
          </a:bodyPr>
          <a:lstStyle/>
          <a:p>
            <a:endParaRPr lang="en-US" dirty="0" smtClean="0"/>
          </a:p>
          <a:p>
            <a:r>
              <a:rPr lang="en-US" dirty="0" smtClean="0"/>
              <a:t>Prior distribution</a:t>
            </a:r>
          </a:p>
          <a:p>
            <a:r>
              <a:rPr lang="en-US" dirty="0" smtClean="0"/>
              <a:t>(1</a:t>
            </a:r>
            <a:r>
              <a:rPr lang="en-US" baseline="30000" dirty="0" smtClean="0"/>
              <a:t>st</a:t>
            </a:r>
            <a:r>
              <a:rPr lang="en-US" dirty="0" smtClean="0"/>
              <a:t> level )</a:t>
            </a:r>
            <a:endParaRPr lang="en-US" dirty="0"/>
          </a:p>
        </p:txBody>
      </p:sp>
      <p:sp>
        <p:nvSpPr>
          <p:cNvPr id="11" name="TextBox 10"/>
          <p:cNvSpPr txBox="1"/>
          <p:nvPr/>
        </p:nvSpPr>
        <p:spPr>
          <a:xfrm>
            <a:off x="7467600" y="2590800"/>
            <a:ext cx="1676400" cy="646331"/>
          </a:xfrm>
          <a:prstGeom prst="rect">
            <a:avLst/>
          </a:prstGeom>
          <a:noFill/>
        </p:spPr>
        <p:txBody>
          <a:bodyPr wrap="square" rtlCol="0">
            <a:spAutoFit/>
          </a:bodyPr>
          <a:lstStyle/>
          <a:p>
            <a:endParaRPr lang="en-US" dirty="0" smtClean="0"/>
          </a:p>
          <a:p>
            <a:r>
              <a:rPr lang="en-US" dirty="0" smtClean="0"/>
              <a:t>Data likelihood</a:t>
            </a:r>
            <a:endParaRPr lang="en-US" dirty="0"/>
          </a:p>
        </p:txBody>
      </p:sp>
      <p:graphicFrame>
        <p:nvGraphicFramePr>
          <p:cNvPr id="12" name="Object 11"/>
          <p:cNvGraphicFramePr>
            <a:graphicFrameLocks noChangeAspect="1"/>
          </p:cNvGraphicFramePr>
          <p:nvPr/>
        </p:nvGraphicFramePr>
        <p:xfrm>
          <a:off x="5905500" y="3321050"/>
          <a:ext cx="114300" cy="215900"/>
        </p:xfrm>
        <a:graphic>
          <a:graphicData uri="http://schemas.openxmlformats.org/presentationml/2006/ole">
            <p:oleObj spid="_x0000_s2050" name="Equation" r:id="rId3" imgW="114120" imgH="215640" progId="Equation.3">
              <p:embed/>
            </p:oleObj>
          </a:graphicData>
        </a:graphic>
      </p:graphicFrame>
      <p:graphicFrame>
        <p:nvGraphicFramePr>
          <p:cNvPr id="13" name="Object 4"/>
          <p:cNvGraphicFramePr>
            <a:graphicFrameLocks noChangeAspect="1"/>
          </p:cNvGraphicFramePr>
          <p:nvPr/>
        </p:nvGraphicFramePr>
        <p:xfrm>
          <a:off x="5562600" y="1600200"/>
          <a:ext cx="381000" cy="533400"/>
        </p:xfrm>
        <a:graphic>
          <a:graphicData uri="http://schemas.openxmlformats.org/presentationml/2006/ole">
            <p:oleObj spid="_x0000_s2051" name="Equation" r:id="rId4" imgW="126720" imgH="177480" progId="Equation.3">
              <p:embed/>
            </p:oleObj>
          </a:graphicData>
        </a:graphic>
      </p:graphicFrame>
      <p:sp>
        <p:nvSpPr>
          <p:cNvPr id="28" name="Rectangle 27"/>
          <p:cNvSpPr/>
          <p:nvPr/>
        </p:nvSpPr>
        <p:spPr>
          <a:xfrm>
            <a:off x="1143000" y="16002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57" name="Object 9"/>
          <p:cNvGraphicFramePr>
            <a:graphicFrameLocks noChangeAspect="1"/>
          </p:cNvGraphicFramePr>
          <p:nvPr/>
        </p:nvGraphicFramePr>
        <p:xfrm>
          <a:off x="1295400" y="1676400"/>
          <a:ext cx="457200" cy="533400"/>
        </p:xfrm>
        <a:graphic>
          <a:graphicData uri="http://schemas.openxmlformats.org/presentationml/2006/ole">
            <p:oleObj spid="_x0000_s2057" name="Equation" r:id="rId5" imgW="152280" imgH="203040" progId="Equation.3">
              <p:embed/>
            </p:oleObj>
          </a:graphicData>
        </a:graphic>
      </p:graphicFrame>
      <p:sp>
        <p:nvSpPr>
          <p:cNvPr id="31" name="Oval 30"/>
          <p:cNvSpPr/>
          <p:nvPr/>
        </p:nvSpPr>
        <p:spPr>
          <a:xfrm>
            <a:off x="3124200" y="16002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58" name="Object 10"/>
          <p:cNvGraphicFramePr>
            <a:graphicFrameLocks noChangeAspect="1"/>
          </p:cNvGraphicFramePr>
          <p:nvPr/>
        </p:nvGraphicFramePr>
        <p:xfrm>
          <a:off x="3429000" y="1676400"/>
          <a:ext cx="457200" cy="419100"/>
        </p:xfrm>
        <a:graphic>
          <a:graphicData uri="http://schemas.openxmlformats.org/presentationml/2006/ole">
            <p:oleObj spid="_x0000_s2058" name="Equation" r:id="rId6" imgW="152280" imgH="139680" progId="Equation.3">
              <p:embed/>
            </p:oleObj>
          </a:graphicData>
        </a:graphic>
      </p:graphicFrame>
      <p:sp>
        <p:nvSpPr>
          <p:cNvPr id="35" name="TextBox 34"/>
          <p:cNvSpPr txBox="1"/>
          <p:nvPr/>
        </p:nvSpPr>
        <p:spPr>
          <a:xfrm>
            <a:off x="990600" y="2667000"/>
            <a:ext cx="1752600" cy="646331"/>
          </a:xfrm>
          <a:prstGeom prst="rect">
            <a:avLst/>
          </a:prstGeom>
          <a:noFill/>
        </p:spPr>
        <p:txBody>
          <a:bodyPr wrap="square" rtlCol="0">
            <a:spAutoFit/>
          </a:bodyPr>
          <a:lstStyle/>
          <a:p>
            <a:r>
              <a:rPr lang="en-US" dirty="0" smtClean="0"/>
              <a:t>Hyper parameters</a:t>
            </a:r>
            <a:endParaRPr lang="en-US" dirty="0"/>
          </a:p>
        </p:txBody>
      </p:sp>
      <p:sp>
        <p:nvSpPr>
          <p:cNvPr id="37" name="Flowchart: Punched Tape 36"/>
          <p:cNvSpPr/>
          <p:nvPr/>
        </p:nvSpPr>
        <p:spPr>
          <a:xfrm>
            <a:off x="2362200" y="3810000"/>
            <a:ext cx="3886200" cy="15240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two-stage Bayesian hierarchical model</a:t>
            </a:r>
          </a:p>
          <a:p>
            <a:r>
              <a:rPr lang="en-US" dirty="0" smtClean="0"/>
              <a:t>Which we called </a:t>
            </a:r>
            <a:r>
              <a:rPr lang="en-US" sz="2000" dirty="0" smtClean="0">
                <a:solidFill>
                  <a:srgbClr val="FF0000"/>
                </a:solidFill>
              </a:rPr>
              <a:t>hierarchical model</a:t>
            </a:r>
            <a:endParaRPr lang="en-US" dirty="0">
              <a:solidFill>
                <a:srgbClr val="FF0000"/>
              </a:solidFill>
            </a:endParaRPr>
          </a:p>
        </p:txBody>
      </p:sp>
      <p:graphicFrame>
        <p:nvGraphicFramePr>
          <p:cNvPr id="42" name="Object 41"/>
          <p:cNvGraphicFramePr>
            <a:graphicFrameLocks noChangeAspect="1"/>
          </p:cNvGraphicFramePr>
          <p:nvPr/>
        </p:nvGraphicFramePr>
        <p:xfrm>
          <a:off x="1292225" y="5638800"/>
          <a:ext cx="6011863" cy="511175"/>
        </p:xfrm>
        <a:graphic>
          <a:graphicData uri="http://schemas.openxmlformats.org/presentationml/2006/ole">
            <p:oleObj spid="_x0000_s2062" name="Equation" r:id="rId7" imgW="2387520" imgH="203040" progId="Equation.3">
              <p:embed/>
            </p:oleObj>
          </a:graphicData>
        </a:graphic>
      </p:graphicFrame>
      <p:graphicFrame>
        <p:nvGraphicFramePr>
          <p:cNvPr id="2063" name="Object 15"/>
          <p:cNvGraphicFramePr>
            <a:graphicFrameLocks noChangeAspect="1"/>
          </p:cNvGraphicFramePr>
          <p:nvPr/>
        </p:nvGraphicFramePr>
        <p:xfrm>
          <a:off x="5497513" y="2514600"/>
          <a:ext cx="1042987" cy="396875"/>
        </p:xfrm>
        <a:graphic>
          <a:graphicData uri="http://schemas.openxmlformats.org/presentationml/2006/ole">
            <p:oleObj spid="_x0000_s2063" name="Equation" r:id="rId8" imgW="533160" imgH="203040" progId="Equation.3">
              <p:embed/>
            </p:oleObj>
          </a:graphicData>
        </a:graphic>
      </p:graphicFrame>
      <p:graphicFrame>
        <p:nvGraphicFramePr>
          <p:cNvPr id="2064" name="Object 16"/>
          <p:cNvGraphicFramePr>
            <a:graphicFrameLocks noChangeAspect="1"/>
          </p:cNvGraphicFramePr>
          <p:nvPr/>
        </p:nvGraphicFramePr>
        <p:xfrm>
          <a:off x="7543800" y="2438400"/>
          <a:ext cx="1143000" cy="434975"/>
        </p:xfrm>
        <a:graphic>
          <a:graphicData uri="http://schemas.openxmlformats.org/presentationml/2006/ole">
            <p:oleObj spid="_x0000_s2064" name="Equation" r:id="rId9" imgW="533160" imgH="203040" progId="Equation.3">
              <p:embed/>
            </p:oleObj>
          </a:graphicData>
        </a:graphic>
      </p:graphicFrame>
      <p:graphicFrame>
        <p:nvGraphicFramePr>
          <p:cNvPr id="2065" name="Object 17"/>
          <p:cNvGraphicFramePr>
            <a:graphicFrameLocks noChangeAspect="1"/>
          </p:cNvGraphicFramePr>
          <p:nvPr/>
        </p:nvGraphicFramePr>
        <p:xfrm>
          <a:off x="3200400" y="2514600"/>
          <a:ext cx="1143000" cy="415636"/>
        </p:xfrm>
        <a:graphic>
          <a:graphicData uri="http://schemas.openxmlformats.org/presentationml/2006/ole">
            <p:oleObj spid="_x0000_s2065" name="Equation" r:id="rId10" imgW="558720" imgH="203040" progId="Equation.3">
              <p:embed/>
            </p:oleObj>
          </a:graphicData>
        </a:graphic>
      </p:graphicFrame>
      <p:sp>
        <p:nvSpPr>
          <p:cNvPr id="49" name="TextBox 48"/>
          <p:cNvSpPr txBox="1"/>
          <p:nvPr/>
        </p:nvSpPr>
        <p:spPr>
          <a:xfrm>
            <a:off x="990600" y="1143000"/>
            <a:ext cx="6400800" cy="369332"/>
          </a:xfrm>
          <a:prstGeom prst="rect">
            <a:avLst/>
          </a:prstGeom>
          <a:noFill/>
        </p:spPr>
        <p:txBody>
          <a:bodyPr wrap="square" rtlCol="0">
            <a:spAutoFit/>
          </a:bodyPr>
          <a:lstStyle/>
          <a:p>
            <a:r>
              <a:rPr lang="en-US" dirty="0" smtClean="0"/>
              <a:t>What is </a:t>
            </a:r>
            <a:r>
              <a:rPr lang="en-US" dirty="0" err="1" smtClean="0"/>
              <a:t>bayesian</a:t>
            </a:r>
            <a:r>
              <a:rPr lang="en-US" dirty="0" smtClean="0"/>
              <a:t> model and hierarchical </a:t>
            </a:r>
            <a:r>
              <a:rPr lang="en-US" dirty="0" err="1" smtClean="0"/>
              <a:t>bayesian</a:t>
            </a:r>
            <a:r>
              <a:rPr lang="en-US" dirty="0" smtClean="0"/>
              <a:t> model?</a:t>
            </a:r>
            <a:endParaRPr lang="en-US" dirty="0"/>
          </a:p>
        </p:txBody>
      </p:sp>
      <p:sp>
        <p:nvSpPr>
          <p:cNvPr id="50" name="TextBox 49"/>
          <p:cNvSpPr txBox="1"/>
          <p:nvPr/>
        </p:nvSpPr>
        <p:spPr>
          <a:xfrm>
            <a:off x="990600" y="609600"/>
            <a:ext cx="6858000" cy="584775"/>
          </a:xfrm>
          <a:prstGeom prst="rect">
            <a:avLst/>
          </a:prstGeom>
          <a:noFill/>
        </p:spPr>
        <p:txBody>
          <a:bodyPr wrap="square" rtlCol="0">
            <a:spAutoFit/>
          </a:bodyPr>
          <a:lstStyle/>
          <a:p>
            <a:r>
              <a:rPr lang="en-US" sz="3200" i="1" dirty="0" smtClean="0"/>
              <a:t>introduction</a:t>
            </a:r>
          </a:p>
        </p:txBody>
      </p:sp>
      <p:cxnSp>
        <p:nvCxnSpPr>
          <p:cNvPr id="25" name="Straight Arrow Connector 24"/>
          <p:cNvCxnSpPr>
            <a:stCxn id="28" idx="3"/>
            <a:endCxn id="31" idx="2"/>
          </p:cNvCxnSpPr>
          <p:nvPr/>
        </p:nvCxnSpPr>
        <p:spPr>
          <a:xfrm>
            <a:off x="2057400" y="19050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6"/>
            <a:endCxn id="5" idx="2"/>
          </p:cNvCxnSpPr>
          <p:nvPr/>
        </p:nvCxnSpPr>
        <p:spPr>
          <a:xfrm>
            <a:off x="4191000" y="1905000"/>
            <a:ext cx="106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smtClean="0"/>
              <a:t>Background</a:t>
            </a:r>
          </a:p>
          <a:p>
            <a:r>
              <a:rPr lang="en-US" sz="2800" dirty="0" err="1" smtClean="0"/>
              <a:t>Winbugs</a:t>
            </a:r>
            <a:r>
              <a:rPr lang="en-US" sz="2800" dirty="0" smtClean="0"/>
              <a:t> model—</a:t>
            </a:r>
            <a:r>
              <a:rPr lang="en-US" sz="2800" dirty="0" err="1" smtClean="0"/>
              <a:t>bayesian</a:t>
            </a:r>
            <a:r>
              <a:rPr lang="en-US" sz="2800" dirty="0" smtClean="0"/>
              <a:t> hierarchical model</a:t>
            </a:r>
          </a:p>
          <a:p>
            <a:r>
              <a:rPr lang="en-US" sz="2800" dirty="0" smtClean="0"/>
              <a:t>Result explanation</a:t>
            </a:r>
            <a:endParaRPr lang="en-US" sz="2800" dirty="0"/>
          </a:p>
        </p:txBody>
      </p:sp>
      <p:sp>
        <p:nvSpPr>
          <p:cNvPr id="5" name="TextBox 4"/>
          <p:cNvSpPr txBox="1"/>
          <p:nvPr/>
        </p:nvSpPr>
        <p:spPr>
          <a:xfrm>
            <a:off x="990600" y="609600"/>
            <a:ext cx="6858000" cy="584775"/>
          </a:xfrm>
          <a:prstGeom prst="rect">
            <a:avLst/>
          </a:prstGeom>
          <a:noFill/>
        </p:spPr>
        <p:txBody>
          <a:bodyPr wrap="square" rtlCol="0">
            <a:spAutoFit/>
          </a:bodyPr>
          <a:lstStyle/>
          <a:p>
            <a:r>
              <a:rPr lang="en-US" sz="3200" i="1" dirty="0" smtClean="0"/>
              <a:t>A pricing study example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295400"/>
            <a:ext cx="6934200" cy="400110"/>
          </a:xfrm>
          <a:prstGeom prst="rect">
            <a:avLst/>
          </a:prstGeom>
          <a:noFill/>
        </p:spPr>
        <p:txBody>
          <a:bodyPr wrap="square" rtlCol="0">
            <a:spAutoFit/>
          </a:bodyPr>
          <a:lstStyle/>
          <a:p>
            <a:r>
              <a:rPr lang="en-US" sz="2000" b="1" i="1" dirty="0" smtClean="0"/>
              <a:t>Background</a:t>
            </a:r>
          </a:p>
        </p:txBody>
      </p:sp>
      <p:sp>
        <p:nvSpPr>
          <p:cNvPr id="3" name="TextBox 2"/>
          <p:cNvSpPr txBox="1"/>
          <p:nvPr/>
        </p:nvSpPr>
        <p:spPr>
          <a:xfrm>
            <a:off x="990600" y="1600200"/>
            <a:ext cx="7162800" cy="4524315"/>
          </a:xfrm>
          <a:prstGeom prst="rect">
            <a:avLst/>
          </a:prstGeom>
          <a:noFill/>
        </p:spPr>
        <p:txBody>
          <a:bodyPr wrap="square" rtlCol="0">
            <a:spAutoFit/>
          </a:bodyPr>
          <a:lstStyle/>
          <a:p>
            <a:pPr marL="342900" indent="-342900">
              <a:buAutoNum type="arabicPeriod"/>
            </a:pPr>
            <a:r>
              <a:rPr lang="en-US" dirty="0" smtClean="0"/>
              <a:t>Patient allocation: how will the physicians allocate the 100 patients to the 7 kinds of medicine based on different scenarios.</a:t>
            </a:r>
          </a:p>
          <a:p>
            <a:pPr marL="342900" indent="-342900">
              <a:buAutoNum type="arabicPeriod"/>
            </a:pPr>
            <a:r>
              <a:rPr lang="en-US" dirty="0" smtClean="0"/>
              <a:t>7 choices (including target medicine and one </a:t>
            </a:r>
            <a:r>
              <a:rPr lang="en-US" dirty="0" smtClean="0"/>
              <a:t>most care opponent </a:t>
            </a:r>
            <a:r>
              <a:rPr lang="en-US" dirty="0" smtClean="0"/>
              <a:t>medicine) </a:t>
            </a:r>
          </a:p>
          <a:p>
            <a:pPr marL="342900" indent="-342900">
              <a:buAutoNum type="arabicPeriod"/>
            </a:pPr>
            <a:r>
              <a:rPr lang="en-US" dirty="0" smtClean="0"/>
              <a:t>2 attributes (each have 3 levels representing different restriction policies)</a:t>
            </a:r>
          </a:p>
          <a:p>
            <a:pPr marL="342900" indent="-342900">
              <a:buAutoNum type="arabicPeriod"/>
            </a:pPr>
            <a:r>
              <a:rPr lang="en-US" dirty="0" smtClean="0"/>
              <a:t>6 scenarios chosen from all the possible combinations of the attributes levels</a:t>
            </a:r>
          </a:p>
          <a:p>
            <a:pPr marL="342900" indent="-342900">
              <a:buAutoNum type="arabicPeriod"/>
            </a:pPr>
            <a:r>
              <a:rPr lang="en-US" dirty="0" smtClean="0"/>
              <a:t>Let’s take a look  at the </a:t>
            </a:r>
            <a:r>
              <a:rPr lang="en-US" dirty="0" err="1" smtClean="0"/>
              <a:t>winbugs</a:t>
            </a:r>
            <a:r>
              <a:rPr lang="en-US" dirty="0" smtClean="0"/>
              <a:t> input file  </a:t>
            </a:r>
            <a:r>
              <a:rPr lang="en-US" dirty="0" smtClean="0">
                <a:hlinkClick r:id="rId3" action="ppaction://hlinkfile"/>
              </a:rPr>
              <a:t>..\Materials for Pricing\case study\</a:t>
            </a:r>
            <a:r>
              <a:rPr lang="en-US" dirty="0" err="1" smtClean="0">
                <a:hlinkClick r:id="rId3" action="ppaction://hlinkfile"/>
              </a:rPr>
              <a:t>abbvie</a:t>
            </a:r>
            <a:r>
              <a:rPr lang="en-US" dirty="0" smtClean="0">
                <a:hlinkClick r:id="rId3" action="ppaction://hlinkfile"/>
              </a:rPr>
              <a:t>\</a:t>
            </a:r>
            <a:r>
              <a:rPr lang="en-US" dirty="0" err="1" smtClean="0">
                <a:hlinkClick r:id="rId3" action="ppaction://hlinkfile"/>
              </a:rPr>
              <a:t>canada</a:t>
            </a:r>
            <a:r>
              <a:rPr lang="en-US" dirty="0" smtClean="0">
                <a:hlinkClick r:id="rId3" action="ppaction://hlinkfile"/>
              </a:rPr>
              <a:t>\Abbvie_m_CA_pt1.csv</a:t>
            </a:r>
            <a:endParaRPr lang="en-US" dirty="0" smtClean="0"/>
          </a:p>
          <a:p>
            <a:pPr marL="342900" indent="-342900">
              <a:buAutoNum type="arabicPeriod"/>
            </a:pPr>
            <a:r>
              <a:rPr lang="en-US" dirty="0" smtClean="0"/>
              <a:t>From this file we can see the allocation results based on our collected samples. But if it represents the real allocation situation? How the result different from Our expectation or client’s need?</a:t>
            </a:r>
          </a:p>
          <a:p>
            <a:endParaRPr lang="en-US" dirty="0" smtClean="0"/>
          </a:p>
          <a:p>
            <a:endParaRPr lang="en-US" dirty="0" smtClean="0"/>
          </a:p>
          <a:p>
            <a:endParaRPr lang="en-US" dirty="0"/>
          </a:p>
        </p:txBody>
      </p:sp>
      <p:sp>
        <p:nvSpPr>
          <p:cNvPr id="4" name="Flowchart: Punched Tape 3"/>
          <p:cNvSpPr/>
          <p:nvPr/>
        </p:nvSpPr>
        <p:spPr>
          <a:xfrm>
            <a:off x="3657600" y="5257800"/>
            <a:ext cx="3352800" cy="160020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Then  we use the </a:t>
            </a:r>
            <a:r>
              <a:rPr lang="en-US" dirty="0" err="1" smtClean="0"/>
              <a:t>bayesian</a:t>
            </a:r>
            <a:r>
              <a:rPr lang="en-US" dirty="0" smtClean="0"/>
              <a:t> model to optimize the allocation</a:t>
            </a:r>
            <a:endParaRPr lang="en-US" dirty="0"/>
          </a:p>
        </p:txBody>
      </p:sp>
      <p:sp>
        <p:nvSpPr>
          <p:cNvPr id="6" name="TextBox 5"/>
          <p:cNvSpPr txBox="1"/>
          <p:nvPr/>
        </p:nvSpPr>
        <p:spPr>
          <a:xfrm>
            <a:off x="990600" y="609600"/>
            <a:ext cx="6858000" cy="584775"/>
          </a:xfrm>
          <a:prstGeom prst="rect">
            <a:avLst/>
          </a:prstGeom>
          <a:noFill/>
        </p:spPr>
        <p:txBody>
          <a:bodyPr wrap="square" rtlCol="0">
            <a:spAutoFit/>
          </a:bodyPr>
          <a:lstStyle/>
          <a:p>
            <a:r>
              <a:rPr lang="en-US" sz="3200" i="1" dirty="0" smtClean="0"/>
              <a:t>A pricing study example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235875"/>
            <a:ext cx="7696200" cy="369332"/>
          </a:xfrm>
          <a:prstGeom prst="rect">
            <a:avLst/>
          </a:prstGeom>
          <a:noFill/>
        </p:spPr>
        <p:txBody>
          <a:bodyPr wrap="square" rtlCol="0">
            <a:spAutoFit/>
          </a:bodyPr>
          <a:lstStyle/>
          <a:p>
            <a:r>
              <a:rPr lang="en-US" dirty="0" smtClean="0"/>
              <a:t>use </a:t>
            </a:r>
            <a:r>
              <a:rPr lang="en-US" dirty="0" err="1" smtClean="0"/>
              <a:t>Winbugs</a:t>
            </a:r>
            <a:r>
              <a:rPr lang="en-US" dirty="0" smtClean="0"/>
              <a:t> to run hierarchical </a:t>
            </a:r>
            <a:r>
              <a:rPr lang="en-US" dirty="0" err="1" smtClean="0"/>
              <a:t>bayesian</a:t>
            </a:r>
            <a:r>
              <a:rPr lang="en-US" dirty="0" smtClean="0"/>
              <a:t> model</a:t>
            </a:r>
            <a:endParaRPr lang="en-US" dirty="0"/>
          </a:p>
        </p:txBody>
      </p:sp>
      <p:sp>
        <p:nvSpPr>
          <p:cNvPr id="4" name="TextBox 3"/>
          <p:cNvSpPr txBox="1"/>
          <p:nvPr/>
        </p:nvSpPr>
        <p:spPr>
          <a:xfrm>
            <a:off x="762000" y="3150275"/>
            <a:ext cx="7696200" cy="20313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Font typeface="Arial" pitchFamily="34" charset="0"/>
              <a:buChar char="•"/>
            </a:pPr>
            <a:r>
              <a:rPr lang="en-US" dirty="0" smtClean="0"/>
              <a:t>   model</a:t>
            </a:r>
          </a:p>
          <a:p>
            <a:pPr>
              <a:buFont typeface="Arial" pitchFamily="34" charset="0"/>
              <a:buChar char="•"/>
            </a:pPr>
            <a:r>
              <a:rPr lang="en-US" dirty="0" smtClean="0"/>
              <a:t>   data</a:t>
            </a:r>
          </a:p>
          <a:p>
            <a:pPr>
              <a:buFont typeface="Arial" pitchFamily="34" charset="0"/>
              <a:buChar char="•"/>
            </a:pPr>
            <a:r>
              <a:rPr lang="en-US" dirty="0" smtClean="0"/>
              <a:t>   initials values</a:t>
            </a:r>
          </a:p>
          <a:p>
            <a:r>
              <a:rPr lang="en-US" dirty="0" smtClean="0"/>
              <a:t>1. Prepare the </a:t>
            </a:r>
            <a:r>
              <a:rPr lang="en-US" dirty="0" err="1" smtClean="0"/>
              <a:t>odc</a:t>
            </a:r>
            <a:r>
              <a:rPr lang="en-US" dirty="0" smtClean="0"/>
              <a:t> file - write the </a:t>
            </a:r>
            <a:r>
              <a:rPr lang="en-US" dirty="0" smtClean="0">
                <a:solidFill>
                  <a:schemeClr val="accent2"/>
                </a:solidFill>
              </a:rPr>
              <a:t>model</a:t>
            </a:r>
            <a:r>
              <a:rPr lang="en-US" dirty="0" smtClean="0"/>
              <a:t> code, specify </a:t>
            </a:r>
            <a:r>
              <a:rPr lang="en-US" dirty="0" smtClean="0">
                <a:solidFill>
                  <a:schemeClr val="accent2"/>
                </a:solidFill>
              </a:rPr>
              <a:t>data </a:t>
            </a:r>
            <a:r>
              <a:rPr lang="en-US" dirty="0" smtClean="0"/>
              <a:t>and </a:t>
            </a:r>
            <a:r>
              <a:rPr lang="en-US" dirty="0" smtClean="0">
                <a:solidFill>
                  <a:schemeClr val="accent2"/>
                </a:solidFill>
              </a:rPr>
              <a:t>initial values</a:t>
            </a:r>
            <a:r>
              <a:rPr lang="en-US" dirty="0" smtClean="0"/>
              <a:t>.</a:t>
            </a:r>
          </a:p>
          <a:p>
            <a:r>
              <a:rPr lang="en-US" dirty="0" smtClean="0"/>
              <a:t>2. Compile and initialize the model.</a:t>
            </a:r>
          </a:p>
          <a:p>
            <a:r>
              <a:rPr lang="en-US" dirty="0" smtClean="0"/>
              <a:t>3. Run the model/generate random values.</a:t>
            </a:r>
          </a:p>
          <a:p>
            <a:r>
              <a:rPr lang="en-US" dirty="0" smtClean="0"/>
              <a:t>4. Perform output analysis using </a:t>
            </a:r>
            <a:r>
              <a:rPr lang="en-US" dirty="0" err="1" smtClean="0"/>
              <a:t>WinBUGS</a:t>
            </a:r>
            <a:r>
              <a:rPr lang="en-US" dirty="0" smtClean="0"/>
              <a:t> ,</a:t>
            </a:r>
          </a:p>
        </p:txBody>
      </p:sp>
      <p:sp>
        <p:nvSpPr>
          <p:cNvPr id="5" name="TextBox 4"/>
          <p:cNvSpPr txBox="1"/>
          <p:nvPr/>
        </p:nvSpPr>
        <p:spPr>
          <a:xfrm>
            <a:off x="990600" y="609600"/>
            <a:ext cx="6858000" cy="584775"/>
          </a:xfrm>
          <a:prstGeom prst="rect">
            <a:avLst/>
          </a:prstGeom>
          <a:noFill/>
        </p:spPr>
        <p:txBody>
          <a:bodyPr wrap="square" rtlCol="0">
            <a:spAutoFit/>
          </a:bodyPr>
          <a:lstStyle/>
          <a:p>
            <a:r>
              <a:rPr lang="en-US" sz="3200" i="1" dirty="0" smtClean="0"/>
              <a:t>A pricing study example</a:t>
            </a:r>
          </a:p>
        </p:txBody>
      </p:sp>
      <p:sp>
        <p:nvSpPr>
          <p:cNvPr id="6" name="TextBox 5"/>
          <p:cNvSpPr txBox="1"/>
          <p:nvPr/>
        </p:nvSpPr>
        <p:spPr>
          <a:xfrm>
            <a:off x="1066800" y="1295400"/>
            <a:ext cx="6934200" cy="400110"/>
          </a:xfrm>
          <a:prstGeom prst="rect">
            <a:avLst/>
          </a:prstGeom>
          <a:noFill/>
        </p:spPr>
        <p:txBody>
          <a:bodyPr wrap="square" rtlCol="0">
            <a:spAutoFit/>
          </a:bodyPr>
          <a:lstStyle/>
          <a:p>
            <a:r>
              <a:rPr lang="en-US" sz="2000" b="1" i="1" dirty="0" smtClean="0"/>
              <a:t>Three necessary input for WINBUGS </a:t>
            </a:r>
            <a:r>
              <a:rPr lang="en-US" sz="2000" b="1" i="1" dirty="0" err="1" smtClean="0"/>
              <a:t>runing</a:t>
            </a:r>
            <a:endParaRPr lang="en-US" sz="2000" b="1" i="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596181</TotalTime>
  <Words>1430</Words>
  <Application>Microsoft Office PowerPoint</Application>
  <PresentationFormat>On-screen Show (4:3)</PresentationFormat>
  <Paragraphs>351</Paragraphs>
  <Slides>30</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Equation</vt:lpstr>
      <vt:lpstr>Microsoft Equation 3.0</vt:lpstr>
      <vt:lpstr>Bayesian Model Base and Winbugs using introduction</vt:lpstr>
      <vt:lpstr>Slide 2</vt:lpstr>
      <vt:lpstr>Slide 3</vt:lpstr>
      <vt:lpstr>Part 2. Bayesian method used in our projects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Model Base</dc:title>
  <dc:creator/>
  <cp:lastModifiedBy>jzhao</cp:lastModifiedBy>
  <cp:revision>333</cp:revision>
  <dcterms:created xsi:type="dcterms:W3CDTF">2006-08-16T00:00:00Z</dcterms:created>
  <dcterms:modified xsi:type="dcterms:W3CDTF">2014-06-30T08:58:51Z</dcterms:modified>
</cp:coreProperties>
</file>