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2" r:id="rId1"/>
  </p:sldMasterIdLst>
  <p:notesMasterIdLst>
    <p:notesMasterId r:id="rId36"/>
  </p:notesMasterIdLst>
  <p:handoutMasterIdLst>
    <p:handoutMasterId r:id="rId37"/>
  </p:handoutMasterIdLst>
  <p:sldIdLst>
    <p:sldId id="387" r:id="rId2"/>
    <p:sldId id="626" r:id="rId3"/>
    <p:sldId id="349" r:id="rId4"/>
    <p:sldId id="683" r:id="rId5"/>
    <p:sldId id="669" r:id="rId6"/>
    <p:sldId id="674" r:id="rId7"/>
    <p:sldId id="692" r:id="rId8"/>
    <p:sldId id="693" r:id="rId9"/>
    <p:sldId id="694" r:id="rId10"/>
    <p:sldId id="700" r:id="rId11"/>
    <p:sldId id="675" r:id="rId12"/>
    <p:sldId id="695" r:id="rId13"/>
    <p:sldId id="670" r:id="rId14"/>
    <p:sldId id="676" r:id="rId15"/>
    <p:sldId id="360" r:id="rId16"/>
    <p:sldId id="672" r:id="rId17"/>
    <p:sldId id="677" r:id="rId18"/>
    <p:sldId id="678" r:id="rId19"/>
    <p:sldId id="679" r:id="rId20"/>
    <p:sldId id="680" r:id="rId21"/>
    <p:sldId id="681" r:id="rId22"/>
    <p:sldId id="682" r:id="rId23"/>
    <p:sldId id="686" r:id="rId24"/>
    <p:sldId id="688" r:id="rId25"/>
    <p:sldId id="702" r:id="rId26"/>
    <p:sldId id="685" r:id="rId27"/>
    <p:sldId id="689" r:id="rId28"/>
    <p:sldId id="701" r:id="rId29"/>
    <p:sldId id="690" r:id="rId30"/>
    <p:sldId id="684" r:id="rId31"/>
    <p:sldId id="691" r:id="rId32"/>
    <p:sldId id="696" r:id="rId33"/>
    <p:sldId id="697" r:id="rId34"/>
    <p:sldId id="698" r:id="rId3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602"/>
    <a:srgbClr val="99CCCC"/>
    <a:srgbClr val="CCCCCC"/>
    <a:srgbClr val="336666"/>
    <a:srgbClr val="9BDBC1"/>
    <a:srgbClr val="A50373"/>
    <a:srgbClr val="FC0C06"/>
    <a:srgbClr val="FAA72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1201" autoAdjust="0"/>
  </p:normalViewPr>
  <p:slideViewPr>
    <p:cSldViewPr snapToGrid="0">
      <p:cViewPr varScale="1">
        <p:scale>
          <a:sx n="80" d="100"/>
          <a:sy n="80" d="100"/>
        </p:scale>
        <p:origin x="-1554" y="-84"/>
      </p:cViewPr>
      <p:guideLst>
        <p:guide orient="horz" pos="2153"/>
        <p:guide orient="horz" pos="1015"/>
        <p:guide pos="2880"/>
        <p:guide pos="1570"/>
        <p:guide pos="247"/>
      </p:guideLst>
    </p:cSldViewPr>
  </p:slideViewPr>
  <p:outlineViewPr>
    <p:cViewPr>
      <p:scale>
        <a:sx n="33" d="100"/>
        <a:sy n="33" d="100"/>
      </p:scale>
      <p:origin x="0" y="1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3.xml"/><Relationship Id="rId3" Type="http://schemas.openxmlformats.org/officeDocument/2006/relationships/slide" Target="slides/slide4.xml"/><Relationship Id="rId21" Type="http://schemas.openxmlformats.org/officeDocument/2006/relationships/slide" Target="slides/slide27.xml"/><Relationship Id="rId7" Type="http://schemas.openxmlformats.org/officeDocument/2006/relationships/slide" Target="slides/slide9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2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7.xml"/><Relationship Id="rId24" Type="http://schemas.openxmlformats.org/officeDocument/2006/relationships/slide" Target="slides/slide30.xml"/><Relationship Id="rId5" Type="http://schemas.openxmlformats.org/officeDocument/2006/relationships/slide" Target="slides/slide7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10" Type="http://schemas.openxmlformats.org/officeDocument/2006/relationships/slide" Target="slides/slide12.xml"/><Relationship Id="rId19" Type="http://schemas.openxmlformats.org/officeDocument/2006/relationships/slide" Target="slides/slide25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20.xml"/><Relationship Id="rId22" Type="http://schemas.openxmlformats.org/officeDocument/2006/relationships/slide" Target="slides/slide28.xml"/><Relationship Id="rId27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3813C56A-7E91-4E57-AC9D-4EE8EFC305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6613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7" tIns="46429" rIns="92857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973EA344-7BBC-457F-9243-F0E5B886FF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E29F7-8D19-4F1B-836F-2F5A3D5BD23F}" type="slidenum">
              <a:rPr lang="en-US" altLang="en-US" smtClean="0"/>
              <a:pPr/>
              <a:t>1</a:t>
            </a:fld>
            <a:endParaRPr lang="en-US" altLang="en-US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Title – Bayer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Derm</a:t>
            </a:r>
            <a:r>
              <a:rPr lang="en-US" baseline="0" dirty="0" smtClean="0"/>
              <a:t> Call Plan S1 &amp; S2 2014 – Internal Sharing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819-AD1A-4720-B135-DC539C653A25}" type="slidenum">
              <a:rPr lang="en-US" altLang="en-US" smtClean="0"/>
              <a:pPr/>
              <a:t>2</a:t>
            </a:fld>
            <a:endParaRPr lang="en-US" alt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6425"/>
            <a:ext cx="5608637" cy="41830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819-AD1A-4720-B135-DC539C653A25}" type="slidenum">
              <a:rPr lang="en-US" altLang="en-US" smtClean="0"/>
              <a:pPr/>
              <a:t>5</a:t>
            </a:fld>
            <a:endParaRPr lang="en-US" alt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6425"/>
            <a:ext cx="5608637" cy="41830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819-AD1A-4720-B135-DC539C653A25}" type="slidenum">
              <a:rPr lang="en-US" altLang="en-US" smtClean="0"/>
              <a:pPr/>
              <a:t>13</a:t>
            </a:fld>
            <a:endParaRPr lang="en-US" alt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6425"/>
            <a:ext cx="5608637" cy="41830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819-AD1A-4720-B135-DC539C653A25}" type="slidenum">
              <a:rPr lang="en-US" altLang="en-US" smtClean="0"/>
              <a:pPr/>
              <a:t>16</a:t>
            </a:fld>
            <a:endParaRPr lang="en-US" alt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6425"/>
            <a:ext cx="5608637" cy="41830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</a:t>
            </a:r>
            <a:r>
              <a:rPr lang="en-US" altLang="zh-CN" baseline="0" dirty="0" smtClean="0"/>
              <a:t> Show </a:t>
            </a:r>
            <a:r>
              <a:rPr lang="en-US" altLang="zh-CN" baseline="0" dirty="0" err="1" smtClean="0"/>
              <a:t>veeva</a:t>
            </a:r>
            <a:r>
              <a:rPr lang="en-US" altLang="zh-CN" baseline="0" dirty="0" smtClean="0"/>
              <a:t> address file and IMS Best address file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EA344-7BBC-457F-9243-F0E5B886FF6B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EA344-7BBC-457F-9243-F0E5B886FF6B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E819-AD1A-4720-B135-DC539C653A25}" type="slidenum">
              <a:rPr lang="en-US" altLang="en-US" smtClean="0"/>
              <a:pPr/>
              <a:t>31</a:t>
            </a:fld>
            <a:endParaRPr lang="en-US" altLang="en-US" dirty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6612" cy="348456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4416425"/>
            <a:ext cx="5608637" cy="418306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101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60375" y="6217920"/>
            <a:ext cx="6629400" cy="3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101" name="Picture 5" descr="ims_PPTHallmk_RGB_PPT_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16930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s_PPTLogo_RGB_PPT_Ligh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3232" y="6492240"/>
            <a:ext cx="66294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mtClean="0"/>
              <a:t>Fixed Date [via Insert tab &gt; Header &amp; Footer]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359" y="6356351"/>
            <a:ext cx="68580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Bayer Derm Call Plan S1 &amp; S2 2014 – Internal Sharing • Updated June 2014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361" y="6492875"/>
            <a:ext cx="228600" cy="13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8CA1E6-1B09-488D-A1FF-E8A47C315D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Excel_Worksheet5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33400" y="938754"/>
            <a:ext cx="8610600" cy="1219200"/>
          </a:xfrm>
        </p:spPr>
        <p:txBody>
          <a:bodyPr/>
          <a:lstStyle/>
          <a:p>
            <a:pPr eaLnBrk="1" hangingPunct="1">
              <a:tabLst>
                <a:tab pos="966788" algn="l"/>
              </a:tabLst>
            </a:pPr>
            <a:r>
              <a:rPr lang="en-US" sz="2800" b="1" dirty="0" smtClean="0"/>
              <a:t>Bayer </a:t>
            </a:r>
            <a:r>
              <a:rPr lang="en-US" sz="2800" b="1" dirty="0" err="1" smtClean="0"/>
              <a:t>Derm</a:t>
            </a:r>
            <a:r>
              <a:rPr lang="en-US" sz="2800" b="1" dirty="0" smtClean="0"/>
              <a:t> Call Plan S1 &amp; S2 2014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                                        </a:t>
            </a:r>
            <a:r>
              <a:rPr lang="en-US" sz="1800" b="1" dirty="0" smtClean="0">
                <a:solidFill>
                  <a:schemeClr val="bg2"/>
                </a:solidFill>
              </a:rPr>
              <a:t>Internal Sharing</a:t>
            </a:r>
            <a:endParaRPr lang="en-US" sz="1800" dirty="0" smtClean="0"/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0"/>
            <a:ext cx="84582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                                                            </a:t>
            </a:r>
            <a:r>
              <a:rPr lang="en-US" sz="1400" dirty="0" smtClean="0"/>
              <a:t>Presentation by: Bing </a:t>
            </a:r>
            <a:r>
              <a:rPr lang="en-US" sz="1400" dirty="0" err="1" smtClean="0"/>
              <a:t>Ren</a:t>
            </a:r>
            <a:endParaRPr lang="en-US" sz="1400" dirty="0" smtClean="0"/>
          </a:p>
        </p:txBody>
      </p:sp>
      <p:pic>
        <p:nvPicPr>
          <p:cNvPr id="7" name="Picture 6" descr="Modernblueglassarchedceil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685212" cy="4126968"/>
          </a:xfrm>
        </p:spPr>
        <p:txBody>
          <a:bodyPr/>
          <a:lstStyle/>
          <a:p>
            <a:r>
              <a:rPr lang="en-US" b="1" dirty="0" smtClean="0"/>
              <a:t>Key Inputs </a:t>
            </a:r>
            <a:r>
              <a:rPr lang="en-US" dirty="0" smtClean="0"/>
              <a:t>– </a:t>
            </a:r>
            <a:r>
              <a:rPr lang="en-US" b="1" dirty="0" smtClean="0"/>
              <a:t>Data Sources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1800" dirty="0" smtClean="0"/>
              <a:t>MAT </a:t>
            </a:r>
            <a:r>
              <a:rPr lang="en-US" sz="1800" dirty="0" err="1" smtClean="0"/>
              <a:t>TRx</a:t>
            </a:r>
            <a:r>
              <a:rPr lang="en-US" sz="1800" dirty="0" smtClean="0"/>
              <a:t> file - extracted based on </a:t>
            </a:r>
            <a:r>
              <a:rPr lang="en-US" sz="1800" dirty="0" err="1" smtClean="0"/>
              <a:t>Mkt</a:t>
            </a:r>
            <a:r>
              <a:rPr lang="en-US" sz="1800" dirty="0" smtClean="0"/>
              <a:t> Definition, reveals prescribing</a:t>
            </a:r>
          </a:p>
          <a:p>
            <a:pPr>
              <a:buNone/>
            </a:pPr>
            <a:r>
              <a:rPr lang="en-US" sz="1800" dirty="0" smtClean="0"/>
              <a:t>                 history of the </a:t>
            </a:r>
            <a:r>
              <a:rPr lang="en-US" sz="1800" dirty="0" err="1" smtClean="0"/>
              <a:t>Mkt</a:t>
            </a:r>
            <a:r>
              <a:rPr lang="en-US" sz="1800" dirty="0" smtClean="0"/>
              <a:t>, also used to generate physician universe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Client call file - used to track how the historical call plan was performed</a:t>
            </a:r>
          </a:p>
          <a:p>
            <a:pPr>
              <a:buNone/>
            </a:pPr>
            <a:r>
              <a:rPr lang="en-US" sz="1800" dirty="0" smtClean="0"/>
              <a:t>                 by the field as well as which doctors were previously called-on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Historical call plan – call plan of last semester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Sample and redemption – used to track sample distribution and # of</a:t>
            </a:r>
          </a:p>
          <a:p>
            <a:pPr>
              <a:buNone/>
            </a:pPr>
            <a:r>
              <a:rPr lang="en-US" sz="1800" dirty="0" smtClean="0"/>
              <a:t>                  redemptions  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Zip to Territory file – important bridge file from zip to territory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 Prescriber Universe file, IMS Best Address file, HCOS file – used when</a:t>
            </a:r>
          </a:p>
          <a:p>
            <a:pPr>
              <a:buNone/>
            </a:pPr>
            <a:r>
              <a:rPr lang="en-US" sz="1800" dirty="0" smtClean="0"/>
              <a:t>                    attaching physicians’ demographics to the universe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804860"/>
          </a:xfrm>
        </p:spPr>
        <p:txBody>
          <a:bodyPr/>
          <a:lstStyle/>
          <a:p>
            <a:r>
              <a:rPr lang="en-US" b="1" dirty="0" smtClean="0"/>
              <a:t>Key Inputs </a:t>
            </a:r>
            <a:r>
              <a:rPr lang="en-US" dirty="0" smtClean="0"/>
              <a:t>– </a:t>
            </a:r>
            <a:r>
              <a:rPr lang="en-US" b="1" dirty="0" smtClean="0"/>
              <a:t>field capacity</a:t>
            </a:r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dirty="0" smtClean="0"/>
              <a:t>understand the workload of sales team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196" y="2182813"/>
          <a:ext cx="7205666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02833"/>
                <a:gridCol w="360283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/>
                        <a:t>Capacity Related Variables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/>
                        <a:t>Year 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annual field days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200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calls per day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/>
                        <a:t>annual </a:t>
                      </a:r>
                      <a:r>
                        <a:rPr lang="en-US" sz="1600" u="none" strike="noStrike" dirty="0"/>
                        <a:t>calls per rep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1600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# of current reps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70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total rep capacity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/>
                        <a:t>112,000</a:t>
                      </a:r>
                      <a:endParaRPr lang="en-US" altLang="zh-CN" sz="1600" b="0" i="0" u="none" strike="noStrike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vacancy rate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6%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adjusted total rep capacity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/>
                        <a:t>105,280</a:t>
                      </a:r>
                      <a:endParaRPr lang="en-US" altLang="zh-CN" sz="1600" b="0" i="0" u="none" strike="noStrike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cost per Full Time rep (annual)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/>
                        <a:t> </a:t>
                      </a:r>
                      <a:r>
                        <a:rPr lang="en-US" altLang="zh-CN" sz="1600" u="none" strike="noStrike" dirty="0"/>
                        <a:t>$                          198,387 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cost per call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/>
                        <a:t> </a:t>
                      </a:r>
                      <a:r>
                        <a:rPr lang="en-US" altLang="zh-CN" sz="1600" u="none" strike="noStrike" dirty="0"/>
                        <a:t>$                            131.91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804860"/>
          </a:xfrm>
        </p:spPr>
        <p:txBody>
          <a:bodyPr/>
          <a:lstStyle/>
          <a:p>
            <a:r>
              <a:rPr lang="en-US" b="1" dirty="0" smtClean="0"/>
              <a:t>Key Inputs </a:t>
            </a:r>
            <a:r>
              <a:rPr lang="en-US" dirty="0" smtClean="0"/>
              <a:t>– </a:t>
            </a:r>
            <a:r>
              <a:rPr lang="en-US" b="1" dirty="0" err="1" smtClean="0"/>
              <a:t>TRx</a:t>
            </a:r>
            <a:r>
              <a:rPr lang="en-US" b="1" dirty="0" smtClean="0"/>
              <a:t> forecast and average price per Rx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10307" y="1738488"/>
          <a:ext cx="7156450" cy="4741333"/>
        </p:xfrm>
        <a:graphic>
          <a:graphicData uri="http://schemas.openxmlformats.org/presentationml/2006/ole">
            <p:oleObj spid="_x0000_s137219" name="Worksheet" r:id="rId3" imgW="6134352" imgH="4257507" progId="Excel.Sheet.12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478463" y="1736725"/>
          <a:ext cx="3011487" cy="1306513"/>
        </p:xfrm>
        <a:graphic>
          <a:graphicData uri="http://schemas.openxmlformats.org/presentationml/2006/ole">
            <p:oleObj spid="_x0000_s137220" name="Worksheet" r:id="rId4" imgW="1647636" imgH="714543" progId="Excel.Sheet.12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10578" y="3194756"/>
            <a:ext cx="2867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- These variables can be utilized to forecast product-level total revenue for the next year.</a:t>
            </a:r>
            <a:endParaRPr lang="zh-CN" alt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417991"/>
            <a:ext cx="7017631" cy="438785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r>
              <a:rPr lang="en-US" b="1" dirty="0" smtClean="0"/>
              <a:t> </a:t>
            </a:r>
          </a:p>
          <a:p>
            <a:pPr eaLnBrk="1" hangingPunct="1"/>
            <a:r>
              <a:rPr lang="en-US" dirty="0" smtClean="0"/>
              <a:t>Project Background – preparation for the study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Methodology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Core Steps</a:t>
            </a:r>
          </a:p>
          <a:p>
            <a:pPr eaLnBrk="1" hangingPunct="1"/>
            <a:r>
              <a:rPr lang="en-US" dirty="0" smtClean="0"/>
              <a:t>Deliverables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</a:t>
            </a:r>
            <a:r>
              <a:rPr dirty="0" smtClean="0"/>
              <a:t>June</a:t>
            </a:r>
            <a:r>
              <a:rPr lang="en-US" dirty="0" smtClean="0"/>
              <a:t>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9808" y="1971304"/>
            <a:ext cx="7556665" cy="3287485"/>
            <a:chOff x="589808" y="1923803"/>
            <a:chExt cx="7556665" cy="3287485"/>
          </a:xfrm>
        </p:grpSpPr>
        <p:sp>
          <p:nvSpPr>
            <p:cNvPr id="7" name="Rounded Rectangle 6"/>
            <p:cNvSpPr/>
            <p:nvPr/>
          </p:nvSpPr>
          <p:spPr>
            <a:xfrm>
              <a:off x="605642" y="1923803"/>
              <a:ext cx="7530935" cy="9381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5538" y="4273138"/>
              <a:ext cx="7530935" cy="9381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89808" y="3083626"/>
              <a:ext cx="7530935" cy="9381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66902" y="1124480"/>
            <a:ext cx="8226425" cy="4387850"/>
          </a:xfrm>
        </p:spPr>
        <p:txBody>
          <a:bodyPr/>
          <a:lstStyle/>
          <a:p>
            <a:r>
              <a:rPr lang="en-US" dirty="0" smtClean="0"/>
              <a:t>Methodology for this call plan is quite straight forward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Identify key targets in the market</a:t>
            </a:r>
          </a:p>
          <a:p>
            <a:pPr lvl="1">
              <a:buNone/>
            </a:pPr>
            <a:r>
              <a:rPr lang="en-US" dirty="0" smtClean="0"/>
              <a:t>   By prescription volume, yearly growth etc.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2. Attach physician demographics and make a universe</a:t>
            </a:r>
          </a:p>
          <a:p>
            <a:pPr lvl="1">
              <a:buNone/>
            </a:pPr>
            <a:r>
              <a:rPr lang="en-US" dirty="0" smtClean="0"/>
              <a:t>   Especially their address lines, Zip codes and States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3. Have all targets segmented</a:t>
            </a:r>
          </a:p>
          <a:p>
            <a:pPr lvl="1">
              <a:buNone/>
            </a:pPr>
            <a:r>
              <a:rPr lang="en-US" dirty="0" smtClean="0"/>
              <a:t>   By </a:t>
            </a:r>
            <a:r>
              <a:rPr lang="en-US" dirty="0" err="1" smtClean="0"/>
              <a:t>decile</a:t>
            </a:r>
            <a:r>
              <a:rPr lang="en-US" dirty="0" smtClean="0"/>
              <a:t> or quintile, other characters could be fed into segmentation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53142" y="1935677"/>
            <a:ext cx="7779916" cy="3526972"/>
            <a:chOff x="736270" y="1935677"/>
            <a:chExt cx="7779916" cy="3526972"/>
          </a:xfrm>
        </p:grpSpPr>
        <p:sp>
          <p:nvSpPr>
            <p:cNvPr id="7" name="Rounded Rectangle 6"/>
            <p:cNvSpPr/>
            <p:nvPr/>
          </p:nvSpPr>
          <p:spPr>
            <a:xfrm>
              <a:off x="736270" y="1935677"/>
              <a:ext cx="7778339" cy="9381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6270" y="3121232"/>
              <a:ext cx="7741268" cy="91637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270" y="4318660"/>
              <a:ext cx="7779916" cy="114398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66902" y="1124480"/>
            <a:ext cx="8226425" cy="4387850"/>
          </a:xfrm>
        </p:spPr>
        <p:txBody>
          <a:bodyPr/>
          <a:lstStyle/>
          <a:p>
            <a:r>
              <a:rPr lang="en-US" dirty="0" smtClean="0"/>
              <a:t>Methodology for this call plan is quite straight forward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4. Apply field changes to the physician universe</a:t>
            </a:r>
          </a:p>
          <a:p>
            <a:pPr lvl="1">
              <a:buNone/>
            </a:pPr>
            <a:r>
              <a:rPr lang="en-US" dirty="0" smtClean="0"/>
              <a:t>   Adds, deletes, moves and no-sees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5. Assign call frequency to physicians based on their segments</a:t>
            </a:r>
          </a:p>
          <a:p>
            <a:pPr lvl="1">
              <a:buNone/>
            </a:pPr>
            <a:r>
              <a:rPr lang="en-US" dirty="0" smtClean="0"/>
              <a:t>   Utilize results from response analysis or defined frequency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6. Assign targets to each territory with defined workload</a:t>
            </a:r>
          </a:p>
          <a:p>
            <a:pPr lvl="1">
              <a:buNone/>
            </a:pPr>
            <a:r>
              <a:rPr lang="en-US" dirty="0" smtClean="0"/>
              <a:t>   Balance workload for each territory and make additional adjustments to physicians’ frequencies if needed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417991"/>
            <a:ext cx="7017631" cy="438785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</a:t>
            </a:r>
          </a:p>
          <a:p>
            <a:pPr eaLnBrk="1" hangingPunct="1"/>
            <a:r>
              <a:rPr lang="en-US" dirty="0" smtClean="0"/>
              <a:t>Project Background – preparation for the study</a:t>
            </a:r>
          </a:p>
          <a:p>
            <a:pPr eaLnBrk="1" hangingPunct="1"/>
            <a:r>
              <a:rPr lang="en-US" dirty="0" smtClean="0"/>
              <a:t>Methodology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Core Steps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Deliverables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</a:t>
            </a:r>
            <a:r>
              <a:rPr dirty="0" smtClean="0"/>
              <a:t>June</a:t>
            </a:r>
            <a:r>
              <a:rPr lang="en-US" dirty="0" smtClean="0"/>
              <a:t>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3924232"/>
          </a:xfrm>
        </p:spPr>
        <p:txBody>
          <a:bodyPr/>
          <a:lstStyle/>
          <a:p>
            <a:r>
              <a:rPr lang="en-US" b="1" dirty="0" smtClean="0"/>
              <a:t>Identify potential targets in the market </a:t>
            </a:r>
          </a:p>
          <a:p>
            <a:pPr>
              <a:buNone/>
            </a:pPr>
            <a:r>
              <a:rPr lang="en-US" dirty="0" smtClean="0"/>
              <a:t>   – normally by physician’s prescribing history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brand quintiles / deciles</a:t>
            </a:r>
          </a:p>
          <a:p>
            <a:pPr>
              <a:buNone/>
            </a:pPr>
            <a:r>
              <a:rPr lang="en-US" dirty="0" smtClean="0"/>
              <a:t>       market quintiles / deciles</a:t>
            </a:r>
          </a:p>
          <a:p>
            <a:pPr>
              <a:buNone/>
            </a:pPr>
            <a:r>
              <a:rPr lang="en-US" dirty="0" smtClean="0"/>
              <a:t>       brand share / market share / </a:t>
            </a:r>
            <a:r>
              <a:rPr lang="en-US" dirty="0" err="1" smtClean="0"/>
              <a:t>NBRx</a:t>
            </a:r>
            <a:r>
              <a:rPr lang="en-US" dirty="0" smtClean="0"/>
              <a:t> share</a:t>
            </a:r>
          </a:p>
          <a:p>
            <a:pPr>
              <a:buNone/>
            </a:pPr>
            <a:r>
              <a:rPr lang="en-US" dirty="0" smtClean="0"/>
              <a:t>       % of pay types – Cash, 3</a:t>
            </a:r>
            <a:r>
              <a:rPr lang="en-US" baseline="30000" dirty="0" smtClean="0"/>
              <a:t>rd</a:t>
            </a:r>
            <a:r>
              <a:rPr lang="en-US" dirty="0" smtClean="0"/>
              <a:t> Party, Medicare, </a:t>
            </a:r>
            <a:r>
              <a:rPr lang="en-US" b="1" dirty="0" smtClean="0"/>
              <a:t>Medicaid</a:t>
            </a:r>
          </a:p>
          <a:p>
            <a:pPr>
              <a:buNone/>
            </a:pPr>
            <a:r>
              <a:rPr lang="en-US" dirty="0" smtClean="0"/>
              <a:t>       brand yearly growth</a:t>
            </a:r>
          </a:p>
          <a:p>
            <a:pPr>
              <a:buNone/>
            </a:pPr>
            <a:r>
              <a:rPr lang="en-US" dirty="0" smtClean="0"/>
              <a:t>       called-on history</a:t>
            </a:r>
          </a:p>
          <a:p>
            <a:pPr>
              <a:buNone/>
            </a:pPr>
            <a:r>
              <a:rPr lang="en-US" dirty="0" smtClean="0"/>
              <a:t>       # of samples received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953032"/>
            <a:ext cx="8188502" cy="490535"/>
          </a:xfrm>
        </p:spPr>
        <p:txBody>
          <a:bodyPr/>
          <a:lstStyle/>
          <a:p>
            <a:r>
              <a:rPr lang="en-US" b="1" dirty="0" smtClean="0"/>
              <a:t>Gain a view of the market </a:t>
            </a:r>
            <a:r>
              <a:rPr lang="en-US" dirty="0" smtClean="0"/>
              <a:t>– summaries and crosstabs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39" y="3658130"/>
            <a:ext cx="61341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709" y="1424693"/>
            <a:ext cx="6648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490535"/>
          </a:xfrm>
        </p:spPr>
        <p:txBody>
          <a:bodyPr/>
          <a:lstStyle/>
          <a:p>
            <a:r>
              <a:rPr lang="en-US" b="1" dirty="0" smtClean="0"/>
              <a:t>Gain a view of the market </a:t>
            </a:r>
            <a:r>
              <a:rPr lang="en-US" dirty="0" smtClean="0"/>
              <a:t>– summaries and crosstabs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33" y="1873250"/>
            <a:ext cx="7892395" cy="343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417991"/>
            <a:ext cx="7017631" cy="4387850"/>
          </a:xfrm>
        </p:spPr>
        <p:txBody>
          <a:bodyPr/>
          <a:lstStyle/>
          <a:p>
            <a:pPr eaLnBrk="1" hangingPunct="1"/>
            <a:r>
              <a:rPr lang="en-US" b="1" dirty="0" smtClean="0"/>
              <a:t>Introduction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dirty="0" smtClean="0"/>
              <a:t>Project Background – preparation for the study</a:t>
            </a:r>
          </a:p>
          <a:p>
            <a:pPr eaLnBrk="1" hangingPunct="1"/>
            <a:r>
              <a:rPr lang="en-US" dirty="0" smtClean="0"/>
              <a:t>Methodology</a:t>
            </a:r>
          </a:p>
          <a:p>
            <a:pPr eaLnBrk="1" hangingPunct="1"/>
            <a:r>
              <a:rPr lang="en-US" dirty="0" smtClean="0"/>
              <a:t>Core Steps</a:t>
            </a:r>
          </a:p>
          <a:p>
            <a:pPr eaLnBrk="1" hangingPunct="1"/>
            <a:r>
              <a:rPr lang="en-US" dirty="0" smtClean="0"/>
              <a:t>Deliverables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</a:t>
            </a:r>
            <a:r>
              <a:rPr dirty="0" smtClean="0"/>
              <a:t>June</a:t>
            </a:r>
            <a:r>
              <a:rPr lang="en-US" dirty="0" smtClean="0"/>
              <a:t>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4648198"/>
          </a:xfrm>
        </p:spPr>
        <p:txBody>
          <a:bodyPr/>
          <a:lstStyle/>
          <a:p>
            <a:r>
              <a:rPr lang="en-US" b="1" dirty="0" smtClean="0"/>
              <a:t>Create physician universe file 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  </a:t>
            </a:r>
            <a:r>
              <a:rPr lang="en-US" b="1" dirty="0" smtClean="0"/>
              <a:t>1. include numeric metrics just been calculated</a:t>
            </a:r>
          </a:p>
          <a:p>
            <a:pPr>
              <a:buNone/>
            </a:pPr>
            <a:r>
              <a:rPr lang="en-US" dirty="0" smtClean="0"/>
              <a:t>       deciles, shares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2. append physician demographics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address lines</a:t>
            </a:r>
            <a:r>
              <a:rPr lang="en-US" sz="1050" i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city, state, Zip</a:t>
            </a:r>
          </a:p>
          <a:p>
            <a:pPr>
              <a:buNone/>
            </a:pPr>
            <a:r>
              <a:rPr lang="en-US" dirty="0" smtClean="0"/>
              <a:t>        specialty, specialty group, </a:t>
            </a:r>
            <a:r>
              <a:rPr lang="en-US" dirty="0" smtClean="0">
                <a:solidFill>
                  <a:srgbClr val="FF0000"/>
                </a:solidFill>
              </a:rPr>
              <a:t>territory ID</a:t>
            </a:r>
            <a:r>
              <a:rPr lang="en-US" sz="1500" dirty="0" smtClean="0">
                <a:solidFill>
                  <a:srgbClr val="FF0000"/>
                </a:solidFill>
              </a:rPr>
              <a:t>*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8150" y="5866410"/>
            <a:ext cx="6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i="1" dirty="0" smtClean="0">
                <a:solidFill>
                  <a:srgbClr val="FF0000"/>
                </a:solidFill>
              </a:rPr>
              <a:t>1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There are two primary address sources in the study – refer to next slice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866092"/>
          </a:xfrm>
        </p:spPr>
        <p:txBody>
          <a:bodyPr/>
          <a:lstStyle/>
          <a:p>
            <a:r>
              <a:rPr lang="en-US" b="1" dirty="0" smtClean="0"/>
              <a:t>Create physician universe file </a:t>
            </a:r>
            <a:r>
              <a:rPr lang="en-US" dirty="0" smtClean="0"/>
              <a:t>– address sources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/>
              <a:t>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90649" y="2173183"/>
            <a:ext cx="7065819" cy="3598223"/>
            <a:chOff x="914400" y="1672441"/>
            <a:chExt cx="6885710" cy="4039590"/>
          </a:xfrm>
        </p:grpSpPr>
        <p:sp>
          <p:nvSpPr>
            <p:cNvPr id="6" name="Rounded Rectangle 5"/>
            <p:cNvSpPr/>
            <p:nvPr/>
          </p:nvSpPr>
          <p:spPr>
            <a:xfrm>
              <a:off x="914400" y="1686296"/>
              <a:ext cx="3206337" cy="402573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93773" y="1672441"/>
              <a:ext cx="3206337" cy="402573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53785" y="1674423"/>
            <a:ext cx="6400802" cy="410005"/>
            <a:chOff x="1353785" y="1674423"/>
            <a:chExt cx="6400802" cy="410005"/>
          </a:xfrm>
        </p:grpSpPr>
        <p:sp>
          <p:nvSpPr>
            <p:cNvPr id="11" name="TextBox 10"/>
            <p:cNvSpPr txBox="1"/>
            <p:nvPr/>
          </p:nvSpPr>
          <p:spPr>
            <a:xfrm>
              <a:off x="1353785" y="1674423"/>
              <a:ext cx="2660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/>
                <a:t>Veeva</a:t>
              </a:r>
              <a:r>
                <a:rPr lang="en-US" altLang="zh-CN" sz="2000" b="1" dirty="0" smtClean="0"/>
                <a:t> Address</a:t>
              </a:r>
              <a:endParaRPr lang="zh-CN" altLang="en-US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8781" y="1684318"/>
              <a:ext cx="2875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IMS Best Address</a:t>
              </a:r>
              <a:endParaRPr lang="zh-CN" altLang="en-US" sz="20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7526" y="2565070"/>
            <a:ext cx="3170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Client address in </a:t>
            </a:r>
            <a:r>
              <a:rPr lang="en-US" altLang="zh-CN" sz="1800" dirty="0" err="1" smtClean="0"/>
              <a:t>Veeva</a:t>
            </a:r>
            <a:endParaRPr lang="en-US" altLang="zh-CN" sz="1800" dirty="0" smtClean="0"/>
          </a:p>
          <a:p>
            <a:r>
              <a:rPr lang="en-US" altLang="zh-CN" sz="1800" dirty="0" smtClean="0"/>
              <a:t>  system </a:t>
            </a:r>
          </a:p>
          <a:p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Constantly updated – due to field feedbacks</a:t>
            </a:r>
          </a:p>
          <a:p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Contains only historical targets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653147" y="2563090"/>
            <a:ext cx="31707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IMS Address master file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Monthly updated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800" dirty="0" smtClean="0"/>
              <a:t> Contains all physicians </a:t>
            </a:r>
          </a:p>
          <a:p>
            <a:r>
              <a:rPr lang="en-US" altLang="zh-CN" sz="1800" dirty="0" smtClean="0"/>
              <a:t>  in the market that could    </a:t>
            </a:r>
          </a:p>
          <a:p>
            <a:r>
              <a:rPr lang="en-US" altLang="zh-CN" sz="1800" dirty="0" smtClean="0"/>
              <a:t>  be tracked by IMS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0646" y="5783284"/>
            <a:ext cx="818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A60602"/>
                </a:solidFill>
              </a:rPr>
              <a:t>Link to “IMS Best Address” folder:</a:t>
            </a:r>
          </a:p>
          <a:p>
            <a:r>
              <a:rPr lang="en-US" altLang="zh-CN" sz="1200" i="1" dirty="0" smtClean="0">
                <a:solidFill>
                  <a:srgbClr val="A60602"/>
                </a:solidFill>
              </a:rPr>
              <a:t>\\Plyvnas01\statservices2\CustomStudies\Sales &amp; Account Management\@Library\Best Address</a:t>
            </a:r>
            <a:endParaRPr lang="zh-CN" altLang="en-US" sz="1200" i="1" dirty="0">
              <a:solidFill>
                <a:srgbClr val="A6060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4648198"/>
          </a:xfrm>
        </p:spPr>
        <p:txBody>
          <a:bodyPr/>
          <a:lstStyle/>
          <a:p>
            <a:r>
              <a:rPr lang="en-US" b="1" dirty="0" smtClean="0"/>
              <a:t>Create physician universe file </a:t>
            </a:r>
            <a:r>
              <a:rPr lang="en-US" dirty="0" smtClean="0"/>
              <a:t>– client territory alignment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*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Zip to Territory File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client bridge file between Zip codes and Territories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(updated for each call plan refresh, contains most recent</a:t>
            </a:r>
          </a:p>
          <a:p>
            <a:pPr>
              <a:buNone/>
            </a:pPr>
            <a:r>
              <a:rPr lang="en-US" dirty="0" smtClean="0"/>
              <a:t>         client’s </a:t>
            </a:r>
            <a:r>
              <a:rPr lang="en-US" altLang="zh-CN" dirty="0" smtClean="0"/>
              <a:t>geographic </a:t>
            </a:r>
            <a:r>
              <a:rPr lang="en-US" dirty="0" smtClean="0"/>
              <a:t>adjustments of sales force nationally) 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549" y="3506789"/>
            <a:ext cx="7405485" cy="26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55613"/>
            <a:ext cx="8226425" cy="515231"/>
          </a:xfrm>
        </p:spPr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70077" y="896588"/>
            <a:ext cx="8188502" cy="435502"/>
          </a:xfrm>
        </p:spPr>
        <p:txBody>
          <a:bodyPr/>
          <a:lstStyle/>
          <a:p>
            <a:r>
              <a:rPr lang="en-US" b="1" dirty="0" smtClean="0"/>
              <a:t>Apply field changes to universe file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83356" y="1413933"/>
            <a:ext cx="2441221" cy="22069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85934" y="1436511"/>
            <a:ext cx="2441221" cy="220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17712" y="3818466"/>
            <a:ext cx="4992510" cy="2232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94645" y="3807178"/>
            <a:ext cx="2446866" cy="22436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29001" y="1425222"/>
            <a:ext cx="2441221" cy="220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38578" y="1546577"/>
            <a:ext cx="24045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Add doctors:</a:t>
            </a:r>
          </a:p>
          <a:p>
            <a:r>
              <a:rPr lang="en-US" altLang="zh-CN" sz="1600" dirty="0" smtClean="0"/>
              <a:t>New targets in the market or high-value target moved into a rep’s territory</a:t>
            </a:r>
          </a:p>
          <a:p>
            <a:r>
              <a:rPr lang="en-US" altLang="zh-CN" sz="1600" b="1" dirty="0" smtClean="0"/>
              <a:t>Action: </a:t>
            </a:r>
            <a:r>
              <a:rPr lang="en-US" altLang="zh-CN" sz="1600" dirty="0" smtClean="0"/>
              <a:t>must </a:t>
            </a:r>
            <a:r>
              <a:rPr lang="en-US" altLang="zh-CN" sz="1600" dirty="0" smtClean="0"/>
              <a:t>be included in the final call plan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59033" y="1524926"/>
            <a:ext cx="2409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Delete doctors:</a:t>
            </a:r>
          </a:p>
          <a:p>
            <a:r>
              <a:rPr lang="en-US" altLang="zh-CN" sz="1600" dirty="0" smtClean="0"/>
              <a:t>Deceased, non-target</a:t>
            </a:r>
          </a:p>
          <a:p>
            <a:r>
              <a:rPr lang="en-US" altLang="zh-CN" sz="1600" dirty="0" smtClean="0"/>
              <a:t>, retired, conflict, </a:t>
            </a:r>
          </a:p>
          <a:p>
            <a:r>
              <a:rPr lang="en-US" altLang="zh-CN" sz="1600" dirty="0" smtClean="0"/>
              <a:t>other reasons, low tier target</a:t>
            </a:r>
          </a:p>
          <a:p>
            <a:r>
              <a:rPr lang="en-US" altLang="zh-CN" sz="1600" b="1" dirty="0" smtClean="0"/>
              <a:t>Action:</a:t>
            </a:r>
            <a:r>
              <a:rPr lang="en-US" altLang="zh-CN" sz="1600" dirty="0" smtClean="0"/>
              <a:t> should be deleted from that</a:t>
            </a:r>
          </a:p>
          <a:p>
            <a:r>
              <a:rPr lang="en-US" altLang="zh-CN" sz="1600" dirty="0" smtClean="0"/>
              <a:t>territory</a:t>
            </a:r>
            <a:endParaRPr lang="zh-CN" alt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118576" y="1524000"/>
            <a:ext cx="2359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Move doctors:</a:t>
            </a:r>
          </a:p>
          <a:p>
            <a:r>
              <a:rPr lang="en-US" altLang="zh-CN" sz="1600" dirty="0" smtClean="0"/>
              <a:t>Targets moved out or can not be located in certain territories</a:t>
            </a:r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Action:</a:t>
            </a:r>
            <a:r>
              <a:rPr lang="en-US" altLang="zh-CN" sz="1600" dirty="0" smtClean="0"/>
              <a:t> should be deleted from that</a:t>
            </a:r>
          </a:p>
          <a:p>
            <a:r>
              <a:rPr lang="en-US" altLang="zh-CN" sz="1600" dirty="0" smtClean="0"/>
              <a:t>territory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1155" y="3951111"/>
            <a:ext cx="22143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No-see doctors:</a:t>
            </a:r>
          </a:p>
          <a:p>
            <a:r>
              <a:rPr lang="en-US" altLang="zh-CN" sz="1600" dirty="0" smtClean="0"/>
              <a:t>Any target requests no rep visit to the office or clinic</a:t>
            </a:r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*Action:</a:t>
            </a:r>
            <a:r>
              <a:rPr lang="en-US" altLang="zh-CN" sz="1600" dirty="0" smtClean="0"/>
              <a:t> should be deleted from that</a:t>
            </a:r>
          </a:p>
          <a:p>
            <a:r>
              <a:rPr lang="en-US" altLang="zh-CN" sz="1600" dirty="0" smtClean="0"/>
              <a:t>territory</a:t>
            </a:r>
            <a:endParaRPr lang="zh-CN" altLang="en-US" sz="16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589866" y="3939822"/>
            <a:ext cx="4605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Other Revisions:</a:t>
            </a:r>
          </a:p>
          <a:p>
            <a:r>
              <a:rPr lang="en-US" altLang="zh-CN" sz="1600" dirty="0" smtClean="0"/>
              <a:t>Incorrect information of any physician’s demographics, incorrect IMSID or other</a:t>
            </a:r>
          </a:p>
          <a:p>
            <a:r>
              <a:rPr lang="en-US" altLang="zh-CN" sz="1600" dirty="0" smtClean="0"/>
              <a:t>ID that helps to identify the physician,</a:t>
            </a:r>
          </a:p>
          <a:p>
            <a:r>
              <a:rPr lang="en-US" altLang="zh-CN" sz="1600" dirty="0" smtClean="0"/>
              <a:t>forced alignment (territory or frequency) and any other reason specified in the file. 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55613"/>
            <a:ext cx="8226425" cy="515231"/>
          </a:xfrm>
        </p:spPr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9" y="1009477"/>
            <a:ext cx="8267522" cy="1530523"/>
          </a:xfrm>
        </p:spPr>
        <p:txBody>
          <a:bodyPr/>
          <a:lstStyle/>
          <a:p>
            <a:r>
              <a:rPr lang="en-US" b="1" dirty="0" smtClean="0"/>
              <a:t>Apply field changes to universe file </a:t>
            </a:r>
            <a:r>
              <a:rPr lang="en-US" dirty="0" smtClean="0"/>
              <a:t>– check conflicts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1800" dirty="0" smtClean="0"/>
              <a:t>Field changes file is at </a:t>
            </a:r>
            <a:r>
              <a:rPr lang="en-US" sz="1800" b="1" dirty="0" smtClean="0"/>
              <a:t>(Rep)/IMSID/Territory</a:t>
            </a:r>
            <a:r>
              <a:rPr lang="en-US" sz="1800" dirty="0" smtClean="0"/>
              <a:t> level. Any action in this step should be taken on </a:t>
            </a:r>
            <a:r>
              <a:rPr lang="en-US" sz="1800" b="1" dirty="0" smtClean="0"/>
              <a:t>IMSID/Territory</a:t>
            </a:r>
            <a:r>
              <a:rPr lang="en-US" sz="1800" dirty="0" smtClean="0"/>
              <a:t> combination (if not requested in a different way). Please refer to the example below: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844" y="4865511"/>
            <a:ext cx="1885244" cy="9369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8489" y="5034845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</a:rPr>
              <a:t>Territory    9110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85468" y="2455335"/>
            <a:ext cx="1885244" cy="9369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56400" y="2647244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</a:rPr>
              <a:t>Territory    9310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260623" y="3595510"/>
            <a:ext cx="1772355" cy="931334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07376" y="3725334"/>
            <a:ext cx="150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IMSID</a:t>
            </a:r>
          </a:p>
          <a:p>
            <a:pPr algn="ctr"/>
            <a:r>
              <a:rPr lang="en-US" altLang="zh-CN" sz="1800" dirty="0" smtClean="0"/>
              <a:t>1234567</a:t>
            </a:r>
            <a:endParaRPr lang="zh-CN" altLang="en-US" sz="1800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677333" y="2551287"/>
            <a:ext cx="4267200" cy="261902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38576" y="2607733"/>
            <a:ext cx="3601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Two requests received:</a:t>
            </a:r>
          </a:p>
          <a:p>
            <a:endParaRPr lang="en-US" altLang="zh-CN" sz="18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</a:rPr>
              <a:t>Move list: IMSID 1234567/ Territory 9310</a:t>
            </a:r>
          </a:p>
          <a:p>
            <a:pPr marL="457200" indent="-457200">
              <a:buAutoNum type="arabicPeriod"/>
            </a:pPr>
            <a:endParaRPr lang="en-US" altLang="zh-CN" sz="18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</a:rPr>
              <a:t>Add list: IMSID 1234567/ Territory 9110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942667" y="3578578"/>
            <a:ext cx="982133" cy="1219200"/>
          </a:xfrm>
          <a:prstGeom prst="downArrow">
            <a:avLst>
              <a:gd name="adj1" fmla="val 27012"/>
              <a:gd name="adj2" fmla="val 4195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455613"/>
            <a:ext cx="8226425" cy="515231"/>
          </a:xfrm>
        </p:spPr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9" y="1009477"/>
            <a:ext cx="8267522" cy="1530523"/>
          </a:xfrm>
        </p:spPr>
        <p:txBody>
          <a:bodyPr/>
          <a:lstStyle/>
          <a:p>
            <a:r>
              <a:rPr lang="en-US" b="1" dirty="0" smtClean="0"/>
              <a:t>Apply field changes to universe file </a:t>
            </a:r>
            <a:r>
              <a:rPr lang="en-US" dirty="0" smtClean="0"/>
              <a:t>– check conflicts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1800" dirty="0" smtClean="0"/>
              <a:t>Field changes file is at </a:t>
            </a:r>
            <a:r>
              <a:rPr lang="en-US" sz="1800" b="1" dirty="0" smtClean="0"/>
              <a:t>(Rep)/IMSID/Territory</a:t>
            </a:r>
            <a:r>
              <a:rPr lang="en-US" sz="1800" dirty="0" smtClean="0"/>
              <a:t> level. Any action in this step should be taken on </a:t>
            </a:r>
            <a:r>
              <a:rPr lang="en-US" sz="1800" b="1" dirty="0" smtClean="0"/>
              <a:t>IMSID/Territory</a:t>
            </a:r>
            <a:r>
              <a:rPr lang="en-US" sz="1800" dirty="0" smtClean="0"/>
              <a:t> combination (if not requested in a different way). Please refer to the example below:</a:t>
            </a:r>
          </a:p>
          <a:p>
            <a:pPr>
              <a:buNone/>
            </a:pPr>
            <a:r>
              <a:rPr lang="en-US" b="1" dirty="0" smtClean="0"/>
              <a:t>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3111" y="4944533"/>
            <a:ext cx="1885244" cy="9369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74045" y="5102579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</a:rPr>
              <a:t>Territory    9110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7066" y="5029199"/>
            <a:ext cx="1411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</a:rPr>
              <a:t>Territory    9310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07999" y="2686754"/>
            <a:ext cx="2156178" cy="1061157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1510" y="2889956"/>
            <a:ext cx="165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/>
              <a:t>IMSID</a:t>
            </a:r>
          </a:p>
          <a:p>
            <a:pPr algn="ctr"/>
            <a:r>
              <a:rPr lang="en-US" altLang="zh-CN" sz="1800" dirty="0" smtClean="0"/>
              <a:t>1234567</a:t>
            </a:r>
            <a:endParaRPr lang="zh-CN" altLang="en-US" sz="1800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3872089" y="2483555"/>
            <a:ext cx="4267200" cy="215617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43021" y="2664178"/>
            <a:ext cx="360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</a:rPr>
              <a:t>Two requests received:</a:t>
            </a:r>
          </a:p>
          <a:p>
            <a:endParaRPr lang="en-US" altLang="zh-CN" sz="18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</a:rPr>
              <a:t>Delete list: IMSID 1234567/ Territory 9110</a:t>
            </a:r>
          </a:p>
          <a:p>
            <a:pPr marL="457200" indent="-457200">
              <a:buAutoNum type="arabicPeriod"/>
            </a:pPr>
            <a:r>
              <a:rPr lang="en-US" altLang="zh-CN" sz="1800" dirty="0" smtClean="0">
                <a:solidFill>
                  <a:schemeClr val="bg1"/>
                </a:solidFill>
              </a:rPr>
              <a:t>Add list: IMSID 1234567/ Territory 9110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4" name="Up Arrow Callout 13"/>
          <p:cNvSpPr/>
          <p:nvPr/>
        </p:nvSpPr>
        <p:spPr>
          <a:xfrm>
            <a:off x="5057421" y="4820355"/>
            <a:ext cx="1727201" cy="117404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28356" y="5373510"/>
            <a:ext cx="1794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chemeClr val="bg1"/>
                </a:solidFill>
              </a:rPr>
              <a:t>Conflict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241778" y="3815644"/>
            <a:ext cx="474133" cy="107244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Up Arrow 20"/>
          <p:cNvSpPr/>
          <p:nvPr/>
        </p:nvSpPr>
        <p:spPr>
          <a:xfrm rot="1839201">
            <a:off x="2517422" y="3905956"/>
            <a:ext cx="451556" cy="107244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36210" y="919165"/>
            <a:ext cx="8188502" cy="932213"/>
          </a:xfrm>
        </p:spPr>
        <p:txBody>
          <a:bodyPr/>
          <a:lstStyle/>
          <a:p>
            <a:r>
              <a:rPr lang="en-US" b="1" dirty="0" smtClean="0"/>
              <a:t>Create segment level response curves for each brand (Optional)    - </a:t>
            </a:r>
            <a:r>
              <a:rPr lang="en-US" dirty="0" smtClean="0"/>
              <a:t>get optimal PDE for each group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77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681" y="1634948"/>
            <a:ext cx="8835319" cy="457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1157991"/>
          </a:xfrm>
        </p:spPr>
        <p:txBody>
          <a:bodyPr/>
          <a:lstStyle/>
          <a:p>
            <a:r>
              <a:rPr lang="en-US" b="1" dirty="0" smtClean="0"/>
              <a:t>Coordinate with consulting team (and client) to settle final frequency and product assignment for each segment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5645" y="2638778"/>
          <a:ext cx="2889956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01674"/>
                <a:gridCol w="15882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Quintile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Quintile 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Quintile 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Quintile 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Quintile 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Quintile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Q0</a:t>
                      </a:r>
                      <a:r>
                        <a:rPr lang="en-US" altLang="zh-CN" baseline="0" dirty="0" smtClean="0"/>
                        <a:t> Add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079997" y="2664178"/>
            <a:ext cx="2946400" cy="13998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7732" y="2889957"/>
            <a:ext cx="277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- Do not assign </a:t>
            </a:r>
            <a:r>
              <a:rPr lang="en-US" altLang="zh-CN" dirty="0" err="1" smtClean="0">
                <a:solidFill>
                  <a:schemeClr val="bg1"/>
                </a:solidFill>
              </a:rPr>
              <a:t>Finacea</a:t>
            </a:r>
            <a:r>
              <a:rPr lang="en-US" altLang="zh-CN" dirty="0" smtClean="0">
                <a:solidFill>
                  <a:schemeClr val="bg1"/>
                </a:solidFill>
              </a:rPr>
              <a:t> to </a:t>
            </a:r>
            <a:r>
              <a:rPr lang="en-US" altLang="zh-CN" dirty="0" err="1" smtClean="0">
                <a:solidFill>
                  <a:schemeClr val="bg1"/>
                </a:solidFill>
              </a:rPr>
              <a:t>Peds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1157991"/>
          </a:xfrm>
        </p:spPr>
        <p:txBody>
          <a:bodyPr/>
          <a:lstStyle/>
          <a:p>
            <a:r>
              <a:rPr lang="en-US" b="1" dirty="0" smtClean="0"/>
              <a:t>Coordinate with consulting team (and client) to settle final frequency and product assignment for each segment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June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72" y="2366962"/>
            <a:ext cx="48387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4133" y="2344208"/>
            <a:ext cx="2974335" cy="196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10578" y="4605866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For P2, if </a:t>
            </a:r>
            <a:r>
              <a:rPr lang="en-US" altLang="zh-CN" sz="1800" dirty="0" err="1" smtClean="0"/>
              <a:t>Mkt</a:t>
            </a:r>
            <a:r>
              <a:rPr lang="en-US" altLang="zh-CN" sz="1800" dirty="0" smtClean="0"/>
              <a:t>-Quintile of the other POI &gt;0, then assign that product; otherwise, assign ‘None’.</a:t>
            </a:r>
            <a:endParaRPr lang="zh-CN" alt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508000" y="3443112"/>
            <a:ext cx="1467555" cy="8805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70077" y="953033"/>
            <a:ext cx="8188502" cy="288746"/>
          </a:xfrm>
        </p:spPr>
        <p:txBody>
          <a:bodyPr/>
          <a:lstStyle/>
          <a:p>
            <a:r>
              <a:rPr lang="en-US" altLang="zh-CN" b="1" dirty="0" smtClean="0"/>
              <a:t>Generate final call plan - assign call frequency and P1/P2 product to the universe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269067" y="1851378"/>
            <a:ext cx="2212623" cy="4024489"/>
            <a:chOff x="541866" y="2032000"/>
            <a:chExt cx="2212623" cy="4024489"/>
          </a:xfrm>
        </p:grpSpPr>
        <p:sp>
          <p:nvSpPr>
            <p:cNvPr id="6" name="矩形 5"/>
            <p:cNvSpPr/>
            <p:nvPr/>
          </p:nvSpPr>
          <p:spPr>
            <a:xfrm>
              <a:off x="745066" y="2032000"/>
              <a:ext cx="1535288" cy="812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45066" y="2850443"/>
              <a:ext cx="1535288" cy="8410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5066" y="3702754"/>
              <a:ext cx="1535288" cy="11740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534" y="2122311"/>
              <a:ext cx="1354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Add doctors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890" y="2929466"/>
              <a:ext cx="1354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Quintile 5</a:t>
              </a:r>
            </a:p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doctors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9245" y="3849510"/>
              <a:ext cx="1354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Quintile 4</a:t>
              </a:r>
            </a:p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doctors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41866" y="4684889"/>
              <a:ext cx="2212623" cy="158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45066" y="4882443"/>
              <a:ext cx="1535288" cy="11740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3600" y="5040487"/>
              <a:ext cx="1354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Quintile 3</a:t>
              </a:r>
            </a:p>
            <a:p>
              <a:pPr algn="ctr"/>
              <a:r>
                <a:rPr lang="en-US" altLang="zh-CN" sz="18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doctors</a:t>
              </a: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2020711" y="1907821"/>
            <a:ext cx="293512" cy="3962400"/>
          </a:xfrm>
          <a:prstGeom prst="leftBrac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9911" y="3544711"/>
            <a:ext cx="112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for each territory</a:t>
            </a:r>
            <a:endParaRPr lang="zh-CN" altLang="en-US" sz="1800" dirty="0"/>
          </a:p>
        </p:txBody>
      </p:sp>
      <p:sp>
        <p:nvSpPr>
          <p:cNvPr id="23" name="右大括号 22"/>
          <p:cNvSpPr/>
          <p:nvPr/>
        </p:nvSpPr>
        <p:spPr>
          <a:xfrm>
            <a:off x="4255910" y="1873955"/>
            <a:ext cx="474133" cy="778933"/>
          </a:xfrm>
          <a:prstGeom prst="righ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921955" y="1907821"/>
            <a:ext cx="2528711" cy="7676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34844" y="1975556"/>
            <a:ext cx="2427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Add doctors must be included</a:t>
            </a:r>
          </a:p>
          <a:p>
            <a:endParaRPr lang="zh-CN" altLang="en-US" sz="1800" dirty="0"/>
          </a:p>
        </p:txBody>
      </p:sp>
      <p:sp>
        <p:nvSpPr>
          <p:cNvPr id="26" name="右大括号 25"/>
          <p:cNvSpPr/>
          <p:nvPr/>
        </p:nvSpPr>
        <p:spPr>
          <a:xfrm>
            <a:off x="4261554" y="2737555"/>
            <a:ext cx="513645" cy="1732845"/>
          </a:xfrm>
          <a:prstGeom prst="rightBrac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916311" y="2861732"/>
            <a:ext cx="2534355" cy="15860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02578" y="3036711"/>
            <a:ext cx="2506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Take as more high valuable targets (high quintiles) as possible</a:t>
            </a:r>
          </a:p>
          <a:p>
            <a:endParaRPr lang="zh-CN" altLang="en-US" sz="18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515556" y="4515556"/>
            <a:ext cx="349955" cy="338666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927600" y="4690532"/>
            <a:ext cx="2545644" cy="1326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44532" y="4747653"/>
            <a:ext cx="2698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Cut the boundary according to </a:t>
            </a:r>
            <a:r>
              <a:rPr lang="en-US" altLang="zh-CN" sz="1800" b="1" dirty="0" smtClean="0"/>
              <a:t>defined workload (1600) </a:t>
            </a:r>
            <a:r>
              <a:rPr lang="en-US" altLang="zh-CN" sz="1800" dirty="0" smtClean="0"/>
              <a:t>for each territory </a:t>
            </a:r>
          </a:p>
          <a:p>
            <a:endParaRPr lang="zh-CN" alt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7" y="1223964"/>
            <a:ext cx="8226425" cy="4815592"/>
          </a:xfrm>
        </p:spPr>
        <p:txBody>
          <a:bodyPr/>
          <a:lstStyle/>
          <a:p>
            <a:r>
              <a:rPr lang="en-US" b="1" dirty="0" smtClean="0"/>
              <a:t>What is call planning ?</a:t>
            </a:r>
          </a:p>
          <a:p>
            <a:pPr>
              <a:buNone/>
            </a:pPr>
            <a:r>
              <a:rPr lang="en-US" dirty="0" smtClean="0"/>
              <a:t>   Call planning is a step to implement optimal sales force deployment and gives the sales reps detailed directions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A call plan guides field representatives on:</a:t>
            </a:r>
          </a:p>
          <a:p>
            <a:pPr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who</a:t>
            </a:r>
            <a:r>
              <a:rPr lang="en-US" dirty="0" smtClean="0"/>
              <a:t> are the physicians to be detailed</a:t>
            </a:r>
          </a:p>
          <a:p>
            <a:pPr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where</a:t>
            </a:r>
            <a:r>
              <a:rPr lang="en-US" dirty="0" smtClean="0"/>
              <a:t> these physicians can be located</a:t>
            </a:r>
          </a:p>
          <a:p>
            <a:pPr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which</a:t>
            </a:r>
            <a:r>
              <a:rPr lang="en-US" dirty="0" smtClean="0"/>
              <a:t> </a:t>
            </a:r>
            <a:r>
              <a:rPr lang="en-US" b="1" dirty="0" smtClean="0"/>
              <a:t>products</a:t>
            </a:r>
            <a:r>
              <a:rPr lang="en-US" dirty="0" smtClean="0"/>
              <a:t> are to be promoted (and in which order)</a:t>
            </a:r>
          </a:p>
          <a:p>
            <a:pPr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how often</a:t>
            </a:r>
            <a:r>
              <a:rPr lang="en-US" dirty="0" smtClean="0"/>
              <a:t> each physician should be visited</a:t>
            </a:r>
          </a:p>
          <a:p>
            <a:pPr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What message</a:t>
            </a:r>
            <a:r>
              <a:rPr lang="en-US" dirty="0" smtClean="0"/>
              <a:t> should be given to each doctor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Steps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92654" y="1043343"/>
            <a:ext cx="8188502" cy="525813"/>
          </a:xfrm>
        </p:spPr>
        <p:txBody>
          <a:bodyPr/>
          <a:lstStyle/>
          <a:p>
            <a:r>
              <a:rPr lang="en-US" b="1" dirty="0" smtClean="0"/>
              <a:t>Generate final call plan - assign call frequency and P1/P2 product to the universe</a:t>
            </a:r>
          </a:p>
          <a:p>
            <a:pPr>
              <a:buNone/>
            </a:pPr>
            <a:r>
              <a:rPr lang="en-US" dirty="0" smtClean="0"/>
              <a:t>    How to calculate PDE ?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998" y="2574573"/>
            <a:ext cx="7413735" cy="260702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417991"/>
            <a:ext cx="7017631" cy="438785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r>
              <a:rPr lang="en-US" b="1" dirty="0" smtClean="0"/>
              <a:t> </a:t>
            </a:r>
          </a:p>
          <a:p>
            <a:pPr eaLnBrk="1" hangingPunct="1"/>
            <a:r>
              <a:rPr lang="en-US" dirty="0" smtClean="0"/>
              <a:t>Project Background – preparation for the study</a:t>
            </a:r>
          </a:p>
          <a:p>
            <a:pPr eaLnBrk="1" hangingPunct="1"/>
            <a:r>
              <a:rPr lang="en-US" dirty="0" smtClean="0"/>
              <a:t>Methodology</a:t>
            </a:r>
          </a:p>
          <a:p>
            <a:pPr eaLnBrk="1" hangingPunct="1"/>
            <a:r>
              <a:rPr lang="en-US" dirty="0" smtClean="0"/>
              <a:t>Core Steps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Deliverables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</a:t>
            </a:r>
            <a:r>
              <a:rPr dirty="0" smtClean="0"/>
              <a:t>June</a:t>
            </a:r>
            <a:r>
              <a:rPr lang="en-US" dirty="0" smtClean="0"/>
              <a:t>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br>
              <a:rPr lang="en-US" dirty="0" smtClean="0"/>
            </a:b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525813"/>
          </a:xfrm>
        </p:spPr>
        <p:txBody>
          <a:bodyPr/>
          <a:lstStyle/>
          <a:p>
            <a:r>
              <a:rPr lang="en-US" b="1" dirty="0" smtClean="0"/>
              <a:t>Deliverable 1 – Call plan in excel version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368" y="1754893"/>
            <a:ext cx="7086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br>
              <a:rPr lang="en-US" dirty="0" smtClean="0"/>
            </a:b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525813"/>
          </a:xfrm>
        </p:spPr>
        <p:txBody>
          <a:bodyPr/>
          <a:lstStyle/>
          <a:p>
            <a:r>
              <a:rPr lang="en-US" b="1" dirty="0" smtClean="0"/>
              <a:t>Deliverable 2 – Call plan in </a:t>
            </a:r>
            <a:r>
              <a:rPr lang="en-US" b="1" dirty="0" err="1" smtClean="0"/>
              <a:t>Veeva</a:t>
            </a:r>
            <a:r>
              <a:rPr lang="en-US" b="1" dirty="0" smtClean="0"/>
              <a:t> format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113" y="1652058"/>
            <a:ext cx="7454103" cy="431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br>
              <a:rPr lang="en-US" dirty="0" smtClean="0"/>
            </a:b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1223965"/>
            <a:ext cx="8188502" cy="525813"/>
          </a:xfrm>
        </p:spPr>
        <p:txBody>
          <a:bodyPr/>
          <a:lstStyle/>
          <a:p>
            <a:r>
              <a:rPr lang="en-US" b="1" dirty="0" smtClean="0"/>
              <a:t>Deliverable 3 – Call plan summaries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403" y="1576211"/>
            <a:ext cx="66103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7" y="1223964"/>
            <a:ext cx="8226425" cy="3054526"/>
          </a:xfrm>
        </p:spPr>
        <p:txBody>
          <a:bodyPr/>
          <a:lstStyle/>
          <a:p>
            <a:r>
              <a:rPr lang="en-US" b="1" dirty="0" err="1" smtClean="0"/>
              <a:t>Veeva</a:t>
            </a:r>
            <a:r>
              <a:rPr lang="en-US" b="1" dirty="0" smtClean="0"/>
              <a:t> System</a:t>
            </a:r>
          </a:p>
          <a:p>
            <a:pPr>
              <a:buNone/>
            </a:pPr>
            <a:r>
              <a:rPr lang="en-US" dirty="0" smtClean="0"/>
              <a:t>   Client system where field representatives could easily search</a:t>
            </a:r>
          </a:p>
          <a:p>
            <a:pPr>
              <a:buNone/>
            </a:pPr>
            <a:r>
              <a:rPr lang="en-US" dirty="0" smtClean="0"/>
              <a:t>   for targets’ demographics and prescribing behaviors, also </a:t>
            </a:r>
          </a:p>
          <a:p>
            <a:pPr>
              <a:buNone/>
            </a:pPr>
            <a:r>
              <a:rPr lang="en-US" dirty="0" smtClean="0"/>
              <a:t>   where the call plan can be tracked by the sales team.</a:t>
            </a:r>
          </a:p>
          <a:p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gray">
          <a:xfrm>
            <a:off x="458787" y="3395665"/>
            <a:ext cx="8188502" cy="16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Bayer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Derm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 Plan History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Recently updated on March 2012 before the new refresh for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2014 Q1 &amp; Q2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417991"/>
            <a:ext cx="7525631" cy="438785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r>
              <a:rPr lang="en-US" b="1" dirty="0" smtClean="0"/>
              <a:t>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Project Background – preparation for the study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Methodology</a:t>
            </a:r>
          </a:p>
          <a:p>
            <a:pPr eaLnBrk="1" hangingPunct="1"/>
            <a:r>
              <a:rPr lang="en-US" dirty="0" smtClean="0"/>
              <a:t>Core Steps</a:t>
            </a:r>
          </a:p>
          <a:p>
            <a:pPr eaLnBrk="1" hangingPunct="1"/>
            <a:r>
              <a:rPr lang="en-US" dirty="0" smtClean="0"/>
              <a:t>Deliverables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 dirty="0" smtClean="0"/>
              <a:t>Bayer </a:t>
            </a:r>
            <a:r>
              <a:rPr lang="en-US" dirty="0" err="1" smtClean="0"/>
              <a:t>Derm</a:t>
            </a:r>
            <a:r>
              <a:rPr lang="en-US" dirty="0" smtClean="0"/>
              <a:t> Call Plan S1 &amp; S2 2014 – Internal Sharing • Updated </a:t>
            </a:r>
            <a:r>
              <a:rPr dirty="0" smtClean="0"/>
              <a:t>June</a:t>
            </a:r>
            <a:r>
              <a:rPr lang="en-US" dirty="0" smtClean="0"/>
              <a:t>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70663" y="820204"/>
            <a:ext cx="8188502" cy="319827"/>
          </a:xfrm>
        </p:spPr>
        <p:txBody>
          <a:bodyPr/>
          <a:lstStyle/>
          <a:p>
            <a:r>
              <a:rPr lang="en-US" b="1" dirty="0" smtClean="0"/>
              <a:t>Market Landscape </a:t>
            </a:r>
            <a:r>
              <a:rPr lang="en-US" dirty="0" smtClean="0"/>
              <a:t>– understand the whole market 1 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2942" y="1193862"/>
          <a:ext cx="7610475" cy="5040683"/>
        </p:xfrm>
        <a:graphic>
          <a:graphicData uri="http://schemas.openxmlformats.org/presentationml/2006/ole">
            <p:oleObj spid="_x0000_s86017" name="Worksheet" r:id="rId3" imgW="6572376" imgH="4038656" progId="Excel.Sheet.12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70663" y="820204"/>
            <a:ext cx="8188502" cy="319827"/>
          </a:xfrm>
        </p:spPr>
        <p:txBody>
          <a:bodyPr/>
          <a:lstStyle/>
          <a:p>
            <a:r>
              <a:rPr lang="en-US" b="1" dirty="0" smtClean="0"/>
              <a:t>Market Landscape </a:t>
            </a:r>
            <a:r>
              <a:rPr lang="en-US" dirty="0" smtClean="0"/>
              <a:t>– understand the whole market 2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6987" y="1181925"/>
          <a:ext cx="8335756" cy="4611688"/>
        </p:xfrm>
        <a:graphic>
          <a:graphicData uri="http://schemas.openxmlformats.org/presentationml/2006/ole">
            <p:oleObj spid="_x0000_s110594" name="Worksheet" r:id="rId3" imgW="7810752" imgH="3695756" progId="Excel.Sheet.12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70663" y="820204"/>
            <a:ext cx="8188502" cy="319827"/>
          </a:xfrm>
        </p:spPr>
        <p:txBody>
          <a:bodyPr/>
          <a:lstStyle/>
          <a:p>
            <a:r>
              <a:rPr lang="en-US" b="1" dirty="0" smtClean="0"/>
              <a:t>Market Landscape </a:t>
            </a:r>
            <a:r>
              <a:rPr lang="en-US" dirty="0" smtClean="0"/>
              <a:t>– understand the whole market 3  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2613" y="1193800"/>
          <a:ext cx="7202487" cy="4826000"/>
        </p:xfrm>
        <a:graphic>
          <a:graphicData uri="http://schemas.openxmlformats.org/presentationml/2006/ole">
            <p:oleObj spid="_x0000_s111618" name="Worksheet" r:id="rId3" imgW="6219636" imgH="3867206" progId="Excel.Sheet.12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sz="2000" dirty="0" smtClean="0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58788" y="927082"/>
            <a:ext cx="8188502" cy="533583"/>
          </a:xfrm>
        </p:spPr>
        <p:txBody>
          <a:bodyPr/>
          <a:lstStyle/>
          <a:p>
            <a:r>
              <a:rPr lang="en-US" b="1" dirty="0" smtClean="0"/>
              <a:t>Market Landscape </a:t>
            </a:r>
            <a:r>
              <a:rPr lang="en-US" dirty="0" smtClean="0"/>
              <a:t>– understand the whole market 4    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4818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Bayer Derm Call Plan S1 &amp; S2 2014 – Internal Sharing • Updated June 2014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8CA1E6-1B09-488D-A1FF-E8A47C315D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95646" y="1399309"/>
            <a:ext cx="3051959" cy="1890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51906" y="1460663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u="sng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Rosacea</a:t>
            </a:r>
            <a:r>
              <a:rPr lang="en-US" altLang="zh-CN" sz="1800" b="1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Market</a:t>
            </a:r>
            <a:endParaRPr lang="zh-CN" altLang="en-US" sz="1800" b="1" i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777" y="2090057"/>
            <a:ext cx="2766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CN" sz="2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Finacea</a:t>
            </a:r>
            <a:endParaRPr lang="en-US" altLang="zh-CN" sz="2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zh-CN" sz="2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Other Products</a:t>
            </a:r>
            <a:endParaRPr lang="zh-CN" altLang="en-US" sz="2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96887" y="1375557"/>
            <a:ext cx="3053939" cy="19376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48149" y="1446808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u="sng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MPS Market</a:t>
            </a:r>
            <a:endParaRPr lang="zh-CN" altLang="en-US" sz="1800" b="1" i="1" u="sng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018" y="2111828"/>
            <a:ext cx="2766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CN" sz="22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Desonate</a:t>
            </a:r>
            <a:endParaRPr lang="en-US" altLang="zh-CN" sz="2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zh-CN" sz="2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Other Products</a:t>
            </a:r>
            <a:endParaRPr lang="zh-CN" altLang="en-US" sz="2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6" name="Picture 2" descr="C:\Users\Daniel\Desktop\finac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775" y="4558073"/>
            <a:ext cx="2387197" cy="1624483"/>
          </a:xfrm>
          <a:prstGeom prst="rect">
            <a:avLst/>
          </a:prstGeom>
          <a:noFill/>
        </p:spPr>
      </p:pic>
      <p:pic>
        <p:nvPicPr>
          <p:cNvPr id="17" name="Picture 3" descr="C:\Users\Daniel\Desktop\QQ截图201406261637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0276" y="4568006"/>
            <a:ext cx="2533650" cy="1628775"/>
          </a:xfrm>
          <a:prstGeom prst="rect">
            <a:avLst/>
          </a:prstGeom>
          <a:noFill/>
        </p:spPr>
      </p:pic>
      <p:sp>
        <p:nvSpPr>
          <p:cNvPr id="18" name="Rectangle 4"/>
          <p:cNvSpPr txBox="1">
            <a:spLocks noChangeArrowheads="1"/>
          </p:cNvSpPr>
          <p:nvPr/>
        </p:nvSpPr>
        <p:spPr bwMode="gray">
          <a:xfrm>
            <a:off x="547559" y="3384762"/>
            <a:ext cx="8188502" cy="127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r>
              <a:rPr lang="en-US" sz="2000" b="1" kern="0" dirty="0" smtClean="0">
                <a:solidFill>
                  <a:schemeClr val="tx2"/>
                </a:solidFill>
                <a:latin typeface="+mn-lt"/>
              </a:rPr>
              <a:t>2 POIs involved in this call plan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Finacea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Dermatology, mild to moderate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rosacea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sz="1800" kern="0" dirty="0" smtClean="0">
                <a:solidFill>
                  <a:schemeClr val="tx2"/>
                </a:solidFill>
                <a:latin typeface="+mn-lt"/>
              </a:rPr>
              <a:t>  -</a:t>
            </a:r>
            <a:r>
              <a:rPr lang="en-US" sz="1800" kern="0" dirty="0" err="1" smtClean="0">
                <a:solidFill>
                  <a:schemeClr val="tx2"/>
                </a:solidFill>
                <a:latin typeface="+mn-lt"/>
              </a:rPr>
              <a:t>Desonate</a:t>
            </a:r>
            <a:r>
              <a:rPr lang="en-US" sz="1800" kern="0" dirty="0" smtClean="0">
                <a:solidFill>
                  <a:schemeClr val="tx2"/>
                </a:solidFill>
                <a:latin typeface="+mn-lt"/>
              </a:rPr>
              <a:t>, Dermatology, mild to moderate atopic dermatitis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Verdana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S_White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16648</TotalTime>
  <Words>2016</Words>
  <Application>Microsoft Office PowerPoint</Application>
  <PresentationFormat>On-screen Show (4:3)</PresentationFormat>
  <Paragraphs>410</Paragraphs>
  <Slides>34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IMS_White</vt:lpstr>
      <vt:lpstr>Worksheet</vt:lpstr>
      <vt:lpstr>Bayer Derm Call Plan S1 &amp; S2 2014                                         Internal Sharing</vt:lpstr>
      <vt:lpstr>Agenda</vt:lpstr>
      <vt:lpstr>Introduction</vt:lpstr>
      <vt:lpstr>Introduction</vt:lpstr>
      <vt:lpstr>Agenda</vt:lpstr>
      <vt:lpstr>Project Background</vt:lpstr>
      <vt:lpstr>Project Background</vt:lpstr>
      <vt:lpstr>Project Background</vt:lpstr>
      <vt:lpstr>Project Background</vt:lpstr>
      <vt:lpstr>Project Background</vt:lpstr>
      <vt:lpstr>Project Background</vt:lpstr>
      <vt:lpstr>Project Background</vt:lpstr>
      <vt:lpstr>Agenda</vt:lpstr>
      <vt:lpstr>Methodology</vt:lpstr>
      <vt:lpstr>Methodology</vt:lpstr>
      <vt:lpstr>Agenda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Core Steps</vt:lpstr>
      <vt:lpstr>Agenda</vt:lpstr>
      <vt:lpstr>Deliverables </vt:lpstr>
      <vt:lpstr>Deliverables </vt:lpstr>
      <vt:lpstr>Deliverables </vt:lpstr>
    </vt:vector>
  </TitlesOfParts>
  <Company>IMS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Gascoigne</dc:creator>
  <cp:lastModifiedBy>bren</cp:lastModifiedBy>
  <cp:revision>1244</cp:revision>
  <dcterms:created xsi:type="dcterms:W3CDTF">2002-05-29T19:42:20Z</dcterms:created>
  <dcterms:modified xsi:type="dcterms:W3CDTF">2014-07-04T05:11:56Z</dcterms:modified>
</cp:coreProperties>
</file>