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3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5A432-5409-4A11-9763-FE0B46B918A5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B7852-09EB-4771-99EC-4A97E7F6B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2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B7852-09EB-4771-99EC-4A97E7F6B2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B7852-09EB-4771-99EC-4A97E7F6B2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11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B7852-09EB-4771-99EC-4A97E7F6B26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33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B7852-09EB-4771-99EC-4A97E7F6B26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7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9749" y="2895600"/>
            <a:ext cx="7534909" cy="13970"/>
          </a:xfrm>
          <a:custGeom>
            <a:avLst/>
            <a:gdLst/>
            <a:ahLst/>
            <a:cxnLst/>
            <a:rect l="l" t="t" r="r" b="b"/>
            <a:pathLst>
              <a:path w="7534909" h="13969">
                <a:moveTo>
                  <a:pt x="1" y="0"/>
                </a:moveTo>
                <a:lnTo>
                  <a:pt x="0" y="12700"/>
                </a:lnTo>
                <a:lnTo>
                  <a:pt x="7534656" y="13614"/>
                </a:lnTo>
                <a:lnTo>
                  <a:pt x="7534658" y="914"/>
                </a:lnTo>
                <a:lnTo>
                  <a:pt x="1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39749" y="2895600"/>
            <a:ext cx="7534658" cy="13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553200" y="0"/>
            <a:ext cx="2590800" cy="612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051800" y="1078819"/>
            <a:ext cx="1092200" cy="2745740"/>
          </a:xfrm>
          <a:custGeom>
            <a:avLst/>
            <a:gdLst/>
            <a:ahLst/>
            <a:cxnLst/>
            <a:rect l="l" t="t" r="r" b="b"/>
            <a:pathLst>
              <a:path w="1092200" h="2745740">
                <a:moveTo>
                  <a:pt x="1092200" y="0"/>
                </a:moveTo>
                <a:lnTo>
                  <a:pt x="1035837" y="14258"/>
                </a:lnTo>
                <a:lnTo>
                  <a:pt x="968517" y="34688"/>
                </a:lnTo>
                <a:lnTo>
                  <a:pt x="892383" y="61929"/>
                </a:lnTo>
                <a:lnTo>
                  <a:pt x="854716" y="77151"/>
                </a:lnTo>
                <a:lnTo>
                  <a:pt x="818250" y="93576"/>
                </a:lnTo>
                <a:lnTo>
                  <a:pt x="747325" y="129228"/>
                </a:lnTo>
                <a:lnTo>
                  <a:pt x="712062" y="148056"/>
                </a:lnTo>
                <a:lnTo>
                  <a:pt x="677200" y="168487"/>
                </a:lnTo>
                <a:lnTo>
                  <a:pt x="666783" y="195728"/>
                </a:lnTo>
                <a:lnTo>
                  <a:pt x="655161" y="222167"/>
                </a:lnTo>
                <a:lnTo>
                  <a:pt x="630317" y="275446"/>
                </a:lnTo>
                <a:lnTo>
                  <a:pt x="602268" y="326322"/>
                </a:lnTo>
                <a:lnTo>
                  <a:pt x="572215" y="375996"/>
                </a:lnTo>
                <a:lnTo>
                  <a:pt x="538954" y="424869"/>
                </a:lnTo>
                <a:lnTo>
                  <a:pt x="502892" y="471738"/>
                </a:lnTo>
                <a:lnTo>
                  <a:pt x="463622" y="517006"/>
                </a:lnTo>
                <a:lnTo>
                  <a:pt x="422749" y="560270"/>
                </a:lnTo>
                <a:lnTo>
                  <a:pt x="390292" y="591116"/>
                </a:lnTo>
                <a:lnTo>
                  <a:pt x="357033" y="621162"/>
                </a:lnTo>
                <a:lnTo>
                  <a:pt x="322972" y="649203"/>
                </a:lnTo>
                <a:lnTo>
                  <a:pt x="286908" y="675642"/>
                </a:lnTo>
                <a:lnTo>
                  <a:pt x="251245" y="701281"/>
                </a:lnTo>
                <a:lnTo>
                  <a:pt x="214379" y="725317"/>
                </a:lnTo>
                <a:lnTo>
                  <a:pt x="175911" y="747349"/>
                </a:lnTo>
                <a:lnTo>
                  <a:pt x="137443" y="767779"/>
                </a:lnTo>
                <a:lnTo>
                  <a:pt x="123018" y="798626"/>
                </a:lnTo>
                <a:lnTo>
                  <a:pt x="109393" y="829472"/>
                </a:lnTo>
                <a:lnTo>
                  <a:pt x="96572" y="861119"/>
                </a:lnTo>
                <a:lnTo>
                  <a:pt x="84550" y="892365"/>
                </a:lnTo>
                <a:lnTo>
                  <a:pt x="73729" y="925214"/>
                </a:lnTo>
                <a:lnTo>
                  <a:pt x="63312" y="956461"/>
                </a:lnTo>
                <a:lnTo>
                  <a:pt x="45280" y="1020556"/>
                </a:lnTo>
                <a:lnTo>
                  <a:pt x="23241" y="1118702"/>
                </a:lnTo>
                <a:lnTo>
                  <a:pt x="12821" y="1184400"/>
                </a:lnTo>
                <a:lnTo>
                  <a:pt x="5209" y="1250099"/>
                </a:lnTo>
                <a:lnTo>
                  <a:pt x="1202" y="1316998"/>
                </a:lnTo>
                <a:lnTo>
                  <a:pt x="0" y="1350247"/>
                </a:lnTo>
                <a:lnTo>
                  <a:pt x="0" y="1383497"/>
                </a:lnTo>
                <a:lnTo>
                  <a:pt x="1202" y="1416747"/>
                </a:lnTo>
                <a:lnTo>
                  <a:pt x="4406" y="1483245"/>
                </a:lnTo>
                <a:lnTo>
                  <a:pt x="7613" y="1516495"/>
                </a:lnTo>
                <a:lnTo>
                  <a:pt x="12020" y="1549745"/>
                </a:lnTo>
                <a:lnTo>
                  <a:pt x="16428" y="1583395"/>
                </a:lnTo>
                <a:lnTo>
                  <a:pt x="28450" y="1649893"/>
                </a:lnTo>
                <a:lnTo>
                  <a:pt x="42875" y="1715592"/>
                </a:lnTo>
                <a:lnTo>
                  <a:pt x="61709" y="1781289"/>
                </a:lnTo>
                <a:lnTo>
                  <a:pt x="82946" y="1846987"/>
                </a:lnTo>
                <a:lnTo>
                  <a:pt x="122217" y="1944333"/>
                </a:lnTo>
                <a:lnTo>
                  <a:pt x="151067" y="2007627"/>
                </a:lnTo>
                <a:lnTo>
                  <a:pt x="183926" y="2068117"/>
                </a:lnTo>
                <a:lnTo>
                  <a:pt x="219589" y="2127004"/>
                </a:lnTo>
                <a:lnTo>
                  <a:pt x="257256" y="2184290"/>
                </a:lnTo>
                <a:lnTo>
                  <a:pt x="298128" y="2239572"/>
                </a:lnTo>
                <a:lnTo>
                  <a:pt x="341806" y="2292851"/>
                </a:lnTo>
                <a:lnTo>
                  <a:pt x="411529" y="2367763"/>
                </a:lnTo>
                <a:lnTo>
                  <a:pt x="461217" y="2415034"/>
                </a:lnTo>
                <a:lnTo>
                  <a:pt x="513311" y="2459901"/>
                </a:lnTo>
                <a:lnTo>
                  <a:pt x="567806" y="2502764"/>
                </a:lnTo>
                <a:lnTo>
                  <a:pt x="624306" y="2542824"/>
                </a:lnTo>
                <a:lnTo>
                  <a:pt x="683211" y="2579679"/>
                </a:lnTo>
                <a:lnTo>
                  <a:pt x="743718" y="2614531"/>
                </a:lnTo>
                <a:lnTo>
                  <a:pt x="807031" y="2646178"/>
                </a:lnTo>
                <a:lnTo>
                  <a:pt x="871145" y="2674219"/>
                </a:lnTo>
                <a:lnTo>
                  <a:pt x="936059" y="2699858"/>
                </a:lnTo>
                <a:lnTo>
                  <a:pt x="1001777" y="2721090"/>
                </a:lnTo>
                <a:lnTo>
                  <a:pt x="1068294" y="2739918"/>
                </a:lnTo>
                <a:lnTo>
                  <a:pt x="1092200" y="2745676"/>
                </a:lnTo>
                <a:lnTo>
                  <a:pt x="1092200" y="2607237"/>
                </a:lnTo>
                <a:lnTo>
                  <a:pt x="1076709" y="2603314"/>
                </a:lnTo>
                <a:lnTo>
                  <a:pt x="1046255" y="2594902"/>
                </a:lnTo>
                <a:lnTo>
                  <a:pt x="984545" y="2575273"/>
                </a:lnTo>
                <a:lnTo>
                  <a:pt x="924840" y="2552438"/>
                </a:lnTo>
                <a:lnTo>
                  <a:pt x="865134" y="2525598"/>
                </a:lnTo>
                <a:lnTo>
                  <a:pt x="797815" y="2491548"/>
                </a:lnTo>
                <a:lnTo>
                  <a:pt x="760949" y="2470316"/>
                </a:lnTo>
                <a:lnTo>
                  <a:pt x="724885" y="2449084"/>
                </a:lnTo>
                <a:lnTo>
                  <a:pt x="690024" y="2425849"/>
                </a:lnTo>
                <a:lnTo>
                  <a:pt x="655962" y="2401813"/>
                </a:lnTo>
                <a:lnTo>
                  <a:pt x="623506" y="2376576"/>
                </a:lnTo>
                <a:lnTo>
                  <a:pt x="591047" y="2350938"/>
                </a:lnTo>
                <a:lnTo>
                  <a:pt x="560193" y="2324498"/>
                </a:lnTo>
                <a:lnTo>
                  <a:pt x="501289" y="2268015"/>
                </a:lnTo>
                <a:lnTo>
                  <a:pt x="473238" y="2237971"/>
                </a:lnTo>
                <a:lnTo>
                  <a:pt x="446792" y="2208326"/>
                </a:lnTo>
                <a:lnTo>
                  <a:pt x="420345" y="2177479"/>
                </a:lnTo>
                <a:lnTo>
                  <a:pt x="395500" y="2145832"/>
                </a:lnTo>
                <a:lnTo>
                  <a:pt x="372259" y="2113384"/>
                </a:lnTo>
                <a:lnTo>
                  <a:pt x="350520" y="2081737"/>
                </a:lnTo>
                <a:lnTo>
                  <a:pt x="304139" y="2081737"/>
                </a:lnTo>
                <a:lnTo>
                  <a:pt x="258057" y="2072524"/>
                </a:lnTo>
                <a:lnTo>
                  <a:pt x="218787" y="2054496"/>
                </a:lnTo>
                <a:lnTo>
                  <a:pt x="184727" y="2030460"/>
                </a:lnTo>
                <a:lnTo>
                  <a:pt x="151067" y="1992003"/>
                </a:lnTo>
                <a:lnTo>
                  <a:pt x="131433" y="1957152"/>
                </a:lnTo>
                <a:lnTo>
                  <a:pt x="119011" y="1919495"/>
                </a:lnTo>
                <a:lnTo>
                  <a:pt x="113802" y="1879436"/>
                </a:lnTo>
                <a:lnTo>
                  <a:pt x="114603" y="1859005"/>
                </a:lnTo>
                <a:lnTo>
                  <a:pt x="116206" y="1839376"/>
                </a:lnTo>
                <a:lnTo>
                  <a:pt x="119011" y="1828961"/>
                </a:lnTo>
                <a:lnTo>
                  <a:pt x="120613" y="1818946"/>
                </a:lnTo>
                <a:lnTo>
                  <a:pt x="123819" y="1808530"/>
                </a:lnTo>
                <a:lnTo>
                  <a:pt x="127426" y="1799316"/>
                </a:lnTo>
                <a:lnTo>
                  <a:pt x="131433" y="1788901"/>
                </a:lnTo>
                <a:lnTo>
                  <a:pt x="157078" y="1746437"/>
                </a:lnTo>
                <a:lnTo>
                  <a:pt x="182723" y="1717995"/>
                </a:lnTo>
                <a:lnTo>
                  <a:pt x="175911" y="1693558"/>
                </a:lnTo>
                <a:lnTo>
                  <a:pt x="164291" y="1642282"/>
                </a:lnTo>
                <a:lnTo>
                  <a:pt x="153873" y="1591807"/>
                </a:lnTo>
                <a:lnTo>
                  <a:pt x="146259" y="1539730"/>
                </a:lnTo>
                <a:lnTo>
                  <a:pt x="142652" y="1514091"/>
                </a:lnTo>
                <a:lnTo>
                  <a:pt x="140248" y="1488453"/>
                </a:lnTo>
                <a:lnTo>
                  <a:pt x="138645" y="1462013"/>
                </a:lnTo>
                <a:lnTo>
                  <a:pt x="136641" y="1436376"/>
                </a:lnTo>
                <a:lnTo>
                  <a:pt x="135040" y="1409937"/>
                </a:lnTo>
                <a:lnTo>
                  <a:pt x="135040" y="1331419"/>
                </a:lnTo>
                <a:lnTo>
                  <a:pt x="136641" y="1304980"/>
                </a:lnTo>
                <a:lnTo>
                  <a:pt x="127426" y="1299772"/>
                </a:lnTo>
                <a:lnTo>
                  <a:pt x="87355" y="1268125"/>
                </a:lnTo>
                <a:lnTo>
                  <a:pt x="62510" y="1237679"/>
                </a:lnTo>
                <a:lnTo>
                  <a:pt x="43676" y="1202427"/>
                </a:lnTo>
                <a:lnTo>
                  <a:pt x="32457" y="1164771"/>
                </a:lnTo>
                <a:lnTo>
                  <a:pt x="27649" y="1125513"/>
                </a:lnTo>
                <a:lnTo>
                  <a:pt x="28450" y="1105884"/>
                </a:lnTo>
                <a:lnTo>
                  <a:pt x="35262" y="1065824"/>
                </a:lnTo>
                <a:lnTo>
                  <a:pt x="49688" y="1027366"/>
                </a:lnTo>
                <a:lnTo>
                  <a:pt x="71727" y="992515"/>
                </a:lnTo>
                <a:lnTo>
                  <a:pt x="100177" y="963272"/>
                </a:lnTo>
                <a:lnTo>
                  <a:pt x="132634" y="940437"/>
                </a:lnTo>
                <a:lnTo>
                  <a:pt x="144656" y="934427"/>
                </a:lnTo>
                <a:lnTo>
                  <a:pt x="156277" y="928419"/>
                </a:lnTo>
                <a:lnTo>
                  <a:pt x="193944" y="917202"/>
                </a:lnTo>
                <a:lnTo>
                  <a:pt x="220390" y="913197"/>
                </a:lnTo>
                <a:lnTo>
                  <a:pt x="231611" y="883953"/>
                </a:lnTo>
                <a:lnTo>
                  <a:pt x="244433" y="855911"/>
                </a:lnTo>
                <a:lnTo>
                  <a:pt x="257256" y="826668"/>
                </a:lnTo>
                <a:lnTo>
                  <a:pt x="270880" y="798626"/>
                </a:lnTo>
                <a:lnTo>
                  <a:pt x="302536" y="740539"/>
                </a:lnTo>
                <a:lnTo>
                  <a:pt x="335795" y="685257"/>
                </a:lnTo>
                <a:lnTo>
                  <a:pt x="353827" y="658817"/>
                </a:lnTo>
                <a:lnTo>
                  <a:pt x="371458" y="631977"/>
                </a:lnTo>
                <a:lnTo>
                  <a:pt x="409926" y="581102"/>
                </a:lnTo>
                <a:lnTo>
                  <a:pt x="449997" y="532229"/>
                </a:lnTo>
                <a:lnTo>
                  <a:pt x="471636" y="509394"/>
                </a:lnTo>
                <a:lnTo>
                  <a:pt x="492874" y="486161"/>
                </a:lnTo>
                <a:lnTo>
                  <a:pt x="537353" y="442495"/>
                </a:lnTo>
                <a:lnTo>
                  <a:pt x="584236" y="400833"/>
                </a:lnTo>
                <a:lnTo>
                  <a:pt x="631920" y="362375"/>
                </a:lnTo>
                <a:lnTo>
                  <a:pt x="682410" y="325922"/>
                </a:lnTo>
                <a:lnTo>
                  <a:pt x="733700" y="291471"/>
                </a:lnTo>
                <a:lnTo>
                  <a:pt x="760148" y="276247"/>
                </a:lnTo>
                <a:lnTo>
                  <a:pt x="786594" y="260624"/>
                </a:lnTo>
                <a:lnTo>
                  <a:pt x="841091" y="231781"/>
                </a:lnTo>
                <a:lnTo>
                  <a:pt x="896790" y="206143"/>
                </a:lnTo>
                <a:lnTo>
                  <a:pt x="952889" y="182107"/>
                </a:lnTo>
                <a:lnTo>
                  <a:pt x="982141" y="172092"/>
                </a:lnTo>
                <a:lnTo>
                  <a:pt x="1010993" y="161677"/>
                </a:lnTo>
                <a:lnTo>
                  <a:pt x="1092200" y="138076"/>
                </a:lnTo>
                <a:lnTo>
                  <a:pt x="1092200" y="0"/>
                </a:lnTo>
                <a:close/>
              </a:path>
              <a:path w="1092200" h="2745740">
                <a:moveTo>
                  <a:pt x="349420" y="2080135"/>
                </a:moveTo>
                <a:lnTo>
                  <a:pt x="334192" y="2081737"/>
                </a:lnTo>
                <a:lnTo>
                  <a:pt x="350520" y="2081737"/>
                </a:lnTo>
                <a:lnTo>
                  <a:pt x="349420" y="2080135"/>
                </a:lnTo>
                <a:close/>
              </a:path>
            </a:pathLst>
          </a:custGeom>
          <a:solidFill>
            <a:srgbClr val="00A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261100" y="0"/>
            <a:ext cx="2882900" cy="3228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239000" y="3594489"/>
            <a:ext cx="1905000" cy="2234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6795" y="1960372"/>
            <a:ext cx="8090408" cy="83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8F544-CEFE-4163-A17B-4457A97E9106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76" y="241930"/>
            <a:ext cx="1623201" cy="1539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4647"/>
            <a:ext cx="2061976" cy="15714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A4737-92EC-4B74-8647-06501CE6A423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27242" y="1196354"/>
            <a:ext cx="3641725" cy="4452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A1BF-14EF-4B58-B3A3-E90D98AEECFA}" type="datetime1">
              <a:rPr lang="en-US" smtClean="0"/>
              <a:t>10/31/2016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2F7A1-DD5E-42B0-9279-33A127EAEDFC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2E7DA-CDE9-461E-8317-5D37EC9AC453}" type="datetime1">
              <a:rPr lang="en-US" smtClean="0"/>
              <a:t>10/31/2016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k object 25"/>
          <p:cNvSpPr/>
          <p:nvPr/>
        </p:nvSpPr>
        <p:spPr>
          <a:xfrm>
            <a:off x="463550" y="99695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587"/>
                </a:lnTo>
              </a:path>
            </a:pathLst>
          </a:custGeom>
          <a:ln w="12700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2158" y="1724237"/>
            <a:ext cx="7639682" cy="3691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3550" y="6473190"/>
            <a:ext cx="677608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7FDA4-6B79-436A-BBA1-6A271D5B1798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09507" y="6407910"/>
            <a:ext cx="3943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alice@example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" TargetMode="External"/><Relationship Id="rId2" Type="http://schemas.openxmlformats.org/officeDocument/2006/relationships/hyperlink" Target="http://www.example.com/click.php?A=42&amp;amp;Z=10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loudera.com/impalafunctions" TargetMode="External"/><Relationship Id="rId2" Type="http://schemas.openxmlformats.org/officeDocument/2006/relationships/hyperlink" Target="http://tiny.cloudera.com/hivefun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.cloudera.com/hivewindow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59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loudera.com/impalablog" TargetMode="External"/><Relationship Id="rId2" Type="http://schemas.openxmlformats.org/officeDocument/2006/relationships/hyperlink" Target="http://tiny.cloudera.com/dac15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.cloudera.com/dac16b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1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3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29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1.png"/><Relationship Id="rId7" Type="http://schemas.openxmlformats.org/officeDocument/2006/relationships/image" Target="../media/image143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4.png"/><Relationship Id="rId4" Type="http://schemas.openxmlformats.org/officeDocument/2006/relationships/image" Target="../media/image142.png"/><Relationship Id="rId9" Type="http://schemas.openxmlformats.org/officeDocument/2006/relationships/image" Target="../media/image14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795" y="1960372"/>
            <a:ext cx="370459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135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l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-15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15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spc="2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l</a:t>
            </a:r>
            <a:r>
              <a:rPr sz="3000" spc="30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-50" dirty="0">
                <a:solidFill>
                  <a:srgbClr val="0B5A79"/>
                </a:solidFill>
                <a:latin typeface="Calibri"/>
                <a:cs typeface="Calibri"/>
              </a:rPr>
              <a:t>D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-15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-15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2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l</a:t>
            </a:r>
            <a:r>
              <a:rPr sz="3000" spc="30" dirty="0">
                <a:solidFill>
                  <a:srgbClr val="0B5A79"/>
                </a:solidFill>
                <a:latin typeface="Calibri"/>
                <a:cs typeface="Calibri"/>
              </a:rPr>
              <a:t>y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s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s </a:t>
            </a:r>
            <a:r>
              <a:rPr sz="3000" spc="30" dirty="0">
                <a:solidFill>
                  <a:srgbClr val="0B5A79"/>
                </a:solidFill>
                <a:latin typeface="Calibri"/>
                <a:cs typeface="Calibri"/>
              </a:rPr>
              <a:t>W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-15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h</a:t>
            </a:r>
            <a:r>
              <a:rPr sz="3000" spc="-60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35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m</a:t>
            </a:r>
            <a:r>
              <a:rPr sz="3000" spc="20" dirty="0">
                <a:solidFill>
                  <a:srgbClr val="0B5A79"/>
                </a:solidFill>
                <a:latin typeface="Calibri"/>
                <a:cs typeface="Calibri"/>
              </a:rPr>
              <a:t>p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l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-15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2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d</a:t>
            </a:r>
            <a:r>
              <a:rPr sz="3000" spc="-60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H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35" dirty="0">
                <a:solidFill>
                  <a:srgbClr val="0B5A79"/>
                </a:solidFill>
                <a:latin typeface="Calibri"/>
                <a:cs typeface="Calibri"/>
              </a:rPr>
              <a:t>v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945919"/>
            <a:ext cx="10433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2DA6C9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2000" spc="-150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Us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U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ed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4152900" y="1257300"/>
            <a:ext cx="4559300" cy="227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03700" y="1371600"/>
            <a:ext cx="4508500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7350" y="1301750"/>
            <a:ext cx="4419600" cy="2133600"/>
          </a:xfrm>
          <a:custGeom>
            <a:avLst/>
            <a:gdLst/>
            <a:ahLst/>
            <a:cxnLst/>
            <a:rect l="l" t="t" r="r" b="b"/>
            <a:pathLst>
              <a:path w="4419600" h="2133600">
                <a:moveTo>
                  <a:pt x="0" y="0"/>
                </a:moveTo>
                <a:lnTo>
                  <a:pt x="4419600" y="0"/>
                </a:lnTo>
                <a:lnTo>
                  <a:pt x="44196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7350" y="1301750"/>
            <a:ext cx="4419600" cy="2133600"/>
          </a:xfrm>
          <a:custGeom>
            <a:avLst/>
            <a:gdLst/>
            <a:ahLst/>
            <a:cxnLst/>
            <a:rect l="l" t="t" r="r" b="b"/>
            <a:pathLst>
              <a:path w="4419600" h="2133600">
                <a:moveTo>
                  <a:pt x="0" y="0"/>
                </a:moveTo>
                <a:lnTo>
                  <a:pt x="4419600" y="0"/>
                </a:lnTo>
                <a:lnTo>
                  <a:pt x="4419600" y="2133600"/>
                </a:lnTo>
                <a:lnTo>
                  <a:pt x="0" y="2133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65500" y="1828800"/>
            <a:ext cx="1003300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9000" y="1923642"/>
            <a:ext cx="762635" cy="116839"/>
          </a:xfrm>
          <a:custGeom>
            <a:avLst/>
            <a:gdLst/>
            <a:ahLst/>
            <a:cxnLst/>
            <a:rect l="l" t="t" r="r" b="b"/>
            <a:pathLst>
              <a:path w="762635" h="116839">
                <a:moveTo>
                  <a:pt x="0" y="44857"/>
                </a:moveTo>
                <a:lnTo>
                  <a:pt x="0" y="70257"/>
                </a:lnTo>
                <a:lnTo>
                  <a:pt x="689877" y="70258"/>
                </a:lnTo>
                <a:lnTo>
                  <a:pt x="648196" y="94573"/>
                </a:lnTo>
                <a:lnTo>
                  <a:pt x="646149" y="102349"/>
                </a:lnTo>
                <a:lnTo>
                  <a:pt x="653218" y="114466"/>
                </a:lnTo>
                <a:lnTo>
                  <a:pt x="660994" y="116512"/>
                </a:lnTo>
                <a:lnTo>
                  <a:pt x="762058" y="57558"/>
                </a:lnTo>
                <a:lnTo>
                  <a:pt x="740287" y="44858"/>
                </a:lnTo>
                <a:lnTo>
                  <a:pt x="0" y="44857"/>
                </a:lnTo>
                <a:close/>
              </a:path>
              <a:path w="762635" h="116839">
                <a:moveTo>
                  <a:pt x="660565" y="0"/>
                </a:moveTo>
                <a:lnTo>
                  <a:pt x="654278" y="1653"/>
                </a:lnTo>
                <a:lnTo>
                  <a:pt x="651451" y="3680"/>
                </a:lnTo>
                <a:lnTo>
                  <a:pt x="646150" y="12767"/>
                </a:lnTo>
                <a:lnTo>
                  <a:pt x="648196" y="20544"/>
                </a:lnTo>
                <a:lnTo>
                  <a:pt x="689877" y="44858"/>
                </a:lnTo>
                <a:lnTo>
                  <a:pt x="740287" y="44858"/>
                </a:lnTo>
                <a:lnTo>
                  <a:pt x="664024" y="372"/>
                </a:lnTo>
                <a:lnTo>
                  <a:pt x="660565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61179" y="1513478"/>
            <a:ext cx="4000500" cy="2459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c.cust_id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name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total 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customer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2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  <a:p>
            <a:pPr marL="12700" marR="398780">
              <a:lnSpc>
                <a:spcPct val="111100"/>
              </a:lnSpc>
            </a:pPr>
            <a:r>
              <a:rPr sz="1800" b="1" spc="15" dirty="0">
                <a:latin typeface="Courier New"/>
                <a:cs typeface="Courier New"/>
              </a:rPr>
              <a:t>FUL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OUTE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JOI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order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o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(c.cust_i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o.cust_id)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WHER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c.cust_i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spc="-2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endParaRPr sz="1800">
              <a:latin typeface="Courier New"/>
              <a:cs typeface="Courier New"/>
            </a:endParaRPr>
          </a:p>
          <a:p>
            <a:pPr marL="292100">
              <a:lnSpc>
                <a:spcPct val="100000"/>
              </a:lnSpc>
              <a:spcBef>
                <a:spcPts val="140"/>
              </a:spcBef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o.tota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NUL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395095">
              <a:lnSpc>
                <a:spcPct val="100000"/>
              </a:lnSpc>
              <a:spcBef>
                <a:spcPts val="1560"/>
              </a:spcBef>
            </a:pPr>
            <a:r>
              <a:rPr sz="1600" b="1" spc="-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45" dirty="0">
                <a:latin typeface="Calibri"/>
                <a:cs typeface="Calibri"/>
              </a:rPr>
              <a:t>s</a:t>
            </a:r>
            <a:r>
              <a:rPr sz="1600" b="1" spc="30" dirty="0">
                <a:latin typeface="Calibri"/>
                <a:cs typeface="Calibri"/>
              </a:rPr>
              <a:t>u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f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30" dirty="0">
                <a:latin typeface="Calibri"/>
                <a:cs typeface="Calibri"/>
              </a:rPr>
              <a:t>qu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30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3277" y="1208024"/>
            <a:ext cx="1397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0" dirty="0">
                <a:latin typeface="Calibri"/>
                <a:cs typeface="Calibri"/>
              </a:rPr>
              <a:t>c</a:t>
            </a:r>
            <a:r>
              <a:rPr sz="1600" b="1" spc="40" dirty="0">
                <a:latin typeface="Calibri"/>
                <a:cs typeface="Calibri"/>
              </a:rPr>
              <a:t>u</a:t>
            </a:r>
            <a:r>
              <a:rPr sz="1600" b="1" spc="-45" dirty="0">
                <a:latin typeface="Calibri"/>
                <a:cs typeface="Calibri"/>
              </a:rPr>
              <a:t>s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spc="25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30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5" dirty="0">
                <a:latin typeface="Calibri"/>
                <a:cs typeface="Calibri"/>
              </a:rPr>
              <a:t> 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30" dirty="0">
                <a:latin typeface="Calibri"/>
                <a:cs typeface="Calibri"/>
              </a:rPr>
              <a:t>b</a:t>
            </a:r>
            <a:r>
              <a:rPr sz="1600" b="1" dirty="0">
                <a:latin typeface="Calibri"/>
                <a:cs typeface="Calibri"/>
              </a:rPr>
              <a:t>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2875" y="3570223"/>
            <a:ext cx="10674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latin typeface="Calibri"/>
                <a:cs typeface="Calibri"/>
              </a:rPr>
              <a:t>o</a:t>
            </a:r>
            <a:r>
              <a:rPr sz="1600" b="1" spc="30" dirty="0">
                <a:latin typeface="Calibri"/>
                <a:cs typeface="Calibri"/>
              </a:rPr>
              <a:t>rd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30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5" dirty="0">
                <a:latin typeface="Calibri"/>
                <a:cs typeface="Calibri"/>
              </a:rPr>
              <a:t> 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30" dirty="0">
                <a:latin typeface="Calibri"/>
                <a:cs typeface="Calibri"/>
              </a:rPr>
              <a:t>b</a:t>
            </a:r>
            <a:r>
              <a:rPr sz="1600" b="1" dirty="0">
                <a:latin typeface="Calibri"/>
                <a:cs typeface="Calibri"/>
              </a:rPr>
              <a:t>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33800" y="2133600"/>
            <a:ext cx="635000" cy="199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7300" y="2248834"/>
            <a:ext cx="394335" cy="1790064"/>
          </a:xfrm>
          <a:custGeom>
            <a:avLst/>
            <a:gdLst/>
            <a:ahLst/>
            <a:cxnLst/>
            <a:rect l="l" t="t" r="r" b="b"/>
            <a:pathLst>
              <a:path w="394335" h="1790064">
                <a:moveTo>
                  <a:pt x="282811" y="0"/>
                </a:moveTo>
                <a:lnTo>
                  <a:pt x="275612" y="3586"/>
                </a:lnTo>
                <a:lnTo>
                  <a:pt x="271158" y="16888"/>
                </a:lnTo>
                <a:lnTo>
                  <a:pt x="274745" y="24085"/>
                </a:lnTo>
                <a:lnTo>
                  <a:pt x="291160" y="29583"/>
                </a:lnTo>
                <a:lnTo>
                  <a:pt x="5685" y="29583"/>
                </a:lnTo>
                <a:lnTo>
                  <a:pt x="0" y="35269"/>
                </a:lnTo>
                <a:lnTo>
                  <a:pt x="0" y="1789765"/>
                </a:lnTo>
                <a:lnTo>
                  <a:pt x="25400" y="1789765"/>
                </a:lnTo>
                <a:lnTo>
                  <a:pt x="25400" y="54983"/>
                </a:lnTo>
                <a:lnTo>
                  <a:pt x="373954" y="54983"/>
                </a:lnTo>
                <a:lnTo>
                  <a:pt x="393757" y="37153"/>
                </a:lnTo>
                <a:lnTo>
                  <a:pt x="282811" y="0"/>
                </a:lnTo>
                <a:close/>
              </a:path>
              <a:path w="394335" h="1790064">
                <a:moveTo>
                  <a:pt x="373954" y="54983"/>
                </a:moveTo>
                <a:lnTo>
                  <a:pt x="335995" y="54983"/>
                </a:lnTo>
                <a:lnTo>
                  <a:pt x="289810" y="96565"/>
                </a:lnTo>
                <a:lnTo>
                  <a:pt x="289389" y="104594"/>
                </a:lnTo>
                <a:lnTo>
                  <a:pt x="298776" y="115020"/>
                </a:lnTo>
                <a:lnTo>
                  <a:pt x="306806" y="115441"/>
                </a:lnTo>
                <a:lnTo>
                  <a:pt x="373954" y="5498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78200" y="3975100"/>
            <a:ext cx="5080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41700" y="402590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06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12484" y="1508108"/>
          <a:ext cx="2910165" cy="1759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5851"/>
                <a:gridCol w="1040257"/>
                <a:gridCol w="964057"/>
              </a:tblGrid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2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3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oun</a:t>
                      </a: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us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Bob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Carlos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mx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Dieter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27050" y="3879850"/>
          <a:ext cx="2910165" cy="2107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879308"/>
                <a:gridCol w="964057"/>
              </a:tblGrid>
              <a:tr h="3657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2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1539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1871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6352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1456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z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2137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022850" y="4108450"/>
          <a:ext cx="2910165" cy="1062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1031708"/>
                <a:gridCol w="964057"/>
              </a:tblGrid>
              <a:tr h="3657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2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3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Dieter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2137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06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10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5913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dirty="0">
                <a:latin typeface="Calibri"/>
                <a:cs typeface="Calibri"/>
              </a:rPr>
              <a:t>wi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700" y="1727200"/>
            <a:ext cx="80645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500" y="1828800"/>
            <a:ext cx="79375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3600" y="2362200"/>
            <a:ext cx="152400" cy="31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49800" y="240030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1" y="182879"/>
                </a:lnTo>
              </a:path>
            </a:pathLst>
          </a:custGeom>
          <a:ln w="2540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6000" y="2362200"/>
            <a:ext cx="152400" cy="31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42200" y="240030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2540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3600" y="2527300"/>
            <a:ext cx="2832100" cy="15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49799" y="2578100"/>
            <a:ext cx="2697480" cy="0"/>
          </a:xfrm>
          <a:custGeom>
            <a:avLst/>
            <a:gdLst/>
            <a:ahLst/>
            <a:cxnLst/>
            <a:rect l="l" t="t" r="r" b="b"/>
            <a:pathLst>
              <a:path w="2697479">
                <a:moveTo>
                  <a:pt x="2697478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4700" y="2362200"/>
            <a:ext cx="152400" cy="31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900" y="240030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2540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39900" y="2362200"/>
            <a:ext cx="152400" cy="31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16100" y="240030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2540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4700" y="2527300"/>
            <a:ext cx="11049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0899" y="2578100"/>
            <a:ext cx="960119" cy="0"/>
          </a:xfrm>
          <a:custGeom>
            <a:avLst/>
            <a:gdLst/>
            <a:ahLst/>
            <a:cxnLst/>
            <a:rect l="l" t="t" r="r" b="b"/>
            <a:pathLst>
              <a:path w="960119">
                <a:moveTo>
                  <a:pt x="960119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16800" y="2362200"/>
            <a:ext cx="152400" cy="31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93000" y="240030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2540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83500" y="2362200"/>
            <a:ext cx="152400" cy="31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59700" y="240030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2540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16800" y="2527300"/>
            <a:ext cx="406400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93000" y="2578100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270143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34300" y="2362200"/>
            <a:ext cx="152400" cy="31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10500" y="240030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2540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31200" y="2362200"/>
            <a:ext cx="152400" cy="31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07400" y="240030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2540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34300" y="2527300"/>
            <a:ext cx="7493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10500" y="2578100"/>
            <a:ext cx="603885" cy="0"/>
          </a:xfrm>
          <a:custGeom>
            <a:avLst/>
            <a:gdLst/>
            <a:ahLst/>
            <a:cxnLst/>
            <a:rect l="l" t="t" r="r" b="b"/>
            <a:pathLst>
              <a:path w="603884">
                <a:moveTo>
                  <a:pt x="603504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78000" y="2362200"/>
            <a:ext cx="152400" cy="31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54200" y="240030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2540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92400" y="2362200"/>
            <a:ext cx="152400" cy="31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68600" y="240030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2540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78000" y="2527300"/>
            <a:ext cx="1054100" cy="152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54199" y="25781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399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200" y="2362200"/>
            <a:ext cx="152400" cy="31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19400" y="240030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2540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97300" y="2362200"/>
            <a:ext cx="152400" cy="31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3500" y="240030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1" y="182879"/>
                </a:lnTo>
              </a:path>
            </a:pathLst>
          </a:custGeom>
          <a:ln w="2540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43200" y="2527300"/>
            <a:ext cx="1193800" cy="152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19399" y="2578100"/>
            <a:ext cx="1051560" cy="0"/>
          </a:xfrm>
          <a:custGeom>
            <a:avLst/>
            <a:gdLst/>
            <a:ahLst/>
            <a:cxnLst/>
            <a:rect l="l" t="t" r="r" b="b"/>
            <a:pathLst>
              <a:path w="1051560">
                <a:moveTo>
                  <a:pt x="1051559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27242" y="2622069"/>
            <a:ext cx="6870700" cy="196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6890">
              <a:lnSpc>
                <a:spcPct val="100000"/>
              </a:lnSpc>
              <a:tabLst>
                <a:tab pos="1443990" algn="l"/>
                <a:tab pos="2637790" algn="l"/>
                <a:tab pos="3597910" algn="l"/>
                <a:tab pos="5419090" algn="l"/>
              </a:tabLst>
            </a:pPr>
            <a:r>
              <a:rPr sz="1600" spc="20" dirty="0">
                <a:solidFill>
                  <a:srgbClr val="000090"/>
                </a:solidFill>
                <a:latin typeface="Calibri"/>
                <a:cs typeface="Calibri"/>
              </a:rPr>
              <a:t>c</a:t>
            </a:r>
            <a:r>
              <a:rPr sz="1600" spc="-45" dirty="0">
                <a:solidFill>
                  <a:srgbClr val="000090"/>
                </a:solidFill>
                <a:latin typeface="Calibri"/>
                <a:cs typeface="Calibri"/>
              </a:rPr>
              <a:t>u</a:t>
            </a:r>
            <a:r>
              <a:rPr sz="1600" spc="-30" dirty="0">
                <a:solidFill>
                  <a:srgbClr val="000090"/>
                </a:solidFill>
                <a:latin typeface="Calibri"/>
                <a:cs typeface="Calibri"/>
              </a:rPr>
              <a:t>s</a:t>
            </a:r>
            <a:r>
              <a:rPr sz="1600" spc="-40" dirty="0">
                <a:solidFill>
                  <a:srgbClr val="000090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000090"/>
                </a:solidFill>
                <a:latin typeface="Calibri"/>
                <a:cs typeface="Calibri"/>
              </a:rPr>
              <a:t>_</a:t>
            </a:r>
            <a:r>
              <a:rPr sz="1600" spc="30" dirty="0">
                <a:solidFill>
                  <a:srgbClr val="000090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000090"/>
                </a:solidFill>
                <a:latin typeface="Calibri"/>
                <a:cs typeface="Calibri"/>
              </a:rPr>
              <a:t>d	</a:t>
            </a:r>
            <a:r>
              <a:rPr sz="1600" spc="-45" dirty="0">
                <a:solidFill>
                  <a:srgbClr val="000090"/>
                </a:solidFill>
                <a:latin typeface="Calibri"/>
                <a:cs typeface="Calibri"/>
              </a:rPr>
              <a:t>o</a:t>
            </a:r>
            <a:r>
              <a:rPr sz="1600" spc="40" dirty="0">
                <a:solidFill>
                  <a:srgbClr val="000090"/>
                </a:solidFill>
                <a:latin typeface="Calibri"/>
                <a:cs typeface="Calibri"/>
              </a:rPr>
              <a:t>r</a:t>
            </a:r>
            <a:r>
              <a:rPr sz="1600" spc="-45" dirty="0">
                <a:solidFill>
                  <a:srgbClr val="000090"/>
                </a:solidFill>
                <a:latin typeface="Calibri"/>
                <a:cs typeface="Calibri"/>
              </a:rPr>
              <a:t>d</a:t>
            </a:r>
            <a:r>
              <a:rPr sz="1600" spc="-5" dirty="0">
                <a:solidFill>
                  <a:srgbClr val="000090"/>
                </a:solidFill>
                <a:latin typeface="Calibri"/>
                <a:cs typeface="Calibri"/>
              </a:rPr>
              <a:t>e</a:t>
            </a:r>
            <a:r>
              <a:rPr sz="1600" spc="30" dirty="0">
                <a:solidFill>
                  <a:srgbClr val="000090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000090"/>
                </a:solidFill>
                <a:latin typeface="Calibri"/>
                <a:cs typeface="Calibri"/>
              </a:rPr>
              <a:t>_</a:t>
            </a:r>
            <a:r>
              <a:rPr sz="1600" spc="30" dirty="0">
                <a:solidFill>
                  <a:srgbClr val="000090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000090"/>
                </a:solidFill>
                <a:latin typeface="Calibri"/>
                <a:cs typeface="Calibri"/>
              </a:rPr>
              <a:t>d	</a:t>
            </a:r>
            <a:r>
              <a:rPr sz="1600" spc="-45" dirty="0">
                <a:solidFill>
                  <a:srgbClr val="000090"/>
                </a:solidFill>
                <a:latin typeface="Calibri"/>
                <a:cs typeface="Calibri"/>
              </a:rPr>
              <a:t>d</a:t>
            </a:r>
            <a:r>
              <a:rPr sz="1600" spc="30" dirty="0">
                <a:solidFill>
                  <a:srgbClr val="000090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000090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000090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000090"/>
                </a:solidFill>
                <a:latin typeface="Calibri"/>
                <a:cs typeface="Calibri"/>
              </a:rPr>
              <a:t>	</a:t>
            </a:r>
            <a:r>
              <a:rPr sz="1600" spc="-40" dirty="0">
                <a:solidFill>
                  <a:srgbClr val="00009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000090"/>
                </a:solidFill>
                <a:latin typeface="Calibri"/>
                <a:cs typeface="Calibri"/>
              </a:rPr>
              <a:t>i</a:t>
            </a:r>
            <a:r>
              <a:rPr sz="1600" spc="10" dirty="0">
                <a:solidFill>
                  <a:srgbClr val="000090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000090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000090"/>
                </a:solidFill>
                <a:latin typeface="Calibri"/>
                <a:cs typeface="Calibri"/>
              </a:rPr>
              <a:t>	</a:t>
            </a:r>
            <a:r>
              <a:rPr sz="1600" spc="20" dirty="0">
                <a:solidFill>
                  <a:srgbClr val="000090"/>
                </a:solidFill>
                <a:latin typeface="Calibri"/>
                <a:cs typeface="Calibri"/>
              </a:rPr>
              <a:t>c</a:t>
            </a:r>
            <a:r>
              <a:rPr sz="1600" spc="30" dirty="0">
                <a:solidFill>
                  <a:srgbClr val="000090"/>
                </a:solidFill>
                <a:latin typeface="Calibri"/>
                <a:cs typeface="Calibri"/>
              </a:rPr>
              <a:t>i</a:t>
            </a:r>
            <a:r>
              <a:rPr sz="1600" spc="-40" dirty="0">
                <a:solidFill>
                  <a:srgbClr val="000090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000090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75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-1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17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se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RegexSerDe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RegexSerD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STRING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spc="-5" dirty="0">
                <a:latin typeface="Calibri"/>
                <a:cs typeface="Calibri"/>
              </a:rPr>
              <a:t>mer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2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</a:t>
            </a:r>
            <a:r>
              <a:rPr spc="50" dirty="0"/>
              <a:t>i</a:t>
            </a:r>
            <a:r>
              <a:rPr spc="-140" dirty="0"/>
              <a:t>x</a:t>
            </a:r>
            <a:r>
              <a:rPr dirty="0"/>
              <a:t>e</a:t>
            </a:r>
            <a:r>
              <a:rPr spc="35" dirty="0"/>
              <a:t>d</a:t>
            </a:r>
            <a:r>
              <a:rPr spc="-35" dirty="0"/>
              <a:t>-</a:t>
            </a:r>
            <a:r>
              <a:rPr spc="-40" dirty="0"/>
              <a:t>W</a:t>
            </a:r>
            <a:r>
              <a:rPr spc="45" dirty="0"/>
              <a:t>i</a:t>
            </a:r>
            <a:r>
              <a:rPr spc="35" dirty="0"/>
              <a:t>d</a:t>
            </a:r>
            <a:r>
              <a:rPr spc="-5" dirty="0"/>
              <a:t>t</a:t>
            </a:r>
            <a:r>
              <a:rPr dirty="0"/>
              <a:t>h</a:t>
            </a:r>
            <a:r>
              <a:rPr spc="-5" dirty="0"/>
              <a:t> F</a:t>
            </a:r>
            <a:r>
              <a:rPr spc="35" dirty="0"/>
              <a:t>o</a:t>
            </a:r>
            <a:r>
              <a:rPr spc="-45" dirty="0"/>
              <a:t>r</a:t>
            </a:r>
            <a:r>
              <a:rPr spc="-25" dirty="0"/>
              <a:t>m</a:t>
            </a:r>
            <a:r>
              <a:rPr spc="-55" dirty="0"/>
              <a:t>a</a:t>
            </a:r>
            <a:r>
              <a:rPr spc="-5" dirty="0"/>
              <a:t>t</a:t>
            </a:r>
            <a:r>
              <a:rPr dirty="0"/>
              <a:t>s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692150" y="1771650"/>
            <a:ext cx="7924800" cy="609600"/>
          </a:xfrm>
          <a:prstGeom prst="rect">
            <a:avLst/>
          </a:prstGeom>
          <a:solidFill>
            <a:srgbClr val="D9D9D9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  <a:tabLst>
                <a:tab pos="6722109" algn="l"/>
              </a:tabLst>
            </a:pPr>
            <a:r>
              <a:rPr sz="1800" b="1" spc="15" dirty="0">
                <a:latin typeface="Courier New"/>
                <a:cs typeface="Courier New"/>
              </a:rPr>
              <a:t>10309296107596</a:t>
            </a:r>
            <a:r>
              <a:rPr sz="1800" b="1" spc="-80" dirty="0">
                <a:latin typeface="Courier New"/>
                <a:cs typeface="Courier New"/>
              </a:rPr>
              <a:t>2</a:t>
            </a:r>
            <a:r>
              <a:rPr sz="1800" b="1" spc="15" dirty="0">
                <a:latin typeface="Courier New"/>
                <a:cs typeface="Courier New"/>
              </a:rPr>
              <a:t>012</a:t>
            </a:r>
            <a:r>
              <a:rPr sz="1800" b="1" spc="-85" dirty="0">
                <a:latin typeface="Courier New"/>
                <a:cs typeface="Courier New"/>
              </a:rPr>
              <a:t>0</a:t>
            </a:r>
            <a:r>
              <a:rPr sz="1800" b="1" spc="15" dirty="0">
                <a:latin typeface="Courier New"/>
                <a:cs typeface="Courier New"/>
              </a:rPr>
              <a:t>829</a:t>
            </a:r>
            <a:r>
              <a:rPr sz="1800" b="1" spc="-85" dirty="0">
                <a:latin typeface="Courier New"/>
                <a:cs typeface="Courier New"/>
              </a:rPr>
              <a:t>0</a:t>
            </a:r>
            <a:r>
              <a:rPr sz="1800" b="1" spc="15" dirty="0">
                <a:latin typeface="Courier New"/>
                <a:cs typeface="Courier New"/>
              </a:rPr>
              <a:t>122</a:t>
            </a:r>
            <a:r>
              <a:rPr sz="1800" b="1" spc="-85" dirty="0">
                <a:latin typeface="Courier New"/>
                <a:cs typeface="Courier New"/>
              </a:rPr>
              <a:t>1</a:t>
            </a:r>
            <a:r>
              <a:rPr sz="1800" b="1" spc="15" dirty="0">
                <a:latin typeface="Courier New"/>
                <a:cs typeface="Courier New"/>
              </a:rPr>
              <a:t>5Oa</a:t>
            </a:r>
            <a:r>
              <a:rPr sz="1800" b="1" spc="-85" dirty="0">
                <a:latin typeface="Courier New"/>
                <a:cs typeface="Courier New"/>
              </a:rPr>
              <a:t>k</a:t>
            </a:r>
            <a:r>
              <a:rPr sz="1800" b="1" spc="15" dirty="0">
                <a:latin typeface="Courier New"/>
                <a:cs typeface="Courier New"/>
              </a:rPr>
              <a:t>lan</a:t>
            </a:r>
            <a:r>
              <a:rPr sz="1800" b="1" dirty="0">
                <a:latin typeface="Courier New"/>
                <a:cs typeface="Courier New"/>
              </a:rPr>
              <a:t>d	</a:t>
            </a:r>
            <a:r>
              <a:rPr sz="1800" b="1" spc="15" dirty="0">
                <a:latin typeface="Courier New"/>
                <a:cs typeface="Courier New"/>
              </a:rPr>
              <a:t>C</a:t>
            </a:r>
            <a:r>
              <a:rPr sz="1800" b="1" spc="2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94618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06893" y="2622069"/>
            <a:ext cx="11049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0" dirty="0">
                <a:solidFill>
                  <a:srgbClr val="000090"/>
                </a:solidFill>
                <a:latin typeface="Calibri"/>
                <a:cs typeface="Calibri"/>
              </a:rPr>
              <a:t>s</a:t>
            </a:r>
            <a:r>
              <a:rPr sz="1600" spc="-40" dirty="0">
                <a:solidFill>
                  <a:srgbClr val="000090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000090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000090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000090"/>
                </a:solidFill>
                <a:latin typeface="Calibri"/>
                <a:cs typeface="Calibri"/>
              </a:rPr>
              <a:t>e</a:t>
            </a:r>
            <a:r>
              <a:rPr sz="1600" spc="4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000090"/>
                </a:solidFill>
                <a:latin typeface="Calibri"/>
                <a:cs typeface="Calibri"/>
              </a:rPr>
              <a:t>z</a:t>
            </a:r>
            <a:r>
              <a:rPr sz="1600" spc="30" dirty="0">
                <a:solidFill>
                  <a:srgbClr val="000090"/>
                </a:solidFill>
                <a:latin typeface="Calibri"/>
                <a:cs typeface="Calibri"/>
              </a:rPr>
              <a:t>i</a:t>
            </a:r>
            <a:r>
              <a:rPr sz="1600" spc="-45" dirty="0">
                <a:solidFill>
                  <a:srgbClr val="000090"/>
                </a:solidFill>
                <a:latin typeface="Calibri"/>
                <a:cs typeface="Calibri"/>
              </a:rPr>
              <a:t>p</a:t>
            </a:r>
            <a:r>
              <a:rPr sz="1600" spc="10" dirty="0">
                <a:solidFill>
                  <a:srgbClr val="000090"/>
                </a:solidFill>
                <a:latin typeface="Calibri"/>
                <a:cs typeface="Calibri"/>
              </a:rPr>
              <a:t>c</a:t>
            </a:r>
            <a:r>
              <a:rPr sz="1600" spc="-45" dirty="0">
                <a:solidFill>
                  <a:srgbClr val="000090"/>
                </a:solidFill>
                <a:latin typeface="Calibri"/>
                <a:cs typeface="Calibri"/>
              </a:rPr>
              <a:t>od</a:t>
            </a:r>
            <a:r>
              <a:rPr sz="1600" spc="-5" dirty="0">
                <a:solidFill>
                  <a:srgbClr val="00009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35400" y="2362200"/>
            <a:ext cx="152400" cy="31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11600" y="240030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1" y="182879"/>
                </a:lnTo>
              </a:path>
            </a:pathLst>
          </a:custGeom>
          <a:ln w="2540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22800" y="2362200"/>
            <a:ext cx="152400" cy="31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99000" y="240030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1" y="182879"/>
                </a:lnTo>
              </a:path>
            </a:pathLst>
          </a:custGeom>
          <a:ln w="2540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35400" y="2527300"/>
            <a:ext cx="927100" cy="152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11599" y="2578100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786383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000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24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</a:t>
            </a:r>
            <a:r>
              <a:rPr spc="50" dirty="0"/>
              <a:t>i</a:t>
            </a:r>
            <a:r>
              <a:rPr spc="-140" dirty="0"/>
              <a:t>x</a:t>
            </a:r>
            <a:r>
              <a:rPr dirty="0"/>
              <a:t>e</a:t>
            </a:r>
            <a:r>
              <a:rPr spc="35" dirty="0"/>
              <a:t>d</a:t>
            </a:r>
            <a:r>
              <a:rPr spc="-35" dirty="0"/>
              <a:t>-</a:t>
            </a:r>
            <a:r>
              <a:rPr spc="-40" dirty="0"/>
              <a:t>W</a:t>
            </a:r>
            <a:r>
              <a:rPr spc="45" dirty="0"/>
              <a:t>i</a:t>
            </a:r>
            <a:r>
              <a:rPr spc="35" dirty="0"/>
              <a:t>d</a:t>
            </a:r>
            <a:r>
              <a:rPr spc="-5" dirty="0"/>
              <a:t>t</a:t>
            </a:r>
            <a:r>
              <a:rPr dirty="0"/>
              <a:t>h</a:t>
            </a:r>
            <a:r>
              <a:rPr spc="-5" dirty="0"/>
              <a:t> F</a:t>
            </a:r>
            <a:r>
              <a:rPr spc="35" dirty="0"/>
              <a:t>o</a:t>
            </a:r>
            <a:r>
              <a:rPr spc="-45" dirty="0"/>
              <a:t>r</a:t>
            </a:r>
            <a:r>
              <a:rPr spc="-25" dirty="0"/>
              <a:t>m</a:t>
            </a:r>
            <a:r>
              <a:rPr spc="-55" dirty="0"/>
              <a:t>a</a:t>
            </a:r>
            <a:r>
              <a:rPr dirty="0"/>
              <a:t>t</a:t>
            </a:r>
            <a:r>
              <a:rPr spc="-50" dirty="0"/>
              <a:t> </a:t>
            </a: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" y="1866900"/>
            <a:ext cx="8674100" cy="349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1150" y="1911350"/>
            <a:ext cx="8534400" cy="3352800"/>
          </a:xfrm>
          <a:custGeom>
            <a:avLst/>
            <a:gdLst/>
            <a:ahLst/>
            <a:cxnLst/>
            <a:rect l="l" t="t" r="r" b="b"/>
            <a:pathLst>
              <a:path w="8534400" h="3352800">
                <a:moveTo>
                  <a:pt x="0" y="0"/>
                </a:moveTo>
                <a:lnTo>
                  <a:pt x="8534400" y="0"/>
                </a:lnTo>
                <a:lnTo>
                  <a:pt x="8534400" y="3352800"/>
                </a:lnTo>
                <a:lnTo>
                  <a:pt x="0" y="33528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150" y="1911350"/>
            <a:ext cx="8534400" cy="3352800"/>
          </a:xfrm>
          <a:custGeom>
            <a:avLst/>
            <a:gdLst/>
            <a:ahLst/>
            <a:cxnLst/>
            <a:rect l="l" t="t" r="r" b="b"/>
            <a:pathLst>
              <a:path w="8534400" h="3352800">
                <a:moveTo>
                  <a:pt x="0" y="0"/>
                </a:moveTo>
                <a:lnTo>
                  <a:pt x="8534400" y="0"/>
                </a:lnTo>
                <a:lnTo>
                  <a:pt x="8534400" y="3352800"/>
                </a:lnTo>
                <a:lnTo>
                  <a:pt x="0" y="3352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980" y="2103645"/>
            <a:ext cx="5816600" cy="266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36925" algn="ctr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CREAT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TABL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fixe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508000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cust_i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STRING,</a:t>
            </a:r>
            <a:endParaRPr sz="1600">
              <a:latin typeface="Courier New"/>
              <a:cs typeface="Courier New"/>
            </a:endParaRPr>
          </a:p>
          <a:p>
            <a:pPr marL="508000" marR="3319145">
              <a:lnSpc>
                <a:spcPct val="100000"/>
              </a:lnSpc>
              <a:spcBef>
                <a:spcPts val="80"/>
              </a:spcBef>
            </a:pPr>
            <a:r>
              <a:rPr sz="1600" b="1" spc="35" dirty="0">
                <a:latin typeface="Courier New"/>
                <a:cs typeface="Courier New"/>
              </a:rPr>
              <a:t>order_i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STRING, order_d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STRING, order_t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STRING, cit</a:t>
            </a:r>
            <a:r>
              <a:rPr sz="1600" b="1" dirty="0">
                <a:latin typeface="Courier New"/>
                <a:cs typeface="Courier New"/>
              </a:rPr>
              <a:t>y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STRING, stat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STRING, zi</a:t>
            </a:r>
            <a:r>
              <a:rPr sz="1600" b="1" dirty="0">
                <a:latin typeface="Courier New"/>
                <a:cs typeface="Courier New"/>
              </a:rPr>
              <a:t>p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STRING)</a:t>
            </a:r>
            <a:endParaRPr sz="1600">
              <a:latin typeface="Courier New"/>
              <a:cs typeface="Courier New"/>
            </a:endParaRPr>
          </a:p>
          <a:p>
            <a:pPr marR="3319145" algn="ctr">
              <a:lnSpc>
                <a:spcPts val="1889"/>
              </a:lnSpc>
            </a:pPr>
            <a:r>
              <a:rPr sz="1600" b="1" spc="35" dirty="0">
                <a:latin typeface="Courier New"/>
                <a:cs typeface="Courier New"/>
              </a:rPr>
              <a:t>RO</a:t>
            </a:r>
            <a:r>
              <a:rPr sz="1600" b="1" dirty="0">
                <a:latin typeface="Courier New"/>
                <a:cs typeface="Courier New"/>
              </a:rPr>
              <a:t>W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FORMA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SERDE</a:t>
            </a:r>
            <a:endParaRPr sz="1600">
              <a:latin typeface="Courier New"/>
              <a:cs typeface="Courier New"/>
            </a:endParaRPr>
          </a:p>
          <a:p>
            <a:pPr marL="254000" marR="5080" indent="368300">
              <a:lnSpc>
                <a:spcPts val="1900"/>
              </a:lnSpc>
              <a:spcBef>
                <a:spcPts val="70"/>
              </a:spcBef>
            </a:pPr>
            <a:r>
              <a:rPr sz="1600" b="1" spc="35" dirty="0">
                <a:latin typeface="Courier New"/>
                <a:cs typeface="Courier New"/>
              </a:rPr>
              <a:t>'org.apac</a:t>
            </a:r>
            <a:r>
              <a:rPr sz="1600" b="1" spc="-60" dirty="0">
                <a:latin typeface="Courier New"/>
                <a:cs typeface="Courier New"/>
              </a:rPr>
              <a:t>h</a:t>
            </a:r>
            <a:r>
              <a:rPr sz="1600" b="1" spc="35" dirty="0">
                <a:latin typeface="Courier New"/>
                <a:cs typeface="Courier New"/>
              </a:rPr>
              <a:t>e.</a:t>
            </a:r>
            <a:r>
              <a:rPr sz="1600" b="1" spc="-65" dirty="0">
                <a:latin typeface="Courier New"/>
                <a:cs typeface="Courier New"/>
              </a:rPr>
              <a:t>h</a:t>
            </a:r>
            <a:r>
              <a:rPr sz="1600" b="1" spc="35" dirty="0">
                <a:latin typeface="Courier New"/>
                <a:cs typeface="Courier New"/>
              </a:rPr>
              <a:t>ad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35" dirty="0">
                <a:latin typeface="Courier New"/>
                <a:cs typeface="Courier New"/>
              </a:rPr>
              <a:t>o</a:t>
            </a:r>
            <a:r>
              <a:rPr sz="1600" b="1" spc="-65" dirty="0">
                <a:latin typeface="Courier New"/>
                <a:cs typeface="Courier New"/>
              </a:rPr>
              <a:t>p</a:t>
            </a:r>
            <a:r>
              <a:rPr sz="1600" b="1" spc="35" dirty="0">
                <a:latin typeface="Courier New"/>
                <a:cs typeface="Courier New"/>
              </a:rPr>
              <a:t>.h</a:t>
            </a:r>
            <a:r>
              <a:rPr sz="1600" b="1" spc="-65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ve</a:t>
            </a:r>
            <a:r>
              <a:rPr sz="1600" b="1" spc="-65" dirty="0">
                <a:latin typeface="Courier New"/>
                <a:cs typeface="Courier New"/>
              </a:rPr>
              <a:t>.</a:t>
            </a:r>
            <a:r>
              <a:rPr sz="1600" b="1" spc="35" dirty="0">
                <a:latin typeface="Courier New"/>
                <a:cs typeface="Courier New"/>
              </a:rPr>
              <a:t>s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rd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45" dirty="0">
                <a:latin typeface="Courier New"/>
                <a:cs typeface="Courier New"/>
              </a:rPr>
              <a:t>2</a:t>
            </a:r>
            <a:r>
              <a:rPr sz="1600" b="1" spc="35" dirty="0">
                <a:latin typeface="Courier New"/>
                <a:cs typeface="Courier New"/>
              </a:rPr>
              <a:t>.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e</a:t>
            </a:r>
            <a:r>
              <a:rPr sz="1600" b="1" spc="-65" dirty="0">
                <a:latin typeface="Courier New"/>
                <a:cs typeface="Courier New"/>
              </a:rPr>
              <a:t>g</a:t>
            </a:r>
            <a:r>
              <a:rPr sz="1600" b="1" spc="35" dirty="0">
                <a:latin typeface="Courier New"/>
                <a:cs typeface="Courier New"/>
              </a:rPr>
              <a:t>ex</a:t>
            </a:r>
            <a:r>
              <a:rPr sz="1600" b="1" spc="-65" dirty="0">
                <a:latin typeface="Courier New"/>
                <a:cs typeface="Courier New"/>
              </a:rPr>
              <a:t>S</a:t>
            </a:r>
            <a:r>
              <a:rPr sz="1600" b="1" spc="35" dirty="0">
                <a:latin typeface="Courier New"/>
                <a:cs typeface="Courier New"/>
              </a:rPr>
              <a:t>er</a:t>
            </a:r>
            <a:r>
              <a:rPr sz="1600" b="1" spc="-65" dirty="0">
                <a:latin typeface="Courier New"/>
                <a:cs typeface="Courier New"/>
              </a:rPr>
              <a:t>D</a:t>
            </a:r>
            <a:r>
              <a:rPr sz="1600" b="1" spc="35" dirty="0">
                <a:latin typeface="Courier New"/>
                <a:cs typeface="Courier New"/>
              </a:rPr>
              <a:t>e' WIT</a:t>
            </a:r>
            <a:r>
              <a:rPr sz="1600" b="1" dirty="0">
                <a:latin typeface="Courier New"/>
                <a:cs typeface="Courier New"/>
              </a:rPr>
              <a:t>H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SERDEPROPE</a:t>
            </a:r>
            <a:r>
              <a:rPr sz="1600" b="1" spc="-60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TI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("input.re</a:t>
            </a:r>
            <a:r>
              <a:rPr sz="1600" b="1" spc="-60" dirty="0">
                <a:latin typeface="Courier New"/>
                <a:cs typeface="Courier New"/>
              </a:rPr>
              <a:t>g</a:t>
            </a:r>
            <a:r>
              <a:rPr sz="1600" b="1" spc="3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x</a:t>
            </a:r>
            <a:r>
              <a:rPr sz="1600" b="1" dirty="0">
                <a:latin typeface="Courier New"/>
                <a:cs typeface="Courier New"/>
              </a:rPr>
              <a:t>"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880" y="4783345"/>
            <a:ext cx="72853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"(\\d{7})(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\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\d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7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\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\d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8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\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\d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6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)(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{2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\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\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w{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\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\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d{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5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b="1" spc="35" dirty="0">
                <a:latin typeface="Courier New"/>
                <a:cs typeface="Courier New"/>
              </a:rPr>
              <a:t>)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6700" y="1104900"/>
            <a:ext cx="8674100" cy="74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0200" y="1231900"/>
            <a:ext cx="71247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1150" y="1149350"/>
            <a:ext cx="8534400" cy="609600"/>
          </a:xfrm>
          <a:custGeom>
            <a:avLst/>
            <a:gdLst/>
            <a:ahLst/>
            <a:cxnLst/>
            <a:rect l="l" t="t" r="r" b="b"/>
            <a:pathLst>
              <a:path w="8534400" h="609600">
                <a:moveTo>
                  <a:pt x="0" y="0"/>
                </a:moveTo>
                <a:lnTo>
                  <a:pt x="8534400" y="0"/>
                </a:lnTo>
                <a:lnTo>
                  <a:pt x="8534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1150" y="1149350"/>
            <a:ext cx="8534400" cy="609600"/>
          </a:xfrm>
          <a:custGeom>
            <a:avLst/>
            <a:gdLst/>
            <a:ahLst/>
            <a:cxnLst/>
            <a:rect l="l" t="t" r="r" b="b"/>
            <a:pathLst>
              <a:path w="8534400" h="609600">
                <a:moveTo>
                  <a:pt x="0" y="0"/>
                </a:moveTo>
                <a:lnTo>
                  <a:pt x="8534400" y="0"/>
                </a:lnTo>
                <a:lnTo>
                  <a:pt x="8534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4980" y="1341645"/>
            <a:ext cx="43376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103092961</a:t>
            </a:r>
            <a:r>
              <a:rPr sz="1600" b="1" spc="-60" dirty="0">
                <a:latin typeface="Courier New"/>
                <a:cs typeface="Courier New"/>
              </a:rPr>
              <a:t>0</a:t>
            </a:r>
            <a:r>
              <a:rPr sz="1600" b="1" spc="35" dirty="0">
                <a:latin typeface="Courier New"/>
                <a:cs typeface="Courier New"/>
              </a:rPr>
              <a:t>75</a:t>
            </a:r>
            <a:r>
              <a:rPr sz="1600" b="1" spc="-65" dirty="0">
                <a:latin typeface="Courier New"/>
                <a:cs typeface="Courier New"/>
              </a:rPr>
              <a:t>9</a:t>
            </a:r>
            <a:r>
              <a:rPr sz="1600" b="1" spc="35" dirty="0">
                <a:latin typeface="Courier New"/>
                <a:cs typeface="Courier New"/>
              </a:rPr>
              <a:t>6</a:t>
            </a:r>
            <a:r>
              <a:rPr sz="1600" b="1" spc="-65" dirty="0">
                <a:latin typeface="Courier New"/>
                <a:cs typeface="Courier New"/>
              </a:rPr>
              <a:t>2</a:t>
            </a:r>
            <a:r>
              <a:rPr sz="1600" b="1" spc="35" dirty="0">
                <a:latin typeface="Courier New"/>
                <a:cs typeface="Courier New"/>
              </a:rPr>
              <a:t>01</a:t>
            </a:r>
            <a:r>
              <a:rPr sz="1600" b="1" spc="-65" dirty="0">
                <a:latin typeface="Courier New"/>
                <a:cs typeface="Courier New"/>
              </a:rPr>
              <a:t>2</a:t>
            </a:r>
            <a:r>
              <a:rPr sz="1600" b="1" spc="35" dirty="0">
                <a:latin typeface="Courier New"/>
                <a:cs typeface="Courier New"/>
              </a:rPr>
              <a:t>08</a:t>
            </a:r>
            <a:r>
              <a:rPr sz="1600" b="1" spc="-65" dirty="0">
                <a:latin typeface="Courier New"/>
                <a:cs typeface="Courier New"/>
              </a:rPr>
              <a:t>2</a:t>
            </a:r>
            <a:r>
              <a:rPr sz="1600" b="1" spc="35" dirty="0">
                <a:latin typeface="Courier New"/>
                <a:cs typeface="Courier New"/>
              </a:rPr>
              <a:t>9</a:t>
            </a:r>
            <a:r>
              <a:rPr sz="1600" b="1" spc="-65" dirty="0">
                <a:latin typeface="Courier New"/>
                <a:cs typeface="Courier New"/>
              </a:rPr>
              <a:t>0</a:t>
            </a:r>
            <a:r>
              <a:rPr sz="1600" b="1" spc="35" dirty="0">
                <a:latin typeface="Courier New"/>
                <a:cs typeface="Courier New"/>
              </a:rPr>
              <a:t>12</a:t>
            </a:r>
            <a:r>
              <a:rPr sz="1600" b="1" spc="-65" dirty="0">
                <a:latin typeface="Courier New"/>
                <a:cs typeface="Courier New"/>
              </a:rPr>
              <a:t>2</a:t>
            </a:r>
            <a:r>
              <a:rPr sz="1600" b="1" spc="35" dirty="0">
                <a:latin typeface="Courier New"/>
                <a:cs typeface="Courier New"/>
              </a:rPr>
              <a:t>15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35" dirty="0">
                <a:latin typeface="Courier New"/>
                <a:cs typeface="Courier New"/>
              </a:rPr>
              <a:t>a</a:t>
            </a:r>
            <a:r>
              <a:rPr sz="1600" b="1" spc="-65" dirty="0">
                <a:latin typeface="Courier New"/>
                <a:cs typeface="Courier New"/>
              </a:rPr>
              <a:t>k</a:t>
            </a:r>
            <a:r>
              <a:rPr sz="1600" b="1" spc="35" dirty="0">
                <a:latin typeface="Courier New"/>
                <a:cs typeface="Courier New"/>
              </a:rPr>
              <a:t>la</a:t>
            </a:r>
            <a:r>
              <a:rPr sz="1600" b="1" spc="-65" dirty="0">
                <a:latin typeface="Courier New"/>
                <a:cs typeface="Courier New"/>
              </a:rPr>
              <a:t>n</a:t>
            </a:r>
            <a:r>
              <a:rPr sz="1600" b="1" dirty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2379" y="1341645"/>
            <a:ext cx="9144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CA94618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80300" y="1790700"/>
            <a:ext cx="1511300" cy="55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80300" y="1790700"/>
            <a:ext cx="1511300" cy="622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43800" y="1828800"/>
            <a:ext cx="1384300" cy="431800"/>
          </a:xfrm>
          <a:custGeom>
            <a:avLst/>
            <a:gdLst/>
            <a:ahLst/>
            <a:cxnLst/>
            <a:rect l="l" t="t" r="r" b="b"/>
            <a:pathLst>
              <a:path w="1384300" h="431800">
                <a:moveTo>
                  <a:pt x="1381456" y="0"/>
                </a:moveTo>
                <a:lnTo>
                  <a:pt x="2843" y="0"/>
                </a:lnTo>
                <a:lnTo>
                  <a:pt x="0" y="2842"/>
                </a:lnTo>
                <a:lnTo>
                  <a:pt x="0" y="428957"/>
                </a:lnTo>
                <a:lnTo>
                  <a:pt x="2843" y="431800"/>
                </a:lnTo>
                <a:lnTo>
                  <a:pt x="1381456" y="431800"/>
                </a:lnTo>
                <a:lnTo>
                  <a:pt x="1384300" y="428957"/>
                </a:lnTo>
                <a:lnTo>
                  <a:pt x="1384300" y="419100"/>
                </a:lnTo>
                <a:lnTo>
                  <a:pt x="12700" y="419100"/>
                </a:lnTo>
                <a:lnTo>
                  <a:pt x="12700" y="12700"/>
                </a:lnTo>
                <a:lnTo>
                  <a:pt x="1384300" y="12700"/>
                </a:lnTo>
                <a:lnTo>
                  <a:pt x="1384300" y="2842"/>
                </a:lnTo>
                <a:lnTo>
                  <a:pt x="1381456" y="0"/>
                </a:lnTo>
                <a:close/>
              </a:path>
              <a:path w="1384300" h="431800">
                <a:moveTo>
                  <a:pt x="1384300" y="12700"/>
                </a:moveTo>
                <a:lnTo>
                  <a:pt x="1371600" y="12700"/>
                </a:lnTo>
                <a:lnTo>
                  <a:pt x="1371600" y="419100"/>
                </a:lnTo>
                <a:lnTo>
                  <a:pt x="1384300" y="419100"/>
                </a:lnTo>
                <a:lnTo>
                  <a:pt x="1384300" y="1270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50150" y="1835150"/>
            <a:ext cx="1371600" cy="419100"/>
          </a:xfrm>
          <a:prstGeom prst="rect">
            <a:avLst/>
          </a:prstGeom>
          <a:solidFill>
            <a:srgbClr val="E9F2F6"/>
          </a:solidFill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z="1800" spc="1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5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20" dirty="0">
                <a:solidFill>
                  <a:srgbClr val="107FA7"/>
                </a:solidFill>
                <a:latin typeface="Calibri"/>
                <a:cs typeface="Calibri"/>
              </a:rPr>
              <a:t>x</a:t>
            </a:r>
            <a:r>
              <a:rPr sz="1800" spc="-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80300" y="1028700"/>
            <a:ext cx="1511300" cy="55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31100" y="1028700"/>
            <a:ext cx="1371600" cy="622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43800" y="1066800"/>
            <a:ext cx="1384300" cy="431800"/>
          </a:xfrm>
          <a:custGeom>
            <a:avLst/>
            <a:gdLst/>
            <a:ahLst/>
            <a:cxnLst/>
            <a:rect l="l" t="t" r="r" b="b"/>
            <a:pathLst>
              <a:path w="1384300" h="431800">
                <a:moveTo>
                  <a:pt x="1381456" y="0"/>
                </a:moveTo>
                <a:lnTo>
                  <a:pt x="2843" y="0"/>
                </a:lnTo>
                <a:lnTo>
                  <a:pt x="0" y="2842"/>
                </a:lnTo>
                <a:lnTo>
                  <a:pt x="0" y="428957"/>
                </a:lnTo>
                <a:lnTo>
                  <a:pt x="2843" y="431800"/>
                </a:lnTo>
                <a:lnTo>
                  <a:pt x="1381456" y="431800"/>
                </a:lnTo>
                <a:lnTo>
                  <a:pt x="1384300" y="428957"/>
                </a:lnTo>
                <a:lnTo>
                  <a:pt x="1384300" y="419100"/>
                </a:lnTo>
                <a:lnTo>
                  <a:pt x="12700" y="419100"/>
                </a:lnTo>
                <a:lnTo>
                  <a:pt x="12700" y="12700"/>
                </a:lnTo>
                <a:lnTo>
                  <a:pt x="1384300" y="12700"/>
                </a:lnTo>
                <a:lnTo>
                  <a:pt x="1384300" y="2842"/>
                </a:lnTo>
                <a:lnTo>
                  <a:pt x="1381456" y="0"/>
                </a:lnTo>
                <a:close/>
              </a:path>
              <a:path w="1384300" h="431800">
                <a:moveTo>
                  <a:pt x="1384300" y="12700"/>
                </a:moveTo>
                <a:lnTo>
                  <a:pt x="1371600" y="12700"/>
                </a:lnTo>
                <a:lnTo>
                  <a:pt x="1371600" y="419100"/>
                </a:lnTo>
                <a:lnTo>
                  <a:pt x="1384300" y="419100"/>
                </a:lnTo>
                <a:lnTo>
                  <a:pt x="1384300" y="1270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50150" y="1073150"/>
            <a:ext cx="1371600" cy="41910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189865">
              <a:lnSpc>
                <a:spcPct val="100000"/>
              </a:lnSpc>
            </a:pPr>
            <a:r>
              <a:rPr sz="1800" spc="45" dirty="0">
                <a:solidFill>
                  <a:srgbClr val="7F7F7F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7F7F7F"/>
                </a:solidFill>
                <a:latin typeface="Calibri"/>
                <a:cs typeface="Calibri"/>
              </a:rPr>
              <a:t>npu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1800" spc="8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sz="1800" spc="35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6700" y="5372100"/>
            <a:ext cx="8674100" cy="825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25</a:t>
            </a: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98450" y="5406026"/>
          <a:ext cx="8534400" cy="683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066800"/>
                <a:gridCol w="1219200"/>
                <a:gridCol w="990600"/>
                <a:gridCol w="2743200"/>
                <a:gridCol w="609600"/>
                <a:gridCol w="838200"/>
              </a:tblGrid>
              <a:tr h="3352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6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6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od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1030929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6107596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20120829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012215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Oakland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CA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94618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6763384" cy="299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239135">
              <a:lnSpc>
                <a:spcPct val="100000"/>
              </a:lnSpc>
            </a:pP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2000" b="1" spc="5" dirty="0">
                <a:solidFill>
                  <a:srgbClr val="107FA7"/>
                </a:solidFill>
                <a:latin typeface="Calibri"/>
                <a:cs typeface="Calibri"/>
              </a:rPr>
              <a:t>z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9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x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x</a:t>
            </a:r>
            <a:r>
              <a:rPr sz="2000" b="1" spc="-7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wit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90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1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107FA7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z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1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26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943600" cy="262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27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5" dirty="0"/>
              <a:t>e</a:t>
            </a:r>
            <a:r>
              <a:rPr spc="35" dirty="0"/>
              <a:t>n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-25" dirty="0"/>
              <a:t>m</a:t>
            </a:r>
            <a:r>
              <a:rPr dirty="0"/>
              <a:t>e</a:t>
            </a:r>
            <a:r>
              <a:rPr spc="35" dirty="0"/>
              <a:t>n</a:t>
            </a:r>
            <a:r>
              <a:rPr dirty="0"/>
              <a:t>t</a:t>
            </a:r>
            <a:r>
              <a:rPr spc="-150" dirty="0"/>
              <a:t> </a:t>
            </a:r>
            <a:r>
              <a:rPr spc="0" dirty="0"/>
              <a:t>A</a:t>
            </a:r>
            <a:r>
              <a:rPr spc="35" dirty="0"/>
              <a:t>n</a:t>
            </a:r>
            <a:r>
              <a:rPr spc="-50" dirty="0"/>
              <a:t>a</a:t>
            </a:r>
            <a:r>
              <a:rPr spc="50" dirty="0"/>
              <a:t>l</a:t>
            </a:r>
            <a:r>
              <a:rPr spc="0" dirty="0"/>
              <a:t>y</a:t>
            </a:r>
            <a:r>
              <a:rPr spc="-40" dirty="0"/>
              <a:t>s</a:t>
            </a:r>
            <a:r>
              <a:rPr spc="50" dirty="0"/>
              <a:t>i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393305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77800" marR="5080" indent="-165100">
              <a:lnSpc>
                <a:spcPct val="1042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SPLI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EXPLOD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35" dirty="0"/>
              <a:t>p</a:t>
            </a:r>
            <a:r>
              <a:rPr spc="50" dirty="0"/>
              <a:t>li</a:t>
            </a:r>
            <a:r>
              <a:rPr spc="-5" dirty="0"/>
              <a:t>tt</a:t>
            </a:r>
            <a:r>
              <a:rPr spc="50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27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St</a:t>
            </a:r>
            <a:r>
              <a:rPr spc="-45" dirty="0"/>
              <a:t>r</a:t>
            </a:r>
            <a:r>
              <a:rPr spc="50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75" dirty="0"/>
              <a:t> </a:t>
            </a:r>
            <a:r>
              <a:rPr spc="50" dirty="0"/>
              <a:t>i</a:t>
            </a:r>
            <a:r>
              <a:rPr spc="35" dirty="0"/>
              <a:t>n</a:t>
            </a:r>
            <a:r>
              <a:rPr spc="-5" dirty="0"/>
              <a:t>t</a:t>
            </a:r>
            <a:r>
              <a:rPr dirty="0"/>
              <a:t>o</a:t>
            </a:r>
            <a:r>
              <a:rPr spc="-110" dirty="0"/>
              <a:t> </a:t>
            </a:r>
            <a:r>
              <a:rPr spc="-5" dirty="0"/>
              <a:t>R</a:t>
            </a:r>
            <a:r>
              <a:rPr dirty="0"/>
              <a:t>e</a:t>
            </a:r>
            <a:r>
              <a:rPr spc="-25" dirty="0"/>
              <a:t>c</a:t>
            </a:r>
            <a:r>
              <a:rPr spc="30" dirty="0"/>
              <a:t>o</a:t>
            </a:r>
            <a:r>
              <a:rPr spc="-45" dirty="0"/>
              <a:t>r</a:t>
            </a:r>
            <a:r>
              <a:rPr spc="35" dirty="0"/>
              <a:t>d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419100" y="2400300"/>
            <a:ext cx="8369300" cy="334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3550" y="2444750"/>
            <a:ext cx="8229600" cy="3200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 marR="4330700">
              <a:lnSpc>
                <a:spcPts val="2100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peopl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example;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Amy,Sam,Ted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000">
              <a:latin typeface="Times New Roman"/>
              <a:cs typeface="Times New Roman"/>
            </a:endParaRPr>
          </a:p>
          <a:p>
            <a:pPr marL="169545" marR="2692400">
              <a:lnSpc>
                <a:spcPts val="2100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SPLIT(people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','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example;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["Amy","Sa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m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","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69545" algn="just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EXPLODE(SPLI</a:t>
            </a:r>
            <a:r>
              <a:rPr sz="1800" b="1" spc="20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(p</a:t>
            </a:r>
            <a:r>
              <a:rPr sz="1800" b="1" spc="-85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opl</a:t>
            </a:r>
            <a:r>
              <a:rPr sz="1800" b="1" spc="-85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',')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example;</a:t>
            </a:r>
            <a:endParaRPr sz="1800">
              <a:latin typeface="Courier New"/>
              <a:cs typeface="Courier New"/>
            </a:endParaRPr>
          </a:p>
          <a:p>
            <a:pPr marL="169545" marR="7620000" algn="just">
              <a:lnSpc>
                <a:spcPct val="99500"/>
              </a:lnSpc>
              <a:spcBef>
                <a:spcPts val="50"/>
              </a:spcBef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Amy Sam Ted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28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4"/>
            <a:ext cx="6756400" cy="195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SENTENCE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npu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5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nn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P</a:t>
            </a:r>
            <a:r>
              <a:rPr spc="-55" dirty="0"/>
              <a:t>a</a:t>
            </a:r>
            <a:r>
              <a:rPr spc="-45" dirty="0"/>
              <a:t>r</a:t>
            </a:r>
            <a:r>
              <a:rPr spc="-40" dirty="0"/>
              <a:t>s</a:t>
            </a:r>
            <a:r>
              <a:rPr spc="50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25" dirty="0"/>
              <a:t> </a:t>
            </a:r>
            <a:r>
              <a:rPr spc="-5" dirty="0"/>
              <a:t>S</a:t>
            </a:r>
            <a:r>
              <a:rPr dirty="0"/>
              <a:t>e</a:t>
            </a:r>
            <a:r>
              <a:rPr spc="35" dirty="0"/>
              <a:t>n</a:t>
            </a:r>
            <a:r>
              <a:rPr spc="-5" dirty="0"/>
              <a:t>t</a:t>
            </a:r>
            <a:r>
              <a:rPr dirty="0"/>
              <a:t>e</a:t>
            </a:r>
            <a:r>
              <a:rPr spc="35" dirty="0"/>
              <a:t>n</a:t>
            </a:r>
            <a:r>
              <a:rPr spc="-25" dirty="0"/>
              <a:t>c</a:t>
            </a:r>
            <a:r>
              <a:rPr dirty="0"/>
              <a:t>es</a:t>
            </a:r>
            <a:r>
              <a:rPr spc="-85" dirty="0"/>
              <a:t> </a:t>
            </a:r>
            <a:r>
              <a:rPr spc="50" dirty="0"/>
              <a:t>i</a:t>
            </a:r>
            <a:r>
              <a:rPr spc="35" dirty="0"/>
              <a:t>n</a:t>
            </a:r>
            <a:r>
              <a:rPr spc="-5" dirty="0"/>
              <a:t>t</a:t>
            </a:r>
            <a:r>
              <a:rPr dirty="0"/>
              <a:t>o</a:t>
            </a:r>
            <a:r>
              <a:rPr spc="-110" dirty="0"/>
              <a:t> </a:t>
            </a:r>
            <a:r>
              <a:rPr spc="-145" dirty="0"/>
              <a:t>W</a:t>
            </a:r>
            <a:r>
              <a:rPr spc="30" dirty="0"/>
              <a:t>o</a:t>
            </a:r>
            <a:r>
              <a:rPr spc="-45" dirty="0"/>
              <a:t>r</a:t>
            </a:r>
            <a:r>
              <a:rPr spc="35" dirty="0"/>
              <a:t>d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495300" y="3238500"/>
            <a:ext cx="8140700" cy="234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800" y="3365500"/>
            <a:ext cx="8077200" cy="200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750" y="3282950"/>
            <a:ext cx="8001000" cy="22098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SELEC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tx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FRO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phrase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WHER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id=12345;</a:t>
            </a:r>
            <a:endParaRPr sz="1600">
              <a:latin typeface="Courier New"/>
              <a:cs typeface="Courier New"/>
            </a:endParaRPr>
          </a:p>
          <a:p>
            <a:pPr marL="169545">
              <a:lnSpc>
                <a:spcPts val="1910"/>
              </a:lnSpc>
            </a:pP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I</a:t>
            </a:r>
            <a:r>
              <a:rPr sz="16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bough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6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thi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6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compute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600" b="1" spc="-3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an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6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reall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y</a:t>
            </a:r>
            <a:r>
              <a:rPr sz="1600" b="1" spc="-2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lov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6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it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!</a:t>
            </a:r>
            <a:r>
              <a:rPr sz="16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It'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6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ver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y</a:t>
            </a:r>
            <a:r>
              <a:rPr sz="16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fas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6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and</a:t>
            </a:r>
            <a:endParaRPr sz="16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80"/>
              </a:spcBef>
            </a:pP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doe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600" b="1" spc="-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no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600" b="1" spc="-2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cras</a:t>
            </a:r>
            <a:r>
              <a:rPr sz="1600" b="1" spc="40" dirty="0">
                <a:solidFill>
                  <a:srgbClr val="107FA7"/>
                </a:solidFill>
                <a:latin typeface="Courier New"/>
                <a:cs typeface="Courier New"/>
              </a:rPr>
              <a:t>h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69545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SELEC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SENTENCES(</a:t>
            </a:r>
            <a:r>
              <a:rPr sz="1600" b="1" spc="-60" dirty="0">
                <a:solidFill>
                  <a:srgbClr val="A40040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A40040"/>
                </a:solidFill>
                <a:latin typeface="Courier New"/>
                <a:cs typeface="Courier New"/>
              </a:rPr>
              <a:t>xt</a:t>
            </a:r>
            <a:r>
              <a:rPr sz="1600" b="1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600" b="1" spc="-32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FRO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phrase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WHER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id=1234</a:t>
            </a:r>
            <a:r>
              <a:rPr sz="1600" b="1" spc="40" dirty="0">
                <a:latin typeface="Courier New"/>
                <a:cs typeface="Courier New"/>
              </a:rPr>
              <a:t>5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69545">
              <a:lnSpc>
                <a:spcPts val="1900"/>
              </a:lnSpc>
            </a:pP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[["I","bo</a:t>
            </a:r>
            <a:r>
              <a:rPr sz="1600" b="1" spc="-60" dirty="0">
                <a:solidFill>
                  <a:srgbClr val="107FA7"/>
                </a:solidFill>
                <a:latin typeface="Courier New"/>
                <a:cs typeface="Courier New"/>
              </a:rPr>
              <a:t>u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gh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"t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h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is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co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m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pu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",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an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"r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al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l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y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,"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l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ov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"i</a:t>
            </a:r>
            <a:r>
              <a:rPr sz="1600" b="1" spc="-50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"]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96545">
              <a:lnSpc>
                <a:spcPts val="1910"/>
              </a:lnSpc>
            </a:pP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["It's",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ve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y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,"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f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as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"a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d"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oe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",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o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t"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"c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600" b="1" spc="50" dirty="0">
                <a:solidFill>
                  <a:srgbClr val="107FA7"/>
                </a:solidFill>
                <a:latin typeface="Courier New"/>
                <a:cs typeface="Courier New"/>
              </a:rPr>
              <a:t>h</a:t>
            </a:r>
            <a:r>
              <a:rPr sz="1600" b="1" spc="3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600" b="1" spc="-65" dirty="0">
                <a:solidFill>
                  <a:srgbClr val="107FA7"/>
                </a:solidFill>
                <a:latin typeface="Courier New"/>
                <a:cs typeface="Courier New"/>
              </a:rPr>
              <a:t>]</a:t>
            </a:r>
            <a:r>
              <a:rPr sz="1600" b="1" dirty="0">
                <a:solidFill>
                  <a:srgbClr val="107FA7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29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366000" cy="2141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(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2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0" dirty="0">
                <a:latin typeface="Calibri"/>
                <a:cs typeface="Calibri"/>
              </a:rPr>
              <a:t>gg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bod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fy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08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n</a:t>
            </a:r>
            <a:r>
              <a:rPr spc="-35" dirty="0"/>
              <a:t>-g</a:t>
            </a:r>
            <a:r>
              <a:rPr spc="-45" dirty="0"/>
              <a:t>r</a:t>
            </a:r>
            <a:r>
              <a:rPr spc="-50" dirty="0"/>
              <a:t>a</a:t>
            </a:r>
            <a:r>
              <a:rPr spc="-25" dirty="0"/>
              <a:t>m</a:t>
            </a:r>
            <a:r>
              <a:rPr dirty="0"/>
              <a:t>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06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106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4"/>
            <a:ext cx="7757795" cy="297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NGRAM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npu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)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3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STRUC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alibri"/>
                <a:cs typeface="Calibri"/>
              </a:rPr>
              <a:t>wit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tw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</a:rPr>
              <a:t>ngram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</a:rPr>
              <a:t>estfrequency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31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-50" dirty="0"/>
              <a:t>a</a:t>
            </a:r>
            <a:r>
              <a:rPr spc="45" dirty="0"/>
              <a:t>l</a:t>
            </a:r>
            <a:r>
              <a:rPr spc="-20" dirty="0"/>
              <a:t>c</a:t>
            </a:r>
            <a:r>
              <a:rPr spc="35" dirty="0"/>
              <a:t>u</a:t>
            </a:r>
            <a:r>
              <a:rPr spc="45" dirty="0"/>
              <a:t>l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175" dirty="0"/>
              <a:t> </a:t>
            </a:r>
            <a:r>
              <a:rPr spc="35" dirty="0"/>
              <a:t>n</a:t>
            </a:r>
            <a:r>
              <a:rPr spc="-35" dirty="0"/>
              <a:t>-g</a:t>
            </a:r>
            <a:r>
              <a:rPr spc="-45" dirty="0"/>
              <a:t>r</a:t>
            </a:r>
            <a:r>
              <a:rPr spc="-50" dirty="0"/>
              <a:t>a</a:t>
            </a:r>
            <a:r>
              <a:rPr spc="-25" dirty="0"/>
              <a:t>m</a:t>
            </a:r>
            <a:r>
              <a:rPr dirty="0"/>
              <a:t>s</a:t>
            </a:r>
            <a:r>
              <a:rPr spc="114" dirty="0"/>
              <a:t> </a:t>
            </a:r>
            <a:r>
              <a:rPr spc="50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dirty="0"/>
              <a:t>H</a:t>
            </a:r>
            <a:r>
              <a:rPr spc="45" dirty="0"/>
              <a:t>i</a:t>
            </a:r>
            <a:r>
              <a:rPr spc="5" dirty="0"/>
              <a:t>v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-30" dirty="0"/>
              <a:t>(</a:t>
            </a:r>
            <a:r>
              <a:rPr spc="-25" dirty="0"/>
              <a:t>1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300" y="2324100"/>
            <a:ext cx="8343900" cy="379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6100" y="2425700"/>
            <a:ext cx="7912100" cy="363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750" y="2368550"/>
            <a:ext cx="8204200" cy="3657600"/>
          </a:xfrm>
          <a:custGeom>
            <a:avLst/>
            <a:gdLst/>
            <a:ahLst/>
            <a:cxnLst/>
            <a:rect l="l" t="t" r="r" b="b"/>
            <a:pathLst>
              <a:path w="8204200" h="3657600">
                <a:moveTo>
                  <a:pt x="0" y="0"/>
                </a:moveTo>
                <a:lnTo>
                  <a:pt x="8204200" y="0"/>
                </a:lnTo>
                <a:lnTo>
                  <a:pt x="8204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750" y="2368550"/>
            <a:ext cx="8204200" cy="3657600"/>
          </a:xfrm>
          <a:custGeom>
            <a:avLst/>
            <a:gdLst/>
            <a:ahLst/>
            <a:cxnLst/>
            <a:rect l="l" t="t" r="r" b="b"/>
            <a:pathLst>
              <a:path w="8204200" h="3657600">
                <a:moveTo>
                  <a:pt x="0" y="0"/>
                </a:moveTo>
                <a:lnTo>
                  <a:pt x="8204200" y="0"/>
                </a:lnTo>
                <a:lnTo>
                  <a:pt x="8204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7242" y="1183654"/>
            <a:ext cx="7579995" cy="464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NGRAM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SENTENCE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8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LOWE</a:t>
            </a:r>
            <a:r>
              <a:rPr sz="2000" dirty="0">
                <a:latin typeface="Courier New"/>
                <a:cs typeface="Courier New"/>
              </a:rPr>
              <a:t>R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ali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EXPLOD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8859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tx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phrase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WHER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i</a:t>
            </a:r>
            <a:r>
              <a:rPr sz="1800" b="1" spc="20" dirty="0">
                <a:latin typeface="Courier New"/>
                <a:cs typeface="Courier New"/>
              </a:rPr>
              <a:t>d</a:t>
            </a:r>
            <a:r>
              <a:rPr sz="1800" b="1" spc="15" dirty="0">
                <a:latin typeface="Courier New"/>
                <a:cs typeface="Courier New"/>
              </a:rPr>
              <a:t>=56789;</a:t>
            </a:r>
            <a:endParaRPr sz="1800">
              <a:latin typeface="Courier New"/>
              <a:cs typeface="Courier New"/>
            </a:endParaRPr>
          </a:p>
          <a:p>
            <a:pPr marL="188595" marR="5080">
              <a:lnSpc>
                <a:spcPts val="2200"/>
              </a:lnSpc>
              <a:spcBef>
                <a:spcPts val="10"/>
              </a:spcBef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Thi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table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great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.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Th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siz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800" b="1" spc="4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great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.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Th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scree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is great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.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Th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audi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o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great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.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I</a:t>
            </a:r>
            <a:r>
              <a:rPr sz="1800" b="1" spc="3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lov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thi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tablet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!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I</a:t>
            </a:r>
            <a:r>
              <a:rPr sz="1800" b="1" spc="3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love everythin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g</a:t>
            </a:r>
            <a:r>
              <a:rPr sz="1800" b="1" spc="-2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abou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thi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tablet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!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!!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750">
              <a:latin typeface="Times New Roman"/>
              <a:cs typeface="Times New Roman"/>
            </a:endParaRPr>
          </a:p>
          <a:p>
            <a:pPr marL="18859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EXPLODE(NGRAMS(</a:t>
            </a:r>
            <a:r>
              <a:rPr sz="1800" b="1" spc="-80" dirty="0">
                <a:latin typeface="Courier New"/>
                <a:cs typeface="Courier New"/>
              </a:rPr>
              <a:t>S</a:t>
            </a:r>
            <a:r>
              <a:rPr sz="1800" b="1" spc="15" dirty="0">
                <a:latin typeface="Courier New"/>
                <a:cs typeface="Courier New"/>
              </a:rPr>
              <a:t>ENT</a:t>
            </a:r>
            <a:r>
              <a:rPr sz="1800" b="1" spc="-85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NCE</a:t>
            </a:r>
            <a:r>
              <a:rPr sz="1800" b="1" spc="-85" dirty="0">
                <a:latin typeface="Courier New"/>
                <a:cs typeface="Courier New"/>
              </a:rPr>
              <a:t>S</a:t>
            </a:r>
            <a:r>
              <a:rPr sz="1800" b="1" spc="15" dirty="0">
                <a:latin typeface="Courier New"/>
                <a:cs typeface="Courier New"/>
              </a:rPr>
              <a:t>(LO</a:t>
            </a:r>
            <a:r>
              <a:rPr sz="1800" b="1" spc="-85" dirty="0">
                <a:latin typeface="Courier New"/>
                <a:cs typeface="Courier New"/>
              </a:rPr>
              <a:t>W</a:t>
            </a:r>
            <a:r>
              <a:rPr sz="1800" b="1" spc="15" dirty="0">
                <a:latin typeface="Courier New"/>
                <a:cs typeface="Courier New"/>
              </a:rPr>
              <a:t>ER(</a:t>
            </a:r>
            <a:r>
              <a:rPr sz="1800" b="1" spc="-85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xt)</a:t>
            </a:r>
            <a:r>
              <a:rPr sz="1800" b="1" spc="-85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265" dirty="0">
                <a:latin typeface="Courier New"/>
                <a:cs typeface="Courier New"/>
              </a:rPr>
              <a:t> </a:t>
            </a:r>
            <a:r>
              <a:rPr sz="1800" b="1" spc="25" dirty="0">
                <a:latin typeface="Courier New"/>
                <a:cs typeface="Courier New"/>
              </a:rPr>
              <a:t>2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5))</a:t>
            </a:r>
            <a:endParaRPr sz="1800">
              <a:latin typeface="Courier New"/>
              <a:cs typeface="Courier New"/>
            </a:endParaRPr>
          </a:p>
          <a:p>
            <a:pPr marR="196215" algn="ctr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bigram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phrase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WHER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id=56789;</a:t>
            </a:r>
            <a:endParaRPr sz="1800">
              <a:latin typeface="Courier New"/>
              <a:cs typeface="Courier New"/>
            </a:endParaRPr>
          </a:p>
          <a:p>
            <a:pPr marL="188595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{"ngra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m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":["is"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"gr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]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,"e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tfr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que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cy"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: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4.0}</a:t>
            </a:r>
            <a:endParaRPr sz="1800">
              <a:latin typeface="Courier New"/>
              <a:cs typeface="Courier New"/>
            </a:endParaRPr>
          </a:p>
          <a:p>
            <a:pPr marL="188595">
              <a:lnSpc>
                <a:spcPts val="2130"/>
              </a:lnSpc>
              <a:spcBef>
                <a:spcPts val="40"/>
              </a:spcBef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{"ngra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m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":["gre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a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t",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th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-80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],"</a:t>
            </a:r>
            <a:r>
              <a:rPr sz="1800" b="1" spc="-8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stf</a:t>
            </a:r>
            <a:r>
              <a:rPr sz="1800" b="1" spc="-80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equ</a:t>
            </a:r>
            <a:r>
              <a:rPr sz="1800" b="1" spc="-8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ncy</a:t>
            </a:r>
            <a:r>
              <a:rPr sz="1800" b="1" spc="-80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:3.</a:t>
            </a:r>
            <a:r>
              <a:rPr sz="1800" b="1" spc="-80" dirty="0">
                <a:solidFill>
                  <a:srgbClr val="107FA7"/>
                </a:solidFill>
                <a:latin typeface="Courier New"/>
                <a:cs typeface="Courier New"/>
              </a:rPr>
              <a:t>0}</a:t>
            </a:r>
            <a:endParaRPr sz="1800">
              <a:latin typeface="Courier New"/>
              <a:cs typeface="Courier New"/>
            </a:endParaRPr>
          </a:p>
          <a:p>
            <a:pPr marL="188595">
              <a:lnSpc>
                <a:spcPts val="213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{"ngra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m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":["thi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","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abl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"]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"es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fre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q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uen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c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y":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.0}</a:t>
            </a:r>
            <a:endParaRPr sz="1800">
              <a:latin typeface="Courier New"/>
              <a:cs typeface="Courier New"/>
            </a:endParaRPr>
          </a:p>
          <a:p>
            <a:pPr marL="188595">
              <a:lnSpc>
                <a:spcPts val="2130"/>
              </a:lnSpc>
              <a:spcBef>
                <a:spcPts val="40"/>
              </a:spcBef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{"ngra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m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":["i",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lov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"],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est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f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req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u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enc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y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":2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.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0}</a:t>
            </a:r>
            <a:endParaRPr sz="1800">
              <a:latin typeface="Courier New"/>
              <a:cs typeface="Courier New"/>
            </a:endParaRPr>
          </a:p>
          <a:p>
            <a:pPr marL="188595">
              <a:lnSpc>
                <a:spcPts val="213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{"ngra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m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":["tab</a:t>
            </a:r>
            <a:r>
              <a:rPr sz="1800" b="1" spc="-80" dirty="0">
                <a:solidFill>
                  <a:srgbClr val="107FA7"/>
                </a:solidFill>
                <a:latin typeface="Courier New"/>
                <a:cs typeface="Courier New"/>
              </a:rPr>
              <a:t>l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et"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i"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]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,"e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tfr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que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cy"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: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1.0}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32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-50" dirty="0"/>
              <a:t>a</a:t>
            </a:r>
            <a:r>
              <a:rPr spc="45" dirty="0"/>
              <a:t>l</a:t>
            </a:r>
            <a:r>
              <a:rPr spc="-20" dirty="0"/>
              <a:t>c</a:t>
            </a:r>
            <a:r>
              <a:rPr spc="35" dirty="0"/>
              <a:t>u</a:t>
            </a:r>
            <a:r>
              <a:rPr spc="45" dirty="0"/>
              <a:t>l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175" dirty="0"/>
              <a:t> </a:t>
            </a:r>
            <a:r>
              <a:rPr spc="35" dirty="0"/>
              <a:t>n</a:t>
            </a:r>
            <a:r>
              <a:rPr spc="-35" dirty="0"/>
              <a:t>-g</a:t>
            </a:r>
            <a:r>
              <a:rPr spc="-45" dirty="0"/>
              <a:t>r</a:t>
            </a:r>
            <a:r>
              <a:rPr spc="-50" dirty="0"/>
              <a:t>a</a:t>
            </a:r>
            <a:r>
              <a:rPr spc="-25" dirty="0"/>
              <a:t>m</a:t>
            </a:r>
            <a:r>
              <a:rPr dirty="0"/>
              <a:t>s</a:t>
            </a:r>
            <a:r>
              <a:rPr spc="114" dirty="0"/>
              <a:t> </a:t>
            </a:r>
            <a:r>
              <a:rPr spc="50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5" dirty="0"/>
              <a:t>H</a:t>
            </a:r>
            <a:r>
              <a:rPr spc="50" dirty="0"/>
              <a:t>i</a:t>
            </a:r>
            <a:r>
              <a:rPr spc="5" dirty="0"/>
              <a:t>v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-30" dirty="0"/>
              <a:t>(</a:t>
            </a:r>
            <a:r>
              <a:rPr spc="-25" dirty="0"/>
              <a:t>2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2324100"/>
            <a:ext cx="8445500" cy="387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950" y="2368550"/>
            <a:ext cx="8305800" cy="3733800"/>
          </a:xfrm>
          <a:custGeom>
            <a:avLst/>
            <a:gdLst/>
            <a:ahLst/>
            <a:cxnLst/>
            <a:rect l="l" t="t" r="r" b="b"/>
            <a:pathLst>
              <a:path w="8305800" h="3733800">
                <a:moveTo>
                  <a:pt x="0" y="0"/>
                </a:moveTo>
                <a:lnTo>
                  <a:pt x="8305800" y="0"/>
                </a:lnTo>
                <a:lnTo>
                  <a:pt x="8305800" y="3733800"/>
                </a:lnTo>
                <a:lnTo>
                  <a:pt x="0" y="37338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7242" y="1183654"/>
            <a:ext cx="7948930" cy="438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257810" indent="-165100" algn="ctr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CONTEXT_NGRAM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14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npu</a:t>
            </a:r>
            <a:r>
              <a:rPr sz="2000" spc="229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rr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NUL</a:t>
            </a:r>
            <a:r>
              <a:rPr sz="2000" dirty="0">
                <a:latin typeface="Courier New"/>
                <a:cs typeface="Courier New"/>
              </a:rPr>
              <a:t>L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26479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tx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phrases</a:t>
            </a:r>
            <a:endParaRPr sz="1800">
              <a:latin typeface="Courier New"/>
              <a:cs typeface="Courier New"/>
            </a:endParaRPr>
          </a:p>
          <a:p>
            <a:pPr marL="54419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WHER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tx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LIK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'%ne</a:t>
            </a:r>
            <a:r>
              <a:rPr sz="1800" b="1" dirty="0">
                <a:latin typeface="Courier New"/>
                <a:cs typeface="Courier New"/>
              </a:rPr>
              <a:t>w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computer%';</a:t>
            </a:r>
            <a:endParaRPr sz="1800">
              <a:latin typeface="Courier New"/>
              <a:cs typeface="Courier New"/>
            </a:endParaRPr>
          </a:p>
          <a:p>
            <a:pPr marL="264795" marR="551815">
              <a:lnSpc>
                <a:spcPct val="101899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y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ne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w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compute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fast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!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I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wis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h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I'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upgrade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sooner. Thi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ne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w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compute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800" b="1" spc="-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expensive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800" b="1" spc="-2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bu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I</a:t>
            </a:r>
            <a:r>
              <a:rPr sz="1800" b="1" spc="3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nee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800" b="1" spc="4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now.</a:t>
            </a:r>
            <a:endParaRPr sz="1800">
              <a:latin typeface="Courier New"/>
              <a:cs typeface="Courier New"/>
            </a:endParaRPr>
          </a:p>
          <a:p>
            <a:pPr marL="264795">
              <a:lnSpc>
                <a:spcPts val="2100"/>
              </a:lnSpc>
            </a:pP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I</a:t>
            </a:r>
            <a:r>
              <a:rPr sz="1800" b="1" spc="3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can'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believ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he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ne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w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compute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faile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already.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26479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EXPLOD</a:t>
            </a:r>
            <a:r>
              <a:rPr sz="1800" b="1" spc="20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(CONTEXT</a:t>
            </a:r>
            <a:r>
              <a:rPr sz="1800" b="1" spc="-80" dirty="0">
                <a:solidFill>
                  <a:srgbClr val="A40040"/>
                </a:solidFill>
                <a:latin typeface="Courier New"/>
                <a:cs typeface="Courier New"/>
              </a:rPr>
              <a:t>_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NGR</a:t>
            </a:r>
            <a:r>
              <a:rPr sz="1800" b="1" spc="-85" dirty="0">
                <a:solidFill>
                  <a:srgbClr val="A40040"/>
                </a:solidFill>
                <a:latin typeface="Courier New"/>
                <a:cs typeface="Courier New"/>
              </a:rPr>
              <a:t>A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MS(</a:t>
            </a:r>
            <a:r>
              <a:rPr sz="1800" b="1" spc="-85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ENT</a:t>
            </a:r>
            <a:r>
              <a:rPr sz="1800" b="1" spc="-85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NCE</a:t>
            </a:r>
            <a:r>
              <a:rPr sz="1800" b="1" spc="-85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(LO</a:t>
            </a:r>
            <a:r>
              <a:rPr sz="1800" b="1" spc="-85" dirty="0">
                <a:solidFill>
                  <a:srgbClr val="A40040"/>
                </a:solidFill>
                <a:latin typeface="Courier New"/>
                <a:cs typeface="Courier New"/>
              </a:rPr>
              <a:t>W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E</a:t>
            </a:r>
            <a:r>
              <a:rPr sz="1800" b="1" spc="25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(</a:t>
            </a:r>
            <a:r>
              <a:rPr sz="1800" b="1" spc="-85" dirty="0">
                <a:solidFill>
                  <a:srgbClr val="A40040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xt</a:t>
            </a:r>
            <a:r>
              <a:rPr sz="1800" b="1" spc="20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800" b="1" spc="-80" dirty="0">
                <a:solidFill>
                  <a:srgbClr val="A40040"/>
                </a:solidFill>
                <a:latin typeface="Courier New"/>
                <a:cs typeface="Courier New"/>
              </a:rPr>
              <a:t>),</a:t>
            </a:r>
            <a:endParaRPr sz="1800">
              <a:latin typeface="Courier New"/>
              <a:cs typeface="Courier New"/>
            </a:endParaRPr>
          </a:p>
          <a:p>
            <a:pPr marL="544195" marR="5080">
              <a:lnSpc>
                <a:spcPts val="2200"/>
              </a:lnSpc>
              <a:spcBef>
                <a:spcPts val="10"/>
              </a:spcBef>
            </a:pP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ARRAY</a:t>
            </a:r>
            <a:r>
              <a:rPr sz="1800" b="1" spc="20" dirty="0">
                <a:solidFill>
                  <a:srgbClr val="A40040"/>
                </a:solidFill>
                <a:latin typeface="Courier New"/>
                <a:cs typeface="Courier New"/>
              </a:rPr>
              <a:t>(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"new"</a:t>
            </a:r>
            <a:r>
              <a:rPr sz="1800" b="1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800" b="1" spc="-3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"computer"</a:t>
            </a:r>
            <a:r>
              <a:rPr sz="1800" b="1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800" b="1" spc="-2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NULL</a:t>
            </a:r>
            <a:r>
              <a:rPr sz="1800" b="1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800" b="1" spc="-6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NULL</a:t>
            </a:r>
            <a:r>
              <a:rPr sz="1800" b="1" spc="20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800" b="1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800" b="1" spc="-16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2</a:t>
            </a:r>
            <a:r>
              <a:rPr sz="1800" b="1" dirty="0">
                <a:solidFill>
                  <a:srgbClr val="A40040"/>
                </a:solidFill>
                <a:latin typeface="Courier New"/>
                <a:cs typeface="Courier New"/>
              </a:rPr>
              <a:t>,</a:t>
            </a:r>
            <a:r>
              <a:rPr sz="1800" b="1" spc="-6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3</a:t>
            </a:r>
            <a:r>
              <a:rPr sz="1800" b="1" spc="20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800" b="1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800" b="1" spc="-6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800" b="1" spc="4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ngrams </a:t>
            </a:r>
            <a:r>
              <a:rPr sz="1800" b="1" spc="15" dirty="0">
                <a:latin typeface="Courier New"/>
                <a:cs typeface="Courier New"/>
              </a:rPr>
              <a:t>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phrases;</a:t>
            </a:r>
            <a:endParaRPr sz="1800">
              <a:latin typeface="Courier New"/>
              <a:cs typeface="Courier New"/>
            </a:endParaRPr>
          </a:p>
          <a:p>
            <a:pPr marL="264795">
              <a:lnSpc>
                <a:spcPts val="202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{"ngra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m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":["is"</a:t>
            </a:r>
            <a:r>
              <a:rPr sz="1800" b="1" spc="-80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"ex</a:t>
            </a:r>
            <a:r>
              <a:rPr sz="1800" b="1" spc="-80" dirty="0">
                <a:solidFill>
                  <a:srgbClr val="107FA7"/>
                </a:solidFill>
                <a:latin typeface="Courier New"/>
                <a:cs typeface="Courier New"/>
              </a:rPr>
              <a:t>p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ens</a:t>
            </a:r>
            <a:r>
              <a:rPr sz="1800" b="1" spc="-80" dirty="0">
                <a:solidFill>
                  <a:srgbClr val="107FA7"/>
                </a:solidFill>
                <a:latin typeface="Courier New"/>
                <a:cs typeface="Courier New"/>
              </a:rPr>
              <a:t>i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v</a:t>
            </a:r>
            <a:r>
              <a:rPr sz="1800" b="1" spc="10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]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,"e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tfr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que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cy"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: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1.0}</a:t>
            </a:r>
            <a:endParaRPr sz="1800">
              <a:latin typeface="Courier New"/>
              <a:cs typeface="Courier New"/>
            </a:endParaRPr>
          </a:p>
          <a:p>
            <a:pPr marL="264795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{"ngra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m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":["fai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l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ed"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"al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ead</a:t>
            </a:r>
            <a:r>
              <a:rPr sz="1800" b="1" spc="-80" dirty="0">
                <a:solidFill>
                  <a:srgbClr val="107FA7"/>
                </a:solidFill>
                <a:latin typeface="Courier New"/>
                <a:cs typeface="Courier New"/>
              </a:rPr>
              <a:t>y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"],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est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f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req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u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enc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y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: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1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.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</a:t>
            </a:r>
            <a:r>
              <a:rPr spc="50" dirty="0"/>
              <a:t>i</a:t>
            </a:r>
            <a:r>
              <a:rPr spc="35" dirty="0"/>
              <a:t>nd</a:t>
            </a:r>
            <a:r>
              <a:rPr spc="50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175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dirty="0"/>
              <a:t>e</a:t>
            </a:r>
            <a:r>
              <a:rPr spc="-25" dirty="0"/>
              <a:t>c</a:t>
            </a:r>
            <a:r>
              <a:rPr spc="50" dirty="0"/>
              <a:t>i</a:t>
            </a:r>
            <a:r>
              <a:rPr spc="-35" dirty="0"/>
              <a:t>f</a:t>
            </a:r>
            <a:r>
              <a:rPr spc="50" dirty="0"/>
              <a:t>i</a:t>
            </a:r>
            <a:r>
              <a:rPr spc="-5" dirty="0"/>
              <a:t>c</a:t>
            </a:r>
            <a:r>
              <a:rPr spc="-160" dirty="0"/>
              <a:t> </a:t>
            </a:r>
            <a:r>
              <a:rPr spc="40" dirty="0"/>
              <a:t>n</a:t>
            </a:r>
            <a:r>
              <a:rPr spc="-35" dirty="0"/>
              <a:t>-g</a:t>
            </a:r>
            <a:r>
              <a:rPr spc="-45" dirty="0"/>
              <a:t>r</a:t>
            </a:r>
            <a:r>
              <a:rPr spc="-50" dirty="0"/>
              <a:t>a</a:t>
            </a:r>
            <a:r>
              <a:rPr spc="-25" dirty="0"/>
              <a:t>m</a:t>
            </a:r>
            <a:r>
              <a:rPr dirty="0"/>
              <a:t>s</a:t>
            </a:r>
            <a:r>
              <a:rPr spc="114" dirty="0"/>
              <a:t> </a:t>
            </a:r>
            <a:r>
              <a:rPr spc="50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-175" dirty="0"/>
              <a:t>T</a:t>
            </a:r>
            <a:r>
              <a:rPr dirty="0"/>
              <a:t>e</a:t>
            </a:r>
            <a:r>
              <a:rPr spc="-45" dirty="0"/>
              <a:t>x</a:t>
            </a:r>
            <a:r>
              <a:rPr dirty="0"/>
              <a:t>t</a:t>
            </a:r>
          </a:p>
        </p:txBody>
      </p:sp>
      <p:sp>
        <p:nvSpPr>
          <p:cNvPr id="6" name="object 6"/>
          <p:cNvSpPr/>
          <p:nvPr/>
        </p:nvSpPr>
        <p:spPr>
          <a:xfrm>
            <a:off x="615950" y="2368550"/>
            <a:ext cx="8305800" cy="3733800"/>
          </a:xfrm>
          <a:custGeom>
            <a:avLst/>
            <a:gdLst/>
            <a:ahLst/>
            <a:cxnLst/>
            <a:rect l="l" t="t" r="r" b="b"/>
            <a:pathLst>
              <a:path w="8305800" h="3733800">
                <a:moveTo>
                  <a:pt x="0" y="0"/>
                </a:moveTo>
                <a:lnTo>
                  <a:pt x="8305800" y="0"/>
                </a:lnTo>
                <a:lnTo>
                  <a:pt x="8305800" y="3733800"/>
                </a:lnTo>
                <a:lnTo>
                  <a:pt x="0" y="3733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33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4000500" y="1257300"/>
            <a:ext cx="4559300" cy="113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51300" y="1371600"/>
            <a:ext cx="3022600" cy="92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44950" y="1301750"/>
            <a:ext cx="4419600" cy="990600"/>
          </a:xfrm>
          <a:custGeom>
            <a:avLst/>
            <a:gdLst/>
            <a:ahLst/>
            <a:cxnLst/>
            <a:rect l="l" t="t" r="r" b="b"/>
            <a:pathLst>
              <a:path w="4419600" h="990600">
                <a:moveTo>
                  <a:pt x="0" y="0"/>
                </a:moveTo>
                <a:lnTo>
                  <a:pt x="4419600" y="0"/>
                </a:lnTo>
                <a:lnTo>
                  <a:pt x="4419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4950" y="1301750"/>
            <a:ext cx="4419600" cy="990600"/>
          </a:xfrm>
          <a:custGeom>
            <a:avLst/>
            <a:gdLst/>
            <a:ahLst/>
            <a:cxnLst/>
            <a:rect l="l" t="t" r="r" b="b"/>
            <a:pathLst>
              <a:path w="4419600" h="990600">
                <a:moveTo>
                  <a:pt x="0" y="0"/>
                </a:moveTo>
                <a:lnTo>
                  <a:pt x="4419600" y="0"/>
                </a:lnTo>
                <a:lnTo>
                  <a:pt x="4419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08779" y="1513478"/>
            <a:ext cx="2698115" cy="1218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0960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*</a:t>
            </a:r>
            <a:r>
              <a:rPr sz="1800" b="1" spc="3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disks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CROS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JOI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1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sizes;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395095">
              <a:lnSpc>
                <a:spcPct val="100000"/>
              </a:lnSpc>
              <a:spcBef>
                <a:spcPts val="1290"/>
              </a:spcBef>
            </a:pPr>
            <a:r>
              <a:rPr sz="1600" b="1" spc="-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45" dirty="0">
                <a:latin typeface="Calibri"/>
                <a:cs typeface="Calibri"/>
              </a:rPr>
              <a:t>s</a:t>
            </a:r>
            <a:r>
              <a:rPr sz="1600" b="1" spc="30" dirty="0">
                <a:latin typeface="Calibri"/>
                <a:cs typeface="Calibri"/>
              </a:rPr>
              <a:t>u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f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30" dirty="0">
                <a:latin typeface="Calibri"/>
                <a:cs typeface="Calibri"/>
              </a:rPr>
              <a:t>qu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30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5306" y="3570223"/>
            <a:ext cx="90296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4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40" dirty="0">
                <a:latin typeface="Calibri"/>
                <a:cs typeface="Calibri"/>
              </a:rPr>
              <a:t>z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spc="0" dirty="0">
                <a:latin typeface="Calibri"/>
                <a:cs typeface="Calibri"/>
              </a:rPr>
              <a:t>a</a:t>
            </a:r>
            <a:r>
              <a:rPr sz="1600" b="1" spc="30" dirty="0">
                <a:latin typeface="Calibri"/>
                <a:cs typeface="Calibri"/>
              </a:rPr>
              <a:t>b</a:t>
            </a:r>
            <a:r>
              <a:rPr sz="1600" b="1" dirty="0">
                <a:latin typeface="Calibri"/>
                <a:cs typeface="Calibri"/>
              </a:rPr>
              <a:t>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13100" y="1524000"/>
            <a:ext cx="1003300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6600" y="1618842"/>
            <a:ext cx="762635" cy="116839"/>
          </a:xfrm>
          <a:custGeom>
            <a:avLst/>
            <a:gdLst/>
            <a:ahLst/>
            <a:cxnLst/>
            <a:rect l="l" t="t" r="r" b="b"/>
            <a:pathLst>
              <a:path w="762635" h="116839">
                <a:moveTo>
                  <a:pt x="0" y="44857"/>
                </a:moveTo>
                <a:lnTo>
                  <a:pt x="0" y="70257"/>
                </a:lnTo>
                <a:lnTo>
                  <a:pt x="689877" y="70258"/>
                </a:lnTo>
                <a:lnTo>
                  <a:pt x="648196" y="94573"/>
                </a:lnTo>
                <a:lnTo>
                  <a:pt x="646149" y="102349"/>
                </a:lnTo>
                <a:lnTo>
                  <a:pt x="653218" y="114466"/>
                </a:lnTo>
                <a:lnTo>
                  <a:pt x="660994" y="116512"/>
                </a:lnTo>
                <a:lnTo>
                  <a:pt x="762058" y="57558"/>
                </a:lnTo>
                <a:lnTo>
                  <a:pt x="740287" y="44858"/>
                </a:lnTo>
                <a:lnTo>
                  <a:pt x="0" y="44857"/>
                </a:lnTo>
                <a:close/>
              </a:path>
              <a:path w="762635" h="116839">
                <a:moveTo>
                  <a:pt x="660565" y="0"/>
                </a:moveTo>
                <a:lnTo>
                  <a:pt x="654278" y="1653"/>
                </a:lnTo>
                <a:lnTo>
                  <a:pt x="651451" y="3680"/>
                </a:lnTo>
                <a:lnTo>
                  <a:pt x="646150" y="12767"/>
                </a:lnTo>
                <a:lnTo>
                  <a:pt x="648196" y="20544"/>
                </a:lnTo>
                <a:lnTo>
                  <a:pt x="689877" y="44858"/>
                </a:lnTo>
                <a:lnTo>
                  <a:pt x="740287" y="44858"/>
                </a:lnTo>
                <a:lnTo>
                  <a:pt x="664024" y="372"/>
                </a:lnTo>
                <a:lnTo>
                  <a:pt x="660565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1400" y="1828800"/>
            <a:ext cx="635000" cy="2298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44900" y="1948083"/>
            <a:ext cx="394335" cy="2091055"/>
          </a:xfrm>
          <a:custGeom>
            <a:avLst/>
            <a:gdLst/>
            <a:ahLst/>
            <a:cxnLst/>
            <a:rect l="l" t="t" r="r" b="b"/>
            <a:pathLst>
              <a:path w="394335" h="2091054">
                <a:moveTo>
                  <a:pt x="281534" y="0"/>
                </a:moveTo>
                <a:lnTo>
                  <a:pt x="274472" y="3845"/>
                </a:lnTo>
                <a:lnTo>
                  <a:pt x="270503" y="17299"/>
                </a:lnTo>
                <a:lnTo>
                  <a:pt x="274349" y="24362"/>
                </a:lnTo>
                <a:lnTo>
                  <a:pt x="281338" y="26423"/>
                </a:lnTo>
                <a:lnTo>
                  <a:pt x="5685" y="26423"/>
                </a:lnTo>
                <a:lnTo>
                  <a:pt x="0" y="32109"/>
                </a:lnTo>
                <a:lnTo>
                  <a:pt x="0" y="2090516"/>
                </a:lnTo>
                <a:lnTo>
                  <a:pt x="25400" y="2090516"/>
                </a:lnTo>
                <a:lnTo>
                  <a:pt x="25400" y="51823"/>
                </a:lnTo>
                <a:lnTo>
                  <a:pt x="374423" y="51823"/>
                </a:lnTo>
                <a:lnTo>
                  <a:pt x="393757" y="33102"/>
                </a:lnTo>
                <a:lnTo>
                  <a:pt x="281534" y="0"/>
                </a:lnTo>
                <a:close/>
              </a:path>
              <a:path w="394335" h="2091054">
                <a:moveTo>
                  <a:pt x="374423" y="51823"/>
                </a:moveTo>
                <a:lnTo>
                  <a:pt x="337910" y="51823"/>
                </a:lnTo>
                <a:lnTo>
                  <a:pt x="292033" y="96246"/>
                </a:lnTo>
                <a:lnTo>
                  <a:pt x="291905" y="104287"/>
                </a:lnTo>
                <a:lnTo>
                  <a:pt x="301664" y="114364"/>
                </a:lnTo>
                <a:lnTo>
                  <a:pt x="309703" y="114494"/>
                </a:lnTo>
                <a:lnTo>
                  <a:pt x="374423" y="5182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25800" y="3975100"/>
            <a:ext cx="5080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89300" y="402590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800" y="1514458"/>
            <a:ext cx="2667000" cy="365760"/>
          </a:xfrm>
          <a:custGeom>
            <a:avLst/>
            <a:gdLst/>
            <a:ahLst/>
            <a:cxnLst/>
            <a:rect l="l" t="t" r="r" b="b"/>
            <a:pathLst>
              <a:path w="2667000" h="365760">
                <a:moveTo>
                  <a:pt x="0" y="0"/>
                </a:moveTo>
                <a:lnTo>
                  <a:pt x="2667000" y="0"/>
                </a:lnTo>
                <a:lnTo>
                  <a:pt x="2667000" y="365758"/>
                </a:lnTo>
                <a:lnTo>
                  <a:pt x="0" y="365758"/>
                </a:lnTo>
                <a:lnTo>
                  <a:pt x="0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5008" y="1897194"/>
            <a:ext cx="2667000" cy="348615"/>
          </a:xfrm>
          <a:custGeom>
            <a:avLst/>
            <a:gdLst/>
            <a:ahLst/>
            <a:cxnLst/>
            <a:rect l="l" t="t" r="r" b="b"/>
            <a:pathLst>
              <a:path w="2667000" h="348614">
                <a:moveTo>
                  <a:pt x="0" y="0"/>
                </a:moveTo>
                <a:lnTo>
                  <a:pt x="2667000" y="0"/>
                </a:lnTo>
                <a:lnTo>
                  <a:pt x="2667000" y="348343"/>
                </a:lnTo>
                <a:lnTo>
                  <a:pt x="0" y="348343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9450" y="2240526"/>
            <a:ext cx="2667000" cy="348615"/>
          </a:xfrm>
          <a:custGeom>
            <a:avLst/>
            <a:gdLst/>
            <a:ahLst/>
            <a:cxnLst/>
            <a:rect l="l" t="t" r="r" b="b"/>
            <a:pathLst>
              <a:path w="2667000" h="348614">
                <a:moveTo>
                  <a:pt x="0" y="0"/>
                </a:moveTo>
                <a:lnTo>
                  <a:pt x="2667000" y="0"/>
                </a:lnTo>
                <a:lnTo>
                  <a:pt x="2667000" y="348343"/>
                </a:lnTo>
                <a:lnTo>
                  <a:pt x="0" y="348343"/>
                </a:lnTo>
                <a:lnTo>
                  <a:pt x="0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9450" y="1880218"/>
            <a:ext cx="2679700" cy="0"/>
          </a:xfrm>
          <a:custGeom>
            <a:avLst/>
            <a:gdLst/>
            <a:ahLst/>
            <a:cxnLst/>
            <a:rect l="l" t="t" r="r" b="b"/>
            <a:pathLst>
              <a:path w="2679700">
                <a:moveTo>
                  <a:pt x="0" y="0"/>
                </a:moveTo>
                <a:lnTo>
                  <a:pt x="2679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9450" y="2228561"/>
            <a:ext cx="2679700" cy="0"/>
          </a:xfrm>
          <a:custGeom>
            <a:avLst/>
            <a:gdLst/>
            <a:ahLst/>
            <a:cxnLst/>
            <a:rect l="l" t="t" r="r" b="b"/>
            <a:pathLst>
              <a:path w="2679700">
                <a:moveTo>
                  <a:pt x="0" y="0"/>
                </a:moveTo>
                <a:lnTo>
                  <a:pt x="2679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800" y="1508108"/>
            <a:ext cx="0" cy="1075690"/>
          </a:xfrm>
          <a:custGeom>
            <a:avLst/>
            <a:gdLst/>
            <a:ahLst/>
            <a:cxnLst/>
            <a:rect l="l" t="t" r="r" b="b"/>
            <a:pathLst>
              <a:path h="1075689">
                <a:moveTo>
                  <a:pt x="0" y="0"/>
                </a:moveTo>
                <a:lnTo>
                  <a:pt x="0" y="10751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2800" y="1508108"/>
            <a:ext cx="0" cy="1075690"/>
          </a:xfrm>
          <a:custGeom>
            <a:avLst/>
            <a:gdLst/>
            <a:ahLst/>
            <a:cxnLst/>
            <a:rect l="l" t="t" r="r" b="b"/>
            <a:pathLst>
              <a:path h="1075689">
                <a:moveTo>
                  <a:pt x="0" y="0"/>
                </a:moveTo>
                <a:lnTo>
                  <a:pt x="0" y="10751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9450" y="1514458"/>
            <a:ext cx="2679700" cy="0"/>
          </a:xfrm>
          <a:custGeom>
            <a:avLst/>
            <a:gdLst/>
            <a:ahLst/>
            <a:cxnLst/>
            <a:rect l="l" t="t" r="r" b="b"/>
            <a:pathLst>
              <a:path w="2679700">
                <a:moveTo>
                  <a:pt x="0" y="0"/>
                </a:moveTo>
                <a:lnTo>
                  <a:pt x="2679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9450" y="2576904"/>
            <a:ext cx="2679700" cy="0"/>
          </a:xfrm>
          <a:custGeom>
            <a:avLst/>
            <a:gdLst/>
            <a:ahLst/>
            <a:cxnLst/>
            <a:rect l="l" t="t" r="r" b="b"/>
            <a:pathLst>
              <a:path w="2679700">
                <a:moveTo>
                  <a:pt x="0" y="0"/>
                </a:moveTo>
                <a:lnTo>
                  <a:pt x="2679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11</a:t>
            </a:fld>
            <a:endParaRPr spc="-5" dirty="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032250" y="2813050"/>
          <a:ext cx="4419600" cy="3152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/>
                <a:gridCol w="1905000"/>
              </a:tblGrid>
              <a:tr h="3657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Interna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-2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har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disk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terabytes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Interna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-2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har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disk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2.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terabytes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Interna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-2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har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disk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3.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terabytes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Interna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-2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har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disk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4.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terabytes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Externa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-2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har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disk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terabytes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Externa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-2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har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disk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2.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terabytes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Externa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-2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har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disk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3.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terabytes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Externa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-2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har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disk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4.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terabytes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79450" y="3879850"/>
          <a:ext cx="2667000" cy="1759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</a:tblGrid>
              <a:tr h="3657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terabytes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2.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terabytes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3.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terabytes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4.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terabytes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64540" y="1208024"/>
            <a:ext cx="2247900" cy="131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6935">
              <a:lnSpc>
                <a:spcPct val="100000"/>
              </a:lnSpc>
            </a:pPr>
            <a:r>
              <a:rPr sz="1600" b="1" spc="30" dirty="0">
                <a:latin typeface="Calibri"/>
                <a:cs typeface="Calibri"/>
              </a:rPr>
              <a:t>d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45" dirty="0">
                <a:latin typeface="Calibri"/>
                <a:cs typeface="Calibri"/>
              </a:rPr>
              <a:t>s</a:t>
            </a:r>
            <a:r>
              <a:rPr sz="1600" b="1" spc="30" dirty="0">
                <a:latin typeface="Calibri"/>
                <a:cs typeface="Calibri"/>
              </a:rPr>
              <a:t>k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5" dirty="0">
                <a:latin typeface="Calibri"/>
                <a:cs typeface="Calibri"/>
              </a:rPr>
              <a:t> 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30" dirty="0">
                <a:latin typeface="Calibri"/>
                <a:cs typeface="Calibri"/>
              </a:rPr>
              <a:t>b</a:t>
            </a:r>
            <a:r>
              <a:rPr sz="1600" b="1" dirty="0">
                <a:latin typeface="Calibri"/>
                <a:cs typeface="Calibri"/>
              </a:rPr>
              <a:t>le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b="1" spc="25" dirty="0">
                <a:solidFill>
                  <a:srgbClr val="F2F2F2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F2F2F2"/>
                </a:solidFill>
                <a:latin typeface="Calibri"/>
                <a:cs typeface="Calibri"/>
              </a:rPr>
              <a:t>a</a:t>
            </a:r>
            <a:r>
              <a:rPr sz="1800" b="1" spc="35" dirty="0">
                <a:solidFill>
                  <a:srgbClr val="F2F2F2"/>
                </a:solidFill>
                <a:latin typeface="Calibri"/>
                <a:cs typeface="Calibri"/>
              </a:rPr>
              <a:t>m</a:t>
            </a:r>
            <a:r>
              <a:rPr sz="1800" b="1" dirty="0">
                <a:solidFill>
                  <a:srgbClr val="F2F2F2"/>
                </a:solidFill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ts val="2740"/>
              </a:lnSpc>
              <a:spcBef>
                <a:spcPts val="25"/>
              </a:spcBef>
            </a:pPr>
            <a:r>
              <a:rPr sz="1600" b="1" spc="35" dirty="0">
                <a:latin typeface="Courier New"/>
                <a:cs typeface="Courier New"/>
              </a:rPr>
              <a:t>Interna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har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disk Externa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har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disk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182484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ill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45" dirty="0"/>
              <a:t>i</a:t>
            </a:r>
            <a:r>
              <a:rPr spc="-40" dirty="0"/>
              <a:t>s</a:t>
            </a:r>
            <a:r>
              <a:rPr spc="-5" dirty="0"/>
              <a:t>t</a:t>
            </a:r>
            <a:r>
              <a:rPr spc="35" dirty="0"/>
              <a:t>o</a:t>
            </a:r>
            <a:r>
              <a:rPr spc="-40" dirty="0"/>
              <a:t>g</a:t>
            </a:r>
            <a:r>
              <a:rPr spc="-45" dirty="0"/>
              <a:t>r</a:t>
            </a:r>
            <a:r>
              <a:rPr spc="-55" dirty="0"/>
              <a:t>a</a:t>
            </a:r>
            <a:r>
              <a:rPr spc="-25" dirty="0"/>
              <a:t>m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273300" y="1943100"/>
            <a:ext cx="4597400" cy="4178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34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2324100"/>
            <a:ext cx="7556500" cy="372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00" y="2451100"/>
            <a:ext cx="6134100" cy="35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950" y="2368550"/>
            <a:ext cx="7416800" cy="3581400"/>
          </a:xfrm>
          <a:custGeom>
            <a:avLst/>
            <a:gdLst/>
            <a:ahLst/>
            <a:cxnLst/>
            <a:rect l="l" t="t" r="r" b="b"/>
            <a:pathLst>
              <a:path w="7416800" h="3581400">
                <a:moveTo>
                  <a:pt x="0" y="0"/>
                </a:moveTo>
                <a:lnTo>
                  <a:pt x="7416798" y="0"/>
                </a:lnTo>
                <a:lnTo>
                  <a:pt x="7416798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9950" y="2368550"/>
            <a:ext cx="7416800" cy="3581400"/>
          </a:xfrm>
          <a:custGeom>
            <a:avLst/>
            <a:gdLst/>
            <a:ahLst/>
            <a:cxnLst/>
            <a:rect l="l" t="t" r="r" b="b"/>
            <a:pathLst>
              <a:path w="7416800" h="3581400">
                <a:moveTo>
                  <a:pt x="0" y="0"/>
                </a:moveTo>
                <a:lnTo>
                  <a:pt x="7416799" y="0"/>
                </a:lnTo>
                <a:lnTo>
                  <a:pt x="7416799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7242" y="1183654"/>
            <a:ext cx="6743700" cy="266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HISTOGRAM_NUMERI</a:t>
            </a:r>
            <a:r>
              <a:rPr sz="2000" b="1" dirty="0">
                <a:latin typeface="Courier New"/>
                <a:cs typeface="Courier New"/>
              </a:rPr>
              <a:t>C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ee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npu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“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”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521970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SELEC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EXPLODE</a:t>
            </a:r>
            <a:r>
              <a:rPr sz="1600" b="1" spc="40" dirty="0">
                <a:latin typeface="Courier New"/>
                <a:cs typeface="Courier New"/>
              </a:rPr>
              <a:t>(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HI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TO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M_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UM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C(</a:t>
            </a:r>
            <a:endParaRPr sz="1600">
              <a:latin typeface="Courier New"/>
              <a:cs typeface="Courier New"/>
            </a:endParaRPr>
          </a:p>
          <a:p>
            <a:pPr marL="506095" algn="ctr">
              <a:lnSpc>
                <a:spcPts val="1900"/>
              </a:lnSpc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total_pri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600" b="1" spc="-3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10)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A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dis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FRO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cart_order</a:t>
            </a:r>
            <a:r>
              <a:rPr sz="1600" b="1" spc="-60" dirty="0">
                <a:latin typeface="Courier New"/>
                <a:cs typeface="Courier New"/>
              </a:rPr>
              <a:t>s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521970">
              <a:lnSpc>
                <a:spcPts val="215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{"x":25417.336</a:t>
            </a:r>
            <a:r>
              <a:rPr sz="1800" b="1" spc="-80" dirty="0">
                <a:solidFill>
                  <a:srgbClr val="107FA7"/>
                </a:solidFill>
                <a:latin typeface="Courier New"/>
                <a:cs typeface="Courier New"/>
              </a:rPr>
              <a:t>7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450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2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300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,"y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:88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9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1.0}</a:t>
            </a:r>
            <a:endParaRPr sz="1800">
              <a:latin typeface="Courier New"/>
              <a:cs typeface="Courier New"/>
            </a:endParaRPr>
          </a:p>
          <a:p>
            <a:pPr marL="521970">
              <a:lnSpc>
                <a:spcPts val="2130"/>
              </a:lnSpc>
              <a:spcBef>
                <a:spcPts val="40"/>
              </a:spcBef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{"x":74401.504</a:t>
            </a:r>
            <a:r>
              <a:rPr sz="1800" b="1" spc="-80" dirty="0">
                <a:solidFill>
                  <a:srgbClr val="107FA7"/>
                </a:solidFill>
                <a:latin typeface="Courier New"/>
                <a:cs typeface="Courier New"/>
              </a:rPr>
              <a:t>1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469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1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94,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y":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376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.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0}</a:t>
            </a:r>
            <a:endParaRPr sz="1800">
              <a:latin typeface="Courier New"/>
              <a:cs typeface="Courier New"/>
            </a:endParaRPr>
          </a:p>
          <a:p>
            <a:pPr marL="521970">
              <a:lnSpc>
                <a:spcPts val="213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{"x":123550.04</a:t>
            </a:r>
            <a:r>
              <a:rPr sz="1800" b="1" spc="-80" dirty="0">
                <a:solidFill>
                  <a:srgbClr val="107FA7"/>
                </a:solidFill>
                <a:latin typeface="Courier New"/>
                <a:cs typeface="Courier New"/>
              </a:rPr>
              <a:t>4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189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8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526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2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,"y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:61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1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.0}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-50" dirty="0"/>
              <a:t>a</a:t>
            </a:r>
            <a:r>
              <a:rPr spc="45" dirty="0"/>
              <a:t>l</a:t>
            </a:r>
            <a:r>
              <a:rPr spc="-20" dirty="0"/>
              <a:t>c</a:t>
            </a:r>
            <a:r>
              <a:rPr spc="35" dirty="0"/>
              <a:t>u</a:t>
            </a:r>
            <a:r>
              <a:rPr spc="45" dirty="0"/>
              <a:t>l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175" dirty="0"/>
              <a:t> </a:t>
            </a:r>
            <a:r>
              <a:rPr spc="20" dirty="0"/>
              <a:t>D</a:t>
            </a:r>
            <a:r>
              <a:rPr spc="-55" dirty="0"/>
              <a:t>a</a:t>
            </a:r>
            <a:r>
              <a:rPr spc="-5" dirty="0"/>
              <a:t>t</a:t>
            </a:r>
            <a:r>
              <a:rPr dirty="0"/>
              <a:t>a</a:t>
            </a:r>
            <a:r>
              <a:rPr spc="5" dirty="0"/>
              <a:t> </a:t>
            </a:r>
            <a:r>
              <a:rPr spc="-35" dirty="0"/>
              <a:t>f</a:t>
            </a:r>
            <a:r>
              <a:rPr spc="35" dirty="0"/>
              <a:t>o</a:t>
            </a:r>
            <a:r>
              <a:rPr spc="-5" dirty="0"/>
              <a:t>r</a:t>
            </a:r>
            <a:r>
              <a:rPr spc="-80" dirty="0"/>
              <a:t> </a:t>
            </a:r>
            <a:r>
              <a:rPr dirty="0"/>
              <a:t>H</a:t>
            </a:r>
            <a:r>
              <a:rPr spc="45" dirty="0"/>
              <a:t>i</a:t>
            </a:r>
            <a:r>
              <a:rPr spc="-40" dirty="0"/>
              <a:t>s</a:t>
            </a:r>
            <a:r>
              <a:rPr spc="-5" dirty="0"/>
              <a:t>t</a:t>
            </a:r>
            <a:r>
              <a:rPr spc="35" dirty="0"/>
              <a:t>o</a:t>
            </a:r>
            <a:r>
              <a:rPr spc="-40" dirty="0"/>
              <a:t>g</a:t>
            </a:r>
            <a:r>
              <a:rPr spc="-45" dirty="0"/>
              <a:t>r</a:t>
            </a:r>
            <a:r>
              <a:rPr spc="-55" dirty="0"/>
              <a:t>a</a:t>
            </a:r>
            <a:r>
              <a:rPr spc="-25" dirty="0"/>
              <a:t>m</a:t>
            </a:r>
            <a:r>
              <a:rPr dirty="0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36955" y="3875678"/>
            <a:ext cx="4572000" cy="10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{"x":197421.12</a:t>
            </a:r>
            <a:r>
              <a:rPr sz="1800" b="1" spc="-80" dirty="0">
                <a:solidFill>
                  <a:srgbClr val="107FA7"/>
                </a:solidFill>
                <a:latin typeface="Courier New"/>
                <a:cs typeface="Courier New"/>
              </a:rPr>
              <a:t>5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000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000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6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,"y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:24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.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0}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{"x":267267.53</a:t>
            </a:r>
            <a:r>
              <a:rPr sz="1800" b="1" spc="-80" dirty="0">
                <a:solidFill>
                  <a:srgbClr val="107FA7"/>
                </a:solidFill>
                <a:latin typeface="Courier New"/>
                <a:cs typeface="Courier New"/>
              </a:rPr>
              <a:t>8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461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5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384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4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,"y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:26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.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0}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{"x":425324.0,</a:t>
            </a:r>
            <a:r>
              <a:rPr sz="1800" b="1" spc="-80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y":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4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.0}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{"x":479226.38</a:t>
            </a:r>
            <a:r>
              <a:rPr sz="1800" b="1" spc="-80" dirty="0">
                <a:solidFill>
                  <a:srgbClr val="107FA7"/>
                </a:solidFill>
                <a:latin typeface="Courier New"/>
                <a:cs typeface="Courier New"/>
              </a:rPr>
              <a:t>4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615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847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4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,"y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:13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.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0}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6955" y="4967878"/>
            <a:ext cx="3073400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{"x":524548.0,</a:t>
            </a:r>
            <a:r>
              <a:rPr sz="1800" b="1" spc="-80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y":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6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.0}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{"x":598463.5,</a:t>
            </a:r>
            <a:r>
              <a:rPr sz="1800" b="1" spc="-80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y":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2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.0}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{"x":975149.0,</a:t>
            </a:r>
            <a:r>
              <a:rPr sz="1800" b="1" spc="-80" dirty="0">
                <a:solidFill>
                  <a:srgbClr val="107FA7"/>
                </a:solidFill>
                <a:latin typeface="Courier New"/>
                <a:cs typeface="Courier New"/>
              </a:rPr>
              <a:t>"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y":</a:t>
            </a:r>
            <a:r>
              <a:rPr sz="1800" b="1" spc="-85" dirty="0">
                <a:solidFill>
                  <a:srgbClr val="107FA7"/>
                </a:solidFill>
                <a:latin typeface="Courier New"/>
                <a:cs typeface="Courier New"/>
              </a:rPr>
              <a:t>2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.0}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89700" y="3695700"/>
            <a:ext cx="2349500" cy="128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38900" y="3784600"/>
            <a:ext cx="2362200" cy="1155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9550" y="3740150"/>
            <a:ext cx="2209800" cy="1143000"/>
          </a:xfrm>
          <a:custGeom>
            <a:avLst/>
            <a:gdLst/>
            <a:ahLst/>
            <a:cxnLst/>
            <a:rect l="l" t="t" r="r" b="b"/>
            <a:pathLst>
              <a:path w="2209800" h="1143000">
                <a:moveTo>
                  <a:pt x="0" y="0"/>
                </a:moveTo>
                <a:lnTo>
                  <a:pt x="2209800" y="0"/>
                </a:lnTo>
                <a:lnTo>
                  <a:pt x="2209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3200" y="3733800"/>
            <a:ext cx="2222500" cy="1155700"/>
          </a:xfrm>
          <a:custGeom>
            <a:avLst/>
            <a:gdLst/>
            <a:ahLst/>
            <a:cxnLst/>
            <a:rect l="l" t="t" r="r" b="b"/>
            <a:pathLst>
              <a:path w="2222500" h="1155700">
                <a:moveTo>
                  <a:pt x="2219656" y="0"/>
                </a:moveTo>
                <a:lnTo>
                  <a:pt x="2843" y="0"/>
                </a:lnTo>
                <a:lnTo>
                  <a:pt x="0" y="2843"/>
                </a:lnTo>
                <a:lnTo>
                  <a:pt x="0" y="1152856"/>
                </a:lnTo>
                <a:lnTo>
                  <a:pt x="2843" y="1155700"/>
                </a:lnTo>
                <a:lnTo>
                  <a:pt x="2219656" y="1155700"/>
                </a:lnTo>
                <a:lnTo>
                  <a:pt x="2222500" y="1152856"/>
                </a:lnTo>
                <a:lnTo>
                  <a:pt x="2222500" y="1143000"/>
                </a:lnTo>
                <a:lnTo>
                  <a:pt x="12700" y="1143000"/>
                </a:lnTo>
                <a:lnTo>
                  <a:pt x="12700" y="12700"/>
                </a:lnTo>
                <a:lnTo>
                  <a:pt x="2222500" y="12700"/>
                </a:lnTo>
                <a:lnTo>
                  <a:pt x="2222500" y="2843"/>
                </a:lnTo>
                <a:lnTo>
                  <a:pt x="2219656" y="0"/>
                </a:lnTo>
                <a:close/>
              </a:path>
              <a:path w="2222500" h="1155700">
                <a:moveTo>
                  <a:pt x="2222500" y="12700"/>
                </a:moveTo>
                <a:lnTo>
                  <a:pt x="2209800" y="12700"/>
                </a:lnTo>
                <a:lnTo>
                  <a:pt x="2209800" y="1143000"/>
                </a:lnTo>
                <a:lnTo>
                  <a:pt x="2222500" y="1143000"/>
                </a:lnTo>
                <a:lnTo>
                  <a:pt x="2222500" y="1270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31940" y="3918711"/>
            <a:ext cx="19354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45" dirty="0">
                <a:latin typeface="Calibri"/>
                <a:cs typeface="Calibri"/>
              </a:rPr>
              <a:t>I</a:t>
            </a:r>
            <a:r>
              <a:rPr sz="1800" spc="-45" dirty="0">
                <a:latin typeface="Calibri"/>
                <a:cs typeface="Calibri"/>
              </a:rPr>
              <a:t>m</a:t>
            </a:r>
            <a:r>
              <a:rPr sz="1800" spc="-50" dirty="0">
                <a:latin typeface="Calibri"/>
                <a:cs typeface="Calibri"/>
              </a:rPr>
              <a:t>po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35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631940" y="4185411"/>
            <a:ext cx="19119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35" dirty="0">
                <a:latin typeface="Calibri"/>
                <a:cs typeface="Calibri"/>
              </a:rPr>
              <a:t>c</a:t>
            </a:r>
            <a:r>
              <a:rPr sz="1800" spc="-45" dirty="0">
                <a:latin typeface="Calibri"/>
                <a:cs typeface="Calibri"/>
              </a:rPr>
              <a:t>h</a:t>
            </a:r>
            <a:r>
              <a:rPr sz="1800" spc="25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4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5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w</a:t>
            </a:r>
            <a:r>
              <a:rPr sz="1800" spc="25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1940" y="4464811"/>
            <a:ext cx="1922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odu</a:t>
            </a:r>
            <a:r>
              <a:rPr sz="1800" spc="3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st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55" dirty="0">
                <a:latin typeface="Calibri"/>
                <a:cs typeface="Calibri"/>
              </a:rPr>
              <a:t>g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6763384" cy="299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239135">
              <a:lnSpc>
                <a:spcPct val="100000"/>
              </a:lnSpc>
            </a:pP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2000" b="1" spc="5" dirty="0">
                <a:solidFill>
                  <a:srgbClr val="107FA7"/>
                </a:solidFill>
                <a:latin typeface="Calibri"/>
                <a:cs typeface="Calibri"/>
              </a:rPr>
              <a:t>z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9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x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x</a:t>
            </a:r>
            <a:r>
              <a:rPr sz="2000" b="1" spc="-7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wit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90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1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107FA7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z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1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36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21625" cy="450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iliti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marR="13716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marR="655955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95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iliti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5" dirty="0">
                <a:latin typeface="Calibri"/>
                <a:cs typeface="Calibri"/>
              </a:rPr>
              <a:t>y 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7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e</a:t>
            </a:r>
            <a:r>
              <a:rPr sz="2000" spc="30" dirty="0">
                <a:latin typeface="Calibri"/>
                <a:cs typeface="Calibri"/>
              </a:rPr>
              <a:t>xt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ub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7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re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NGRAM</a:t>
            </a:r>
            <a:r>
              <a:rPr sz="2000" dirty="0">
                <a:latin typeface="Courier New"/>
                <a:cs typeface="Courier New"/>
              </a:rPr>
              <a:t>S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CONTEXT_NGRAM</a:t>
            </a:r>
            <a:r>
              <a:rPr sz="2000" dirty="0">
                <a:latin typeface="Courier New"/>
                <a:cs typeface="Courier New"/>
              </a:rPr>
              <a:t>S</a:t>
            </a:r>
            <a:r>
              <a:rPr sz="2000" spc="-805" dirty="0">
                <a:latin typeface="Courier New"/>
                <a:cs typeface="Courier New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37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ss</a:t>
            </a:r>
            <a:r>
              <a:rPr dirty="0"/>
              <a:t>e</a:t>
            </a:r>
            <a:r>
              <a:rPr spc="35" dirty="0"/>
              <a:t>n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-55" dirty="0"/>
              <a:t>a</a:t>
            </a:r>
            <a:r>
              <a:rPr dirty="0"/>
              <a:t>l</a:t>
            </a:r>
            <a:r>
              <a:rPr spc="5" dirty="0"/>
              <a:t> </a:t>
            </a:r>
            <a:r>
              <a:rPr spc="-45" dirty="0"/>
              <a:t>P</a:t>
            </a:r>
            <a:r>
              <a:rPr spc="35" dirty="0"/>
              <a:t>o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t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6904990" cy="299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80104">
              <a:lnSpc>
                <a:spcPct val="100000"/>
              </a:lnSpc>
            </a:pP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2000" b="1" spc="5" dirty="0">
                <a:solidFill>
                  <a:srgbClr val="107FA7"/>
                </a:solidFill>
                <a:latin typeface="Calibri"/>
                <a:cs typeface="Calibri"/>
              </a:rPr>
              <a:t>z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9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x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x</a:t>
            </a:r>
            <a:r>
              <a:rPr sz="2000" b="1" spc="-7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wit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90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1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107FA7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95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38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742" y="1196354"/>
            <a:ext cx="8293100" cy="2103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ili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ex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mer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am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20" dirty="0">
                <a:latin typeface="Calibri"/>
                <a:cs typeface="Calibri"/>
              </a:rPr>
              <a:t> 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ve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39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55" dirty="0"/>
              <a:t>a</a:t>
            </a:r>
            <a:r>
              <a:rPr spc="35" dirty="0"/>
              <a:t>nd</a:t>
            </a:r>
            <a:r>
              <a:rPr spc="-40" dirty="0"/>
              <a:t>s</a:t>
            </a:r>
            <a:r>
              <a:rPr spc="-35" dirty="0"/>
              <a:t>-</a:t>
            </a:r>
            <a:r>
              <a:rPr spc="10" dirty="0"/>
              <a:t>O</a:t>
            </a:r>
            <a:r>
              <a:rPr dirty="0"/>
              <a:t>n</a:t>
            </a:r>
            <a:r>
              <a:rPr spc="-5" dirty="0"/>
              <a:t> </a:t>
            </a:r>
            <a:r>
              <a:rPr spc="25" dirty="0"/>
              <a:t>E</a:t>
            </a:r>
            <a:r>
              <a:rPr spc="-145" dirty="0"/>
              <a:t>x</a:t>
            </a:r>
            <a:r>
              <a:rPr dirty="0"/>
              <a:t>e</a:t>
            </a:r>
            <a:r>
              <a:rPr spc="-45" dirty="0"/>
              <a:t>r</a:t>
            </a:r>
            <a:r>
              <a:rPr spc="-20" dirty="0"/>
              <a:t>c</a:t>
            </a:r>
            <a:r>
              <a:rPr spc="45" dirty="0"/>
              <a:t>i</a:t>
            </a:r>
            <a:r>
              <a:rPr spc="-40" dirty="0"/>
              <a:t>s</a:t>
            </a:r>
            <a:r>
              <a:rPr dirty="0"/>
              <a:t>e</a:t>
            </a:r>
            <a:r>
              <a:rPr spc="-5" dirty="0"/>
              <a:t>:</a:t>
            </a:r>
            <a:r>
              <a:rPr spc="110" dirty="0"/>
              <a:t> </a:t>
            </a:r>
            <a:r>
              <a:rPr spc="10" dirty="0"/>
              <a:t>A</a:t>
            </a:r>
            <a:r>
              <a:rPr spc="35" dirty="0"/>
              <a:t>n</a:t>
            </a:r>
            <a:r>
              <a:rPr spc="-50" dirty="0"/>
              <a:t>a</a:t>
            </a:r>
            <a:r>
              <a:rPr spc="45" dirty="0"/>
              <a:t>l</a:t>
            </a:r>
            <a:r>
              <a:rPr spc="0" dirty="0"/>
              <a:t>y</a:t>
            </a:r>
            <a:r>
              <a:rPr spc="-50" dirty="0"/>
              <a:t>z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170" dirty="0"/>
              <a:t> </a:t>
            </a:r>
            <a:r>
              <a:rPr spc="-175" dirty="0"/>
              <a:t>T</a:t>
            </a:r>
            <a:r>
              <a:rPr dirty="0"/>
              <a:t>e</a:t>
            </a:r>
            <a:r>
              <a:rPr spc="-40" dirty="0"/>
              <a:t>x</a:t>
            </a:r>
            <a:r>
              <a:rPr dirty="0"/>
              <a:t>t</a:t>
            </a:r>
            <a:r>
              <a:rPr spc="-45" dirty="0"/>
              <a:t> </a:t>
            </a:r>
            <a:r>
              <a:rPr spc="-50" dirty="0"/>
              <a:t>a</a:t>
            </a:r>
            <a:r>
              <a:rPr spc="3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spc="20" dirty="0"/>
              <a:t>C</a:t>
            </a:r>
            <a:r>
              <a:rPr spc="30" dirty="0"/>
              <a:t>o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ex</a:t>
            </a:r>
            <a:r>
              <a:rPr spc="-185" dirty="0"/>
              <a:t> </a:t>
            </a:r>
            <a:r>
              <a:rPr spc="20" dirty="0"/>
              <a:t>D</a:t>
            </a:r>
            <a:r>
              <a:rPr spc="-50" dirty="0"/>
              <a:t>a</a:t>
            </a:r>
            <a:r>
              <a:rPr spc="-5" dirty="0"/>
              <a:t>t</a:t>
            </a:r>
            <a:r>
              <a:rPr dirty="0"/>
              <a:t>a</a:t>
            </a:r>
            <a:r>
              <a:rPr spc="5" dirty="0"/>
              <a:t> </a:t>
            </a:r>
            <a:r>
              <a:rPr spc="-45" dirty="0"/>
              <a:t>W</a:t>
            </a:r>
            <a:r>
              <a:rPr spc="45" dirty="0"/>
              <a:t>i</a:t>
            </a:r>
            <a:r>
              <a:rPr spc="-5" dirty="0"/>
              <a:t>t</a:t>
            </a:r>
            <a:r>
              <a:rPr dirty="0"/>
              <a:t>h</a:t>
            </a:r>
            <a:r>
              <a:rPr spc="-5" dirty="0"/>
              <a:t> </a:t>
            </a:r>
            <a:r>
              <a:rPr dirty="0"/>
              <a:t>H</a:t>
            </a:r>
            <a:r>
              <a:rPr spc="45" dirty="0"/>
              <a:t>i</a:t>
            </a:r>
            <a:r>
              <a:rPr spc="5" dirty="0"/>
              <a:t>v</a:t>
            </a:r>
            <a:r>
              <a:rPr spc="-5" dirty="0"/>
              <a:t>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4"/>
            <a:ext cx="6674484" cy="215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LEF</a:t>
            </a:r>
            <a:r>
              <a:rPr sz="2000" b="1" dirty="0">
                <a:latin typeface="Courier New"/>
                <a:cs typeface="Courier New"/>
              </a:rPr>
              <a:t>T </a:t>
            </a:r>
            <a:r>
              <a:rPr sz="2000" b="1" spc="-5" dirty="0">
                <a:latin typeface="Courier New"/>
                <a:cs typeface="Courier New"/>
              </a:rPr>
              <a:t>SEM</a:t>
            </a:r>
            <a:r>
              <a:rPr sz="2000" b="1" dirty="0">
                <a:latin typeface="Courier New"/>
                <a:cs typeface="Courier New"/>
              </a:rPr>
              <a:t>I </a:t>
            </a:r>
            <a:r>
              <a:rPr sz="2000" b="1" spc="-5" dirty="0">
                <a:latin typeface="Courier New"/>
                <a:cs typeface="Courier New"/>
              </a:rPr>
              <a:t>JOIN</a:t>
            </a:r>
            <a:endParaRPr sz="2000" dirty="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 (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nn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</a:p>
          <a:p>
            <a:pPr marL="177800" indent="-165100">
              <a:lnSpc>
                <a:spcPct val="100000"/>
              </a:lnSpc>
              <a:spcBef>
                <a:spcPts val="13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ud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dd</a:t>
            </a:r>
            <a:r>
              <a:rPr sz="2000" b="1" dirty="0">
                <a:latin typeface="Calibri"/>
                <a:cs typeface="Calibri"/>
              </a:rPr>
              <a:t>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O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SELEC</a:t>
            </a:r>
            <a:r>
              <a:rPr sz="2000" dirty="0">
                <a:latin typeface="Courier New"/>
                <a:cs typeface="Courier New"/>
              </a:rPr>
              <a:t>T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Jo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927100" y="3467100"/>
            <a:ext cx="7353300" cy="204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7900" y="3581400"/>
            <a:ext cx="5207000" cy="184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1550" y="3511550"/>
            <a:ext cx="7213600" cy="19050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8945" marR="4561205" indent="-279400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c.cust_id 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customer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  <a:p>
            <a:pPr marL="448945" marR="3302000">
              <a:lnSpc>
                <a:spcPct val="111100"/>
              </a:lnSpc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LEF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SEM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JOI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order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o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(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c.cust_i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-2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=</a:t>
            </a:r>
            <a:r>
              <a:rPr sz="1800" b="1" spc="3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o.cust_id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AN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YEAR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o.order_d</a:t>
            </a:r>
            <a:r>
              <a:rPr sz="1800" b="1" spc="-8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800" b="1" spc="-3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800" b="1" spc="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2012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12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0" y="4076700"/>
            <a:ext cx="7124700" cy="204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7100" y="4191000"/>
            <a:ext cx="5207000" cy="184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300" y="1638300"/>
            <a:ext cx="7124700" cy="173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100" y="1752600"/>
            <a:ext cx="5613400" cy="153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0750" y="1682750"/>
            <a:ext cx="6985000" cy="1600200"/>
          </a:xfrm>
          <a:custGeom>
            <a:avLst/>
            <a:gdLst/>
            <a:ahLst/>
            <a:cxnLst/>
            <a:rect l="l" t="t" r="r" b="b"/>
            <a:pathLst>
              <a:path w="6985000" h="1600200">
                <a:moveTo>
                  <a:pt x="0" y="0"/>
                </a:moveTo>
                <a:lnTo>
                  <a:pt x="6985000" y="0"/>
                </a:lnTo>
                <a:lnTo>
                  <a:pt x="69850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0750" y="1682750"/>
            <a:ext cx="6985000" cy="1600200"/>
          </a:xfrm>
          <a:custGeom>
            <a:avLst/>
            <a:gdLst/>
            <a:ahLst/>
            <a:cxnLst/>
            <a:rect l="l" t="t" r="r" b="b"/>
            <a:pathLst>
              <a:path w="6985000" h="1600200">
                <a:moveTo>
                  <a:pt x="0" y="0"/>
                </a:moveTo>
                <a:lnTo>
                  <a:pt x="6985000" y="0"/>
                </a:lnTo>
                <a:lnTo>
                  <a:pt x="69850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7242" y="1183654"/>
            <a:ext cx="5915025" cy="271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IN</a:t>
            </a:r>
            <a:r>
              <a:rPr sz="2000" b="1" spc="30" dirty="0">
                <a:latin typeface="Calibri"/>
                <a:cs typeface="Calibri"/>
              </a:rPr>
              <a:t>/</a:t>
            </a:r>
            <a:r>
              <a:rPr sz="2000" b="1" spc="-5" dirty="0">
                <a:latin typeface="Courier New"/>
                <a:cs typeface="Courier New"/>
              </a:rPr>
              <a:t>EXIST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ubqu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2DA6C9"/>
              </a:buClr>
              <a:buFont typeface="Malgun Gothic"/>
              <a:buChar char="▪"/>
            </a:pPr>
            <a:endParaRPr sz="2450">
              <a:latin typeface="Times New Roman"/>
              <a:cs typeface="Times New Roman"/>
            </a:endParaRPr>
          </a:p>
          <a:p>
            <a:pPr marL="848994" marR="831215" indent="-279400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c.cust_i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customer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2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c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WHER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o.cust_i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1255395" marR="129539" indent="-139700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(SELEC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o.cust_i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order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o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WHER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YEAR(o.order_da</a:t>
            </a:r>
            <a:r>
              <a:rPr sz="1800" b="1" spc="-80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r>
              <a:rPr sz="1800" b="1" spc="-2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2012);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8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LEF</a:t>
            </a:r>
            <a:r>
              <a:rPr sz="2000" b="1" dirty="0">
                <a:latin typeface="Courier New"/>
                <a:cs typeface="Courier New"/>
              </a:rPr>
              <a:t>T </a:t>
            </a:r>
            <a:r>
              <a:rPr sz="2000" b="1" spc="-5" dirty="0">
                <a:latin typeface="Courier New"/>
                <a:cs typeface="Courier New"/>
              </a:rPr>
              <a:t>SEM</a:t>
            </a:r>
            <a:r>
              <a:rPr sz="2000" b="1" dirty="0">
                <a:latin typeface="Courier New"/>
                <a:cs typeface="Courier New"/>
              </a:rPr>
              <a:t>I </a:t>
            </a:r>
            <a:r>
              <a:rPr sz="2000" b="1" spc="-5" dirty="0">
                <a:latin typeface="Courier New"/>
                <a:cs typeface="Courier New"/>
              </a:rPr>
              <a:t>JOI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0750" y="4121150"/>
            <a:ext cx="6985000" cy="19050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8945" marR="4332605" indent="-279400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c.cust_id 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customer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  <a:p>
            <a:pPr marL="448945" marR="3073400">
              <a:lnSpc>
                <a:spcPct val="111100"/>
              </a:lnSpc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LEF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SEM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JOI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order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o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(c.cust_i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-2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=</a:t>
            </a:r>
            <a:r>
              <a:rPr sz="1800" b="1" spc="3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o.cust_id</a:t>
            </a:r>
            <a:endParaRPr sz="1800">
              <a:latin typeface="Courier New"/>
              <a:cs typeface="Courier New"/>
            </a:endParaRPr>
          </a:p>
          <a:p>
            <a:pPr marL="715645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AN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YEAR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o.order_d</a:t>
            </a:r>
            <a:r>
              <a:rPr sz="1800" b="1" spc="-8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800" b="1" spc="-3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800" b="1" spc="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2012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89700" y="1562100"/>
            <a:ext cx="1892300" cy="1892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9550" y="1606550"/>
            <a:ext cx="1752600" cy="1752600"/>
          </a:xfrm>
          <a:custGeom>
            <a:avLst/>
            <a:gdLst/>
            <a:ahLst/>
            <a:cxnLst/>
            <a:rect l="l" t="t" r="r" b="b"/>
            <a:pathLst>
              <a:path w="1752600" h="1752600">
                <a:moveTo>
                  <a:pt x="876299" y="0"/>
                </a:moveTo>
                <a:lnTo>
                  <a:pt x="804429" y="2904"/>
                </a:lnTo>
                <a:lnTo>
                  <a:pt x="734159" y="11469"/>
                </a:lnTo>
                <a:lnTo>
                  <a:pt x="665714" y="25467"/>
                </a:lnTo>
                <a:lnTo>
                  <a:pt x="599321" y="44674"/>
                </a:lnTo>
                <a:lnTo>
                  <a:pt x="535204" y="68864"/>
                </a:lnTo>
                <a:lnTo>
                  <a:pt x="473589" y="97811"/>
                </a:lnTo>
                <a:lnTo>
                  <a:pt x="414702" y="131290"/>
                </a:lnTo>
                <a:lnTo>
                  <a:pt x="358768" y="169075"/>
                </a:lnTo>
                <a:lnTo>
                  <a:pt x="306013" y="210941"/>
                </a:lnTo>
                <a:lnTo>
                  <a:pt x="256662" y="256662"/>
                </a:lnTo>
                <a:lnTo>
                  <a:pt x="210940" y="306013"/>
                </a:lnTo>
                <a:lnTo>
                  <a:pt x="169074" y="358768"/>
                </a:lnTo>
                <a:lnTo>
                  <a:pt x="131289" y="414702"/>
                </a:lnTo>
                <a:lnTo>
                  <a:pt x="97810" y="473589"/>
                </a:lnTo>
                <a:lnTo>
                  <a:pt x="68863" y="535204"/>
                </a:lnTo>
                <a:lnTo>
                  <a:pt x="44674" y="599321"/>
                </a:lnTo>
                <a:lnTo>
                  <a:pt x="25467" y="665715"/>
                </a:lnTo>
                <a:lnTo>
                  <a:pt x="11469" y="734159"/>
                </a:lnTo>
                <a:lnTo>
                  <a:pt x="2904" y="804429"/>
                </a:lnTo>
                <a:lnTo>
                  <a:pt x="0" y="876299"/>
                </a:lnTo>
                <a:lnTo>
                  <a:pt x="2904" y="948170"/>
                </a:lnTo>
                <a:lnTo>
                  <a:pt x="11469" y="1018440"/>
                </a:lnTo>
                <a:lnTo>
                  <a:pt x="25467" y="1086884"/>
                </a:lnTo>
                <a:lnTo>
                  <a:pt x="44674" y="1153278"/>
                </a:lnTo>
                <a:lnTo>
                  <a:pt x="68863" y="1217395"/>
                </a:lnTo>
                <a:lnTo>
                  <a:pt x="97810" y="1279010"/>
                </a:lnTo>
                <a:lnTo>
                  <a:pt x="131289" y="1337897"/>
                </a:lnTo>
                <a:lnTo>
                  <a:pt x="169074" y="1393831"/>
                </a:lnTo>
                <a:lnTo>
                  <a:pt x="210940" y="1446586"/>
                </a:lnTo>
                <a:lnTo>
                  <a:pt x="256662" y="1495937"/>
                </a:lnTo>
                <a:lnTo>
                  <a:pt x="306013" y="1541658"/>
                </a:lnTo>
                <a:lnTo>
                  <a:pt x="358768" y="1583524"/>
                </a:lnTo>
                <a:lnTo>
                  <a:pt x="414702" y="1621309"/>
                </a:lnTo>
                <a:lnTo>
                  <a:pt x="473589" y="1654788"/>
                </a:lnTo>
                <a:lnTo>
                  <a:pt x="535204" y="1683735"/>
                </a:lnTo>
                <a:lnTo>
                  <a:pt x="599321" y="1707925"/>
                </a:lnTo>
                <a:lnTo>
                  <a:pt x="665714" y="1727132"/>
                </a:lnTo>
                <a:lnTo>
                  <a:pt x="734159" y="1741130"/>
                </a:lnTo>
                <a:lnTo>
                  <a:pt x="804429" y="1749695"/>
                </a:lnTo>
                <a:lnTo>
                  <a:pt x="876299" y="1752600"/>
                </a:lnTo>
                <a:lnTo>
                  <a:pt x="948170" y="1749695"/>
                </a:lnTo>
                <a:lnTo>
                  <a:pt x="1018440" y="1741130"/>
                </a:lnTo>
                <a:lnTo>
                  <a:pt x="1086885" y="1727132"/>
                </a:lnTo>
                <a:lnTo>
                  <a:pt x="1153278" y="1707925"/>
                </a:lnTo>
                <a:lnTo>
                  <a:pt x="1217395" y="1683735"/>
                </a:lnTo>
                <a:lnTo>
                  <a:pt x="1279010" y="1654788"/>
                </a:lnTo>
                <a:lnTo>
                  <a:pt x="1337897" y="1621309"/>
                </a:lnTo>
                <a:lnTo>
                  <a:pt x="1393831" y="1583524"/>
                </a:lnTo>
                <a:lnTo>
                  <a:pt x="1446586" y="1541658"/>
                </a:lnTo>
                <a:lnTo>
                  <a:pt x="1495937" y="1495937"/>
                </a:lnTo>
                <a:lnTo>
                  <a:pt x="1541659" y="1446586"/>
                </a:lnTo>
                <a:lnTo>
                  <a:pt x="1559562" y="1424026"/>
                </a:lnTo>
                <a:lnTo>
                  <a:pt x="867233" y="1424026"/>
                </a:lnTo>
                <a:lnTo>
                  <a:pt x="824749" y="1421698"/>
                </a:lnTo>
                <a:lnTo>
                  <a:pt x="782298" y="1416011"/>
                </a:lnTo>
                <a:lnTo>
                  <a:pt x="740071" y="1406908"/>
                </a:lnTo>
                <a:lnTo>
                  <a:pt x="698258" y="1394330"/>
                </a:lnTo>
                <a:lnTo>
                  <a:pt x="657051" y="1378221"/>
                </a:lnTo>
                <a:lnTo>
                  <a:pt x="616640" y="1358524"/>
                </a:lnTo>
                <a:lnTo>
                  <a:pt x="839207" y="1135957"/>
                </a:lnTo>
                <a:lnTo>
                  <a:pt x="394077" y="1135957"/>
                </a:lnTo>
                <a:lnTo>
                  <a:pt x="370509" y="1086402"/>
                </a:lnTo>
                <a:lnTo>
                  <a:pt x="352179" y="1035263"/>
                </a:lnTo>
                <a:lnTo>
                  <a:pt x="339087" y="982935"/>
                </a:lnTo>
                <a:lnTo>
                  <a:pt x="331231" y="929815"/>
                </a:lnTo>
                <a:lnTo>
                  <a:pt x="328612" y="876299"/>
                </a:lnTo>
                <a:lnTo>
                  <a:pt x="329267" y="849516"/>
                </a:lnTo>
                <a:lnTo>
                  <a:pt x="334504" y="796148"/>
                </a:lnTo>
                <a:lnTo>
                  <a:pt x="344978" y="743375"/>
                </a:lnTo>
                <a:lnTo>
                  <a:pt x="360690" y="691592"/>
                </a:lnTo>
                <a:lnTo>
                  <a:pt x="381638" y="641195"/>
                </a:lnTo>
                <a:lnTo>
                  <a:pt x="416971" y="577951"/>
                </a:lnTo>
                <a:lnTo>
                  <a:pt x="442506" y="541820"/>
                </a:lnTo>
                <a:lnTo>
                  <a:pt x="470490" y="508303"/>
                </a:lnTo>
                <a:lnTo>
                  <a:pt x="500733" y="477458"/>
                </a:lnTo>
                <a:lnTo>
                  <a:pt x="533043" y="449343"/>
                </a:lnTo>
                <a:lnTo>
                  <a:pt x="567230" y="424014"/>
                </a:lnTo>
                <a:lnTo>
                  <a:pt x="603102" y="401529"/>
                </a:lnTo>
                <a:lnTo>
                  <a:pt x="640469" y="381945"/>
                </a:lnTo>
                <a:lnTo>
                  <a:pt x="679139" y="365319"/>
                </a:lnTo>
                <a:lnTo>
                  <a:pt x="718923" y="351710"/>
                </a:lnTo>
                <a:lnTo>
                  <a:pt x="759628" y="341173"/>
                </a:lnTo>
                <a:lnTo>
                  <a:pt x="801064" y="333766"/>
                </a:lnTo>
                <a:lnTo>
                  <a:pt x="843041" y="329547"/>
                </a:lnTo>
                <a:lnTo>
                  <a:pt x="885366" y="328573"/>
                </a:lnTo>
                <a:lnTo>
                  <a:pt x="1559562" y="328573"/>
                </a:lnTo>
                <a:lnTo>
                  <a:pt x="1541659" y="306013"/>
                </a:lnTo>
                <a:lnTo>
                  <a:pt x="1495937" y="256662"/>
                </a:lnTo>
                <a:lnTo>
                  <a:pt x="1446586" y="210941"/>
                </a:lnTo>
                <a:lnTo>
                  <a:pt x="1393831" y="169075"/>
                </a:lnTo>
                <a:lnTo>
                  <a:pt x="1337897" y="131290"/>
                </a:lnTo>
                <a:lnTo>
                  <a:pt x="1279010" y="97811"/>
                </a:lnTo>
                <a:lnTo>
                  <a:pt x="1217395" y="68864"/>
                </a:lnTo>
                <a:lnTo>
                  <a:pt x="1153278" y="44674"/>
                </a:lnTo>
                <a:lnTo>
                  <a:pt x="1086885" y="25467"/>
                </a:lnTo>
                <a:lnTo>
                  <a:pt x="1018440" y="11469"/>
                </a:lnTo>
                <a:lnTo>
                  <a:pt x="948170" y="2904"/>
                </a:lnTo>
                <a:lnTo>
                  <a:pt x="876299" y="0"/>
                </a:lnTo>
                <a:close/>
              </a:path>
              <a:path w="1752600" h="1752600">
                <a:moveTo>
                  <a:pt x="1712936" y="616642"/>
                </a:moveTo>
                <a:lnTo>
                  <a:pt x="1358522" y="616642"/>
                </a:lnTo>
                <a:lnTo>
                  <a:pt x="1370961" y="641196"/>
                </a:lnTo>
                <a:lnTo>
                  <a:pt x="1382089" y="666197"/>
                </a:lnTo>
                <a:lnTo>
                  <a:pt x="1400419" y="717336"/>
                </a:lnTo>
                <a:lnTo>
                  <a:pt x="1413512" y="769664"/>
                </a:lnTo>
                <a:lnTo>
                  <a:pt x="1421368" y="822784"/>
                </a:lnTo>
                <a:lnTo>
                  <a:pt x="1423987" y="876300"/>
                </a:lnTo>
                <a:lnTo>
                  <a:pt x="1423332" y="903083"/>
                </a:lnTo>
                <a:lnTo>
                  <a:pt x="1418095" y="956451"/>
                </a:lnTo>
                <a:lnTo>
                  <a:pt x="1407621" y="1009224"/>
                </a:lnTo>
                <a:lnTo>
                  <a:pt x="1391909" y="1061007"/>
                </a:lnTo>
                <a:lnTo>
                  <a:pt x="1370961" y="1111404"/>
                </a:lnTo>
                <a:lnTo>
                  <a:pt x="1335628" y="1174648"/>
                </a:lnTo>
                <a:lnTo>
                  <a:pt x="1310093" y="1210779"/>
                </a:lnTo>
                <a:lnTo>
                  <a:pt x="1282109" y="1244296"/>
                </a:lnTo>
                <a:lnTo>
                  <a:pt x="1251866" y="1275141"/>
                </a:lnTo>
                <a:lnTo>
                  <a:pt x="1219556" y="1303256"/>
                </a:lnTo>
                <a:lnTo>
                  <a:pt x="1185369" y="1328585"/>
                </a:lnTo>
                <a:lnTo>
                  <a:pt x="1149497" y="1351070"/>
                </a:lnTo>
                <a:lnTo>
                  <a:pt x="1112130" y="1370654"/>
                </a:lnTo>
                <a:lnTo>
                  <a:pt x="1073460" y="1387280"/>
                </a:lnTo>
                <a:lnTo>
                  <a:pt x="1033676" y="1400889"/>
                </a:lnTo>
                <a:lnTo>
                  <a:pt x="992971" y="1411426"/>
                </a:lnTo>
                <a:lnTo>
                  <a:pt x="951534" y="1418833"/>
                </a:lnTo>
                <a:lnTo>
                  <a:pt x="909558" y="1423052"/>
                </a:lnTo>
                <a:lnTo>
                  <a:pt x="867233" y="1424026"/>
                </a:lnTo>
                <a:lnTo>
                  <a:pt x="1559562" y="1424026"/>
                </a:lnTo>
                <a:lnTo>
                  <a:pt x="1583525" y="1393831"/>
                </a:lnTo>
                <a:lnTo>
                  <a:pt x="1621310" y="1337897"/>
                </a:lnTo>
                <a:lnTo>
                  <a:pt x="1654789" y="1279010"/>
                </a:lnTo>
                <a:lnTo>
                  <a:pt x="1683736" y="1217395"/>
                </a:lnTo>
                <a:lnTo>
                  <a:pt x="1707925" y="1153278"/>
                </a:lnTo>
                <a:lnTo>
                  <a:pt x="1727132" y="1086884"/>
                </a:lnTo>
                <a:lnTo>
                  <a:pt x="1741130" y="1018440"/>
                </a:lnTo>
                <a:lnTo>
                  <a:pt x="1749695" y="948170"/>
                </a:lnTo>
                <a:lnTo>
                  <a:pt x="1752599" y="876300"/>
                </a:lnTo>
                <a:lnTo>
                  <a:pt x="1749695" y="804429"/>
                </a:lnTo>
                <a:lnTo>
                  <a:pt x="1741130" y="734159"/>
                </a:lnTo>
                <a:lnTo>
                  <a:pt x="1727132" y="665715"/>
                </a:lnTo>
                <a:lnTo>
                  <a:pt x="1712936" y="616642"/>
                </a:lnTo>
                <a:close/>
              </a:path>
              <a:path w="1752600" h="1752600">
                <a:moveTo>
                  <a:pt x="1559562" y="328573"/>
                </a:moveTo>
                <a:lnTo>
                  <a:pt x="885366" y="328573"/>
                </a:lnTo>
                <a:lnTo>
                  <a:pt x="927850" y="330901"/>
                </a:lnTo>
                <a:lnTo>
                  <a:pt x="970301" y="336588"/>
                </a:lnTo>
                <a:lnTo>
                  <a:pt x="1012528" y="345691"/>
                </a:lnTo>
                <a:lnTo>
                  <a:pt x="1054341" y="358269"/>
                </a:lnTo>
                <a:lnTo>
                  <a:pt x="1095548" y="374378"/>
                </a:lnTo>
                <a:lnTo>
                  <a:pt x="1135959" y="394075"/>
                </a:lnTo>
                <a:lnTo>
                  <a:pt x="394077" y="1135957"/>
                </a:lnTo>
                <a:lnTo>
                  <a:pt x="839207" y="1135957"/>
                </a:lnTo>
                <a:lnTo>
                  <a:pt x="1358522" y="616642"/>
                </a:lnTo>
                <a:lnTo>
                  <a:pt x="1712936" y="616642"/>
                </a:lnTo>
                <a:lnTo>
                  <a:pt x="1707925" y="599321"/>
                </a:lnTo>
                <a:lnTo>
                  <a:pt x="1683736" y="535204"/>
                </a:lnTo>
                <a:lnTo>
                  <a:pt x="1654789" y="473589"/>
                </a:lnTo>
                <a:lnTo>
                  <a:pt x="1621310" y="414702"/>
                </a:lnTo>
                <a:lnTo>
                  <a:pt x="1583525" y="358768"/>
                </a:lnTo>
                <a:lnTo>
                  <a:pt x="1559562" y="3285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9550" y="1606550"/>
            <a:ext cx="1752600" cy="1752600"/>
          </a:xfrm>
          <a:custGeom>
            <a:avLst/>
            <a:gdLst/>
            <a:ahLst/>
            <a:cxnLst/>
            <a:rect l="l" t="t" r="r" b="b"/>
            <a:pathLst>
              <a:path w="1752600" h="1752600">
                <a:moveTo>
                  <a:pt x="876300" y="0"/>
                </a:moveTo>
                <a:lnTo>
                  <a:pt x="948170" y="2904"/>
                </a:lnTo>
                <a:lnTo>
                  <a:pt x="1018440" y="11469"/>
                </a:lnTo>
                <a:lnTo>
                  <a:pt x="1086885" y="25467"/>
                </a:lnTo>
                <a:lnTo>
                  <a:pt x="1153278" y="44674"/>
                </a:lnTo>
                <a:lnTo>
                  <a:pt x="1217395" y="68864"/>
                </a:lnTo>
                <a:lnTo>
                  <a:pt x="1279010" y="97811"/>
                </a:lnTo>
                <a:lnTo>
                  <a:pt x="1337897" y="131289"/>
                </a:lnTo>
                <a:lnTo>
                  <a:pt x="1393831" y="169075"/>
                </a:lnTo>
                <a:lnTo>
                  <a:pt x="1446586" y="210941"/>
                </a:lnTo>
                <a:lnTo>
                  <a:pt x="1495937" y="256662"/>
                </a:lnTo>
                <a:lnTo>
                  <a:pt x="1541659" y="306013"/>
                </a:lnTo>
                <a:lnTo>
                  <a:pt x="1583525" y="358768"/>
                </a:lnTo>
                <a:lnTo>
                  <a:pt x="1621310" y="414702"/>
                </a:lnTo>
                <a:lnTo>
                  <a:pt x="1654789" y="473589"/>
                </a:lnTo>
                <a:lnTo>
                  <a:pt x="1683736" y="535204"/>
                </a:lnTo>
                <a:lnTo>
                  <a:pt x="1707925" y="599321"/>
                </a:lnTo>
                <a:lnTo>
                  <a:pt x="1727132" y="665715"/>
                </a:lnTo>
                <a:lnTo>
                  <a:pt x="1741130" y="734159"/>
                </a:lnTo>
                <a:lnTo>
                  <a:pt x="1749695" y="804429"/>
                </a:lnTo>
                <a:lnTo>
                  <a:pt x="1752600" y="876300"/>
                </a:lnTo>
                <a:lnTo>
                  <a:pt x="1749695" y="948170"/>
                </a:lnTo>
                <a:lnTo>
                  <a:pt x="1741130" y="1018440"/>
                </a:lnTo>
                <a:lnTo>
                  <a:pt x="1727132" y="1086885"/>
                </a:lnTo>
                <a:lnTo>
                  <a:pt x="1707925" y="1153278"/>
                </a:lnTo>
                <a:lnTo>
                  <a:pt x="1683736" y="1217395"/>
                </a:lnTo>
                <a:lnTo>
                  <a:pt x="1654789" y="1279010"/>
                </a:lnTo>
                <a:lnTo>
                  <a:pt x="1621310" y="1337897"/>
                </a:lnTo>
                <a:lnTo>
                  <a:pt x="1583525" y="1393831"/>
                </a:lnTo>
                <a:lnTo>
                  <a:pt x="1541659" y="1446586"/>
                </a:lnTo>
                <a:lnTo>
                  <a:pt x="1495937" y="1495937"/>
                </a:lnTo>
                <a:lnTo>
                  <a:pt x="1446586" y="1541658"/>
                </a:lnTo>
                <a:lnTo>
                  <a:pt x="1393831" y="1583524"/>
                </a:lnTo>
                <a:lnTo>
                  <a:pt x="1337897" y="1621310"/>
                </a:lnTo>
                <a:lnTo>
                  <a:pt x="1279010" y="1654788"/>
                </a:lnTo>
                <a:lnTo>
                  <a:pt x="1217395" y="1683736"/>
                </a:lnTo>
                <a:lnTo>
                  <a:pt x="1153278" y="1707925"/>
                </a:lnTo>
                <a:lnTo>
                  <a:pt x="1086885" y="1727132"/>
                </a:lnTo>
                <a:lnTo>
                  <a:pt x="1018440" y="1741130"/>
                </a:lnTo>
                <a:lnTo>
                  <a:pt x="948170" y="1749695"/>
                </a:lnTo>
                <a:lnTo>
                  <a:pt x="876300" y="1752600"/>
                </a:lnTo>
                <a:lnTo>
                  <a:pt x="804429" y="1749695"/>
                </a:lnTo>
                <a:lnTo>
                  <a:pt x="734159" y="1741130"/>
                </a:lnTo>
                <a:lnTo>
                  <a:pt x="665715" y="1727132"/>
                </a:lnTo>
                <a:lnTo>
                  <a:pt x="599321" y="1707925"/>
                </a:lnTo>
                <a:lnTo>
                  <a:pt x="535204" y="1683736"/>
                </a:lnTo>
                <a:lnTo>
                  <a:pt x="473589" y="1654788"/>
                </a:lnTo>
                <a:lnTo>
                  <a:pt x="414702" y="1621310"/>
                </a:lnTo>
                <a:lnTo>
                  <a:pt x="358768" y="1583524"/>
                </a:lnTo>
                <a:lnTo>
                  <a:pt x="306013" y="1541658"/>
                </a:lnTo>
                <a:lnTo>
                  <a:pt x="256662" y="1495937"/>
                </a:lnTo>
                <a:lnTo>
                  <a:pt x="210941" y="1446586"/>
                </a:lnTo>
                <a:lnTo>
                  <a:pt x="169075" y="1393831"/>
                </a:lnTo>
                <a:lnTo>
                  <a:pt x="131289" y="1337897"/>
                </a:lnTo>
                <a:lnTo>
                  <a:pt x="97811" y="1279010"/>
                </a:lnTo>
                <a:lnTo>
                  <a:pt x="68864" y="1217395"/>
                </a:lnTo>
                <a:lnTo>
                  <a:pt x="44674" y="1153278"/>
                </a:lnTo>
                <a:lnTo>
                  <a:pt x="25467" y="1086885"/>
                </a:lnTo>
                <a:lnTo>
                  <a:pt x="11469" y="1018440"/>
                </a:lnTo>
                <a:lnTo>
                  <a:pt x="2904" y="948170"/>
                </a:lnTo>
                <a:lnTo>
                  <a:pt x="0" y="876300"/>
                </a:lnTo>
                <a:lnTo>
                  <a:pt x="2904" y="804429"/>
                </a:lnTo>
                <a:lnTo>
                  <a:pt x="11469" y="734159"/>
                </a:lnTo>
                <a:lnTo>
                  <a:pt x="25467" y="665715"/>
                </a:lnTo>
                <a:lnTo>
                  <a:pt x="44674" y="599321"/>
                </a:lnTo>
                <a:lnTo>
                  <a:pt x="68864" y="535204"/>
                </a:lnTo>
                <a:lnTo>
                  <a:pt x="97811" y="473589"/>
                </a:lnTo>
                <a:lnTo>
                  <a:pt x="131289" y="414702"/>
                </a:lnTo>
                <a:lnTo>
                  <a:pt x="169075" y="358768"/>
                </a:lnTo>
                <a:lnTo>
                  <a:pt x="210941" y="306013"/>
                </a:lnTo>
                <a:lnTo>
                  <a:pt x="256662" y="256662"/>
                </a:lnTo>
                <a:lnTo>
                  <a:pt x="306013" y="210941"/>
                </a:lnTo>
                <a:lnTo>
                  <a:pt x="358768" y="169075"/>
                </a:lnTo>
                <a:lnTo>
                  <a:pt x="414702" y="131289"/>
                </a:lnTo>
                <a:lnTo>
                  <a:pt x="473589" y="97811"/>
                </a:lnTo>
                <a:lnTo>
                  <a:pt x="535204" y="68864"/>
                </a:lnTo>
                <a:lnTo>
                  <a:pt x="599321" y="44674"/>
                </a:lnTo>
                <a:lnTo>
                  <a:pt x="665715" y="25467"/>
                </a:lnTo>
                <a:lnTo>
                  <a:pt x="734159" y="11469"/>
                </a:lnTo>
                <a:lnTo>
                  <a:pt x="804429" y="2904"/>
                </a:lnTo>
                <a:lnTo>
                  <a:pt x="876300" y="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76190" y="2223192"/>
            <a:ext cx="807720" cy="807720"/>
          </a:xfrm>
          <a:custGeom>
            <a:avLst/>
            <a:gdLst/>
            <a:ahLst/>
            <a:cxnLst/>
            <a:rect l="l" t="t" r="r" b="b"/>
            <a:pathLst>
              <a:path w="807720" h="807719">
                <a:moveTo>
                  <a:pt x="0" y="741881"/>
                </a:moveTo>
                <a:lnTo>
                  <a:pt x="40410" y="761579"/>
                </a:lnTo>
                <a:lnTo>
                  <a:pt x="81617" y="777688"/>
                </a:lnTo>
                <a:lnTo>
                  <a:pt x="123430" y="790265"/>
                </a:lnTo>
                <a:lnTo>
                  <a:pt x="165657" y="799369"/>
                </a:lnTo>
                <a:lnTo>
                  <a:pt x="208108" y="805056"/>
                </a:lnTo>
                <a:lnTo>
                  <a:pt x="250592" y="807384"/>
                </a:lnTo>
                <a:lnTo>
                  <a:pt x="292917" y="806410"/>
                </a:lnTo>
                <a:lnTo>
                  <a:pt x="334894" y="802191"/>
                </a:lnTo>
                <a:lnTo>
                  <a:pt x="376330" y="794784"/>
                </a:lnTo>
                <a:lnTo>
                  <a:pt x="417035" y="784248"/>
                </a:lnTo>
                <a:lnTo>
                  <a:pt x="456819" y="770638"/>
                </a:lnTo>
                <a:lnTo>
                  <a:pt x="495490" y="754012"/>
                </a:lnTo>
                <a:lnTo>
                  <a:pt x="532856" y="734428"/>
                </a:lnTo>
                <a:lnTo>
                  <a:pt x="568729" y="711943"/>
                </a:lnTo>
                <a:lnTo>
                  <a:pt x="602915" y="686614"/>
                </a:lnTo>
                <a:lnTo>
                  <a:pt x="635225" y="658499"/>
                </a:lnTo>
                <a:lnTo>
                  <a:pt x="665468" y="627654"/>
                </a:lnTo>
                <a:lnTo>
                  <a:pt x="693452" y="594137"/>
                </a:lnTo>
                <a:lnTo>
                  <a:pt x="718987" y="558005"/>
                </a:lnTo>
                <a:lnTo>
                  <a:pt x="741882" y="519316"/>
                </a:lnTo>
                <a:lnTo>
                  <a:pt x="765449" y="469761"/>
                </a:lnTo>
                <a:lnTo>
                  <a:pt x="783779" y="418622"/>
                </a:lnTo>
                <a:lnTo>
                  <a:pt x="796872" y="366294"/>
                </a:lnTo>
                <a:lnTo>
                  <a:pt x="804727" y="313174"/>
                </a:lnTo>
                <a:lnTo>
                  <a:pt x="807346" y="259658"/>
                </a:lnTo>
                <a:lnTo>
                  <a:pt x="806691" y="232875"/>
                </a:lnTo>
                <a:lnTo>
                  <a:pt x="801454" y="179507"/>
                </a:lnTo>
                <a:lnTo>
                  <a:pt x="790980" y="126734"/>
                </a:lnTo>
                <a:lnTo>
                  <a:pt x="775268" y="74951"/>
                </a:lnTo>
                <a:lnTo>
                  <a:pt x="754320" y="24554"/>
                </a:lnTo>
                <a:lnTo>
                  <a:pt x="741882" y="0"/>
                </a:lnTo>
                <a:lnTo>
                  <a:pt x="0" y="741881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88162" y="1935122"/>
            <a:ext cx="807720" cy="807720"/>
          </a:xfrm>
          <a:custGeom>
            <a:avLst/>
            <a:gdLst/>
            <a:ahLst/>
            <a:cxnLst/>
            <a:rect l="l" t="t" r="r" b="b"/>
            <a:pathLst>
              <a:path w="807720" h="807719">
                <a:moveTo>
                  <a:pt x="807346" y="65503"/>
                </a:moveTo>
                <a:lnTo>
                  <a:pt x="766935" y="45805"/>
                </a:lnTo>
                <a:lnTo>
                  <a:pt x="725728" y="29696"/>
                </a:lnTo>
                <a:lnTo>
                  <a:pt x="683915" y="17118"/>
                </a:lnTo>
                <a:lnTo>
                  <a:pt x="641688" y="8015"/>
                </a:lnTo>
                <a:lnTo>
                  <a:pt x="599237" y="2327"/>
                </a:lnTo>
                <a:lnTo>
                  <a:pt x="556754" y="0"/>
                </a:lnTo>
                <a:lnTo>
                  <a:pt x="514428" y="974"/>
                </a:lnTo>
                <a:lnTo>
                  <a:pt x="472452" y="5193"/>
                </a:lnTo>
                <a:lnTo>
                  <a:pt x="431016" y="12599"/>
                </a:lnTo>
                <a:lnTo>
                  <a:pt x="390310" y="23136"/>
                </a:lnTo>
                <a:lnTo>
                  <a:pt x="350527" y="36746"/>
                </a:lnTo>
                <a:lnTo>
                  <a:pt x="311856" y="53371"/>
                </a:lnTo>
                <a:lnTo>
                  <a:pt x="274489" y="72955"/>
                </a:lnTo>
                <a:lnTo>
                  <a:pt x="238617" y="95440"/>
                </a:lnTo>
                <a:lnTo>
                  <a:pt x="204430" y="120769"/>
                </a:lnTo>
                <a:lnTo>
                  <a:pt x="172120" y="148885"/>
                </a:lnTo>
                <a:lnTo>
                  <a:pt x="141878" y="179730"/>
                </a:lnTo>
                <a:lnTo>
                  <a:pt x="113894" y="213246"/>
                </a:lnTo>
                <a:lnTo>
                  <a:pt x="88359" y="249378"/>
                </a:lnTo>
                <a:lnTo>
                  <a:pt x="65464" y="288067"/>
                </a:lnTo>
                <a:lnTo>
                  <a:pt x="41897" y="337622"/>
                </a:lnTo>
                <a:lnTo>
                  <a:pt x="23567" y="388762"/>
                </a:lnTo>
                <a:lnTo>
                  <a:pt x="10474" y="441089"/>
                </a:lnTo>
                <a:lnTo>
                  <a:pt x="2618" y="494210"/>
                </a:lnTo>
                <a:lnTo>
                  <a:pt x="0" y="547726"/>
                </a:lnTo>
                <a:lnTo>
                  <a:pt x="654" y="574509"/>
                </a:lnTo>
                <a:lnTo>
                  <a:pt x="5891" y="627876"/>
                </a:lnTo>
                <a:lnTo>
                  <a:pt x="16366" y="680650"/>
                </a:lnTo>
                <a:lnTo>
                  <a:pt x="32077" y="732433"/>
                </a:lnTo>
                <a:lnTo>
                  <a:pt x="53026" y="782830"/>
                </a:lnTo>
                <a:lnTo>
                  <a:pt x="65464" y="807384"/>
                </a:lnTo>
                <a:lnTo>
                  <a:pt x="807346" y="65503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13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4780915" cy="2567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51635">
              <a:lnSpc>
                <a:spcPct val="100000"/>
              </a:lnSpc>
            </a:pP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1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 </a:t>
            </a: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6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71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4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B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ilt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5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ndo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5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5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14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397500" cy="179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ilt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Q</a:t>
            </a:r>
            <a:r>
              <a:rPr sz="2000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ala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45" dirty="0">
                <a:latin typeface="Calibri"/>
                <a:cs typeface="Calibri"/>
              </a:rPr>
              <a:t>il</a:t>
            </a:r>
            <a:r>
              <a:rPr spc="-105" dirty="0">
                <a:latin typeface="Calibri"/>
                <a:cs typeface="Calibri"/>
              </a:rPr>
              <a:t>t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952500" y="3086100"/>
            <a:ext cx="7454900" cy="105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3300" y="3187700"/>
            <a:ext cx="64389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6950" y="3130550"/>
            <a:ext cx="7315200" cy="914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8945" marR="1092200" indent="-279400">
              <a:lnSpc>
                <a:spcPts val="2100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CONCAT(fnam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2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'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'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4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lnam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fullname 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customer</a:t>
            </a:r>
            <a:r>
              <a:rPr sz="1800" b="1" spc="20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15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74888"/>
            <a:ext cx="421957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3791089"/>
            <a:ext cx="515937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(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45" dirty="0">
                <a:latin typeface="Calibri"/>
                <a:cs typeface="Calibri"/>
              </a:rPr>
              <a:t>il</a:t>
            </a:r>
            <a:r>
              <a:rPr spc="-105" dirty="0">
                <a:latin typeface="Calibri"/>
                <a:cs typeface="Calibri"/>
              </a:rPr>
              <a:t>t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1562100" y="4305300"/>
            <a:ext cx="6845300" cy="128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2900" y="4406900"/>
            <a:ext cx="6718300" cy="116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06550" y="4349750"/>
            <a:ext cx="6705600" cy="11430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DESCRIB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FUNCTIO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UPPER;</a:t>
            </a:r>
            <a:endParaRPr sz="1800">
              <a:latin typeface="Courier New"/>
              <a:cs typeface="Courier New"/>
            </a:endParaRPr>
          </a:p>
          <a:p>
            <a:pPr marL="448945" marR="203200">
              <a:lnSpc>
                <a:spcPts val="2200"/>
              </a:lnSpc>
              <a:spcBef>
                <a:spcPts val="10"/>
              </a:spcBef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UPPE</a:t>
            </a:r>
            <a:r>
              <a:rPr sz="1800" b="1" spc="20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(str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)</a:t>
            </a:r>
            <a:r>
              <a:rPr sz="1800" b="1" spc="-2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Return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st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wit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h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al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l</a:t>
            </a:r>
            <a:r>
              <a:rPr sz="1800" b="1" spc="-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characters change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o</a:t>
            </a:r>
            <a:r>
              <a:rPr sz="1800" b="1" spc="-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uppercase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" y="4572000"/>
            <a:ext cx="635000" cy="55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2100" y="1714500"/>
            <a:ext cx="67691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2900" y="1816100"/>
            <a:ext cx="2489200" cy="1714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6550" y="1758950"/>
            <a:ext cx="6629400" cy="16002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SHO</a:t>
            </a:r>
            <a:r>
              <a:rPr sz="1800" b="1" dirty="0">
                <a:latin typeface="Courier New"/>
                <a:cs typeface="Courier New"/>
              </a:rPr>
              <a:t>W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FUNCTIONS;</a:t>
            </a:r>
            <a:endParaRPr sz="1800">
              <a:latin typeface="Courier New"/>
              <a:cs typeface="Courier New"/>
            </a:endParaRPr>
          </a:p>
          <a:p>
            <a:pPr marL="448945" marR="5600700">
              <a:lnSpc>
                <a:spcPts val="2200"/>
              </a:lnSpc>
              <a:spcBef>
                <a:spcPts val="10"/>
              </a:spcBef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abs acos and</a:t>
            </a:r>
            <a:endParaRPr sz="1800">
              <a:latin typeface="Courier New"/>
              <a:cs typeface="Courier New"/>
            </a:endParaRPr>
          </a:p>
          <a:p>
            <a:pPr marL="448945">
              <a:lnSpc>
                <a:spcPts val="2020"/>
              </a:lnSpc>
            </a:pP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2000" y="2209800"/>
            <a:ext cx="635000" cy="55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16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47117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ic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17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45" dirty="0">
                <a:latin typeface="Calibri"/>
                <a:cs typeface="Calibri"/>
              </a:rPr>
              <a:t>il</a:t>
            </a:r>
            <a:r>
              <a:rPr spc="-110" dirty="0">
                <a:latin typeface="Calibri"/>
                <a:cs typeface="Calibri"/>
              </a:rPr>
              <a:t>t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N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c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2139" y="1824037"/>
          <a:ext cx="8416098" cy="3224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/>
                <a:gridCol w="3082099"/>
                <a:gridCol w="1028700"/>
                <a:gridCol w="1333499"/>
              </a:tblGrid>
              <a:tr h="482662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npu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ound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ed #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ROUND(tot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l_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23.492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23.49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3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bo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CEIL(tota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_p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23.492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w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FLOOR(tot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l_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23.492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ABS(tempe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-49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49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r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SQRT(area)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64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ndo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nu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RAND()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0.584977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49911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18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45" dirty="0">
                <a:latin typeface="Calibri"/>
                <a:cs typeface="Calibri"/>
              </a:rPr>
              <a:t>il</a:t>
            </a:r>
            <a:r>
              <a:rPr spc="-110" dirty="0">
                <a:latin typeface="Calibri"/>
                <a:cs typeface="Calibri"/>
              </a:rPr>
              <a:t>t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 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8636" y="1814612"/>
          <a:ext cx="8077202" cy="3840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1"/>
                <a:gridCol w="3352800"/>
                <a:gridCol w="1524000"/>
                <a:gridCol w="1447801"/>
              </a:tblGrid>
              <a:tr h="701040">
                <a:tc>
                  <a:txBody>
                    <a:bodyPr/>
                    <a:lstStyle/>
                    <a:p>
                      <a:pPr marL="86360" marR="437515">
                        <a:lnSpc>
                          <a:spcPct val="100000"/>
                        </a:lnSpc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 </a:t>
                      </a:r>
                      <a:r>
                        <a:rPr sz="20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T w="9525">
                      <a:solidFill>
                        <a:srgbClr val="28A4C8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>
                      <a:solidFill>
                        <a:srgbClr val="28A4C8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npu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>
                      <a:solidFill>
                        <a:srgbClr val="28A4C8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28A4C8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86360" marR="323215">
                        <a:lnSpc>
                          <a:spcPts val="1900"/>
                        </a:lnSpc>
                      </a:pPr>
                      <a:r>
                        <a:rPr sz="1600" spc="4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X 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UNIX_TIME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TA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er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_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91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2013-06-14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4455">
                        <a:lnSpc>
                          <a:spcPts val="191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16:51:05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1371243065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86360" marR="268605">
                        <a:lnSpc>
                          <a:spcPts val="1900"/>
                        </a:lnSpc>
                      </a:pPr>
                      <a:r>
                        <a:rPr sz="1600" spc="4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g 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FROM_UNIX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IM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od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_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ti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1371243065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91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2013-06-14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4455">
                        <a:lnSpc>
                          <a:spcPts val="191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16:51:05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86360" marR="657225">
                        <a:lnSpc>
                          <a:spcPts val="1900"/>
                        </a:lnSpc>
                      </a:pPr>
                      <a:r>
                        <a:rPr sz="1600" spc="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po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TO_DATE(o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de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_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91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2013-06-14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4455">
                        <a:lnSpc>
                          <a:spcPts val="191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16:51:05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2013-06-14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86360" marR="662305">
                        <a:lnSpc>
                          <a:spcPts val="1900"/>
                        </a:lnSpc>
                      </a:pPr>
                      <a:r>
                        <a:rPr sz="1600" spc="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po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YEAR(orde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_d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91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2013-06-14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4455">
                        <a:lnSpc>
                          <a:spcPts val="191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16:51:05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2013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29820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#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DATEDIFF(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rd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_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2013-06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-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</a:tr>
              <a:tr h="247649">
                <a:tc rowSpan="2"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-4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een</a:t>
                      </a:r>
                      <a:r>
                        <a:rPr sz="16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ship_dt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14,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</a:tr>
              <a:tr h="2771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2013-06-17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38227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45" dirty="0">
                <a:latin typeface="Calibri"/>
                <a:cs typeface="Calibri"/>
              </a:rPr>
              <a:t>il</a:t>
            </a:r>
            <a:r>
              <a:rPr spc="-110" dirty="0">
                <a:latin typeface="Calibri"/>
                <a:cs typeface="Calibri"/>
              </a:rPr>
              <a:t>t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St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6680200" y="3759200"/>
            <a:ext cx="1524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80200" y="3289300"/>
            <a:ext cx="1524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80200" y="4216400"/>
            <a:ext cx="1524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15200" y="3759200"/>
            <a:ext cx="1524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15200" y="3289300"/>
            <a:ext cx="1524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15200" y="4216400"/>
            <a:ext cx="1524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96200" y="4216400"/>
            <a:ext cx="1524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3400" y="3759200"/>
            <a:ext cx="1524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19</a:t>
            </a:fld>
            <a:endParaRPr spc="-5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8450" y="1714965"/>
          <a:ext cx="8534401" cy="3407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7604"/>
                <a:gridCol w="3076996"/>
                <a:gridCol w="1001390"/>
                <a:gridCol w="1208411"/>
              </a:tblGrid>
              <a:tr h="48266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ip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solidFill>
                      <a:srgbClr val="2DA6C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1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solidFill>
                      <a:srgbClr val="2DA6C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npu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solidFill>
                      <a:srgbClr val="2DA6C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solidFill>
                      <a:srgbClr val="2DA6C9"/>
                    </a:solidFill>
                  </a:tcPr>
                </a:tc>
              </a:tr>
              <a:tr h="45693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4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upp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DA6C9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UPPER(name)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Bob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BOB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2DA6C9"/>
                      </a:solidFill>
                      <a:prstDash val="solid"/>
                    </a:lnR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4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DA6C9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LOWE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(name)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Bob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bob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2DA6C9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DA6C9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TRIM(name)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Bob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Bob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2DA6C9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DA6C9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LTRIM(name)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Bob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Bob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2DA6C9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DA6C9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RTRIM(name)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Bob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Bob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2DA6C9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po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2DA6C9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SUBSTRING(name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3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4)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marR="197485">
                        <a:lnSpc>
                          <a:spcPts val="21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Samue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muel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2DA6C9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6070600" cy="220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14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1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ilt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0" dirty="0">
                <a:latin typeface="Calibri"/>
                <a:cs typeface="Calibri"/>
              </a:rPr>
              <a:t>y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5"/>
            <a:ext cx="6311900" cy="64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CONCA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CONCAT_W</a:t>
            </a:r>
            <a:r>
              <a:rPr sz="2000" dirty="0">
                <a:latin typeface="Courier New"/>
                <a:cs typeface="Courier New"/>
              </a:rPr>
              <a:t>S</a:t>
            </a:r>
            <a:r>
              <a:rPr sz="2000" spc="-80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06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45" dirty="0">
                <a:latin typeface="Calibri"/>
                <a:cs typeface="Calibri"/>
              </a:rPr>
              <a:t>il</a:t>
            </a:r>
            <a:r>
              <a:rPr spc="-110" dirty="0">
                <a:latin typeface="Calibri"/>
                <a:cs typeface="Calibri"/>
              </a:rPr>
              <a:t>t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19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St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C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13108" y="5416279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8637" y="2104174"/>
          <a:ext cx="7620000" cy="1853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/>
                <a:gridCol w="2971800"/>
              </a:tblGrid>
              <a:tr h="482662">
                <a:tc gridSpan="2"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tabLst>
                          <a:tab pos="4734560" algn="l"/>
                        </a:tabLst>
                      </a:pPr>
                      <a:r>
                        <a:rPr sz="24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1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	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CONCAT('a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ic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@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example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co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')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  <a:hlinkClick r:id="rId2"/>
                        </a:rPr>
                        <a:t>alice@exa</a:t>
                      </a:r>
                      <a:r>
                        <a:rPr sz="1600" b="1" spc="-60" dirty="0">
                          <a:latin typeface="Courier New"/>
                          <a:cs typeface="Courier New"/>
                          <a:hlinkClick r:id="rId2"/>
                        </a:rPr>
                        <a:t>m</a:t>
                      </a:r>
                      <a:r>
                        <a:rPr sz="1600" b="1" spc="35" dirty="0">
                          <a:latin typeface="Courier New"/>
                          <a:cs typeface="Courier New"/>
                          <a:hlinkClick r:id="rId2"/>
                        </a:rPr>
                        <a:t>pl</a:t>
                      </a:r>
                      <a:r>
                        <a:rPr sz="1600" b="1" spc="-65" dirty="0">
                          <a:latin typeface="Courier New"/>
                          <a:cs typeface="Courier New"/>
                          <a:hlinkClick r:id="rId2"/>
                        </a:rPr>
                        <a:t>e</a:t>
                      </a:r>
                      <a:r>
                        <a:rPr sz="1600" b="1" spc="35" dirty="0">
                          <a:latin typeface="Courier New"/>
                          <a:cs typeface="Courier New"/>
                          <a:hlinkClick r:id="rId2"/>
                        </a:rPr>
                        <a:t>.</a:t>
                      </a:r>
                      <a:r>
                        <a:rPr sz="1600" b="1" spc="-65" dirty="0">
                          <a:latin typeface="Courier New"/>
                          <a:cs typeface="Courier New"/>
                          <a:hlinkClick r:id="rId2"/>
                        </a:rPr>
                        <a:t>c</a:t>
                      </a:r>
                      <a:r>
                        <a:rPr sz="1600" b="1" spc="35" dirty="0">
                          <a:latin typeface="Courier New"/>
                          <a:cs typeface="Courier New"/>
                          <a:hlinkClick r:id="rId2"/>
                        </a:rPr>
                        <a:t>om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3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CONCAT_WS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b="1" spc="-2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'Bob'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'Smith')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Bo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Smith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CONCAT_WS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'/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'Amy'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'Sam'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-2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'Ted')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Amy/Sam/T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06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20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4"/>
            <a:ext cx="7150100" cy="1123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PARSE_UR</a:t>
            </a:r>
            <a:r>
              <a:rPr sz="2000" b="1" dirty="0">
                <a:latin typeface="Courier New"/>
                <a:cs typeface="Courier New"/>
              </a:rPr>
              <a:t>L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14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dd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s)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npu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2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latin typeface="Courier New"/>
                <a:cs typeface="Courier New"/>
                <a:hlinkClick r:id="rId2"/>
              </a:rPr>
              <a:t>http://www.example.com/click.php?A=42&amp;Z=105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21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45" dirty="0">
                <a:latin typeface="Calibri"/>
                <a:cs typeface="Calibri"/>
              </a:rPr>
              <a:t>il</a:t>
            </a:r>
            <a:r>
              <a:rPr spc="-110" dirty="0">
                <a:latin typeface="Calibri"/>
                <a:cs typeface="Calibri"/>
              </a:rPr>
              <a:t>t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150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7237" y="2586037"/>
          <a:ext cx="7391400" cy="3224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0"/>
                <a:gridCol w="3048000"/>
              </a:tblGrid>
              <a:tr h="482662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4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1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PARSE_URL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url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3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'PROTOCOL')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http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3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PARSE_URL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url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3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'HOST')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  <a:hlinkClick r:id="rId3"/>
                        </a:rPr>
                        <a:t>www.example.com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PARSE_URL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url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3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'PATH')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/click.php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PARSE_URL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url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3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'QUERY')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A=42&amp;Z=105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PARSE_URL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url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3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'QUERY'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'A'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42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PARSE_URL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url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3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'QUERY'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'Z'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105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45974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22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45" dirty="0">
                <a:latin typeface="Calibri"/>
                <a:cs typeface="Calibri"/>
              </a:rPr>
              <a:t>il</a:t>
            </a:r>
            <a:r>
              <a:rPr spc="-110" dirty="0">
                <a:latin typeface="Calibri"/>
                <a:cs typeface="Calibri"/>
              </a:rPr>
              <a:t>t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8636" y="1747837"/>
          <a:ext cx="8077202" cy="1518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1"/>
                <a:gridCol w="3352800"/>
                <a:gridCol w="1066800"/>
                <a:gridCol w="1143001"/>
              </a:tblGrid>
              <a:tr h="482662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T w="9525">
                      <a:solidFill>
                        <a:srgbClr val="28A4C8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>
                      <a:solidFill>
                        <a:srgbClr val="28A4C8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npu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>
                      <a:solidFill>
                        <a:srgbClr val="28A4C8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28A4C8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iv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marR="656590">
                        <a:lnSpc>
                          <a:spcPts val="19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IF(pric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-2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1000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'A', 'B')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1500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4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18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CAST(weig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-2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INT)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3.581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4780915" cy="2567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51635">
              <a:lnSpc>
                <a:spcPct val="100000"/>
              </a:lnSpc>
            </a:pP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1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 </a:t>
            </a: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6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71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4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5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W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5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5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23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830695" cy="344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oup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  <a:tab pos="2412365" algn="l"/>
              </a:tabLst>
            </a:pPr>
            <a:r>
              <a:rPr sz="2000" b="1" spc="-5" dirty="0">
                <a:latin typeface="Courier New"/>
                <a:cs typeface="Courier New"/>
              </a:rPr>
              <a:t>GROU</a:t>
            </a:r>
            <a:r>
              <a:rPr sz="2000" b="1" dirty="0">
                <a:latin typeface="Courier New"/>
                <a:cs typeface="Courier New"/>
              </a:rPr>
              <a:t>P </a:t>
            </a:r>
            <a:r>
              <a:rPr sz="2000" b="1" spc="-5" dirty="0">
                <a:latin typeface="Courier New"/>
                <a:cs typeface="Courier New"/>
              </a:rPr>
              <a:t>B</a:t>
            </a:r>
            <a:r>
              <a:rPr sz="2000" b="1" dirty="0">
                <a:latin typeface="Courier New"/>
                <a:cs typeface="Courier New"/>
              </a:rPr>
              <a:t>Y	</a:t>
            </a:r>
            <a:r>
              <a:rPr sz="2000" b="1" i="1" spc="-5" dirty="0">
                <a:latin typeface="Courier New"/>
                <a:cs typeface="Courier New"/>
              </a:rPr>
              <a:t>column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ila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6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W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‘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ndo</a:t>
            </a:r>
            <a:r>
              <a:rPr sz="2000" spc="6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’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24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gg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4"/>
            <a:ext cx="7912100" cy="64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GROU</a:t>
            </a:r>
            <a:r>
              <a:rPr sz="2000" b="1" dirty="0">
                <a:latin typeface="Courier New"/>
                <a:cs typeface="Courier New"/>
              </a:rPr>
              <a:t>P </a:t>
            </a:r>
            <a:r>
              <a:rPr sz="2000" b="1" spc="-5" dirty="0">
                <a:latin typeface="Courier New"/>
                <a:cs typeface="Courier New"/>
              </a:rPr>
              <a:t>B</a:t>
            </a:r>
            <a:r>
              <a:rPr sz="2000" b="1" dirty="0">
                <a:latin typeface="Courier New"/>
                <a:cs typeface="Courier New"/>
              </a:rPr>
              <a:t>Y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up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gg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GROU</a:t>
            </a:r>
            <a:r>
              <a:rPr sz="2000" dirty="0">
                <a:latin typeface="Courier New"/>
                <a:cs typeface="Courier New"/>
              </a:rPr>
              <a:t>P </a:t>
            </a:r>
            <a:r>
              <a:rPr sz="2000" spc="-5" dirty="0">
                <a:latin typeface="Courier New"/>
                <a:cs typeface="Courier New"/>
              </a:rPr>
              <a:t>BY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G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oup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gg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g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1257300" y="1943100"/>
            <a:ext cx="6311900" cy="135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100" y="2070100"/>
            <a:ext cx="51943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1750" y="1987550"/>
            <a:ext cx="6172200" cy="12192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8945" marR="1193800" indent="-279400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brand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COUNT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prod_i</a:t>
            </a:r>
            <a:r>
              <a:rPr sz="1800" b="1" spc="-80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800" b="1" spc="-2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num 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products</a:t>
            </a:r>
            <a:endParaRPr sz="1800">
              <a:latin typeface="Courier New"/>
              <a:cs typeface="Courier New"/>
            </a:endParaRPr>
          </a:p>
          <a:p>
            <a:pPr marL="448945">
              <a:lnSpc>
                <a:spcPct val="100000"/>
              </a:lnSpc>
              <a:spcBef>
                <a:spcPts val="140"/>
              </a:spcBef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GROU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8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bran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75300" y="4521200"/>
            <a:ext cx="596900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45150" y="4578350"/>
            <a:ext cx="4572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45150" y="4578350"/>
            <a:ext cx="457200" cy="609600"/>
          </a:xfrm>
          <a:custGeom>
            <a:avLst/>
            <a:gdLst/>
            <a:ahLst/>
            <a:cxnLst/>
            <a:rect l="l" t="t" r="r" b="b"/>
            <a:pathLst>
              <a:path w="457200" h="609600">
                <a:moveTo>
                  <a:pt x="0" y="152400"/>
                </a:moveTo>
                <a:lnTo>
                  <a:pt x="228600" y="152400"/>
                </a:lnTo>
                <a:lnTo>
                  <a:pt x="228600" y="0"/>
                </a:lnTo>
                <a:lnTo>
                  <a:pt x="457200" y="304800"/>
                </a:lnTo>
                <a:lnTo>
                  <a:pt x="228600" y="609600"/>
                </a:lnTo>
                <a:lnTo>
                  <a:pt x="22860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4739" y="3341623"/>
            <a:ext cx="566801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40" dirty="0">
                <a:latin typeface="Calibri"/>
                <a:cs typeface="Calibri"/>
              </a:rPr>
              <a:t>r</a:t>
            </a:r>
            <a:r>
              <a:rPr sz="1600" spc="-45" dirty="0">
                <a:latin typeface="Calibri"/>
                <a:cs typeface="Calibri"/>
              </a:rPr>
              <a:t>odu</a:t>
            </a:r>
            <a:r>
              <a:rPr sz="1600" spc="20" dirty="0">
                <a:latin typeface="Calibri"/>
                <a:cs typeface="Calibri"/>
              </a:rPr>
              <a:t>c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b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00" spc="-45" dirty="0">
                <a:latin typeface="Calibri"/>
                <a:cs typeface="Calibri"/>
              </a:rPr>
              <a:t>qu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5" dirty="0">
                <a:latin typeface="Calibri"/>
                <a:cs typeface="Calibri"/>
              </a:rPr>
              <a:t>u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25</a:t>
            </a:fld>
            <a:endParaRPr spc="-5" dirty="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546850" y="4260851"/>
          <a:ext cx="1981200" cy="99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838200"/>
              </a:tblGrid>
              <a:tr h="3809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31850" y="3575051"/>
          <a:ext cx="445369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253298"/>
                <a:gridCol w="1905000"/>
                <a:gridCol w="838200"/>
              </a:tblGrid>
              <a:tr h="426720">
                <a:tc>
                  <a:txBody>
                    <a:bodyPr/>
                    <a:lstStyle/>
                    <a:p>
                      <a:pPr marL="84455">
                        <a:lnSpc>
                          <a:spcPts val="1310"/>
                        </a:lnSpc>
                      </a:pPr>
                      <a:r>
                        <a:rPr sz="11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ts val="1310"/>
                        </a:lnSpc>
                      </a:pPr>
                      <a:r>
                        <a:rPr sz="11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1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US</a:t>
                      </a: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400" b="1" spc="1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Car</a:t>
                      </a: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400" b="1" spc="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Reader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18.39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HDM</a:t>
                      </a: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b="1" spc="1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Cable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11.99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VG</a:t>
                      </a: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1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Cable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6-cel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b="1" spc="2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Battery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40.50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8-cel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b="1" spc="2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Battery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50.50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Wal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b="1" spc="1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Charger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Aut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spc="1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Charger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634365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26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B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45" dirty="0">
                <a:latin typeface="Calibri"/>
                <a:cs typeface="Calibri"/>
              </a:rPr>
              <a:t>il</a:t>
            </a:r>
            <a:r>
              <a:rPr spc="-105" dirty="0">
                <a:latin typeface="Calibri"/>
                <a:cs typeface="Calibri"/>
              </a:rPr>
              <a:t>t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gg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g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5615954"/>
            <a:ext cx="758507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14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s)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7236" y="1724237"/>
          <a:ext cx="7620001" cy="36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1"/>
                <a:gridCol w="3276600"/>
              </a:tblGrid>
              <a:tr h="482662">
                <a:tc gridSpan="2"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tabLst>
                          <a:tab pos="4429760" algn="l"/>
                        </a:tabLst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	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4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oun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ow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COUNT(*)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4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oun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ow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wh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nu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COUNT(fna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4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oun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ow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wh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qu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nu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COUNT(DIS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-3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fname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MAX(price)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MIN(price)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dd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upp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SUM(price)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s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upp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AVG(price)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788909" cy="272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42925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up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W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up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584200" marR="3621404" lvl="1" indent="-165100" algn="ctr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2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0</a:t>
            </a:r>
            <a:r>
              <a:rPr sz="2000" b="1" spc="-3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1</a:t>
            </a:r>
            <a:r>
              <a:rPr sz="2000" b="1" spc="-5" dirty="0">
                <a:latin typeface="Calibri"/>
                <a:cs typeface="Calibri"/>
              </a:rPr>
              <a:t>1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5</a:t>
            </a:r>
            <a:r>
              <a:rPr sz="2000" b="1" spc="-3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0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2</a:t>
            </a:r>
            <a:r>
              <a:rPr sz="2000" b="1" spc="-35" dirty="0">
                <a:latin typeface="Calibri"/>
                <a:cs typeface="Calibri"/>
              </a:rPr>
              <a:t>.</a:t>
            </a:r>
            <a:r>
              <a:rPr sz="2000" b="1" spc="-5" dirty="0">
                <a:latin typeface="Calibri"/>
                <a:cs typeface="Calibri"/>
              </a:rPr>
              <a:t>0</a:t>
            </a:r>
            <a:r>
              <a:rPr sz="2000" b="1" spc="13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5</a:t>
            </a:r>
            <a:r>
              <a:rPr sz="2000" b="1" spc="-3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27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ndo</a:t>
            </a:r>
            <a:r>
              <a:rPr spc="-5" dirty="0">
                <a:latin typeface="Calibri"/>
                <a:cs typeface="Calibri"/>
              </a:rPr>
              <a:t>w</a:t>
            </a:r>
            <a:r>
              <a:rPr spc="-160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gg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g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ndo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42" y="1196355"/>
            <a:ext cx="7503159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wi</a:t>
            </a:r>
            <a:r>
              <a:rPr sz="2000" b="1" i="1" spc="45" dirty="0">
                <a:latin typeface="Calibri"/>
                <a:cs typeface="Calibri"/>
              </a:rPr>
              <a:t>n</a:t>
            </a:r>
            <a:r>
              <a:rPr sz="2000" b="1" i="1" spc="30" dirty="0">
                <a:latin typeface="Calibri"/>
                <a:cs typeface="Calibri"/>
              </a:rPr>
              <a:t>d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dirty="0">
                <a:latin typeface="Calibri"/>
                <a:cs typeface="Calibri"/>
              </a:rPr>
              <a:t>w</a:t>
            </a:r>
            <a:r>
              <a:rPr sz="2000" b="1" i="1" spc="-14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  <a:p>
            <a:pPr marL="177800" marR="5080" indent="-165100">
              <a:lnSpc>
                <a:spcPct val="1042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OVER(</a:t>
            </a:r>
            <a:r>
              <a:rPr sz="2000" b="1" i="1" spc="-5" dirty="0">
                <a:latin typeface="Courier New"/>
                <a:cs typeface="Courier New"/>
              </a:rPr>
              <a:t>window-specification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g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242" y="2453655"/>
            <a:ext cx="18288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5" dirty="0">
                <a:latin typeface="Courier New"/>
                <a:cs typeface="Courier New"/>
              </a:rPr>
              <a:t>OVER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3041" y="2472713"/>
            <a:ext cx="3073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45665" algn="l"/>
              </a:tabLst>
            </a:pPr>
            <a:r>
              <a:rPr sz="2000" b="1" spc="-5" dirty="0">
                <a:latin typeface="Courier New"/>
                <a:cs typeface="Courier New"/>
              </a:rPr>
              <a:t>(PARTITIO</a:t>
            </a:r>
            <a:r>
              <a:rPr sz="2000" b="1" dirty="0">
                <a:latin typeface="Courier New"/>
                <a:cs typeface="Courier New"/>
              </a:rPr>
              <a:t>N </a:t>
            </a:r>
            <a:r>
              <a:rPr sz="2000" b="1" spc="-5" dirty="0">
                <a:latin typeface="Courier New"/>
                <a:cs typeface="Courier New"/>
              </a:rPr>
              <a:t>B</a:t>
            </a:r>
            <a:r>
              <a:rPr sz="2000" b="1" dirty="0">
                <a:latin typeface="Courier New"/>
                <a:cs typeface="Courier New"/>
              </a:rPr>
              <a:t>Y	</a:t>
            </a:r>
            <a:r>
              <a:rPr sz="2000" b="1" spc="-5" dirty="0">
                <a:latin typeface="Courier New"/>
                <a:cs typeface="Courier New"/>
              </a:rPr>
              <a:t>brand)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38800" y="3505200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0" y="0"/>
                </a:moveTo>
                <a:lnTo>
                  <a:pt x="40380" y="450"/>
                </a:lnTo>
                <a:lnTo>
                  <a:pt x="92860" y="2628"/>
                </a:lnTo>
                <a:lnTo>
                  <a:pt x="131318" y="6250"/>
                </a:lnTo>
                <a:lnTo>
                  <a:pt x="152400" y="901701"/>
                </a:lnTo>
                <a:lnTo>
                  <a:pt x="151018" y="903418"/>
                </a:lnTo>
                <a:lnTo>
                  <a:pt x="108048" y="910656"/>
                </a:lnTo>
                <a:lnTo>
                  <a:pt x="59887" y="913382"/>
                </a:lnTo>
                <a:lnTo>
                  <a:pt x="21449" y="914275"/>
                </a:lnTo>
                <a:lnTo>
                  <a:pt x="871" y="914399"/>
                </a:lnTo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22340" y="3804411"/>
            <a:ext cx="786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ndo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38800" y="4495800"/>
            <a:ext cx="152400" cy="1143000"/>
          </a:xfrm>
          <a:custGeom>
            <a:avLst/>
            <a:gdLst/>
            <a:ahLst/>
            <a:cxnLst/>
            <a:rect l="l" t="t" r="r" b="b"/>
            <a:pathLst>
              <a:path w="152400" h="1143000">
                <a:moveTo>
                  <a:pt x="0" y="0"/>
                </a:moveTo>
                <a:lnTo>
                  <a:pt x="40380" y="450"/>
                </a:lnTo>
                <a:lnTo>
                  <a:pt x="92859" y="2629"/>
                </a:lnTo>
                <a:lnTo>
                  <a:pt x="131317" y="6251"/>
                </a:lnTo>
                <a:lnTo>
                  <a:pt x="152400" y="1130300"/>
                </a:lnTo>
                <a:lnTo>
                  <a:pt x="151018" y="1132017"/>
                </a:lnTo>
                <a:lnTo>
                  <a:pt x="108048" y="1139256"/>
                </a:lnTo>
                <a:lnTo>
                  <a:pt x="59887" y="1141981"/>
                </a:lnTo>
                <a:lnTo>
                  <a:pt x="21449" y="1142875"/>
                </a:lnTo>
                <a:lnTo>
                  <a:pt x="871" y="1142999"/>
                </a:lnTo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22340" y="4871211"/>
            <a:ext cx="786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ndo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28</a:t>
            </a:fld>
            <a:endParaRPr spc="-5" dirty="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60450" y="3117850"/>
          <a:ext cx="4453698" cy="2560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253298"/>
                <a:gridCol w="1905000"/>
                <a:gridCol w="838200"/>
              </a:tblGrid>
              <a:tr h="426720">
                <a:tc>
                  <a:txBody>
                    <a:bodyPr/>
                    <a:lstStyle/>
                    <a:p>
                      <a:pPr marL="84455">
                        <a:lnSpc>
                          <a:spcPts val="1310"/>
                        </a:lnSpc>
                      </a:pPr>
                      <a:r>
                        <a:rPr sz="11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ts val="1310"/>
                        </a:lnSpc>
                      </a:pPr>
                      <a:r>
                        <a:rPr sz="11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1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US</a:t>
                      </a: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400" b="1" spc="1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Car</a:t>
                      </a: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400" b="1" spc="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Reader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18.39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HDM</a:t>
                      </a: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b="1" spc="1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Cable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11.99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VG</a:t>
                      </a: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1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Cable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6-cel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b="1" spc="2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Battery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40.50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8-cel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b="1" spc="2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Battery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50.50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Wal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b="1" spc="1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Charger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Aut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spc="1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Charger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gg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g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ndo</a:t>
            </a:r>
            <a:r>
              <a:rPr spc="-5" dirty="0">
                <a:latin typeface="Calibri"/>
                <a:cs typeface="Calibri"/>
              </a:rPr>
              <a:t>w</a:t>
            </a:r>
            <a:r>
              <a:rPr spc="-16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571500" y="1663700"/>
            <a:ext cx="7988300" cy="135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300" y="1778000"/>
            <a:ext cx="6146800" cy="123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5950" y="1708150"/>
            <a:ext cx="7848600" cy="12192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prod_i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brand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price,</a:t>
            </a:r>
            <a:endParaRPr sz="1800">
              <a:latin typeface="Courier New"/>
              <a:cs typeface="Courier New"/>
            </a:endParaRPr>
          </a:p>
          <a:p>
            <a:pPr marL="448945" marR="1919605">
              <a:lnSpc>
                <a:spcPct val="111100"/>
              </a:lnSpc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MIN(price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800" b="1" spc="-2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OVER(PARTITIO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3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bran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m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products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13300" y="4241800"/>
            <a:ext cx="596900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3150" y="4298950"/>
            <a:ext cx="4572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83150" y="4298950"/>
            <a:ext cx="457200" cy="609600"/>
          </a:xfrm>
          <a:custGeom>
            <a:avLst/>
            <a:gdLst/>
            <a:ahLst/>
            <a:cxnLst/>
            <a:rect l="l" t="t" r="r" b="b"/>
            <a:pathLst>
              <a:path w="457200" h="609600">
                <a:moveTo>
                  <a:pt x="0" y="152400"/>
                </a:moveTo>
                <a:lnTo>
                  <a:pt x="228600" y="152400"/>
                </a:lnTo>
                <a:lnTo>
                  <a:pt x="228600" y="0"/>
                </a:lnTo>
                <a:lnTo>
                  <a:pt x="457200" y="304800"/>
                </a:lnTo>
                <a:lnTo>
                  <a:pt x="228600" y="609600"/>
                </a:lnTo>
                <a:lnTo>
                  <a:pt x="22860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31339" y="3067304"/>
            <a:ext cx="57442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60265" algn="l"/>
              </a:tabLst>
            </a:pP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40" dirty="0">
                <a:latin typeface="Calibri"/>
                <a:cs typeface="Calibri"/>
              </a:rPr>
              <a:t>r</a:t>
            </a:r>
            <a:r>
              <a:rPr sz="1600" spc="-45" dirty="0">
                <a:latin typeface="Calibri"/>
                <a:cs typeface="Calibri"/>
              </a:rPr>
              <a:t>odu</a:t>
            </a:r>
            <a:r>
              <a:rPr sz="1600" spc="20" dirty="0">
                <a:latin typeface="Calibri"/>
                <a:cs typeface="Calibri"/>
              </a:rPr>
              <a:t>c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b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45" dirty="0">
                <a:latin typeface="Calibri"/>
                <a:cs typeface="Calibri"/>
              </a:rPr>
              <a:t>qu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5" dirty="0">
                <a:latin typeface="Calibri"/>
                <a:cs typeface="Calibri"/>
              </a:rPr>
              <a:t>u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29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242" y="1196355"/>
            <a:ext cx="7928609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56250" y="3300729"/>
          <a:ext cx="320040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143000"/>
                <a:gridCol w="762000"/>
                <a:gridCol w="838200"/>
              </a:tblGrid>
              <a:tr h="426720">
                <a:tc>
                  <a:txBody>
                    <a:bodyPr/>
                    <a:lstStyle/>
                    <a:p>
                      <a:pPr marL="84455">
                        <a:lnSpc>
                          <a:spcPts val="1310"/>
                        </a:lnSpc>
                      </a:pPr>
                      <a:r>
                        <a:rPr sz="11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ts val="1310"/>
                        </a:lnSpc>
                      </a:pPr>
                      <a:r>
                        <a:rPr sz="11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1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18.39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11.99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40.50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50.50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98450" y="3300731"/>
          <a:ext cx="445369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253298"/>
                <a:gridCol w="1905000"/>
                <a:gridCol w="838200"/>
              </a:tblGrid>
              <a:tr h="426720">
                <a:tc>
                  <a:txBody>
                    <a:bodyPr/>
                    <a:lstStyle/>
                    <a:p>
                      <a:pPr marL="84455">
                        <a:lnSpc>
                          <a:spcPts val="1310"/>
                        </a:lnSpc>
                      </a:pPr>
                      <a:r>
                        <a:rPr sz="11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ts val="1310"/>
                        </a:lnSpc>
                      </a:pPr>
                      <a:r>
                        <a:rPr sz="11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1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US</a:t>
                      </a: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400" b="1" spc="1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Car</a:t>
                      </a: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400" b="1" spc="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Reader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18.39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HDM</a:t>
                      </a: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b="1" spc="1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Cable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11.99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VG</a:t>
                      </a: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1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Cable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6-cel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b="1" spc="2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Battery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40.50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8-cel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b="1" spc="2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Battery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50.50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Wal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b="1" spc="1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Charger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Aut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spc="1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Charger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4780915" cy="2567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51635">
              <a:lnSpc>
                <a:spcPct val="100000"/>
              </a:lnSpc>
            </a:pP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1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 </a:t>
            </a: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6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71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4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5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ndo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5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5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gg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O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ndo</a:t>
            </a:r>
            <a:r>
              <a:rPr spc="-5" dirty="0">
                <a:latin typeface="Calibri"/>
                <a:cs typeface="Calibri"/>
              </a:rPr>
              <a:t>w</a:t>
            </a:r>
            <a:r>
              <a:rPr spc="-16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647700" y="1866900"/>
            <a:ext cx="7912100" cy="135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8500" y="1981200"/>
            <a:ext cx="7239000" cy="123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2150" y="1911350"/>
            <a:ext cx="7772400" cy="12192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prod_i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brand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price,</a:t>
            </a:r>
            <a:endParaRPr sz="1800">
              <a:latin typeface="Courier New"/>
              <a:cs typeface="Courier New"/>
            </a:endParaRPr>
          </a:p>
          <a:p>
            <a:pPr marL="448945" marR="751840">
              <a:lnSpc>
                <a:spcPct val="111100"/>
              </a:lnSpc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pric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sz="1800" b="1" spc="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MIN(price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800" b="1" spc="-2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OVER(PARTITIO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3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bran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products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13300" y="4394200"/>
            <a:ext cx="596900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83150" y="4451350"/>
            <a:ext cx="4572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83150" y="4451350"/>
            <a:ext cx="457200" cy="609600"/>
          </a:xfrm>
          <a:custGeom>
            <a:avLst/>
            <a:gdLst/>
            <a:ahLst/>
            <a:cxnLst/>
            <a:rect l="l" t="t" r="r" b="b"/>
            <a:pathLst>
              <a:path w="457200" h="609600">
                <a:moveTo>
                  <a:pt x="0" y="152400"/>
                </a:moveTo>
                <a:lnTo>
                  <a:pt x="228600" y="152400"/>
                </a:lnTo>
                <a:lnTo>
                  <a:pt x="228600" y="0"/>
                </a:lnTo>
                <a:lnTo>
                  <a:pt x="457200" y="304800"/>
                </a:lnTo>
                <a:lnTo>
                  <a:pt x="228600" y="609600"/>
                </a:lnTo>
                <a:lnTo>
                  <a:pt x="22860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31339" y="3219704"/>
            <a:ext cx="57442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60265" algn="l"/>
              </a:tabLst>
            </a:pP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40" dirty="0">
                <a:latin typeface="Calibri"/>
                <a:cs typeface="Calibri"/>
              </a:rPr>
              <a:t>r</a:t>
            </a:r>
            <a:r>
              <a:rPr sz="1600" spc="-45" dirty="0">
                <a:latin typeface="Calibri"/>
                <a:cs typeface="Calibri"/>
              </a:rPr>
              <a:t>odu</a:t>
            </a:r>
            <a:r>
              <a:rPr sz="1600" spc="20" dirty="0">
                <a:latin typeface="Calibri"/>
                <a:cs typeface="Calibri"/>
              </a:rPr>
              <a:t>c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b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45" dirty="0">
                <a:latin typeface="Calibri"/>
                <a:cs typeface="Calibri"/>
              </a:rPr>
              <a:t>qu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5" dirty="0">
                <a:latin typeface="Calibri"/>
                <a:cs typeface="Calibri"/>
              </a:rPr>
              <a:t>u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06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242" y="1196355"/>
            <a:ext cx="7941309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1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m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nd?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3453131"/>
          <a:ext cx="445369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253298"/>
                <a:gridCol w="1905000"/>
                <a:gridCol w="838200"/>
              </a:tblGrid>
              <a:tr h="426720">
                <a:tc>
                  <a:txBody>
                    <a:bodyPr/>
                    <a:lstStyle/>
                    <a:p>
                      <a:pPr marL="84455">
                        <a:lnSpc>
                          <a:spcPts val="1310"/>
                        </a:lnSpc>
                      </a:pPr>
                      <a:r>
                        <a:rPr sz="11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ts val="1310"/>
                        </a:lnSpc>
                      </a:pPr>
                      <a:r>
                        <a:rPr sz="11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1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US</a:t>
                      </a: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400" b="1" spc="1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Car</a:t>
                      </a: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400" b="1" spc="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Reader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18.39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HDM</a:t>
                      </a: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b="1" spc="1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Cable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11.99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VG</a:t>
                      </a: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1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Cable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6-cel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b="1" spc="2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Battery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40.50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8-cel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b="1" spc="2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Battery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50.50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Wal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b="1" spc="1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Charger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Aut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spc="1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Charger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56250" y="3453129"/>
          <a:ext cx="320040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143000"/>
                <a:gridCol w="762000"/>
                <a:gridCol w="838200"/>
              </a:tblGrid>
              <a:tr h="426720">
                <a:tc>
                  <a:txBody>
                    <a:bodyPr/>
                    <a:lstStyle/>
                    <a:p>
                      <a:pPr marL="84455">
                        <a:lnSpc>
                          <a:spcPts val="1310"/>
                        </a:lnSpc>
                      </a:pPr>
                      <a:r>
                        <a:rPr sz="11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ts val="1310"/>
                        </a:lnSpc>
                      </a:pPr>
                      <a:r>
                        <a:rPr sz="11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1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18.39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16.40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11.99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40.50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50.50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30.50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06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30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-5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_</a:t>
            </a:r>
            <a:r>
              <a:rPr spc="-55" dirty="0">
                <a:latin typeface="Calibri"/>
                <a:cs typeface="Calibri"/>
              </a:rPr>
              <a:t>N</a:t>
            </a:r>
            <a:r>
              <a:rPr spc="-45" dirty="0">
                <a:latin typeface="Calibri"/>
                <a:cs typeface="Calibri"/>
              </a:rPr>
              <a:t>U</a:t>
            </a:r>
            <a:r>
              <a:rPr spc="4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B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66700" y="1638300"/>
            <a:ext cx="8597900" cy="158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500" y="1752600"/>
            <a:ext cx="8470900" cy="153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1150" y="1682750"/>
            <a:ext cx="8458200" cy="14478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prod_i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brand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price,</a:t>
            </a:r>
            <a:endParaRPr sz="1800">
              <a:latin typeface="Courier New"/>
              <a:cs typeface="Courier New"/>
            </a:endParaRPr>
          </a:p>
          <a:p>
            <a:pPr marL="448945" marR="205104">
              <a:lnSpc>
                <a:spcPct val="111100"/>
              </a:lnSpc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RANK(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OVER(PARTITIO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3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8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bran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ORDE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800" b="1" spc="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price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ran</a:t>
            </a:r>
            <a:r>
              <a:rPr sz="1800" b="1" spc="20" dirty="0">
                <a:latin typeface="Courier New"/>
                <a:cs typeface="Courier New"/>
              </a:rPr>
              <a:t>k</a:t>
            </a:r>
            <a:r>
              <a:rPr sz="1800" b="1" dirty="0">
                <a:latin typeface="Courier New"/>
                <a:cs typeface="Courier New"/>
              </a:rPr>
              <a:t>,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ROW_NUMBER(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800" b="1" spc="-3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OVER(PARTITIO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2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bran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ORDE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pric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800" b="1" spc="-1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</a:t>
            </a:r>
            <a:endParaRPr sz="1800">
              <a:latin typeface="Courier New"/>
              <a:cs typeface="Courier New"/>
            </a:endParaRPr>
          </a:p>
          <a:p>
            <a:pPr marL="448945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products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7100" y="4394200"/>
            <a:ext cx="596900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6950" y="4451350"/>
            <a:ext cx="4572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06950" y="4451350"/>
            <a:ext cx="457200" cy="609600"/>
          </a:xfrm>
          <a:custGeom>
            <a:avLst/>
            <a:gdLst/>
            <a:ahLst/>
            <a:cxnLst/>
            <a:rect l="l" t="t" r="r" b="b"/>
            <a:pathLst>
              <a:path w="457200" h="609600">
                <a:moveTo>
                  <a:pt x="0" y="152400"/>
                </a:moveTo>
                <a:lnTo>
                  <a:pt x="228600" y="152400"/>
                </a:lnTo>
                <a:lnTo>
                  <a:pt x="228600" y="0"/>
                </a:lnTo>
                <a:lnTo>
                  <a:pt x="457200" y="304800"/>
                </a:lnTo>
                <a:lnTo>
                  <a:pt x="228600" y="609600"/>
                </a:lnTo>
                <a:lnTo>
                  <a:pt x="22860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31339" y="3219704"/>
            <a:ext cx="57442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60265" algn="l"/>
              </a:tabLst>
            </a:pP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40" dirty="0">
                <a:latin typeface="Calibri"/>
                <a:cs typeface="Calibri"/>
              </a:rPr>
              <a:t>r</a:t>
            </a:r>
            <a:r>
              <a:rPr sz="1600" spc="-45" dirty="0">
                <a:latin typeface="Calibri"/>
                <a:cs typeface="Calibri"/>
              </a:rPr>
              <a:t>odu</a:t>
            </a:r>
            <a:r>
              <a:rPr sz="1600" spc="20" dirty="0">
                <a:latin typeface="Calibri"/>
                <a:cs typeface="Calibri"/>
              </a:rPr>
              <a:t>c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s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b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45" dirty="0">
                <a:latin typeface="Calibri"/>
                <a:cs typeface="Calibri"/>
              </a:rPr>
              <a:t>qu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5" dirty="0">
                <a:latin typeface="Calibri"/>
                <a:cs typeface="Calibri"/>
              </a:rPr>
              <a:t>u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81600" y="4826000"/>
            <a:ext cx="3810000" cy="609600"/>
          </a:xfrm>
          <a:custGeom>
            <a:avLst/>
            <a:gdLst/>
            <a:ahLst/>
            <a:cxnLst/>
            <a:rect l="l" t="t" r="r" b="b"/>
            <a:pathLst>
              <a:path w="3810000" h="609600">
                <a:moveTo>
                  <a:pt x="0" y="101600"/>
                </a:moveTo>
                <a:lnTo>
                  <a:pt x="8945" y="59854"/>
                </a:lnTo>
                <a:lnTo>
                  <a:pt x="33180" y="26490"/>
                </a:lnTo>
                <a:lnTo>
                  <a:pt x="68805" y="5409"/>
                </a:lnTo>
                <a:lnTo>
                  <a:pt x="3708400" y="0"/>
                </a:lnTo>
                <a:lnTo>
                  <a:pt x="3723005" y="1042"/>
                </a:lnTo>
                <a:lnTo>
                  <a:pt x="3762391" y="15517"/>
                </a:lnTo>
                <a:lnTo>
                  <a:pt x="3792093" y="43982"/>
                </a:lnTo>
                <a:lnTo>
                  <a:pt x="3808214" y="82537"/>
                </a:lnTo>
                <a:lnTo>
                  <a:pt x="3810000" y="508000"/>
                </a:lnTo>
                <a:lnTo>
                  <a:pt x="3808958" y="522605"/>
                </a:lnTo>
                <a:lnTo>
                  <a:pt x="3794482" y="561991"/>
                </a:lnTo>
                <a:lnTo>
                  <a:pt x="3766017" y="591693"/>
                </a:lnTo>
                <a:lnTo>
                  <a:pt x="3727462" y="607814"/>
                </a:lnTo>
                <a:lnTo>
                  <a:pt x="101600" y="609600"/>
                </a:lnTo>
                <a:lnTo>
                  <a:pt x="86994" y="608557"/>
                </a:lnTo>
                <a:lnTo>
                  <a:pt x="47608" y="594082"/>
                </a:lnTo>
                <a:lnTo>
                  <a:pt x="17906" y="565617"/>
                </a:lnTo>
                <a:lnTo>
                  <a:pt x="1785" y="527062"/>
                </a:lnTo>
                <a:lnTo>
                  <a:pt x="0" y="101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31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242" y="1196355"/>
            <a:ext cx="606742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51450" y="3453131"/>
          <a:ext cx="3657601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143000"/>
                <a:gridCol w="762000"/>
                <a:gridCol w="609600"/>
                <a:gridCol w="685801"/>
              </a:tblGrid>
              <a:tr h="426720">
                <a:tc>
                  <a:txBody>
                    <a:bodyPr/>
                    <a:lstStyle/>
                    <a:p>
                      <a:pPr marL="84455">
                        <a:lnSpc>
                          <a:spcPts val="1310"/>
                        </a:lnSpc>
                      </a:pPr>
                      <a:r>
                        <a:rPr sz="11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ts val="1310"/>
                        </a:lnSpc>
                      </a:pPr>
                      <a:r>
                        <a:rPr sz="11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1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11.99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18.39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40.50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50.50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98450" y="3453131"/>
          <a:ext cx="445369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253298"/>
                <a:gridCol w="1905000"/>
                <a:gridCol w="838200"/>
              </a:tblGrid>
              <a:tr h="426720">
                <a:tc>
                  <a:txBody>
                    <a:bodyPr/>
                    <a:lstStyle/>
                    <a:p>
                      <a:pPr marL="84455">
                        <a:lnSpc>
                          <a:spcPts val="1310"/>
                        </a:lnSpc>
                      </a:pPr>
                      <a:r>
                        <a:rPr sz="11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ts val="1310"/>
                        </a:lnSpc>
                      </a:pPr>
                      <a:r>
                        <a:rPr sz="11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1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US</a:t>
                      </a: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400" b="1" spc="1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Car</a:t>
                      </a: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400" b="1" spc="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Reader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18.39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HDM</a:t>
                      </a: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b="1" spc="1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Cable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11.99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VG</a:t>
                      </a: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1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Cable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6-cel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b="1" spc="2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Battery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40.50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8-cel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b="1" spc="2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Battery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50.50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Wal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b="1" spc="1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Charger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Aut</a:t>
                      </a: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spc="12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Charger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ndo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254" dirty="0">
                <a:latin typeface="Calibri"/>
                <a:cs typeface="Calibri"/>
              </a:rPr>
              <a:t>g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ubqu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es</a:t>
            </a:r>
          </a:p>
        </p:txBody>
      </p:sp>
      <p:sp>
        <p:nvSpPr>
          <p:cNvPr id="4" name="object 4"/>
          <p:cNvSpPr/>
          <p:nvPr/>
        </p:nvSpPr>
        <p:spPr>
          <a:xfrm>
            <a:off x="266700" y="1511300"/>
            <a:ext cx="8597900" cy="194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500" y="1625600"/>
            <a:ext cx="7505700" cy="184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1150" y="1555750"/>
            <a:ext cx="8458200" cy="1803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8945" marR="3606800" indent="-279400">
              <a:lnSpc>
                <a:spcPct val="111100"/>
              </a:lnSpc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prod_i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brand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pric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FROM(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prod_i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brand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price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855344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RANK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r>
              <a:rPr sz="1800" b="1" spc="-1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OVER(PARTITIO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800" b="1" spc="-3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Y</a:t>
            </a:r>
            <a:r>
              <a:rPr sz="1800" b="1" spc="4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bran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ORDE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R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Y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price)</a:t>
            </a:r>
            <a:endParaRPr sz="1800">
              <a:latin typeface="Courier New"/>
              <a:cs typeface="Courier New"/>
            </a:endParaRPr>
          </a:p>
          <a:p>
            <a:pPr marL="309245" marR="4307205" indent="546100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ran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k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products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r>
              <a:rPr sz="1800" b="1" spc="-2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p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WHER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rank=1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27500" y="4597400"/>
            <a:ext cx="596900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7350" y="4654550"/>
            <a:ext cx="457200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97350" y="4654550"/>
            <a:ext cx="457200" cy="609600"/>
          </a:xfrm>
          <a:custGeom>
            <a:avLst/>
            <a:gdLst/>
            <a:ahLst/>
            <a:cxnLst/>
            <a:rect l="l" t="t" r="r" b="b"/>
            <a:pathLst>
              <a:path w="457200" h="609600">
                <a:moveTo>
                  <a:pt x="0" y="152400"/>
                </a:moveTo>
                <a:lnTo>
                  <a:pt x="228600" y="152400"/>
                </a:lnTo>
                <a:lnTo>
                  <a:pt x="228600" y="0"/>
                </a:lnTo>
                <a:lnTo>
                  <a:pt x="457200" y="304800"/>
                </a:lnTo>
                <a:lnTo>
                  <a:pt x="228600" y="609600"/>
                </a:lnTo>
                <a:lnTo>
                  <a:pt x="22860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55139" y="3341623"/>
            <a:ext cx="543941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5" dirty="0">
                <a:latin typeface="Calibri"/>
                <a:cs typeface="Calibri"/>
              </a:rPr>
              <a:t>ubqu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5" dirty="0">
                <a:latin typeface="Calibri"/>
                <a:cs typeface="Calibri"/>
              </a:rPr>
              <a:t>u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00" spc="-45" dirty="0">
                <a:latin typeface="Calibri"/>
                <a:cs typeface="Calibri"/>
              </a:rPr>
              <a:t>qu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30" dirty="0">
                <a:latin typeface="Calibri"/>
                <a:cs typeface="Calibri"/>
              </a:rPr>
              <a:t>s</a:t>
            </a:r>
            <a:r>
              <a:rPr sz="1600" spc="-45" dirty="0">
                <a:latin typeface="Calibri"/>
                <a:cs typeface="Calibri"/>
              </a:rPr>
              <a:t>u</a:t>
            </a:r>
            <a:r>
              <a:rPr sz="1600" spc="30" dirty="0">
                <a:latin typeface="Calibri"/>
                <a:cs typeface="Calibri"/>
              </a:rPr>
              <a:t>l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32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242" y="1196355"/>
            <a:ext cx="608711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03850" y="4108450"/>
          <a:ext cx="2362200" cy="1341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143000"/>
                <a:gridCol w="762000"/>
              </a:tblGrid>
              <a:tr h="426720">
                <a:tc>
                  <a:txBody>
                    <a:bodyPr/>
                    <a:lstStyle/>
                    <a:p>
                      <a:pPr marL="84455">
                        <a:lnSpc>
                          <a:spcPts val="1310"/>
                        </a:lnSpc>
                      </a:pPr>
                      <a:r>
                        <a:rPr sz="11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ts val="1310"/>
                        </a:lnSpc>
                      </a:pPr>
                      <a:r>
                        <a:rPr sz="11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1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84250" y="3575050"/>
          <a:ext cx="2971800" cy="2560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143000"/>
                <a:gridCol w="762000"/>
                <a:gridCol w="609600"/>
              </a:tblGrid>
              <a:tr h="426720">
                <a:tc>
                  <a:txBody>
                    <a:bodyPr/>
                    <a:lstStyle/>
                    <a:p>
                      <a:pPr marL="84455">
                        <a:lnSpc>
                          <a:spcPts val="1310"/>
                        </a:lnSpc>
                      </a:pPr>
                      <a:r>
                        <a:rPr sz="11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ts val="1310"/>
                        </a:lnSpc>
                      </a:pPr>
                      <a:r>
                        <a:rPr sz="11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1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11.99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Dualcore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18.39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40.50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50.50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9" y="5095747"/>
            <a:ext cx="100520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aseline="23148" dirty="0">
                <a:solidFill>
                  <a:srgbClr val="A40040"/>
                </a:solidFill>
                <a:latin typeface="Calibri"/>
                <a:cs typeface="Calibri"/>
              </a:rPr>
              <a:t>*</a:t>
            </a:r>
            <a:r>
              <a:rPr sz="1800" spc="195" baseline="23148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on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3810000"/>
            <a:ext cx="381000" cy="33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4267200"/>
            <a:ext cx="381000" cy="33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33</a:t>
            </a:fld>
            <a:endParaRPr spc="-5" dirty="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4837" y="1214437"/>
          <a:ext cx="8153400" cy="3570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5105400"/>
              </a:tblGrid>
              <a:tr h="406286">
                <a:tc gridSpan="2"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tabLst>
                          <a:tab pos="3134360" algn="l"/>
                        </a:tabLst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	</a:t>
                      </a:r>
                      <a:r>
                        <a:rPr sz="20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912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DENSE_RANK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marR="161925">
                        <a:lnSpc>
                          <a:spcPts val="1900"/>
                        </a:lnSpc>
                      </a:pPr>
                      <a:r>
                        <a:rPr sz="1600" spc="3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ndo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w </a:t>
                      </a:r>
                      <a:r>
                        <a:rPr sz="1600" spc="-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NTILE(</a:t>
                      </a:r>
                      <a:r>
                        <a:rPr sz="1600" b="1" i="1" spc="3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marR="770890">
                        <a:lnSpc>
                          <a:spcPts val="1900"/>
                        </a:lnSpc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w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PERCENT_R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NK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marR="770255">
                        <a:lnSpc>
                          <a:spcPts val="1900"/>
                        </a:lnSpc>
                      </a:pPr>
                      <a:r>
                        <a:rPr sz="1600" spc="3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w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38462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CUME_DIST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4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bu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ndow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51972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LEAD(</a:t>
                      </a:r>
                      <a:r>
                        <a:rPr sz="1600" b="1" i="1" spc="35" dirty="0">
                          <a:latin typeface="Courier New"/>
                          <a:cs typeface="Courier New"/>
                        </a:rPr>
                        <a:t>colu</a:t>
                      </a:r>
                      <a:r>
                        <a:rPr sz="1600" b="1" i="1" spc="-6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b="1" i="1" spc="35" dirty="0">
                          <a:latin typeface="Courier New"/>
                          <a:cs typeface="Courier New"/>
                        </a:rPr>
                        <a:t>n,</a:t>
                      </a:r>
                      <a:r>
                        <a:rPr sz="1600" b="1" i="1" spc="-6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b="1" i="1" spc="3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i="1" spc="-65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i="1" spc="35" dirty="0">
                          <a:latin typeface="Courier New"/>
                          <a:cs typeface="Courier New"/>
                        </a:rPr>
                        <a:t>ef</a:t>
                      </a:r>
                      <a:r>
                        <a:rPr sz="1600" b="1" i="1" spc="-6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i="1" spc="35" dirty="0">
                          <a:latin typeface="Courier New"/>
                          <a:cs typeface="Courier New"/>
                        </a:rPr>
                        <a:t>ul</a:t>
                      </a:r>
                      <a:r>
                        <a:rPr sz="1600" b="1" i="1" spc="-6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600" b="1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i="1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ll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ow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w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522662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LAG(</a:t>
                      </a:r>
                      <a:r>
                        <a:rPr sz="1600" b="1" i="1" spc="35" dirty="0">
                          <a:latin typeface="Courier New"/>
                          <a:cs typeface="Courier New"/>
                        </a:rPr>
                        <a:t>colum</a:t>
                      </a:r>
                      <a:r>
                        <a:rPr sz="1600" b="1" i="1" spc="-6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b="1" i="1" spc="35" dirty="0">
                          <a:latin typeface="Courier New"/>
                          <a:cs typeface="Courier New"/>
                        </a:rPr>
                        <a:t>,n</a:t>
                      </a:r>
                      <a:r>
                        <a:rPr sz="1600" b="1" i="1" spc="-6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i="1" spc="35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i="1" spc="-6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i="1" spc="35" dirty="0">
                          <a:latin typeface="Courier New"/>
                          <a:cs typeface="Courier New"/>
                        </a:rPr>
                        <a:t>fa</a:t>
                      </a:r>
                      <a:r>
                        <a:rPr sz="1600" b="1" i="1" spc="-6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b="1" i="1" spc="3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i="1" spc="4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600" b="1" dirty="0">
                          <a:solidFill>
                            <a:srgbClr val="A40040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i="1" spc="-2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w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-5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DE</a:t>
            </a:r>
            <a:r>
              <a:rPr spc="-5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_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-5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K</a:t>
            </a:r>
          </a:p>
        </p:txBody>
      </p:sp>
      <p:sp>
        <p:nvSpPr>
          <p:cNvPr id="4" name="object 4"/>
          <p:cNvSpPr/>
          <p:nvPr/>
        </p:nvSpPr>
        <p:spPr>
          <a:xfrm>
            <a:off x="266700" y="1714500"/>
            <a:ext cx="8597900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500" y="1828800"/>
            <a:ext cx="7912100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1150" y="1758950"/>
            <a:ext cx="8458200" cy="21082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prod_i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brand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price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448945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RANK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800" b="1" spc="-1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OVER(PARTITIO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3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bran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ORDE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800" b="1" spc="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price)</a:t>
            </a:r>
            <a:endParaRPr sz="1800">
              <a:latin typeface="Courier New"/>
              <a:cs typeface="Courier New"/>
            </a:endParaRPr>
          </a:p>
          <a:p>
            <a:pPr marL="855344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rank,</a:t>
            </a:r>
            <a:endParaRPr sz="1800">
              <a:latin typeface="Courier New"/>
              <a:cs typeface="Courier New"/>
            </a:endParaRPr>
          </a:p>
          <a:p>
            <a:pPr marL="448945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DENSE_RAN</a:t>
            </a:r>
            <a:r>
              <a:rPr sz="1800" b="1" spc="20" dirty="0">
                <a:solidFill>
                  <a:srgbClr val="A40040"/>
                </a:solidFill>
                <a:latin typeface="Courier New"/>
                <a:cs typeface="Courier New"/>
              </a:rPr>
              <a:t>K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A40040"/>
                </a:solidFill>
                <a:latin typeface="Courier New"/>
                <a:cs typeface="Courier New"/>
              </a:rPr>
              <a:t>)</a:t>
            </a:r>
            <a:r>
              <a:rPr sz="1800" b="1" spc="-3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OVER(PARTITIO</a:t>
            </a:r>
            <a:r>
              <a:rPr sz="1800" b="1" dirty="0">
                <a:solidFill>
                  <a:srgbClr val="A40040"/>
                </a:solidFill>
                <a:latin typeface="Courier New"/>
                <a:cs typeface="Courier New"/>
              </a:rPr>
              <a:t>N</a:t>
            </a:r>
            <a:r>
              <a:rPr sz="1800" b="1" spc="-2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A40040"/>
                </a:solidFill>
                <a:latin typeface="Courier New"/>
                <a:cs typeface="Courier New"/>
              </a:rPr>
              <a:t>Y</a:t>
            </a:r>
            <a:r>
              <a:rPr sz="1800" b="1" spc="-6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bran</a:t>
            </a:r>
            <a:r>
              <a:rPr sz="1800" b="1" dirty="0">
                <a:solidFill>
                  <a:srgbClr val="A40040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ORDE</a:t>
            </a:r>
            <a:r>
              <a:rPr sz="1800" b="1" dirty="0">
                <a:solidFill>
                  <a:srgbClr val="A40040"/>
                </a:solidFill>
                <a:latin typeface="Courier New"/>
                <a:cs typeface="Courier New"/>
              </a:rPr>
              <a:t>R</a:t>
            </a:r>
            <a:r>
              <a:rPr sz="1800" b="1" spc="-6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A40040"/>
                </a:solidFill>
                <a:latin typeface="Courier New"/>
                <a:cs typeface="Courier New"/>
              </a:rPr>
              <a:t>Y</a:t>
            </a:r>
            <a:r>
              <a:rPr sz="1800" b="1" spc="-65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price)</a:t>
            </a:r>
            <a:endParaRPr sz="1800">
              <a:latin typeface="Courier New"/>
              <a:cs typeface="Courier New"/>
            </a:endParaRPr>
          </a:p>
          <a:p>
            <a:pPr marL="448945" marR="6057900" indent="406400">
              <a:lnSpc>
                <a:spcPct val="1065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A40040"/>
                </a:solidFill>
                <a:latin typeface="Courier New"/>
                <a:cs typeface="Courier New"/>
              </a:rPr>
              <a:t>S</a:t>
            </a:r>
            <a:r>
              <a:rPr sz="1800" b="1" spc="-60" dirty="0">
                <a:solidFill>
                  <a:srgbClr val="A4004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40040"/>
                </a:solidFill>
                <a:latin typeface="Courier New"/>
                <a:cs typeface="Courier New"/>
              </a:rPr>
              <a:t>d_rank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products;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34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242" y="1196355"/>
            <a:ext cx="60706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7650" y="4184650"/>
          <a:ext cx="4800600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1459149"/>
                <a:gridCol w="1021403"/>
                <a:gridCol w="817124"/>
                <a:gridCol w="817124"/>
              </a:tblGrid>
              <a:tr h="3810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1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1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_r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20.00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40.50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Gigabux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50.50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35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242" y="1196355"/>
            <a:ext cx="6140450" cy="1273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550">
              <a:latin typeface="Times New Roman"/>
              <a:cs typeface="Times New Roman"/>
            </a:endParaRPr>
          </a:p>
          <a:p>
            <a:pPr marL="1140460" algn="ctr">
              <a:lnSpc>
                <a:spcPct val="100000"/>
              </a:lnSpc>
            </a:pP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b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6650" y="2508250"/>
          <a:ext cx="6477000" cy="312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445468"/>
                <a:gridCol w="1705390"/>
                <a:gridCol w="1053472"/>
                <a:gridCol w="1053470"/>
              </a:tblGrid>
              <a:tr h="3810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4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05/01/2013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audiophile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76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05/01/2013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photosite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64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05/01/2013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photosite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68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05/02/2013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audiophile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82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05/02/2013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dvdreview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66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05/02/2013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audiophile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82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05/02/2013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audiophile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70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05/03/2013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audiophile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66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" y="2095500"/>
            <a:ext cx="8597900" cy="105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200" y="2247900"/>
            <a:ext cx="7708900" cy="81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1150" y="2139950"/>
            <a:ext cx="8458200" cy="914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4845" marR="1058545" indent="-495300">
              <a:lnSpc>
                <a:spcPct val="109400"/>
              </a:lnSpc>
            </a:pP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600" b="1" spc="-2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display_da</a:t>
            </a:r>
            <a:r>
              <a:rPr sz="1600" b="1" spc="-60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600" b="1" spc="4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600" b="1" spc="-3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display_s</a:t>
            </a:r>
            <a:r>
              <a:rPr sz="1600" b="1" spc="-60" dirty="0">
                <a:solidFill>
                  <a:srgbClr val="010000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600" b="1" spc="4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600" b="1" spc="-3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40" dirty="0">
                <a:solidFill>
                  <a:srgbClr val="010000"/>
                </a:solidFill>
                <a:latin typeface="Courier New"/>
                <a:cs typeface="Courier New"/>
              </a:rPr>
              <a:t>COUNT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(dis</a:t>
            </a:r>
            <a:r>
              <a:rPr sz="1600" b="1" spc="-65" dirty="0">
                <a:solidFill>
                  <a:srgbClr val="010000"/>
                </a:solidFill>
                <a:latin typeface="Courier New"/>
                <a:cs typeface="Courier New"/>
              </a:rPr>
              <a:t>p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l</a:t>
            </a:r>
            <a:r>
              <a:rPr sz="1600" b="1" spc="-65" dirty="0">
                <a:solidFill>
                  <a:srgbClr val="010000"/>
                </a:solidFill>
                <a:latin typeface="Courier New"/>
                <a:cs typeface="Courier New"/>
              </a:rPr>
              <a:t>a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y_</a:t>
            </a:r>
            <a:r>
              <a:rPr sz="1600" b="1" spc="-65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im</a:t>
            </a:r>
            <a:r>
              <a:rPr sz="1600" b="1" spc="-6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r>
              <a:rPr sz="1600" b="1" spc="-3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600" b="1" spc="-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n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600" b="1" spc="-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ad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600" b="1" spc="-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GROU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P</a:t>
            </a:r>
            <a:r>
              <a:rPr sz="1600" b="1" spc="-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Y</a:t>
            </a:r>
            <a:r>
              <a:rPr sz="1600" b="1" spc="-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display_</a:t>
            </a:r>
            <a:r>
              <a:rPr sz="1600" b="1" spc="-6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at</a:t>
            </a:r>
            <a:r>
              <a:rPr sz="1600" b="1" spc="-6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600" b="1" spc="-2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display_</a:t>
            </a:r>
            <a:r>
              <a:rPr sz="1600" b="1" spc="-60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i</a:t>
            </a:r>
            <a:r>
              <a:rPr sz="1600" b="1" spc="-65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600" b="1" spc="4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36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739" y="3423411"/>
            <a:ext cx="12325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0" dirty="0">
                <a:latin typeface="Calibri"/>
                <a:cs typeface="Calibri"/>
              </a:rPr>
              <a:t>qu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y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es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242" y="1196355"/>
            <a:ext cx="629031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dirty="0">
                <a:latin typeface="Calibri"/>
                <a:cs typeface="Calibri"/>
              </a:rPr>
              <a:t>wi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3250" y="3727450"/>
          <a:ext cx="3323492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353"/>
                <a:gridCol w="1424354"/>
                <a:gridCol w="474785"/>
              </a:tblGrid>
              <a:tr h="3810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4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05/01/2013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audiophile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05/01/2013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photosite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05/02/2013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audiophile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05/02/2013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dvdreview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05/03/2013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audiophile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ndo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" y="1485900"/>
            <a:ext cx="8597900" cy="219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1150" y="1530350"/>
            <a:ext cx="8458200" cy="2057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SELEC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display_da</a:t>
            </a:r>
            <a:r>
              <a:rPr sz="1600" b="1" spc="-60" dirty="0">
                <a:latin typeface="Courier New"/>
                <a:cs typeface="Courier New"/>
              </a:rPr>
              <a:t>t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display_s</a:t>
            </a:r>
            <a:r>
              <a:rPr sz="1600" b="1" spc="-60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t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n</a:t>
            </a:r>
            <a:r>
              <a:rPr sz="1600" b="1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410845" marR="292100" indent="254000">
              <a:lnSpc>
                <a:spcPct val="109400"/>
              </a:lnSpc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RANK(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spc="-2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OVE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600" b="1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(PARTITIO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600" b="1" spc="-3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6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display_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at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-3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ORDE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600" b="1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dayrank </a:t>
            </a:r>
            <a:r>
              <a:rPr sz="1600" b="1" spc="35" dirty="0">
                <a:latin typeface="Courier New"/>
                <a:cs typeface="Courier New"/>
              </a:rPr>
              <a:t>FRO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664845" marR="563245">
              <a:lnSpc>
                <a:spcPct val="109400"/>
              </a:lnSpc>
            </a:pP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SELEC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600" b="1" spc="-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display_d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,</a:t>
            </a:r>
            <a:r>
              <a:rPr sz="1600" b="1" spc="-2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display_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it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,</a:t>
            </a:r>
            <a:r>
              <a:rPr sz="1600" b="1" spc="-3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count(disp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ay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_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m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600" b="1" spc="-3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600" b="1" spc="-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n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FRO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M</a:t>
            </a:r>
            <a:r>
              <a:rPr sz="1600" b="1" spc="-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ad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600" b="1" spc="-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GROU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600" b="1" spc="-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B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Y</a:t>
            </a:r>
            <a:r>
              <a:rPr sz="1600" b="1" spc="-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display_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at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,d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la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y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_s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ads</a:t>
            </a:r>
            <a:endParaRPr sz="1600">
              <a:latin typeface="Courier New"/>
              <a:cs typeface="Courier New"/>
            </a:endParaRPr>
          </a:p>
          <a:p>
            <a:pPr marL="410845">
              <a:lnSpc>
                <a:spcPct val="100000"/>
              </a:lnSpc>
              <a:spcBef>
                <a:spcPts val="180"/>
              </a:spcBef>
            </a:pPr>
            <a:r>
              <a:rPr sz="1600" b="1" spc="35" dirty="0">
                <a:latin typeface="Courier New"/>
                <a:cs typeface="Courier New"/>
              </a:rPr>
              <a:t>ORDE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B</a:t>
            </a:r>
            <a:r>
              <a:rPr sz="1600" b="1" dirty="0">
                <a:latin typeface="Courier New"/>
                <a:cs typeface="Courier New"/>
              </a:rPr>
              <a:t>Y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display_d</a:t>
            </a:r>
            <a:r>
              <a:rPr sz="1600" b="1" spc="-60" dirty="0"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t</a:t>
            </a:r>
            <a:r>
              <a:rPr sz="1600" b="1" spc="-6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37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242" y="1196355"/>
            <a:ext cx="6963409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3250" y="3727450"/>
          <a:ext cx="4114800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353"/>
                <a:gridCol w="1424354"/>
                <a:gridCol w="474785"/>
                <a:gridCol w="791308"/>
              </a:tblGrid>
              <a:tr h="3810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4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05/01/2013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audiophile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05/01/2013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photosite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05/02/2013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audiophile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05/02/2013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dvdreview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05/03/2013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audiophile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Us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45" dirty="0">
                <a:latin typeface="Courier New"/>
                <a:cs typeface="Courier New"/>
              </a:rPr>
              <a:t>LA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880" dirty="0">
                <a:latin typeface="Courier New"/>
                <a:cs typeface="Courier New"/>
              </a:rPr>
              <a:t> </a:t>
            </a:r>
            <a:r>
              <a:rPr spc="-20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" y="1485900"/>
            <a:ext cx="8597900" cy="227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200" y="1638300"/>
            <a:ext cx="8343900" cy="214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1150" y="1530350"/>
            <a:ext cx="8458200" cy="21336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4845" indent="-49530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SELEC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display_da</a:t>
            </a:r>
            <a:r>
              <a:rPr sz="1600" b="1" spc="-60" dirty="0">
                <a:latin typeface="Courier New"/>
                <a:cs typeface="Courier New"/>
              </a:rPr>
              <a:t>t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display_s</a:t>
            </a:r>
            <a:r>
              <a:rPr sz="1600" b="1" spc="-60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t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n</a:t>
            </a:r>
            <a:r>
              <a:rPr sz="1600" b="1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664845">
              <a:lnSpc>
                <a:spcPct val="100000"/>
              </a:lnSpc>
              <a:spcBef>
                <a:spcPts val="180"/>
              </a:spcBef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LAG(n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spc="-2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OVER</a:t>
            </a:r>
            <a:endParaRPr sz="1600">
              <a:latin typeface="Courier New"/>
              <a:cs typeface="Courier New"/>
            </a:endParaRPr>
          </a:p>
          <a:p>
            <a:pPr marL="410845" marR="296545" indent="495300">
              <a:lnSpc>
                <a:spcPct val="109400"/>
              </a:lnSpc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(PARTITI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600" b="1" spc="-2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6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display_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-2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ORDE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600" b="1" spc="-2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6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display_da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spc="-3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nprev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, </a:t>
            </a:r>
            <a:r>
              <a:rPr sz="1600" b="1" spc="35" dirty="0">
                <a:latin typeface="Courier New"/>
                <a:cs typeface="Courier New"/>
              </a:rPr>
              <a:t>FRO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664845" marR="563245">
              <a:lnSpc>
                <a:spcPct val="109400"/>
              </a:lnSpc>
            </a:pP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SELEC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600" b="1" spc="-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display_d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,</a:t>
            </a:r>
            <a:r>
              <a:rPr sz="1600" b="1" spc="-2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display_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it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,</a:t>
            </a:r>
            <a:r>
              <a:rPr sz="1600" b="1" spc="-3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count(disp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ay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_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m</a:t>
            </a:r>
            <a:r>
              <a:rPr sz="1600" b="1" spc="4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600" b="1" spc="-32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600" b="1" spc="-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n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FRO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M</a:t>
            </a:r>
            <a:r>
              <a:rPr sz="1600" b="1" spc="-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ad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600" b="1" spc="-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GROU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600" b="1" spc="-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B</a:t>
            </a:r>
            <a:r>
              <a:rPr sz="1600" b="1" dirty="0">
                <a:solidFill>
                  <a:srgbClr val="A6A6A6"/>
                </a:solidFill>
                <a:latin typeface="Courier New"/>
                <a:cs typeface="Courier New"/>
              </a:rPr>
              <a:t>Y</a:t>
            </a:r>
            <a:r>
              <a:rPr sz="1600" b="1" spc="-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display_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at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,d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la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y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_s</a:t>
            </a:r>
            <a:r>
              <a:rPr sz="1600" b="1" spc="-6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600" b="1" spc="-6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ads</a:t>
            </a:r>
            <a:endParaRPr sz="1600">
              <a:latin typeface="Courier New"/>
              <a:cs typeface="Courier New"/>
            </a:endParaRPr>
          </a:p>
          <a:p>
            <a:pPr marL="410845">
              <a:lnSpc>
                <a:spcPct val="100000"/>
              </a:lnSpc>
              <a:spcBef>
                <a:spcPts val="180"/>
              </a:spcBef>
            </a:pPr>
            <a:r>
              <a:rPr sz="1600" b="1" spc="35" dirty="0">
                <a:latin typeface="Courier New"/>
                <a:cs typeface="Courier New"/>
              </a:rPr>
              <a:t>ORDE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B</a:t>
            </a:r>
            <a:r>
              <a:rPr sz="1600" b="1" dirty="0">
                <a:latin typeface="Courier New"/>
                <a:cs typeface="Courier New"/>
              </a:rPr>
              <a:t>Y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display_d</a:t>
            </a:r>
            <a:r>
              <a:rPr sz="1600" b="1" spc="-60" dirty="0">
                <a:latin typeface="Courier New"/>
                <a:cs typeface="Courier New"/>
              </a:rPr>
              <a:t>a</a:t>
            </a:r>
            <a:r>
              <a:rPr sz="1600" b="1" spc="35" dirty="0">
                <a:latin typeface="Courier New"/>
                <a:cs typeface="Courier New"/>
              </a:rPr>
              <a:t>t</a:t>
            </a:r>
            <a:r>
              <a:rPr sz="1600" b="1" spc="-6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242" y="1196355"/>
            <a:ext cx="7712709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77200" y="203200"/>
            <a:ext cx="635000" cy="55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74940" y="5781548"/>
            <a:ext cx="100520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aseline="23148" dirty="0">
                <a:solidFill>
                  <a:srgbClr val="A40040"/>
                </a:solidFill>
                <a:latin typeface="Calibri"/>
                <a:cs typeface="Calibri"/>
              </a:rPr>
              <a:t>*</a:t>
            </a:r>
            <a:r>
              <a:rPr sz="1800" spc="195" baseline="23148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on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38</a:t>
            </a:fld>
            <a:endParaRPr spc="-5" dirty="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03250" y="3727450"/>
          <a:ext cx="4114800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353"/>
                <a:gridCol w="1424354"/>
                <a:gridCol w="474785"/>
                <a:gridCol w="791308"/>
              </a:tblGrid>
              <a:tr h="3810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4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np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05/01/2013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audiophile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NULL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05/01/2013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photosite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NULL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05/02/2013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audiophile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05/02/2013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dvdreview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NULL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05/03/2013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audiophile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7836534" cy="2545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  <a:tab pos="3695065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PARTITIO</a:t>
            </a:r>
            <a:r>
              <a:rPr sz="2000" dirty="0">
                <a:latin typeface="Courier New"/>
                <a:cs typeface="Courier New"/>
              </a:rPr>
              <a:t>N </a:t>
            </a:r>
            <a:r>
              <a:rPr sz="2000" spc="-5" dirty="0">
                <a:latin typeface="Courier New"/>
                <a:cs typeface="Courier New"/>
              </a:rPr>
              <a:t>B</a:t>
            </a:r>
            <a:r>
              <a:rPr sz="2000" dirty="0">
                <a:latin typeface="Courier New"/>
                <a:cs typeface="Courier New"/>
              </a:rPr>
              <a:t>Y	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e;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ala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3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ORDE</a:t>
            </a:r>
            <a:r>
              <a:rPr sz="2000" dirty="0">
                <a:latin typeface="Courier New"/>
                <a:cs typeface="Courier New"/>
              </a:rPr>
              <a:t>R </a:t>
            </a:r>
            <a:r>
              <a:rPr sz="2000" spc="-5" dirty="0">
                <a:latin typeface="Courier New"/>
                <a:cs typeface="Courier New"/>
              </a:rPr>
              <a:t>B</a:t>
            </a:r>
            <a:r>
              <a:rPr sz="2000" dirty="0">
                <a:latin typeface="Courier New"/>
                <a:cs typeface="Courier New"/>
              </a:rPr>
              <a:t>Y</a:t>
            </a:r>
            <a:r>
              <a:rPr sz="2000" spc="-80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AS</a:t>
            </a:r>
            <a:r>
              <a:rPr sz="2000" dirty="0">
                <a:latin typeface="Courier New"/>
                <a:cs typeface="Courier New"/>
              </a:rPr>
              <a:t>C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DESC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bound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ndo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ROW</a:t>
            </a:r>
            <a:r>
              <a:rPr sz="2000" dirty="0">
                <a:latin typeface="Courier New"/>
                <a:cs typeface="Courier New"/>
              </a:rPr>
              <a:t>S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RANG</a:t>
            </a:r>
            <a:r>
              <a:rPr sz="2000" dirty="0">
                <a:latin typeface="Courier New"/>
                <a:cs typeface="Courier New"/>
              </a:rPr>
              <a:t>E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y)</a:t>
            </a:r>
            <a:endParaRPr sz="2000">
              <a:latin typeface="Calibri"/>
              <a:cs typeface="Calibri"/>
            </a:endParaRPr>
          </a:p>
          <a:p>
            <a:pPr marR="1969770" algn="ctr">
              <a:lnSpc>
                <a:spcPct val="100000"/>
              </a:lnSpc>
              <a:spcBef>
                <a:spcPts val="4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ndo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rre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750">
              <a:latin typeface="Times New Roman"/>
              <a:cs typeface="Times New Roman"/>
            </a:endParaRPr>
          </a:p>
          <a:p>
            <a:pPr marL="2536190" marR="4631055" algn="ctr">
              <a:lnSpc>
                <a:spcPts val="1900"/>
              </a:lnSpc>
            </a:pPr>
            <a:r>
              <a:rPr sz="1800" i="1" spc="-50" dirty="0">
                <a:solidFill>
                  <a:srgbClr val="A40040"/>
                </a:solidFill>
                <a:latin typeface="Calibri"/>
                <a:cs typeface="Calibri"/>
              </a:rPr>
              <a:t>c</a:t>
            </a:r>
            <a:r>
              <a:rPr sz="1800" i="1" spc="-30" dirty="0">
                <a:solidFill>
                  <a:srgbClr val="A40040"/>
                </a:solidFill>
                <a:latin typeface="Calibri"/>
                <a:cs typeface="Calibri"/>
              </a:rPr>
              <a:t>u</a:t>
            </a:r>
            <a:r>
              <a:rPr sz="1800" i="1" spc="-25" dirty="0">
                <a:solidFill>
                  <a:srgbClr val="A40040"/>
                </a:solidFill>
                <a:latin typeface="Calibri"/>
                <a:cs typeface="Calibri"/>
              </a:rPr>
              <a:t>rr</a:t>
            </a:r>
            <a:r>
              <a:rPr sz="1800" i="1" spc="30" dirty="0">
                <a:solidFill>
                  <a:srgbClr val="A40040"/>
                </a:solidFill>
                <a:latin typeface="Calibri"/>
                <a:cs typeface="Calibri"/>
              </a:rPr>
              <a:t>e</a:t>
            </a:r>
            <a:r>
              <a:rPr sz="1800" i="1" spc="-30" dirty="0">
                <a:solidFill>
                  <a:srgbClr val="A40040"/>
                </a:solidFill>
                <a:latin typeface="Calibri"/>
                <a:cs typeface="Calibri"/>
              </a:rPr>
              <a:t>n</a:t>
            </a:r>
            <a:r>
              <a:rPr sz="1800" i="1" dirty="0">
                <a:solidFill>
                  <a:srgbClr val="A40040"/>
                </a:solidFill>
                <a:latin typeface="Calibri"/>
                <a:cs typeface="Calibri"/>
              </a:rPr>
              <a:t>t </a:t>
            </a:r>
            <a:r>
              <a:rPr sz="1800" i="1" spc="-20" dirty="0">
                <a:solidFill>
                  <a:srgbClr val="A40040"/>
                </a:solidFill>
                <a:latin typeface="Calibri"/>
                <a:cs typeface="Calibri"/>
              </a:rPr>
              <a:t>r</a:t>
            </a:r>
            <a:r>
              <a:rPr sz="1800" i="1" spc="-30" dirty="0">
                <a:solidFill>
                  <a:srgbClr val="A40040"/>
                </a:solidFill>
                <a:latin typeface="Calibri"/>
                <a:cs typeface="Calibri"/>
              </a:rPr>
              <a:t>o</a:t>
            </a:r>
            <a:r>
              <a:rPr sz="1800" i="1" spc="-5" dirty="0">
                <a:solidFill>
                  <a:srgbClr val="A40040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50" dirty="0">
                <a:latin typeface="Calibri"/>
                <a:cs typeface="Calibri"/>
              </a:rPr>
              <a:t>li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27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92350" y="4425950"/>
            <a:ext cx="1714500" cy="6477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213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ROWS</a:t>
            </a:r>
            <a:endParaRPr sz="1800">
              <a:latin typeface="Courier New"/>
              <a:cs typeface="Courier New"/>
            </a:endParaRPr>
          </a:p>
          <a:p>
            <a:pPr marL="78105">
              <a:lnSpc>
                <a:spcPts val="2130"/>
              </a:lnSpc>
            </a:pP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r>
              <a:rPr sz="1800" b="1" spc="3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FOLLOWING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7400" y="3962400"/>
            <a:ext cx="152400" cy="1219200"/>
          </a:xfrm>
          <a:custGeom>
            <a:avLst/>
            <a:gdLst/>
            <a:ahLst/>
            <a:cxnLst/>
            <a:rect l="l" t="t" r="r" b="b"/>
            <a:pathLst>
              <a:path w="152400" h="1219200">
                <a:moveTo>
                  <a:pt x="0" y="0"/>
                </a:moveTo>
                <a:lnTo>
                  <a:pt x="40380" y="450"/>
                </a:lnTo>
                <a:lnTo>
                  <a:pt x="92859" y="2629"/>
                </a:lnTo>
                <a:lnTo>
                  <a:pt x="131317" y="6251"/>
                </a:lnTo>
                <a:lnTo>
                  <a:pt x="152400" y="1206500"/>
                </a:lnTo>
                <a:lnTo>
                  <a:pt x="151018" y="1208217"/>
                </a:lnTo>
                <a:lnTo>
                  <a:pt x="108048" y="1215456"/>
                </a:lnTo>
                <a:lnTo>
                  <a:pt x="59887" y="1218181"/>
                </a:lnTo>
                <a:lnTo>
                  <a:pt x="21449" y="1219075"/>
                </a:lnTo>
                <a:lnTo>
                  <a:pt x="871" y="1219199"/>
                </a:lnTo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3600" y="3352800"/>
            <a:ext cx="152400" cy="2133600"/>
          </a:xfrm>
          <a:custGeom>
            <a:avLst/>
            <a:gdLst/>
            <a:ahLst/>
            <a:cxnLst/>
            <a:rect l="l" t="t" r="r" b="b"/>
            <a:pathLst>
              <a:path w="152400" h="2133600">
                <a:moveTo>
                  <a:pt x="0" y="0"/>
                </a:moveTo>
                <a:lnTo>
                  <a:pt x="40380" y="450"/>
                </a:lnTo>
                <a:lnTo>
                  <a:pt x="92859" y="2629"/>
                </a:lnTo>
                <a:lnTo>
                  <a:pt x="131317" y="6251"/>
                </a:lnTo>
                <a:lnTo>
                  <a:pt x="152400" y="2120900"/>
                </a:lnTo>
                <a:lnTo>
                  <a:pt x="151018" y="2122617"/>
                </a:lnTo>
                <a:lnTo>
                  <a:pt x="108048" y="2129856"/>
                </a:lnTo>
                <a:lnTo>
                  <a:pt x="59887" y="2132581"/>
                </a:lnTo>
                <a:lnTo>
                  <a:pt x="21449" y="2133475"/>
                </a:lnTo>
                <a:lnTo>
                  <a:pt x="871" y="2133599"/>
                </a:lnTo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78550" y="3892550"/>
            <a:ext cx="2819400" cy="9271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ROW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BETWEEN</a:t>
            </a:r>
            <a:endParaRPr sz="1800">
              <a:latin typeface="Courier New"/>
              <a:cs typeface="Courier New"/>
            </a:endParaRPr>
          </a:p>
          <a:p>
            <a:pPr marL="81280" marR="88265">
              <a:lnSpc>
                <a:spcPts val="2100"/>
              </a:lnSpc>
              <a:spcBef>
                <a:spcPts val="160"/>
              </a:spcBef>
            </a:pP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2</a:t>
            </a:r>
            <a:r>
              <a:rPr sz="1800" b="1" spc="3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PRECEDING UNBOUNDE</a:t>
            </a:r>
            <a:r>
              <a:rPr sz="1800" b="1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107FA7"/>
                </a:solidFill>
                <a:latin typeface="Courier New"/>
                <a:cs typeface="Courier New"/>
              </a:rPr>
              <a:t>FOLLOWING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28745" y="3569656"/>
            <a:ext cx="1300480" cy="561340"/>
          </a:xfrm>
          <a:custGeom>
            <a:avLst/>
            <a:gdLst/>
            <a:ahLst/>
            <a:cxnLst/>
            <a:rect l="l" t="t" r="r" b="b"/>
            <a:pathLst>
              <a:path w="1300480" h="561339">
                <a:moveTo>
                  <a:pt x="78376" y="452434"/>
                </a:moveTo>
                <a:lnTo>
                  <a:pt x="71934" y="453298"/>
                </a:lnTo>
                <a:lnTo>
                  <a:pt x="68877" y="454959"/>
                </a:lnTo>
                <a:lnTo>
                  <a:pt x="0" y="545166"/>
                </a:lnTo>
                <a:lnTo>
                  <a:pt x="115898" y="561199"/>
                </a:lnTo>
                <a:lnTo>
                  <a:pt x="122309" y="556346"/>
                </a:lnTo>
                <a:lnTo>
                  <a:pt x="124232" y="542450"/>
                </a:lnTo>
                <a:lnTo>
                  <a:pt x="119380" y="536039"/>
                </a:lnTo>
                <a:lnTo>
                  <a:pt x="71579" y="529426"/>
                </a:lnTo>
                <a:lnTo>
                  <a:pt x="78285" y="526665"/>
                </a:lnTo>
                <a:lnTo>
                  <a:pt x="51622" y="526665"/>
                </a:lnTo>
                <a:lnTo>
                  <a:pt x="46612" y="525973"/>
                </a:lnTo>
                <a:lnTo>
                  <a:pt x="49682" y="521952"/>
                </a:lnTo>
                <a:lnTo>
                  <a:pt x="89731" y="521952"/>
                </a:lnTo>
                <a:lnTo>
                  <a:pt x="128619" y="505940"/>
                </a:lnTo>
                <a:lnTo>
                  <a:pt x="61908" y="505940"/>
                </a:lnTo>
                <a:lnTo>
                  <a:pt x="91193" y="467586"/>
                </a:lnTo>
                <a:lnTo>
                  <a:pt x="90124" y="459616"/>
                </a:lnTo>
                <a:lnTo>
                  <a:pt x="81762" y="453231"/>
                </a:lnTo>
                <a:lnTo>
                  <a:pt x="78376" y="452434"/>
                </a:lnTo>
                <a:close/>
              </a:path>
              <a:path w="1300480" h="561339">
                <a:moveTo>
                  <a:pt x="89731" y="521952"/>
                </a:moveTo>
                <a:lnTo>
                  <a:pt x="49682" y="521952"/>
                </a:lnTo>
                <a:lnTo>
                  <a:pt x="51622" y="526665"/>
                </a:lnTo>
                <a:lnTo>
                  <a:pt x="78285" y="526665"/>
                </a:lnTo>
                <a:lnTo>
                  <a:pt x="89731" y="521952"/>
                </a:lnTo>
                <a:close/>
              </a:path>
              <a:path w="1300480" h="561339">
                <a:moveTo>
                  <a:pt x="139764" y="473881"/>
                </a:moveTo>
                <a:lnTo>
                  <a:pt x="61908" y="505940"/>
                </a:lnTo>
                <a:lnTo>
                  <a:pt x="128619" y="505940"/>
                </a:lnTo>
                <a:lnTo>
                  <a:pt x="149435" y="497368"/>
                </a:lnTo>
                <a:lnTo>
                  <a:pt x="139764" y="473881"/>
                </a:lnTo>
                <a:close/>
              </a:path>
              <a:path w="1300480" h="561339">
                <a:moveTo>
                  <a:pt x="304172" y="406184"/>
                </a:moveTo>
                <a:lnTo>
                  <a:pt x="210225" y="444868"/>
                </a:lnTo>
                <a:lnTo>
                  <a:pt x="219896" y="468355"/>
                </a:lnTo>
                <a:lnTo>
                  <a:pt x="313843" y="429671"/>
                </a:lnTo>
                <a:lnTo>
                  <a:pt x="304172" y="406184"/>
                </a:lnTo>
                <a:close/>
              </a:path>
              <a:path w="1300480" h="561339">
                <a:moveTo>
                  <a:pt x="468580" y="338486"/>
                </a:moveTo>
                <a:lnTo>
                  <a:pt x="374633" y="377170"/>
                </a:lnTo>
                <a:lnTo>
                  <a:pt x="384303" y="400658"/>
                </a:lnTo>
                <a:lnTo>
                  <a:pt x="478251" y="361974"/>
                </a:lnTo>
                <a:lnTo>
                  <a:pt x="468580" y="338486"/>
                </a:lnTo>
                <a:close/>
              </a:path>
              <a:path w="1300480" h="561339">
                <a:moveTo>
                  <a:pt x="632988" y="270789"/>
                </a:moveTo>
                <a:lnTo>
                  <a:pt x="539040" y="309473"/>
                </a:lnTo>
                <a:lnTo>
                  <a:pt x="548711" y="332960"/>
                </a:lnTo>
                <a:lnTo>
                  <a:pt x="642659" y="294276"/>
                </a:lnTo>
                <a:lnTo>
                  <a:pt x="632988" y="270789"/>
                </a:lnTo>
                <a:close/>
              </a:path>
              <a:path w="1300480" h="561339">
                <a:moveTo>
                  <a:pt x="797396" y="203092"/>
                </a:moveTo>
                <a:lnTo>
                  <a:pt x="703447" y="241776"/>
                </a:lnTo>
                <a:lnTo>
                  <a:pt x="713118" y="265263"/>
                </a:lnTo>
                <a:lnTo>
                  <a:pt x="807067" y="226579"/>
                </a:lnTo>
                <a:lnTo>
                  <a:pt x="797396" y="203092"/>
                </a:lnTo>
                <a:close/>
              </a:path>
              <a:path w="1300480" h="561339">
                <a:moveTo>
                  <a:pt x="961804" y="135394"/>
                </a:moveTo>
                <a:lnTo>
                  <a:pt x="867855" y="174078"/>
                </a:lnTo>
                <a:lnTo>
                  <a:pt x="877526" y="197566"/>
                </a:lnTo>
                <a:lnTo>
                  <a:pt x="971475" y="158882"/>
                </a:lnTo>
                <a:lnTo>
                  <a:pt x="961804" y="135394"/>
                </a:lnTo>
                <a:close/>
              </a:path>
              <a:path w="1300480" h="561339">
                <a:moveTo>
                  <a:pt x="1126211" y="67697"/>
                </a:moveTo>
                <a:lnTo>
                  <a:pt x="1032263" y="106381"/>
                </a:lnTo>
                <a:lnTo>
                  <a:pt x="1041934" y="129868"/>
                </a:lnTo>
                <a:lnTo>
                  <a:pt x="1135882" y="91184"/>
                </a:lnTo>
                <a:lnTo>
                  <a:pt x="1126211" y="67697"/>
                </a:lnTo>
                <a:close/>
              </a:path>
              <a:path w="1300480" h="561339">
                <a:moveTo>
                  <a:pt x="1290618" y="0"/>
                </a:moveTo>
                <a:lnTo>
                  <a:pt x="1196671" y="38684"/>
                </a:lnTo>
                <a:lnTo>
                  <a:pt x="1206342" y="62171"/>
                </a:lnTo>
                <a:lnTo>
                  <a:pt x="1300290" y="23487"/>
                </a:lnTo>
                <a:lnTo>
                  <a:pt x="1290618" y="0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8429" y="3569891"/>
            <a:ext cx="1148715" cy="555625"/>
          </a:xfrm>
          <a:custGeom>
            <a:avLst/>
            <a:gdLst/>
            <a:ahLst/>
            <a:cxnLst/>
            <a:rect l="l" t="t" r="r" b="b"/>
            <a:pathLst>
              <a:path w="1148714" h="555625">
                <a:moveTo>
                  <a:pt x="1074397" y="448694"/>
                </a:moveTo>
                <a:lnTo>
                  <a:pt x="1070977" y="449334"/>
                </a:lnTo>
                <a:lnTo>
                  <a:pt x="1062330" y="455329"/>
                </a:lnTo>
                <a:lnTo>
                  <a:pt x="1060895" y="463241"/>
                </a:lnTo>
                <a:lnTo>
                  <a:pt x="1102743" y="523615"/>
                </a:lnTo>
                <a:lnTo>
                  <a:pt x="1029590" y="530324"/>
                </a:lnTo>
                <a:lnTo>
                  <a:pt x="1024448" y="536506"/>
                </a:lnTo>
                <a:lnTo>
                  <a:pt x="1025729" y="550475"/>
                </a:lnTo>
                <a:lnTo>
                  <a:pt x="1031910" y="555618"/>
                </a:lnTo>
                <a:lnTo>
                  <a:pt x="1148424" y="544934"/>
                </a:lnTo>
                <a:lnTo>
                  <a:pt x="1083769" y="451653"/>
                </a:lnTo>
                <a:lnTo>
                  <a:pt x="1080792" y="449854"/>
                </a:lnTo>
                <a:lnTo>
                  <a:pt x="1074397" y="448694"/>
                </a:lnTo>
                <a:close/>
              </a:path>
              <a:path w="1148714" h="555625">
                <a:moveTo>
                  <a:pt x="977458" y="451134"/>
                </a:moveTo>
                <a:lnTo>
                  <a:pt x="966716" y="474151"/>
                </a:lnTo>
                <a:lnTo>
                  <a:pt x="1058785" y="517116"/>
                </a:lnTo>
                <a:lnTo>
                  <a:pt x="1069525" y="494099"/>
                </a:lnTo>
                <a:lnTo>
                  <a:pt x="977458" y="451134"/>
                </a:lnTo>
                <a:close/>
              </a:path>
              <a:path w="1148714" h="555625">
                <a:moveTo>
                  <a:pt x="816338" y="375945"/>
                </a:moveTo>
                <a:lnTo>
                  <a:pt x="805596" y="398962"/>
                </a:lnTo>
                <a:lnTo>
                  <a:pt x="897665" y="441928"/>
                </a:lnTo>
                <a:lnTo>
                  <a:pt x="908406" y="418910"/>
                </a:lnTo>
                <a:lnTo>
                  <a:pt x="816338" y="375945"/>
                </a:lnTo>
                <a:close/>
              </a:path>
              <a:path w="1148714" h="555625">
                <a:moveTo>
                  <a:pt x="655219" y="300756"/>
                </a:moveTo>
                <a:lnTo>
                  <a:pt x="644478" y="323773"/>
                </a:lnTo>
                <a:lnTo>
                  <a:pt x="736545" y="366739"/>
                </a:lnTo>
                <a:lnTo>
                  <a:pt x="747287" y="343721"/>
                </a:lnTo>
                <a:lnTo>
                  <a:pt x="655219" y="300756"/>
                </a:lnTo>
                <a:close/>
              </a:path>
              <a:path w="1148714" h="555625">
                <a:moveTo>
                  <a:pt x="494099" y="225567"/>
                </a:moveTo>
                <a:lnTo>
                  <a:pt x="483358" y="248584"/>
                </a:lnTo>
                <a:lnTo>
                  <a:pt x="575426" y="291550"/>
                </a:lnTo>
                <a:lnTo>
                  <a:pt x="586168" y="268532"/>
                </a:lnTo>
                <a:lnTo>
                  <a:pt x="494099" y="225567"/>
                </a:lnTo>
                <a:close/>
              </a:path>
              <a:path w="1148714" h="555625">
                <a:moveTo>
                  <a:pt x="332980" y="150378"/>
                </a:moveTo>
                <a:lnTo>
                  <a:pt x="322239" y="173395"/>
                </a:lnTo>
                <a:lnTo>
                  <a:pt x="414307" y="216361"/>
                </a:lnTo>
                <a:lnTo>
                  <a:pt x="425048" y="193343"/>
                </a:lnTo>
                <a:lnTo>
                  <a:pt x="332980" y="150378"/>
                </a:lnTo>
                <a:close/>
              </a:path>
              <a:path w="1148714" h="555625">
                <a:moveTo>
                  <a:pt x="171861" y="75189"/>
                </a:moveTo>
                <a:lnTo>
                  <a:pt x="161119" y="98206"/>
                </a:lnTo>
                <a:lnTo>
                  <a:pt x="253188" y="141171"/>
                </a:lnTo>
                <a:lnTo>
                  <a:pt x="263928" y="118154"/>
                </a:lnTo>
                <a:lnTo>
                  <a:pt x="171861" y="75189"/>
                </a:lnTo>
                <a:close/>
              </a:path>
              <a:path w="1148714" h="555625">
                <a:moveTo>
                  <a:pt x="10741" y="0"/>
                </a:moveTo>
                <a:lnTo>
                  <a:pt x="0" y="23017"/>
                </a:lnTo>
                <a:lnTo>
                  <a:pt x="92068" y="65982"/>
                </a:lnTo>
                <a:lnTo>
                  <a:pt x="102810" y="42965"/>
                </a:lnTo>
                <a:lnTo>
                  <a:pt x="10741" y="0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39</a:t>
            </a:fld>
            <a:endParaRPr spc="-5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8050" y="3041650"/>
          <a:ext cx="9906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</a:tblGrid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data1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data2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data3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data4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data5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data6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data7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data8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70450" y="3041650"/>
          <a:ext cx="9906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</a:tblGrid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data1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data2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data3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data4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data5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data6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data7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data8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334250" cy="413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nn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ll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lit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dirty="0">
                <a:latin typeface="Calibri"/>
                <a:cs typeface="Calibri"/>
              </a:rPr>
              <a:t>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  <a:tab pos="1396365" algn="l"/>
              </a:tabLst>
            </a:pPr>
            <a:r>
              <a:rPr sz="2000" spc="-135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customers.cust_i</a:t>
            </a:r>
            <a:r>
              <a:rPr sz="2000" dirty="0">
                <a:latin typeface="Courier New"/>
                <a:cs typeface="Courier New"/>
              </a:rPr>
              <a:t>d</a:t>
            </a:r>
            <a:r>
              <a:rPr sz="2000" spc="-10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orders.cust_id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  <a:tab pos="4584065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customers.cust_i</a:t>
            </a:r>
            <a:r>
              <a:rPr sz="2000" dirty="0">
                <a:latin typeface="Courier New"/>
                <a:cs typeface="Courier New"/>
              </a:rPr>
              <a:t>d</a:t>
            </a:r>
            <a:r>
              <a:rPr sz="2000" spc="-10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&lt;</a:t>
            </a:r>
            <a:r>
              <a:rPr sz="2000" dirty="0">
                <a:latin typeface="Courier New"/>
                <a:cs typeface="Courier New"/>
              </a:rPr>
              <a:t>&gt;	</a:t>
            </a:r>
            <a:r>
              <a:rPr sz="2000" spc="-5" dirty="0">
                <a:latin typeface="Courier New"/>
                <a:cs typeface="Courier New"/>
              </a:rPr>
              <a:t>orders.cust_id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ey</a:t>
            </a:r>
            <a:r>
              <a:rPr sz="2000" spc="40" dirty="0">
                <a:latin typeface="Calibri"/>
                <a:cs typeface="Calibri"/>
              </a:rPr>
              <a:t> 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>
                <a:latin typeface="Calibri"/>
                <a:cs typeface="Calibri"/>
              </a:rPr>
              <a:t>Jo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ed</a:t>
            </a:r>
            <a:r>
              <a:rPr spc="-5" dirty="0">
                <a:latin typeface="Calibri"/>
                <a:cs typeface="Calibri"/>
              </a:rPr>
              <a:t> S</a:t>
            </a:r>
            <a:r>
              <a:rPr spc="50" dirty="0">
                <a:latin typeface="Calibri"/>
                <a:cs typeface="Calibri"/>
              </a:rPr>
              <a:t>li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w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" y="1866900"/>
            <a:ext cx="8597900" cy="181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200" y="2019300"/>
            <a:ext cx="7366000" cy="161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1150" y="1911350"/>
            <a:ext cx="8458200" cy="1676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4845" indent="-49530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SELEC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display_da</a:t>
            </a:r>
            <a:r>
              <a:rPr sz="1600" b="1" spc="-60" dirty="0">
                <a:latin typeface="Courier New"/>
                <a:cs typeface="Courier New"/>
              </a:rPr>
              <a:t>t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display_s</a:t>
            </a:r>
            <a:r>
              <a:rPr sz="1600" b="1" spc="-60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t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n</a:t>
            </a:r>
            <a:r>
              <a:rPr sz="1600" b="1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664845">
              <a:lnSpc>
                <a:spcPct val="100000"/>
              </a:lnSpc>
              <a:spcBef>
                <a:spcPts val="180"/>
              </a:spcBef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AVG(n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spc="-2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OVER</a:t>
            </a:r>
            <a:endParaRPr sz="1600">
              <a:latin typeface="Courier New"/>
              <a:cs typeface="Courier New"/>
            </a:endParaRPr>
          </a:p>
          <a:p>
            <a:pPr marL="1020444" marR="1274445" indent="-114300">
              <a:lnSpc>
                <a:spcPct val="109400"/>
              </a:lnSpc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(PARTITI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600" b="1" spc="-2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6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display_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-2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ORDE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600" b="1" spc="-2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6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display_da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e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ROW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BETWEE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600" b="1" spc="-2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7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PRECEDIN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600" b="1" spc="-3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AN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CURREN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spc="-2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ROW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wavg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410845">
              <a:lnSpc>
                <a:spcPct val="100000"/>
              </a:lnSpc>
              <a:spcBef>
                <a:spcPts val="180"/>
              </a:spcBef>
            </a:pPr>
            <a:r>
              <a:rPr sz="1600" b="1" spc="35" dirty="0">
                <a:latin typeface="Courier New"/>
                <a:cs typeface="Courier New"/>
              </a:rPr>
              <a:t>FRO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</a:t>
            </a:r>
            <a:r>
              <a:rPr sz="1600" b="1" spc="7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242" y="1196355"/>
            <a:ext cx="788352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ee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74940" y="5781548"/>
            <a:ext cx="1005205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aseline="23148" dirty="0">
                <a:solidFill>
                  <a:srgbClr val="A40040"/>
                </a:solidFill>
                <a:latin typeface="Calibri"/>
                <a:cs typeface="Calibri"/>
              </a:rPr>
              <a:t>*</a:t>
            </a:r>
            <a:r>
              <a:rPr sz="1800" spc="195" baseline="23148" dirty="0">
                <a:solidFill>
                  <a:srgbClr val="A4004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on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77200" y="203200"/>
            <a:ext cx="635000" cy="55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06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03250" y="3727450"/>
          <a:ext cx="4114800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353"/>
                <a:gridCol w="1424354"/>
                <a:gridCol w="474785"/>
                <a:gridCol w="791308"/>
              </a:tblGrid>
              <a:tr h="3810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4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05/01/2013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audiophile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05/01/2013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photosite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05/02/2013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audiophile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05/02/2013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dvdreview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05/03/2013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latin typeface="Courier New"/>
                          <a:cs typeface="Courier New"/>
                        </a:rPr>
                        <a:t>audiophile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1.66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06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40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4780915" cy="2567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51635">
              <a:lnSpc>
                <a:spcPct val="100000"/>
              </a:lnSpc>
            </a:pP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1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 </a:t>
            </a: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6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71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4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5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ndo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5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5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41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847965" cy="268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 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  <a:p>
            <a:pPr marR="1212215" algn="ctr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latin typeface="Calibri"/>
                <a:cs typeface="Calibri"/>
              </a:rPr>
              <a:t>e.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spc="-5" dirty="0">
                <a:latin typeface="Calibri"/>
                <a:cs typeface="Calibri"/>
              </a:rPr>
              <a:t>mer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lti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marR="372745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W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t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42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7609205" cy="275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ilt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  <a:hlinkClick r:id="rId2"/>
              </a:rPr>
              <a:t>http://tiny.cloudera.com/hivefunctions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ilt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  <a:hlinkClick r:id="rId3"/>
              </a:rPr>
              <a:t>http://tiny.cloudera.com/impalafunctions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  <a:hlinkClick r:id="rId4"/>
              </a:rPr>
              <a:t>http://tiny.cloudera.com/hivewindow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43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B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ph</a:t>
            </a:r>
            <a:r>
              <a:rPr spc="-5" dirty="0">
                <a:latin typeface="Calibri"/>
                <a:cs typeface="Calibri"/>
              </a:rPr>
              <a:t>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4846320" cy="2567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17039">
              <a:lnSpc>
                <a:spcPct val="100000"/>
              </a:lnSpc>
            </a:pP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1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 </a:t>
            </a:r>
            <a:r>
              <a:rPr sz="2000" b="1" spc="-3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6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71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J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4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A6A6A6"/>
                </a:solidFill>
                <a:latin typeface="Calibri"/>
                <a:cs typeface="Calibri"/>
              </a:rPr>
              <a:t>B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il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5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ndo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5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5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44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742" y="1196354"/>
            <a:ext cx="709803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0" dirty="0">
                <a:latin typeface="Calibri"/>
                <a:cs typeface="Calibri"/>
              </a:rPr>
              <a:t>y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45</a:t>
            </a:fld>
            <a:endParaRPr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-19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0" dirty="0">
                <a:latin typeface="Calibri"/>
                <a:cs typeface="Calibri"/>
              </a:rPr>
              <a:t>y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795" y="2417572"/>
            <a:ext cx="33077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70" dirty="0">
                <a:solidFill>
                  <a:srgbClr val="0B5A79"/>
                </a:solidFill>
                <a:latin typeface="Calibri"/>
                <a:cs typeface="Calibri"/>
              </a:rPr>
              <a:t>W</a:t>
            </a:r>
            <a:r>
              <a:rPr sz="3000" spc="15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spc="-50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k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g</a:t>
            </a:r>
            <a:r>
              <a:rPr sz="3000" spc="-95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W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-10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h</a:t>
            </a:r>
            <a:r>
              <a:rPr sz="3000" spc="-55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3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m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p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l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945919"/>
            <a:ext cx="10433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2DA6C9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2000" spc="-150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5575300" cy="172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b="1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b="1" spc="20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b="1" spc="20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000" b="1" spc="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114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b="1" spc="-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b="1" spc="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b="1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il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000" b="1" spc="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b="1" spc="2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404040"/>
                </a:solidFill>
                <a:latin typeface="Calibri"/>
                <a:cs typeface="Calibri"/>
              </a:rPr>
              <a:t>qu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c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b="1" spc="2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000" b="1" spc="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b="1" spc="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b="1" spc="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000" b="1" spc="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Calibri"/>
                <a:cs typeface="Calibri"/>
              </a:rPr>
              <a:t> D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000" b="1" spc="20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2000" b="1" spc="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9507" y="6407910"/>
            <a:ext cx="3060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07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0" dirty="0">
                <a:latin typeface="Calibri"/>
                <a:cs typeface="Calibri"/>
              </a:rPr>
              <a:t>W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k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06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47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022215" cy="284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20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40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7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Q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3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4368800" cy="4655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23622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 </a:t>
            </a: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marR="5511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" dirty="0">
                <a:latin typeface="Calibri"/>
                <a:cs typeface="Calibri"/>
              </a:rPr>
              <a:t>ve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dirty="0">
                <a:latin typeface="Calibri"/>
                <a:cs typeface="Calibri"/>
              </a:rPr>
              <a:t>e)</a:t>
            </a:r>
            <a:endParaRPr sz="2000">
              <a:latin typeface="Calibri"/>
              <a:cs typeface="Calibri"/>
            </a:endParaRPr>
          </a:p>
          <a:p>
            <a:pPr marL="177800" marR="79375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95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unn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5" dirty="0">
                <a:latin typeface="Calibri"/>
                <a:cs typeface="Calibri"/>
              </a:rPr>
              <a:t>er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041400" marR="52578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041400" marR="422275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041400" marR="508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</a:p>
        </p:txBody>
      </p:sp>
      <p:sp>
        <p:nvSpPr>
          <p:cNvPr id="4" name="object 4"/>
          <p:cNvSpPr/>
          <p:nvPr/>
        </p:nvSpPr>
        <p:spPr>
          <a:xfrm>
            <a:off x="5346700" y="2476500"/>
            <a:ext cx="27305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6550" y="2520950"/>
            <a:ext cx="2590800" cy="762000"/>
          </a:xfrm>
          <a:custGeom>
            <a:avLst/>
            <a:gdLst/>
            <a:ahLst/>
            <a:cxnLst/>
            <a:rect l="l" t="t" r="r" b="b"/>
            <a:pathLst>
              <a:path w="2590800" h="762000">
                <a:moveTo>
                  <a:pt x="0" y="0"/>
                </a:moveTo>
                <a:lnTo>
                  <a:pt x="2590800" y="0"/>
                </a:lnTo>
                <a:lnTo>
                  <a:pt x="2590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6550" y="2520950"/>
            <a:ext cx="2590800" cy="762000"/>
          </a:xfrm>
          <a:custGeom>
            <a:avLst/>
            <a:gdLst/>
            <a:ahLst/>
            <a:cxnLst/>
            <a:rect l="l" t="t" r="r" b="b"/>
            <a:pathLst>
              <a:path w="2590800" h="762000">
                <a:moveTo>
                  <a:pt x="0" y="0"/>
                </a:moveTo>
                <a:lnTo>
                  <a:pt x="2590800" y="0"/>
                </a:lnTo>
                <a:lnTo>
                  <a:pt x="2590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8950" y="25971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888998" y="0"/>
                </a:moveTo>
                <a:lnTo>
                  <a:pt x="96956" y="104"/>
                </a:lnTo>
                <a:lnTo>
                  <a:pt x="55905" y="10831"/>
                </a:lnTo>
                <a:lnTo>
                  <a:pt x="23643" y="36440"/>
                </a:lnTo>
                <a:lnTo>
                  <a:pt x="4071" y="73032"/>
                </a:lnTo>
                <a:lnTo>
                  <a:pt x="0" y="101601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0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893643" y="609495"/>
                </a:lnTo>
                <a:lnTo>
                  <a:pt x="934694" y="598768"/>
                </a:lnTo>
                <a:lnTo>
                  <a:pt x="966956" y="573159"/>
                </a:lnTo>
                <a:lnTo>
                  <a:pt x="986528" y="536567"/>
                </a:lnTo>
                <a:lnTo>
                  <a:pt x="990600" y="507998"/>
                </a:lnTo>
                <a:lnTo>
                  <a:pt x="990495" y="96956"/>
                </a:lnTo>
                <a:lnTo>
                  <a:pt x="979768" y="55905"/>
                </a:lnTo>
                <a:lnTo>
                  <a:pt x="954159" y="23643"/>
                </a:lnTo>
                <a:lnTo>
                  <a:pt x="917567" y="4071"/>
                </a:lnTo>
                <a:lnTo>
                  <a:pt x="8889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68950" y="25971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101601"/>
                </a:moveTo>
                <a:lnTo>
                  <a:pt x="8944" y="59855"/>
                </a:lnTo>
                <a:lnTo>
                  <a:pt x="33179" y="26491"/>
                </a:lnTo>
                <a:lnTo>
                  <a:pt x="68804" y="5409"/>
                </a:lnTo>
                <a:lnTo>
                  <a:pt x="888998" y="0"/>
                </a:lnTo>
                <a:lnTo>
                  <a:pt x="903604" y="1042"/>
                </a:lnTo>
                <a:lnTo>
                  <a:pt x="942989" y="15517"/>
                </a:lnTo>
                <a:lnTo>
                  <a:pt x="972692" y="43981"/>
                </a:lnTo>
                <a:lnTo>
                  <a:pt x="988814" y="82536"/>
                </a:lnTo>
                <a:lnTo>
                  <a:pt x="990600" y="507998"/>
                </a:lnTo>
                <a:lnTo>
                  <a:pt x="989557" y="522604"/>
                </a:lnTo>
                <a:lnTo>
                  <a:pt x="975083" y="561989"/>
                </a:lnTo>
                <a:lnTo>
                  <a:pt x="946618" y="591692"/>
                </a:lnTo>
                <a:lnTo>
                  <a:pt x="9080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83798" y="2683764"/>
            <a:ext cx="70421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6700" y="3390900"/>
            <a:ext cx="27305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6550" y="3435350"/>
            <a:ext cx="2590800" cy="762000"/>
          </a:xfrm>
          <a:custGeom>
            <a:avLst/>
            <a:gdLst/>
            <a:ahLst/>
            <a:cxnLst/>
            <a:rect l="l" t="t" r="r" b="b"/>
            <a:pathLst>
              <a:path w="2590800" h="762000">
                <a:moveTo>
                  <a:pt x="0" y="0"/>
                </a:moveTo>
                <a:lnTo>
                  <a:pt x="2590800" y="0"/>
                </a:lnTo>
                <a:lnTo>
                  <a:pt x="2590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6550" y="3435350"/>
            <a:ext cx="2590800" cy="762000"/>
          </a:xfrm>
          <a:custGeom>
            <a:avLst/>
            <a:gdLst/>
            <a:ahLst/>
            <a:cxnLst/>
            <a:rect l="l" t="t" r="r" b="b"/>
            <a:pathLst>
              <a:path w="2590800" h="762000">
                <a:moveTo>
                  <a:pt x="0" y="0"/>
                </a:moveTo>
                <a:lnTo>
                  <a:pt x="2590800" y="0"/>
                </a:lnTo>
                <a:lnTo>
                  <a:pt x="2590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8950" y="35115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888998" y="0"/>
                </a:moveTo>
                <a:lnTo>
                  <a:pt x="96956" y="104"/>
                </a:lnTo>
                <a:lnTo>
                  <a:pt x="55905" y="10831"/>
                </a:lnTo>
                <a:lnTo>
                  <a:pt x="23643" y="36440"/>
                </a:lnTo>
                <a:lnTo>
                  <a:pt x="4071" y="73032"/>
                </a:lnTo>
                <a:lnTo>
                  <a:pt x="0" y="101601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0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893643" y="609495"/>
                </a:lnTo>
                <a:lnTo>
                  <a:pt x="934694" y="598768"/>
                </a:lnTo>
                <a:lnTo>
                  <a:pt x="966956" y="573159"/>
                </a:lnTo>
                <a:lnTo>
                  <a:pt x="986528" y="536567"/>
                </a:lnTo>
                <a:lnTo>
                  <a:pt x="990600" y="507998"/>
                </a:lnTo>
                <a:lnTo>
                  <a:pt x="990495" y="96956"/>
                </a:lnTo>
                <a:lnTo>
                  <a:pt x="979768" y="55905"/>
                </a:lnTo>
                <a:lnTo>
                  <a:pt x="954159" y="23643"/>
                </a:lnTo>
                <a:lnTo>
                  <a:pt x="917567" y="4071"/>
                </a:lnTo>
                <a:lnTo>
                  <a:pt x="8889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950" y="35115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101601"/>
                </a:moveTo>
                <a:lnTo>
                  <a:pt x="8944" y="59855"/>
                </a:lnTo>
                <a:lnTo>
                  <a:pt x="33179" y="26491"/>
                </a:lnTo>
                <a:lnTo>
                  <a:pt x="68804" y="5409"/>
                </a:lnTo>
                <a:lnTo>
                  <a:pt x="888998" y="0"/>
                </a:lnTo>
                <a:lnTo>
                  <a:pt x="903604" y="1042"/>
                </a:lnTo>
                <a:lnTo>
                  <a:pt x="942989" y="15517"/>
                </a:lnTo>
                <a:lnTo>
                  <a:pt x="972692" y="43981"/>
                </a:lnTo>
                <a:lnTo>
                  <a:pt x="988814" y="82536"/>
                </a:lnTo>
                <a:lnTo>
                  <a:pt x="990600" y="507998"/>
                </a:lnTo>
                <a:lnTo>
                  <a:pt x="989557" y="522604"/>
                </a:lnTo>
                <a:lnTo>
                  <a:pt x="975083" y="561989"/>
                </a:lnTo>
                <a:lnTo>
                  <a:pt x="946618" y="591692"/>
                </a:lnTo>
                <a:lnTo>
                  <a:pt x="9080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83798" y="3598164"/>
            <a:ext cx="70421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46700" y="4305300"/>
            <a:ext cx="27305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16550" y="4349750"/>
            <a:ext cx="2590800" cy="762000"/>
          </a:xfrm>
          <a:custGeom>
            <a:avLst/>
            <a:gdLst/>
            <a:ahLst/>
            <a:cxnLst/>
            <a:rect l="l" t="t" r="r" b="b"/>
            <a:pathLst>
              <a:path w="2590800" h="762000">
                <a:moveTo>
                  <a:pt x="0" y="0"/>
                </a:moveTo>
                <a:lnTo>
                  <a:pt x="2590800" y="0"/>
                </a:lnTo>
                <a:lnTo>
                  <a:pt x="2590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16550" y="4349750"/>
            <a:ext cx="2590800" cy="762000"/>
          </a:xfrm>
          <a:custGeom>
            <a:avLst/>
            <a:gdLst/>
            <a:ahLst/>
            <a:cxnLst/>
            <a:rect l="l" t="t" r="r" b="b"/>
            <a:pathLst>
              <a:path w="2590800" h="762000">
                <a:moveTo>
                  <a:pt x="0" y="0"/>
                </a:moveTo>
                <a:lnTo>
                  <a:pt x="2590800" y="0"/>
                </a:lnTo>
                <a:lnTo>
                  <a:pt x="2590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68950" y="44259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888998" y="0"/>
                </a:moveTo>
                <a:lnTo>
                  <a:pt x="96956" y="104"/>
                </a:lnTo>
                <a:lnTo>
                  <a:pt x="55905" y="10831"/>
                </a:lnTo>
                <a:lnTo>
                  <a:pt x="23643" y="36440"/>
                </a:lnTo>
                <a:lnTo>
                  <a:pt x="4071" y="73032"/>
                </a:lnTo>
                <a:lnTo>
                  <a:pt x="0" y="101601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0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893643" y="609495"/>
                </a:lnTo>
                <a:lnTo>
                  <a:pt x="934694" y="598768"/>
                </a:lnTo>
                <a:lnTo>
                  <a:pt x="966956" y="573159"/>
                </a:lnTo>
                <a:lnTo>
                  <a:pt x="986528" y="536567"/>
                </a:lnTo>
                <a:lnTo>
                  <a:pt x="990600" y="507998"/>
                </a:lnTo>
                <a:lnTo>
                  <a:pt x="990495" y="96956"/>
                </a:lnTo>
                <a:lnTo>
                  <a:pt x="979768" y="55905"/>
                </a:lnTo>
                <a:lnTo>
                  <a:pt x="954159" y="23643"/>
                </a:lnTo>
                <a:lnTo>
                  <a:pt x="917567" y="4071"/>
                </a:lnTo>
                <a:lnTo>
                  <a:pt x="8889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68950" y="44259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101601"/>
                </a:moveTo>
                <a:lnTo>
                  <a:pt x="8944" y="59855"/>
                </a:lnTo>
                <a:lnTo>
                  <a:pt x="33179" y="26491"/>
                </a:lnTo>
                <a:lnTo>
                  <a:pt x="68804" y="5409"/>
                </a:lnTo>
                <a:lnTo>
                  <a:pt x="888998" y="0"/>
                </a:lnTo>
                <a:lnTo>
                  <a:pt x="903604" y="1042"/>
                </a:lnTo>
                <a:lnTo>
                  <a:pt x="942989" y="15516"/>
                </a:lnTo>
                <a:lnTo>
                  <a:pt x="972692" y="43981"/>
                </a:lnTo>
                <a:lnTo>
                  <a:pt x="988814" y="82536"/>
                </a:lnTo>
                <a:lnTo>
                  <a:pt x="990600" y="507998"/>
                </a:lnTo>
                <a:lnTo>
                  <a:pt x="989557" y="522604"/>
                </a:lnTo>
                <a:lnTo>
                  <a:pt x="975083" y="561989"/>
                </a:lnTo>
                <a:lnTo>
                  <a:pt x="946618" y="591692"/>
                </a:lnTo>
                <a:lnTo>
                  <a:pt x="9080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83798" y="4512564"/>
            <a:ext cx="70421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46700" y="5219700"/>
            <a:ext cx="27305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16550" y="5264150"/>
            <a:ext cx="2590800" cy="762000"/>
          </a:xfrm>
          <a:custGeom>
            <a:avLst/>
            <a:gdLst/>
            <a:ahLst/>
            <a:cxnLst/>
            <a:rect l="l" t="t" r="r" b="b"/>
            <a:pathLst>
              <a:path w="2590800" h="762000">
                <a:moveTo>
                  <a:pt x="0" y="0"/>
                </a:moveTo>
                <a:lnTo>
                  <a:pt x="2590800" y="0"/>
                </a:lnTo>
                <a:lnTo>
                  <a:pt x="2590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16550" y="5264150"/>
            <a:ext cx="2590800" cy="762000"/>
          </a:xfrm>
          <a:custGeom>
            <a:avLst/>
            <a:gdLst/>
            <a:ahLst/>
            <a:cxnLst/>
            <a:rect l="l" t="t" r="r" b="b"/>
            <a:pathLst>
              <a:path w="2590800" h="762000">
                <a:moveTo>
                  <a:pt x="0" y="0"/>
                </a:moveTo>
                <a:lnTo>
                  <a:pt x="2590800" y="0"/>
                </a:lnTo>
                <a:lnTo>
                  <a:pt x="2590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68950" y="53403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888998" y="0"/>
                </a:moveTo>
                <a:lnTo>
                  <a:pt x="96956" y="104"/>
                </a:lnTo>
                <a:lnTo>
                  <a:pt x="55905" y="10831"/>
                </a:lnTo>
                <a:lnTo>
                  <a:pt x="23643" y="36440"/>
                </a:lnTo>
                <a:lnTo>
                  <a:pt x="4071" y="73032"/>
                </a:lnTo>
                <a:lnTo>
                  <a:pt x="0" y="101601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0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893643" y="609495"/>
                </a:lnTo>
                <a:lnTo>
                  <a:pt x="934694" y="598768"/>
                </a:lnTo>
                <a:lnTo>
                  <a:pt x="966956" y="573159"/>
                </a:lnTo>
                <a:lnTo>
                  <a:pt x="986528" y="536567"/>
                </a:lnTo>
                <a:lnTo>
                  <a:pt x="990600" y="507998"/>
                </a:lnTo>
                <a:lnTo>
                  <a:pt x="990495" y="96956"/>
                </a:lnTo>
                <a:lnTo>
                  <a:pt x="979768" y="55905"/>
                </a:lnTo>
                <a:lnTo>
                  <a:pt x="954159" y="23643"/>
                </a:lnTo>
                <a:lnTo>
                  <a:pt x="917567" y="4071"/>
                </a:lnTo>
                <a:lnTo>
                  <a:pt x="8889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68950" y="53403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101601"/>
                </a:moveTo>
                <a:lnTo>
                  <a:pt x="8944" y="59855"/>
                </a:lnTo>
                <a:lnTo>
                  <a:pt x="33179" y="26491"/>
                </a:lnTo>
                <a:lnTo>
                  <a:pt x="68804" y="5409"/>
                </a:lnTo>
                <a:lnTo>
                  <a:pt x="888998" y="0"/>
                </a:lnTo>
                <a:lnTo>
                  <a:pt x="903604" y="1042"/>
                </a:lnTo>
                <a:lnTo>
                  <a:pt x="942989" y="15516"/>
                </a:lnTo>
                <a:lnTo>
                  <a:pt x="972692" y="43981"/>
                </a:lnTo>
                <a:lnTo>
                  <a:pt x="988814" y="82536"/>
                </a:lnTo>
                <a:lnTo>
                  <a:pt x="990600" y="507998"/>
                </a:lnTo>
                <a:lnTo>
                  <a:pt x="989557" y="522604"/>
                </a:lnTo>
                <a:lnTo>
                  <a:pt x="975083" y="561989"/>
                </a:lnTo>
                <a:lnTo>
                  <a:pt x="946618" y="591692"/>
                </a:lnTo>
                <a:lnTo>
                  <a:pt x="9080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83798" y="5426964"/>
            <a:ext cx="70421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46700" y="1104900"/>
            <a:ext cx="2730500" cy="135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16550" y="1149350"/>
            <a:ext cx="2590800" cy="1219200"/>
          </a:xfrm>
          <a:custGeom>
            <a:avLst/>
            <a:gdLst/>
            <a:ahLst/>
            <a:cxnLst/>
            <a:rect l="l" t="t" r="r" b="b"/>
            <a:pathLst>
              <a:path w="2590800" h="1219200">
                <a:moveTo>
                  <a:pt x="0" y="0"/>
                </a:moveTo>
                <a:lnTo>
                  <a:pt x="2590800" y="0"/>
                </a:lnTo>
                <a:lnTo>
                  <a:pt x="25908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2DA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16550" y="1149350"/>
            <a:ext cx="2590800" cy="1219200"/>
          </a:xfrm>
          <a:custGeom>
            <a:avLst/>
            <a:gdLst/>
            <a:ahLst/>
            <a:cxnLst/>
            <a:rect l="l" t="t" r="r" b="b"/>
            <a:pathLst>
              <a:path w="2590800" h="1219200">
                <a:moveTo>
                  <a:pt x="0" y="0"/>
                </a:moveTo>
                <a:lnTo>
                  <a:pt x="2590800" y="0"/>
                </a:lnTo>
                <a:lnTo>
                  <a:pt x="25908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45150" y="1225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396998" y="0"/>
                </a:moveTo>
                <a:lnTo>
                  <a:pt x="41268" y="893"/>
                </a:lnTo>
                <a:lnTo>
                  <a:pt x="7758" y="23805"/>
                </a:lnTo>
                <a:lnTo>
                  <a:pt x="0" y="50801"/>
                </a:lnTo>
                <a:lnTo>
                  <a:pt x="893" y="263531"/>
                </a:lnTo>
                <a:lnTo>
                  <a:pt x="23805" y="297041"/>
                </a:lnTo>
                <a:lnTo>
                  <a:pt x="50801" y="304800"/>
                </a:lnTo>
                <a:lnTo>
                  <a:pt x="1406531" y="303906"/>
                </a:lnTo>
                <a:lnTo>
                  <a:pt x="1440041" y="280994"/>
                </a:lnTo>
                <a:lnTo>
                  <a:pt x="1447800" y="253998"/>
                </a:lnTo>
                <a:lnTo>
                  <a:pt x="1446906" y="41268"/>
                </a:lnTo>
                <a:lnTo>
                  <a:pt x="1423994" y="7758"/>
                </a:lnTo>
                <a:lnTo>
                  <a:pt x="13969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45150" y="1225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50801"/>
                </a:moveTo>
                <a:lnTo>
                  <a:pt x="16589" y="13246"/>
                </a:lnTo>
                <a:lnTo>
                  <a:pt x="1396998" y="0"/>
                </a:lnTo>
                <a:lnTo>
                  <a:pt x="1411283" y="2035"/>
                </a:lnTo>
                <a:lnTo>
                  <a:pt x="1442383" y="27951"/>
                </a:lnTo>
                <a:lnTo>
                  <a:pt x="1447800" y="253998"/>
                </a:lnTo>
                <a:lnTo>
                  <a:pt x="1445764" y="268283"/>
                </a:lnTo>
                <a:lnTo>
                  <a:pt x="1419848" y="299383"/>
                </a:lnTo>
                <a:lnTo>
                  <a:pt x="50801" y="304800"/>
                </a:lnTo>
                <a:lnTo>
                  <a:pt x="36516" y="302764"/>
                </a:lnTo>
                <a:lnTo>
                  <a:pt x="5416" y="276847"/>
                </a:lnTo>
                <a:lnTo>
                  <a:pt x="0" y="508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45150" y="1987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396998" y="0"/>
                </a:moveTo>
                <a:lnTo>
                  <a:pt x="41268" y="893"/>
                </a:lnTo>
                <a:lnTo>
                  <a:pt x="7758" y="23805"/>
                </a:lnTo>
                <a:lnTo>
                  <a:pt x="0" y="50801"/>
                </a:lnTo>
                <a:lnTo>
                  <a:pt x="893" y="263531"/>
                </a:lnTo>
                <a:lnTo>
                  <a:pt x="23805" y="297041"/>
                </a:lnTo>
                <a:lnTo>
                  <a:pt x="50801" y="304800"/>
                </a:lnTo>
                <a:lnTo>
                  <a:pt x="1406531" y="303906"/>
                </a:lnTo>
                <a:lnTo>
                  <a:pt x="1440041" y="280994"/>
                </a:lnTo>
                <a:lnTo>
                  <a:pt x="1447800" y="253998"/>
                </a:lnTo>
                <a:lnTo>
                  <a:pt x="1446906" y="41268"/>
                </a:lnTo>
                <a:lnTo>
                  <a:pt x="1423994" y="7758"/>
                </a:lnTo>
                <a:lnTo>
                  <a:pt x="1396998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45150" y="1987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50801"/>
                </a:moveTo>
                <a:lnTo>
                  <a:pt x="16589" y="13246"/>
                </a:lnTo>
                <a:lnTo>
                  <a:pt x="1396998" y="0"/>
                </a:lnTo>
                <a:lnTo>
                  <a:pt x="1411283" y="2035"/>
                </a:lnTo>
                <a:lnTo>
                  <a:pt x="1442383" y="27951"/>
                </a:lnTo>
                <a:lnTo>
                  <a:pt x="1447800" y="253998"/>
                </a:lnTo>
                <a:lnTo>
                  <a:pt x="1445764" y="268283"/>
                </a:lnTo>
                <a:lnTo>
                  <a:pt x="1419848" y="299383"/>
                </a:lnTo>
                <a:lnTo>
                  <a:pt x="50801" y="304800"/>
                </a:lnTo>
                <a:lnTo>
                  <a:pt x="36516" y="302764"/>
                </a:lnTo>
                <a:lnTo>
                  <a:pt x="5416" y="276847"/>
                </a:lnTo>
                <a:lnTo>
                  <a:pt x="0" y="508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45150" y="1606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396998" y="0"/>
                </a:moveTo>
                <a:lnTo>
                  <a:pt x="41268" y="893"/>
                </a:lnTo>
                <a:lnTo>
                  <a:pt x="7758" y="23805"/>
                </a:lnTo>
                <a:lnTo>
                  <a:pt x="0" y="50801"/>
                </a:lnTo>
                <a:lnTo>
                  <a:pt x="893" y="263531"/>
                </a:lnTo>
                <a:lnTo>
                  <a:pt x="23805" y="297041"/>
                </a:lnTo>
                <a:lnTo>
                  <a:pt x="50801" y="304800"/>
                </a:lnTo>
                <a:lnTo>
                  <a:pt x="1406531" y="303906"/>
                </a:lnTo>
                <a:lnTo>
                  <a:pt x="1440041" y="280994"/>
                </a:lnTo>
                <a:lnTo>
                  <a:pt x="1447800" y="253998"/>
                </a:lnTo>
                <a:lnTo>
                  <a:pt x="1446906" y="41268"/>
                </a:lnTo>
                <a:lnTo>
                  <a:pt x="1423994" y="7758"/>
                </a:lnTo>
                <a:lnTo>
                  <a:pt x="13969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45150" y="1606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50801"/>
                </a:moveTo>
                <a:lnTo>
                  <a:pt x="16589" y="13246"/>
                </a:lnTo>
                <a:lnTo>
                  <a:pt x="1396998" y="0"/>
                </a:lnTo>
                <a:lnTo>
                  <a:pt x="1411283" y="2035"/>
                </a:lnTo>
                <a:lnTo>
                  <a:pt x="1442383" y="27951"/>
                </a:lnTo>
                <a:lnTo>
                  <a:pt x="1447800" y="253998"/>
                </a:lnTo>
                <a:lnTo>
                  <a:pt x="1445764" y="268283"/>
                </a:lnTo>
                <a:lnTo>
                  <a:pt x="1419848" y="299383"/>
                </a:lnTo>
                <a:lnTo>
                  <a:pt x="50801" y="304800"/>
                </a:lnTo>
                <a:lnTo>
                  <a:pt x="36516" y="302764"/>
                </a:lnTo>
                <a:lnTo>
                  <a:pt x="5416" y="276847"/>
                </a:lnTo>
                <a:lnTo>
                  <a:pt x="0" y="508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416550" y="1149350"/>
            <a:ext cx="2590800" cy="12192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1945" marR="1047750">
              <a:lnSpc>
                <a:spcPct val="156300"/>
              </a:lnSpc>
            </a:pPr>
            <a:r>
              <a:rPr sz="1600" spc="45" dirty="0">
                <a:latin typeface="Calibri"/>
                <a:cs typeface="Calibri"/>
              </a:rPr>
              <a:t>C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er </a:t>
            </a: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25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-50" dirty="0">
                <a:latin typeface="Calibri"/>
                <a:cs typeface="Calibri"/>
              </a:rPr>
              <a:t>o</a:t>
            </a:r>
            <a:r>
              <a:rPr sz="1600" spc="-45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635750" y="2597150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1041397" y="0"/>
                </a:moveTo>
                <a:lnTo>
                  <a:pt x="96955" y="104"/>
                </a:lnTo>
                <a:lnTo>
                  <a:pt x="55904" y="10832"/>
                </a:lnTo>
                <a:lnTo>
                  <a:pt x="23643" y="36441"/>
                </a:lnTo>
                <a:lnTo>
                  <a:pt x="4071" y="73033"/>
                </a:lnTo>
                <a:lnTo>
                  <a:pt x="0" y="101602"/>
                </a:lnTo>
                <a:lnTo>
                  <a:pt x="104" y="512644"/>
                </a:lnTo>
                <a:lnTo>
                  <a:pt x="10832" y="553695"/>
                </a:lnTo>
                <a:lnTo>
                  <a:pt x="36441" y="585956"/>
                </a:lnTo>
                <a:lnTo>
                  <a:pt x="73033" y="605528"/>
                </a:lnTo>
                <a:lnTo>
                  <a:pt x="101602" y="609600"/>
                </a:lnTo>
                <a:lnTo>
                  <a:pt x="1046044" y="609495"/>
                </a:lnTo>
                <a:lnTo>
                  <a:pt x="1087095" y="598767"/>
                </a:lnTo>
                <a:lnTo>
                  <a:pt x="1119356" y="573158"/>
                </a:lnTo>
                <a:lnTo>
                  <a:pt x="1138928" y="536566"/>
                </a:lnTo>
                <a:lnTo>
                  <a:pt x="1143000" y="507997"/>
                </a:lnTo>
                <a:lnTo>
                  <a:pt x="1142895" y="96955"/>
                </a:lnTo>
                <a:lnTo>
                  <a:pt x="1132167" y="55904"/>
                </a:lnTo>
                <a:lnTo>
                  <a:pt x="1106558" y="23643"/>
                </a:lnTo>
                <a:lnTo>
                  <a:pt x="1069966" y="4071"/>
                </a:lnTo>
                <a:lnTo>
                  <a:pt x="1041397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35750" y="2597150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101602"/>
                </a:moveTo>
                <a:lnTo>
                  <a:pt x="8944" y="59856"/>
                </a:lnTo>
                <a:lnTo>
                  <a:pt x="33179" y="26492"/>
                </a:lnTo>
                <a:lnTo>
                  <a:pt x="68804" y="5410"/>
                </a:lnTo>
                <a:lnTo>
                  <a:pt x="1041398" y="0"/>
                </a:lnTo>
                <a:lnTo>
                  <a:pt x="1056003" y="1042"/>
                </a:lnTo>
                <a:lnTo>
                  <a:pt x="1095389" y="15516"/>
                </a:lnTo>
                <a:lnTo>
                  <a:pt x="1125092" y="43981"/>
                </a:lnTo>
                <a:lnTo>
                  <a:pt x="1141214" y="82536"/>
                </a:lnTo>
                <a:lnTo>
                  <a:pt x="1143000" y="507997"/>
                </a:lnTo>
                <a:lnTo>
                  <a:pt x="1141957" y="522603"/>
                </a:lnTo>
                <a:lnTo>
                  <a:pt x="1127483" y="561988"/>
                </a:lnTo>
                <a:lnTo>
                  <a:pt x="1099018" y="591692"/>
                </a:lnTo>
                <a:lnTo>
                  <a:pt x="1060463" y="607814"/>
                </a:lnTo>
                <a:lnTo>
                  <a:pt x="101602" y="609600"/>
                </a:lnTo>
                <a:lnTo>
                  <a:pt x="86996" y="608557"/>
                </a:lnTo>
                <a:lnTo>
                  <a:pt x="47611" y="594083"/>
                </a:lnTo>
                <a:lnTo>
                  <a:pt x="17907" y="565618"/>
                </a:lnTo>
                <a:lnTo>
                  <a:pt x="1786" y="527063"/>
                </a:lnTo>
                <a:lnTo>
                  <a:pt x="0" y="101602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750598" y="2683764"/>
            <a:ext cx="82550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-45" dirty="0">
                <a:latin typeface="Calibri"/>
                <a:cs typeface="Calibri"/>
              </a:rPr>
              <a:t>od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10" dirty="0">
                <a:latin typeface="Calibri"/>
                <a:cs typeface="Calibri"/>
              </a:rPr>
              <a:t>(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-40" dirty="0">
                <a:latin typeface="Calibri"/>
                <a:cs typeface="Calibri"/>
              </a:rPr>
              <a:t>FS</a:t>
            </a:r>
            <a:r>
              <a:rPr sz="1600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35750" y="3511550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1041397" y="0"/>
                </a:moveTo>
                <a:lnTo>
                  <a:pt x="96955" y="104"/>
                </a:lnTo>
                <a:lnTo>
                  <a:pt x="55904" y="10832"/>
                </a:lnTo>
                <a:lnTo>
                  <a:pt x="23643" y="36441"/>
                </a:lnTo>
                <a:lnTo>
                  <a:pt x="4071" y="73033"/>
                </a:lnTo>
                <a:lnTo>
                  <a:pt x="0" y="101602"/>
                </a:lnTo>
                <a:lnTo>
                  <a:pt x="104" y="512644"/>
                </a:lnTo>
                <a:lnTo>
                  <a:pt x="10832" y="553695"/>
                </a:lnTo>
                <a:lnTo>
                  <a:pt x="36441" y="585956"/>
                </a:lnTo>
                <a:lnTo>
                  <a:pt x="73033" y="605528"/>
                </a:lnTo>
                <a:lnTo>
                  <a:pt x="101602" y="609600"/>
                </a:lnTo>
                <a:lnTo>
                  <a:pt x="1046044" y="609495"/>
                </a:lnTo>
                <a:lnTo>
                  <a:pt x="1087095" y="598767"/>
                </a:lnTo>
                <a:lnTo>
                  <a:pt x="1119356" y="573158"/>
                </a:lnTo>
                <a:lnTo>
                  <a:pt x="1138928" y="536566"/>
                </a:lnTo>
                <a:lnTo>
                  <a:pt x="1143000" y="507997"/>
                </a:lnTo>
                <a:lnTo>
                  <a:pt x="1142895" y="96955"/>
                </a:lnTo>
                <a:lnTo>
                  <a:pt x="1132167" y="55904"/>
                </a:lnTo>
                <a:lnTo>
                  <a:pt x="1106558" y="23643"/>
                </a:lnTo>
                <a:lnTo>
                  <a:pt x="1069966" y="4071"/>
                </a:lnTo>
                <a:lnTo>
                  <a:pt x="1041397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35750" y="3511550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101602"/>
                </a:moveTo>
                <a:lnTo>
                  <a:pt x="8944" y="59856"/>
                </a:lnTo>
                <a:lnTo>
                  <a:pt x="33179" y="26492"/>
                </a:lnTo>
                <a:lnTo>
                  <a:pt x="68804" y="5410"/>
                </a:lnTo>
                <a:lnTo>
                  <a:pt x="1041398" y="0"/>
                </a:lnTo>
                <a:lnTo>
                  <a:pt x="1056003" y="1042"/>
                </a:lnTo>
                <a:lnTo>
                  <a:pt x="1095388" y="15516"/>
                </a:lnTo>
                <a:lnTo>
                  <a:pt x="1125092" y="43981"/>
                </a:lnTo>
                <a:lnTo>
                  <a:pt x="1141214" y="82536"/>
                </a:lnTo>
                <a:lnTo>
                  <a:pt x="1143000" y="507997"/>
                </a:lnTo>
                <a:lnTo>
                  <a:pt x="1141957" y="522603"/>
                </a:lnTo>
                <a:lnTo>
                  <a:pt x="1127483" y="561988"/>
                </a:lnTo>
                <a:lnTo>
                  <a:pt x="1099018" y="591692"/>
                </a:lnTo>
                <a:lnTo>
                  <a:pt x="1060463" y="607814"/>
                </a:lnTo>
                <a:lnTo>
                  <a:pt x="101602" y="609600"/>
                </a:lnTo>
                <a:lnTo>
                  <a:pt x="86996" y="608557"/>
                </a:lnTo>
                <a:lnTo>
                  <a:pt x="47611" y="594083"/>
                </a:lnTo>
                <a:lnTo>
                  <a:pt x="17907" y="565618"/>
                </a:lnTo>
                <a:lnTo>
                  <a:pt x="1786" y="527063"/>
                </a:lnTo>
                <a:lnTo>
                  <a:pt x="0" y="101602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750598" y="3598164"/>
            <a:ext cx="82550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-45" dirty="0">
                <a:latin typeface="Calibri"/>
                <a:cs typeface="Calibri"/>
              </a:rPr>
              <a:t>od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10" dirty="0">
                <a:latin typeface="Calibri"/>
                <a:cs typeface="Calibri"/>
              </a:rPr>
              <a:t>(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-40" dirty="0">
                <a:latin typeface="Calibri"/>
                <a:cs typeface="Calibri"/>
              </a:rPr>
              <a:t>FS</a:t>
            </a:r>
            <a:r>
              <a:rPr sz="1600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635750" y="4425950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1041397" y="0"/>
                </a:moveTo>
                <a:lnTo>
                  <a:pt x="96955" y="104"/>
                </a:lnTo>
                <a:lnTo>
                  <a:pt x="55904" y="10832"/>
                </a:lnTo>
                <a:lnTo>
                  <a:pt x="23643" y="36441"/>
                </a:lnTo>
                <a:lnTo>
                  <a:pt x="4071" y="73033"/>
                </a:lnTo>
                <a:lnTo>
                  <a:pt x="0" y="101602"/>
                </a:lnTo>
                <a:lnTo>
                  <a:pt x="104" y="512644"/>
                </a:lnTo>
                <a:lnTo>
                  <a:pt x="10832" y="553695"/>
                </a:lnTo>
                <a:lnTo>
                  <a:pt x="36441" y="585956"/>
                </a:lnTo>
                <a:lnTo>
                  <a:pt x="73033" y="605528"/>
                </a:lnTo>
                <a:lnTo>
                  <a:pt x="101602" y="609600"/>
                </a:lnTo>
                <a:lnTo>
                  <a:pt x="1046044" y="609495"/>
                </a:lnTo>
                <a:lnTo>
                  <a:pt x="1087095" y="598767"/>
                </a:lnTo>
                <a:lnTo>
                  <a:pt x="1119356" y="573158"/>
                </a:lnTo>
                <a:lnTo>
                  <a:pt x="1138928" y="536566"/>
                </a:lnTo>
                <a:lnTo>
                  <a:pt x="1143000" y="507997"/>
                </a:lnTo>
                <a:lnTo>
                  <a:pt x="1142895" y="96955"/>
                </a:lnTo>
                <a:lnTo>
                  <a:pt x="1132167" y="55904"/>
                </a:lnTo>
                <a:lnTo>
                  <a:pt x="1106558" y="23643"/>
                </a:lnTo>
                <a:lnTo>
                  <a:pt x="1069966" y="4071"/>
                </a:lnTo>
                <a:lnTo>
                  <a:pt x="1041397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35750" y="4425950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101602"/>
                </a:moveTo>
                <a:lnTo>
                  <a:pt x="8944" y="59856"/>
                </a:lnTo>
                <a:lnTo>
                  <a:pt x="33179" y="26492"/>
                </a:lnTo>
                <a:lnTo>
                  <a:pt x="68804" y="5410"/>
                </a:lnTo>
                <a:lnTo>
                  <a:pt x="1041398" y="0"/>
                </a:lnTo>
                <a:lnTo>
                  <a:pt x="1056003" y="1042"/>
                </a:lnTo>
                <a:lnTo>
                  <a:pt x="1095388" y="15516"/>
                </a:lnTo>
                <a:lnTo>
                  <a:pt x="1125092" y="43981"/>
                </a:lnTo>
                <a:lnTo>
                  <a:pt x="1141214" y="82536"/>
                </a:lnTo>
                <a:lnTo>
                  <a:pt x="1143000" y="507997"/>
                </a:lnTo>
                <a:lnTo>
                  <a:pt x="1141957" y="522603"/>
                </a:lnTo>
                <a:lnTo>
                  <a:pt x="1127483" y="561988"/>
                </a:lnTo>
                <a:lnTo>
                  <a:pt x="1099018" y="591692"/>
                </a:lnTo>
                <a:lnTo>
                  <a:pt x="1060463" y="607814"/>
                </a:lnTo>
                <a:lnTo>
                  <a:pt x="101602" y="609600"/>
                </a:lnTo>
                <a:lnTo>
                  <a:pt x="86996" y="608557"/>
                </a:lnTo>
                <a:lnTo>
                  <a:pt x="47611" y="594083"/>
                </a:lnTo>
                <a:lnTo>
                  <a:pt x="17907" y="565618"/>
                </a:lnTo>
                <a:lnTo>
                  <a:pt x="1786" y="527063"/>
                </a:lnTo>
                <a:lnTo>
                  <a:pt x="0" y="101602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750598" y="4512564"/>
            <a:ext cx="82550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-45" dirty="0">
                <a:latin typeface="Calibri"/>
                <a:cs typeface="Calibri"/>
              </a:rPr>
              <a:t>od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10" dirty="0">
                <a:latin typeface="Calibri"/>
                <a:cs typeface="Calibri"/>
              </a:rPr>
              <a:t>(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-40" dirty="0">
                <a:latin typeface="Calibri"/>
                <a:cs typeface="Calibri"/>
              </a:rPr>
              <a:t>FS</a:t>
            </a:r>
            <a:r>
              <a:rPr sz="1600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635750" y="5340350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1041397" y="0"/>
                </a:moveTo>
                <a:lnTo>
                  <a:pt x="96955" y="104"/>
                </a:lnTo>
                <a:lnTo>
                  <a:pt x="55904" y="10832"/>
                </a:lnTo>
                <a:lnTo>
                  <a:pt x="23643" y="36441"/>
                </a:lnTo>
                <a:lnTo>
                  <a:pt x="4071" y="73033"/>
                </a:lnTo>
                <a:lnTo>
                  <a:pt x="0" y="101602"/>
                </a:lnTo>
                <a:lnTo>
                  <a:pt x="104" y="512644"/>
                </a:lnTo>
                <a:lnTo>
                  <a:pt x="10832" y="553695"/>
                </a:lnTo>
                <a:lnTo>
                  <a:pt x="36441" y="585956"/>
                </a:lnTo>
                <a:lnTo>
                  <a:pt x="73033" y="605528"/>
                </a:lnTo>
                <a:lnTo>
                  <a:pt x="101602" y="609600"/>
                </a:lnTo>
                <a:lnTo>
                  <a:pt x="1046044" y="609495"/>
                </a:lnTo>
                <a:lnTo>
                  <a:pt x="1087095" y="598767"/>
                </a:lnTo>
                <a:lnTo>
                  <a:pt x="1119356" y="573158"/>
                </a:lnTo>
                <a:lnTo>
                  <a:pt x="1138928" y="536566"/>
                </a:lnTo>
                <a:lnTo>
                  <a:pt x="1143000" y="507997"/>
                </a:lnTo>
                <a:lnTo>
                  <a:pt x="1142895" y="96955"/>
                </a:lnTo>
                <a:lnTo>
                  <a:pt x="1132167" y="55904"/>
                </a:lnTo>
                <a:lnTo>
                  <a:pt x="1106558" y="23643"/>
                </a:lnTo>
                <a:lnTo>
                  <a:pt x="1069966" y="4071"/>
                </a:lnTo>
                <a:lnTo>
                  <a:pt x="1041397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35750" y="5340350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101602"/>
                </a:moveTo>
                <a:lnTo>
                  <a:pt x="8944" y="59856"/>
                </a:lnTo>
                <a:lnTo>
                  <a:pt x="33179" y="26492"/>
                </a:lnTo>
                <a:lnTo>
                  <a:pt x="68804" y="5410"/>
                </a:lnTo>
                <a:lnTo>
                  <a:pt x="1041398" y="0"/>
                </a:lnTo>
                <a:lnTo>
                  <a:pt x="1056003" y="1042"/>
                </a:lnTo>
                <a:lnTo>
                  <a:pt x="1095388" y="15516"/>
                </a:lnTo>
                <a:lnTo>
                  <a:pt x="1125092" y="43981"/>
                </a:lnTo>
                <a:lnTo>
                  <a:pt x="1141214" y="82536"/>
                </a:lnTo>
                <a:lnTo>
                  <a:pt x="1143000" y="507997"/>
                </a:lnTo>
                <a:lnTo>
                  <a:pt x="1141957" y="522603"/>
                </a:lnTo>
                <a:lnTo>
                  <a:pt x="1127483" y="561988"/>
                </a:lnTo>
                <a:lnTo>
                  <a:pt x="1099018" y="591692"/>
                </a:lnTo>
                <a:lnTo>
                  <a:pt x="1060463" y="607814"/>
                </a:lnTo>
                <a:lnTo>
                  <a:pt x="101602" y="609600"/>
                </a:lnTo>
                <a:lnTo>
                  <a:pt x="86996" y="608557"/>
                </a:lnTo>
                <a:lnTo>
                  <a:pt x="47611" y="594083"/>
                </a:lnTo>
                <a:lnTo>
                  <a:pt x="17907" y="565618"/>
                </a:lnTo>
                <a:lnTo>
                  <a:pt x="1786" y="527063"/>
                </a:lnTo>
                <a:lnTo>
                  <a:pt x="0" y="101602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750598" y="5426964"/>
            <a:ext cx="82550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-45" dirty="0">
                <a:latin typeface="Calibri"/>
                <a:cs typeface="Calibri"/>
              </a:rPr>
              <a:t>od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10" dirty="0">
                <a:latin typeface="Calibri"/>
                <a:cs typeface="Calibri"/>
              </a:rPr>
              <a:t>(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-40" dirty="0">
                <a:latin typeface="Calibri"/>
                <a:cs typeface="Calibri"/>
              </a:rPr>
              <a:t>FS</a:t>
            </a:r>
            <a:r>
              <a:rPr sz="1600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55940" y="1442211"/>
            <a:ext cx="68834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i="1" spc="-40" dirty="0">
                <a:solidFill>
                  <a:srgbClr val="0B5A79"/>
                </a:solidFill>
                <a:latin typeface="Calibri"/>
                <a:cs typeface="Calibri"/>
              </a:rPr>
              <a:t>M</a:t>
            </a:r>
            <a:r>
              <a:rPr sz="1800" i="1" spc="-25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1800" i="1" dirty="0">
                <a:solidFill>
                  <a:srgbClr val="0B5A79"/>
                </a:solidFill>
                <a:latin typeface="Calibri"/>
                <a:cs typeface="Calibri"/>
              </a:rPr>
              <a:t>s</a:t>
            </a:r>
            <a:r>
              <a:rPr sz="1800" i="1" spc="-5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1800" i="1" spc="30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r>
              <a:rPr sz="1800" i="1" spc="-5" dirty="0">
                <a:solidFill>
                  <a:srgbClr val="0B5A79"/>
                </a:solidFill>
                <a:latin typeface="Calibri"/>
                <a:cs typeface="Calibri"/>
              </a:rPr>
              <a:t>r </a:t>
            </a:r>
            <a:r>
              <a:rPr sz="1800" i="1" spc="3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1800" i="1" spc="-30" dirty="0">
                <a:solidFill>
                  <a:srgbClr val="0B5A79"/>
                </a:solidFill>
                <a:latin typeface="Calibri"/>
                <a:cs typeface="Calibri"/>
              </a:rPr>
              <a:t>od</a:t>
            </a:r>
            <a:r>
              <a:rPr sz="1800" i="1" spc="-5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95607" y="3956811"/>
            <a:ext cx="61468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i="1" spc="-15" dirty="0">
                <a:solidFill>
                  <a:srgbClr val="0B5A79"/>
                </a:solidFill>
                <a:latin typeface="Calibri"/>
                <a:cs typeface="Calibri"/>
              </a:rPr>
              <a:t>Sl</a:t>
            </a:r>
            <a:r>
              <a:rPr sz="1800" i="1" spc="-25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1800" i="1" spc="-10" dirty="0">
                <a:solidFill>
                  <a:srgbClr val="0B5A79"/>
                </a:solidFill>
                <a:latin typeface="Calibri"/>
                <a:cs typeface="Calibri"/>
              </a:rPr>
              <a:t>v</a:t>
            </a:r>
            <a:r>
              <a:rPr sz="1800" i="1" spc="-5" dirty="0">
                <a:solidFill>
                  <a:srgbClr val="0B5A79"/>
                </a:solidFill>
                <a:latin typeface="Calibri"/>
                <a:cs typeface="Calibri"/>
              </a:rPr>
              <a:t>e </a:t>
            </a:r>
            <a:r>
              <a:rPr sz="1800" i="1" spc="3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1800" i="1" spc="-30" dirty="0">
                <a:solidFill>
                  <a:srgbClr val="0B5A79"/>
                </a:solidFill>
                <a:latin typeface="Calibri"/>
                <a:cs typeface="Calibri"/>
              </a:rPr>
              <a:t>od</a:t>
            </a:r>
            <a:r>
              <a:rPr sz="1800" i="1" spc="25" dirty="0">
                <a:solidFill>
                  <a:srgbClr val="0B5A79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13700" y="2463800"/>
            <a:ext cx="266700" cy="3657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77200" y="2514600"/>
            <a:ext cx="127000" cy="3505200"/>
          </a:xfrm>
          <a:custGeom>
            <a:avLst/>
            <a:gdLst/>
            <a:ahLst/>
            <a:cxnLst/>
            <a:rect l="l" t="t" r="r" b="b"/>
            <a:pathLst>
              <a:path w="127000" h="3505200">
                <a:moveTo>
                  <a:pt x="0" y="0"/>
                </a:moveTo>
                <a:lnTo>
                  <a:pt x="40010" y="535"/>
                </a:lnTo>
                <a:lnTo>
                  <a:pt x="89563" y="3080"/>
                </a:lnTo>
                <a:lnTo>
                  <a:pt x="126997" y="10523"/>
                </a:lnTo>
                <a:lnTo>
                  <a:pt x="127000" y="3494616"/>
                </a:lnTo>
                <a:lnTo>
                  <a:pt x="125349" y="3496327"/>
                </a:lnTo>
                <a:lnTo>
                  <a:pt x="75330" y="3503138"/>
                </a:lnTo>
                <a:lnTo>
                  <a:pt x="21224" y="3505052"/>
                </a:lnTo>
                <a:lnTo>
                  <a:pt x="726" y="3505199"/>
                </a:lnTo>
              </a:path>
            </a:pathLst>
          </a:custGeom>
          <a:ln w="25400">
            <a:solidFill>
              <a:srgbClr val="0B5A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36957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3126754"/>
            <a:ext cx="5715000" cy="145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JOI</a:t>
            </a:r>
            <a:r>
              <a:rPr sz="2000" dirty="0">
                <a:latin typeface="Courier New"/>
                <a:cs typeface="Courier New"/>
              </a:rPr>
              <a:t>N</a:t>
            </a:r>
            <a:r>
              <a:rPr sz="2000" spc="-805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e.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RIGHT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-2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3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9241" y="3464559"/>
            <a:ext cx="1626870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OUTE</a:t>
            </a:r>
            <a:r>
              <a:rPr sz="2000" dirty="0">
                <a:latin typeface="Courier New"/>
                <a:cs typeface="Courier New"/>
              </a:rPr>
              <a:t>R </a:t>
            </a:r>
            <a:r>
              <a:rPr sz="2000" spc="-5" dirty="0">
                <a:latin typeface="Courier New"/>
                <a:cs typeface="Courier New"/>
              </a:rPr>
              <a:t>JOIN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>
                <a:latin typeface="Calibri"/>
                <a:cs typeface="Calibri"/>
              </a:rPr>
              <a:t>Jo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0" dirty="0">
                <a:latin typeface="Calibri"/>
                <a:cs typeface="Calibri"/>
              </a:rPr>
              <a:t>y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x</a:t>
            </a:r>
          </a:p>
        </p:txBody>
      </p:sp>
      <p:sp>
        <p:nvSpPr>
          <p:cNvPr id="6" name="object 6"/>
          <p:cNvSpPr/>
          <p:nvPr/>
        </p:nvSpPr>
        <p:spPr>
          <a:xfrm>
            <a:off x="1333500" y="1638300"/>
            <a:ext cx="7302500" cy="135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4300" y="1752600"/>
            <a:ext cx="6311900" cy="123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7950" y="1682750"/>
            <a:ext cx="7162800" cy="12192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8945" marR="2997200" indent="-279400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c.cust_id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name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total 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customer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  <a:p>
            <a:pPr marL="448945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JOI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order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(c.cust_i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o.cust_i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3500" y="4762500"/>
            <a:ext cx="7302500" cy="135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84300" y="4876800"/>
            <a:ext cx="4813300" cy="1231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77950" y="4806950"/>
            <a:ext cx="7162800" cy="12192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8945" marR="2565400" indent="-279400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c.cust_id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name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total 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customer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order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o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WHER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(c.cust_i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-2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=</a:t>
            </a:r>
            <a:r>
              <a:rPr sz="1800" b="1" spc="3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o.cust_i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5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4404995" cy="322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848360" indent="-165100" algn="ctr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ala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2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8756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19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i="1" spc="-35" dirty="0">
                <a:latin typeface="Calibri"/>
                <a:cs typeface="Calibri"/>
              </a:rPr>
              <a:t>c</a:t>
            </a:r>
            <a:r>
              <a:rPr sz="2000" i="1" spc="-30" dirty="0">
                <a:latin typeface="Calibri"/>
                <a:cs typeface="Calibri"/>
              </a:rPr>
              <a:t>oo</a:t>
            </a:r>
            <a:r>
              <a:rPr sz="2000" i="1" spc="0" dirty="0">
                <a:latin typeface="Calibri"/>
                <a:cs typeface="Calibri"/>
              </a:rPr>
              <a:t>r</a:t>
            </a:r>
            <a:r>
              <a:rPr sz="2000" i="1" spc="-30" dirty="0">
                <a:latin typeface="Calibri"/>
                <a:cs typeface="Calibri"/>
              </a:rPr>
              <a:t>d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na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-30" dirty="0">
                <a:latin typeface="Calibri"/>
                <a:cs typeface="Calibri"/>
              </a:rPr>
              <a:t>o</a:t>
            </a:r>
            <a:r>
              <a:rPr sz="2000" i="1" spc="-5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584200" marR="129539" lvl="1" indent="-165100" algn="just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8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endParaRPr sz="2000">
              <a:latin typeface="Calibri"/>
              <a:cs typeface="Calibri"/>
            </a:endParaRPr>
          </a:p>
          <a:p>
            <a:pPr marL="584200" marR="332105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0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ry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w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y</a:t>
            </a:r>
          </a:p>
        </p:txBody>
      </p:sp>
      <p:sp>
        <p:nvSpPr>
          <p:cNvPr id="4" name="object 4"/>
          <p:cNvSpPr/>
          <p:nvPr/>
        </p:nvSpPr>
        <p:spPr>
          <a:xfrm>
            <a:off x="3581400" y="4267200"/>
            <a:ext cx="1231899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6700" y="2476500"/>
            <a:ext cx="2197100" cy="90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6550" y="2520950"/>
            <a:ext cx="2057400" cy="762000"/>
          </a:xfrm>
          <a:custGeom>
            <a:avLst/>
            <a:gdLst/>
            <a:ahLst/>
            <a:cxnLst/>
            <a:rect l="l" t="t" r="r" b="b"/>
            <a:pathLst>
              <a:path w="2057400" h="762000">
                <a:moveTo>
                  <a:pt x="0" y="0"/>
                </a:moveTo>
                <a:lnTo>
                  <a:pt x="2057400" y="0"/>
                </a:lnTo>
                <a:lnTo>
                  <a:pt x="20574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6550" y="2520950"/>
            <a:ext cx="2057400" cy="762000"/>
          </a:xfrm>
          <a:custGeom>
            <a:avLst/>
            <a:gdLst/>
            <a:ahLst/>
            <a:cxnLst/>
            <a:rect l="l" t="t" r="r" b="b"/>
            <a:pathLst>
              <a:path w="2057400" h="762000">
                <a:moveTo>
                  <a:pt x="0" y="0"/>
                </a:moveTo>
                <a:lnTo>
                  <a:pt x="2057400" y="0"/>
                </a:lnTo>
                <a:lnTo>
                  <a:pt x="20574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68950" y="25971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888998" y="0"/>
                </a:moveTo>
                <a:lnTo>
                  <a:pt x="96956" y="104"/>
                </a:lnTo>
                <a:lnTo>
                  <a:pt x="55905" y="10831"/>
                </a:lnTo>
                <a:lnTo>
                  <a:pt x="23643" y="36440"/>
                </a:lnTo>
                <a:lnTo>
                  <a:pt x="4071" y="73032"/>
                </a:lnTo>
                <a:lnTo>
                  <a:pt x="0" y="101601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0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893643" y="609495"/>
                </a:lnTo>
                <a:lnTo>
                  <a:pt x="934694" y="598768"/>
                </a:lnTo>
                <a:lnTo>
                  <a:pt x="966956" y="573159"/>
                </a:lnTo>
                <a:lnTo>
                  <a:pt x="986528" y="536567"/>
                </a:lnTo>
                <a:lnTo>
                  <a:pt x="990600" y="507998"/>
                </a:lnTo>
                <a:lnTo>
                  <a:pt x="990495" y="96956"/>
                </a:lnTo>
                <a:lnTo>
                  <a:pt x="979768" y="55905"/>
                </a:lnTo>
                <a:lnTo>
                  <a:pt x="954159" y="23643"/>
                </a:lnTo>
                <a:lnTo>
                  <a:pt x="917567" y="4071"/>
                </a:lnTo>
                <a:lnTo>
                  <a:pt x="8889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8950" y="25971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101601"/>
                </a:moveTo>
                <a:lnTo>
                  <a:pt x="8944" y="59855"/>
                </a:lnTo>
                <a:lnTo>
                  <a:pt x="33179" y="26491"/>
                </a:lnTo>
                <a:lnTo>
                  <a:pt x="68804" y="5409"/>
                </a:lnTo>
                <a:lnTo>
                  <a:pt x="888998" y="0"/>
                </a:lnTo>
                <a:lnTo>
                  <a:pt x="903604" y="1042"/>
                </a:lnTo>
                <a:lnTo>
                  <a:pt x="942989" y="15517"/>
                </a:lnTo>
                <a:lnTo>
                  <a:pt x="972692" y="43981"/>
                </a:lnTo>
                <a:lnTo>
                  <a:pt x="988814" y="82536"/>
                </a:lnTo>
                <a:lnTo>
                  <a:pt x="990600" y="507998"/>
                </a:lnTo>
                <a:lnTo>
                  <a:pt x="989557" y="522604"/>
                </a:lnTo>
                <a:lnTo>
                  <a:pt x="975083" y="561989"/>
                </a:lnTo>
                <a:lnTo>
                  <a:pt x="946618" y="591692"/>
                </a:lnTo>
                <a:lnTo>
                  <a:pt x="9080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71098" y="2671064"/>
            <a:ext cx="72961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46700" y="3390900"/>
            <a:ext cx="2197100" cy="90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6550" y="3435350"/>
            <a:ext cx="2057400" cy="762000"/>
          </a:xfrm>
          <a:custGeom>
            <a:avLst/>
            <a:gdLst/>
            <a:ahLst/>
            <a:cxnLst/>
            <a:rect l="l" t="t" r="r" b="b"/>
            <a:pathLst>
              <a:path w="2057400" h="762000">
                <a:moveTo>
                  <a:pt x="0" y="0"/>
                </a:moveTo>
                <a:lnTo>
                  <a:pt x="2057400" y="0"/>
                </a:lnTo>
                <a:lnTo>
                  <a:pt x="20574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6550" y="3435350"/>
            <a:ext cx="2057400" cy="762000"/>
          </a:xfrm>
          <a:custGeom>
            <a:avLst/>
            <a:gdLst/>
            <a:ahLst/>
            <a:cxnLst/>
            <a:rect l="l" t="t" r="r" b="b"/>
            <a:pathLst>
              <a:path w="2057400" h="762000">
                <a:moveTo>
                  <a:pt x="0" y="0"/>
                </a:moveTo>
                <a:lnTo>
                  <a:pt x="2057400" y="0"/>
                </a:lnTo>
                <a:lnTo>
                  <a:pt x="20574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8950" y="35115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888998" y="0"/>
                </a:moveTo>
                <a:lnTo>
                  <a:pt x="96956" y="104"/>
                </a:lnTo>
                <a:lnTo>
                  <a:pt x="55905" y="10831"/>
                </a:lnTo>
                <a:lnTo>
                  <a:pt x="23643" y="36440"/>
                </a:lnTo>
                <a:lnTo>
                  <a:pt x="4071" y="73032"/>
                </a:lnTo>
                <a:lnTo>
                  <a:pt x="0" y="101601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0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893643" y="609495"/>
                </a:lnTo>
                <a:lnTo>
                  <a:pt x="934694" y="598768"/>
                </a:lnTo>
                <a:lnTo>
                  <a:pt x="966956" y="573159"/>
                </a:lnTo>
                <a:lnTo>
                  <a:pt x="986528" y="536567"/>
                </a:lnTo>
                <a:lnTo>
                  <a:pt x="990600" y="507998"/>
                </a:lnTo>
                <a:lnTo>
                  <a:pt x="990495" y="96956"/>
                </a:lnTo>
                <a:lnTo>
                  <a:pt x="979768" y="55905"/>
                </a:lnTo>
                <a:lnTo>
                  <a:pt x="954159" y="23643"/>
                </a:lnTo>
                <a:lnTo>
                  <a:pt x="917567" y="4071"/>
                </a:lnTo>
                <a:lnTo>
                  <a:pt x="8889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68950" y="35115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101601"/>
                </a:moveTo>
                <a:lnTo>
                  <a:pt x="8944" y="59855"/>
                </a:lnTo>
                <a:lnTo>
                  <a:pt x="33179" y="26491"/>
                </a:lnTo>
                <a:lnTo>
                  <a:pt x="68804" y="5409"/>
                </a:lnTo>
                <a:lnTo>
                  <a:pt x="888998" y="0"/>
                </a:lnTo>
                <a:lnTo>
                  <a:pt x="903604" y="1042"/>
                </a:lnTo>
                <a:lnTo>
                  <a:pt x="942989" y="15517"/>
                </a:lnTo>
                <a:lnTo>
                  <a:pt x="972692" y="43981"/>
                </a:lnTo>
                <a:lnTo>
                  <a:pt x="988814" y="82536"/>
                </a:lnTo>
                <a:lnTo>
                  <a:pt x="990600" y="507998"/>
                </a:lnTo>
                <a:lnTo>
                  <a:pt x="989557" y="522604"/>
                </a:lnTo>
                <a:lnTo>
                  <a:pt x="975083" y="561989"/>
                </a:lnTo>
                <a:lnTo>
                  <a:pt x="946618" y="591692"/>
                </a:lnTo>
                <a:lnTo>
                  <a:pt x="9080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71098" y="3585464"/>
            <a:ext cx="72961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46700" y="4305300"/>
            <a:ext cx="2197100" cy="90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16550" y="4349750"/>
            <a:ext cx="2057400" cy="762000"/>
          </a:xfrm>
          <a:custGeom>
            <a:avLst/>
            <a:gdLst/>
            <a:ahLst/>
            <a:cxnLst/>
            <a:rect l="l" t="t" r="r" b="b"/>
            <a:pathLst>
              <a:path w="2057400" h="762000">
                <a:moveTo>
                  <a:pt x="0" y="0"/>
                </a:moveTo>
                <a:lnTo>
                  <a:pt x="2057400" y="0"/>
                </a:lnTo>
                <a:lnTo>
                  <a:pt x="20574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16550" y="4349750"/>
            <a:ext cx="2057400" cy="762000"/>
          </a:xfrm>
          <a:custGeom>
            <a:avLst/>
            <a:gdLst/>
            <a:ahLst/>
            <a:cxnLst/>
            <a:rect l="l" t="t" r="r" b="b"/>
            <a:pathLst>
              <a:path w="2057400" h="762000">
                <a:moveTo>
                  <a:pt x="0" y="0"/>
                </a:moveTo>
                <a:lnTo>
                  <a:pt x="2057400" y="0"/>
                </a:lnTo>
                <a:lnTo>
                  <a:pt x="20574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68950" y="44259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888998" y="0"/>
                </a:moveTo>
                <a:lnTo>
                  <a:pt x="96956" y="104"/>
                </a:lnTo>
                <a:lnTo>
                  <a:pt x="55905" y="10831"/>
                </a:lnTo>
                <a:lnTo>
                  <a:pt x="23643" y="36440"/>
                </a:lnTo>
                <a:lnTo>
                  <a:pt x="4071" y="73032"/>
                </a:lnTo>
                <a:lnTo>
                  <a:pt x="0" y="101601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0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893643" y="609495"/>
                </a:lnTo>
                <a:lnTo>
                  <a:pt x="934694" y="598768"/>
                </a:lnTo>
                <a:lnTo>
                  <a:pt x="966956" y="573159"/>
                </a:lnTo>
                <a:lnTo>
                  <a:pt x="986528" y="536567"/>
                </a:lnTo>
                <a:lnTo>
                  <a:pt x="990600" y="507998"/>
                </a:lnTo>
                <a:lnTo>
                  <a:pt x="990495" y="96956"/>
                </a:lnTo>
                <a:lnTo>
                  <a:pt x="979768" y="55905"/>
                </a:lnTo>
                <a:lnTo>
                  <a:pt x="954159" y="23643"/>
                </a:lnTo>
                <a:lnTo>
                  <a:pt x="917567" y="4071"/>
                </a:lnTo>
                <a:lnTo>
                  <a:pt x="8889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68950" y="44259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101601"/>
                </a:moveTo>
                <a:lnTo>
                  <a:pt x="8944" y="59855"/>
                </a:lnTo>
                <a:lnTo>
                  <a:pt x="33179" y="26491"/>
                </a:lnTo>
                <a:lnTo>
                  <a:pt x="68804" y="5409"/>
                </a:lnTo>
                <a:lnTo>
                  <a:pt x="888998" y="0"/>
                </a:lnTo>
                <a:lnTo>
                  <a:pt x="903604" y="1042"/>
                </a:lnTo>
                <a:lnTo>
                  <a:pt x="942989" y="15516"/>
                </a:lnTo>
                <a:lnTo>
                  <a:pt x="972692" y="43981"/>
                </a:lnTo>
                <a:lnTo>
                  <a:pt x="988814" y="82536"/>
                </a:lnTo>
                <a:lnTo>
                  <a:pt x="990600" y="507998"/>
                </a:lnTo>
                <a:lnTo>
                  <a:pt x="989557" y="522604"/>
                </a:lnTo>
                <a:lnTo>
                  <a:pt x="975083" y="561989"/>
                </a:lnTo>
                <a:lnTo>
                  <a:pt x="946618" y="591692"/>
                </a:lnTo>
                <a:lnTo>
                  <a:pt x="9080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6700" y="5219700"/>
            <a:ext cx="2197100" cy="90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16550" y="5264150"/>
            <a:ext cx="2057400" cy="762000"/>
          </a:xfrm>
          <a:custGeom>
            <a:avLst/>
            <a:gdLst/>
            <a:ahLst/>
            <a:cxnLst/>
            <a:rect l="l" t="t" r="r" b="b"/>
            <a:pathLst>
              <a:path w="2057400" h="762000">
                <a:moveTo>
                  <a:pt x="0" y="0"/>
                </a:moveTo>
                <a:lnTo>
                  <a:pt x="2057400" y="0"/>
                </a:lnTo>
                <a:lnTo>
                  <a:pt x="20574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16550" y="5264150"/>
            <a:ext cx="2057400" cy="762000"/>
          </a:xfrm>
          <a:custGeom>
            <a:avLst/>
            <a:gdLst/>
            <a:ahLst/>
            <a:cxnLst/>
            <a:rect l="l" t="t" r="r" b="b"/>
            <a:pathLst>
              <a:path w="2057400" h="762000">
                <a:moveTo>
                  <a:pt x="0" y="0"/>
                </a:moveTo>
                <a:lnTo>
                  <a:pt x="2057400" y="0"/>
                </a:lnTo>
                <a:lnTo>
                  <a:pt x="20574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68950" y="53403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888998" y="0"/>
                </a:moveTo>
                <a:lnTo>
                  <a:pt x="96956" y="104"/>
                </a:lnTo>
                <a:lnTo>
                  <a:pt x="55905" y="10831"/>
                </a:lnTo>
                <a:lnTo>
                  <a:pt x="23643" y="36440"/>
                </a:lnTo>
                <a:lnTo>
                  <a:pt x="4071" y="73032"/>
                </a:lnTo>
                <a:lnTo>
                  <a:pt x="0" y="101601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0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893643" y="609495"/>
                </a:lnTo>
                <a:lnTo>
                  <a:pt x="934694" y="598768"/>
                </a:lnTo>
                <a:lnTo>
                  <a:pt x="966956" y="573159"/>
                </a:lnTo>
                <a:lnTo>
                  <a:pt x="986528" y="536567"/>
                </a:lnTo>
                <a:lnTo>
                  <a:pt x="990600" y="507998"/>
                </a:lnTo>
                <a:lnTo>
                  <a:pt x="990495" y="96956"/>
                </a:lnTo>
                <a:lnTo>
                  <a:pt x="979768" y="55905"/>
                </a:lnTo>
                <a:lnTo>
                  <a:pt x="954159" y="23643"/>
                </a:lnTo>
                <a:lnTo>
                  <a:pt x="917567" y="4071"/>
                </a:lnTo>
                <a:lnTo>
                  <a:pt x="8889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68950" y="53403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101601"/>
                </a:moveTo>
                <a:lnTo>
                  <a:pt x="8944" y="59855"/>
                </a:lnTo>
                <a:lnTo>
                  <a:pt x="33179" y="26491"/>
                </a:lnTo>
                <a:lnTo>
                  <a:pt x="68804" y="5409"/>
                </a:lnTo>
                <a:lnTo>
                  <a:pt x="888998" y="0"/>
                </a:lnTo>
                <a:lnTo>
                  <a:pt x="903604" y="1042"/>
                </a:lnTo>
                <a:lnTo>
                  <a:pt x="942989" y="15516"/>
                </a:lnTo>
                <a:lnTo>
                  <a:pt x="972692" y="43981"/>
                </a:lnTo>
                <a:lnTo>
                  <a:pt x="988814" y="82536"/>
                </a:lnTo>
                <a:lnTo>
                  <a:pt x="990600" y="507998"/>
                </a:lnTo>
                <a:lnTo>
                  <a:pt x="989557" y="522604"/>
                </a:lnTo>
                <a:lnTo>
                  <a:pt x="975083" y="561989"/>
                </a:lnTo>
                <a:lnTo>
                  <a:pt x="946618" y="591692"/>
                </a:lnTo>
                <a:lnTo>
                  <a:pt x="9080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71098" y="4499864"/>
            <a:ext cx="729615" cy="138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46700" y="1104900"/>
            <a:ext cx="2197100" cy="135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16550" y="1149350"/>
            <a:ext cx="2057400" cy="1219200"/>
          </a:xfrm>
          <a:custGeom>
            <a:avLst/>
            <a:gdLst/>
            <a:ahLst/>
            <a:cxnLst/>
            <a:rect l="l" t="t" r="r" b="b"/>
            <a:pathLst>
              <a:path w="2057400" h="1219200">
                <a:moveTo>
                  <a:pt x="0" y="0"/>
                </a:moveTo>
                <a:lnTo>
                  <a:pt x="2057400" y="0"/>
                </a:lnTo>
                <a:lnTo>
                  <a:pt x="20574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2DA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16550" y="1149350"/>
            <a:ext cx="2057400" cy="1219200"/>
          </a:xfrm>
          <a:custGeom>
            <a:avLst/>
            <a:gdLst/>
            <a:ahLst/>
            <a:cxnLst/>
            <a:rect l="l" t="t" r="r" b="b"/>
            <a:pathLst>
              <a:path w="2057400" h="1219200">
                <a:moveTo>
                  <a:pt x="0" y="0"/>
                </a:moveTo>
                <a:lnTo>
                  <a:pt x="2057400" y="0"/>
                </a:lnTo>
                <a:lnTo>
                  <a:pt x="20574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45150" y="1225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396998" y="0"/>
                </a:moveTo>
                <a:lnTo>
                  <a:pt x="41268" y="893"/>
                </a:lnTo>
                <a:lnTo>
                  <a:pt x="7758" y="23805"/>
                </a:lnTo>
                <a:lnTo>
                  <a:pt x="0" y="50801"/>
                </a:lnTo>
                <a:lnTo>
                  <a:pt x="893" y="263531"/>
                </a:lnTo>
                <a:lnTo>
                  <a:pt x="23805" y="297041"/>
                </a:lnTo>
                <a:lnTo>
                  <a:pt x="50801" y="304800"/>
                </a:lnTo>
                <a:lnTo>
                  <a:pt x="1406531" y="303906"/>
                </a:lnTo>
                <a:lnTo>
                  <a:pt x="1440041" y="280994"/>
                </a:lnTo>
                <a:lnTo>
                  <a:pt x="1447800" y="253998"/>
                </a:lnTo>
                <a:lnTo>
                  <a:pt x="1446906" y="41268"/>
                </a:lnTo>
                <a:lnTo>
                  <a:pt x="1423994" y="7758"/>
                </a:lnTo>
                <a:lnTo>
                  <a:pt x="13969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45150" y="1225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50801"/>
                </a:moveTo>
                <a:lnTo>
                  <a:pt x="16589" y="13246"/>
                </a:lnTo>
                <a:lnTo>
                  <a:pt x="1396998" y="0"/>
                </a:lnTo>
                <a:lnTo>
                  <a:pt x="1411283" y="2035"/>
                </a:lnTo>
                <a:lnTo>
                  <a:pt x="1442383" y="27951"/>
                </a:lnTo>
                <a:lnTo>
                  <a:pt x="1447800" y="253998"/>
                </a:lnTo>
                <a:lnTo>
                  <a:pt x="1445764" y="268283"/>
                </a:lnTo>
                <a:lnTo>
                  <a:pt x="1419848" y="299383"/>
                </a:lnTo>
                <a:lnTo>
                  <a:pt x="50801" y="304800"/>
                </a:lnTo>
                <a:lnTo>
                  <a:pt x="36516" y="302764"/>
                </a:lnTo>
                <a:lnTo>
                  <a:pt x="5416" y="276847"/>
                </a:lnTo>
                <a:lnTo>
                  <a:pt x="0" y="508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45150" y="1987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396998" y="0"/>
                </a:moveTo>
                <a:lnTo>
                  <a:pt x="41268" y="893"/>
                </a:lnTo>
                <a:lnTo>
                  <a:pt x="7758" y="23805"/>
                </a:lnTo>
                <a:lnTo>
                  <a:pt x="0" y="50801"/>
                </a:lnTo>
                <a:lnTo>
                  <a:pt x="893" y="263531"/>
                </a:lnTo>
                <a:lnTo>
                  <a:pt x="23805" y="297041"/>
                </a:lnTo>
                <a:lnTo>
                  <a:pt x="50801" y="304800"/>
                </a:lnTo>
                <a:lnTo>
                  <a:pt x="1406531" y="303906"/>
                </a:lnTo>
                <a:lnTo>
                  <a:pt x="1440041" y="280994"/>
                </a:lnTo>
                <a:lnTo>
                  <a:pt x="1447800" y="253998"/>
                </a:lnTo>
                <a:lnTo>
                  <a:pt x="1446906" y="41268"/>
                </a:lnTo>
                <a:lnTo>
                  <a:pt x="1423994" y="7758"/>
                </a:lnTo>
                <a:lnTo>
                  <a:pt x="1396998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45150" y="1987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50801"/>
                </a:moveTo>
                <a:lnTo>
                  <a:pt x="16589" y="13246"/>
                </a:lnTo>
                <a:lnTo>
                  <a:pt x="1396998" y="0"/>
                </a:lnTo>
                <a:lnTo>
                  <a:pt x="1411283" y="2035"/>
                </a:lnTo>
                <a:lnTo>
                  <a:pt x="1442383" y="27951"/>
                </a:lnTo>
                <a:lnTo>
                  <a:pt x="1447800" y="253998"/>
                </a:lnTo>
                <a:lnTo>
                  <a:pt x="1445764" y="268283"/>
                </a:lnTo>
                <a:lnTo>
                  <a:pt x="1419848" y="299383"/>
                </a:lnTo>
                <a:lnTo>
                  <a:pt x="50801" y="304800"/>
                </a:lnTo>
                <a:lnTo>
                  <a:pt x="36516" y="302764"/>
                </a:lnTo>
                <a:lnTo>
                  <a:pt x="5416" y="276847"/>
                </a:lnTo>
                <a:lnTo>
                  <a:pt x="0" y="508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45150" y="1606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396998" y="0"/>
                </a:moveTo>
                <a:lnTo>
                  <a:pt x="41268" y="893"/>
                </a:lnTo>
                <a:lnTo>
                  <a:pt x="7758" y="23805"/>
                </a:lnTo>
                <a:lnTo>
                  <a:pt x="0" y="50801"/>
                </a:lnTo>
                <a:lnTo>
                  <a:pt x="893" y="263531"/>
                </a:lnTo>
                <a:lnTo>
                  <a:pt x="23805" y="297041"/>
                </a:lnTo>
                <a:lnTo>
                  <a:pt x="50801" y="304800"/>
                </a:lnTo>
                <a:lnTo>
                  <a:pt x="1406531" y="303906"/>
                </a:lnTo>
                <a:lnTo>
                  <a:pt x="1440041" y="280994"/>
                </a:lnTo>
                <a:lnTo>
                  <a:pt x="1447800" y="253998"/>
                </a:lnTo>
                <a:lnTo>
                  <a:pt x="1446906" y="41268"/>
                </a:lnTo>
                <a:lnTo>
                  <a:pt x="1423994" y="7758"/>
                </a:lnTo>
                <a:lnTo>
                  <a:pt x="13969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45150" y="1606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50801"/>
                </a:moveTo>
                <a:lnTo>
                  <a:pt x="16589" y="13246"/>
                </a:lnTo>
                <a:lnTo>
                  <a:pt x="1396998" y="0"/>
                </a:lnTo>
                <a:lnTo>
                  <a:pt x="1411283" y="2035"/>
                </a:lnTo>
                <a:lnTo>
                  <a:pt x="1442383" y="27951"/>
                </a:lnTo>
                <a:lnTo>
                  <a:pt x="1447800" y="253998"/>
                </a:lnTo>
                <a:lnTo>
                  <a:pt x="1445764" y="268283"/>
                </a:lnTo>
                <a:lnTo>
                  <a:pt x="1419848" y="299383"/>
                </a:lnTo>
                <a:lnTo>
                  <a:pt x="50801" y="304800"/>
                </a:lnTo>
                <a:lnTo>
                  <a:pt x="36516" y="302764"/>
                </a:lnTo>
                <a:lnTo>
                  <a:pt x="5416" y="276847"/>
                </a:lnTo>
                <a:lnTo>
                  <a:pt x="0" y="508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416550" y="1149350"/>
            <a:ext cx="2057400" cy="12192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1945" marR="514350">
              <a:lnSpc>
                <a:spcPct val="156300"/>
              </a:lnSpc>
            </a:pPr>
            <a:r>
              <a:rPr sz="1600" spc="45" dirty="0">
                <a:latin typeface="Calibri"/>
                <a:cs typeface="Calibri"/>
              </a:rPr>
              <a:t>C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er </a:t>
            </a: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25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-50" dirty="0">
                <a:latin typeface="Calibri"/>
                <a:cs typeface="Calibri"/>
              </a:rPr>
              <a:t>o</a:t>
            </a:r>
            <a:r>
              <a:rPr sz="1600" spc="-45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711950" y="2597150"/>
            <a:ext cx="609600" cy="3352800"/>
          </a:xfrm>
          <a:custGeom>
            <a:avLst/>
            <a:gdLst/>
            <a:ahLst/>
            <a:cxnLst/>
            <a:rect l="l" t="t" r="r" b="b"/>
            <a:pathLst>
              <a:path w="609600" h="3352800">
                <a:moveTo>
                  <a:pt x="507996" y="0"/>
                </a:moveTo>
                <a:lnTo>
                  <a:pt x="96956" y="104"/>
                </a:lnTo>
                <a:lnTo>
                  <a:pt x="55904" y="10832"/>
                </a:lnTo>
                <a:lnTo>
                  <a:pt x="23643" y="36442"/>
                </a:lnTo>
                <a:lnTo>
                  <a:pt x="4071" y="73033"/>
                </a:lnTo>
                <a:lnTo>
                  <a:pt x="0" y="101602"/>
                </a:lnTo>
                <a:lnTo>
                  <a:pt x="104" y="3255844"/>
                </a:lnTo>
                <a:lnTo>
                  <a:pt x="10832" y="3296895"/>
                </a:lnTo>
                <a:lnTo>
                  <a:pt x="36442" y="3329157"/>
                </a:lnTo>
                <a:lnTo>
                  <a:pt x="73034" y="3348728"/>
                </a:lnTo>
                <a:lnTo>
                  <a:pt x="101603" y="3352800"/>
                </a:lnTo>
                <a:lnTo>
                  <a:pt x="512644" y="3352695"/>
                </a:lnTo>
                <a:lnTo>
                  <a:pt x="553696" y="3341967"/>
                </a:lnTo>
                <a:lnTo>
                  <a:pt x="585957" y="3316357"/>
                </a:lnTo>
                <a:lnTo>
                  <a:pt x="605528" y="3279765"/>
                </a:lnTo>
                <a:lnTo>
                  <a:pt x="609600" y="3251196"/>
                </a:lnTo>
                <a:lnTo>
                  <a:pt x="609495" y="96954"/>
                </a:lnTo>
                <a:lnTo>
                  <a:pt x="598767" y="55903"/>
                </a:lnTo>
                <a:lnTo>
                  <a:pt x="573157" y="23642"/>
                </a:lnTo>
                <a:lnTo>
                  <a:pt x="536565" y="4071"/>
                </a:lnTo>
                <a:lnTo>
                  <a:pt x="507996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11950" y="2597150"/>
            <a:ext cx="609600" cy="3352800"/>
          </a:xfrm>
          <a:custGeom>
            <a:avLst/>
            <a:gdLst/>
            <a:ahLst/>
            <a:cxnLst/>
            <a:rect l="l" t="t" r="r" b="b"/>
            <a:pathLst>
              <a:path w="609600" h="3352800">
                <a:moveTo>
                  <a:pt x="101603" y="3352800"/>
                </a:moveTo>
                <a:lnTo>
                  <a:pt x="59857" y="3343855"/>
                </a:lnTo>
                <a:lnTo>
                  <a:pt x="26493" y="3319620"/>
                </a:lnTo>
                <a:lnTo>
                  <a:pt x="5410" y="3283996"/>
                </a:lnTo>
                <a:lnTo>
                  <a:pt x="0" y="101603"/>
                </a:lnTo>
                <a:lnTo>
                  <a:pt x="1042" y="86997"/>
                </a:lnTo>
                <a:lnTo>
                  <a:pt x="15516" y="47611"/>
                </a:lnTo>
                <a:lnTo>
                  <a:pt x="43981" y="17908"/>
                </a:lnTo>
                <a:lnTo>
                  <a:pt x="82536" y="1786"/>
                </a:lnTo>
                <a:lnTo>
                  <a:pt x="507996" y="0"/>
                </a:lnTo>
                <a:lnTo>
                  <a:pt x="522602" y="1042"/>
                </a:lnTo>
                <a:lnTo>
                  <a:pt x="561987" y="15516"/>
                </a:lnTo>
                <a:lnTo>
                  <a:pt x="591691" y="43980"/>
                </a:lnTo>
                <a:lnTo>
                  <a:pt x="607813" y="82535"/>
                </a:lnTo>
                <a:lnTo>
                  <a:pt x="609600" y="3251196"/>
                </a:lnTo>
                <a:lnTo>
                  <a:pt x="608557" y="3265802"/>
                </a:lnTo>
                <a:lnTo>
                  <a:pt x="594083" y="3305187"/>
                </a:lnTo>
                <a:lnTo>
                  <a:pt x="565618" y="3334891"/>
                </a:lnTo>
                <a:lnTo>
                  <a:pt x="527064" y="3351013"/>
                </a:lnTo>
                <a:lnTo>
                  <a:pt x="101603" y="335280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88480" y="3990918"/>
            <a:ext cx="279400" cy="5613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155940" y="1442211"/>
            <a:ext cx="68834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i="1" spc="-40" dirty="0">
                <a:solidFill>
                  <a:srgbClr val="0B5A79"/>
                </a:solidFill>
                <a:latin typeface="Calibri"/>
                <a:cs typeface="Calibri"/>
              </a:rPr>
              <a:t>M</a:t>
            </a:r>
            <a:r>
              <a:rPr sz="1800" i="1" spc="-25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1800" i="1" dirty="0">
                <a:solidFill>
                  <a:srgbClr val="0B5A79"/>
                </a:solidFill>
                <a:latin typeface="Calibri"/>
                <a:cs typeface="Calibri"/>
              </a:rPr>
              <a:t>s</a:t>
            </a:r>
            <a:r>
              <a:rPr sz="1800" i="1" spc="-5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1800" i="1" spc="30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r>
              <a:rPr sz="1800" i="1" spc="-5" dirty="0">
                <a:solidFill>
                  <a:srgbClr val="0B5A79"/>
                </a:solidFill>
                <a:latin typeface="Calibri"/>
                <a:cs typeface="Calibri"/>
              </a:rPr>
              <a:t>r </a:t>
            </a:r>
            <a:r>
              <a:rPr sz="1800" i="1" spc="3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1800" i="1" spc="-30" dirty="0">
                <a:solidFill>
                  <a:srgbClr val="0B5A79"/>
                </a:solidFill>
                <a:latin typeface="Calibri"/>
                <a:cs typeface="Calibri"/>
              </a:rPr>
              <a:t>od</a:t>
            </a:r>
            <a:r>
              <a:rPr sz="1800" i="1" spc="-5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95607" y="3956811"/>
            <a:ext cx="61468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i="1" spc="-15" dirty="0">
                <a:solidFill>
                  <a:srgbClr val="0B5A79"/>
                </a:solidFill>
                <a:latin typeface="Calibri"/>
                <a:cs typeface="Calibri"/>
              </a:rPr>
              <a:t>Sl</a:t>
            </a:r>
            <a:r>
              <a:rPr sz="1800" i="1" spc="-25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1800" i="1" spc="-10" dirty="0">
                <a:solidFill>
                  <a:srgbClr val="0B5A79"/>
                </a:solidFill>
                <a:latin typeface="Calibri"/>
                <a:cs typeface="Calibri"/>
              </a:rPr>
              <a:t>v</a:t>
            </a:r>
            <a:r>
              <a:rPr sz="1800" i="1" spc="-5" dirty="0">
                <a:solidFill>
                  <a:srgbClr val="0B5A79"/>
                </a:solidFill>
                <a:latin typeface="Calibri"/>
                <a:cs typeface="Calibri"/>
              </a:rPr>
              <a:t>e </a:t>
            </a:r>
            <a:r>
              <a:rPr sz="1800" i="1" spc="3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1800" i="1" spc="-30" dirty="0">
                <a:solidFill>
                  <a:srgbClr val="0B5A79"/>
                </a:solidFill>
                <a:latin typeface="Calibri"/>
                <a:cs typeface="Calibri"/>
              </a:rPr>
              <a:t>od</a:t>
            </a:r>
            <a:r>
              <a:rPr sz="1800" i="1" spc="25" dirty="0">
                <a:solidFill>
                  <a:srgbClr val="0B5A79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077200" y="2514600"/>
            <a:ext cx="127000" cy="3505200"/>
          </a:xfrm>
          <a:custGeom>
            <a:avLst/>
            <a:gdLst/>
            <a:ahLst/>
            <a:cxnLst/>
            <a:rect l="l" t="t" r="r" b="b"/>
            <a:pathLst>
              <a:path w="127000" h="3505200">
                <a:moveTo>
                  <a:pt x="0" y="0"/>
                </a:moveTo>
                <a:lnTo>
                  <a:pt x="40010" y="535"/>
                </a:lnTo>
                <a:lnTo>
                  <a:pt x="89563" y="3080"/>
                </a:lnTo>
                <a:lnTo>
                  <a:pt x="126997" y="10523"/>
                </a:lnTo>
                <a:lnTo>
                  <a:pt x="127000" y="3494616"/>
                </a:lnTo>
                <a:lnTo>
                  <a:pt x="125349" y="3496327"/>
                </a:lnTo>
                <a:lnTo>
                  <a:pt x="75330" y="3503138"/>
                </a:lnTo>
                <a:lnTo>
                  <a:pt x="21224" y="3505052"/>
                </a:lnTo>
                <a:lnTo>
                  <a:pt x="726" y="3505199"/>
                </a:lnTo>
              </a:path>
            </a:pathLst>
          </a:custGeom>
          <a:ln w="25400">
            <a:solidFill>
              <a:srgbClr val="0B5A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71512" y="4669370"/>
            <a:ext cx="991235" cy="116839"/>
          </a:xfrm>
          <a:custGeom>
            <a:avLst/>
            <a:gdLst/>
            <a:ahLst/>
            <a:cxnLst/>
            <a:rect l="l" t="t" r="r" b="b"/>
            <a:pathLst>
              <a:path w="991235" h="116839">
                <a:moveTo>
                  <a:pt x="966833" y="70491"/>
                </a:moveTo>
                <a:lnTo>
                  <a:pt x="919506" y="70491"/>
                </a:lnTo>
                <a:lnTo>
                  <a:pt x="878790" y="96389"/>
                </a:lnTo>
                <a:lnTo>
                  <a:pt x="877044" y="104239"/>
                </a:lnTo>
                <a:lnTo>
                  <a:pt x="882690" y="113116"/>
                </a:lnTo>
                <a:lnTo>
                  <a:pt x="885595" y="115032"/>
                </a:lnTo>
                <a:lnTo>
                  <a:pt x="891940" y="116443"/>
                </a:lnTo>
                <a:lnTo>
                  <a:pt x="895381" y="115939"/>
                </a:lnTo>
                <a:lnTo>
                  <a:pt x="966833" y="70491"/>
                </a:lnTo>
                <a:close/>
              </a:path>
              <a:path w="991235" h="116839">
                <a:moveTo>
                  <a:pt x="887891" y="0"/>
                </a:moveTo>
                <a:lnTo>
                  <a:pt x="880198" y="2344"/>
                </a:lnTo>
                <a:lnTo>
                  <a:pt x="873601" y="14724"/>
                </a:lnTo>
                <a:lnTo>
                  <a:pt x="875945" y="22416"/>
                </a:lnTo>
                <a:lnTo>
                  <a:pt x="918530" y="45110"/>
                </a:lnTo>
                <a:lnTo>
                  <a:pt x="0" y="80437"/>
                </a:lnTo>
                <a:lnTo>
                  <a:pt x="975" y="105820"/>
                </a:lnTo>
                <a:lnTo>
                  <a:pt x="919506" y="70491"/>
                </a:lnTo>
                <a:lnTo>
                  <a:pt x="966833" y="70491"/>
                </a:lnTo>
                <a:lnTo>
                  <a:pt x="991146" y="55026"/>
                </a:lnTo>
                <a:lnTo>
                  <a:pt x="887891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23864" y="4114745"/>
            <a:ext cx="146050" cy="309880"/>
          </a:xfrm>
          <a:custGeom>
            <a:avLst/>
            <a:gdLst/>
            <a:ahLst/>
            <a:cxnLst/>
            <a:rect l="l" t="t" r="r" b="b"/>
            <a:pathLst>
              <a:path w="146050" h="309879">
                <a:moveTo>
                  <a:pt x="60295" y="72044"/>
                </a:moveTo>
                <a:lnTo>
                  <a:pt x="33168" y="72044"/>
                </a:lnTo>
                <a:lnTo>
                  <a:pt x="122144" y="309313"/>
                </a:lnTo>
                <a:lnTo>
                  <a:pt x="145926" y="300395"/>
                </a:lnTo>
                <a:lnTo>
                  <a:pt x="60295" y="72044"/>
                </a:lnTo>
                <a:close/>
              </a:path>
              <a:path w="146050" h="309879">
                <a:moveTo>
                  <a:pt x="19715" y="0"/>
                </a:moveTo>
                <a:lnTo>
                  <a:pt x="0" y="115328"/>
                </a:lnTo>
                <a:lnTo>
                  <a:pt x="4646" y="121892"/>
                </a:lnTo>
                <a:lnTo>
                  <a:pt x="18474" y="124255"/>
                </a:lnTo>
                <a:lnTo>
                  <a:pt x="25036" y="119608"/>
                </a:lnTo>
                <a:lnTo>
                  <a:pt x="33168" y="72044"/>
                </a:lnTo>
                <a:lnTo>
                  <a:pt x="60295" y="72044"/>
                </a:lnTo>
                <a:lnTo>
                  <a:pt x="56950" y="63125"/>
                </a:lnTo>
                <a:lnTo>
                  <a:pt x="97148" y="63125"/>
                </a:lnTo>
                <a:lnTo>
                  <a:pt x="19715" y="0"/>
                </a:lnTo>
                <a:close/>
              </a:path>
              <a:path w="146050" h="309879">
                <a:moveTo>
                  <a:pt x="97148" y="63125"/>
                </a:moveTo>
                <a:lnTo>
                  <a:pt x="56950" y="63125"/>
                </a:lnTo>
                <a:lnTo>
                  <a:pt x="94352" y="93615"/>
                </a:lnTo>
                <a:lnTo>
                  <a:pt x="102351" y="92801"/>
                </a:lnTo>
                <a:lnTo>
                  <a:pt x="111216" y="81928"/>
                </a:lnTo>
                <a:lnTo>
                  <a:pt x="110401" y="73929"/>
                </a:lnTo>
                <a:lnTo>
                  <a:pt x="97148" y="63125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45352" y="3200341"/>
            <a:ext cx="245745" cy="1221740"/>
          </a:xfrm>
          <a:custGeom>
            <a:avLst/>
            <a:gdLst/>
            <a:ahLst/>
            <a:cxnLst/>
            <a:rect l="l" t="t" r="r" b="b"/>
            <a:pathLst>
              <a:path w="245745" h="1221739">
                <a:moveTo>
                  <a:pt x="230202" y="69355"/>
                </a:moveTo>
                <a:lnTo>
                  <a:pt x="179365" y="69355"/>
                </a:lnTo>
                <a:lnTo>
                  <a:pt x="0" y="1217297"/>
                </a:lnTo>
                <a:lnTo>
                  <a:pt x="25095" y="1221219"/>
                </a:lnTo>
                <a:lnTo>
                  <a:pt x="204461" y="73276"/>
                </a:lnTo>
                <a:lnTo>
                  <a:pt x="231737" y="73276"/>
                </a:lnTo>
                <a:lnTo>
                  <a:pt x="230202" y="69355"/>
                </a:lnTo>
                <a:close/>
              </a:path>
              <a:path w="245745" h="1221739">
                <a:moveTo>
                  <a:pt x="231737" y="73276"/>
                </a:moveTo>
                <a:lnTo>
                  <a:pt x="204461" y="73276"/>
                </a:lnTo>
                <a:lnTo>
                  <a:pt x="222049" y="118211"/>
                </a:lnTo>
                <a:lnTo>
                  <a:pt x="229416" y="121434"/>
                </a:lnTo>
                <a:lnTo>
                  <a:pt x="242479" y="116321"/>
                </a:lnTo>
                <a:lnTo>
                  <a:pt x="245701" y="108954"/>
                </a:lnTo>
                <a:lnTo>
                  <a:pt x="231737" y="73276"/>
                </a:lnTo>
                <a:close/>
              </a:path>
              <a:path w="245745" h="1221739">
                <a:moveTo>
                  <a:pt x="203056" y="0"/>
                </a:moveTo>
                <a:lnTo>
                  <a:pt x="129207" y="90751"/>
                </a:lnTo>
                <a:lnTo>
                  <a:pt x="130028" y="98751"/>
                </a:lnTo>
                <a:lnTo>
                  <a:pt x="140909" y="107605"/>
                </a:lnTo>
                <a:lnTo>
                  <a:pt x="148908" y="106784"/>
                </a:lnTo>
                <a:lnTo>
                  <a:pt x="179365" y="69355"/>
                </a:lnTo>
                <a:lnTo>
                  <a:pt x="230202" y="69355"/>
                </a:lnTo>
                <a:lnTo>
                  <a:pt x="203056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98946" y="5029200"/>
            <a:ext cx="118110" cy="305435"/>
          </a:xfrm>
          <a:custGeom>
            <a:avLst/>
            <a:gdLst/>
            <a:ahLst/>
            <a:cxnLst/>
            <a:rect l="l" t="t" r="r" b="b"/>
            <a:pathLst>
              <a:path w="118110" h="305435">
                <a:moveTo>
                  <a:pt x="14163" y="188950"/>
                </a:moveTo>
                <a:lnTo>
                  <a:pt x="2045" y="196018"/>
                </a:lnTo>
                <a:lnTo>
                  <a:pt x="0" y="203794"/>
                </a:lnTo>
                <a:lnTo>
                  <a:pt x="58954" y="304858"/>
                </a:lnTo>
                <a:lnTo>
                  <a:pt x="101059" y="232677"/>
                </a:lnTo>
                <a:lnTo>
                  <a:pt x="46254" y="232677"/>
                </a:lnTo>
                <a:lnTo>
                  <a:pt x="21939" y="190996"/>
                </a:lnTo>
                <a:lnTo>
                  <a:pt x="14163" y="188950"/>
                </a:lnTo>
                <a:close/>
              </a:path>
              <a:path w="118110" h="305435">
                <a:moveTo>
                  <a:pt x="71653" y="0"/>
                </a:moveTo>
                <a:lnTo>
                  <a:pt x="46253" y="0"/>
                </a:lnTo>
                <a:lnTo>
                  <a:pt x="46254" y="232677"/>
                </a:lnTo>
                <a:lnTo>
                  <a:pt x="71654" y="232677"/>
                </a:lnTo>
                <a:lnTo>
                  <a:pt x="71653" y="0"/>
                </a:lnTo>
                <a:close/>
              </a:path>
              <a:path w="118110" h="305435">
                <a:moveTo>
                  <a:pt x="103745" y="188949"/>
                </a:moveTo>
                <a:lnTo>
                  <a:pt x="95968" y="190996"/>
                </a:lnTo>
                <a:lnTo>
                  <a:pt x="71654" y="232677"/>
                </a:lnTo>
                <a:lnTo>
                  <a:pt x="101059" y="232677"/>
                </a:lnTo>
                <a:lnTo>
                  <a:pt x="117908" y="203794"/>
                </a:lnTo>
                <a:lnTo>
                  <a:pt x="115862" y="196018"/>
                </a:lnTo>
                <a:lnTo>
                  <a:pt x="103745" y="188949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13500" y="2781300"/>
            <a:ext cx="444500" cy="36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83350" y="282575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114300" y="0"/>
                </a:moveTo>
                <a:lnTo>
                  <a:pt x="0" y="114300"/>
                </a:lnTo>
                <a:lnTo>
                  <a:pt x="114300" y="228600"/>
                </a:lnTo>
                <a:lnTo>
                  <a:pt x="114300" y="171450"/>
                </a:lnTo>
                <a:lnTo>
                  <a:pt x="304800" y="171450"/>
                </a:lnTo>
                <a:lnTo>
                  <a:pt x="304800" y="57150"/>
                </a:lnTo>
                <a:lnTo>
                  <a:pt x="114300" y="57150"/>
                </a:lnTo>
                <a:lnTo>
                  <a:pt x="114300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83350" y="282575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114300"/>
                </a:moveTo>
                <a:lnTo>
                  <a:pt x="114300" y="0"/>
                </a:lnTo>
                <a:lnTo>
                  <a:pt x="114300" y="57150"/>
                </a:lnTo>
                <a:lnTo>
                  <a:pt x="304800" y="57150"/>
                </a:lnTo>
                <a:lnTo>
                  <a:pt x="304800" y="171450"/>
                </a:lnTo>
                <a:lnTo>
                  <a:pt x="114300" y="171450"/>
                </a:lnTo>
                <a:lnTo>
                  <a:pt x="114300" y="22860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0B5A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13500" y="3695700"/>
            <a:ext cx="444500" cy="36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83350" y="374015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114300" y="0"/>
                </a:moveTo>
                <a:lnTo>
                  <a:pt x="0" y="114300"/>
                </a:lnTo>
                <a:lnTo>
                  <a:pt x="114300" y="228600"/>
                </a:lnTo>
                <a:lnTo>
                  <a:pt x="114300" y="171450"/>
                </a:lnTo>
                <a:lnTo>
                  <a:pt x="304800" y="171450"/>
                </a:lnTo>
                <a:lnTo>
                  <a:pt x="304800" y="57150"/>
                </a:lnTo>
                <a:lnTo>
                  <a:pt x="114300" y="57150"/>
                </a:lnTo>
                <a:lnTo>
                  <a:pt x="114300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83350" y="374015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114300"/>
                </a:moveTo>
                <a:lnTo>
                  <a:pt x="114300" y="0"/>
                </a:lnTo>
                <a:lnTo>
                  <a:pt x="114300" y="57150"/>
                </a:lnTo>
                <a:lnTo>
                  <a:pt x="304800" y="57150"/>
                </a:lnTo>
                <a:lnTo>
                  <a:pt x="304800" y="171450"/>
                </a:lnTo>
                <a:lnTo>
                  <a:pt x="114300" y="171450"/>
                </a:lnTo>
                <a:lnTo>
                  <a:pt x="114300" y="22860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0B5A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13500" y="4610100"/>
            <a:ext cx="444500" cy="36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83350" y="465455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114300" y="0"/>
                </a:moveTo>
                <a:lnTo>
                  <a:pt x="0" y="114300"/>
                </a:lnTo>
                <a:lnTo>
                  <a:pt x="114300" y="228600"/>
                </a:lnTo>
                <a:lnTo>
                  <a:pt x="114300" y="171450"/>
                </a:lnTo>
                <a:lnTo>
                  <a:pt x="304800" y="171450"/>
                </a:lnTo>
                <a:lnTo>
                  <a:pt x="304800" y="57150"/>
                </a:lnTo>
                <a:lnTo>
                  <a:pt x="114300" y="57150"/>
                </a:lnTo>
                <a:lnTo>
                  <a:pt x="114300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83350" y="465455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114300"/>
                </a:moveTo>
                <a:lnTo>
                  <a:pt x="114300" y="0"/>
                </a:lnTo>
                <a:lnTo>
                  <a:pt x="114300" y="57150"/>
                </a:lnTo>
                <a:lnTo>
                  <a:pt x="304800" y="57150"/>
                </a:lnTo>
                <a:lnTo>
                  <a:pt x="304800" y="171450"/>
                </a:lnTo>
                <a:lnTo>
                  <a:pt x="114300" y="171450"/>
                </a:lnTo>
                <a:lnTo>
                  <a:pt x="114300" y="22860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0B5A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13500" y="5524500"/>
            <a:ext cx="444500" cy="368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83350" y="556895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114300" y="0"/>
                </a:moveTo>
                <a:lnTo>
                  <a:pt x="0" y="114300"/>
                </a:lnTo>
                <a:lnTo>
                  <a:pt x="114300" y="228600"/>
                </a:lnTo>
                <a:lnTo>
                  <a:pt x="114300" y="171450"/>
                </a:lnTo>
                <a:lnTo>
                  <a:pt x="304800" y="171450"/>
                </a:lnTo>
                <a:lnTo>
                  <a:pt x="304800" y="57150"/>
                </a:lnTo>
                <a:lnTo>
                  <a:pt x="114300" y="57150"/>
                </a:lnTo>
                <a:lnTo>
                  <a:pt x="114300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83350" y="556895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114300"/>
                </a:moveTo>
                <a:lnTo>
                  <a:pt x="114300" y="0"/>
                </a:lnTo>
                <a:lnTo>
                  <a:pt x="114300" y="57150"/>
                </a:lnTo>
                <a:lnTo>
                  <a:pt x="304800" y="57150"/>
                </a:lnTo>
                <a:lnTo>
                  <a:pt x="304800" y="171450"/>
                </a:lnTo>
                <a:lnTo>
                  <a:pt x="114300" y="171450"/>
                </a:lnTo>
                <a:lnTo>
                  <a:pt x="114300" y="22860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0B5A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70500" y="2476500"/>
            <a:ext cx="22733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40350" y="25209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40350" y="25209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6" name="object 6"/>
          <p:cNvSpPr/>
          <p:nvPr/>
        </p:nvSpPr>
        <p:spPr>
          <a:xfrm>
            <a:off x="5416550" y="25971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879598" y="0"/>
                </a:moveTo>
                <a:lnTo>
                  <a:pt x="96955" y="104"/>
                </a:lnTo>
                <a:lnTo>
                  <a:pt x="55904" y="10831"/>
                </a:lnTo>
                <a:lnTo>
                  <a:pt x="23643" y="36441"/>
                </a:lnTo>
                <a:lnTo>
                  <a:pt x="4071" y="73032"/>
                </a:lnTo>
                <a:lnTo>
                  <a:pt x="0" y="101602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1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1884244" y="609495"/>
                </a:lnTo>
                <a:lnTo>
                  <a:pt x="1925295" y="598768"/>
                </a:lnTo>
                <a:lnTo>
                  <a:pt x="1957556" y="573158"/>
                </a:lnTo>
                <a:lnTo>
                  <a:pt x="1977128" y="536567"/>
                </a:lnTo>
                <a:lnTo>
                  <a:pt x="1981200" y="507997"/>
                </a:lnTo>
                <a:lnTo>
                  <a:pt x="1981095" y="96956"/>
                </a:lnTo>
                <a:lnTo>
                  <a:pt x="1970368" y="55905"/>
                </a:lnTo>
                <a:lnTo>
                  <a:pt x="1944758" y="23643"/>
                </a:lnTo>
                <a:lnTo>
                  <a:pt x="1908167" y="4071"/>
                </a:lnTo>
                <a:lnTo>
                  <a:pt x="18795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6550" y="25971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0" y="101601"/>
                </a:moveTo>
                <a:lnTo>
                  <a:pt x="8944" y="59855"/>
                </a:lnTo>
                <a:lnTo>
                  <a:pt x="33179" y="26491"/>
                </a:lnTo>
                <a:lnTo>
                  <a:pt x="68804" y="5409"/>
                </a:lnTo>
                <a:lnTo>
                  <a:pt x="1879598" y="0"/>
                </a:lnTo>
                <a:lnTo>
                  <a:pt x="1894203" y="1042"/>
                </a:lnTo>
                <a:lnTo>
                  <a:pt x="1933589" y="15516"/>
                </a:lnTo>
                <a:lnTo>
                  <a:pt x="1963292" y="43981"/>
                </a:lnTo>
                <a:lnTo>
                  <a:pt x="1979414" y="82536"/>
                </a:lnTo>
                <a:lnTo>
                  <a:pt x="1981200" y="507998"/>
                </a:lnTo>
                <a:lnTo>
                  <a:pt x="1980157" y="522604"/>
                </a:lnTo>
                <a:lnTo>
                  <a:pt x="1965683" y="561989"/>
                </a:lnTo>
                <a:lnTo>
                  <a:pt x="1937218" y="591692"/>
                </a:lnTo>
                <a:lnTo>
                  <a:pt x="18986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18698" y="2671064"/>
            <a:ext cx="72961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85100" y="3162300"/>
            <a:ext cx="1206500" cy="166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54950" y="3206750"/>
            <a:ext cx="1066800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77200" y="3581400"/>
            <a:ext cx="558800" cy="55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54950" y="3206750"/>
            <a:ext cx="1066800" cy="1524000"/>
          </a:xfrm>
          <a:prstGeom prst="rect">
            <a:avLst/>
          </a:prstGeom>
          <a:ln w="12700">
            <a:solidFill>
              <a:srgbClr val="36035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spc="0" dirty="0">
                <a:latin typeface="Calibri"/>
                <a:cs typeface="Calibri"/>
              </a:rPr>
              <a:t>a</a:t>
            </a:r>
            <a:r>
              <a:rPr sz="1600" b="1" spc="-45" dirty="0">
                <a:latin typeface="Calibri"/>
                <a:cs typeface="Calibri"/>
              </a:rPr>
              <a:t>s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spc="30" dirty="0">
                <a:latin typeface="Calibri"/>
                <a:cs typeface="Calibri"/>
              </a:rPr>
              <a:t>or</a:t>
            </a:r>
            <a:r>
              <a:rPr sz="1600" b="1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78105" marR="137795">
              <a:lnSpc>
                <a:spcPts val="1900"/>
              </a:lnSpc>
              <a:spcBef>
                <a:spcPts val="1130"/>
              </a:spcBef>
            </a:pP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25" dirty="0">
                <a:latin typeface="Calibri"/>
                <a:cs typeface="Calibri"/>
              </a:rPr>
              <a:t>BM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70500" y="3390900"/>
            <a:ext cx="22733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40350" y="34353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40350" y="34353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6550" y="35115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879598" y="0"/>
                </a:moveTo>
                <a:lnTo>
                  <a:pt x="96956" y="104"/>
                </a:lnTo>
                <a:lnTo>
                  <a:pt x="55905" y="10831"/>
                </a:lnTo>
                <a:lnTo>
                  <a:pt x="23643" y="36440"/>
                </a:lnTo>
                <a:lnTo>
                  <a:pt x="4071" y="73032"/>
                </a:lnTo>
                <a:lnTo>
                  <a:pt x="0" y="101601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0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1884243" y="609495"/>
                </a:lnTo>
                <a:lnTo>
                  <a:pt x="1925294" y="598768"/>
                </a:lnTo>
                <a:lnTo>
                  <a:pt x="1957556" y="573159"/>
                </a:lnTo>
                <a:lnTo>
                  <a:pt x="1977128" y="536567"/>
                </a:lnTo>
                <a:lnTo>
                  <a:pt x="1981200" y="507998"/>
                </a:lnTo>
                <a:lnTo>
                  <a:pt x="1981095" y="96956"/>
                </a:lnTo>
                <a:lnTo>
                  <a:pt x="1970368" y="55905"/>
                </a:lnTo>
                <a:lnTo>
                  <a:pt x="1944759" y="23643"/>
                </a:lnTo>
                <a:lnTo>
                  <a:pt x="1908167" y="4071"/>
                </a:lnTo>
                <a:lnTo>
                  <a:pt x="18795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16550" y="35115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0" y="101601"/>
                </a:moveTo>
                <a:lnTo>
                  <a:pt x="8944" y="59855"/>
                </a:lnTo>
                <a:lnTo>
                  <a:pt x="33179" y="26491"/>
                </a:lnTo>
                <a:lnTo>
                  <a:pt x="68804" y="5409"/>
                </a:lnTo>
                <a:lnTo>
                  <a:pt x="1879598" y="0"/>
                </a:lnTo>
                <a:lnTo>
                  <a:pt x="1894203" y="1042"/>
                </a:lnTo>
                <a:lnTo>
                  <a:pt x="1933589" y="15516"/>
                </a:lnTo>
                <a:lnTo>
                  <a:pt x="1963292" y="43981"/>
                </a:lnTo>
                <a:lnTo>
                  <a:pt x="1979414" y="82536"/>
                </a:lnTo>
                <a:lnTo>
                  <a:pt x="1981200" y="507998"/>
                </a:lnTo>
                <a:lnTo>
                  <a:pt x="1980157" y="522604"/>
                </a:lnTo>
                <a:lnTo>
                  <a:pt x="1965683" y="561989"/>
                </a:lnTo>
                <a:lnTo>
                  <a:pt x="1937218" y="591692"/>
                </a:lnTo>
                <a:lnTo>
                  <a:pt x="18986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18698" y="3585464"/>
            <a:ext cx="72961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70500" y="4305300"/>
            <a:ext cx="22733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40350" y="43497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40350" y="43497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6550" y="44259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879598" y="0"/>
                </a:moveTo>
                <a:lnTo>
                  <a:pt x="96956" y="104"/>
                </a:lnTo>
                <a:lnTo>
                  <a:pt x="55905" y="10831"/>
                </a:lnTo>
                <a:lnTo>
                  <a:pt x="23643" y="36440"/>
                </a:lnTo>
                <a:lnTo>
                  <a:pt x="4071" y="73032"/>
                </a:lnTo>
                <a:lnTo>
                  <a:pt x="0" y="101601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0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1884243" y="609495"/>
                </a:lnTo>
                <a:lnTo>
                  <a:pt x="1925294" y="598768"/>
                </a:lnTo>
                <a:lnTo>
                  <a:pt x="1957556" y="573159"/>
                </a:lnTo>
                <a:lnTo>
                  <a:pt x="1977128" y="536567"/>
                </a:lnTo>
                <a:lnTo>
                  <a:pt x="1981200" y="507998"/>
                </a:lnTo>
                <a:lnTo>
                  <a:pt x="1981095" y="96956"/>
                </a:lnTo>
                <a:lnTo>
                  <a:pt x="1970368" y="55905"/>
                </a:lnTo>
                <a:lnTo>
                  <a:pt x="1944759" y="23643"/>
                </a:lnTo>
                <a:lnTo>
                  <a:pt x="1908167" y="4071"/>
                </a:lnTo>
                <a:lnTo>
                  <a:pt x="18795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16550" y="44259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0" y="101601"/>
                </a:moveTo>
                <a:lnTo>
                  <a:pt x="8944" y="59855"/>
                </a:lnTo>
                <a:lnTo>
                  <a:pt x="33179" y="26491"/>
                </a:lnTo>
                <a:lnTo>
                  <a:pt x="68804" y="5409"/>
                </a:lnTo>
                <a:lnTo>
                  <a:pt x="1879598" y="0"/>
                </a:lnTo>
                <a:lnTo>
                  <a:pt x="1894203" y="1042"/>
                </a:lnTo>
                <a:lnTo>
                  <a:pt x="1933589" y="15516"/>
                </a:lnTo>
                <a:lnTo>
                  <a:pt x="1963292" y="43981"/>
                </a:lnTo>
                <a:lnTo>
                  <a:pt x="1979414" y="82536"/>
                </a:lnTo>
                <a:lnTo>
                  <a:pt x="1981200" y="507998"/>
                </a:lnTo>
                <a:lnTo>
                  <a:pt x="1980157" y="522604"/>
                </a:lnTo>
                <a:lnTo>
                  <a:pt x="1965683" y="561989"/>
                </a:lnTo>
                <a:lnTo>
                  <a:pt x="1937218" y="591692"/>
                </a:lnTo>
                <a:lnTo>
                  <a:pt x="18986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18698" y="4499864"/>
            <a:ext cx="72961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70500" y="5219700"/>
            <a:ext cx="22733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40350" y="52641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40350" y="52641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16550" y="53403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879598" y="0"/>
                </a:moveTo>
                <a:lnTo>
                  <a:pt x="96956" y="104"/>
                </a:lnTo>
                <a:lnTo>
                  <a:pt x="55905" y="10831"/>
                </a:lnTo>
                <a:lnTo>
                  <a:pt x="23643" y="36440"/>
                </a:lnTo>
                <a:lnTo>
                  <a:pt x="4071" y="73032"/>
                </a:lnTo>
                <a:lnTo>
                  <a:pt x="0" y="101601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1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1884243" y="609495"/>
                </a:lnTo>
                <a:lnTo>
                  <a:pt x="1925294" y="598768"/>
                </a:lnTo>
                <a:lnTo>
                  <a:pt x="1957556" y="573158"/>
                </a:lnTo>
                <a:lnTo>
                  <a:pt x="1977128" y="536567"/>
                </a:lnTo>
                <a:lnTo>
                  <a:pt x="1981200" y="507998"/>
                </a:lnTo>
                <a:lnTo>
                  <a:pt x="1981095" y="96956"/>
                </a:lnTo>
                <a:lnTo>
                  <a:pt x="1970368" y="55905"/>
                </a:lnTo>
                <a:lnTo>
                  <a:pt x="1944759" y="23643"/>
                </a:lnTo>
                <a:lnTo>
                  <a:pt x="1908167" y="4071"/>
                </a:lnTo>
                <a:lnTo>
                  <a:pt x="18795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16550" y="53403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0" y="101601"/>
                </a:moveTo>
                <a:lnTo>
                  <a:pt x="8944" y="59855"/>
                </a:lnTo>
                <a:lnTo>
                  <a:pt x="33179" y="26491"/>
                </a:lnTo>
                <a:lnTo>
                  <a:pt x="68804" y="5409"/>
                </a:lnTo>
                <a:lnTo>
                  <a:pt x="1879598" y="0"/>
                </a:lnTo>
                <a:lnTo>
                  <a:pt x="1894203" y="1042"/>
                </a:lnTo>
                <a:lnTo>
                  <a:pt x="1933589" y="15516"/>
                </a:lnTo>
                <a:lnTo>
                  <a:pt x="1963292" y="43981"/>
                </a:lnTo>
                <a:lnTo>
                  <a:pt x="1979414" y="82536"/>
                </a:lnTo>
                <a:lnTo>
                  <a:pt x="1981200" y="507998"/>
                </a:lnTo>
                <a:lnTo>
                  <a:pt x="1980157" y="522604"/>
                </a:lnTo>
                <a:lnTo>
                  <a:pt x="1965683" y="561989"/>
                </a:lnTo>
                <a:lnTo>
                  <a:pt x="1937218" y="591692"/>
                </a:lnTo>
                <a:lnTo>
                  <a:pt x="18986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518698" y="5414264"/>
            <a:ext cx="72961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70500" y="1104900"/>
            <a:ext cx="2273300" cy="1358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40350" y="1149350"/>
            <a:ext cx="2133600" cy="1219200"/>
          </a:xfrm>
          <a:custGeom>
            <a:avLst/>
            <a:gdLst/>
            <a:ahLst/>
            <a:cxnLst/>
            <a:rect l="l" t="t" r="r" b="b"/>
            <a:pathLst>
              <a:path w="2133600" h="1219200">
                <a:moveTo>
                  <a:pt x="0" y="0"/>
                </a:moveTo>
                <a:lnTo>
                  <a:pt x="2133600" y="0"/>
                </a:lnTo>
                <a:lnTo>
                  <a:pt x="21336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2DA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40350" y="1149350"/>
            <a:ext cx="2133600" cy="1219200"/>
          </a:xfrm>
          <a:custGeom>
            <a:avLst/>
            <a:gdLst/>
            <a:ahLst/>
            <a:cxnLst/>
            <a:rect l="l" t="t" r="r" b="b"/>
            <a:pathLst>
              <a:path w="2133600" h="1219200">
                <a:moveTo>
                  <a:pt x="0" y="0"/>
                </a:moveTo>
                <a:lnTo>
                  <a:pt x="2133600" y="0"/>
                </a:lnTo>
                <a:lnTo>
                  <a:pt x="21336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92750" y="1225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396998" y="0"/>
                </a:moveTo>
                <a:lnTo>
                  <a:pt x="41268" y="893"/>
                </a:lnTo>
                <a:lnTo>
                  <a:pt x="7758" y="23805"/>
                </a:lnTo>
                <a:lnTo>
                  <a:pt x="0" y="50801"/>
                </a:lnTo>
                <a:lnTo>
                  <a:pt x="893" y="263531"/>
                </a:lnTo>
                <a:lnTo>
                  <a:pt x="23805" y="297041"/>
                </a:lnTo>
                <a:lnTo>
                  <a:pt x="50801" y="304800"/>
                </a:lnTo>
                <a:lnTo>
                  <a:pt x="1406531" y="303906"/>
                </a:lnTo>
                <a:lnTo>
                  <a:pt x="1440041" y="280994"/>
                </a:lnTo>
                <a:lnTo>
                  <a:pt x="1447800" y="253998"/>
                </a:lnTo>
                <a:lnTo>
                  <a:pt x="1446906" y="41268"/>
                </a:lnTo>
                <a:lnTo>
                  <a:pt x="1423994" y="7758"/>
                </a:lnTo>
                <a:lnTo>
                  <a:pt x="13969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92750" y="1225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50801"/>
                </a:moveTo>
                <a:lnTo>
                  <a:pt x="16589" y="13246"/>
                </a:lnTo>
                <a:lnTo>
                  <a:pt x="1396998" y="0"/>
                </a:lnTo>
                <a:lnTo>
                  <a:pt x="1411283" y="2035"/>
                </a:lnTo>
                <a:lnTo>
                  <a:pt x="1442383" y="27951"/>
                </a:lnTo>
                <a:lnTo>
                  <a:pt x="1447800" y="253998"/>
                </a:lnTo>
                <a:lnTo>
                  <a:pt x="1445764" y="268283"/>
                </a:lnTo>
                <a:lnTo>
                  <a:pt x="1419848" y="299383"/>
                </a:lnTo>
                <a:lnTo>
                  <a:pt x="50801" y="304800"/>
                </a:lnTo>
                <a:lnTo>
                  <a:pt x="36516" y="302764"/>
                </a:lnTo>
                <a:lnTo>
                  <a:pt x="5416" y="276847"/>
                </a:lnTo>
                <a:lnTo>
                  <a:pt x="0" y="508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2750" y="1987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396998" y="0"/>
                </a:moveTo>
                <a:lnTo>
                  <a:pt x="41268" y="893"/>
                </a:lnTo>
                <a:lnTo>
                  <a:pt x="7758" y="23805"/>
                </a:lnTo>
                <a:lnTo>
                  <a:pt x="0" y="50801"/>
                </a:lnTo>
                <a:lnTo>
                  <a:pt x="893" y="263531"/>
                </a:lnTo>
                <a:lnTo>
                  <a:pt x="23805" y="297041"/>
                </a:lnTo>
                <a:lnTo>
                  <a:pt x="50801" y="304800"/>
                </a:lnTo>
                <a:lnTo>
                  <a:pt x="1406531" y="303906"/>
                </a:lnTo>
                <a:lnTo>
                  <a:pt x="1440041" y="280994"/>
                </a:lnTo>
                <a:lnTo>
                  <a:pt x="1447800" y="253998"/>
                </a:lnTo>
                <a:lnTo>
                  <a:pt x="1446906" y="41268"/>
                </a:lnTo>
                <a:lnTo>
                  <a:pt x="1423994" y="7758"/>
                </a:lnTo>
                <a:lnTo>
                  <a:pt x="1396998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92750" y="1987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50801"/>
                </a:moveTo>
                <a:lnTo>
                  <a:pt x="16589" y="13246"/>
                </a:lnTo>
                <a:lnTo>
                  <a:pt x="1396998" y="0"/>
                </a:lnTo>
                <a:lnTo>
                  <a:pt x="1411283" y="2035"/>
                </a:lnTo>
                <a:lnTo>
                  <a:pt x="1442383" y="27951"/>
                </a:lnTo>
                <a:lnTo>
                  <a:pt x="1447800" y="253998"/>
                </a:lnTo>
                <a:lnTo>
                  <a:pt x="1445764" y="268283"/>
                </a:lnTo>
                <a:lnTo>
                  <a:pt x="1419848" y="299383"/>
                </a:lnTo>
                <a:lnTo>
                  <a:pt x="50801" y="304800"/>
                </a:lnTo>
                <a:lnTo>
                  <a:pt x="36516" y="302764"/>
                </a:lnTo>
                <a:lnTo>
                  <a:pt x="5416" y="276847"/>
                </a:lnTo>
                <a:lnTo>
                  <a:pt x="0" y="508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92750" y="1606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396998" y="0"/>
                </a:moveTo>
                <a:lnTo>
                  <a:pt x="41268" y="893"/>
                </a:lnTo>
                <a:lnTo>
                  <a:pt x="7758" y="23805"/>
                </a:lnTo>
                <a:lnTo>
                  <a:pt x="0" y="50801"/>
                </a:lnTo>
                <a:lnTo>
                  <a:pt x="893" y="263531"/>
                </a:lnTo>
                <a:lnTo>
                  <a:pt x="23805" y="297041"/>
                </a:lnTo>
                <a:lnTo>
                  <a:pt x="50801" y="304800"/>
                </a:lnTo>
                <a:lnTo>
                  <a:pt x="1406531" y="303906"/>
                </a:lnTo>
                <a:lnTo>
                  <a:pt x="1440041" y="280994"/>
                </a:lnTo>
                <a:lnTo>
                  <a:pt x="1447800" y="253998"/>
                </a:lnTo>
                <a:lnTo>
                  <a:pt x="1446906" y="41268"/>
                </a:lnTo>
                <a:lnTo>
                  <a:pt x="1423994" y="7758"/>
                </a:lnTo>
                <a:lnTo>
                  <a:pt x="13969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92750" y="1606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50801"/>
                </a:moveTo>
                <a:lnTo>
                  <a:pt x="16589" y="13246"/>
                </a:lnTo>
                <a:lnTo>
                  <a:pt x="1396998" y="0"/>
                </a:lnTo>
                <a:lnTo>
                  <a:pt x="1411283" y="2035"/>
                </a:lnTo>
                <a:lnTo>
                  <a:pt x="1442383" y="27951"/>
                </a:lnTo>
                <a:lnTo>
                  <a:pt x="1447800" y="253998"/>
                </a:lnTo>
                <a:lnTo>
                  <a:pt x="1445764" y="268283"/>
                </a:lnTo>
                <a:lnTo>
                  <a:pt x="1419848" y="299383"/>
                </a:lnTo>
                <a:lnTo>
                  <a:pt x="50801" y="304800"/>
                </a:lnTo>
                <a:lnTo>
                  <a:pt x="36516" y="302764"/>
                </a:lnTo>
                <a:lnTo>
                  <a:pt x="5416" y="276847"/>
                </a:lnTo>
                <a:lnTo>
                  <a:pt x="0" y="508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340350" y="1149350"/>
            <a:ext cx="2133600" cy="12192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5745" marR="666750">
              <a:lnSpc>
                <a:spcPct val="156300"/>
              </a:lnSpc>
            </a:pPr>
            <a:r>
              <a:rPr sz="1600" spc="45" dirty="0">
                <a:latin typeface="Calibri"/>
                <a:cs typeface="Calibri"/>
              </a:rPr>
              <a:t>C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er </a:t>
            </a: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25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-50" dirty="0">
                <a:latin typeface="Calibri"/>
                <a:cs typeface="Calibri"/>
              </a:rPr>
              <a:t>o</a:t>
            </a:r>
            <a:r>
              <a:rPr sz="1600" spc="-45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07150" y="2673350"/>
            <a:ext cx="914400" cy="457200"/>
          </a:xfrm>
          <a:prstGeom prst="rect">
            <a:avLst/>
          </a:prstGeom>
          <a:solidFill>
            <a:srgbClr val="FFEFC8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1140" marR="93980" indent="-152400">
              <a:lnSpc>
                <a:spcPct val="101200"/>
              </a:lnSpc>
            </a:pPr>
            <a:r>
              <a:rPr sz="1400" spc="-5" dirty="0">
                <a:latin typeface="Calibri"/>
                <a:cs typeface="Calibri"/>
              </a:rPr>
              <a:t>Me</a:t>
            </a:r>
            <a:r>
              <a:rPr sz="1400" spc="25" dirty="0">
                <a:latin typeface="Calibri"/>
                <a:cs typeface="Calibri"/>
              </a:rPr>
              <a:t>ta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07150" y="358775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400" y="0"/>
                </a:lnTo>
                <a:lnTo>
                  <a:pt x="914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E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07150" y="358775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400" y="0"/>
                </a:lnTo>
                <a:lnTo>
                  <a:pt x="914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407150" y="3587750"/>
            <a:ext cx="914400" cy="4572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1140" marR="93980" indent="-152400">
              <a:lnSpc>
                <a:spcPct val="101200"/>
              </a:lnSpc>
            </a:pPr>
            <a:r>
              <a:rPr sz="1400" spc="-5" dirty="0">
                <a:latin typeface="Calibri"/>
                <a:cs typeface="Calibri"/>
              </a:rPr>
              <a:t>Me</a:t>
            </a:r>
            <a:r>
              <a:rPr sz="1400" spc="25" dirty="0">
                <a:latin typeface="Calibri"/>
                <a:cs typeface="Calibri"/>
              </a:rPr>
              <a:t>ta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407150" y="450215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400" y="0"/>
                </a:lnTo>
                <a:lnTo>
                  <a:pt x="914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E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07150" y="450215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400" y="0"/>
                </a:lnTo>
                <a:lnTo>
                  <a:pt x="914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407150" y="4502150"/>
            <a:ext cx="914400" cy="4572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1140" marR="93980" indent="-152400">
              <a:lnSpc>
                <a:spcPct val="101200"/>
              </a:lnSpc>
            </a:pPr>
            <a:r>
              <a:rPr sz="1400" spc="-5" dirty="0">
                <a:latin typeface="Calibri"/>
                <a:cs typeface="Calibri"/>
              </a:rPr>
              <a:t>Me</a:t>
            </a:r>
            <a:r>
              <a:rPr sz="1400" spc="25" dirty="0">
                <a:latin typeface="Calibri"/>
                <a:cs typeface="Calibri"/>
              </a:rPr>
              <a:t>ta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407150" y="541655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400" y="0"/>
                </a:lnTo>
                <a:lnTo>
                  <a:pt x="914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E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07150" y="541655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400" y="0"/>
                </a:lnTo>
                <a:lnTo>
                  <a:pt x="914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407150" y="5416550"/>
            <a:ext cx="914400" cy="4572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1140" marR="93980" indent="-152400">
              <a:lnSpc>
                <a:spcPct val="101200"/>
              </a:lnSpc>
            </a:pPr>
            <a:r>
              <a:rPr sz="1400" spc="-5" dirty="0">
                <a:latin typeface="Calibri"/>
                <a:cs typeface="Calibri"/>
              </a:rPr>
              <a:t>Me</a:t>
            </a:r>
            <a:r>
              <a:rPr sz="1400" spc="25" dirty="0">
                <a:latin typeface="Calibri"/>
                <a:cs typeface="Calibri"/>
              </a:rPr>
              <a:t>ta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7242" y="1196354"/>
            <a:ext cx="3769995" cy="206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’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marR="1905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’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marR="560705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307640" y="2895546"/>
            <a:ext cx="552450" cy="1073150"/>
          </a:xfrm>
          <a:custGeom>
            <a:avLst/>
            <a:gdLst/>
            <a:ahLst/>
            <a:cxnLst/>
            <a:rect l="l" t="t" r="r" b="b"/>
            <a:pathLst>
              <a:path w="552450" h="1073150">
                <a:moveTo>
                  <a:pt x="56851" y="70241"/>
                </a:moveTo>
                <a:lnTo>
                  <a:pt x="28454" y="70241"/>
                </a:lnTo>
                <a:lnTo>
                  <a:pt x="529600" y="1072532"/>
                </a:lnTo>
                <a:lnTo>
                  <a:pt x="552317" y="1061173"/>
                </a:lnTo>
                <a:lnTo>
                  <a:pt x="56851" y="70241"/>
                </a:lnTo>
                <a:close/>
              </a:path>
              <a:path w="552450" h="1073150">
                <a:moveTo>
                  <a:pt x="7532" y="0"/>
                </a:moveTo>
                <a:lnTo>
                  <a:pt x="0" y="116759"/>
                </a:lnTo>
                <a:lnTo>
                  <a:pt x="5308" y="122800"/>
                </a:lnTo>
                <a:lnTo>
                  <a:pt x="19306" y="123704"/>
                </a:lnTo>
                <a:lnTo>
                  <a:pt x="25346" y="118395"/>
                </a:lnTo>
                <a:lnTo>
                  <a:pt x="28454" y="70241"/>
                </a:lnTo>
                <a:lnTo>
                  <a:pt x="56851" y="70241"/>
                </a:lnTo>
                <a:lnTo>
                  <a:pt x="51172" y="58882"/>
                </a:lnTo>
                <a:lnTo>
                  <a:pt x="97585" y="58882"/>
                </a:lnTo>
                <a:lnTo>
                  <a:pt x="7532" y="0"/>
                </a:lnTo>
                <a:close/>
              </a:path>
              <a:path w="552450" h="1073150">
                <a:moveTo>
                  <a:pt x="97585" y="58882"/>
                </a:moveTo>
                <a:lnTo>
                  <a:pt x="51172" y="58882"/>
                </a:lnTo>
                <a:lnTo>
                  <a:pt x="91560" y="85289"/>
                </a:lnTo>
                <a:lnTo>
                  <a:pt x="99430" y="83642"/>
                </a:lnTo>
                <a:lnTo>
                  <a:pt x="107106" y="71901"/>
                </a:lnTo>
                <a:lnTo>
                  <a:pt x="105459" y="64030"/>
                </a:lnTo>
                <a:lnTo>
                  <a:pt x="97585" y="58882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5142" y="3781063"/>
            <a:ext cx="537210" cy="193675"/>
          </a:xfrm>
          <a:custGeom>
            <a:avLst/>
            <a:gdLst/>
            <a:ahLst/>
            <a:cxnLst/>
            <a:rect l="l" t="t" r="r" b="b"/>
            <a:pathLst>
              <a:path w="537209" h="193675">
                <a:moveTo>
                  <a:pt x="158371" y="60961"/>
                </a:moveTo>
                <a:lnTo>
                  <a:pt x="65915" y="60961"/>
                </a:lnTo>
                <a:lnTo>
                  <a:pt x="529968" y="193548"/>
                </a:lnTo>
                <a:lnTo>
                  <a:pt x="536945" y="169125"/>
                </a:lnTo>
                <a:lnTo>
                  <a:pt x="158371" y="60961"/>
                </a:lnTo>
                <a:close/>
              </a:path>
              <a:path w="537209" h="193675">
                <a:moveTo>
                  <a:pt x="113371" y="0"/>
                </a:moveTo>
                <a:lnTo>
                  <a:pt x="0" y="28920"/>
                </a:lnTo>
                <a:lnTo>
                  <a:pt x="80980" y="113371"/>
                </a:lnTo>
                <a:lnTo>
                  <a:pt x="89019" y="113539"/>
                </a:lnTo>
                <a:lnTo>
                  <a:pt x="99145" y="103830"/>
                </a:lnTo>
                <a:lnTo>
                  <a:pt x="99314" y="95791"/>
                </a:lnTo>
                <a:lnTo>
                  <a:pt x="65915" y="60961"/>
                </a:lnTo>
                <a:lnTo>
                  <a:pt x="158371" y="60961"/>
                </a:lnTo>
                <a:lnTo>
                  <a:pt x="72894" y="36539"/>
                </a:lnTo>
                <a:lnTo>
                  <a:pt x="119650" y="24611"/>
                </a:lnTo>
                <a:lnTo>
                  <a:pt x="123755" y="17696"/>
                </a:lnTo>
                <a:lnTo>
                  <a:pt x="120286" y="4103"/>
                </a:lnTo>
                <a:lnTo>
                  <a:pt x="113371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15165" y="3955116"/>
            <a:ext cx="544195" cy="769620"/>
          </a:xfrm>
          <a:custGeom>
            <a:avLst/>
            <a:gdLst/>
            <a:ahLst/>
            <a:cxnLst/>
            <a:rect l="l" t="t" r="r" b="b"/>
            <a:pathLst>
              <a:path w="544195" h="769620">
                <a:moveTo>
                  <a:pt x="15796" y="647531"/>
                </a:moveTo>
                <a:lnTo>
                  <a:pt x="9659" y="652729"/>
                </a:lnTo>
                <a:lnTo>
                  <a:pt x="0" y="769331"/>
                </a:lnTo>
                <a:lnTo>
                  <a:pt x="106254" y="720343"/>
                </a:lnTo>
                <a:lnTo>
                  <a:pt x="107310" y="717481"/>
                </a:lnTo>
                <a:lnTo>
                  <a:pt x="51798" y="717481"/>
                </a:lnTo>
                <a:lnTo>
                  <a:pt x="61994" y="702915"/>
                </a:lnTo>
                <a:lnTo>
                  <a:pt x="30989" y="702915"/>
                </a:lnTo>
                <a:lnTo>
                  <a:pt x="34973" y="654825"/>
                </a:lnTo>
                <a:lnTo>
                  <a:pt x="29776" y="648689"/>
                </a:lnTo>
                <a:lnTo>
                  <a:pt x="15796" y="647531"/>
                </a:lnTo>
                <a:close/>
              </a:path>
              <a:path w="544195" h="769620">
                <a:moveTo>
                  <a:pt x="95619" y="697278"/>
                </a:moveTo>
                <a:lnTo>
                  <a:pt x="51798" y="717481"/>
                </a:lnTo>
                <a:lnTo>
                  <a:pt x="107310" y="717481"/>
                </a:lnTo>
                <a:lnTo>
                  <a:pt x="109037" y="712800"/>
                </a:lnTo>
                <a:lnTo>
                  <a:pt x="103163" y="700060"/>
                </a:lnTo>
                <a:lnTo>
                  <a:pt x="95619" y="697278"/>
                </a:lnTo>
                <a:close/>
              </a:path>
              <a:path w="544195" h="769620">
                <a:moveTo>
                  <a:pt x="523030" y="0"/>
                </a:moveTo>
                <a:lnTo>
                  <a:pt x="30989" y="702915"/>
                </a:lnTo>
                <a:lnTo>
                  <a:pt x="61994" y="702915"/>
                </a:lnTo>
                <a:lnTo>
                  <a:pt x="543838" y="14566"/>
                </a:lnTo>
                <a:lnTo>
                  <a:pt x="523030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89646" y="3958549"/>
            <a:ext cx="571500" cy="1680845"/>
          </a:xfrm>
          <a:custGeom>
            <a:avLst/>
            <a:gdLst/>
            <a:ahLst/>
            <a:cxnLst/>
            <a:rect l="l" t="t" r="r" b="b"/>
            <a:pathLst>
              <a:path w="571500" h="1680845">
                <a:moveTo>
                  <a:pt x="17997" y="1556273"/>
                </a:moveTo>
                <a:lnTo>
                  <a:pt x="4307" y="1559335"/>
                </a:lnTo>
                <a:lnTo>
                  <a:pt x="0" y="1566124"/>
                </a:lnTo>
                <a:lnTo>
                  <a:pt x="25535" y="1680306"/>
                </a:lnTo>
                <a:lnTo>
                  <a:pt x="97415" y="1615373"/>
                </a:lnTo>
                <a:lnTo>
                  <a:pt x="59523" y="1615373"/>
                </a:lnTo>
                <a:lnTo>
                  <a:pt x="61974" y="1607672"/>
                </a:lnTo>
                <a:lnTo>
                  <a:pt x="35318" y="1607672"/>
                </a:lnTo>
                <a:lnTo>
                  <a:pt x="24787" y="1560581"/>
                </a:lnTo>
                <a:lnTo>
                  <a:pt x="17997" y="1556273"/>
                </a:lnTo>
                <a:close/>
              </a:path>
              <a:path w="571500" h="1680845">
                <a:moveTo>
                  <a:pt x="95331" y="1583027"/>
                </a:moveTo>
                <a:lnTo>
                  <a:pt x="59523" y="1615373"/>
                </a:lnTo>
                <a:lnTo>
                  <a:pt x="97415" y="1615373"/>
                </a:lnTo>
                <a:lnTo>
                  <a:pt x="112358" y="1601875"/>
                </a:lnTo>
                <a:lnTo>
                  <a:pt x="112765" y="1593843"/>
                </a:lnTo>
                <a:lnTo>
                  <a:pt x="103361" y="1583434"/>
                </a:lnTo>
                <a:lnTo>
                  <a:pt x="95331" y="1583027"/>
                </a:lnTo>
                <a:close/>
              </a:path>
              <a:path w="571500" h="1680845">
                <a:moveTo>
                  <a:pt x="546851" y="0"/>
                </a:moveTo>
                <a:lnTo>
                  <a:pt x="35318" y="1607672"/>
                </a:lnTo>
                <a:lnTo>
                  <a:pt x="61974" y="1607672"/>
                </a:lnTo>
                <a:lnTo>
                  <a:pt x="571055" y="7701"/>
                </a:lnTo>
                <a:lnTo>
                  <a:pt x="546851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70500" y="2476500"/>
            <a:ext cx="22733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40350" y="25209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40350" y="25209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6" name="object 6"/>
          <p:cNvSpPr/>
          <p:nvPr/>
        </p:nvSpPr>
        <p:spPr>
          <a:xfrm>
            <a:off x="5416550" y="25971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879598" y="0"/>
                </a:moveTo>
                <a:lnTo>
                  <a:pt x="96955" y="104"/>
                </a:lnTo>
                <a:lnTo>
                  <a:pt x="55904" y="10831"/>
                </a:lnTo>
                <a:lnTo>
                  <a:pt x="23643" y="36441"/>
                </a:lnTo>
                <a:lnTo>
                  <a:pt x="4071" y="73032"/>
                </a:lnTo>
                <a:lnTo>
                  <a:pt x="0" y="101602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1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1884244" y="609495"/>
                </a:lnTo>
                <a:lnTo>
                  <a:pt x="1925295" y="598768"/>
                </a:lnTo>
                <a:lnTo>
                  <a:pt x="1957556" y="573158"/>
                </a:lnTo>
                <a:lnTo>
                  <a:pt x="1977128" y="536567"/>
                </a:lnTo>
                <a:lnTo>
                  <a:pt x="1981200" y="507997"/>
                </a:lnTo>
                <a:lnTo>
                  <a:pt x="1981095" y="96956"/>
                </a:lnTo>
                <a:lnTo>
                  <a:pt x="1970368" y="55905"/>
                </a:lnTo>
                <a:lnTo>
                  <a:pt x="1944758" y="23643"/>
                </a:lnTo>
                <a:lnTo>
                  <a:pt x="1908167" y="4071"/>
                </a:lnTo>
                <a:lnTo>
                  <a:pt x="18795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6550" y="25971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0" y="101601"/>
                </a:moveTo>
                <a:lnTo>
                  <a:pt x="8944" y="59855"/>
                </a:lnTo>
                <a:lnTo>
                  <a:pt x="33179" y="26491"/>
                </a:lnTo>
                <a:lnTo>
                  <a:pt x="68804" y="5409"/>
                </a:lnTo>
                <a:lnTo>
                  <a:pt x="1879598" y="0"/>
                </a:lnTo>
                <a:lnTo>
                  <a:pt x="1894203" y="1042"/>
                </a:lnTo>
                <a:lnTo>
                  <a:pt x="1933589" y="15516"/>
                </a:lnTo>
                <a:lnTo>
                  <a:pt x="1963292" y="43981"/>
                </a:lnTo>
                <a:lnTo>
                  <a:pt x="1979414" y="82536"/>
                </a:lnTo>
                <a:lnTo>
                  <a:pt x="1981200" y="507998"/>
                </a:lnTo>
                <a:lnTo>
                  <a:pt x="1980157" y="522604"/>
                </a:lnTo>
                <a:lnTo>
                  <a:pt x="1965683" y="561989"/>
                </a:lnTo>
                <a:lnTo>
                  <a:pt x="1937218" y="591692"/>
                </a:lnTo>
                <a:lnTo>
                  <a:pt x="18986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18698" y="2671064"/>
            <a:ext cx="72961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85100" y="3162300"/>
            <a:ext cx="1206500" cy="166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54950" y="3206750"/>
            <a:ext cx="1066800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77200" y="3581400"/>
            <a:ext cx="558800" cy="55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54950" y="3206750"/>
            <a:ext cx="1066800" cy="1524000"/>
          </a:xfrm>
          <a:prstGeom prst="rect">
            <a:avLst/>
          </a:prstGeom>
          <a:ln w="12700">
            <a:solidFill>
              <a:srgbClr val="36035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spc="0" dirty="0">
                <a:latin typeface="Calibri"/>
                <a:cs typeface="Calibri"/>
              </a:rPr>
              <a:t>a</a:t>
            </a:r>
            <a:r>
              <a:rPr sz="1600" b="1" spc="-45" dirty="0">
                <a:latin typeface="Calibri"/>
                <a:cs typeface="Calibri"/>
              </a:rPr>
              <a:t>s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spc="30" dirty="0">
                <a:latin typeface="Calibri"/>
                <a:cs typeface="Calibri"/>
              </a:rPr>
              <a:t>or</a:t>
            </a:r>
            <a:r>
              <a:rPr sz="1600" b="1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78105" marR="137795">
              <a:lnSpc>
                <a:spcPts val="1900"/>
              </a:lnSpc>
              <a:spcBef>
                <a:spcPts val="1130"/>
              </a:spcBef>
            </a:pP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25" dirty="0">
                <a:latin typeface="Calibri"/>
                <a:cs typeface="Calibri"/>
              </a:rPr>
              <a:t>BM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70500" y="3390900"/>
            <a:ext cx="22733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40350" y="34353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40350" y="34353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6550" y="35115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879598" y="0"/>
                </a:moveTo>
                <a:lnTo>
                  <a:pt x="96956" y="104"/>
                </a:lnTo>
                <a:lnTo>
                  <a:pt x="55905" y="10831"/>
                </a:lnTo>
                <a:lnTo>
                  <a:pt x="23643" y="36440"/>
                </a:lnTo>
                <a:lnTo>
                  <a:pt x="4071" y="73032"/>
                </a:lnTo>
                <a:lnTo>
                  <a:pt x="0" y="101601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0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1884243" y="609495"/>
                </a:lnTo>
                <a:lnTo>
                  <a:pt x="1925294" y="598768"/>
                </a:lnTo>
                <a:lnTo>
                  <a:pt x="1957556" y="573159"/>
                </a:lnTo>
                <a:lnTo>
                  <a:pt x="1977128" y="536567"/>
                </a:lnTo>
                <a:lnTo>
                  <a:pt x="1981200" y="507998"/>
                </a:lnTo>
                <a:lnTo>
                  <a:pt x="1981095" y="96956"/>
                </a:lnTo>
                <a:lnTo>
                  <a:pt x="1970368" y="55905"/>
                </a:lnTo>
                <a:lnTo>
                  <a:pt x="1944759" y="23643"/>
                </a:lnTo>
                <a:lnTo>
                  <a:pt x="1908167" y="4071"/>
                </a:lnTo>
                <a:lnTo>
                  <a:pt x="18795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16550" y="35115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0" y="101601"/>
                </a:moveTo>
                <a:lnTo>
                  <a:pt x="8944" y="59855"/>
                </a:lnTo>
                <a:lnTo>
                  <a:pt x="33179" y="26491"/>
                </a:lnTo>
                <a:lnTo>
                  <a:pt x="68804" y="5409"/>
                </a:lnTo>
                <a:lnTo>
                  <a:pt x="1879598" y="0"/>
                </a:lnTo>
                <a:lnTo>
                  <a:pt x="1894203" y="1042"/>
                </a:lnTo>
                <a:lnTo>
                  <a:pt x="1933589" y="15516"/>
                </a:lnTo>
                <a:lnTo>
                  <a:pt x="1963292" y="43981"/>
                </a:lnTo>
                <a:lnTo>
                  <a:pt x="1979414" y="82536"/>
                </a:lnTo>
                <a:lnTo>
                  <a:pt x="1981200" y="507998"/>
                </a:lnTo>
                <a:lnTo>
                  <a:pt x="1980157" y="522604"/>
                </a:lnTo>
                <a:lnTo>
                  <a:pt x="1965683" y="561989"/>
                </a:lnTo>
                <a:lnTo>
                  <a:pt x="1937218" y="591692"/>
                </a:lnTo>
                <a:lnTo>
                  <a:pt x="18986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18698" y="3585464"/>
            <a:ext cx="72961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70500" y="4305300"/>
            <a:ext cx="22733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40350" y="43497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40350" y="43497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6550" y="44259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879598" y="0"/>
                </a:moveTo>
                <a:lnTo>
                  <a:pt x="96956" y="104"/>
                </a:lnTo>
                <a:lnTo>
                  <a:pt x="55905" y="10831"/>
                </a:lnTo>
                <a:lnTo>
                  <a:pt x="23643" y="36440"/>
                </a:lnTo>
                <a:lnTo>
                  <a:pt x="4071" y="73032"/>
                </a:lnTo>
                <a:lnTo>
                  <a:pt x="0" y="101601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0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1884243" y="609495"/>
                </a:lnTo>
                <a:lnTo>
                  <a:pt x="1925294" y="598768"/>
                </a:lnTo>
                <a:lnTo>
                  <a:pt x="1957556" y="573159"/>
                </a:lnTo>
                <a:lnTo>
                  <a:pt x="1977128" y="536567"/>
                </a:lnTo>
                <a:lnTo>
                  <a:pt x="1981200" y="507998"/>
                </a:lnTo>
                <a:lnTo>
                  <a:pt x="1981095" y="96956"/>
                </a:lnTo>
                <a:lnTo>
                  <a:pt x="1970368" y="55905"/>
                </a:lnTo>
                <a:lnTo>
                  <a:pt x="1944759" y="23643"/>
                </a:lnTo>
                <a:lnTo>
                  <a:pt x="1908167" y="4071"/>
                </a:lnTo>
                <a:lnTo>
                  <a:pt x="18795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16550" y="44259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0" y="101601"/>
                </a:moveTo>
                <a:lnTo>
                  <a:pt x="8944" y="59855"/>
                </a:lnTo>
                <a:lnTo>
                  <a:pt x="33179" y="26491"/>
                </a:lnTo>
                <a:lnTo>
                  <a:pt x="68804" y="5409"/>
                </a:lnTo>
                <a:lnTo>
                  <a:pt x="1879598" y="0"/>
                </a:lnTo>
                <a:lnTo>
                  <a:pt x="1894203" y="1042"/>
                </a:lnTo>
                <a:lnTo>
                  <a:pt x="1933589" y="15516"/>
                </a:lnTo>
                <a:lnTo>
                  <a:pt x="1963292" y="43981"/>
                </a:lnTo>
                <a:lnTo>
                  <a:pt x="1979414" y="82536"/>
                </a:lnTo>
                <a:lnTo>
                  <a:pt x="1981200" y="507998"/>
                </a:lnTo>
                <a:lnTo>
                  <a:pt x="1980157" y="522604"/>
                </a:lnTo>
                <a:lnTo>
                  <a:pt x="1965683" y="561989"/>
                </a:lnTo>
                <a:lnTo>
                  <a:pt x="1937218" y="591692"/>
                </a:lnTo>
                <a:lnTo>
                  <a:pt x="18986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18698" y="4499864"/>
            <a:ext cx="72961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70500" y="5219700"/>
            <a:ext cx="22733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40350" y="52641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40350" y="52641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16550" y="53403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879598" y="0"/>
                </a:moveTo>
                <a:lnTo>
                  <a:pt x="96956" y="104"/>
                </a:lnTo>
                <a:lnTo>
                  <a:pt x="55905" y="10831"/>
                </a:lnTo>
                <a:lnTo>
                  <a:pt x="23643" y="36440"/>
                </a:lnTo>
                <a:lnTo>
                  <a:pt x="4071" y="73032"/>
                </a:lnTo>
                <a:lnTo>
                  <a:pt x="0" y="101601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1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1884243" y="609495"/>
                </a:lnTo>
                <a:lnTo>
                  <a:pt x="1925294" y="598768"/>
                </a:lnTo>
                <a:lnTo>
                  <a:pt x="1957556" y="573158"/>
                </a:lnTo>
                <a:lnTo>
                  <a:pt x="1977128" y="536567"/>
                </a:lnTo>
                <a:lnTo>
                  <a:pt x="1981200" y="507998"/>
                </a:lnTo>
                <a:lnTo>
                  <a:pt x="1981095" y="96956"/>
                </a:lnTo>
                <a:lnTo>
                  <a:pt x="1970368" y="55905"/>
                </a:lnTo>
                <a:lnTo>
                  <a:pt x="1944759" y="23643"/>
                </a:lnTo>
                <a:lnTo>
                  <a:pt x="1908167" y="4071"/>
                </a:lnTo>
                <a:lnTo>
                  <a:pt x="18795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16550" y="53403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0" y="101601"/>
                </a:moveTo>
                <a:lnTo>
                  <a:pt x="8944" y="59855"/>
                </a:lnTo>
                <a:lnTo>
                  <a:pt x="33179" y="26491"/>
                </a:lnTo>
                <a:lnTo>
                  <a:pt x="68804" y="5409"/>
                </a:lnTo>
                <a:lnTo>
                  <a:pt x="1879598" y="0"/>
                </a:lnTo>
                <a:lnTo>
                  <a:pt x="1894203" y="1042"/>
                </a:lnTo>
                <a:lnTo>
                  <a:pt x="1933589" y="15516"/>
                </a:lnTo>
                <a:lnTo>
                  <a:pt x="1963292" y="43981"/>
                </a:lnTo>
                <a:lnTo>
                  <a:pt x="1979414" y="82536"/>
                </a:lnTo>
                <a:lnTo>
                  <a:pt x="1981200" y="507998"/>
                </a:lnTo>
                <a:lnTo>
                  <a:pt x="1980157" y="522604"/>
                </a:lnTo>
                <a:lnTo>
                  <a:pt x="1965683" y="561989"/>
                </a:lnTo>
                <a:lnTo>
                  <a:pt x="1937218" y="591692"/>
                </a:lnTo>
                <a:lnTo>
                  <a:pt x="18986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518698" y="5414264"/>
            <a:ext cx="72961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70500" y="1104900"/>
            <a:ext cx="2273300" cy="1358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40350" y="1149350"/>
            <a:ext cx="2133600" cy="1219200"/>
          </a:xfrm>
          <a:custGeom>
            <a:avLst/>
            <a:gdLst/>
            <a:ahLst/>
            <a:cxnLst/>
            <a:rect l="l" t="t" r="r" b="b"/>
            <a:pathLst>
              <a:path w="2133600" h="1219200">
                <a:moveTo>
                  <a:pt x="0" y="0"/>
                </a:moveTo>
                <a:lnTo>
                  <a:pt x="2133600" y="0"/>
                </a:lnTo>
                <a:lnTo>
                  <a:pt x="21336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2DA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40350" y="1149350"/>
            <a:ext cx="2133600" cy="1219200"/>
          </a:xfrm>
          <a:custGeom>
            <a:avLst/>
            <a:gdLst/>
            <a:ahLst/>
            <a:cxnLst/>
            <a:rect l="l" t="t" r="r" b="b"/>
            <a:pathLst>
              <a:path w="2133600" h="1219200">
                <a:moveTo>
                  <a:pt x="0" y="0"/>
                </a:moveTo>
                <a:lnTo>
                  <a:pt x="2133600" y="0"/>
                </a:lnTo>
                <a:lnTo>
                  <a:pt x="21336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92750" y="1225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396998" y="0"/>
                </a:moveTo>
                <a:lnTo>
                  <a:pt x="41268" y="893"/>
                </a:lnTo>
                <a:lnTo>
                  <a:pt x="7758" y="23805"/>
                </a:lnTo>
                <a:lnTo>
                  <a:pt x="0" y="50801"/>
                </a:lnTo>
                <a:lnTo>
                  <a:pt x="893" y="263531"/>
                </a:lnTo>
                <a:lnTo>
                  <a:pt x="23805" y="297041"/>
                </a:lnTo>
                <a:lnTo>
                  <a:pt x="50801" y="304800"/>
                </a:lnTo>
                <a:lnTo>
                  <a:pt x="1406531" y="303906"/>
                </a:lnTo>
                <a:lnTo>
                  <a:pt x="1440041" y="280994"/>
                </a:lnTo>
                <a:lnTo>
                  <a:pt x="1447800" y="253998"/>
                </a:lnTo>
                <a:lnTo>
                  <a:pt x="1446906" y="41268"/>
                </a:lnTo>
                <a:lnTo>
                  <a:pt x="1423994" y="7758"/>
                </a:lnTo>
                <a:lnTo>
                  <a:pt x="13969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92750" y="1225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50801"/>
                </a:moveTo>
                <a:lnTo>
                  <a:pt x="16589" y="13246"/>
                </a:lnTo>
                <a:lnTo>
                  <a:pt x="1396998" y="0"/>
                </a:lnTo>
                <a:lnTo>
                  <a:pt x="1411283" y="2035"/>
                </a:lnTo>
                <a:lnTo>
                  <a:pt x="1442383" y="27951"/>
                </a:lnTo>
                <a:lnTo>
                  <a:pt x="1447800" y="253998"/>
                </a:lnTo>
                <a:lnTo>
                  <a:pt x="1445764" y="268283"/>
                </a:lnTo>
                <a:lnTo>
                  <a:pt x="1419848" y="299383"/>
                </a:lnTo>
                <a:lnTo>
                  <a:pt x="50801" y="304800"/>
                </a:lnTo>
                <a:lnTo>
                  <a:pt x="36516" y="302764"/>
                </a:lnTo>
                <a:lnTo>
                  <a:pt x="5416" y="276847"/>
                </a:lnTo>
                <a:lnTo>
                  <a:pt x="0" y="508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2750" y="1987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396998" y="0"/>
                </a:moveTo>
                <a:lnTo>
                  <a:pt x="41268" y="893"/>
                </a:lnTo>
                <a:lnTo>
                  <a:pt x="7758" y="23805"/>
                </a:lnTo>
                <a:lnTo>
                  <a:pt x="0" y="50801"/>
                </a:lnTo>
                <a:lnTo>
                  <a:pt x="893" y="263531"/>
                </a:lnTo>
                <a:lnTo>
                  <a:pt x="23805" y="297041"/>
                </a:lnTo>
                <a:lnTo>
                  <a:pt x="50801" y="304800"/>
                </a:lnTo>
                <a:lnTo>
                  <a:pt x="1406531" y="303906"/>
                </a:lnTo>
                <a:lnTo>
                  <a:pt x="1440041" y="280994"/>
                </a:lnTo>
                <a:lnTo>
                  <a:pt x="1447800" y="253998"/>
                </a:lnTo>
                <a:lnTo>
                  <a:pt x="1446906" y="41268"/>
                </a:lnTo>
                <a:lnTo>
                  <a:pt x="1423994" y="7758"/>
                </a:lnTo>
                <a:lnTo>
                  <a:pt x="1396998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92750" y="1987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50801"/>
                </a:moveTo>
                <a:lnTo>
                  <a:pt x="16589" y="13246"/>
                </a:lnTo>
                <a:lnTo>
                  <a:pt x="1396998" y="0"/>
                </a:lnTo>
                <a:lnTo>
                  <a:pt x="1411283" y="2035"/>
                </a:lnTo>
                <a:lnTo>
                  <a:pt x="1442383" y="27951"/>
                </a:lnTo>
                <a:lnTo>
                  <a:pt x="1447800" y="253998"/>
                </a:lnTo>
                <a:lnTo>
                  <a:pt x="1445764" y="268283"/>
                </a:lnTo>
                <a:lnTo>
                  <a:pt x="1419848" y="299383"/>
                </a:lnTo>
                <a:lnTo>
                  <a:pt x="50801" y="304800"/>
                </a:lnTo>
                <a:lnTo>
                  <a:pt x="36516" y="302764"/>
                </a:lnTo>
                <a:lnTo>
                  <a:pt x="5416" y="276847"/>
                </a:lnTo>
                <a:lnTo>
                  <a:pt x="0" y="508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92750" y="1606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396998" y="0"/>
                </a:moveTo>
                <a:lnTo>
                  <a:pt x="41268" y="893"/>
                </a:lnTo>
                <a:lnTo>
                  <a:pt x="7758" y="23805"/>
                </a:lnTo>
                <a:lnTo>
                  <a:pt x="0" y="50801"/>
                </a:lnTo>
                <a:lnTo>
                  <a:pt x="893" y="263531"/>
                </a:lnTo>
                <a:lnTo>
                  <a:pt x="23805" y="297041"/>
                </a:lnTo>
                <a:lnTo>
                  <a:pt x="50801" y="304800"/>
                </a:lnTo>
                <a:lnTo>
                  <a:pt x="1406531" y="303906"/>
                </a:lnTo>
                <a:lnTo>
                  <a:pt x="1440041" y="280994"/>
                </a:lnTo>
                <a:lnTo>
                  <a:pt x="1447800" y="253998"/>
                </a:lnTo>
                <a:lnTo>
                  <a:pt x="1446906" y="41268"/>
                </a:lnTo>
                <a:lnTo>
                  <a:pt x="1423994" y="7758"/>
                </a:lnTo>
                <a:lnTo>
                  <a:pt x="13969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92750" y="1606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50801"/>
                </a:moveTo>
                <a:lnTo>
                  <a:pt x="16589" y="13246"/>
                </a:lnTo>
                <a:lnTo>
                  <a:pt x="1396998" y="0"/>
                </a:lnTo>
                <a:lnTo>
                  <a:pt x="1411283" y="2035"/>
                </a:lnTo>
                <a:lnTo>
                  <a:pt x="1442383" y="27951"/>
                </a:lnTo>
                <a:lnTo>
                  <a:pt x="1447800" y="253998"/>
                </a:lnTo>
                <a:lnTo>
                  <a:pt x="1445764" y="268283"/>
                </a:lnTo>
                <a:lnTo>
                  <a:pt x="1419848" y="299383"/>
                </a:lnTo>
                <a:lnTo>
                  <a:pt x="50801" y="304800"/>
                </a:lnTo>
                <a:lnTo>
                  <a:pt x="36516" y="302764"/>
                </a:lnTo>
                <a:lnTo>
                  <a:pt x="5416" y="276847"/>
                </a:lnTo>
                <a:lnTo>
                  <a:pt x="0" y="508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604792" y="1189673"/>
            <a:ext cx="1226185" cy="99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6300"/>
              </a:lnSpc>
            </a:pPr>
            <a:r>
              <a:rPr sz="1600" spc="45" dirty="0">
                <a:latin typeface="Calibri"/>
                <a:cs typeface="Calibri"/>
              </a:rPr>
              <a:t>C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er </a:t>
            </a: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25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-50" dirty="0">
                <a:latin typeface="Calibri"/>
                <a:cs typeface="Calibri"/>
              </a:rPr>
              <a:t>o</a:t>
            </a:r>
            <a:r>
              <a:rPr sz="1600" spc="-45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407150" y="267335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400" y="0"/>
                </a:lnTo>
                <a:lnTo>
                  <a:pt x="914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E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07150" y="267335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400" y="0"/>
                </a:lnTo>
                <a:lnTo>
                  <a:pt x="914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407150" y="2673350"/>
            <a:ext cx="914400" cy="4572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1140" marR="93980" indent="-152400">
              <a:lnSpc>
                <a:spcPct val="101200"/>
              </a:lnSpc>
            </a:pPr>
            <a:r>
              <a:rPr sz="1400" spc="-5" dirty="0">
                <a:latin typeface="Calibri"/>
                <a:cs typeface="Calibri"/>
              </a:rPr>
              <a:t>Me</a:t>
            </a:r>
            <a:r>
              <a:rPr sz="1400" spc="25" dirty="0">
                <a:latin typeface="Calibri"/>
                <a:cs typeface="Calibri"/>
              </a:rPr>
              <a:t>ta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407150" y="358775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400" y="0"/>
                </a:lnTo>
                <a:lnTo>
                  <a:pt x="914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FFE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7150" y="358775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400" y="0"/>
                </a:lnTo>
                <a:lnTo>
                  <a:pt x="914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407150" y="3587750"/>
            <a:ext cx="914400" cy="4572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1140" marR="93980" indent="-152400">
              <a:lnSpc>
                <a:spcPct val="101200"/>
              </a:lnSpc>
            </a:pPr>
            <a:r>
              <a:rPr sz="1400" spc="-5" dirty="0">
                <a:latin typeface="Calibri"/>
                <a:cs typeface="Calibri"/>
              </a:rPr>
              <a:t>Me</a:t>
            </a:r>
            <a:r>
              <a:rPr sz="1400" spc="25" dirty="0">
                <a:latin typeface="Calibri"/>
                <a:cs typeface="Calibri"/>
              </a:rPr>
              <a:t>ta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07150" y="4502150"/>
            <a:ext cx="914400" cy="457200"/>
          </a:xfrm>
          <a:prstGeom prst="rect">
            <a:avLst/>
          </a:prstGeom>
          <a:solidFill>
            <a:srgbClr val="FFEFC8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1140" marR="93980" indent="-152400">
              <a:lnSpc>
                <a:spcPct val="101200"/>
              </a:lnSpc>
            </a:pPr>
            <a:r>
              <a:rPr sz="1400" spc="-5" dirty="0">
                <a:latin typeface="Calibri"/>
                <a:cs typeface="Calibri"/>
              </a:rPr>
              <a:t>Me</a:t>
            </a:r>
            <a:r>
              <a:rPr sz="1400" spc="25" dirty="0">
                <a:latin typeface="Calibri"/>
                <a:cs typeface="Calibri"/>
              </a:rPr>
              <a:t>ta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07150" y="5416550"/>
            <a:ext cx="914400" cy="457200"/>
          </a:xfrm>
          <a:prstGeom prst="rect">
            <a:avLst/>
          </a:prstGeom>
          <a:solidFill>
            <a:srgbClr val="FFEFC8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1140" marR="93980" indent="-152400">
              <a:lnSpc>
                <a:spcPct val="101200"/>
              </a:lnSpc>
            </a:pPr>
            <a:r>
              <a:rPr sz="1400" spc="-5" dirty="0">
                <a:latin typeface="Calibri"/>
                <a:cs typeface="Calibri"/>
              </a:rPr>
              <a:t>Me</a:t>
            </a:r>
            <a:r>
              <a:rPr sz="1400" spc="25" dirty="0">
                <a:latin typeface="Calibri"/>
                <a:cs typeface="Calibri"/>
              </a:rPr>
              <a:t>ta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7242" y="1196354"/>
            <a:ext cx="4126229" cy="168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85725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 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g 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marR="508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1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upd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ir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5" dirty="0">
                <a:latin typeface="Calibri"/>
                <a:cs typeface="Calibri"/>
              </a:rPr>
              <a:t>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315200" y="3752442"/>
            <a:ext cx="534035" cy="116839"/>
          </a:xfrm>
          <a:custGeom>
            <a:avLst/>
            <a:gdLst/>
            <a:ahLst/>
            <a:cxnLst/>
            <a:rect l="l" t="t" r="r" b="b"/>
            <a:pathLst>
              <a:path w="534034" h="116839">
                <a:moveTo>
                  <a:pt x="0" y="44857"/>
                </a:moveTo>
                <a:lnTo>
                  <a:pt x="0" y="70257"/>
                </a:lnTo>
                <a:lnTo>
                  <a:pt x="461277" y="70258"/>
                </a:lnTo>
                <a:lnTo>
                  <a:pt x="419596" y="94573"/>
                </a:lnTo>
                <a:lnTo>
                  <a:pt x="417549" y="102349"/>
                </a:lnTo>
                <a:lnTo>
                  <a:pt x="424618" y="114466"/>
                </a:lnTo>
                <a:lnTo>
                  <a:pt x="432394" y="116512"/>
                </a:lnTo>
                <a:lnTo>
                  <a:pt x="533458" y="57558"/>
                </a:lnTo>
                <a:lnTo>
                  <a:pt x="511687" y="44858"/>
                </a:lnTo>
                <a:lnTo>
                  <a:pt x="0" y="44857"/>
                </a:lnTo>
                <a:close/>
              </a:path>
              <a:path w="534034" h="116839">
                <a:moveTo>
                  <a:pt x="431965" y="0"/>
                </a:moveTo>
                <a:lnTo>
                  <a:pt x="425678" y="1653"/>
                </a:lnTo>
                <a:lnTo>
                  <a:pt x="422850" y="3680"/>
                </a:lnTo>
                <a:lnTo>
                  <a:pt x="417549" y="12767"/>
                </a:lnTo>
                <a:lnTo>
                  <a:pt x="419596" y="20544"/>
                </a:lnTo>
                <a:lnTo>
                  <a:pt x="461277" y="44858"/>
                </a:lnTo>
                <a:lnTo>
                  <a:pt x="511687" y="44858"/>
                </a:lnTo>
                <a:lnTo>
                  <a:pt x="435423" y="370"/>
                </a:lnTo>
                <a:lnTo>
                  <a:pt x="431965" y="0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34141" y="1312645"/>
            <a:ext cx="622935" cy="2510155"/>
          </a:xfrm>
          <a:custGeom>
            <a:avLst/>
            <a:gdLst/>
            <a:ahLst/>
            <a:cxnLst/>
            <a:rect l="l" t="t" r="r" b="b"/>
            <a:pathLst>
              <a:path w="622934" h="2510154">
                <a:moveTo>
                  <a:pt x="622358" y="71654"/>
                </a:moveTo>
                <a:lnTo>
                  <a:pt x="596958" y="71654"/>
                </a:lnTo>
                <a:lnTo>
                  <a:pt x="596958" y="2484654"/>
                </a:lnTo>
                <a:lnTo>
                  <a:pt x="381058" y="2484654"/>
                </a:lnTo>
                <a:lnTo>
                  <a:pt x="381058" y="2510054"/>
                </a:lnTo>
                <a:lnTo>
                  <a:pt x="616672" y="2510054"/>
                </a:lnTo>
                <a:lnTo>
                  <a:pt x="622358" y="2504368"/>
                </a:lnTo>
                <a:lnTo>
                  <a:pt x="622358" y="71654"/>
                </a:lnTo>
                <a:close/>
              </a:path>
              <a:path w="622934" h="2510154">
                <a:moveTo>
                  <a:pt x="101064" y="0"/>
                </a:moveTo>
                <a:lnTo>
                  <a:pt x="0" y="58954"/>
                </a:lnTo>
                <a:lnTo>
                  <a:pt x="101064" y="117909"/>
                </a:lnTo>
                <a:lnTo>
                  <a:pt x="108840" y="115862"/>
                </a:lnTo>
                <a:lnTo>
                  <a:pt x="115909" y="103745"/>
                </a:lnTo>
                <a:lnTo>
                  <a:pt x="113861" y="95968"/>
                </a:lnTo>
                <a:lnTo>
                  <a:pt x="72180" y="71654"/>
                </a:lnTo>
                <a:lnTo>
                  <a:pt x="622358" y="71654"/>
                </a:lnTo>
                <a:lnTo>
                  <a:pt x="622358" y="51940"/>
                </a:lnTo>
                <a:lnTo>
                  <a:pt x="616672" y="46254"/>
                </a:lnTo>
                <a:lnTo>
                  <a:pt x="72180" y="46254"/>
                </a:lnTo>
                <a:lnTo>
                  <a:pt x="113861" y="21940"/>
                </a:lnTo>
                <a:lnTo>
                  <a:pt x="115909" y="14164"/>
                </a:lnTo>
                <a:lnTo>
                  <a:pt x="108840" y="2047"/>
                </a:lnTo>
                <a:lnTo>
                  <a:pt x="101064" y="0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45100" y="1358900"/>
            <a:ext cx="1156335" cy="1595755"/>
          </a:xfrm>
          <a:custGeom>
            <a:avLst/>
            <a:gdLst/>
            <a:ahLst/>
            <a:cxnLst/>
            <a:rect l="l" t="t" r="r" b="b"/>
            <a:pathLst>
              <a:path w="1156335" h="1595755">
                <a:moveTo>
                  <a:pt x="241300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1543714"/>
                </a:lnTo>
                <a:lnTo>
                  <a:pt x="5685" y="1549400"/>
                </a:lnTo>
                <a:lnTo>
                  <a:pt x="1083577" y="1549400"/>
                </a:lnTo>
                <a:lnTo>
                  <a:pt x="1041896" y="1573714"/>
                </a:lnTo>
                <a:lnTo>
                  <a:pt x="1039849" y="1581490"/>
                </a:lnTo>
                <a:lnTo>
                  <a:pt x="1046918" y="1593607"/>
                </a:lnTo>
                <a:lnTo>
                  <a:pt x="1054694" y="1595654"/>
                </a:lnTo>
                <a:lnTo>
                  <a:pt x="1155758" y="1536700"/>
                </a:lnTo>
                <a:lnTo>
                  <a:pt x="1133987" y="1524000"/>
                </a:lnTo>
                <a:lnTo>
                  <a:pt x="25400" y="1524000"/>
                </a:lnTo>
                <a:lnTo>
                  <a:pt x="25400" y="25400"/>
                </a:lnTo>
                <a:lnTo>
                  <a:pt x="241300" y="25400"/>
                </a:lnTo>
                <a:lnTo>
                  <a:pt x="241300" y="0"/>
                </a:lnTo>
                <a:close/>
              </a:path>
              <a:path w="1156335" h="1595755">
                <a:moveTo>
                  <a:pt x="1054694" y="1477745"/>
                </a:moveTo>
                <a:lnTo>
                  <a:pt x="1046918" y="1479792"/>
                </a:lnTo>
                <a:lnTo>
                  <a:pt x="1039849" y="1491909"/>
                </a:lnTo>
                <a:lnTo>
                  <a:pt x="1041896" y="1499685"/>
                </a:lnTo>
                <a:lnTo>
                  <a:pt x="1083577" y="1524000"/>
                </a:lnTo>
                <a:lnTo>
                  <a:pt x="1133987" y="1524000"/>
                </a:lnTo>
                <a:lnTo>
                  <a:pt x="1054694" y="1477745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45101" y="1358900"/>
            <a:ext cx="1156335" cy="3424554"/>
          </a:xfrm>
          <a:custGeom>
            <a:avLst/>
            <a:gdLst/>
            <a:ahLst/>
            <a:cxnLst/>
            <a:rect l="l" t="t" r="r" b="b"/>
            <a:pathLst>
              <a:path w="1156335" h="3424554">
                <a:moveTo>
                  <a:pt x="241298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3372514"/>
                </a:lnTo>
                <a:lnTo>
                  <a:pt x="5685" y="3378200"/>
                </a:lnTo>
                <a:lnTo>
                  <a:pt x="1083576" y="3378200"/>
                </a:lnTo>
                <a:lnTo>
                  <a:pt x="1041895" y="3402514"/>
                </a:lnTo>
                <a:lnTo>
                  <a:pt x="1039848" y="3410290"/>
                </a:lnTo>
                <a:lnTo>
                  <a:pt x="1046916" y="3422407"/>
                </a:lnTo>
                <a:lnTo>
                  <a:pt x="1054693" y="3424454"/>
                </a:lnTo>
                <a:lnTo>
                  <a:pt x="1155757" y="3365500"/>
                </a:lnTo>
                <a:lnTo>
                  <a:pt x="1133985" y="3352800"/>
                </a:lnTo>
                <a:lnTo>
                  <a:pt x="25400" y="3352800"/>
                </a:lnTo>
                <a:lnTo>
                  <a:pt x="25400" y="25400"/>
                </a:lnTo>
                <a:lnTo>
                  <a:pt x="241298" y="25400"/>
                </a:lnTo>
                <a:lnTo>
                  <a:pt x="241298" y="0"/>
                </a:lnTo>
                <a:close/>
              </a:path>
              <a:path w="1156335" h="3424554">
                <a:moveTo>
                  <a:pt x="1054693" y="3306545"/>
                </a:moveTo>
                <a:lnTo>
                  <a:pt x="1046916" y="3308592"/>
                </a:lnTo>
                <a:lnTo>
                  <a:pt x="1039848" y="3320709"/>
                </a:lnTo>
                <a:lnTo>
                  <a:pt x="1041895" y="3328485"/>
                </a:lnTo>
                <a:lnTo>
                  <a:pt x="1083576" y="3352800"/>
                </a:lnTo>
                <a:lnTo>
                  <a:pt x="1133985" y="3352800"/>
                </a:lnTo>
                <a:lnTo>
                  <a:pt x="1054693" y="3306545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45097" y="1358900"/>
            <a:ext cx="1156335" cy="4338955"/>
          </a:xfrm>
          <a:custGeom>
            <a:avLst/>
            <a:gdLst/>
            <a:ahLst/>
            <a:cxnLst/>
            <a:rect l="l" t="t" r="r" b="b"/>
            <a:pathLst>
              <a:path w="1156335" h="4338955">
                <a:moveTo>
                  <a:pt x="241302" y="0"/>
                </a:moveTo>
                <a:lnTo>
                  <a:pt x="5685" y="0"/>
                </a:lnTo>
                <a:lnTo>
                  <a:pt x="0" y="5685"/>
                </a:lnTo>
                <a:lnTo>
                  <a:pt x="0" y="4286914"/>
                </a:lnTo>
                <a:lnTo>
                  <a:pt x="5685" y="4292600"/>
                </a:lnTo>
                <a:lnTo>
                  <a:pt x="1083580" y="4292600"/>
                </a:lnTo>
                <a:lnTo>
                  <a:pt x="1041899" y="4316914"/>
                </a:lnTo>
                <a:lnTo>
                  <a:pt x="1039851" y="4324690"/>
                </a:lnTo>
                <a:lnTo>
                  <a:pt x="1046920" y="4336807"/>
                </a:lnTo>
                <a:lnTo>
                  <a:pt x="1054696" y="4338854"/>
                </a:lnTo>
                <a:lnTo>
                  <a:pt x="1155760" y="4279900"/>
                </a:lnTo>
                <a:lnTo>
                  <a:pt x="1133989" y="4267200"/>
                </a:lnTo>
                <a:lnTo>
                  <a:pt x="25400" y="4267200"/>
                </a:lnTo>
                <a:lnTo>
                  <a:pt x="25400" y="25400"/>
                </a:lnTo>
                <a:lnTo>
                  <a:pt x="241302" y="25400"/>
                </a:lnTo>
                <a:lnTo>
                  <a:pt x="241302" y="0"/>
                </a:lnTo>
                <a:close/>
              </a:path>
              <a:path w="1156335" h="4338955">
                <a:moveTo>
                  <a:pt x="1054696" y="4220946"/>
                </a:moveTo>
                <a:lnTo>
                  <a:pt x="1046920" y="4222992"/>
                </a:lnTo>
                <a:lnTo>
                  <a:pt x="1039851" y="4235109"/>
                </a:lnTo>
                <a:lnTo>
                  <a:pt x="1041899" y="4242886"/>
                </a:lnTo>
                <a:lnTo>
                  <a:pt x="1083580" y="4267200"/>
                </a:lnTo>
                <a:lnTo>
                  <a:pt x="1133989" y="4267200"/>
                </a:lnTo>
                <a:lnTo>
                  <a:pt x="1054696" y="4220946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76400" y="3352800"/>
            <a:ext cx="1231899" cy="990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444750" y="3511550"/>
            <a:ext cx="1600200" cy="6096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CREAT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TABLE</a:t>
            </a:r>
            <a:endParaRPr sz="1400">
              <a:latin typeface="Courier New"/>
              <a:cs typeface="Courier New"/>
            </a:endParaRPr>
          </a:p>
          <a:p>
            <a:pPr marL="78105">
              <a:lnSpc>
                <a:spcPct val="100000"/>
              </a:lnSpc>
              <a:spcBef>
                <a:spcPts val="20"/>
              </a:spcBef>
            </a:pPr>
            <a:r>
              <a:rPr sz="1400" b="1" spc="-45" dirty="0">
                <a:latin typeface="Courier New"/>
                <a:cs typeface="Courier New"/>
              </a:rPr>
              <a:t>supplier</a:t>
            </a:r>
            <a:r>
              <a:rPr sz="1400" b="1" dirty="0">
                <a:latin typeface="Courier New"/>
                <a:cs typeface="Courier New"/>
              </a:rPr>
              <a:t>s</a:t>
            </a:r>
            <a:r>
              <a:rPr sz="1400" b="1" spc="3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(…)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038600" y="3752442"/>
            <a:ext cx="1372235" cy="116839"/>
          </a:xfrm>
          <a:custGeom>
            <a:avLst/>
            <a:gdLst/>
            <a:ahLst/>
            <a:cxnLst/>
            <a:rect l="l" t="t" r="r" b="b"/>
            <a:pathLst>
              <a:path w="1372235" h="116839">
                <a:moveTo>
                  <a:pt x="0" y="44857"/>
                </a:moveTo>
                <a:lnTo>
                  <a:pt x="0" y="70257"/>
                </a:lnTo>
                <a:lnTo>
                  <a:pt x="1299477" y="70258"/>
                </a:lnTo>
                <a:lnTo>
                  <a:pt x="1257796" y="94573"/>
                </a:lnTo>
                <a:lnTo>
                  <a:pt x="1255749" y="102349"/>
                </a:lnTo>
                <a:lnTo>
                  <a:pt x="1262818" y="114466"/>
                </a:lnTo>
                <a:lnTo>
                  <a:pt x="1270594" y="116512"/>
                </a:lnTo>
                <a:lnTo>
                  <a:pt x="1371658" y="57558"/>
                </a:lnTo>
                <a:lnTo>
                  <a:pt x="1349887" y="44858"/>
                </a:lnTo>
                <a:lnTo>
                  <a:pt x="0" y="44857"/>
                </a:lnTo>
                <a:close/>
              </a:path>
              <a:path w="1372235" h="116839">
                <a:moveTo>
                  <a:pt x="1270165" y="0"/>
                </a:moveTo>
                <a:lnTo>
                  <a:pt x="1263878" y="1653"/>
                </a:lnTo>
                <a:lnTo>
                  <a:pt x="1261051" y="3680"/>
                </a:lnTo>
                <a:lnTo>
                  <a:pt x="1255749" y="12768"/>
                </a:lnTo>
                <a:lnTo>
                  <a:pt x="1257796" y="20544"/>
                </a:lnTo>
                <a:lnTo>
                  <a:pt x="1299477" y="44858"/>
                </a:lnTo>
                <a:lnTo>
                  <a:pt x="1349887" y="44858"/>
                </a:lnTo>
                <a:lnTo>
                  <a:pt x="1273623" y="370"/>
                </a:lnTo>
                <a:lnTo>
                  <a:pt x="1270165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7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pc="-50" dirty="0"/>
              <a:t>M</a:t>
            </a:r>
            <a:r>
              <a:rPr spc="-10" dirty="0"/>
              <a:t>e</a:t>
            </a:r>
            <a:r>
              <a:rPr dirty="0"/>
              <a:t>t</a:t>
            </a:r>
            <a:r>
              <a:rPr spc="0" dirty="0"/>
              <a:t>a</a:t>
            </a:r>
            <a:r>
              <a:rPr spc="20" dirty="0"/>
              <a:t>d</a:t>
            </a:r>
            <a:r>
              <a:rPr spc="0" dirty="0"/>
              <a:t>a</a:t>
            </a:r>
            <a:r>
              <a:rPr dirty="0"/>
              <a:t>t</a:t>
            </a:r>
            <a:r>
              <a:rPr spc="-5" dirty="0"/>
              <a:t>a</a:t>
            </a:r>
            <a:r>
              <a:rPr spc="-40" dirty="0"/>
              <a:t> </a:t>
            </a:r>
            <a:r>
              <a:rPr spc="20" dirty="0"/>
              <a:t>upd</a:t>
            </a:r>
            <a:r>
              <a:rPr spc="0" dirty="0"/>
              <a:t>a</a:t>
            </a:r>
            <a:r>
              <a:rPr dirty="0"/>
              <a:t>t</a:t>
            </a:r>
            <a:r>
              <a:rPr spc="-10" dirty="0"/>
              <a:t>e</a:t>
            </a:r>
            <a:r>
              <a:rPr spc="-5" dirty="0"/>
              <a:t>s</a:t>
            </a:r>
            <a:r>
              <a:rPr spc="-150" dirty="0"/>
              <a:t> </a:t>
            </a:r>
            <a:r>
              <a:rPr spc="-30" dirty="0"/>
              <a:t>m</a:t>
            </a:r>
            <a:r>
              <a:rPr spc="0" dirty="0"/>
              <a:t>a</a:t>
            </a:r>
            <a:r>
              <a:rPr spc="20" dirty="0"/>
              <a:t>d</a:t>
            </a:r>
            <a:r>
              <a:rPr dirty="0"/>
              <a:t>e</a:t>
            </a:r>
            <a:r>
              <a:rPr spc="-60" dirty="0"/>
              <a:t> </a:t>
            </a:r>
            <a:r>
              <a:rPr i="1" spc="-35" dirty="0">
                <a:latin typeface="Calibri"/>
                <a:cs typeface="Calibri"/>
              </a:rPr>
              <a:t>f</a:t>
            </a:r>
            <a:r>
              <a:rPr i="1" spc="-5" dirty="0">
                <a:latin typeface="Calibri"/>
                <a:cs typeface="Calibri"/>
              </a:rPr>
              <a:t>r</a:t>
            </a:r>
            <a:r>
              <a:rPr i="1" spc="45" dirty="0">
                <a:latin typeface="Calibri"/>
                <a:cs typeface="Calibri"/>
              </a:rPr>
              <a:t>o</a:t>
            </a:r>
            <a:r>
              <a:rPr i="1" spc="-5" dirty="0">
                <a:latin typeface="Calibri"/>
                <a:cs typeface="Calibri"/>
              </a:rPr>
              <a:t>m </a:t>
            </a:r>
            <a:r>
              <a:rPr i="1" spc="45" dirty="0">
                <a:latin typeface="Calibri"/>
                <a:cs typeface="Calibri"/>
              </a:rPr>
              <a:t>ou</a:t>
            </a:r>
            <a:r>
              <a:rPr i="1" spc="5" dirty="0">
                <a:latin typeface="Calibri"/>
                <a:cs typeface="Calibri"/>
              </a:rPr>
              <a:t>t</a:t>
            </a:r>
            <a:r>
              <a:rPr i="1" spc="10" dirty="0">
                <a:latin typeface="Calibri"/>
                <a:cs typeface="Calibri"/>
              </a:rPr>
              <a:t>s</a:t>
            </a:r>
            <a:r>
              <a:rPr i="1" dirty="0">
                <a:latin typeface="Calibri"/>
                <a:cs typeface="Calibri"/>
              </a:rPr>
              <a:t>i</a:t>
            </a:r>
            <a:r>
              <a:rPr i="1" spc="30" dirty="0">
                <a:latin typeface="Calibri"/>
                <a:cs typeface="Calibri"/>
              </a:rPr>
              <a:t>d</a:t>
            </a:r>
            <a:r>
              <a:rPr i="1" dirty="0">
                <a:latin typeface="Calibri"/>
                <a:cs typeface="Calibri"/>
              </a:rPr>
              <a:t>e</a:t>
            </a:r>
            <a:r>
              <a:rPr i="1" spc="-135" dirty="0">
                <a:latin typeface="Calibri"/>
                <a:cs typeface="Calibri"/>
              </a:rPr>
              <a:t> </a:t>
            </a:r>
            <a:r>
              <a:rPr i="1" spc="45" dirty="0">
                <a:latin typeface="Calibri"/>
                <a:cs typeface="Calibri"/>
              </a:rPr>
              <a:t>o</a:t>
            </a:r>
            <a:r>
              <a:rPr i="1" dirty="0">
                <a:latin typeface="Calibri"/>
                <a:cs typeface="Calibri"/>
              </a:rPr>
              <a:t>f</a:t>
            </a:r>
            <a:r>
              <a:rPr i="1" spc="-85" dirty="0">
                <a:latin typeface="Calibri"/>
                <a:cs typeface="Calibri"/>
              </a:rPr>
              <a:t> </a:t>
            </a:r>
            <a:r>
              <a:rPr i="1" spc="-40" dirty="0">
                <a:latin typeface="Calibri"/>
                <a:cs typeface="Calibri"/>
              </a:rPr>
              <a:t>I</a:t>
            </a:r>
            <a:r>
              <a:rPr i="1" spc="-15" dirty="0">
                <a:latin typeface="Calibri"/>
                <a:cs typeface="Calibri"/>
              </a:rPr>
              <a:t>m</a:t>
            </a:r>
            <a:r>
              <a:rPr i="1" spc="30" dirty="0">
                <a:latin typeface="Calibri"/>
                <a:cs typeface="Calibri"/>
              </a:rPr>
              <a:t>pa</a:t>
            </a:r>
            <a:r>
              <a:rPr i="1" dirty="0">
                <a:latin typeface="Calibri"/>
                <a:cs typeface="Calibri"/>
              </a:rPr>
              <a:t>l</a:t>
            </a:r>
            <a:r>
              <a:rPr i="1" spc="-5" dirty="0">
                <a:latin typeface="Calibri"/>
                <a:cs typeface="Calibri"/>
              </a:rPr>
              <a:t>a</a:t>
            </a:r>
            <a:r>
              <a:rPr i="1" spc="-110" dirty="0">
                <a:latin typeface="Calibri"/>
                <a:cs typeface="Calibri"/>
              </a:rPr>
              <a:t> </a:t>
            </a:r>
            <a:r>
              <a:rPr spc="10" dirty="0"/>
              <a:t>a</a:t>
            </a:r>
            <a:r>
              <a:rPr spc="-15" dirty="0"/>
              <a:t>r</a:t>
            </a:r>
            <a:r>
              <a:rPr dirty="0"/>
              <a:t>e</a:t>
            </a:r>
            <a:r>
              <a:rPr spc="40" dirty="0"/>
              <a:t> </a:t>
            </a:r>
            <a:r>
              <a:rPr spc="20" dirty="0"/>
              <a:t>n</a:t>
            </a:r>
            <a:r>
              <a:rPr spc="10" dirty="0"/>
              <a:t>o</a:t>
            </a:r>
            <a:r>
              <a:rPr spc="-5" dirty="0"/>
              <a:t>t</a:t>
            </a:r>
            <a:r>
              <a:rPr spc="-50" dirty="0"/>
              <a:t> </a:t>
            </a:r>
            <a:r>
              <a:rPr spc="40" dirty="0"/>
              <a:t>k</a:t>
            </a:r>
            <a:r>
              <a:rPr spc="20" dirty="0"/>
              <a:t>n</a:t>
            </a:r>
            <a:r>
              <a:rPr spc="10" dirty="0"/>
              <a:t>o</a:t>
            </a:r>
            <a:r>
              <a:rPr spc="5" dirty="0"/>
              <a:t>w</a:t>
            </a:r>
            <a:r>
              <a:rPr spc="-5" dirty="0"/>
              <a:t>n </a:t>
            </a:r>
            <a:r>
              <a:rPr dirty="0"/>
              <a:t>t</a:t>
            </a:r>
            <a:r>
              <a:rPr spc="-5" dirty="0"/>
              <a:t>o</a:t>
            </a:r>
            <a:r>
              <a:rPr spc="-30" dirty="0"/>
              <a:t> </a:t>
            </a:r>
            <a:r>
              <a:rPr spc="-40" dirty="0"/>
              <a:t>I</a:t>
            </a:r>
            <a:r>
              <a:rPr spc="-30" dirty="0"/>
              <a:t>m</a:t>
            </a:r>
            <a:r>
              <a:rPr spc="20" dirty="0"/>
              <a:t>p</a:t>
            </a:r>
            <a:r>
              <a:rPr spc="0" dirty="0"/>
              <a:t>a</a:t>
            </a:r>
            <a:r>
              <a:rPr dirty="0"/>
              <a:t>l</a:t>
            </a:r>
            <a:r>
              <a:rPr spc="0" dirty="0"/>
              <a:t>a</a:t>
            </a:r>
            <a:r>
              <a:rPr spc="-5" dirty="0"/>
              <a:t>,</a:t>
            </a:r>
            <a:r>
              <a:rPr spc="30" dirty="0"/>
              <a:t> </a:t>
            </a:r>
            <a:r>
              <a:rPr spc="-10" dirty="0"/>
              <a:t>e</a:t>
            </a:r>
            <a:r>
              <a:rPr spc="-35" dirty="0"/>
              <a:t>.</a:t>
            </a:r>
            <a:r>
              <a:rPr spc="-50" dirty="0"/>
              <a:t>g</a:t>
            </a:r>
            <a:r>
              <a:rPr dirty="0"/>
              <a:t>.</a:t>
            </a: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584200" marR="756285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marR="142875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dirty="0"/>
              <a:t>T</a:t>
            </a:r>
            <a:r>
              <a:rPr spc="20" dirty="0"/>
              <a:t>h</a:t>
            </a:r>
            <a:r>
              <a:rPr spc="-10" dirty="0"/>
              <a:t>e</a:t>
            </a:r>
            <a:r>
              <a:rPr spc="-15" dirty="0"/>
              <a:t>r</a:t>
            </a:r>
            <a:r>
              <a:rPr spc="-10" dirty="0"/>
              <a:t>e</a:t>
            </a:r>
            <a:r>
              <a:rPr spc="-35" dirty="0"/>
              <a:t>f</a:t>
            </a:r>
            <a:r>
              <a:rPr spc="10" dirty="0"/>
              <a:t>o</a:t>
            </a:r>
            <a:r>
              <a:rPr spc="-15" dirty="0"/>
              <a:t>r</a:t>
            </a:r>
            <a:r>
              <a:rPr dirty="0"/>
              <a:t>e</a:t>
            </a:r>
            <a:r>
              <a:rPr spc="-60" dirty="0"/>
              <a:t> </a:t>
            </a:r>
            <a:r>
              <a:rPr dirty="0"/>
              <a:t>t</a:t>
            </a:r>
            <a:r>
              <a:rPr spc="20" dirty="0"/>
              <a:t>h</a:t>
            </a:r>
            <a:r>
              <a:rPr dirty="0"/>
              <a:t>e</a:t>
            </a:r>
            <a:r>
              <a:rPr spc="-60" dirty="0"/>
              <a:t> </a:t>
            </a:r>
            <a:r>
              <a:rPr spc="-40" dirty="0"/>
              <a:t>I</a:t>
            </a:r>
            <a:r>
              <a:rPr spc="-30" dirty="0"/>
              <a:t>m</a:t>
            </a:r>
            <a:r>
              <a:rPr spc="20" dirty="0"/>
              <a:t>p</a:t>
            </a:r>
            <a:r>
              <a:rPr spc="0" dirty="0"/>
              <a:t>a</a:t>
            </a:r>
            <a:r>
              <a:rPr dirty="0"/>
              <a:t>l</a:t>
            </a:r>
            <a:r>
              <a:rPr spc="-5" dirty="0"/>
              <a:t>a</a:t>
            </a:r>
            <a:r>
              <a:rPr spc="60" dirty="0"/>
              <a:t> </a:t>
            </a:r>
            <a:r>
              <a:rPr spc="-30" dirty="0"/>
              <a:t>m</a:t>
            </a:r>
            <a:r>
              <a:rPr spc="-10" dirty="0"/>
              <a:t>e</a:t>
            </a:r>
            <a:r>
              <a:rPr dirty="0"/>
              <a:t>t</a:t>
            </a:r>
            <a:r>
              <a:rPr spc="0" dirty="0"/>
              <a:t>a</a:t>
            </a:r>
            <a:r>
              <a:rPr spc="20" dirty="0"/>
              <a:t>d</a:t>
            </a:r>
            <a:r>
              <a:rPr spc="0" dirty="0"/>
              <a:t>a</a:t>
            </a:r>
            <a:r>
              <a:rPr dirty="0"/>
              <a:t>t</a:t>
            </a:r>
            <a:r>
              <a:rPr spc="-5" dirty="0"/>
              <a:t>a </a:t>
            </a:r>
            <a:r>
              <a:rPr spc="-40" dirty="0"/>
              <a:t>c</a:t>
            </a:r>
            <a:r>
              <a:rPr spc="10" dirty="0"/>
              <a:t>a</a:t>
            </a:r>
            <a:r>
              <a:rPr spc="-40" dirty="0"/>
              <a:t>c</a:t>
            </a:r>
            <a:r>
              <a:rPr spc="25" dirty="0"/>
              <a:t>h</a:t>
            </a:r>
            <a:r>
              <a:rPr spc="-10" dirty="0"/>
              <a:t>e</a:t>
            </a:r>
            <a:r>
              <a:rPr spc="-5" dirty="0"/>
              <a:t>s</a:t>
            </a:r>
            <a:r>
              <a:rPr spc="50" dirty="0"/>
              <a:t> </a:t>
            </a:r>
            <a:r>
              <a:rPr spc="5" dirty="0"/>
              <a:t>w</a:t>
            </a:r>
            <a:r>
              <a:rPr dirty="0"/>
              <a:t>il</a:t>
            </a:r>
            <a:r>
              <a:rPr spc="-5" dirty="0"/>
              <a:t>l</a:t>
            </a:r>
            <a:r>
              <a:rPr spc="-45" dirty="0"/>
              <a:t> </a:t>
            </a:r>
            <a:r>
              <a:rPr spc="20" dirty="0"/>
              <a:t>b</a:t>
            </a:r>
            <a:r>
              <a:rPr dirty="0"/>
              <a:t>e</a:t>
            </a:r>
            <a:r>
              <a:rPr spc="-60" dirty="0"/>
              <a:t> </a:t>
            </a:r>
            <a:r>
              <a:rPr dirty="0"/>
              <a:t>i</a:t>
            </a:r>
            <a:r>
              <a:rPr spc="20" dirty="0"/>
              <a:t>n</a:t>
            </a:r>
            <a:r>
              <a:rPr spc="-50" dirty="0"/>
              <a:t>v</a:t>
            </a:r>
            <a:r>
              <a:rPr spc="0" dirty="0"/>
              <a:t>a</a:t>
            </a:r>
            <a:r>
              <a:rPr dirty="0"/>
              <a:t>li</a:t>
            </a:r>
            <a:r>
              <a:rPr spc="-5" dirty="0"/>
              <a:t>d</a:t>
            </a:r>
          </a:p>
          <a:p>
            <a:pPr marL="177800" marR="355600" indent="-165100" algn="just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pc="-245" dirty="0"/>
              <a:t>Y</a:t>
            </a:r>
            <a:r>
              <a:rPr spc="10" dirty="0"/>
              <a:t>o</a:t>
            </a:r>
            <a:r>
              <a:rPr spc="-5" dirty="0"/>
              <a:t>u</a:t>
            </a:r>
            <a:r>
              <a:rPr spc="70" dirty="0"/>
              <a:t> </a:t>
            </a:r>
            <a:r>
              <a:rPr spc="-30" dirty="0"/>
              <a:t>m</a:t>
            </a:r>
            <a:r>
              <a:rPr spc="20" dirty="0"/>
              <a:t>u</a:t>
            </a:r>
            <a:r>
              <a:rPr spc="-5" dirty="0"/>
              <a:t>st</a:t>
            </a:r>
            <a:r>
              <a:rPr spc="-50" dirty="0"/>
              <a:t> </a:t>
            </a:r>
            <a:r>
              <a:rPr spc="-30" dirty="0"/>
              <a:t>m</a:t>
            </a:r>
            <a:r>
              <a:rPr spc="0" dirty="0"/>
              <a:t>a</a:t>
            </a:r>
            <a:r>
              <a:rPr spc="20" dirty="0"/>
              <a:t>nu</a:t>
            </a:r>
            <a:r>
              <a:rPr spc="0" dirty="0"/>
              <a:t>a</a:t>
            </a:r>
            <a:r>
              <a:rPr dirty="0"/>
              <a:t>ll</a:t>
            </a:r>
            <a:r>
              <a:rPr spc="-5" dirty="0"/>
              <a:t>y</a:t>
            </a:r>
            <a:r>
              <a:rPr spc="-100" dirty="0"/>
              <a:t> </a:t>
            </a:r>
            <a:r>
              <a:rPr spc="-15" dirty="0"/>
              <a:t>r</a:t>
            </a:r>
            <a:r>
              <a:rPr spc="-10" dirty="0"/>
              <a:t>e</a:t>
            </a:r>
            <a:r>
              <a:rPr spc="-35" dirty="0"/>
              <a:t>f</a:t>
            </a:r>
            <a:r>
              <a:rPr spc="-15" dirty="0"/>
              <a:t>r</a:t>
            </a:r>
            <a:r>
              <a:rPr spc="-10" dirty="0"/>
              <a:t>e</a:t>
            </a:r>
            <a:r>
              <a:rPr spc="-5" dirty="0"/>
              <a:t>sh</a:t>
            </a:r>
            <a:r>
              <a:rPr spc="70" dirty="0"/>
              <a:t> </a:t>
            </a:r>
            <a:r>
              <a:rPr spc="10" dirty="0"/>
              <a:t>o</a:t>
            </a:r>
            <a:r>
              <a:rPr dirty="0"/>
              <a:t>r i</a:t>
            </a:r>
            <a:r>
              <a:rPr spc="20" dirty="0"/>
              <a:t>n</a:t>
            </a:r>
            <a:r>
              <a:rPr spc="-50" dirty="0"/>
              <a:t>v</a:t>
            </a:r>
            <a:r>
              <a:rPr spc="0" dirty="0"/>
              <a:t>a</a:t>
            </a:r>
            <a:r>
              <a:rPr dirty="0"/>
              <a:t>li</a:t>
            </a:r>
            <a:r>
              <a:rPr spc="20" dirty="0"/>
              <a:t>d</a:t>
            </a:r>
            <a:r>
              <a:rPr spc="0" dirty="0"/>
              <a:t>a</a:t>
            </a:r>
            <a:r>
              <a:rPr dirty="0"/>
              <a:t>te</a:t>
            </a:r>
            <a:r>
              <a:rPr spc="-160" dirty="0"/>
              <a:t> </a:t>
            </a:r>
            <a:r>
              <a:rPr spc="-40" dirty="0"/>
              <a:t>I</a:t>
            </a:r>
            <a:r>
              <a:rPr spc="-30" dirty="0"/>
              <a:t>m</a:t>
            </a:r>
            <a:r>
              <a:rPr spc="20" dirty="0"/>
              <a:t>p</a:t>
            </a:r>
            <a:r>
              <a:rPr spc="0" dirty="0"/>
              <a:t>a</a:t>
            </a:r>
            <a:r>
              <a:rPr dirty="0"/>
              <a:t>l</a:t>
            </a:r>
            <a:r>
              <a:rPr spc="0" dirty="0"/>
              <a:t>a</a:t>
            </a:r>
            <a:r>
              <a:rPr spc="-125" dirty="0"/>
              <a:t>’</a:t>
            </a:r>
            <a:r>
              <a:rPr spc="-5" dirty="0"/>
              <a:t>s</a:t>
            </a:r>
            <a:r>
              <a:rPr spc="-50" dirty="0"/>
              <a:t> </a:t>
            </a:r>
            <a:r>
              <a:rPr spc="-30" dirty="0"/>
              <a:t>m</a:t>
            </a:r>
            <a:r>
              <a:rPr spc="-10" dirty="0"/>
              <a:t>e</a:t>
            </a:r>
            <a:r>
              <a:rPr dirty="0"/>
              <a:t>t</a:t>
            </a:r>
            <a:r>
              <a:rPr spc="0" dirty="0"/>
              <a:t>a</a:t>
            </a:r>
            <a:r>
              <a:rPr spc="20" dirty="0"/>
              <a:t>d</a:t>
            </a:r>
            <a:r>
              <a:rPr spc="0" dirty="0"/>
              <a:t>a</a:t>
            </a:r>
            <a:r>
              <a:rPr dirty="0"/>
              <a:t>t</a:t>
            </a:r>
            <a:r>
              <a:rPr spc="-5" dirty="0"/>
              <a:t>a </a:t>
            </a:r>
            <a:r>
              <a:rPr spc="-40" dirty="0"/>
              <a:t>c</a:t>
            </a:r>
            <a:r>
              <a:rPr spc="10" dirty="0"/>
              <a:t>a</a:t>
            </a:r>
            <a:r>
              <a:rPr spc="-40" dirty="0"/>
              <a:t>c</a:t>
            </a:r>
            <a:r>
              <a:rPr spc="25" dirty="0"/>
              <a:t>h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4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es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</a:p>
        </p:txBody>
      </p:sp>
      <p:sp>
        <p:nvSpPr>
          <p:cNvPr id="4" name="object 4"/>
          <p:cNvSpPr/>
          <p:nvPr/>
        </p:nvSpPr>
        <p:spPr>
          <a:xfrm>
            <a:off x="4737100" y="2476500"/>
            <a:ext cx="22733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6950" y="25209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6950" y="25209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83150" y="25971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879598" y="0"/>
                </a:moveTo>
                <a:lnTo>
                  <a:pt x="96955" y="104"/>
                </a:lnTo>
                <a:lnTo>
                  <a:pt x="55904" y="10831"/>
                </a:lnTo>
                <a:lnTo>
                  <a:pt x="23643" y="36441"/>
                </a:lnTo>
                <a:lnTo>
                  <a:pt x="4071" y="73032"/>
                </a:lnTo>
                <a:lnTo>
                  <a:pt x="0" y="101602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1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1884244" y="609495"/>
                </a:lnTo>
                <a:lnTo>
                  <a:pt x="1925295" y="598768"/>
                </a:lnTo>
                <a:lnTo>
                  <a:pt x="1957556" y="573158"/>
                </a:lnTo>
                <a:lnTo>
                  <a:pt x="1977128" y="536567"/>
                </a:lnTo>
                <a:lnTo>
                  <a:pt x="1981200" y="507997"/>
                </a:lnTo>
                <a:lnTo>
                  <a:pt x="1981095" y="96956"/>
                </a:lnTo>
                <a:lnTo>
                  <a:pt x="1970368" y="55905"/>
                </a:lnTo>
                <a:lnTo>
                  <a:pt x="1944758" y="23643"/>
                </a:lnTo>
                <a:lnTo>
                  <a:pt x="1908167" y="4071"/>
                </a:lnTo>
                <a:lnTo>
                  <a:pt x="18795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3150" y="25971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0" y="101601"/>
                </a:moveTo>
                <a:lnTo>
                  <a:pt x="8944" y="59855"/>
                </a:lnTo>
                <a:lnTo>
                  <a:pt x="33179" y="26491"/>
                </a:lnTo>
                <a:lnTo>
                  <a:pt x="68804" y="5409"/>
                </a:lnTo>
                <a:lnTo>
                  <a:pt x="1879598" y="0"/>
                </a:lnTo>
                <a:lnTo>
                  <a:pt x="1894203" y="1042"/>
                </a:lnTo>
                <a:lnTo>
                  <a:pt x="1933589" y="15516"/>
                </a:lnTo>
                <a:lnTo>
                  <a:pt x="1963292" y="43981"/>
                </a:lnTo>
                <a:lnTo>
                  <a:pt x="1979414" y="82536"/>
                </a:lnTo>
                <a:lnTo>
                  <a:pt x="1981200" y="507998"/>
                </a:lnTo>
                <a:lnTo>
                  <a:pt x="1980157" y="522604"/>
                </a:lnTo>
                <a:lnTo>
                  <a:pt x="1965683" y="561989"/>
                </a:lnTo>
                <a:lnTo>
                  <a:pt x="1937218" y="591692"/>
                </a:lnTo>
                <a:lnTo>
                  <a:pt x="18986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06950" y="2520950"/>
            <a:ext cx="2133600" cy="7620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150" marR="1224280"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80300" y="1181100"/>
            <a:ext cx="1206500" cy="166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50150" y="1225550"/>
            <a:ext cx="1066800" cy="152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72400" y="1600200"/>
            <a:ext cx="558800" cy="55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50150" y="1225550"/>
            <a:ext cx="1066800" cy="1524000"/>
          </a:xfrm>
          <a:prstGeom prst="rect">
            <a:avLst/>
          </a:prstGeom>
          <a:ln w="12700">
            <a:solidFill>
              <a:srgbClr val="36035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spc="0" dirty="0">
                <a:latin typeface="Calibri"/>
                <a:cs typeface="Calibri"/>
              </a:rPr>
              <a:t>a</a:t>
            </a:r>
            <a:r>
              <a:rPr sz="1600" b="1" spc="-45" dirty="0">
                <a:latin typeface="Calibri"/>
                <a:cs typeface="Calibri"/>
              </a:rPr>
              <a:t>s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spc="30" dirty="0">
                <a:latin typeface="Calibri"/>
                <a:cs typeface="Calibri"/>
              </a:rPr>
              <a:t>or</a:t>
            </a:r>
            <a:r>
              <a:rPr sz="1600" b="1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78105" marR="137795">
              <a:lnSpc>
                <a:spcPts val="1900"/>
              </a:lnSpc>
              <a:spcBef>
                <a:spcPts val="1130"/>
              </a:spcBef>
            </a:pP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25" dirty="0">
                <a:latin typeface="Calibri"/>
                <a:cs typeface="Calibri"/>
              </a:rPr>
              <a:t>BM</a:t>
            </a:r>
            <a:r>
              <a:rPr sz="160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37100" y="3390900"/>
            <a:ext cx="22733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06950" y="34353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6950" y="34353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83150" y="35115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879598" y="0"/>
                </a:moveTo>
                <a:lnTo>
                  <a:pt x="96956" y="104"/>
                </a:lnTo>
                <a:lnTo>
                  <a:pt x="55905" y="10831"/>
                </a:lnTo>
                <a:lnTo>
                  <a:pt x="23643" y="36440"/>
                </a:lnTo>
                <a:lnTo>
                  <a:pt x="4071" y="73032"/>
                </a:lnTo>
                <a:lnTo>
                  <a:pt x="0" y="101601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0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1884243" y="609495"/>
                </a:lnTo>
                <a:lnTo>
                  <a:pt x="1925294" y="598768"/>
                </a:lnTo>
                <a:lnTo>
                  <a:pt x="1957556" y="573159"/>
                </a:lnTo>
                <a:lnTo>
                  <a:pt x="1977128" y="536567"/>
                </a:lnTo>
                <a:lnTo>
                  <a:pt x="1981200" y="507998"/>
                </a:lnTo>
                <a:lnTo>
                  <a:pt x="1981095" y="96956"/>
                </a:lnTo>
                <a:lnTo>
                  <a:pt x="1970368" y="55905"/>
                </a:lnTo>
                <a:lnTo>
                  <a:pt x="1944759" y="23643"/>
                </a:lnTo>
                <a:lnTo>
                  <a:pt x="1908167" y="4071"/>
                </a:lnTo>
                <a:lnTo>
                  <a:pt x="18795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3150" y="35115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0" y="101601"/>
                </a:moveTo>
                <a:lnTo>
                  <a:pt x="8944" y="59855"/>
                </a:lnTo>
                <a:lnTo>
                  <a:pt x="33179" y="26491"/>
                </a:lnTo>
                <a:lnTo>
                  <a:pt x="68804" y="5409"/>
                </a:lnTo>
                <a:lnTo>
                  <a:pt x="1879598" y="0"/>
                </a:lnTo>
                <a:lnTo>
                  <a:pt x="1894203" y="1042"/>
                </a:lnTo>
                <a:lnTo>
                  <a:pt x="1933589" y="15516"/>
                </a:lnTo>
                <a:lnTo>
                  <a:pt x="1963292" y="43981"/>
                </a:lnTo>
                <a:lnTo>
                  <a:pt x="1979414" y="82536"/>
                </a:lnTo>
                <a:lnTo>
                  <a:pt x="1981200" y="507998"/>
                </a:lnTo>
                <a:lnTo>
                  <a:pt x="1980157" y="522604"/>
                </a:lnTo>
                <a:lnTo>
                  <a:pt x="1965683" y="561989"/>
                </a:lnTo>
                <a:lnTo>
                  <a:pt x="1937218" y="591692"/>
                </a:lnTo>
                <a:lnTo>
                  <a:pt x="18986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85298" y="3585464"/>
            <a:ext cx="5930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85298" y="3826764"/>
            <a:ext cx="7296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37100" y="4305300"/>
            <a:ext cx="22733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06950" y="43497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06950" y="43497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83150" y="44259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879598" y="0"/>
                </a:moveTo>
                <a:lnTo>
                  <a:pt x="96956" y="104"/>
                </a:lnTo>
                <a:lnTo>
                  <a:pt x="55905" y="10831"/>
                </a:lnTo>
                <a:lnTo>
                  <a:pt x="23643" y="36440"/>
                </a:lnTo>
                <a:lnTo>
                  <a:pt x="4071" y="73032"/>
                </a:lnTo>
                <a:lnTo>
                  <a:pt x="0" y="101601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0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1884243" y="609495"/>
                </a:lnTo>
                <a:lnTo>
                  <a:pt x="1925294" y="598768"/>
                </a:lnTo>
                <a:lnTo>
                  <a:pt x="1957556" y="573159"/>
                </a:lnTo>
                <a:lnTo>
                  <a:pt x="1977128" y="536567"/>
                </a:lnTo>
                <a:lnTo>
                  <a:pt x="1981200" y="507998"/>
                </a:lnTo>
                <a:lnTo>
                  <a:pt x="1981095" y="96956"/>
                </a:lnTo>
                <a:lnTo>
                  <a:pt x="1970368" y="55905"/>
                </a:lnTo>
                <a:lnTo>
                  <a:pt x="1944759" y="23643"/>
                </a:lnTo>
                <a:lnTo>
                  <a:pt x="1908167" y="4071"/>
                </a:lnTo>
                <a:lnTo>
                  <a:pt x="18795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83150" y="44259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0" y="101601"/>
                </a:moveTo>
                <a:lnTo>
                  <a:pt x="8944" y="59855"/>
                </a:lnTo>
                <a:lnTo>
                  <a:pt x="33179" y="26491"/>
                </a:lnTo>
                <a:lnTo>
                  <a:pt x="68804" y="5409"/>
                </a:lnTo>
                <a:lnTo>
                  <a:pt x="1879598" y="0"/>
                </a:lnTo>
                <a:lnTo>
                  <a:pt x="1894203" y="1042"/>
                </a:lnTo>
                <a:lnTo>
                  <a:pt x="1933589" y="15516"/>
                </a:lnTo>
                <a:lnTo>
                  <a:pt x="1963292" y="43981"/>
                </a:lnTo>
                <a:lnTo>
                  <a:pt x="1979414" y="82536"/>
                </a:lnTo>
                <a:lnTo>
                  <a:pt x="1981200" y="507998"/>
                </a:lnTo>
                <a:lnTo>
                  <a:pt x="1980157" y="522604"/>
                </a:lnTo>
                <a:lnTo>
                  <a:pt x="1965683" y="561989"/>
                </a:lnTo>
                <a:lnTo>
                  <a:pt x="1937218" y="591692"/>
                </a:lnTo>
                <a:lnTo>
                  <a:pt x="18986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06950" y="4349750"/>
            <a:ext cx="2133600" cy="7620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150" marR="1224280"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37100" y="5219700"/>
            <a:ext cx="22733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06950" y="52641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06950" y="526415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0"/>
                </a:moveTo>
                <a:lnTo>
                  <a:pt x="2133600" y="0"/>
                </a:lnTo>
                <a:lnTo>
                  <a:pt x="2133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83150" y="53403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879598" y="0"/>
                </a:moveTo>
                <a:lnTo>
                  <a:pt x="96956" y="104"/>
                </a:lnTo>
                <a:lnTo>
                  <a:pt x="55905" y="10831"/>
                </a:lnTo>
                <a:lnTo>
                  <a:pt x="23643" y="36440"/>
                </a:lnTo>
                <a:lnTo>
                  <a:pt x="4071" y="73032"/>
                </a:lnTo>
                <a:lnTo>
                  <a:pt x="0" y="101601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1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1884243" y="609495"/>
                </a:lnTo>
                <a:lnTo>
                  <a:pt x="1925294" y="598768"/>
                </a:lnTo>
                <a:lnTo>
                  <a:pt x="1957556" y="573158"/>
                </a:lnTo>
                <a:lnTo>
                  <a:pt x="1977128" y="536567"/>
                </a:lnTo>
                <a:lnTo>
                  <a:pt x="1981200" y="507998"/>
                </a:lnTo>
                <a:lnTo>
                  <a:pt x="1981095" y="96956"/>
                </a:lnTo>
                <a:lnTo>
                  <a:pt x="1970368" y="55905"/>
                </a:lnTo>
                <a:lnTo>
                  <a:pt x="1944759" y="23643"/>
                </a:lnTo>
                <a:lnTo>
                  <a:pt x="1908167" y="4071"/>
                </a:lnTo>
                <a:lnTo>
                  <a:pt x="18795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83150" y="534035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0" y="101601"/>
                </a:moveTo>
                <a:lnTo>
                  <a:pt x="8944" y="59855"/>
                </a:lnTo>
                <a:lnTo>
                  <a:pt x="33179" y="26491"/>
                </a:lnTo>
                <a:lnTo>
                  <a:pt x="68804" y="5409"/>
                </a:lnTo>
                <a:lnTo>
                  <a:pt x="1879598" y="0"/>
                </a:lnTo>
                <a:lnTo>
                  <a:pt x="1894203" y="1042"/>
                </a:lnTo>
                <a:lnTo>
                  <a:pt x="1933589" y="15516"/>
                </a:lnTo>
                <a:lnTo>
                  <a:pt x="1963292" y="43981"/>
                </a:lnTo>
                <a:lnTo>
                  <a:pt x="1979414" y="82536"/>
                </a:lnTo>
                <a:lnTo>
                  <a:pt x="1981200" y="507998"/>
                </a:lnTo>
                <a:lnTo>
                  <a:pt x="1980157" y="522604"/>
                </a:lnTo>
                <a:lnTo>
                  <a:pt x="1965683" y="561989"/>
                </a:lnTo>
                <a:lnTo>
                  <a:pt x="1937218" y="591692"/>
                </a:lnTo>
                <a:lnTo>
                  <a:pt x="18986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806950" y="5264150"/>
            <a:ext cx="2133600" cy="7620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150" marR="1224280">
              <a:lnSpc>
                <a:spcPts val="1900"/>
              </a:lnSpc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p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37100" y="1104900"/>
            <a:ext cx="2273300" cy="1358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06950" y="1149350"/>
            <a:ext cx="2133600" cy="1219200"/>
          </a:xfrm>
          <a:custGeom>
            <a:avLst/>
            <a:gdLst/>
            <a:ahLst/>
            <a:cxnLst/>
            <a:rect l="l" t="t" r="r" b="b"/>
            <a:pathLst>
              <a:path w="2133600" h="1219200">
                <a:moveTo>
                  <a:pt x="0" y="0"/>
                </a:moveTo>
                <a:lnTo>
                  <a:pt x="2133600" y="0"/>
                </a:lnTo>
                <a:lnTo>
                  <a:pt x="21336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2DA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06950" y="1149350"/>
            <a:ext cx="2133600" cy="1219200"/>
          </a:xfrm>
          <a:custGeom>
            <a:avLst/>
            <a:gdLst/>
            <a:ahLst/>
            <a:cxnLst/>
            <a:rect l="l" t="t" r="r" b="b"/>
            <a:pathLst>
              <a:path w="2133600" h="1219200">
                <a:moveTo>
                  <a:pt x="0" y="0"/>
                </a:moveTo>
                <a:lnTo>
                  <a:pt x="2133600" y="0"/>
                </a:lnTo>
                <a:lnTo>
                  <a:pt x="21336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59350" y="1225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396998" y="0"/>
                </a:moveTo>
                <a:lnTo>
                  <a:pt x="41268" y="893"/>
                </a:lnTo>
                <a:lnTo>
                  <a:pt x="7758" y="23805"/>
                </a:lnTo>
                <a:lnTo>
                  <a:pt x="0" y="50801"/>
                </a:lnTo>
                <a:lnTo>
                  <a:pt x="893" y="263531"/>
                </a:lnTo>
                <a:lnTo>
                  <a:pt x="23805" y="297041"/>
                </a:lnTo>
                <a:lnTo>
                  <a:pt x="50801" y="304800"/>
                </a:lnTo>
                <a:lnTo>
                  <a:pt x="1406531" y="303906"/>
                </a:lnTo>
                <a:lnTo>
                  <a:pt x="1440041" y="280994"/>
                </a:lnTo>
                <a:lnTo>
                  <a:pt x="1447800" y="253998"/>
                </a:lnTo>
                <a:lnTo>
                  <a:pt x="1446906" y="41268"/>
                </a:lnTo>
                <a:lnTo>
                  <a:pt x="1423994" y="7758"/>
                </a:lnTo>
                <a:lnTo>
                  <a:pt x="13969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59350" y="1225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50801"/>
                </a:moveTo>
                <a:lnTo>
                  <a:pt x="16589" y="13246"/>
                </a:lnTo>
                <a:lnTo>
                  <a:pt x="1396999" y="0"/>
                </a:lnTo>
                <a:lnTo>
                  <a:pt x="1411283" y="2035"/>
                </a:lnTo>
                <a:lnTo>
                  <a:pt x="1442384" y="27952"/>
                </a:lnTo>
                <a:lnTo>
                  <a:pt x="1447800" y="253998"/>
                </a:lnTo>
                <a:lnTo>
                  <a:pt x="1445764" y="268283"/>
                </a:lnTo>
                <a:lnTo>
                  <a:pt x="1419847" y="299383"/>
                </a:lnTo>
                <a:lnTo>
                  <a:pt x="50801" y="304800"/>
                </a:lnTo>
                <a:lnTo>
                  <a:pt x="36516" y="302764"/>
                </a:lnTo>
                <a:lnTo>
                  <a:pt x="5416" y="276847"/>
                </a:lnTo>
                <a:lnTo>
                  <a:pt x="0" y="508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59350" y="1987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396998" y="0"/>
                </a:moveTo>
                <a:lnTo>
                  <a:pt x="41268" y="893"/>
                </a:lnTo>
                <a:lnTo>
                  <a:pt x="7758" y="23805"/>
                </a:lnTo>
                <a:lnTo>
                  <a:pt x="0" y="50801"/>
                </a:lnTo>
                <a:lnTo>
                  <a:pt x="893" y="263531"/>
                </a:lnTo>
                <a:lnTo>
                  <a:pt x="23805" y="297041"/>
                </a:lnTo>
                <a:lnTo>
                  <a:pt x="50801" y="304800"/>
                </a:lnTo>
                <a:lnTo>
                  <a:pt x="1406531" y="303906"/>
                </a:lnTo>
                <a:lnTo>
                  <a:pt x="1440041" y="280994"/>
                </a:lnTo>
                <a:lnTo>
                  <a:pt x="1447800" y="253998"/>
                </a:lnTo>
                <a:lnTo>
                  <a:pt x="1446906" y="41268"/>
                </a:lnTo>
                <a:lnTo>
                  <a:pt x="1423994" y="7758"/>
                </a:lnTo>
                <a:lnTo>
                  <a:pt x="1396998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59350" y="1987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50801"/>
                </a:moveTo>
                <a:lnTo>
                  <a:pt x="16589" y="13246"/>
                </a:lnTo>
                <a:lnTo>
                  <a:pt x="1396999" y="0"/>
                </a:lnTo>
                <a:lnTo>
                  <a:pt x="1411283" y="2035"/>
                </a:lnTo>
                <a:lnTo>
                  <a:pt x="1442384" y="27952"/>
                </a:lnTo>
                <a:lnTo>
                  <a:pt x="1447800" y="253998"/>
                </a:lnTo>
                <a:lnTo>
                  <a:pt x="1445764" y="268283"/>
                </a:lnTo>
                <a:lnTo>
                  <a:pt x="1419847" y="299383"/>
                </a:lnTo>
                <a:lnTo>
                  <a:pt x="50801" y="304800"/>
                </a:lnTo>
                <a:lnTo>
                  <a:pt x="36516" y="302764"/>
                </a:lnTo>
                <a:lnTo>
                  <a:pt x="5416" y="276847"/>
                </a:lnTo>
                <a:lnTo>
                  <a:pt x="0" y="508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59350" y="1606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396998" y="0"/>
                </a:moveTo>
                <a:lnTo>
                  <a:pt x="41268" y="893"/>
                </a:lnTo>
                <a:lnTo>
                  <a:pt x="7758" y="23805"/>
                </a:lnTo>
                <a:lnTo>
                  <a:pt x="0" y="50801"/>
                </a:lnTo>
                <a:lnTo>
                  <a:pt x="893" y="263531"/>
                </a:lnTo>
                <a:lnTo>
                  <a:pt x="23805" y="297041"/>
                </a:lnTo>
                <a:lnTo>
                  <a:pt x="50801" y="304800"/>
                </a:lnTo>
                <a:lnTo>
                  <a:pt x="1406531" y="303906"/>
                </a:lnTo>
                <a:lnTo>
                  <a:pt x="1440041" y="280994"/>
                </a:lnTo>
                <a:lnTo>
                  <a:pt x="1447800" y="253998"/>
                </a:lnTo>
                <a:lnTo>
                  <a:pt x="1446906" y="41268"/>
                </a:lnTo>
                <a:lnTo>
                  <a:pt x="1423994" y="7758"/>
                </a:lnTo>
                <a:lnTo>
                  <a:pt x="1396998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59350" y="160655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50801"/>
                </a:moveTo>
                <a:lnTo>
                  <a:pt x="16589" y="13246"/>
                </a:lnTo>
                <a:lnTo>
                  <a:pt x="1396999" y="0"/>
                </a:lnTo>
                <a:lnTo>
                  <a:pt x="1411283" y="2035"/>
                </a:lnTo>
                <a:lnTo>
                  <a:pt x="1442384" y="27952"/>
                </a:lnTo>
                <a:lnTo>
                  <a:pt x="1447800" y="253998"/>
                </a:lnTo>
                <a:lnTo>
                  <a:pt x="1445764" y="268283"/>
                </a:lnTo>
                <a:lnTo>
                  <a:pt x="1419847" y="299383"/>
                </a:lnTo>
                <a:lnTo>
                  <a:pt x="50801" y="304800"/>
                </a:lnTo>
                <a:lnTo>
                  <a:pt x="36516" y="302764"/>
                </a:lnTo>
                <a:lnTo>
                  <a:pt x="5416" y="276847"/>
                </a:lnTo>
                <a:lnTo>
                  <a:pt x="0" y="508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06950" y="1149350"/>
            <a:ext cx="2133600" cy="12192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5745" marR="666750">
              <a:lnSpc>
                <a:spcPct val="156300"/>
              </a:lnSpc>
            </a:pPr>
            <a:r>
              <a:rPr sz="1600" spc="45" dirty="0">
                <a:latin typeface="Calibri"/>
                <a:cs typeface="Calibri"/>
              </a:rPr>
              <a:t>C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al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er </a:t>
            </a: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St</a:t>
            </a:r>
            <a:r>
              <a:rPr sz="1600" spc="-45" dirty="0">
                <a:latin typeface="Calibri"/>
                <a:cs typeface="Calibri"/>
              </a:rPr>
              <a:t>o</a:t>
            </a: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 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25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-50" dirty="0">
                <a:latin typeface="Calibri"/>
                <a:cs typeface="Calibri"/>
              </a:rPr>
              <a:t>o</a:t>
            </a:r>
            <a:r>
              <a:rPr sz="1600" spc="-45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873750" y="267335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400" y="0"/>
                </a:lnTo>
                <a:lnTo>
                  <a:pt x="914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73750" y="267335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400" y="0"/>
                </a:lnTo>
                <a:lnTo>
                  <a:pt x="914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873750" y="2673350"/>
            <a:ext cx="914400" cy="4572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1140" marR="93980" indent="-152400">
              <a:lnSpc>
                <a:spcPct val="101200"/>
              </a:lnSpc>
            </a:pPr>
            <a:r>
              <a:rPr sz="1400" spc="-5" dirty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r>
              <a:rPr sz="1400" spc="25" dirty="0">
                <a:solidFill>
                  <a:srgbClr val="7F7F7F"/>
                </a:solidFill>
                <a:latin typeface="Calibri"/>
                <a:cs typeface="Calibri"/>
              </a:rPr>
              <a:t>ta</a:t>
            </a:r>
            <a:r>
              <a:rPr sz="1400" spc="-40" dirty="0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sz="1400" spc="25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400" spc="30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1400" spc="5" dirty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1400" spc="20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1400" spc="-40" dirty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1400" spc="-5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873750" y="358775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400" y="0"/>
                </a:lnTo>
                <a:lnTo>
                  <a:pt x="914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73750" y="358775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400" y="0"/>
                </a:lnTo>
                <a:lnTo>
                  <a:pt x="914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946775" y="3610355"/>
            <a:ext cx="7461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r>
              <a:rPr sz="1400" spc="25" dirty="0">
                <a:solidFill>
                  <a:srgbClr val="7F7F7F"/>
                </a:solidFill>
                <a:latin typeface="Calibri"/>
                <a:cs typeface="Calibri"/>
              </a:rPr>
              <a:t>ta</a:t>
            </a:r>
            <a:r>
              <a:rPr sz="1400" spc="-40" dirty="0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sz="1400" spc="25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400" spc="30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99175" y="3826255"/>
            <a:ext cx="4445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1400" spc="20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1400" spc="-40" dirty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1400" spc="-5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873750" y="450215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400" y="0"/>
                </a:lnTo>
                <a:lnTo>
                  <a:pt x="914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73750" y="450215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400" y="0"/>
                </a:lnTo>
                <a:lnTo>
                  <a:pt x="914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873750" y="4502150"/>
            <a:ext cx="914400" cy="4572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1140" marR="93980" indent="-152400">
              <a:lnSpc>
                <a:spcPct val="101200"/>
              </a:lnSpc>
            </a:pPr>
            <a:r>
              <a:rPr sz="1400" spc="-5" dirty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r>
              <a:rPr sz="1400" spc="25" dirty="0">
                <a:solidFill>
                  <a:srgbClr val="7F7F7F"/>
                </a:solidFill>
                <a:latin typeface="Calibri"/>
                <a:cs typeface="Calibri"/>
              </a:rPr>
              <a:t>ta</a:t>
            </a:r>
            <a:r>
              <a:rPr sz="1400" spc="-40" dirty="0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sz="1400" spc="25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400" spc="30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1400" spc="5" dirty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1400" spc="20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1400" spc="-40" dirty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1400" spc="-5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873750" y="541655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400" y="0"/>
                </a:lnTo>
                <a:lnTo>
                  <a:pt x="914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73750" y="541655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914400" y="0"/>
                </a:lnTo>
                <a:lnTo>
                  <a:pt x="9144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873750" y="5416550"/>
            <a:ext cx="914400" cy="4572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1140" marR="93980" indent="-152400">
              <a:lnSpc>
                <a:spcPct val="101200"/>
              </a:lnSpc>
            </a:pPr>
            <a:r>
              <a:rPr sz="1400" spc="-5" dirty="0">
                <a:solidFill>
                  <a:srgbClr val="7F7F7F"/>
                </a:solidFill>
                <a:latin typeface="Calibri"/>
                <a:cs typeface="Calibri"/>
              </a:rPr>
              <a:t>Me</a:t>
            </a:r>
            <a:r>
              <a:rPr sz="1400" spc="25" dirty="0">
                <a:solidFill>
                  <a:srgbClr val="7F7F7F"/>
                </a:solidFill>
                <a:latin typeface="Calibri"/>
                <a:cs typeface="Calibri"/>
              </a:rPr>
              <a:t>ta</a:t>
            </a:r>
            <a:r>
              <a:rPr sz="1400" spc="-40" dirty="0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sz="1400" spc="25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400" spc="30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7F7F7F"/>
                </a:solidFill>
                <a:latin typeface="Calibri"/>
                <a:cs typeface="Calibri"/>
              </a:rPr>
              <a:t>a </a:t>
            </a:r>
            <a:r>
              <a:rPr sz="1400" spc="5" dirty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1400" spc="20" dirty="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1400" spc="-40" dirty="0">
                <a:solidFill>
                  <a:srgbClr val="7F7F7F"/>
                </a:solidFill>
                <a:latin typeface="Calibri"/>
                <a:cs typeface="Calibri"/>
              </a:rPr>
              <a:t>h</a:t>
            </a:r>
            <a:r>
              <a:rPr sz="1400" spc="-5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698740" y="3423411"/>
            <a:ext cx="78930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i="1" spc="20" dirty="0">
                <a:latin typeface="Calibri"/>
                <a:cs typeface="Calibri"/>
              </a:rPr>
              <a:t>E</a:t>
            </a:r>
            <a:r>
              <a:rPr sz="1800" i="1" spc="15" dirty="0">
                <a:latin typeface="Calibri"/>
                <a:cs typeface="Calibri"/>
              </a:rPr>
              <a:t>x</a:t>
            </a:r>
            <a:r>
              <a:rPr sz="1800" i="1" spc="-5" dirty="0">
                <a:latin typeface="Calibri"/>
                <a:cs typeface="Calibri"/>
              </a:rPr>
              <a:t>t</a:t>
            </a:r>
            <a:r>
              <a:rPr sz="1800" i="1" spc="30" dirty="0">
                <a:latin typeface="Calibri"/>
                <a:cs typeface="Calibri"/>
              </a:rPr>
              <a:t>e</a:t>
            </a:r>
            <a:r>
              <a:rPr sz="1800" i="1" spc="-25" dirty="0">
                <a:latin typeface="Calibri"/>
                <a:cs typeface="Calibri"/>
              </a:rPr>
              <a:t>r</a:t>
            </a:r>
            <a:r>
              <a:rPr sz="1800" i="1" spc="-30" dirty="0">
                <a:latin typeface="Calibri"/>
                <a:cs typeface="Calibri"/>
              </a:rPr>
              <a:t>na</a:t>
            </a:r>
            <a:r>
              <a:rPr sz="1800" i="1" dirty="0">
                <a:latin typeface="Calibri"/>
                <a:cs typeface="Calibri"/>
              </a:rPr>
              <a:t>l </a:t>
            </a:r>
            <a:r>
              <a:rPr sz="1800" i="1" spc="-50" dirty="0">
                <a:latin typeface="Calibri"/>
                <a:cs typeface="Calibri"/>
              </a:rPr>
              <a:t>c</a:t>
            </a:r>
            <a:r>
              <a:rPr sz="1800" i="1" spc="-30" dirty="0">
                <a:latin typeface="Calibri"/>
                <a:cs typeface="Calibri"/>
              </a:rPr>
              <a:t>hang</a:t>
            </a:r>
            <a:r>
              <a:rPr sz="1800" i="1" spc="30" dirty="0">
                <a:latin typeface="Calibri"/>
                <a:cs typeface="Calibri"/>
              </a:rPr>
              <a:t>e</a:t>
            </a:r>
            <a:r>
              <a:rPr sz="1800" i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61300" y="4000500"/>
            <a:ext cx="444500" cy="673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31150" y="404495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304800" y="381000"/>
                </a:moveTo>
                <a:lnTo>
                  <a:pt x="0" y="381000"/>
                </a:lnTo>
                <a:lnTo>
                  <a:pt x="152400" y="533400"/>
                </a:lnTo>
                <a:lnTo>
                  <a:pt x="304800" y="381000"/>
                </a:lnTo>
                <a:close/>
              </a:path>
              <a:path w="304800" h="533400">
                <a:moveTo>
                  <a:pt x="228600" y="0"/>
                </a:moveTo>
                <a:lnTo>
                  <a:pt x="76200" y="0"/>
                </a:lnTo>
                <a:lnTo>
                  <a:pt x="76200" y="381000"/>
                </a:lnTo>
                <a:lnTo>
                  <a:pt x="228600" y="381000"/>
                </a:lnTo>
                <a:lnTo>
                  <a:pt x="228600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31150" y="404495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152400" y="533400"/>
                </a:moveTo>
                <a:lnTo>
                  <a:pt x="0" y="381000"/>
                </a:lnTo>
                <a:lnTo>
                  <a:pt x="76200" y="381000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381000"/>
                </a:lnTo>
                <a:lnTo>
                  <a:pt x="304800" y="381000"/>
                </a:lnTo>
                <a:lnTo>
                  <a:pt x="152400" y="533400"/>
                </a:lnTo>
                <a:close/>
              </a:path>
            </a:pathLst>
          </a:custGeom>
          <a:ln w="12700">
            <a:solidFill>
              <a:srgbClr val="0B5A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21550" y="4806950"/>
            <a:ext cx="1524000" cy="609600"/>
          </a:xfrm>
          <a:custGeom>
            <a:avLst/>
            <a:gdLst/>
            <a:ahLst/>
            <a:cxnLst/>
            <a:rect l="l" t="t" r="r" b="b"/>
            <a:pathLst>
              <a:path w="1524000" h="609600">
                <a:moveTo>
                  <a:pt x="1422398" y="0"/>
                </a:moveTo>
                <a:lnTo>
                  <a:pt x="96956" y="104"/>
                </a:lnTo>
                <a:lnTo>
                  <a:pt x="55905" y="10831"/>
                </a:lnTo>
                <a:lnTo>
                  <a:pt x="23643" y="36440"/>
                </a:lnTo>
                <a:lnTo>
                  <a:pt x="4071" y="73032"/>
                </a:lnTo>
                <a:lnTo>
                  <a:pt x="0" y="101601"/>
                </a:lnTo>
                <a:lnTo>
                  <a:pt x="104" y="512643"/>
                </a:lnTo>
                <a:lnTo>
                  <a:pt x="10831" y="553694"/>
                </a:lnTo>
                <a:lnTo>
                  <a:pt x="36440" y="585956"/>
                </a:lnTo>
                <a:lnTo>
                  <a:pt x="73032" y="605528"/>
                </a:lnTo>
                <a:lnTo>
                  <a:pt x="101601" y="609600"/>
                </a:lnTo>
                <a:lnTo>
                  <a:pt x="1427043" y="609495"/>
                </a:lnTo>
                <a:lnTo>
                  <a:pt x="1468094" y="598768"/>
                </a:lnTo>
                <a:lnTo>
                  <a:pt x="1500356" y="573159"/>
                </a:lnTo>
                <a:lnTo>
                  <a:pt x="1519928" y="536567"/>
                </a:lnTo>
                <a:lnTo>
                  <a:pt x="1524000" y="507998"/>
                </a:lnTo>
                <a:lnTo>
                  <a:pt x="1523895" y="96956"/>
                </a:lnTo>
                <a:lnTo>
                  <a:pt x="1513168" y="55905"/>
                </a:lnTo>
                <a:lnTo>
                  <a:pt x="1487559" y="23643"/>
                </a:lnTo>
                <a:lnTo>
                  <a:pt x="1450967" y="4071"/>
                </a:lnTo>
                <a:lnTo>
                  <a:pt x="1422398" y="0"/>
                </a:lnTo>
                <a:close/>
              </a:path>
            </a:pathLst>
          </a:custGeom>
          <a:solidFill>
            <a:srgbClr val="D4EE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21550" y="4806950"/>
            <a:ext cx="1524000" cy="609600"/>
          </a:xfrm>
          <a:custGeom>
            <a:avLst/>
            <a:gdLst/>
            <a:ahLst/>
            <a:cxnLst/>
            <a:rect l="l" t="t" r="r" b="b"/>
            <a:pathLst>
              <a:path w="1524000" h="609600">
                <a:moveTo>
                  <a:pt x="0" y="101601"/>
                </a:moveTo>
                <a:lnTo>
                  <a:pt x="8944" y="59855"/>
                </a:lnTo>
                <a:lnTo>
                  <a:pt x="33179" y="26491"/>
                </a:lnTo>
                <a:lnTo>
                  <a:pt x="68804" y="5409"/>
                </a:lnTo>
                <a:lnTo>
                  <a:pt x="1422398" y="0"/>
                </a:lnTo>
                <a:lnTo>
                  <a:pt x="1437003" y="1042"/>
                </a:lnTo>
                <a:lnTo>
                  <a:pt x="1476389" y="15516"/>
                </a:lnTo>
                <a:lnTo>
                  <a:pt x="1506092" y="43981"/>
                </a:lnTo>
                <a:lnTo>
                  <a:pt x="1522214" y="82536"/>
                </a:lnTo>
                <a:lnTo>
                  <a:pt x="1524000" y="507998"/>
                </a:lnTo>
                <a:lnTo>
                  <a:pt x="1522957" y="522604"/>
                </a:lnTo>
                <a:lnTo>
                  <a:pt x="1508483" y="561989"/>
                </a:lnTo>
                <a:lnTo>
                  <a:pt x="1480018" y="591692"/>
                </a:lnTo>
                <a:lnTo>
                  <a:pt x="1441463" y="607814"/>
                </a:lnTo>
                <a:lnTo>
                  <a:pt x="101601" y="609600"/>
                </a:lnTo>
                <a:lnTo>
                  <a:pt x="86995" y="608557"/>
                </a:lnTo>
                <a:lnTo>
                  <a:pt x="47610" y="594083"/>
                </a:lnTo>
                <a:lnTo>
                  <a:pt x="17907" y="565618"/>
                </a:lnTo>
                <a:lnTo>
                  <a:pt x="1785" y="527063"/>
                </a:lnTo>
                <a:lnTo>
                  <a:pt x="0" y="101601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792275" y="4983479"/>
            <a:ext cx="5613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874000" y="2794000"/>
            <a:ext cx="444500" cy="673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43850" y="283845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228600" y="152400"/>
                </a:moveTo>
                <a:lnTo>
                  <a:pt x="76200" y="152400"/>
                </a:lnTo>
                <a:lnTo>
                  <a:pt x="76200" y="533400"/>
                </a:lnTo>
                <a:lnTo>
                  <a:pt x="228600" y="533400"/>
                </a:lnTo>
                <a:lnTo>
                  <a:pt x="228600" y="152400"/>
                </a:lnTo>
                <a:close/>
              </a:path>
              <a:path w="304800" h="533400">
                <a:moveTo>
                  <a:pt x="152400" y="0"/>
                </a:moveTo>
                <a:lnTo>
                  <a:pt x="0" y="152400"/>
                </a:lnTo>
                <a:lnTo>
                  <a:pt x="304800" y="152400"/>
                </a:lnTo>
                <a:lnTo>
                  <a:pt x="152400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43850" y="283845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152400" y="0"/>
                </a:moveTo>
                <a:lnTo>
                  <a:pt x="304800" y="152400"/>
                </a:lnTo>
                <a:lnTo>
                  <a:pt x="228600" y="152400"/>
                </a:lnTo>
                <a:lnTo>
                  <a:pt x="228600" y="533400"/>
                </a:lnTo>
                <a:lnTo>
                  <a:pt x="76200" y="533400"/>
                </a:lnTo>
                <a:lnTo>
                  <a:pt x="76200" y="152400"/>
                </a:lnTo>
                <a:lnTo>
                  <a:pt x="0" y="152400"/>
                </a:lnTo>
                <a:lnTo>
                  <a:pt x="152400" y="0"/>
                </a:lnTo>
                <a:close/>
              </a:path>
            </a:pathLst>
          </a:custGeom>
          <a:ln w="12700">
            <a:solidFill>
              <a:srgbClr val="0B5A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08700" y="2705100"/>
            <a:ext cx="508000" cy="5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72303" y="2743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396" y="0"/>
                </a:moveTo>
                <a:lnTo>
                  <a:pt x="144617" y="5536"/>
                </a:lnTo>
                <a:lnTo>
                  <a:pt x="102850" y="21263"/>
                </a:lnTo>
                <a:lnTo>
                  <a:pt x="66421" y="45856"/>
                </a:lnTo>
                <a:lnTo>
                  <a:pt x="36651" y="77993"/>
                </a:lnTo>
                <a:lnTo>
                  <a:pt x="14866" y="116348"/>
                </a:lnTo>
                <a:lnTo>
                  <a:pt x="2389" y="159599"/>
                </a:lnTo>
                <a:lnTo>
                  <a:pt x="0" y="187940"/>
                </a:lnTo>
                <a:lnTo>
                  <a:pt x="0" y="193059"/>
                </a:lnTo>
                <a:lnTo>
                  <a:pt x="5432" y="236279"/>
                </a:lnTo>
                <a:lnTo>
                  <a:pt x="21159" y="278045"/>
                </a:lnTo>
                <a:lnTo>
                  <a:pt x="45753" y="314475"/>
                </a:lnTo>
                <a:lnTo>
                  <a:pt x="77889" y="344244"/>
                </a:lnTo>
                <a:lnTo>
                  <a:pt x="116245" y="366029"/>
                </a:lnTo>
                <a:lnTo>
                  <a:pt x="159496" y="378506"/>
                </a:lnTo>
                <a:lnTo>
                  <a:pt x="190396" y="381000"/>
                </a:lnTo>
                <a:lnTo>
                  <a:pt x="206020" y="380368"/>
                </a:lnTo>
                <a:lnTo>
                  <a:pt x="250609" y="371288"/>
                </a:lnTo>
                <a:lnTo>
                  <a:pt x="290743" y="352458"/>
                </a:lnTo>
                <a:lnTo>
                  <a:pt x="325100" y="325203"/>
                </a:lnTo>
                <a:lnTo>
                  <a:pt x="339179" y="309258"/>
                </a:lnTo>
                <a:lnTo>
                  <a:pt x="191202" y="309258"/>
                </a:lnTo>
                <a:lnTo>
                  <a:pt x="178897" y="308568"/>
                </a:lnTo>
                <a:lnTo>
                  <a:pt x="141728" y="298721"/>
                </a:lnTo>
                <a:lnTo>
                  <a:pt x="109550" y="277945"/>
                </a:lnTo>
                <a:lnTo>
                  <a:pt x="81719" y="239148"/>
                </a:lnTo>
                <a:lnTo>
                  <a:pt x="71340" y="193059"/>
                </a:lnTo>
                <a:lnTo>
                  <a:pt x="71677" y="181079"/>
                </a:lnTo>
                <a:lnTo>
                  <a:pt x="73240" y="169098"/>
                </a:lnTo>
                <a:lnTo>
                  <a:pt x="76058" y="157205"/>
                </a:lnTo>
                <a:lnTo>
                  <a:pt x="80157" y="145493"/>
                </a:lnTo>
                <a:lnTo>
                  <a:pt x="85565" y="134052"/>
                </a:lnTo>
                <a:lnTo>
                  <a:pt x="190994" y="134052"/>
                </a:lnTo>
                <a:lnTo>
                  <a:pt x="142480" y="81506"/>
                </a:lnTo>
                <a:lnTo>
                  <a:pt x="153814" y="77218"/>
                </a:lnTo>
                <a:lnTo>
                  <a:pt x="165486" y="74151"/>
                </a:lnTo>
                <a:lnTo>
                  <a:pt x="177432" y="72320"/>
                </a:lnTo>
                <a:lnTo>
                  <a:pt x="189590" y="71741"/>
                </a:lnTo>
                <a:lnTo>
                  <a:pt x="339179" y="71741"/>
                </a:lnTo>
                <a:lnTo>
                  <a:pt x="335039" y="66524"/>
                </a:lnTo>
                <a:lnTo>
                  <a:pt x="302903" y="36755"/>
                </a:lnTo>
                <a:lnTo>
                  <a:pt x="264547" y="14970"/>
                </a:lnTo>
                <a:lnTo>
                  <a:pt x="221296" y="2493"/>
                </a:lnTo>
                <a:lnTo>
                  <a:pt x="206020" y="631"/>
                </a:lnTo>
                <a:lnTo>
                  <a:pt x="190396" y="0"/>
                </a:lnTo>
                <a:close/>
              </a:path>
              <a:path w="381000" h="381000">
                <a:moveTo>
                  <a:pt x="190994" y="134052"/>
                </a:moveTo>
                <a:lnTo>
                  <a:pt x="85565" y="134052"/>
                </a:lnTo>
                <a:lnTo>
                  <a:pt x="238312" y="299493"/>
                </a:lnTo>
                <a:lnTo>
                  <a:pt x="226978" y="303781"/>
                </a:lnTo>
                <a:lnTo>
                  <a:pt x="215306" y="306848"/>
                </a:lnTo>
                <a:lnTo>
                  <a:pt x="203360" y="308679"/>
                </a:lnTo>
                <a:lnTo>
                  <a:pt x="191202" y="309258"/>
                </a:lnTo>
                <a:lnTo>
                  <a:pt x="339179" y="309258"/>
                </a:lnTo>
                <a:lnTo>
                  <a:pt x="365926" y="264651"/>
                </a:lnTo>
                <a:lnTo>
                  <a:pt x="372273" y="246947"/>
                </a:lnTo>
                <a:lnTo>
                  <a:pt x="295227" y="246947"/>
                </a:lnTo>
                <a:lnTo>
                  <a:pt x="190994" y="134052"/>
                </a:lnTo>
                <a:close/>
              </a:path>
              <a:path w="381000" h="381000">
                <a:moveTo>
                  <a:pt x="339179" y="71741"/>
                </a:moveTo>
                <a:lnTo>
                  <a:pt x="189590" y="71741"/>
                </a:lnTo>
                <a:lnTo>
                  <a:pt x="201895" y="72431"/>
                </a:lnTo>
                <a:lnTo>
                  <a:pt x="214285" y="74407"/>
                </a:lnTo>
                <a:lnTo>
                  <a:pt x="251328" y="88207"/>
                </a:lnTo>
                <a:lnTo>
                  <a:pt x="287230" y="121178"/>
                </a:lnTo>
                <a:lnTo>
                  <a:pt x="306553" y="164347"/>
                </a:lnTo>
                <a:lnTo>
                  <a:pt x="309452" y="187940"/>
                </a:lnTo>
                <a:lnTo>
                  <a:pt x="309116" y="199920"/>
                </a:lnTo>
                <a:lnTo>
                  <a:pt x="307552" y="211901"/>
                </a:lnTo>
                <a:lnTo>
                  <a:pt x="304734" y="223794"/>
                </a:lnTo>
                <a:lnTo>
                  <a:pt x="300635" y="235506"/>
                </a:lnTo>
                <a:lnTo>
                  <a:pt x="295227" y="246947"/>
                </a:lnTo>
                <a:lnTo>
                  <a:pt x="372273" y="246947"/>
                </a:lnTo>
                <a:lnTo>
                  <a:pt x="375360" y="236279"/>
                </a:lnTo>
                <a:lnTo>
                  <a:pt x="378403" y="221400"/>
                </a:lnTo>
                <a:lnTo>
                  <a:pt x="380265" y="206124"/>
                </a:lnTo>
                <a:lnTo>
                  <a:pt x="380793" y="193059"/>
                </a:lnTo>
                <a:lnTo>
                  <a:pt x="380793" y="187940"/>
                </a:lnTo>
                <a:lnTo>
                  <a:pt x="375360" y="144720"/>
                </a:lnTo>
                <a:lnTo>
                  <a:pt x="359633" y="102954"/>
                </a:lnTo>
                <a:lnTo>
                  <a:pt x="344141" y="77993"/>
                </a:lnTo>
                <a:lnTo>
                  <a:pt x="339179" y="71741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08700" y="3619500"/>
            <a:ext cx="508000" cy="5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72303" y="3657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396" y="0"/>
                </a:moveTo>
                <a:lnTo>
                  <a:pt x="144617" y="5536"/>
                </a:lnTo>
                <a:lnTo>
                  <a:pt x="102850" y="21263"/>
                </a:lnTo>
                <a:lnTo>
                  <a:pt x="66421" y="45856"/>
                </a:lnTo>
                <a:lnTo>
                  <a:pt x="36651" y="77993"/>
                </a:lnTo>
                <a:lnTo>
                  <a:pt x="14866" y="116348"/>
                </a:lnTo>
                <a:lnTo>
                  <a:pt x="2389" y="159599"/>
                </a:lnTo>
                <a:lnTo>
                  <a:pt x="0" y="187940"/>
                </a:lnTo>
                <a:lnTo>
                  <a:pt x="0" y="193059"/>
                </a:lnTo>
                <a:lnTo>
                  <a:pt x="5432" y="236279"/>
                </a:lnTo>
                <a:lnTo>
                  <a:pt x="21159" y="278045"/>
                </a:lnTo>
                <a:lnTo>
                  <a:pt x="45753" y="314475"/>
                </a:lnTo>
                <a:lnTo>
                  <a:pt x="77889" y="344244"/>
                </a:lnTo>
                <a:lnTo>
                  <a:pt x="116245" y="366029"/>
                </a:lnTo>
                <a:lnTo>
                  <a:pt x="159496" y="378506"/>
                </a:lnTo>
                <a:lnTo>
                  <a:pt x="190396" y="381000"/>
                </a:lnTo>
                <a:lnTo>
                  <a:pt x="206020" y="380368"/>
                </a:lnTo>
                <a:lnTo>
                  <a:pt x="250609" y="371288"/>
                </a:lnTo>
                <a:lnTo>
                  <a:pt x="290743" y="352458"/>
                </a:lnTo>
                <a:lnTo>
                  <a:pt x="325100" y="325203"/>
                </a:lnTo>
                <a:lnTo>
                  <a:pt x="339179" y="309258"/>
                </a:lnTo>
                <a:lnTo>
                  <a:pt x="191202" y="309258"/>
                </a:lnTo>
                <a:lnTo>
                  <a:pt x="178897" y="308568"/>
                </a:lnTo>
                <a:lnTo>
                  <a:pt x="141728" y="298721"/>
                </a:lnTo>
                <a:lnTo>
                  <a:pt x="109550" y="277945"/>
                </a:lnTo>
                <a:lnTo>
                  <a:pt x="81719" y="239148"/>
                </a:lnTo>
                <a:lnTo>
                  <a:pt x="71340" y="193059"/>
                </a:lnTo>
                <a:lnTo>
                  <a:pt x="71677" y="181079"/>
                </a:lnTo>
                <a:lnTo>
                  <a:pt x="73240" y="169098"/>
                </a:lnTo>
                <a:lnTo>
                  <a:pt x="76058" y="157205"/>
                </a:lnTo>
                <a:lnTo>
                  <a:pt x="80157" y="145493"/>
                </a:lnTo>
                <a:lnTo>
                  <a:pt x="85565" y="134052"/>
                </a:lnTo>
                <a:lnTo>
                  <a:pt x="190994" y="134052"/>
                </a:lnTo>
                <a:lnTo>
                  <a:pt x="142480" y="81506"/>
                </a:lnTo>
                <a:lnTo>
                  <a:pt x="153814" y="77218"/>
                </a:lnTo>
                <a:lnTo>
                  <a:pt x="165486" y="74151"/>
                </a:lnTo>
                <a:lnTo>
                  <a:pt x="177432" y="72320"/>
                </a:lnTo>
                <a:lnTo>
                  <a:pt x="189590" y="71741"/>
                </a:lnTo>
                <a:lnTo>
                  <a:pt x="339179" y="71741"/>
                </a:lnTo>
                <a:lnTo>
                  <a:pt x="335039" y="66524"/>
                </a:lnTo>
                <a:lnTo>
                  <a:pt x="302903" y="36755"/>
                </a:lnTo>
                <a:lnTo>
                  <a:pt x="264547" y="14970"/>
                </a:lnTo>
                <a:lnTo>
                  <a:pt x="221296" y="2493"/>
                </a:lnTo>
                <a:lnTo>
                  <a:pt x="206020" y="631"/>
                </a:lnTo>
                <a:lnTo>
                  <a:pt x="190396" y="0"/>
                </a:lnTo>
                <a:close/>
              </a:path>
              <a:path w="381000" h="381000">
                <a:moveTo>
                  <a:pt x="190994" y="134052"/>
                </a:moveTo>
                <a:lnTo>
                  <a:pt x="85565" y="134052"/>
                </a:lnTo>
                <a:lnTo>
                  <a:pt x="238312" y="299493"/>
                </a:lnTo>
                <a:lnTo>
                  <a:pt x="226978" y="303781"/>
                </a:lnTo>
                <a:lnTo>
                  <a:pt x="215306" y="306848"/>
                </a:lnTo>
                <a:lnTo>
                  <a:pt x="203360" y="308679"/>
                </a:lnTo>
                <a:lnTo>
                  <a:pt x="191202" y="309258"/>
                </a:lnTo>
                <a:lnTo>
                  <a:pt x="339179" y="309258"/>
                </a:lnTo>
                <a:lnTo>
                  <a:pt x="365926" y="264651"/>
                </a:lnTo>
                <a:lnTo>
                  <a:pt x="372273" y="246947"/>
                </a:lnTo>
                <a:lnTo>
                  <a:pt x="295227" y="246947"/>
                </a:lnTo>
                <a:lnTo>
                  <a:pt x="190994" y="134052"/>
                </a:lnTo>
                <a:close/>
              </a:path>
              <a:path w="381000" h="381000">
                <a:moveTo>
                  <a:pt x="339179" y="71741"/>
                </a:moveTo>
                <a:lnTo>
                  <a:pt x="189590" y="71741"/>
                </a:lnTo>
                <a:lnTo>
                  <a:pt x="201895" y="72431"/>
                </a:lnTo>
                <a:lnTo>
                  <a:pt x="214285" y="74407"/>
                </a:lnTo>
                <a:lnTo>
                  <a:pt x="251328" y="88207"/>
                </a:lnTo>
                <a:lnTo>
                  <a:pt x="287230" y="121178"/>
                </a:lnTo>
                <a:lnTo>
                  <a:pt x="306553" y="164347"/>
                </a:lnTo>
                <a:lnTo>
                  <a:pt x="309452" y="187940"/>
                </a:lnTo>
                <a:lnTo>
                  <a:pt x="309116" y="199920"/>
                </a:lnTo>
                <a:lnTo>
                  <a:pt x="307552" y="211901"/>
                </a:lnTo>
                <a:lnTo>
                  <a:pt x="304734" y="223794"/>
                </a:lnTo>
                <a:lnTo>
                  <a:pt x="300635" y="235506"/>
                </a:lnTo>
                <a:lnTo>
                  <a:pt x="295227" y="246947"/>
                </a:lnTo>
                <a:lnTo>
                  <a:pt x="372273" y="246947"/>
                </a:lnTo>
                <a:lnTo>
                  <a:pt x="375360" y="236279"/>
                </a:lnTo>
                <a:lnTo>
                  <a:pt x="378403" y="221400"/>
                </a:lnTo>
                <a:lnTo>
                  <a:pt x="380265" y="206124"/>
                </a:lnTo>
                <a:lnTo>
                  <a:pt x="380793" y="193059"/>
                </a:lnTo>
                <a:lnTo>
                  <a:pt x="380793" y="187940"/>
                </a:lnTo>
                <a:lnTo>
                  <a:pt x="375360" y="144720"/>
                </a:lnTo>
                <a:lnTo>
                  <a:pt x="359633" y="102954"/>
                </a:lnTo>
                <a:lnTo>
                  <a:pt x="344141" y="77993"/>
                </a:lnTo>
                <a:lnTo>
                  <a:pt x="339179" y="71741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08700" y="4533900"/>
            <a:ext cx="508000" cy="5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72303" y="4572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396" y="0"/>
                </a:moveTo>
                <a:lnTo>
                  <a:pt x="144617" y="5536"/>
                </a:lnTo>
                <a:lnTo>
                  <a:pt x="102850" y="21263"/>
                </a:lnTo>
                <a:lnTo>
                  <a:pt x="66421" y="45856"/>
                </a:lnTo>
                <a:lnTo>
                  <a:pt x="36651" y="77993"/>
                </a:lnTo>
                <a:lnTo>
                  <a:pt x="14866" y="116348"/>
                </a:lnTo>
                <a:lnTo>
                  <a:pt x="2389" y="159599"/>
                </a:lnTo>
                <a:lnTo>
                  <a:pt x="0" y="187940"/>
                </a:lnTo>
                <a:lnTo>
                  <a:pt x="0" y="193059"/>
                </a:lnTo>
                <a:lnTo>
                  <a:pt x="5432" y="236279"/>
                </a:lnTo>
                <a:lnTo>
                  <a:pt x="21159" y="278045"/>
                </a:lnTo>
                <a:lnTo>
                  <a:pt x="45753" y="314475"/>
                </a:lnTo>
                <a:lnTo>
                  <a:pt x="77889" y="344244"/>
                </a:lnTo>
                <a:lnTo>
                  <a:pt x="116245" y="366029"/>
                </a:lnTo>
                <a:lnTo>
                  <a:pt x="159496" y="378506"/>
                </a:lnTo>
                <a:lnTo>
                  <a:pt x="190396" y="381000"/>
                </a:lnTo>
                <a:lnTo>
                  <a:pt x="206020" y="380368"/>
                </a:lnTo>
                <a:lnTo>
                  <a:pt x="250609" y="371288"/>
                </a:lnTo>
                <a:lnTo>
                  <a:pt x="290743" y="352458"/>
                </a:lnTo>
                <a:lnTo>
                  <a:pt x="325100" y="325203"/>
                </a:lnTo>
                <a:lnTo>
                  <a:pt x="339179" y="309258"/>
                </a:lnTo>
                <a:lnTo>
                  <a:pt x="191202" y="309258"/>
                </a:lnTo>
                <a:lnTo>
                  <a:pt x="178897" y="308568"/>
                </a:lnTo>
                <a:lnTo>
                  <a:pt x="141728" y="298721"/>
                </a:lnTo>
                <a:lnTo>
                  <a:pt x="109550" y="277945"/>
                </a:lnTo>
                <a:lnTo>
                  <a:pt x="81719" y="239148"/>
                </a:lnTo>
                <a:lnTo>
                  <a:pt x="71340" y="193059"/>
                </a:lnTo>
                <a:lnTo>
                  <a:pt x="71677" y="181079"/>
                </a:lnTo>
                <a:lnTo>
                  <a:pt x="73240" y="169098"/>
                </a:lnTo>
                <a:lnTo>
                  <a:pt x="76058" y="157205"/>
                </a:lnTo>
                <a:lnTo>
                  <a:pt x="80157" y="145493"/>
                </a:lnTo>
                <a:lnTo>
                  <a:pt x="85565" y="134052"/>
                </a:lnTo>
                <a:lnTo>
                  <a:pt x="190994" y="134052"/>
                </a:lnTo>
                <a:lnTo>
                  <a:pt x="142480" y="81506"/>
                </a:lnTo>
                <a:lnTo>
                  <a:pt x="153814" y="77218"/>
                </a:lnTo>
                <a:lnTo>
                  <a:pt x="165486" y="74151"/>
                </a:lnTo>
                <a:lnTo>
                  <a:pt x="177432" y="72320"/>
                </a:lnTo>
                <a:lnTo>
                  <a:pt x="189590" y="71741"/>
                </a:lnTo>
                <a:lnTo>
                  <a:pt x="339179" y="71741"/>
                </a:lnTo>
                <a:lnTo>
                  <a:pt x="335039" y="66524"/>
                </a:lnTo>
                <a:lnTo>
                  <a:pt x="302903" y="36755"/>
                </a:lnTo>
                <a:lnTo>
                  <a:pt x="264547" y="14970"/>
                </a:lnTo>
                <a:lnTo>
                  <a:pt x="221296" y="2493"/>
                </a:lnTo>
                <a:lnTo>
                  <a:pt x="206020" y="631"/>
                </a:lnTo>
                <a:lnTo>
                  <a:pt x="190396" y="0"/>
                </a:lnTo>
                <a:close/>
              </a:path>
              <a:path w="381000" h="381000">
                <a:moveTo>
                  <a:pt x="190994" y="134052"/>
                </a:moveTo>
                <a:lnTo>
                  <a:pt x="85565" y="134052"/>
                </a:lnTo>
                <a:lnTo>
                  <a:pt x="238312" y="299493"/>
                </a:lnTo>
                <a:lnTo>
                  <a:pt x="226978" y="303781"/>
                </a:lnTo>
                <a:lnTo>
                  <a:pt x="215306" y="306848"/>
                </a:lnTo>
                <a:lnTo>
                  <a:pt x="203360" y="308679"/>
                </a:lnTo>
                <a:lnTo>
                  <a:pt x="191202" y="309258"/>
                </a:lnTo>
                <a:lnTo>
                  <a:pt x="339179" y="309258"/>
                </a:lnTo>
                <a:lnTo>
                  <a:pt x="365926" y="264651"/>
                </a:lnTo>
                <a:lnTo>
                  <a:pt x="372273" y="246947"/>
                </a:lnTo>
                <a:lnTo>
                  <a:pt x="295227" y="246947"/>
                </a:lnTo>
                <a:lnTo>
                  <a:pt x="190994" y="134052"/>
                </a:lnTo>
                <a:close/>
              </a:path>
              <a:path w="381000" h="381000">
                <a:moveTo>
                  <a:pt x="339179" y="71741"/>
                </a:moveTo>
                <a:lnTo>
                  <a:pt x="189590" y="71741"/>
                </a:lnTo>
                <a:lnTo>
                  <a:pt x="201895" y="72431"/>
                </a:lnTo>
                <a:lnTo>
                  <a:pt x="214285" y="74407"/>
                </a:lnTo>
                <a:lnTo>
                  <a:pt x="251328" y="88207"/>
                </a:lnTo>
                <a:lnTo>
                  <a:pt x="287230" y="121178"/>
                </a:lnTo>
                <a:lnTo>
                  <a:pt x="306553" y="164347"/>
                </a:lnTo>
                <a:lnTo>
                  <a:pt x="309452" y="187940"/>
                </a:lnTo>
                <a:lnTo>
                  <a:pt x="309116" y="199920"/>
                </a:lnTo>
                <a:lnTo>
                  <a:pt x="307552" y="211901"/>
                </a:lnTo>
                <a:lnTo>
                  <a:pt x="304734" y="223794"/>
                </a:lnTo>
                <a:lnTo>
                  <a:pt x="300635" y="235506"/>
                </a:lnTo>
                <a:lnTo>
                  <a:pt x="295227" y="246947"/>
                </a:lnTo>
                <a:lnTo>
                  <a:pt x="372273" y="246947"/>
                </a:lnTo>
                <a:lnTo>
                  <a:pt x="375360" y="236279"/>
                </a:lnTo>
                <a:lnTo>
                  <a:pt x="378403" y="221400"/>
                </a:lnTo>
                <a:lnTo>
                  <a:pt x="380265" y="206124"/>
                </a:lnTo>
                <a:lnTo>
                  <a:pt x="380793" y="193059"/>
                </a:lnTo>
                <a:lnTo>
                  <a:pt x="380793" y="187940"/>
                </a:lnTo>
                <a:lnTo>
                  <a:pt x="375360" y="144720"/>
                </a:lnTo>
                <a:lnTo>
                  <a:pt x="359633" y="102954"/>
                </a:lnTo>
                <a:lnTo>
                  <a:pt x="344141" y="77993"/>
                </a:lnTo>
                <a:lnTo>
                  <a:pt x="339179" y="71741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08700" y="5448300"/>
            <a:ext cx="508000" cy="5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72303" y="5486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396" y="0"/>
                </a:moveTo>
                <a:lnTo>
                  <a:pt x="144617" y="5536"/>
                </a:lnTo>
                <a:lnTo>
                  <a:pt x="102850" y="21263"/>
                </a:lnTo>
                <a:lnTo>
                  <a:pt x="66421" y="45856"/>
                </a:lnTo>
                <a:lnTo>
                  <a:pt x="36651" y="77993"/>
                </a:lnTo>
                <a:lnTo>
                  <a:pt x="14866" y="116348"/>
                </a:lnTo>
                <a:lnTo>
                  <a:pt x="2389" y="159599"/>
                </a:lnTo>
                <a:lnTo>
                  <a:pt x="0" y="193059"/>
                </a:lnTo>
                <a:lnTo>
                  <a:pt x="528" y="206123"/>
                </a:lnTo>
                <a:lnTo>
                  <a:pt x="9608" y="250712"/>
                </a:lnTo>
                <a:lnTo>
                  <a:pt x="28437" y="290847"/>
                </a:lnTo>
                <a:lnTo>
                  <a:pt x="55692" y="325203"/>
                </a:lnTo>
                <a:lnTo>
                  <a:pt x="90049" y="352458"/>
                </a:lnTo>
                <a:lnTo>
                  <a:pt x="130183" y="371288"/>
                </a:lnTo>
                <a:lnTo>
                  <a:pt x="174772" y="380368"/>
                </a:lnTo>
                <a:lnTo>
                  <a:pt x="190396" y="381000"/>
                </a:lnTo>
                <a:lnTo>
                  <a:pt x="206020" y="380368"/>
                </a:lnTo>
                <a:lnTo>
                  <a:pt x="250609" y="371288"/>
                </a:lnTo>
                <a:lnTo>
                  <a:pt x="290743" y="352458"/>
                </a:lnTo>
                <a:lnTo>
                  <a:pt x="325100" y="325203"/>
                </a:lnTo>
                <a:lnTo>
                  <a:pt x="339179" y="309259"/>
                </a:lnTo>
                <a:lnTo>
                  <a:pt x="191202" y="309259"/>
                </a:lnTo>
                <a:lnTo>
                  <a:pt x="178897" y="308568"/>
                </a:lnTo>
                <a:lnTo>
                  <a:pt x="141728" y="298721"/>
                </a:lnTo>
                <a:lnTo>
                  <a:pt x="109550" y="277945"/>
                </a:lnTo>
                <a:lnTo>
                  <a:pt x="81719" y="239148"/>
                </a:lnTo>
                <a:lnTo>
                  <a:pt x="71340" y="193059"/>
                </a:lnTo>
                <a:lnTo>
                  <a:pt x="71677" y="181079"/>
                </a:lnTo>
                <a:lnTo>
                  <a:pt x="73240" y="169098"/>
                </a:lnTo>
                <a:lnTo>
                  <a:pt x="76058" y="157205"/>
                </a:lnTo>
                <a:lnTo>
                  <a:pt x="80157" y="145493"/>
                </a:lnTo>
                <a:lnTo>
                  <a:pt x="85565" y="134052"/>
                </a:lnTo>
                <a:lnTo>
                  <a:pt x="190994" y="134052"/>
                </a:lnTo>
                <a:lnTo>
                  <a:pt x="142480" y="81506"/>
                </a:lnTo>
                <a:lnTo>
                  <a:pt x="153814" y="77218"/>
                </a:lnTo>
                <a:lnTo>
                  <a:pt x="165486" y="74151"/>
                </a:lnTo>
                <a:lnTo>
                  <a:pt x="177432" y="72320"/>
                </a:lnTo>
                <a:lnTo>
                  <a:pt x="189590" y="71741"/>
                </a:lnTo>
                <a:lnTo>
                  <a:pt x="339179" y="71741"/>
                </a:lnTo>
                <a:lnTo>
                  <a:pt x="335039" y="66524"/>
                </a:lnTo>
                <a:lnTo>
                  <a:pt x="302903" y="36755"/>
                </a:lnTo>
                <a:lnTo>
                  <a:pt x="264547" y="14970"/>
                </a:lnTo>
                <a:lnTo>
                  <a:pt x="221296" y="2493"/>
                </a:lnTo>
                <a:lnTo>
                  <a:pt x="206020" y="631"/>
                </a:lnTo>
                <a:lnTo>
                  <a:pt x="190396" y="0"/>
                </a:lnTo>
                <a:close/>
              </a:path>
              <a:path w="381000" h="381000">
                <a:moveTo>
                  <a:pt x="190994" y="134052"/>
                </a:moveTo>
                <a:lnTo>
                  <a:pt x="85565" y="134052"/>
                </a:lnTo>
                <a:lnTo>
                  <a:pt x="238312" y="299493"/>
                </a:lnTo>
                <a:lnTo>
                  <a:pt x="226978" y="303781"/>
                </a:lnTo>
                <a:lnTo>
                  <a:pt x="215306" y="306849"/>
                </a:lnTo>
                <a:lnTo>
                  <a:pt x="203360" y="308680"/>
                </a:lnTo>
                <a:lnTo>
                  <a:pt x="191202" y="309259"/>
                </a:lnTo>
                <a:lnTo>
                  <a:pt x="339179" y="309259"/>
                </a:lnTo>
                <a:lnTo>
                  <a:pt x="365926" y="264651"/>
                </a:lnTo>
                <a:lnTo>
                  <a:pt x="372273" y="246947"/>
                </a:lnTo>
                <a:lnTo>
                  <a:pt x="295227" y="246947"/>
                </a:lnTo>
                <a:lnTo>
                  <a:pt x="190994" y="134052"/>
                </a:lnTo>
                <a:close/>
              </a:path>
              <a:path w="381000" h="381000">
                <a:moveTo>
                  <a:pt x="339179" y="71741"/>
                </a:moveTo>
                <a:lnTo>
                  <a:pt x="189590" y="71741"/>
                </a:lnTo>
                <a:lnTo>
                  <a:pt x="201895" y="72431"/>
                </a:lnTo>
                <a:lnTo>
                  <a:pt x="214285" y="74407"/>
                </a:lnTo>
                <a:lnTo>
                  <a:pt x="251327" y="88207"/>
                </a:lnTo>
                <a:lnTo>
                  <a:pt x="287230" y="121178"/>
                </a:lnTo>
                <a:lnTo>
                  <a:pt x="306553" y="164347"/>
                </a:lnTo>
                <a:lnTo>
                  <a:pt x="309452" y="187940"/>
                </a:lnTo>
                <a:lnTo>
                  <a:pt x="309116" y="199920"/>
                </a:lnTo>
                <a:lnTo>
                  <a:pt x="307552" y="211901"/>
                </a:lnTo>
                <a:lnTo>
                  <a:pt x="304734" y="223794"/>
                </a:lnTo>
                <a:lnTo>
                  <a:pt x="300635" y="235506"/>
                </a:lnTo>
                <a:lnTo>
                  <a:pt x="295227" y="246947"/>
                </a:lnTo>
                <a:lnTo>
                  <a:pt x="372273" y="246947"/>
                </a:lnTo>
                <a:lnTo>
                  <a:pt x="375360" y="236279"/>
                </a:lnTo>
                <a:lnTo>
                  <a:pt x="378403" y="221400"/>
                </a:lnTo>
                <a:lnTo>
                  <a:pt x="380265" y="206123"/>
                </a:lnTo>
                <a:lnTo>
                  <a:pt x="380793" y="193059"/>
                </a:lnTo>
                <a:lnTo>
                  <a:pt x="380793" y="187940"/>
                </a:lnTo>
                <a:lnTo>
                  <a:pt x="375360" y="144720"/>
                </a:lnTo>
                <a:lnTo>
                  <a:pt x="359633" y="102954"/>
                </a:lnTo>
                <a:lnTo>
                  <a:pt x="344141" y="77993"/>
                </a:lnTo>
                <a:lnTo>
                  <a:pt x="339179" y="71741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8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"/>
                <a:cs typeface="Calibri"/>
              </a:rPr>
              <a:t>U</a:t>
            </a:r>
            <a:r>
              <a:rPr spc="35" dirty="0">
                <a:latin typeface="Calibri"/>
                <a:cs typeface="Calibri"/>
              </a:rPr>
              <a:t>pd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d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9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8637" y="1229944"/>
          <a:ext cx="8000999" cy="48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  <a:gridCol w="2895600"/>
                <a:gridCol w="2971799"/>
              </a:tblGrid>
              <a:tr h="701040">
                <a:tc gridSpan="3">
                  <a:txBody>
                    <a:bodyPr/>
                    <a:lstStyle/>
                    <a:p>
                      <a:pPr marL="125095" marR="314325" indent="495300">
                        <a:lnSpc>
                          <a:spcPct val="100000"/>
                        </a:lnSpc>
                        <a:tabLst>
                          <a:tab pos="2728595" algn="l"/>
                          <a:tab pos="5357495" algn="l"/>
                        </a:tabLst>
                      </a:pP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	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	</a:t>
                      </a:r>
                      <a:r>
                        <a:rPr sz="20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ff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spc="1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 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1440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ew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dd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INVALIDAT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2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METADATA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marR="478790">
                        <a:lnSpc>
                          <a:spcPct val="99500"/>
                        </a:lnSpc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cac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e;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cac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1737360">
                <a:tc>
                  <a:txBody>
                    <a:bodyPr/>
                    <a:lstStyle/>
                    <a:p>
                      <a:pPr marL="86360" marR="774700">
                        <a:lnSpc>
                          <a:spcPts val="2100"/>
                        </a:lnSpc>
                      </a:pPr>
                      <a:r>
                        <a:rPr sz="1800" spc="-8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s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6360">
                        <a:lnSpc>
                          <a:spcPts val="2140"/>
                        </a:lnSpc>
                      </a:pPr>
                      <a:r>
                        <a:rPr sz="1800" i="1" spc="-25" dirty="0">
                          <a:latin typeface="Calibri"/>
                          <a:cs typeface="Calibri"/>
                        </a:rPr>
                        <a:t>or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6360" marR="90170">
                        <a:lnSpc>
                          <a:spcPts val="2100"/>
                        </a:lnSpc>
                        <a:spcBef>
                          <a:spcPts val="160"/>
                        </a:spcBef>
                      </a:pPr>
                      <a:r>
                        <a:rPr sz="1800" spc="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ew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dd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REFRES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800" b="1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&lt;table&gt;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marR="126364">
                        <a:lnSpc>
                          <a:spcPct val="100299"/>
                        </a:lnSpc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fo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mm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114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fo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ew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1463040">
                <a:tc>
                  <a:txBody>
                    <a:bodyPr/>
                    <a:lstStyle/>
                    <a:p>
                      <a:pPr marL="86360" marR="231140">
                        <a:lnSpc>
                          <a:spcPct val="988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 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H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13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INVALIDAT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2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METADATA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84455">
                        <a:lnSpc>
                          <a:spcPts val="213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&lt;table&gt;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marR="337820">
                        <a:lnSpc>
                          <a:spcPct val="99500"/>
                        </a:lnSpc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e.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ca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213600" cy="296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unn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7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doop</a:t>
            </a:r>
            <a:r>
              <a:rPr sz="2000" spc="-105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ail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14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rre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ail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14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f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8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ound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07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5" dirty="0">
                <a:latin typeface="Calibri"/>
                <a:cs typeface="Calibri"/>
              </a:rPr>
              <a:t>F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06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55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022215" cy="284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20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40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7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11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159500" cy="131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 algn="ctr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unn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45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w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8613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1666254"/>
            <a:ext cx="6567170" cy="985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COMPUTE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ially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ub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6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4041" y="1685311"/>
            <a:ext cx="787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STATS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0" dirty="0">
                <a:latin typeface="Calibri"/>
                <a:cs typeface="Calibri"/>
              </a:rPr>
              <a:t>za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6" name="object 6"/>
          <p:cNvSpPr/>
          <p:nvPr/>
        </p:nvSpPr>
        <p:spPr>
          <a:xfrm>
            <a:off x="419100" y="2781300"/>
            <a:ext cx="76835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3550" y="2825750"/>
            <a:ext cx="7543800" cy="2438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 marR="3890645">
              <a:lnSpc>
                <a:spcPct val="109400"/>
              </a:lnSpc>
            </a:pPr>
            <a:r>
              <a:rPr sz="1600" b="1" spc="35" dirty="0">
                <a:solidFill>
                  <a:srgbClr val="FF0000"/>
                </a:solidFill>
                <a:latin typeface="Courier New"/>
                <a:cs typeface="Courier New"/>
              </a:rPr>
              <a:t>COMPUT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-2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FF0000"/>
                </a:solidFill>
                <a:latin typeface="Courier New"/>
                <a:cs typeface="Courier New"/>
              </a:rPr>
              <a:t>STAT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-1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orders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; </a:t>
            </a:r>
            <a:r>
              <a:rPr sz="1600" b="1" spc="35" dirty="0">
                <a:solidFill>
                  <a:srgbClr val="FF0000"/>
                </a:solidFill>
                <a:latin typeface="Courier New"/>
                <a:cs typeface="Courier New"/>
              </a:rPr>
              <a:t>COMPUT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600" b="1" spc="-2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FF0000"/>
                </a:solidFill>
                <a:latin typeface="Courier New"/>
                <a:cs typeface="Courier New"/>
              </a:rPr>
              <a:t>STAT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600" b="1" spc="-1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order_de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ai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;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600" b="1" spc="-2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COUNT(o.or</a:t>
            </a:r>
            <a:r>
              <a:rPr sz="1600" b="1" spc="-65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er</a:t>
            </a:r>
            <a:r>
              <a:rPr sz="1600" b="1" spc="-65" dirty="0">
                <a:solidFill>
                  <a:srgbClr val="010000"/>
                </a:solidFill>
                <a:latin typeface="Courier New"/>
                <a:cs typeface="Courier New"/>
              </a:rPr>
              <a:t>_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i</a:t>
            </a:r>
            <a:r>
              <a:rPr sz="1600" b="1" spc="-6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410845">
              <a:lnSpc>
                <a:spcPct val="100000"/>
              </a:lnSpc>
              <a:spcBef>
                <a:spcPts val="180"/>
              </a:spcBef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FRO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1600" b="1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order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endParaRPr sz="1600">
              <a:latin typeface="Courier New"/>
              <a:cs typeface="Courier New"/>
            </a:endParaRPr>
          </a:p>
          <a:p>
            <a:pPr marL="410845">
              <a:lnSpc>
                <a:spcPct val="100000"/>
              </a:lnSpc>
              <a:spcBef>
                <a:spcPts val="180"/>
              </a:spcBef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JOI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600" b="1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order_deta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-3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  <a:p>
            <a:pPr marL="410845" marR="3179445">
              <a:lnSpc>
                <a:spcPct val="109400"/>
              </a:lnSpc>
            </a:pP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600" b="1" spc="-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(o.order_</a:t>
            </a:r>
            <a:r>
              <a:rPr sz="1600" b="1" spc="-60" dirty="0">
                <a:solidFill>
                  <a:srgbClr val="010000"/>
                </a:solidFill>
                <a:latin typeface="Courier New"/>
                <a:cs typeface="Courier New"/>
              </a:rPr>
              <a:t>i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600" b="1" spc="-2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=</a:t>
            </a:r>
            <a:r>
              <a:rPr sz="1600" b="1" spc="-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d.order_i</a:t>
            </a:r>
            <a:r>
              <a:rPr sz="1600" b="1" spc="-6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)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WHER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600" b="1" spc="-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YEAR(o.or</a:t>
            </a:r>
            <a:r>
              <a:rPr sz="1600" b="1" spc="-65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er</a:t>
            </a:r>
            <a:r>
              <a:rPr sz="1600" b="1" spc="-65" dirty="0">
                <a:solidFill>
                  <a:srgbClr val="010000"/>
                </a:solidFill>
                <a:latin typeface="Courier New"/>
                <a:cs typeface="Courier New"/>
              </a:rPr>
              <a:t>_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600" b="1" spc="-65" dirty="0">
                <a:solidFill>
                  <a:srgbClr val="010000"/>
                </a:solidFill>
                <a:latin typeface="Courier New"/>
                <a:cs typeface="Courier New"/>
              </a:rPr>
              <a:t>a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600" b="1" spc="4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r>
              <a:rPr sz="1600" b="1" spc="-3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=</a:t>
            </a:r>
            <a:r>
              <a:rPr sz="1600" b="1" spc="-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40" dirty="0">
                <a:solidFill>
                  <a:srgbClr val="010000"/>
                </a:solidFill>
                <a:latin typeface="Courier New"/>
                <a:cs typeface="Courier New"/>
              </a:rPr>
              <a:t>2008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13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628015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5" dirty="0">
                <a:latin typeface="Calibri"/>
                <a:cs typeface="Calibri"/>
              </a:rPr>
              <a:t>Vi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95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-195" dirty="0">
                <a:latin typeface="Calibri"/>
                <a:cs typeface="Calibri"/>
              </a:rPr>
              <a:t>T</a:t>
            </a:r>
            <a:r>
              <a:rPr sz="2000" b="1" spc="-215" dirty="0">
                <a:latin typeface="Calibri"/>
                <a:cs typeface="Calibri"/>
              </a:rPr>
              <a:t>A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-195" dirty="0">
                <a:latin typeface="Calibri"/>
                <a:cs typeface="Calibri"/>
              </a:rPr>
              <a:t>T</a:t>
            </a:r>
            <a:r>
              <a:rPr sz="2000" b="1" spc="-215" dirty="0">
                <a:latin typeface="Calibri"/>
                <a:cs typeface="Calibri"/>
              </a:rPr>
              <a:t>A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0" dirty="0">
                <a:latin typeface="Calibri"/>
                <a:cs typeface="Calibri"/>
              </a:rPr>
              <a:t>za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647700" y="1562100"/>
            <a:ext cx="34925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1200" y="1714500"/>
            <a:ext cx="33401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2150" y="1606550"/>
            <a:ext cx="3352800" cy="6096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SHO</a:t>
            </a:r>
            <a:r>
              <a:rPr sz="1600" b="1" dirty="0">
                <a:latin typeface="Courier New"/>
                <a:cs typeface="Courier New"/>
              </a:rPr>
              <a:t>W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TABL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STAT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orders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7700" y="3314700"/>
            <a:ext cx="3797300" cy="749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1200" y="3467100"/>
            <a:ext cx="3454400" cy="546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2150" y="3359150"/>
            <a:ext cx="3657600" cy="6096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SHO</a:t>
            </a:r>
            <a:r>
              <a:rPr sz="1600" b="1" dirty="0">
                <a:latin typeface="Courier New"/>
                <a:cs typeface="Courier New"/>
              </a:rPr>
              <a:t>W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COLUM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STAT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orders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14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17650" y="2432050"/>
          <a:ext cx="6019802" cy="696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4490"/>
                <a:gridCol w="882904"/>
                <a:gridCol w="1373443"/>
                <a:gridCol w="1484565"/>
                <a:gridCol w="914400"/>
              </a:tblGrid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#</a:t>
                      </a:r>
                      <a:r>
                        <a:rPr sz="1600" b="1" spc="-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spc="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spc="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6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#</a:t>
                      </a:r>
                      <a:r>
                        <a:rPr sz="1600" b="1" spc="-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600" b="1" spc="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il</a:t>
                      </a:r>
                      <a:r>
                        <a:rPr sz="1600" b="1" spc="-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b="1" spc="-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16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b="1" spc="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6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-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-10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600" b="1" spc="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600" b="1" spc="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600" b="1" spc="-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-3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600" b="1" spc="3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b="1" spc="-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600" b="1" spc="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1662951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60.26MB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NO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CACHED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TEXT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17650" y="4260850"/>
          <a:ext cx="6477000" cy="1393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7759"/>
                <a:gridCol w="901860"/>
                <a:gridCol w="1475772"/>
                <a:gridCol w="833389"/>
                <a:gridCol w="854110"/>
                <a:gridCol w="854110"/>
              </a:tblGrid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-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3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#</a:t>
                      </a:r>
                      <a:r>
                        <a:rPr sz="1400" b="1" spc="1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spc="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-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#</a:t>
                      </a:r>
                      <a:r>
                        <a:rPr sz="14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ll</a:t>
                      </a:r>
                      <a:r>
                        <a:rPr sz="14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400" b="1" spc="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3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14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5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8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3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14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order_id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2224714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cust_id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257818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order_date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1570457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nn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4152900" y="1257300"/>
            <a:ext cx="45593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03700" y="1371600"/>
            <a:ext cx="4508500" cy="153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7350" y="1301750"/>
            <a:ext cx="4419600" cy="1600200"/>
          </a:xfrm>
          <a:custGeom>
            <a:avLst/>
            <a:gdLst/>
            <a:ahLst/>
            <a:cxnLst/>
            <a:rect l="l" t="t" r="r" b="b"/>
            <a:pathLst>
              <a:path w="4419600" h="1600200">
                <a:moveTo>
                  <a:pt x="0" y="0"/>
                </a:moveTo>
                <a:lnTo>
                  <a:pt x="4419600" y="0"/>
                </a:lnTo>
                <a:lnTo>
                  <a:pt x="44196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7350" y="1301750"/>
            <a:ext cx="4419600" cy="1600200"/>
          </a:xfrm>
          <a:custGeom>
            <a:avLst/>
            <a:gdLst/>
            <a:ahLst/>
            <a:cxnLst/>
            <a:rect l="l" t="t" r="r" b="b"/>
            <a:pathLst>
              <a:path w="4419600" h="1600200">
                <a:moveTo>
                  <a:pt x="0" y="0"/>
                </a:moveTo>
                <a:lnTo>
                  <a:pt x="4419600" y="0"/>
                </a:lnTo>
                <a:lnTo>
                  <a:pt x="44196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65500" y="1828800"/>
            <a:ext cx="1003300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9000" y="1923642"/>
            <a:ext cx="762635" cy="116839"/>
          </a:xfrm>
          <a:custGeom>
            <a:avLst/>
            <a:gdLst/>
            <a:ahLst/>
            <a:cxnLst/>
            <a:rect l="l" t="t" r="r" b="b"/>
            <a:pathLst>
              <a:path w="762635" h="116839">
                <a:moveTo>
                  <a:pt x="0" y="44857"/>
                </a:moveTo>
                <a:lnTo>
                  <a:pt x="0" y="70257"/>
                </a:lnTo>
                <a:lnTo>
                  <a:pt x="689877" y="70258"/>
                </a:lnTo>
                <a:lnTo>
                  <a:pt x="648196" y="94573"/>
                </a:lnTo>
                <a:lnTo>
                  <a:pt x="646149" y="102349"/>
                </a:lnTo>
                <a:lnTo>
                  <a:pt x="653218" y="114466"/>
                </a:lnTo>
                <a:lnTo>
                  <a:pt x="660994" y="116512"/>
                </a:lnTo>
                <a:lnTo>
                  <a:pt x="762058" y="57558"/>
                </a:lnTo>
                <a:lnTo>
                  <a:pt x="740287" y="44858"/>
                </a:lnTo>
                <a:lnTo>
                  <a:pt x="0" y="44857"/>
                </a:lnTo>
                <a:close/>
              </a:path>
              <a:path w="762635" h="116839">
                <a:moveTo>
                  <a:pt x="660565" y="0"/>
                </a:moveTo>
                <a:lnTo>
                  <a:pt x="654278" y="1653"/>
                </a:lnTo>
                <a:lnTo>
                  <a:pt x="651451" y="3680"/>
                </a:lnTo>
                <a:lnTo>
                  <a:pt x="646150" y="12767"/>
                </a:lnTo>
                <a:lnTo>
                  <a:pt x="648196" y="20544"/>
                </a:lnTo>
                <a:lnTo>
                  <a:pt x="689877" y="44858"/>
                </a:lnTo>
                <a:lnTo>
                  <a:pt x="740287" y="44858"/>
                </a:lnTo>
                <a:lnTo>
                  <a:pt x="664024" y="372"/>
                </a:lnTo>
                <a:lnTo>
                  <a:pt x="660565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61179" y="1513478"/>
            <a:ext cx="4000500" cy="1821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c.cust_id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nam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total 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customer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2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JOI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order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(c.cust_i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o.cust_i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395095">
              <a:lnSpc>
                <a:spcPct val="100000"/>
              </a:lnSpc>
              <a:spcBef>
                <a:spcPts val="1235"/>
              </a:spcBef>
            </a:pPr>
            <a:r>
              <a:rPr sz="1600" b="1" spc="-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45" dirty="0">
                <a:latin typeface="Calibri"/>
                <a:cs typeface="Calibri"/>
              </a:rPr>
              <a:t>s</a:t>
            </a:r>
            <a:r>
              <a:rPr sz="1600" b="1" spc="30" dirty="0">
                <a:latin typeface="Calibri"/>
                <a:cs typeface="Calibri"/>
              </a:rPr>
              <a:t>u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f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30" dirty="0">
                <a:latin typeface="Calibri"/>
                <a:cs typeface="Calibri"/>
              </a:rPr>
              <a:t>qu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30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3277" y="1208024"/>
            <a:ext cx="1397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0" dirty="0">
                <a:latin typeface="Calibri"/>
                <a:cs typeface="Calibri"/>
              </a:rPr>
              <a:t>c</a:t>
            </a:r>
            <a:r>
              <a:rPr sz="1600" b="1" spc="40" dirty="0">
                <a:latin typeface="Calibri"/>
                <a:cs typeface="Calibri"/>
              </a:rPr>
              <a:t>u</a:t>
            </a:r>
            <a:r>
              <a:rPr sz="1600" b="1" spc="-45" dirty="0">
                <a:latin typeface="Calibri"/>
                <a:cs typeface="Calibri"/>
              </a:rPr>
              <a:t>s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spc="25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30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5" dirty="0">
                <a:latin typeface="Calibri"/>
                <a:cs typeface="Calibri"/>
              </a:rPr>
              <a:t> 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30" dirty="0">
                <a:latin typeface="Calibri"/>
                <a:cs typeface="Calibri"/>
              </a:rPr>
              <a:t>b</a:t>
            </a:r>
            <a:r>
              <a:rPr sz="1600" b="1" dirty="0">
                <a:latin typeface="Calibri"/>
                <a:cs typeface="Calibri"/>
              </a:rPr>
              <a:t>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2875" y="3570223"/>
            <a:ext cx="10674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latin typeface="Calibri"/>
                <a:cs typeface="Calibri"/>
              </a:rPr>
              <a:t>o</a:t>
            </a:r>
            <a:r>
              <a:rPr sz="1600" b="1" spc="30" dirty="0">
                <a:latin typeface="Calibri"/>
                <a:cs typeface="Calibri"/>
              </a:rPr>
              <a:t>rd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30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5" dirty="0">
                <a:latin typeface="Calibri"/>
                <a:cs typeface="Calibri"/>
              </a:rPr>
              <a:t> 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30" dirty="0">
                <a:latin typeface="Calibri"/>
                <a:cs typeface="Calibri"/>
              </a:rPr>
              <a:t>b</a:t>
            </a:r>
            <a:r>
              <a:rPr sz="1600" b="1" dirty="0">
                <a:latin typeface="Calibri"/>
                <a:cs typeface="Calibri"/>
              </a:rPr>
              <a:t>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3800" y="2133600"/>
            <a:ext cx="635000" cy="199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7300" y="2248834"/>
            <a:ext cx="394335" cy="1790064"/>
          </a:xfrm>
          <a:custGeom>
            <a:avLst/>
            <a:gdLst/>
            <a:ahLst/>
            <a:cxnLst/>
            <a:rect l="l" t="t" r="r" b="b"/>
            <a:pathLst>
              <a:path w="394335" h="1790064">
                <a:moveTo>
                  <a:pt x="282811" y="0"/>
                </a:moveTo>
                <a:lnTo>
                  <a:pt x="275612" y="3586"/>
                </a:lnTo>
                <a:lnTo>
                  <a:pt x="271158" y="16888"/>
                </a:lnTo>
                <a:lnTo>
                  <a:pt x="274745" y="24085"/>
                </a:lnTo>
                <a:lnTo>
                  <a:pt x="291160" y="29583"/>
                </a:lnTo>
                <a:lnTo>
                  <a:pt x="5685" y="29583"/>
                </a:lnTo>
                <a:lnTo>
                  <a:pt x="0" y="35269"/>
                </a:lnTo>
                <a:lnTo>
                  <a:pt x="0" y="1789765"/>
                </a:lnTo>
                <a:lnTo>
                  <a:pt x="25400" y="1789765"/>
                </a:lnTo>
                <a:lnTo>
                  <a:pt x="25400" y="54983"/>
                </a:lnTo>
                <a:lnTo>
                  <a:pt x="373954" y="54983"/>
                </a:lnTo>
                <a:lnTo>
                  <a:pt x="393757" y="37153"/>
                </a:lnTo>
                <a:lnTo>
                  <a:pt x="282811" y="0"/>
                </a:lnTo>
                <a:close/>
              </a:path>
              <a:path w="394335" h="1790064">
                <a:moveTo>
                  <a:pt x="373954" y="54983"/>
                </a:moveTo>
                <a:lnTo>
                  <a:pt x="335995" y="54983"/>
                </a:lnTo>
                <a:lnTo>
                  <a:pt x="289810" y="96565"/>
                </a:lnTo>
                <a:lnTo>
                  <a:pt x="289389" y="104594"/>
                </a:lnTo>
                <a:lnTo>
                  <a:pt x="298776" y="115020"/>
                </a:lnTo>
                <a:lnTo>
                  <a:pt x="306806" y="115441"/>
                </a:lnTo>
                <a:lnTo>
                  <a:pt x="373954" y="5498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8200" y="3975100"/>
            <a:ext cx="5080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41700" y="402590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6</a:t>
            </a:fld>
            <a:endParaRPr spc="-5" dirty="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946650" y="3416118"/>
          <a:ext cx="2910164" cy="1759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5850"/>
                <a:gridCol w="1040257"/>
                <a:gridCol w="964057"/>
              </a:tblGrid>
              <a:tr h="3657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1539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6352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Bob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1456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Carlos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1871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12484" y="1508108"/>
          <a:ext cx="2910165" cy="1759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5851"/>
                <a:gridCol w="1040257"/>
                <a:gridCol w="964057"/>
              </a:tblGrid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2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3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oun</a:t>
                      </a: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us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Bob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Carlos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mx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Dieter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27050" y="3879850"/>
          <a:ext cx="2910165" cy="2107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879308"/>
                <a:gridCol w="964057"/>
              </a:tblGrid>
              <a:tr h="3657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2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1539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1871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6352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1456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z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2137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47025" cy="402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5" dirty="0">
                <a:latin typeface="Calibri"/>
                <a:cs typeface="Calibri"/>
              </a:rPr>
              <a:t>y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unu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gg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marR="3048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77800" marR="508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  <a:p>
            <a:pPr marL="177800" marR="153035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85" dirty="0">
                <a:latin typeface="Calibri"/>
                <a:cs typeface="Calibri"/>
              </a:rPr>
              <a:t>r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150" dirty="0">
                <a:latin typeface="Calibri"/>
                <a:cs typeface="Calibri"/>
              </a:rPr>
              <a:t>z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4"/>
            <a:ext cx="7837170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42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ix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EXPLAI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 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>
                <a:latin typeface="Calibri"/>
                <a:cs typeface="Calibri"/>
              </a:rPr>
              <a:t>V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25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  <p:sp>
        <p:nvSpPr>
          <p:cNvPr id="4" name="object 4"/>
          <p:cNvSpPr/>
          <p:nvPr/>
        </p:nvSpPr>
        <p:spPr>
          <a:xfrm>
            <a:off x="468420" y="1905000"/>
            <a:ext cx="3798780" cy="3373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3906" y="1974020"/>
            <a:ext cx="3640893" cy="3131379"/>
          </a:xfrm>
          <a:custGeom>
            <a:avLst/>
            <a:gdLst/>
            <a:ahLst/>
            <a:cxnLst/>
            <a:rect l="l" t="t" r="r" b="b"/>
            <a:pathLst>
              <a:path w="3581400" h="2819400">
                <a:moveTo>
                  <a:pt x="0" y="0"/>
                </a:moveTo>
                <a:lnTo>
                  <a:pt x="3581400" y="0"/>
                </a:lnTo>
                <a:lnTo>
                  <a:pt x="3581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2180" y="2433845"/>
            <a:ext cx="3111500" cy="284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EXPLAI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600" b="1" spc="-2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600" b="1" spc="-22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*</a:t>
            </a:r>
            <a:endParaRPr sz="1600" dirty="0">
              <a:latin typeface="Courier New"/>
              <a:cs typeface="Courier New"/>
            </a:endParaRPr>
          </a:p>
          <a:p>
            <a:pPr marL="254000" marR="733425">
              <a:lnSpc>
                <a:spcPct val="109400"/>
              </a:lnSpc>
            </a:pP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FRO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600" b="1" spc="-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customers WHER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600" b="1" spc="-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10000"/>
                </a:solidFill>
                <a:latin typeface="Courier New"/>
                <a:cs typeface="Courier New"/>
              </a:rPr>
              <a:t>state='NY</a:t>
            </a:r>
            <a:r>
              <a:rPr sz="1600" b="1" spc="-65" dirty="0">
                <a:solidFill>
                  <a:srgbClr val="010000"/>
                </a:solidFill>
                <a:latin typeface="Courier New"/>
                <a:cs typeface="Courier New"/>
              </a:rPr>
              <a:t>'</a:t>
            </a:r>
            <a:r>
              <a:rPr sz="1600" b="1" dirty="0">
                <a:solidFill>
                  <a:srgbClr val="010000"/>
                </a:solidFill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+------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-----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------</a:t>
            </a:r>
            <a:r>
              <a:rPr sz="1200" b="1" spc="80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7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</a:t>
            </a:r>
            <a:r>
              <a:rPr sz="1200" b="1" spc="80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---</a:t>
            </a:r>
            <a:r>
              <a:rPr sz="1200" b="1" spc="7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+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|</a:t>
            </a:r>
            <a:r>
              <a:rPr sz="1200" b="1" spc="5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Explai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200" b="1" spc="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String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|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+-------------------</a:t>
            </a:r>
            <a:r>
              <a:rPr sz="1200" b="1" spc="7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</a:t>
            </a:r>
            <a:r>
              <a:rPr sz="1200" b="1" spc="80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---</a:t>
            </a:r>
            <a:r>
              <a:rPr sz="1200" b="1" spc="7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---</a:t>
            </a:r>
            <a:r>
              <a:rPr sz="1200" b="1" spc="7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+</a:t>
            </a:r>
            <a:endParaRPr sz="1200" dirty="0">
              <a:latin typeface="Courier New"/>
              <a:cs typeface="Courier New"/>
            </a:endParaRPr>
          </a:p>
          <a:p>
            <a:pPr marL="12700" marR="5080">
              <a:lnSpc>
                <a:spcPct val="111100"/>
              </a:lnSpc>
              <a:tabLst>
                <a:tab pos="1396365" algn="l"/>
              </a:tabLst>
            </a:pP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|</a:t>
            </a:r>
            <a:r>
              <a:rPr sz="1200" b="1" spc="5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Estimate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200" b="1" spc="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Pe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-Hos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200" b="1" spc="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Requirements: Memory=48.00M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B	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VCore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=1</a:t>
            </a:r>
            <a:endParaRPr sz="1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…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54600" y="1651000"/>
            <a:ext cx="3467100" cy="462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05451" y="1701800"/>
            <a:ext cx="3314647" cy="4470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99050" y="1695450"/>
            <a:ext cx="3327400" cy="4483100"/>
          </a:xfrm>
          <a:custGeom>
            <a:avLst/>
            <a:gdLst/>
            <a:ahLst/>
            <a:cxnLst/>
            <a:rect l="l" t="t" r="r" b="b"/>
            <a:pathLst>
              <a:path w="3327400" h="4483100">
                <a:moveTo>
                  <a:pt x="0" y="0"/>
                </a:moveTo>
                <a:lnTo>
                  <a:pt x="3327400" y="0"/>
                </a:lnTo>
                <a:lnTo>
                  <a:pt x="3327400" y="4483100"/>
                </a:lnTo>
                <a:lnTo>
                  <a:pt x="0" y="4483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5200" y="3022600"/>
            <a:ext cx="1143000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91400" y="30734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88901"/>
                </a:moveTo>
                <a:lnTo>
                  <a:pt x="10116" y="47674"/>
                </a:lnTo>
                <a:lnTo>
                  <a:pt x="37070" y="16664"/>
                </a:lnTo>
                <a:lnTo>
                  <a:pt x="75768" y="963"/>
                </a:lnTo>
                <a:lnTo>
                  <a:pt x="901698" y="0"/>
                </a:lnTo>
                <a:lnTo>
                  <a:pt x="916261" y="1186"/>
                </a:lnTo>
                <a:lnTo>
                  <a:pt x="954648" y="17482"/>
                </a:lnTo>
                <a:lnTo>
                  <a:pt x="981122" y="48916"/>
                </a:lnTo>
                <a:lnTo>
                  <a:pt x="990600" y="444498"/>
                </a:lnTo>
                <a:lnTo>
                  <a:pt x="989413" y="459061"/>
                </a:lnTo>
                <a:lnTo>
                  <a:pt x="973118" y="497448"/>
                </a:lnTo>
                <a:lnTo>
                  <a:pt x="941683" y="523922"/>
                </a:lnTo>
                <a:lnTo>
                  <a:pt x="88901" y="533400"/>
                </a:lnTo>
                <a:lnTo>
                  <a:pt x="74338" y="532213"/>
                </a:lnTo>
                <a:lnTo>
                  <a:pt x="35951" y="515917"/>
                </a:lnTo>
                <a:lnTo>
                  <a:pt x="9477" y="484483"/>
                </a:lnTo>
                <a:lnTo>
                  <a:pt x="0" y="88901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86600" y="4089400"/>
            <a:ext cx="137160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62800" y="4140200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101602"/>
                </a:moveTo>
                <a:lnTo>
                  <a:pt x="8944" y="59856"/>
                </a:lnTo>
                <a:lnTo>
                  <a:pt x="33179" y="26492"/>
                </a:lnTo>
                <a:lnTo>
                  <a:pt x="68804" y="5410"/>
                </a:lnTo>
                <a:lnTo>
                  <a:pt x="1117598" y="0"/>
                </a:lnTo>
                <a:lnTo>
                  <a:pt x="1132203" y="1042"/>
                </a:lnTo>
                <a:lnTo>
                  <a:pt x="1171588" y="15516"/>
                </a:lnTo>
                <a:lnTo>
                  <a:pt x="1201292" y="43981"/>
                </a:lnTo>
                <a:lnTo>
                  <a:pt x="1217413" y="82536"/>
                </a:lnTo>
                <a:lnTo>
                  <a:pt x="1219200" y="507997"/>
                </a:lnTo>
                <a:lnTo>
                  <a:pt x="1218157" y="522603"/>
                </a:lnTo>
                <a:lnTo>
                  <a:pt x="1203683" y="561988"/>
                </a:lnTo>
                <a:lnTo>
                  <a:pt x="1175218" y="591692"/>
                </a:lnTo>
                <a:lnTo>
                  <a:pt x="1136663" y="607813"/>
                </a:lnTo>
                <a:lnTo>
                  <a:pt x="101602" y="609600"/>
                </a:lnTo>
                <a:lnTo>
                  <a:pt x="86996" y="608557"/>
                </a:lnTo>
                <a:lnTo>
                  <a:pt x="47611" y="594083"/>
                </a:lnTo>
                <a:lnTo>
                  <a:pt x="17907" y="565618"/>
                </a:lnTo>
                <a:lnTo>
                  <a:pt x="1786" y="527063"/>
                </a:lnTo>
                <a:lnTo>
                  <a:pt x="0" y="101602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94600" y="3556000"/>
            <a:ext cx="368300" cy="774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35917" y="3604139"/>
            <a:ext cx="163195" cy="536575"/>
          </a:xfrm>
          <a:custGeom>
            <a:avLst/>
            <a:gdLst/>
            <a:ahLst/>
            <a:cxnLst/>
            <a:rect l="l" t="t" r="r" b="b"/>
            <a:pathLst>
              <a:path w="163195" h="536575">
                <a:moveTo>
                  <a:pt x="16959" y="413397"/>
                </a:moveTo>
                <a:lnTo>
                  <a:pt x="3630" y="417769"/>
                </a:lnTo>
                <a:lnTo>
                  <a:pt x="0" y="424944"/>
                </a:lnTo>
                <a:lnTo>
                  <a:pt x="36469" y="536117"/>
                </a:lnTo>
                <a:lnTo>
                  <a:pt x="98380" y="468200"/>
                </a:lnTo>
                <a:lnTo>
                  <a:pt x="64011" y="468200"/>
                </a:lnTo>
                <a:lnTo>
                  <a:pt x="65152" y="462878"/>
                </a:lnTo>
                <a:lnTo>
                  <a:pt x="39175" y="462878"/>
                </a:lnTo>
                <a:lnTo>
                  <a:pt x="24135" y="417027"/>
                </a:lnTo>
                <a:lnTo>
                  <a:pt x="16959" y="413397"/>
                </a:lnTo>
                <a:close/>
              </a:path>
              <a:path w="163195" h="536575">
                <a:moveTo>
                  <a:pt x="104552" y="432167"/>
                </a:moveTo>
                <a:lnTo>
                  <a:pt x="96520" y="432539"/>
                </a:lnTo>
                <a:lnTo>
                  <a:pt x="64011" y="468200"/>
                </a:lnTo>
                <a:lnTo>
                  <a:pt x="98380" y="468200"/>
                </a:lnTo>
                <a:lnTo>
                  <a:pt x="115290" y="449649"/>
                </a:lnTo>
                <a:lnTo>
                  <a:pt x="114918" y="441617"/>
                </a:lnTo>
                <a:lnTo>
                  <a:pt x="104552" y="432167"/>
                </a:lnTo>
                <a:close/>
              </a:path>
              <a:path w="163195" h="536575">
                <a:moveTo>
                  <a:pt x="138363" y="0"/>
                </a:moveTo>
                <a:lnTo>
                  <a:pt x="39175" y="462878"/>
                </a:lnTo>
                <a:lnTo>
                  <a:pt x="65152" y="462878"/>
                </a:lnTo>
                <a:lnTo>
                  <a:pt x="163200" y="5321"/>
                </a:lnTo>
                <a:lnTo>
                  <a:pt x="138363" y="0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16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4457700" y="1181100"/>
            <a:ext cx="4406900" cy="471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2150" y="1225550"/>
            <a:ext cx="4267200" cy="45720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 marR="296545">
              <a:lnSpc>
                <a:spcPct val="106100"/>
              </a:lnSpc>
            </a:pPr>
            <a:r>
              <a:rPr sz="1100" b="1" spc="40" dirty="0">
                <a:latin typeface="Courier New"/>
                <a:cs typeface="Courier New"/>
              </a:rPr>
              <a:t>Est</a:t>
            </a:r>
            <a:r>
              <a:rPr sz="1100" b="1" spc="35" dirty="0">
                <a:latin typeface="Courier New"/>
                <a:cs typeface="Courier New"/>
              </a:rPr>
              <a:t>i</a:t>
            </a:r>
            <a:r>
              <a:rPr sz="1100" b="1" spc="-60" dirty="0">
                <a:latin typeface="Courier New"/>
                <a:cs typeface="Courier New"/>
              </a:rPr>
              <a:t>m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t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dirty="0">
                <a:latin typeface="Courier New"/>
                <a:cs typeface="Courier New"/>
              </a:rPr>
              <a:t>d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Per</a:t>
            </a:r>
            <a:r>
              <a:rPr sz="1100" b="1" spc="35" dirty="0">
                <a:latin typeface="Courier New"/>
                <a:cs typeface="Courier New"/>
              </a:rPr>
              <a:t>-</a:t>
            </a:r>
            <a:r>
              <a:rPr sz="1100" b="1" spc="-60" dirty="0">
                <a:latin typeface="Courier New"/>
                <a:cs typeface="Courier New"/>
              </a:rPr>
              <a:t>Hos</a:t>
            </a:r>
            <a:r>
              <a:rPr sz="1100" b="1" dirty="0">
                <a:latin typeface="Courier New"/>
                <a:cs typeface="Courier New"/>
              </a:rPr>
              <a:t>t</a:t>
            </a:r>
            <a:r>
              <a:rPr sz="1100" b="1" spc="-2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Req</a:t>
            </a:r>
            <a:r>
              <a:rPr sz="1100" b="1" spc="-60" dirty="0">
                <a:latin typeface="Courier New"/>
                <a:cs typeface="Courier New"/>
              </a:rPr>
              <a:t>uir</a:t>
            </a:r>
            <a:r>
              <a:rPr sz="1100" b="1" spc="40" dirty="0">
                <a:latin typeface="Courier New"/>
                <a:cs typeface="Courier New"/>
              </a:rPr>
              <a:t>e</a:t>
            </a:r>
            <a:r>
              <a:rPr sz="1100" b="1" spc="-60" dirty="0">
                <a:latin typeface="Courier New"/>
                <a:cs typeface="Courier New"/>
              </a:rPr>
              <a:t>men</a:t>
            </a:r>
            <a:r>
              <a:rPr sz="1100" b="1" spc="40" dirty="0">
                <a:latin typeface="Courier New"/>
                <a:cs typeface="Courier New"/>
              </a:rPr>
              <a:t>t</a:t>
            </a:r>
            <a:r>
              <a:rPr sz="1100" b="1" spc="-65" dirty="0">
                <a:latin typeface="Courier New"/>
                <a:cs typeface="Courier New"/>
              </a:rPr>
              <a:t>s</a:t>
            </a:r>
            <a:r>
              <a:rPr sz="1100" b="1" dirty="0">
                <a:latin typeface="Courier New"/>
                <a:cs typeface="Courier New"/>
              </a:rPr>
              <a:t>:</a:t>
            </a:r>
            <a:r>
              <a:rPr sz="1100" b="1" spc="-320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Mem</a:t>
            </a:r>
            <a:r>
              <a:rPr sz="1100" b="1" spc="-60" dirty="0">
                <a:latin typeface="Courier New"/>
                <a:cs typeface="Courier New"/>
              </a:rPr>
              <a:t>o</a:t>
            </a:r>
            <a:r>
              <a:rPr sz="1100" b="1" spc="40" dirty="0">
                <a:latin typeface="Courier New"/>
                <a:cs typeface="Courier New"/>
              </a:rPr>
              <a:t>r</a:t>
            </a:r>
            <a:r>
              <a:rPr sz="1100" b="1" spc="-60" dirty="0">
                <a:latin typeface="Courier New"/>
                <a:cs typeface="Courier New"/>
              </a:rPr>
              <a:t>y=8</a:t>
            </a:r>
            <a:r>
              <a:rPr sz="1100" b="1" spc="40" dirty="0">
                <a:latin typeface="Courier New"/>
                <a:cs typeface="Courier New"/>
              </a:rPr>
              <a:t>5</a:t>
            </a:r>
            <a:r>
              <a:rPr sz="1100" b="1" spc="-60" dirty="0">
                <a:latin typeface="Courier New"/>
                <a:cs typeface="Courier New"/>
              </a:rPr>
              <a:t>.49</a:t>
            </a:r>
            <a:r>
              <a:rPr sz="1100" b="1" spc="40" dirty="0">
                <a:latin typeface="Courier New"/>
                <a:cs typeface="Courier New"/>
              </a:rPr>
              <a:t>M</a:t>
            </a:r>
            <a:r>
              <a:rPr sz="1100" b="1" dirty="0">
                <a:latin typeface="Courier New"/>
                <a:cs typeface="Courier New"/>
              </a:rPr>
              <a:t>B </a:t>
            </a:r>
            <a:r>
              <a:rPr sz="1100" b="1" spc="40" dirty="0">
                <a:latin typeface="Courier New"/>
                <a:cs typeface="Courier New"/>
              </a:rPr>
              <a:t>VCo</a:t>
            </a:r>
            <a:r>
              <a:rPr sz="1100" b="1" spc="35" dirty="0">
                <a:latin typeface="Courier New"/>
                <a:cs typeface="Courier New"/>
              </a:rPr>
              <a:t>r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s</a:t>
            </a:r>
            <a:r>
              <a:rPr sz="1100" b="1" spc="-60" dirty="0">
                <a:latin typeface="Courier New"/>
                <a:cs typeface="Courier New"/>
              </a:rPr>
              <a:t>=1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25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</a:pPr>
            <a:r>
              <a:rPr sz="1100" b="1" spc="40" dirty="0">
                <a:latin typeface="Courier New"/>
                <a:cs typeface="Courier New"/>
              </a:rPr>
              <a:t>06: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R</a:t>
            </a:r>
            <a:r>
              <a:rPr sz="1100" b="1" spc="-65" dirty="0">
                <a:latin typeface="Courier New"/>
                <a:cs typeface="Courier New"/>
              </a:rPr>
              <a:t>EG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T</a:t>
            </a:r>
            <a:r>
              <a:rPr sz="1100" b="1" dirty="0">
                <a:latin typeface="Courier New"/>
                <a:cs typeface="Courier New"/>
              </a:rPr>
              <a:t>E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[F</a:t>
            </a:r>
            <a:r>
              <a:rPr sz="1100" b="1" spc="35" dirty="0">
                <a:latin typeface="Courier New"/>
                <a:cs typeface="Courier New"/>
              </a:rPr>
              <a:t>I</a:t>
            </a:r>
            <a:r>
              <a:rPr sz="1100" b="1" spc="-60" dirty="0">
                <a:latin typeface="Courier New"/>
                <a:cs typeface="Courier New"/>
              </a:rPr>
              <a:t>N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L</a:t>
            </a:r>
            <a:r>
              <a:rPr sz="1100" b="1" spc="-65" dirty="0">
                <a:latin typeface="Courier New"/>
                <a:cs typeface="Courier New"/>
              </a:rPr>
              <a:t>IZ</a:t>
            </a:r>
            <a:r>
              <a:rPr sz="1100" b="1" spc="40" dirty="0">
                <a:latin typeface="Courier New"/>
                <a:cs typeface="Courier New"/>
              </a:rPr>
              <a:t>E]</a:t>
            </a:r>
            <a:endParaRPr sz="11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80"/>
              </a:spcBef>
              <a:tabLst>
                <a:tab pos="423545" algn="l"/>
              </a:tabLst>
            </a:pPr>
            <a:r>
              <a:rPr sz="1100" b="1" dirty="0">
                <a:latin typeface="Courier New"/>
                <a:cs typeface="Courier New"/>
              </a:rPr>
              <a:t>|	</a:t>
            </a:r>
            <a:r>
              <a:rPr sz="1100" b="1" spc="40" dirty="0">
                <a:latin typeface="Courier New"/>
                <a:cs typeface="Courier New"/>
              </a:rPr>
              <a:t>ou</a:t>
            </a:r>
            <a:r>
              <a:rPr sz="1100" b="1" spc="35" dirty="0">
                <a:latin typeface="Courier New"/>
                <a:cs typeface="Courier New"/>
              </a:rPr>
              <a:t>t</a:t>
            </a:r>
            <a:r>
              <a:rPr sz="1100" b="1" spc="-60" dirty="0">
                <a:latin typeface="Courier New"/>
                <a:cs typeface="Courier New"/>
              </a:rPr>
              <a:t>p</a:t>
            </a:r>
            <a:r>
              <a:rPr sz="1100" b="1" spc="-65" dirty="0">
                <a:latin typeface="Courier New"/>
                <a:cs typeface="Courier New"/>
              </a:rPr>
              <a:t>ut</a:t>
            </a:r>
            <a:r>
              <a:rPr sz="1100" b="1" dirty="0">
                <a:latin typeface="Courier New"/>
                <a:cs typeface="Courier New"/>
              </a:rPr>
              <a:t>:</a:t>
            </a:r>
            <a:r>
              <a:rPr sz="1100" b="1" spc="-220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co</a:t>
            </a:r>
            <a:r>
              <a:rPr sz="1100" b="1" spc="35" dirty="0">
                <a:latin typeface="Courier New"/>
                <a:cs typeface="Courier New"/>
              </a:rPr>
              <a:t>u</a:t>
            </a:r>
            <a:r>
              <a:rPr sz="1100" b="1" spc="-60" dirty="0">
                <a:latin typeface="Courier New"/>
                <a:cs typeface="Courier New"/>
              </a:rPr>
              <a:t>n</a:t>
            </a:r>
            <a:r>
              <a:rPr sz="1100" b="1" spc="-65" dirty="0">
                <a:latin typeface="Courier New"/>
                <a:cs typeface="Courier New"/>
              </a:rPr>
              <a:t>t:</a:t>
            </a:r>
            <a:r>
              <a:rPr sz="1100" b="1" spc="35" dirty="0">
                <a:latin typeface="Courier New"/>
                <a:cs typeface="Courier New"/>
              </a:rPr>
              <a:t>m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rg</a:t>
            </a:r>
            <a:r>
              <a:rPr sz="1100" b="1" spc="4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(</a:t>
            </a:r>
            <a:r>
              <a:rPr sz="1100" b="1" spc="-60" dirty="0">
                <a:latin typeface="Courier New"/>
                <a:cs typeface="Courier New"/>
              </a:rPr>
              <a:t>o.</a:t>
            </a:r>
            <a:r>
              <a:rPr sz="1100" b="1" spc="40" dirty="0">
                <a:latin typeface="Courier New"/>
                <a:cs typeface="Courier New"/>
              </a:rPr>
              <a:t>o</a:t>
            </a:r>
            <a:r>
              <a:rPr sz="1100" b="1" spc="-60" dirty="0">
                <a:latin typeface="Courier New"/>
                <a:cs typeface="Courier New"/>
              </a:rPr>
              <a:t>rde</a:t>
            </a:r>
            <a:r>
              <a:rPr sz="1100" b="1" spc="40" dirty="0">
                <a:latin typeface="Courier New"/>
                <a:cs typeface="Courier New"/>
              </a:rPr>
              <a:t>r</a:t>
            </a:r>
            <a:r>
              <a:rPr sz="1100" b="1" spc="-60" dirty="0">
                <a:latin typeface="Courier New"/>
                <a:cs typeface="Courier New"/>
              </a:rPr>
              <a:t>_i</a:t>
            </a:r>
            <a:r>
              <a:rPr sz="1100" b="1" spc="-65" dirty="0">
                <a:latin typeface="Courier New"/>
                <a:cs typeface="Courier New"/>
              </a:rPr>
              <a:t>d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69545">
              <a:lnSpc>
                <a:spcPts val="1310"/>
              </a:lnSpc>
              <a:spcBef>
                <a:spcPts val="80"/>
              </a:spcBef>
            </a:pPr>
            <a:r>
              <a:rPr sz="1100" b="1" dirty="0">
                <a:latin typeface="Courier New"/>
                <a:cs typeface="Courier New"/>
              </a:rPr>
              <a:t>|</a:t>
            </a:r>
            <a:endParaRPr sz="1100">
              <a:latin typeface="Courier New"/>
              <a:cs typeface="Courier New"/>
            </a:endParaRPr>
          </a:p>
          <a:p>
            <a:pPr marL="169545">
              <a:lnSpc>
                <a:spcPts val="1310"/>
              </a:lnSpc>
            </a:pPr>
            <a:r>
              <a:rPr sz="1100" b="1" spc="40" dirty="0">
                <a:latin typeface="Courier New"/>
                <a:cs typeface="Courier New"/>
              </a:rPr>
              <a:t>05:</a:t>
            </a:r>
            <a:r>
              <a:rPr sz="1100" b="1" spc="35" dirty="0">
                <a:latin typeface="Courier New"/>
                <a:cs typeface="Courier New"/>
              </a:rPr>
              <a:t>E</a:t>
            </a:r>
            <a:r>
              <a:rPr sz="1100" b="1" spc="-60" dirty="0">
                <a:latin typeface="Courier New"/>
                <a:cs typeface="Courier New"/>
              </a:rPr>
              <a:t>X</a:t>
            </a:r>
            <a:r>
              <a:rPr sz="1100" b="1" spc="35" dirty="0">
                <a:latin typeface="Courier New"/>
                <a:cs typeface="Courier New"/>
              </a:rPr>
              <a:t>C</a:t>
            </a:r>
            <a:r>
              <a:rPr sz="1100" b="1" spc="-60" dirty="0">
                <a:latin typeface="Courier New"/>
                <a:cs typeface="Courier New"/>
              </a:rPr>
              <a:t>H</a:t>
            </a:r>
            <a:r>
              <a:rPr sz="1100" b="1" spc="-65" dirty="0">
                <a:latin typeface="Courier New"/>
                <a:cs typeface="Courier New"/>
              </a:rPr>
              <a:t>AN</a:t>
            </a:r>
            <a:r>
              <a:rPr sz="1100" b="1" spc="40" dirty="0">
                <a:latin typeface="Courier New"/>
                <a:cs typeface="Courier New"/>
              </a:rPr>
              <a:t>G</a:t>
            </a:r>
            <a:r>
              <a:rPr sz="1100" b="1" dirty="0">
                <a:latin typeface="Courier New"/>
                <a:cs typeface="Courier New"/>
              </a:rPr>
              <a:t>E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[U</a:t>
            </a:r>
            <a:r>
              <a:rPr sz="1100" b="1" spc="35" dirty="0">
                <a:latin typeface="Courier New"/>
                <a:cs typeface="Courier New"/>
              </a:rPr>
              <a:t>N</a:t>
            </a:r>
            <a:r>
              <a:rPr sz="1100" b="1" spc="-60" dirty="0">
                <a:latin typeface="Courier New"/>
                <a:cs typeface="Courier New"/>
              </a:rPr>
              <a:t>P</a:t>
            </a:r>
            <a:r>
              <a:rPr sz="1100" b="1" spc="-65" dirty="0">
                <a:latin typeface="Courier New"/>
                <a:cs typeface="Courier New"/>
              </a:rPr>
              <a:t>A</a:t>
            </a:r>
            <a:r>
              <a:rPr sz="1100" b="1" spc="35" dirty="0">
                <a:latin typeface="Courier New"/>
                <a:cs typeface="Courier New"/>
              </a:rPr>
              <a:t>R</a:t>
            </a:r>
            <a:r>
              <a:rPr sz="1100" b="1" spc="-60" dirty="0">
                <a:latin typeface="Courier New"/>
                <a:cs typeface="Courier New"/>
              </a:rPr>
              <a:t>T</a:t>
            </a:r>
            <a:r>
              <a:rPr sz="1100" b="1" spc="-65" dirty="0">
                <a:latin typeface="Courier New"/>
                <a:cs typeface="Courier New"/>
              </a:rPr>
              <a:t>IT</a:t>
            </a:r>
            <a:r>
              <a:rPr sz="1100" b="1" spc="35" dirty="0">
                <a:latin typeface="Courier New"/>
                <a:cs typeface="Courier New"/>
              </a:rPr>
              <a:t>I</a:t>
            </a:r>
            <a:r>
              <a:rPr sz="1100" b="1" spc="-60" dirty="0">
                <a:latin typeface="Courier New"/>
                <a:cs typeface="Courier New"/>
              </a:rPr>
              <a:t>O</a:t>
            </a:r>
            <a:r>
              <a:rPr sz="1100" b="1" spc="-65" dirty="0">
                <a:latin typeface="Courier New"/>
                <a:cs typeface="Courier New"/>
              </a:rPr>
              <a:t>NE</a:t>
            </a:r>
            <a:r>
              <a:rPr sz="1100" b="1" spc="40" dirty="0">
                <a:latin typeface="Courier New"/>
                <a:cs typeface="Courier New"/>
              </a:rPr>
              <a:t>D]</a:t>
            </a:r>
            <a:endParaRPr sz="1100">
              <a:latin typeface="Courier New"/>
              <a:cs typeface="Courier New"/>
            </a:endParaRPr>
          </a:p>
          <a:p>
            <a:pPr marL="169545" marR="3079115">
              <a:lnSpc>
                <a:spcPct val="106100"/>
              </a:lnSpc>
            </a:pPr>
            <a:r>
              <a:rPr sz="1100" b="1" dirty="0">
                <a:latin typeface="Courier New"/>
                <a:cs typeface="Courier New"/>
              </a:rPr>
              <a:t>| </a:t>
            </a:r>
            <a:r>
              <a:rPr sz="1100" b="1" spc="40" dirty="0">
                <a:latin typeface="Courier New"/>
                <a:cs typeface="Courier New"/>
              </a:rPr>
              <a:t>03: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R</a:t>
            </a:r>
            <a:r>
              <a:rPr sz="1100" b="1" spc="-65" dirty="0">
                <a:latin typeface="Courier New"/>
                <a:cs typeface="Courier New"/>
              </a:rPr>
              <a:t>EG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T</a:t>
            </a:r>
            <a:r>
              <a:rPr sz="1100" b="1" dirty="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80"/>
              </a:spcBef>
              <a:tabLst>
                <a:tab pos="423545" algn="l"/>
              </a:tabLst>
            </a:pPr>
            <a:r>
              <a:rPr sz="1100" b="1" dirty="0">
                <a:latin typeface="Courier New"/>
                <a:cs typeface="Courier New"/>
              </a:rPr>
              <a:t>|	</a:t>
            </a:r>
            <a:r>
              <a:rPr sz="1100" b="1" spc="40" dirty="0">
                <a:latin typeface="Courier New"/>
                <a:cs typeface="Courier New"/>
              </a:rPr>
              <a:t>ou</a:t>
            </a:r>
            <a:r>
              <a:rPr sz="1100" b="1" spc="35" dirty="0">
                <a:latin typeface="Courier New"/>
                <a:cs typeface="Courier New"/>
              </a:rPr>
              <a:t>t</a:t>
            </a:r>
            <a:r>
              <a:rPr sz="1100" b="1" spc="-60" dirty="0">
                <a:latin typeface="Courier New"/>
                <a:cs typeface="Courier New"/>
              </a:rPr>
              <a:t>p</a:t>
            </a:r>
            <a:r>
              <a:rPr sz="1100" b="1" spc="-65" dirty="0">
                <a:latin typeface="Courier New"/>
                <a:cs typeface="Courier New"/>
              </a:rPr>
              <a:t>ut</a:t>
            </a:r>
            <a:r>
              <a:rPr sz="1100" b="1" dirty="0">
                <a:latin typeface="Courier New"/>
                <a:cs typeface="Courier New"/>
              </a:rPr>
              <a:t>:</a:t>
            </a:r>
            <a:r>
              <a:rPr sz="1100" b="1" spc="-2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co</a:t>
            </a:r>
            <a:r>
              <a:rPr sz="1100" b="1" spc="35" dirty="0">
                <a:latin typeface="Courier New"/>
                <a:cs typeface="Courier New"/>
              </a:rPr>
              <a:t>u</a:t>
            </a:r>
            <a:r>
              <a:rPr sz="1100" b="1" spc="-60" dirty="0">
                <a:latin typeface="Courier New"/>
                <a:cs typeface="Courier New"/>
              </a:rPr>
              <a:t>n</a:t>
            </a:r>
            <a:r>
              <a:rPr sz="1100" b="1" spc="-65" dirty="0">
                <a:latin typeface="Courier New"/>
                <a:cs typeface="Courier New"/>
              </a:rPr>
              <a:t>t</a:t>
            </a:r>
            <a:r>
              <a:rPr sz="1100" b="1" spc="-60" dirty="0">
                <a:latin typeface="Courier New"/>
                <a:cs typeface="Courier New"/>
              </a:rPr>
              <a:t>(</a:t>
            </a:r>
            <a:r>
              <a:rPr sz="1100" b="1" spc="35" dirty="0">
                <a:latin typeface="Courier New"/>
                <a:cs typeface="Courier New"/>
              </a:rPr>
              <a:t>o</a:t>
            </a:r>
            <a:r>
              <a:rPr sz="1100" b="1" spc="-60" dirty="0">
                <a:latin typeface="Courier New"/>
                <a:cs typeface="Courier New"/>
              </a:rPr>
              <a:t>.</a:t>
            </a:r>
            <a:r>
              <a:rPr sz="1100" b="1" spc="-65" dirty="0">
                <a:latin typeface="Courier New"/>
                <a:cs typeface="Courier New"/>
              </a:rPr>
              <a:t>or</a:t>
            </a:r>
            <a:r>
              <a:rPr sz="1100" b="1" spc="35" dirty="0">
                <a:latin typeface="Courier New"/>
                <a:cs typeface="Courier New"/>
              </a:rPr>
              <a:t>d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r_</a:t>
            </a:r>
            <a:r>
              <a:rPr sz="1100" b="1" spc="40" dirty="0">
                <a:latin typeface="Courier New"/>
                <a:cs typeface="Courier New"/>
              </a:rPr>
              <a:t>i</a:t>
            </a:r>
            <a:r>
              <a:rPr sz="1100" b="1" spc="-60" dirty="0">
                <a:latin typeface="Courier New"/>
                <a:cs typeface="Courier New"/>
              </a:rPr>
              <a:t>d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80"/>
              </a:spcBef>
            </a:pPr>
            <a:r>
              <a:rPr sz="1100" b="1" dirty="0">
                <a:latin typeface="Courier New"/>
                <a:cs typeface="Courier New"/>
              </a:rPr>
              <a:t>|</a:t>
            </a:r>
            <a:endParaRPr sz="11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80"/>
              </a:spcBef>
            </a:pPr>
            <a:r>
              <a:rPr sz="1100" b="1" spc="40" dirty="0">
                <a:latin typeface="Courier New"/>
                <a:cs typeface="Courier New"/>
              </a:rPr>
              <a:t>02:</a:t>
            </a:r>
            <a:r>
              <a:rPr sz="1100" b="1" spc="35" dirty="0">
                <a:latin typeface="Courier New"/>
                <a:cs typeface="Courier New"/>
              </a:rPr>
              <a:t>H</a:t>
            </a:r>
            <a:r>
              <a:rPr sz="1100" b="1" spc="-60" dirty="0">
                <a:latin typeface="Courier New"/>
                <a:cs typeface="Courier New"/>
              </a:rPr>
              <a:t>A</a:t>
            </a:r>
            <a:r>
              <a:rPr sz="1100" b="1" spc="40" dirty="0">
                <a:latin typeface="Courier New"/>
                <a:cs typeface="Courier New"/>
              </a:rPr>
              <a:t>S</a:t>
            </a:r>
            <a:r>
              <a:rPr sz="1100" b="1" dirty="0">
                <a:latin typeface="Courier New"/>
                <a:cs typeface="Courier New"/>
              </a:rPr>
              <a:t>H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JOI</a:t>
            </a:r>
            <a:r>
              <a:rPr sz="1100" b="1" dirty="0">
                <a:latin typeface="Courier New"/>
                <a:cs typeface="Courier New"/>
              </a:rPr>
              <a:t>N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[I</a:t>
            </a:r>
            <a:r>
              <a:rPr sz="1100" b="1" spc="35" dirty="0">
                <a:latin typeface="Courier New"/>
                <a:cs typeface="Courier New"/>
              </a:rPr>
              <a:t>N</a:t>
            </a:r>
            <a:r>
              <a:rPr sz="1100" b="1" spc="-60" dirty="0">
                <a:latin typeface="Courier New"/>
                <a:cs typeface="Courier New"/>
              </a:rPr>
              <a:t>N</a:t>
            </a:r>
            <a:r>
              <a:rPr sz="1100" b="1" spc="40" dirty="0">
                <a:latin typeface="Courier New"/>
                <a:cs typeface="Courier New"/>
              </a:rPr>
              <a:t>E</a:t>
            </a:r>
            <a:r>
              <a:rPr sz="1100" b="1" dirty="0">
                <a:latin typeface="Courier New"/>
                <a:cs typeface="Courier New"/>
              </a:rPr>
              <a:t>R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JO</a:t>
            </a:r>
            <a:r>
              <a:rPr sz="1100" b="1" spc="35" dirty="0">
                <a:latin typeface="Courier New"/>
                <a:cs typeface="Courier New"/>
              </a:rPr>
              <a:t>I</a:t>
            </a:r>
            <a:r>
              <a:rPr sz="1100" b="1" spc="-60" dirty="0">
                <a:latin typeface="Courier New"/>
                <a:cs typeface="Courier New"/>
              </a:rPr>
              <a:t>N</a:t>
            </a:r>
            <a:r>
              <a:rPr sz="1100" b="1" dirty="0">
                <a:latin typeface="Courier New"/>
                <a:cs typeface="Courier New"/>
              </a:rPr>
              <a:t>,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BRO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D</a:t>
            </a:r>
            <a:r>
              <a:rPr sz="1100" b="1" spc="-65" dirty="0">
                <a:latin typeface="Courier New"/>
                <a:cs typeface="Courier New"/>
              </a:rPr>
              <a:t>CA</a:t>
            </a:r>
            <a:r>
              <a:rPr sz="1100" b="1" spc="35" dirty="0">
                <a:latin typeface="Courier New"/>
                <a:cs typeface="Courier New"/>
              </a:rPr>
              <a:t>S</a:t>
            </a:r>
            <a:r>
              <a:rPr sz="1100" b="1" spc="-60" dirty="0">
                <a:latin typeface="Courier New"/>
                <a:cs typeface="Courier New"/>
              </a:rPr>
              <a:t>T</a:t>
            </a:r>
            <a:r>
              <a:rPr sz="1100" b="1" dirty="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69545">
              <a:lnSpc>
                <a:spcPts val="1310"/>
              </a:lnSpc>
              <a:spcBef>
                <a:spcPts val="80"/>
              </a:spcBef>
              <a:tabLst>
                <a:tab pos="423545" algn="l"/>
              </a:tabLst>
            </a:pPr>
            <a:r>
              <a:rPr sz="1100" b="1" dirty="0">
                <a:latin typeface="Courier New"/>
                <a:cs typeface="Courier New"/>
              </a:rPr>
              <a:t>|	</a:t>
            </a:r>
            <a:r>
              <a:rPr sz="1100" b="1" spc="40" dirty="0">
                <a:latin typeface="Courier New"/>
                <a:cs typeface="Courier New"/>
              </a:rPr>
              <a:t>has</a:t>
            </a:r>
            <a:r>
              <a:rPr sz="1100" b="1" dirty="0">
                <a:latin typeface="Courier New"/>
                <a:cs typeface="Courier New"/>
              </a:rPr>
              <a:t>h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pr</a:t>
            </a:r>
            <a:r>
              <a:rPr sz="1100" b="1" spc="35" dirty="0">
                <a:latin typeface="Courier New"/>
                <a:cs typeface="Courier New"/>
              </a:rPr>
              <a:t>e</a:t>
            </a:r>
            <a:r>
              <a:rPr sz="1100" b="1" spc="-60" dirty="0">
                <a:latin typeface="Courier New"/>
                <a:cs typeface="Courier New"/>
              </a:rPr>
              <a:t>d</a:t>
            </a:r>
            <a:r>
              <a:rPr sz="1100" b="1" spc="-65" dirty="0">
                <a:latin typeface="Courier New"/>
                <a:cs typeface="Courier New"/>
              </a:rPr>
              <a:t>i</a:t>
            </a:r>
            <a:r>
              <a:rPr sz="1100" b="1" spc="35" dirty="0">
                <a:latin typeface="Courier New"/>
                <a:cs typeface="Courier New"/>
              </a:rPr>
              <a:t>c</a:t>
            </a:r>
            <a:r>
              <a:rPr sz="1100" b="1" spc="-60" dirty="0">
                <a:latin typeface="Courier New"/>
                <a:cs typeface="Courier New"/>
              </a:rPr>
              <a:t>a</a:t>
            </a:r>
            <a:r>
              <a:rPr sz="1100" b="1" spc="-65" dirty="0">
                <a:latin typeface="Courier New"/>
                <a:cs typeface="Courier New"/>
              </a:rPr>
              <a:t>te</a:t>
            </a:r>
            <a:r>
              <a:rPr sz="1100" b="1" spc="40" dirty="0">
                <a:latin typeface="Courier New"/>
                <a:cs typeface="Courier New"/>
              </a:rPr>
              <a:t>s</a:t>
            </a:r>
            <a:r>
              <a:rPr sz="1100" b="1" dirty="0">
                <a:latin typeface="Courier New"/>
                <a:cs typeface="Courier New"/>
              </a:rPr>
              <a:t>:</a:t>
            </a:r>
            <a:r>
              <a:rPr sz="1100" b="1" spc="-320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d.</a:t>
            </a:r>
            <a:r>
              <a:rPr sz="1100" b="1" spc="35" dirty="0">
                <a:latin typeface="Courier New"/>
                <a:cs typeface="Courier New"/>
              </a:rPr>
              <a:t>o</a:t>
            </a:r>
            <a:r>
              <a:rPr sz="1100" b="1" spc="-60" dirty="0">
                <a:latin typeface="Courier New"/>
                <a:cs typeface="Courier New"/>
              </a:rPr>
              <a:t>r</a:t>
            </a:r>
            <a:r>
              <a:rPr sz="1100" b="1" spc="-65" dirty="0">
                <a:latin typeface="Courier New"/>
                <a:cs typeface="Courier New"/>
              </a:rPr>
              <a:t>d</a:t>
            </a:r>
            <a:r>
              <a:rPr sz="1100" b="1" spc="35" dirty="0">
                <a:latin typeface="Courier New"/>
                <a:cs typeface="Courier New"/>
              </a:rPr>
              <a:t>e</a:t>
            </a:r>
            <a:r>
              <a:rPr sz="1100" b="1" spc="-60" dirty="0">
                <a:latin typeface="Courier New"/>
                <a:cs typeface="Courier New"/>
              </a:rPr>
              <a:t>r</a:t>
            </a:r>
            <a:r>
              <a:rPr sz="1100" b="1" spc="-65" dirty="0">
                <a:latin typeface="Courier New"/>
                <a:cs typeface="Courier New"/>
              </a:rPr>
              <a:t>_i</a:t>
            </a:r>
            <a:r>
              <a:rPr sz="1100" b="1" dirty="0">
                <a:latin typeface="Courier New"/>
                <a:cs typeface="Courier New"/>
              </a:rPr>
              <a:t>d</a:t>
            </a:r>
            <a:r>
              <a:rPr sz="1100" b="1" spc="-22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=</a:t>
            </a:r>
            <a:r>
              <a:rPr sz="1100" b="1" spc="-2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o.or</a:t>
            </a:r>
            <a:r>
              <a:rPr sz="1100" b="1" spc="35" dirty="0">
                <a:latin typeface="Courier New"/>
                <a:cs typeface="Courier New"/>
              </a:rPr>
              <a:t>d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r_</a:t>
            </a:r>
            <a:r>
              <a:rPr sz="1100" b="1" spc="40" dirty="0">
                <a:latin typeface="Courier New"/>
                <a:cs typeface="Courier New"/>
              </a:rPr>
              <a:t>id</a:t>
            </a:r>
            <a:endParaRPr sz="1100">
              <a:latin typeface="Courier New"/>
              <a:cs typeface="Courier New"/>
            </a:endParaRPr>
          </a:p>
          <a:p>
            <a:pPr marL="169545">
              <a:lnSpc>
                <a:spcPts val="1310"/>
              </a:lnSpc>
            </a:pPr>
            <a:r>
              <a:rPr sz="1100" b="1" dirty="0">
                <a:latin typeface="Courier New"/>
                <a:cs typeface="Courier New"/>
              </a:rPr>
              <a:t>|</a:t>
            </a:r>
            <a:endParaRPr sz="11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80"/>
              </a:spcBef>
            </a:pPr>
            <a:r>
              <a:rPr sz="1100" b="1" spc="35" dirty="0">
                <a:latin typeface="Courier New"/>
                <a:cs typeface="Courier New"/>
              </a:rPr>
              <a:t>|</a:t>
            </a:r>
            <a:r>
              <a:rPr sz="1100" b="1" spc="40" dirty="0">
                <a:latin typeface="Courier New"/>
                <a:cs typeface="Courier New"/>
              </a:rPr>
              <a:t>-</a:t>
            </a:r>
            <a:r>
              <a:rPr sz="1100" b="1" spc="35" dirty="0">
                <a:latin typeface="Courier New"/>
                <a:cs typeface="Courier New"/>
              </a:rPr>
              <a:t>-0</a:t>
            </a:r>
            <a:r>
              <a:rPr sz="1100" b="1" spc="-60" dirty="0">
                <a:latin typeface="Courier New"/>
                <a:cs typeface="Courier New"/>
              </a:rPr>
              <a:t>4</a:t>
            </a:r>
            <a:r>
              <a:rPr sz="1100" b="1" spc="35" dirty="0">
                <a:latin typeface="Courier New"/>
                <a:cs typeface="Courier New"/>
              </a:rPr>
              <a:t>: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XC</a:t>
            </a:r>
            <a:r>
              <a:rPr sz="1100" b="1" spc="35" dirty="0">
                <a:latin typeface="Courier New"/>
                <a:cs typeface="Courier New"/>
              </a:rPr>
              <a:t>H</a:t>
            </a:r>
            <a:r>
              <a:rPr sz="1100" b="1" spc="-60" dirty="0">
                <a:latin typeface="Courier New"/>
                <a:cs typeface="Courier New"/>
              </a:rPr>
              <a:t>A</a:t>
            </a:r>
            <a:r>
              <a:rPr sz="1100" b="1" spc="-65" dirty="0">
                <a:latin typeface="Courier New"/>
                <a:cs typeface="Courier New"/>
              </a:rPr>
              <a:t>NG</a:t>
            </a:r>
            <a:r>
              <a:rPr sz="1100" b="1" dirty="0">
                <a:latin typeface="Courier New"/>
                <a:cs typeface="Courier New"/>
              </a:rPr>
              <a:t>E</a:t>
            </a:r>
            <a:r>
              <a:rPr sz="1100" b="1" spc="-2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[B</a:t>
            </a:r>
            <a:r>
              <a:rPr sz="1100" b="1" spc="35" dirty="0">
                <a:latin typeface="Courier New"/>
                <a:cs typeface="Courier New"/>
              </a:rPr>
              <a:t>R</a:t>
            </a:r>
            <a:r>
              <a:rPr sz="1100" b="1" spc="-60" dirty="0">
                <a:latin typeface="Courier New"/>
                <a:cs typeface="Courier New"/>
              </a:rPr>
              <a:t>O</a:t>
            </a:r>
            <a:r>
              <a:rPr sz="1100" b="1" spc="-65" dirty="0">
                <a:latin typeface="Courier New"/>
                <a:cs typeface="Courier New"/>
              </a:rPr>
              <a:t>AD</a:t>
            </a:r>
            <a:r>
              <a:rPr sz="1100" b="1" spc="35" dirty="0">
                <a:latin typeface="Courier New"/>
                <a:cs typeface="Courier New"/>
              </a:rPr>
              <a:t>C</a:t>
            </a:r>
            <a:r>
              <a:rPr sz="1100" b="1" spc="-60" dirty="0">
                <a:latin typeface="Courier New"/>
                <a:cs typeface="Courier New"/>
              </a:rPr>
              <a:t>A</a:t>
            </a:r>
            <a:r>
              <a:rPr sz="1100" b="1" spc="-65" dirty="0">
                <a:latin typeface="Courier New"/>
                <a:cs typeface="Courier New"/>
              </a:rPr>
              <a:t>ST</a:t>
            </a:r>
            <a:r>
              <a:rPr sz="1100" b="1" dirty="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80"/>
              </a:spcBef>
              <a:tabLst>
                <a:tab pos="423545" algn="l"/>
              </a:tabLst>
            </a:pPr>
            <a:r>
              <a:rPr sz="1100" b="1" dirty="0">
                <a:latin typeface="Courier New"/>
                <a:cs typeface="Courier New"/>
              </a:rPr>
              <a:t>|	|</a:t>
            </a:r>
            <a:endParaRPr sz="11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80"/>
              </a:spcBef>
              <a:tabLst>
                <a:tab pos="423545" algn="l"/>
              </a:tabLst>
            </a:pPr>
            <a:r>
              <a:rPr sz="1100" b="1" dirty="0">
                <a:latin typeface="Courier New"/>
                <a:cs typeface="Courier New"/>
              </a:rPr>
              <a:t>|	</a:t>
            </a:r>
            <a:r>
              <a:rPr sz="1100" b="1" spc="40" dirty="0">
                <a:latin typeface="Courier New"/>
                <a:cs typeface="Courier New"/>
              </a:rPr>
              <a:t>00</a:t>
            </a:r>
            <a:r>
              <a:rPr sz="1100" b="1" spc="35" dirty="0">
                <a:latin typeface="Courier New"/>
                <a:cs typeface="Courier New"/>
              </a:rPr>
              <a:t>:</a:t>
            </a:r>
            <a:r>
              <a:rPr sz="1100" b="1" spc="-60" dirty="0">
                <a:latin typeface="Courier New"/>
                <a:cs typeface="Courier New"/>
              </a:rPr>
              <a:t>S</a:t>
            </a:r>
            <a:r>
              <a:rPr sz="1100" b="1" spc="-65" dirty="0">
                <a:latin typeface="Courier New"/>
                <a:cs typeface="Courier New"/>
              </a:rPr>
              <a:t>CA</a:t>
            </a:r>
            <a:r>
              <a:rPr sz="1100" b="1" dirty="0">
                <a:latin typeface="Courier New"/>
                <a:cs typeface="Courier New"/>
              </a:rPr>
              <a:t>N</a:t>
            </a:r>
            <a:r>
              <a:rPr sz="1100" b="1" spc="-2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HDF</a:t>
            </a:r>
            <a:r>
              <a:rPr sz="1100" b="1" dirty="0">
                <a:latin typeface="Courier New"/>
                <a:cs typeface="Courier New"/>
              </a:rPr>
              <a:t>S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[d</a:t>
            </a:r>
            <a:r>
              <a:rPr sz="1100" b="1" spc="35" dirty="0">
                <a:latin typeface="Courier New"/>
                <a:cs typeface="Courier New"/>
              </a:rPr>
              <a:t>e</a:t>
            </a:r>
            <a:r>
              <a:rPr sz="1100" b="1" spc="-60" dirty="0">
                <a:latin typeface="Courier New"/>
                <a:cs typeface="Courier New"/>
              </a:rPr>
              <a:t>f</a:t>
            </a:r>
            <a:r>
              <a:rPr sz="1100" b="1" spc="-65" dirty="0">
                <a:latin typeface="Courier New"/>
                <a:cs typeface="Courier New"/>
              </a:rPr>
              <a:t>a</a:t>
            </a:r>
            <a:r>
              <a:rPr sz="1100" b="1" spc="35" dirty="0">
                <a:latin typeface="Courier New"/>
                <a:cs typeface="Courier New"/>
              </a:rPr>
              <a:t>u</a:t>
            </a:r>
            <a:r>
              <a:rPr sz="1100" b="1" spc="-60" dirty="0">
                <a:latin typeface="Courier New"/>
                <a:cs typeface="Courier New"/>
              </a:rPr>
              <a:t>l</a:t>
            </a:r>
            <a:r>
              <a:rPr sz="1100" b="1" spc="-65" dirty="0">
                <a:latin typeface="Courier New"/>
                <a:cs typeface="Courier New"/>
              </a:rPr>
              <a:t>t.</a:t>
            </a:r>
            <a:r>
              <a:rPr sz="1100" b="1" spc="35" dirty="0">
                <a:latin typeface="Courier New"/>
                <a:cs typeface="Courier New"/>
              </a:rPr>
              <a:t>o</a:t>
            </a:r>
            <a:r>
              <a:rPr sz="1100" b="1" spc="-60" dirty="0">
                <a:latin typeface="Courier New"/>
                <a:cs typeface="Courier New"/>
              </a:rPr>
              <a:t>r</a:t>
            </a:r>
            <a:r>
              <a:rPr sz="1100" b="1" spc="-65" dirty="0">
                <a:latin typeface="Courier New"/>
                <a:cs typeface="Courier New"/>
              </a:rPr>
              <a:t>de</a:t>
            </a:r>
            <a:r>
              <a:rPr sz="1100" b="1" spc="40" dirty="0">
                <a:latin typeface="Courier New"/>
                <a:cs typeface="Courier New"/>
              </a:rPr>
              <a:t>r</a:t>
            </a:r>
            <a:r>
              <a:rPr sz="1100" b="1" dirty="0">
                <a:latin typeface="Courier New"/>
                <a:cs typeface="Courier New"/>
              </a:rPr>
              <a:t>s</a:t>
            </a:r>
            <a:r>
              <a:rPr sz="1100" b="1" spc="-320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o]</a:t>
            </a:r>
            <a:endParaRPr sz="11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80"/>
              </a:spcBef>
              <a:tabLst>
                <a:tab pos="652145" algn="l"/>
              </a:tabLst>
            </a:pPr>
            <a:r>
              <a:rPr sz="1100" b="1" dirty="0">
                <a:latin typeface="Courier New"/>
                <a:cs typeface="Courier New"/>
              </a:rPr>
              <a:t>|	</a:t>
            </a:r>
            <a:r>
              <a:rPr sz="1100" b="1" spc="40" dirty="0">
                <a:latin typeface="Courier New"/>
                <a:cs typeface="Courier New"/>
              </a:rPr>
              <a:t>par</a:t>
            </a:r>
            <a:r>
              <a:rPr sz="1100" b="1" spc="35" dirty="0">
                <a:latin typeface="Courier New"/>
                <a:cs typeface="Courier New"/>
              </a:rPr>
              <a:t>t</a:t>
            </a:r>
            <a:r>
              <a:rPr sz="1100" b="1" spc="-60" dirty="0">
                <a:latin typeface="Courier New"/>
                <a:cs typeface="Courier New"/>
              </a:rPr>
              <a:t>i</a:t>
            </a:r>
            <a:r>
              <a:rPr sz="1100" b="1" spc="-65" dirty="0">
                <a:latin typeface="Courier New"/>
                <a:cs typeface="Courier New"/>
              </a:rPr>
              <a:t>ti</a:t>
            </a:r>
            <a:r>
              <a:rPr sz="1100" b="1" spc="35" dirty="0">
                <a:latin typeface="Courier New"/>
                <a:cs typeface="Courier New"/>
              </a:rPr>
              <a:t>o</a:t>
            </a:r>
            <a:r>
              <a:rPr sz="1100" b="1" spc="-60" dirty="0">
                <a:latin typeface="Courier New"/>
                <a:cs typeface="Courier New"/>
              </a:rPr>
              <a:t>n</a:t>
            </a:r>
            <a:r>
              <a:rPr sz="1100" b="1" spc="-65" dirty="0">
                <a:latin typeface="Courier New"/>
                <a:cs typeface="Courier New"/>
              </a:rPr>
              <a:t>s=</a:t>
            </a:r>
            <a:r>
              <a:rPr sz="1100" b="1" spc="35" dirty="0">
                <a:latin typeface="Courier New"/>
                <a:cs typeface="Courier New"/>
              </a:rPr>
              <a:t>1</a:t>
            </a:r>
            <a:r>
              <a:rPr sz="1100" b="1" spc="-60" dirty="0">
                <a:latin typeface="Courier New"/>
                <a:cs typeface="Courier New"/>
              </a:rPr>
              <a:t>/</a:t>
            </a:r>
            <a:r>
              <a:rPr sz="1100" b="1" dirty="0">
                <a:latin typeface="Courier New"/>
                <a:cs typeface="Courier New"/>
              </a:rPr>
              <a:t>1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si</a:t>
            </a:r>
            <a:r>
              <a:rPr sz="1100" b="1" spc="35" dirty="0">
                <a:latin typeface="Courier New"/>
                <a:cs typeface="Courier New"/>
              </a:rPr>
              <a:t>z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=</a:t>
            </a:r>
            <a:r>
              <a:rPr sz="1100" b="1" spc="-60" dirty="0">
                <a:latin typeface="Courier New"/>
                <a:cs typeface="Courier New"/>
              </a:rPr>
              <a:t>6</a:t>
            </a:r>
            <a:r>
              <a:rPr sz="1100" b="1" spc="-65" dirty="0">
                <a:latin typeface="Courier New"/>
                <a:cs typeface="Courier New"/>
              </a:rPr>
              <a:t>0.</a:t>
            </a:r>
            <a:r>
              <a:rPr sz="1100" b="1" spc="35" dirty="0">
                <a:latin typeface="Courier New"/>
                <a:cs typeface="Courier New"/>
              </a:rPr>
              <a:t>2</a:t>
            </a:r>
            <a:r>
              <a:rPr sz="1100" b="1" spc="-60" dirty="0">
                <a:latin typeface="Courier New"/>
                <a:cs typeface="Courier New"/>
              </a:rPr>
              <a:t>6</a:t>
            </a:r>
            <a:r>
              <a:rPr sz="1100" b="1" spc="-65" dirty="0">
                <a:latin typeface="Courier New"/>
                <a:cs typeface="Courier New"/>
              </a:rPr>
              <a:t>M</a:t>
            </a:r>
            <a:r>
              <a:rPr sz="1100" b="1" dirty="0"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80"/>
              </a:spcBef>
              <a:tabLst>
                <a:tab pos="652145" algn="l"/>
              </a:tabLst>
            </a:pPr>
            <a:r>
              <a:rPr sz="1100" b="1" dirty="0">
                <a:latin typeface="Courier New"/>
                <a:cs typeface="Courier New"/>
              </a:rPr>
              <a:t>|	</a:t>
            </a:r>
            <a:r>
              <a:rPr sz="1100" b="1" spc="40" dirty="0">
                <a:latin typeface="Courier New"/>
                <a:cs typeface="Courier New"/>
              </a:rPr>
              <a:t>pre</a:t>
            </a:r>
            <a:r>
              <a:rPr sz="1100" b="1" spc="35" dirty="0">
                <a:latin typeface="Courier New"/>
                <a:cs typeface="Courier New"/>
              </a:rPr>
              <a:t>d</a:t>
            </a:r>
            <a:r>
              <a:rPr sz="1100" b="1" spc="-60" dirty="0">
                <a:latin typeface="Courier New"/>
                <a:cs typeface="Courier New"/>
              </a:rPr>
              <a:t>i</a:t>
            </a:r>
            <a:r>
              <a:rPr sz="1100" b="1" spc="-65" dirty="0">
                <a:latin typeface="Courier New"/>
                <a:cs typeface="Courier New"/>
              </a:rPr>
              <a:t>ca</a:t>
            </a:r>
            <a:r>
              <a:rPr sz="1100" b="1" spc="35" dirty="0">
                <a:latin typeface="Courier New"/>
                <a:cs typeface="Courier New"/>
              </a:rPr>
              <a:t>t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s</a:t>
            </a:r>
            <a:r>
              <a:rPr sz="1100" b="1" dirty="0">
                <a:latin typeface="Courier New"/>
                <a:cs typeface="Courier New"/>
              </a:rPr>
              <a:t>: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year</a:t>
            </a:r>
            <a:r>
              <a:rPr sz="1100" b="1" spc="-60" dirty="0">
                <a:latin typeface="Courier New"/>
                <a:cs typeface="Courier New"/>
              </a:rPr>
              <a:t>(o.</a:t>
            </a:r>
            <a:r>
              <a:rPr sz="1100" b="1" spc="40" dirty="0">
                <a:latin typeface="Courier New"/>
                <a:cs typeface="Courier New"/>
              </a:rPr>
              <a:t>o</a:t>
            </a:r>
            <a:r>
              <a:rPr sz="1100" b="1" spc="-60" dirty="0">
                <a:latin typeface="Courier New"/>
                <a:cs typeface="Courier New"/>
              </a:rPr>
              <a:t>rde</a:t>
            </a:r>
            <a:r>
              <a:rPr sz="1100" b="1" spc="40" dirty="0">
                <a:latin typeface="Courier New"/>
                <a:cs typeface="Courier New"/>
              </a:rPr>
              <a:t>r</a:t>
            </a:r>
            <a:r>
              <a:rPr sz="1100" b="1" spc="-60" dirty="0">
                <a:latin typeface="Courier New"/>
                <a:cs typeface="Courier New"/>
              </a:rPr>
              <a:t>_da</a:t>
            </a:r>
            <a:r>
              <a:rPr sz="1100" b="1" spc="40" dirty="0">
                <a:latin typeface="Courier New"/>
                <a:cs typeface="Courier New"/>
              </a:rPr>
              <a:t>t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dirty="0">
                <a:latin typeface="Courier New"/>
                <a:cs typeface="Courier New"/>
              </a:rPr>
              <a:t>)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=</a:t>
            </a:r>
            <a:r>
              <a:rPr sz="1100" b="1" spc="-120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200</a:t>
            </a:r>
            <a:r>
              <a:rPr sz="1100" b="1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169545">
              <a:lnSpc>
                <a:spcPts val="1310"/>
              </a:lnSpc>
              <a:spcBef>
                <a:spcPts val="80"/>
              </a:spcBef>
            </a:pPr>
            <a:r>
              <a:rPr sz="1100" b="1" dirty="0">
                <a:latin typeface="Courier New"/>
                <a:cs typeface="Courier New"/>
              </a:rPr>
              <a:t>|</a:t>
            </a:r>
            <a:endParaRPr sz="1100">
              <a:latin typeface="Courier New"/>
              <a:cs typeface="Courier New"/>
            </a:endParaRPr>
          </a:p>
          <a:p>
            <a:pPr marL="410845" indent="-241300">
              <a:lnSpc>
                <a:spcPts val="1310"/>
              </a:lnSpc>
            </a:pPr>
            <a:r>
              <a:rPr sz="1100" b="1" spc="40" dirty="0">
                <a:latin typeface="Courier New"/>
                <a:cs typeface="Courier New"/>
              </a:rPr>
              <a:t>01:</a:t>
            </a:r>
            <a:r>
              <a:rPr sz="1100" b="1" spc="35" dirty="0">
                <a:latin typeface="Courier New"/>
                <a:cs typeface="Courier New"/>
              </a:rPr>
              <a:t>S</a:t>
            </a:r>
            <a:r>
              <a:rPr sz="1100" b="1" spc="-60" dirty="0">
                <a:latin typeface="Courier New"/>
                <a:cs typeface="Courier New"/>
              </a:rPr>
              <a:t>C</a:t>
            </a:r>
            <a:r>
              <a:rPr sz="1100" b="1" spc="40" dirty="0">
                <a:latin typeface="Courier New"/>
                <a:cs typeface="Courier New"/>
              </a:rPr>
              <a:t>A</a:t>
            </a:r>
            <a:r>
              <a:rPr sz="1100" b="1" dirty="0">
                <a:latin typeface="Courier New"/>
                <a:cs typeface="Courier New"/>
              </a:rPr>
              <a:t>N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HDF</a:t>
            </a:r>
            <a:r>
              <a:rPr sz="1100" b="1" dirty="0">
                <a:latin typeface="Courier New"/>
                <a:cs typeface="Courier New"/>
              </a:rPr>
              <a:t>S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[d</a:t>
            </a:r>
            <a:r>
              <a:rPr sz="1100" b="1" spc="35" dirty="0">
                <a:latin typeface="Courier New"/>
                <a:cs typeface="Courier New"/>
              </a:rPr>
              <a:t>e</a:t>
            </a:r>
            <a:r>
              <a:rPr sz="1100" b="1" spc="-60" dirty="0">
                <a:latin typeface="Courier New"/>
                <a:cs typeface="Courier New"/>
              </a:rPr>
              <a:t>f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u</a:t>
            </a:r>
            <a:r>
              <a:rPr sz="1100" b="1" spc="-65" dirty="0">
                <a:latin typeface="Courier New"/>
                <a:cs typeface="Courier New"/>
              </a:rPr>
              <a:t>lt</a:t>
            </a:r>
            <a:r>
              <a:rPr sz="1100" b="1" spc="35" dirty="0">
                <a:latin typeface="Courier New"/>
                <a:cs typeface="Courier New"/>
              </a:rPr>
              <a:t>.</a:t>
            </a:r>
            <a:r>
              <a:rPr sz="1100" b="1" spc="-60" dirty="0">
                <a:latin typeface="Courier New"/>
                <a:cs typeface="Courier New"/>
              </a:rPr>
              <a:t>o</a:t>
            </a:r>
            <a:r>
              <a:rPr sz="1100" b="1" spc="-65" dirty="0">
                <a:latin typeface="Courier New"/>
                <a:cs typeface="Courier New"/>
              </a:rPr>
              <a:t>rd</a:t>
            </a:r>
            <a:r>
              <a:rPr sz="1100" b="1" spc="35" dirty="0">
                <a:latin typeface="Courier New"/>
                <a:cs typeface="Courier New"/>
              </a:rPr>
              <a:t>e</a:t>
            </a:r>
            <a:r>
              <a:rPr sz="1100" b="1" spc="-60" dirty="0">
                <a:latin typeface="Courier New"/>
                <a:cs typeface="Courier New"/>
              </a:rPr>
              <a:t>r</a:t>
            </a:r>
            <a:r>
              <a:rPr sz="1100" b="1" spc="-65" dirty="0">
                <a:latin typeface="Courier New"/>
                <a:cs typeface="Courier New"/>
              </a:rPr>
              <a:t>_d</a:t>
            </a:r>
            <a:r>
              <a:rPr sz="1100" b="1" spc="35" dirty="0">
                <a:latin typeface="Courier New"/>
                <a:cs typeface="Courier New"/>
              </a:rPr>
              <a:t>e</a:t>
            </a:r>
            <a:r>
              <a:rPr sz="1100" b="1" spc="-60" dirty="0">
                <a:latin typeface="Courier New"/>
                <a:cs typeface="Courier New"/>
              </a:rPr>
              <a:t>t</a:t>
            </a:r>
            <a:r>
              <a:rPr sz="1100" b="1" spc="-65" dirty="0">
                <a:latin typeface="Courier New"/>
                <a:cs typeface="Courier New"/>
              </a:rPr>
              <a:t>ai</a:t>
            </a:r>
            <a:r>
              <a:rPr sz="1100" b="1" spc="40" dirty="0">
                <a:latin typeface="Courier New"/>
                <a:cs typeface="Courier New"/>
              </a:rPr>
              <a:t>l</a:t>
            </a:r>
            <a:r>
              <a:rPr sz="1100" b="1" dirty="0">
                <a:latin typeface="Courier New"/>
                <a:cs typeface="Courier New"/>
              </a:rPr>
              <a:t>s</a:t>
            </a:r>
            <a:r>
              <a:rPr sz="1100" b="1" spc="-320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d]</a:t>
            </a:r>
            <a:endParaRPr sz="1100">
              <a:latin typeface="Courier New"/>
              <a:cs typeface="Courier New"/>
            </a:endParaRPr>
          </a:p>
          <a:p>
            <a:pPr marR="1244600" algn="ctr">
              <a:lnSpc>
                <a:spcPct val="100000"/>
              </a:lnSpc>
              <a:spcBef>
                <a:spcPts val="80"/>
              </a:spcBef>
            </a:pPr>
            <a:r>
              <a:rPr sz="1100" b="1" spc="40" dirty="0">
                <a:latin typeface="Courier New"/>
                <a:cs typeface="Courier New"/>
              </a:rPr>
              <a:t>par</a:t>
            </a:r>
            <a:r>
              <a:rPr sz="1100" b="1" spc="35" dirty="0">
                <a:latin typeface="Courier New"/>
                <a:cs typeface="Courier New"/>
              </a:rPr>
              <a:t>t</a:t>
            </a:r>
            <a:r>
              <a:rPr sz="1100" b="1" spc="-60" dirty="0">
                <a:latin typeface="Courier New"/>
                <a:cs typeface="Courier New"/>
              </a:rPr>
              <a:t>i</a:t>
            </a:r>
            <a:r>
              <a:rPr sz="1100" b="1" spc="-65" dirty="0">
                <a:latin typeface="Courier New"/>
                <a:cs typeface="Courier New"/>
              </a:rPr>
              <a:t>t</a:t>
            </a:r>
            <a:r>
              <a:rPr sz="1100" b="1" spc="35" dirty="0">
                <a:latin typeface="Courier New"/>
                <a:cs typeface="Courier New"/>
              </a:rPr>
              <a:t>i</a:t>
            </a:r>
            <a:r>
              <a:rPr sz="1100" b="1" spc="-60" dirty="0">
                <a:latin typeface="Courier New"/>
                <a:cs typeface="Courier New"/>
              </a:rPr>
              <a:t>o</a:t>
            </a:r>
            <a:r>
              <a:rPr sz="1100" b="1" spc="-65" dirty="0">
                <a:latin typeface="Courier New"/>
                <a:cs typeface="Courier New"/>
              </a:rPr>
              <a:t>ns</a:t>
            </a:r>
            <a:r>
              <a:rPr sz="1100" b="1" spc="35" dirty="0">
                <a:latin typeface="Courier New"/>
                <a:cs typeface="Courier New"/>
              </a:rPr>
              <a:t>=</a:t>
            </a:r>
            <a:r>
              <a:rPr sz="1100" b="1" spc="-60" dirty="0">
                <a:latin typeface="Courier New"/>
                <a:cs typeface="Courier New"/>
              </a:rPr>
              <a:t>1</a:t>
            </a:r>
            <a:r>
              <a:rPr sz="1100" b="1" spc="-65" dirty="0">
                <a:latin typeface="Courier New"/>
                <a:cs typeface="Courier New"/>
              </a:rPr>
              <a:t>/</a:t>
            </a:r>
            <a:r>
              <a:rPr sz="1100" b="1" dirty="0">
                <a:latin typeface="Courier New"/>
                <a:cs typeface="Courier New"/>
              </a:rPr>
              <a:t>1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siz</a:t>
            </a:r>
            <a:r>
              <a:rPr sz="1100" b="1" spc="35" dirty="0">
                <a:latin typeface="Courier New"/>
                <a:cs typeface="Courier New"/>
              </a:rPr>
              <a:t>e</a:t>
            </a:r>
            <a:r>
              <a:rPr sz="1100" b="1" spc="-60" dirty="0">
                <a:latin typeface="Courier New"/>
                <a:cs typeface="Courier New"/>
              </a:rPr>
              <a:t>=</a:t>
            </a:r>
            <a:r>
              <a:rPr sz="1100" b="1" spc="-65" dirty="0">
                <a:latin typeface="Courier New"/>
                <a:cs typeface="Courier New"/>
              </a:rPr>
              <a:t>50</a:t>
            </a:r>
            <a:r>
              <a:rPr sz="1100" b="1" spc="35" dirty="0">
                <a:latin typeface="Courier New"/>
                <a:cs typeface="Courier New"/>
              </a:rPr>
              <a:t>.</a:t>
            </a:r>
            <a:r>
              <a:rPr sz="1100" b="1" spc="-60" dirty="0">
                <a:latin typeface="Courier New"/>
                <a:cs typeface="Courier New"/>
              </a:rPr>
              <a:t>8</a:t>
            </a:r>
            <a:r>
              <a:rPr sz="1100" b="1" spc="-65" dirty="0">
                <a:latin typeface="Courier New"/>
                <a:cs typeface="Courier New"/>
              </a:rPr>
              <a:t>6M</a:t>
            </a:r>
            <a:r>
              <a:rPr sz="1100" b="1" dirty="0"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700" y="1181100"/>
            <a:ext cx="4254500" cy="166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900" y="1320800"/>
            <a:ext cx="3937000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150" y="1225550"/>
            <a:ext cx="4114800" cy="1524000"/>
          </a:xfrm>
          <a:custGeom>
            <a:avLst/>
            <a:gdLst/>
            <a:ahLst/>
            <a:cxnLst/>
            <a:rect l="l" t="t" r="r" b="b"/>
            <a:pathLst>
              <a:path w="4114800" h="1524000">
                <a:moveTo>
                  <a:pt x="0" y="0"/>
                </a:moveTo>
                <a:lnTo>
                  <a:pt x="4114800" y="0"/>
                </a:lnTo>
                <a:lnTo>
                  <a:pt x="41148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150" y="1225550"/>
            <a:ext cx="4114800" cy="1524000"/>
          </a:xfrm>
          <a:custGeom>
            <a:avLst/>
            <a:gdLst/>
            <a:ahLst/>
            <a:cxnLst/>
            <a:rect l="l" t="t" r="r" b="b"/>
            <a:pathLst>
              <a:path w="4114800" h="1524000">
                <a:moveTo>
                  <a:pt x="0" y="0"/>
                </a:moveTo>
                <a:lnTo>
                  <a:pt x="4114800" y="0"/>
                </a:lnTo>
                <a:lnTo>
                  <a:pt x="41148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7680" y="1449212"/>
            <a:ext cx="62230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SELECT</a:t>
            </a:r>
            <a:endParaRPr sz="1400">
              <a:latin typeface="Courier New"/>
              <a:cs typeface="Courier New"/>
            </a:endParaRPr>
          </a:p>
          <a:p>
            <a:pPr marL="215900">
              <a:lnSpc>
                <a:spcPts val="1900"/>
              </a:lnSpc>
            </a:pPr>
            <a:r>
              <a:rPr sz="1400" b="1" spc="-45" dirty="0">
                <a:latin typeface="Courier New"/>
                <a:cs typeface="Courier New"/>
              </a:rPr>
              <a:t>FROM JOIN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6980" y="1449212"/>
            <a:ext cx="1745614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0100"/>
              </a:lnSpc>
              <a:tabLst>
                <a:tab pos="1485265" algn="l"/>
              </a:tabLst>
            </a:pPr>
            <a:r>
              <a:rPr sz="1400" b="1" spc="-45" dirty="0">
                <a:latin typeface="Courier New"/>
                <a:cs typeface="Courier New"/>
              </a:rPr>
              <a:t>COUNT</a:t>
            </a:r>
            <a:r>
              <a:rPr sz="1400" b="1" spc="-40" dirty="0">
                <a:latin typeface="Courier New"/>
                <a:cs typeface="Courier New"/>
              </a:rPr>
              <a:t>(</a:t>
            </a:r>
            <a:r>
              <a:rPr sz="1400" b="1" spc="-45" dirty="0">
                <a:latin typeface="Courier New"/>
                <a:cs typeface="Courier New"/>
              </a:rPr>
              <a:t>o.order_</a:t>
            </a:r>
            <a:r>
              <a:rPr sz="1400" b="1" spc="60" dirty="0">
                <a:latin typeface="Courier New"/>
                <a:cs typeface="Courier New"/>
              </a:rPr>
              <a:t>i</a:t>
            </a:r>
            <a:r>
              <a:rPr sz="1400" b="1" spc="-45" dirty="0">
                <a:latin typeface="Courier New"/>
                <a:cs typeface="Courier New"/>
              </a:rPr>
              <a:t>d</a:t>
            </a:r>
            <a:r>
              <a:rPr sz="1400" b="1" dirty="0">
                <a:latin typeface="Courier New"/>
                <a:cs typeface="Courier New"/>
              </a:rPr>
              <a:t>) </a:t>
            </a:r>
            <a:r>
              <a:rPr sz="1400" b="1" spc="-45" dirty="0">
                <a:latin typeface="Courier New"/>
                <a:cs typeface="Courier New"/>
              </a:rPr>
              <a:t>order</a:t>
            </a:r>
            <a:r>
              <a:rPr sz="1400" b="1" dirty="0">
                <a:latin typeface="Courier New"/>
                <a:cs typeface="Courier New"/>
              </a:rPr>
              <a:t>s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o </a:t>
            </a:r>
            <a:r>
              <a:rPr sz="1400" b="1" spc="-45" dirty="0">
                <a:latin typeface="Courier New"/>
                <a:cs typeface="Courier New"/>
              </a:rPr>
              <a:t>order_detail</a:t>
            </a:r>
            <a:r>
              <a:rPr sz="1400" b="1" dirty="0">
                <a:latin typeface="Courier New"/>
                <a:cs typeface="Courier New"/>
              </a:rPr>
              <a:t>s	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3580" y="2147712"/>
            <a:ext cx="337883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3100"/>
              </a:lnSpc>
            </a:pPr>
            <a:r>
              <a:rPr sz="1400" b="1" spc="-45" dirty="0">
                <a:latin typeface="Courier New"/>
                <a:cs typeface="Courier New"/>
              </a:rPr>
              <a:t>O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(o.order_i</a:t>
            </a:r>
            <a:r>
              <a:rPr sz="1400" b="1" dirty="0">
                <a:latin typeface="Courier New"/>
                <a:cs typeface="Courier New"/>
              </a:rPr>
              <a:t>d</a:t>
            </a:r>
            <a:r>
              <a:rPr sz="1400" b="1" spc="3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d.order_i</a:t>
            </a:r>
            <a:r>
              <a:rPr sz="1400" b="1" spc="-40" dirty="0">
                <a:latin typeface="Courier New"/>
                <a:cs typeface="Courier New"/>
              </a:rPr>
              <a:t>d</a:t>
            </a:r>
            <a:r>
              <a:rPr sz="1400" b="1" dirty="0">
                <a:latin typeface="Courier New"/>
                <a:cs typeface="Courier New"/>
              </a:rPr>
              <a:t>) </a:t>
            </a:r>
            <a:r>
              <a:rPr sz="1400" b="1" spc="-45" dirty="0">
                <a:latin typeface="Courier New"/>
                <a:cs typeface="Courier New"/>
              </a:rPr>
              <a:t>WHER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YEAR</a:t>
            </a:r>
            <a:r>
              <a:rPr sz="1400" b="1" spc="-40" dirty="0">
                <a:latin typeface="Courier New"/>
                <a:cs typeface="Courier New"/>
              </a:rPr>
              <a:t>(</a:t>
            </a:r>
            <a:r>
              <a:rPr sz="1400" b="1" spc="-45" dirty="0">
                <a:latin typeface="Courier New"/>
                <a:cs typeface="Courier New"/>
              </a:rPr>
              <a:t>o.order_</a:t>
            </a:r>
            <a:r>
              <a:rPr sz="1400" b="1" spc="60" dirty="0">
                <a:latin typeface="Courier New"/>
                <a:cs typeface="Courier New"/>
              </a:rPr>
              <a:t>d</a:t>
            </a:r>
            <a:r>
              <a:rPr sz="1400" b="1" spc="-45" dirty="0">
                <a:latin typeface="Courier New"/>
                <a:cs typeface="Courier New"/>
              </a:rPr>
              <a:t>at</a:t>
            </a:r>
            <a:r>
              <a:rPr sz="1400" b="1" spc="55" dirty="0">
                <a:latin typeface="Courier New"/>
                <a:cs typeface="Courier New"/>
              </a:rPr>
              <a:t>e</a:t>
            </a:r>
            <a:r>
              <a:rPr sz="1400" b="1" dirty="0">
                <a:latin typeface="Courier New"/>
                <a:cs typeface="Courier New"/>
              </a:rPr>
              <a:t>)</a:t>
            </a:r>
            <a:r>
              <a:rPr sz="1400" b="1" spc="41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2008;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52600" y="3048000"/>
            <a:ext cx="1905000" cy="914400"/>
          </a:xfrm>
          <a:custGeom>
            <a:avLst/>
            <a:gdLst/>
            <a:ahLst/>
            <a:cxnLst/>
            <a:rect l="l" t="t" r="r" b="b"/>
            <a:pathLst>
              <a:path w="1905000" h="914400">
                <a:moveTo>
                  <a:pt x="228600" y="0"/>
                </a:moveTo>
                <a:lnTo>
                  <a:pt x="0" y="0"/>
                </a:lnTo>
                <a:lnTo>
                  <a:pt x="0" y="800100"/>
                </a:lnTo>
                <a:lnTo>
                  <a:pt x="1676400" y="800100"/>
                </a:lnTo>
                <a:lnTo>
                  <a:pt x="1676400" y="914400"/>
                </a:lnTo>
                <a:lnTo>
                  <a:pt x="1905000" y="685800"/>
                </a:lnTo>
                <a:lnTo>
                  <a:pt x="1790700" y="571500"/>
                </a:lnTo>
                <a:lnTo>
                  <a:pt x="228600" y="571500"/>
                </a:lnTo>
                <a:lnTo>
                  <a:pt x="228600" y="0"/>
                </a:lnTo>
                <a:close/>
              </a:path>
              <a:path w="1905000" h="914400">
                <a:moveTo>
                  <a:pt x="1676400" y="457200"/>
                </a:moveTo>
                <a:lnTo>
                  <a:pt x="1676400" y="571500"/>
                </a:lnTo>
                <a:lnTo>
                  <a:pt x="1790700" y="571500"/>
                </a:lnTo>
                <a:lnTo>
                  <a:pt x="1676400" y="457200"/>
                </a:lnTo>
                <a:close/>
              </a:path>
            </a:pathLst>
          </a:custGeom>
          <a:solidFill>
            <a:srgbClr val="2DA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52600" y="3048000"/>
            <a:ext cx="1905000" cy="914400"/>
          </a:xfrm>
          <a:custGeom>
            <a:avLst/>
            <a:gdLst/>
            <a:ahLst/>
            <a:cxnLst/>
            <a:rect l="l" t="t" r="r" b="b"/>
            <a:pathLst>
              <a:path w="1905000" h="914400">
                <a:moveTo>
                  <a:pt x="228600" y="0"/>
                </a:moveTo>
                <a:lnTo>
                  <a:pt x="228600" y="571500"/>
                </a:lnTo>
                <a:lnTo>
                  <a:pt x="1676400" y="571500"/>
                </a:lnTo>
                <a:lnTo>
                  <a:pt x="1676400" y="457200"/>
                </a:lnTo>
                <a:lnTo>
                  <a:pt x="1905000" y="685800"/>
                </a:lnTo>
                <a:lnTo>
                  <a:pt x="1676400" y="914400"/>
                </a:lnTo>
                <a:lnTo>
                  <a:pt x="1676400" y="800100"/>
                </a:lnTo>
                <a:lnTo>
                  <a:pt x="0" y="800100"/>
                </a:lnTo>
                <a:lnTo>
                  <a:pt x="0" y="0"/>
                </a:lnTo>
                <a:lnTo>
                  <a:pt x="228600" y="0"/>
                </a:lnTo>
                <a:close/>
              </a:path>
            </a:pathLst>
          </a:custGeom>
          <a:ln w="25400">
            <a:solidFill>
              <a:srgbClr val="1E79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2339" y="3192418"/>
            <a:ext cx="10033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0B5A79"/>
                </a:solidFill>
                <a:latin typeface="Courier New"/>
                <a:cs typeface="Courier New"/>
              </a:rPr>
              <a:t>EXPLAIN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17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009900" y="1181100"/>
            <a:ext cx="4406900" cy="471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54350" y="1225550"/>
            <a:ext cx="4267200" cy="4572000"/>
          </a:xfrm>
          <a:custGeom>
            <a:avLst/>
            <a:gdLst/>
            <a:ahLst/>
            <a:cxnLst/>
            <a:rect l="l" t="t" r="r" b="b"/>
            <a:pathLst>
              <a:path w="4267200" h="4572000">
                <a:moveTo>
                  <a:pt x="0" y="0"/>
                </a:moveTo>
                <a:lnTo>
                  <a:pt x="4267200" y="0"/>
                </a:lnTo>
                <a:lnTo>
                  <a:pt x="4267200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4350" y="1225550"/>
            <a:ext cx="4267200" cy="4572000"/>
          </a:xfrm>
          <a:custGeom>
            <a:avLst/>
            <a:gdLst/>
            <a:ahLst/>
            <a:cxnLst/>
            <a:rect l="l" t="t" r="r" b="b"/>
            <a:pathLst>
              <a:path w="4267200" h="4572000">
                <a:moveTo>
                  <a:pt x="0" y="0"/>
                </a:moveTo>
                <a:lnTo>
                  <a:pt x="4267200" y="0"/>
                </a:lnTo>
                <a:lnTo>
                  <a:pt x="4267200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18179" y="1413712"/>
            <a:ext cx="3805554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100"/>
              </a:lnSpc>
            </a:pPr>
            <a:r>
              <a:rPr sz="1100" b="1" spc="40" dirty="0">
                <a:latin typeface="Courier New"/>
                <a:cs typeface="Courier New"/>
              </a:rPr>
              <a:t>Est</a:t>
            </a:r>
            <a:r>
              <a:rPr sz="1100" b="1" spc="35" dirty="0">
                <a:latin typeface="Courier New"/>
                <a:cs typeface="Courier New"/>
              </a:rPr>
              <a:t>i</a:t>
            </a:r>
            <a:r>
              <a:rPr sz="1100" b="1" spc="-60" dirty="0">
                <a:latin typeface="Courier New"/>
                <a:cs typeface="Courier New"/>
              </a:rPr>
              <a:t>m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t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dirty="0">
                <a:latin typeface="Courier New"/>
                <a:cs typeface="Courier New"/>
              </a:rPr>
              <a:t>d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Per</a:t>
            </a:r>
            <a:r>
              <a:rPr sz="1100" b="1" spc="35" dirty="0">
                <a:latin typeface="Courier New"/>
                <a:cs typeface="Courier New"/>
              </a:rPr>
              <a:t>-</a:t>
            </a:r>
            <a:r>
              <a:rPr sz="1100" b="1" spc="-60" dirty="0">
                <a:latin typeface="Courier New"/>
                <a:cs typeface="Courier New"/>
              </a:rPr>
              <a:t>Hos</a:t>
            </a:r>
            <a:r>
              <a:rPr sz="1100" b="1" dirty="0">
                <a:latin typeface="Courier New"/>
                <a:cs typeface="Courier New"/>
              </a:rPr>
              <a:t>t</a:t>
            </a:r>
            <a:r>
              <a:rPr sz="1100" b="1" spc="-2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Req</a:t>
            </a:r>
            <a:r>
              <a:rPr sz="1100" b="1" spc="-60" dirty="0">
                <a:latin typeface="Courier New"/>
                <a:cs typeface="Courier New"/>
              </a:rPr>
              <a:t>uir</a:t>
            </a:r>
            <a:r>
              <a:rPr sz="1100" b="1" spc="40" dirty="0">
                <a:latin typeface="Courier New"/>
                <a:cs typeface="Courier New"/>
              </a:rPr>
              <a:t>e</a:t>
            </a:r>
            <a:r>
              <a:rPr sz="1100" b="1" spc="-60" dirty="0">
                <a:latin typeface="Courier New"/>
                <a:cs typeface="Courier New"/>
              </a:rPr>
              <a:t>men</a:t>
            </a:r>
            <a:r>
              <a:rPr sz="1100" b="1" spc="40" dirty="0">
                <a:latin typeface="Courier New"/>
                <a:cs typeface="Courier New"/>
              </a:rPr>
              <a:t>t</a:t>
            </a:r>
            <a:r>
              <a:rPr sz="1100" b="1" spc="-65" dirty="0">
                <a:latin typeface="Courier New"/>
                <a:cs typeface="Courier New"/>
              </a:rPr>
              <a:t>s</a:t>
            </a:r>
            <a:r>
              <a:rPr sz="1100" b="1" dirty="0">
                <a:latin typeface="Courier New"/>
                <a:cs typeface="Courier New"/>
              </a:rPr>
              <a:t>:</a:t>
            </a:r>
            <a:r>
              <a:rPr sz="1100" b="1" spc="-320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Mem</a:t>
            </a:r>
            <a:r>
              <a:rPr sz="1100" b="1" spc="-60" dirty="0">
                <a:latin typeface="Courier New"/>
                <a:cs typeface="Courier New"/>
              </a:rPr>
              <a:t>o</a:t>
            </a:r>
            <a:r>
              <a:rPr sz="1100" b="1" spc="40" dirty="0">
                <a:latin typeface="Courier New"/>
                <a:cs typeface="Courier New"/>
              </a:rPr>
              <a:t>r</a:t>
            </a:r>
            <a:r>
              <a:rPr sz="1100" b="1" spc="-60" dirty="0">
                <a:latin typeface="Courier New"/>
                <a:cs typeface="Courier New"/>
              </a:rPr>
              <a:t>y=8</a:t>
            </a:r>
            <a:r>
              <a:rPr sz="1100" b="1" spc="40" dirty="0">
                <a:latin typeface="Courier New"/>
                <a:cs typeface="Courier New"/>
              </a:rPr>
              <a:t>5</a:t>
            </a:r>
            <a:r>
              <a:rPr sz="1100" b="1" spc="-60" dirty="0">
                <a:latin typeface="Courier New"/>
                <a:cs typeface="Courier New"/>
              </a:rPr>
              <a:t>.49</a:t>
            </a:r>
            <a:r>
              <a:rPr sz="1100" b="1" spc="40" dirty="0">
                <a:latin typeface="Courier New"/>
                <a:cs typeface="Courier New"/>
              </a:rPr>
              <a:t>M</a:t>
            </a:r>
            <a:r>
              <a:rPr sz="1100" b="1" dirty="0">
                <a:latin typeface="Courier New"/>
                <a:cs typeface="Courier New"/>
              </a:rPr>
              <a:t>B </a:t>
            </a:r>
            <a:r>
              <a:rPr sz="1100" b="1" spc="40" dirty="0">
                <a:latin typeface="Courier New"/>
                <a:cs typeface="Courier New"/>
              </a:rPr>
              <a:t>VCo</a:t>
            </a:r>
            <a:r>
              <a:rPr sz="1100" b="1" spc="35" dirty="0">
                <a:latin typeface="Courier New"/>
                <a:cs typeface="Courier New"/>
              </a:rPr>
              <a:t>r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s</a:t>
            </a:r>
            <a:r>
              <a:rPr sz="1100" b="1" spc="-60" dirty="0">
                <a:latin typeface="Courier New"/>
                <a:cs typeface="Courier New"/>
              </a:rPr>
              <a:t>=1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8179" y="1947112"/>
            <a:ext cx="2764155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40" dirty="0">
                <a:latin typeface="Courier New"/>
                <a:cs typeface="Courier New"/>
              </a:rPr>
              <a:t>06: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R</a:t>
            </a:r>
            <a:r>
              <a:rPr sz="1100" b="1" spc="-65" dirty="0">
                <a:latin typeface="Courier New"/>
                <a:cs typeface="Courier New"/>
              </a:rPr>
              <a:t>EG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T</a:t>
            </a:r>
            <a:r>
              <a:rPr sz="1100" b="1" dirty="0">
                <a:latin typeface="Courier New"/>
                <a:cs typeface="Courier New"/>
              </a:rPr>
              <a:t>E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[F</a:t>
            </a:r>
            <a:r>
              <a:rPr sz="1100" b="1" spc="35" dirty="0">
                <a:latin typeface="Courier New"/>
                <a:cs typeface="Courier New"/>
              </a:rPr>
              <a:t>I</a:t>
            </a:r>
            <a:r>
              <a:rPr sz="1100" b="1" spc="-60" dirty="0">
                <a:latin typeface="Courier New"/>
                <a:cs typeface="Courier New"/>
              </a:rPr>
              <a:t>N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L</a:t>
            </a:r>
            <a:r>
              <a:rPr sz="1100" b="1" spc="-65" dirty="0">
                <a:latin typeface="Courier New"/>
                <a:cs typeface="Courier New"/>
              </a:rPr>
              <a:t>IZ</a:t>
            </a:r>
            <a:r>
              <a:rPr sz="1100" b="1" spc="40" dirty="0">
                <a:latin typeface="Courier New"/>
                <a:cs typeface="Courier New"/>
              </a:rPr>
              <a:t>E]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266065" algn="l"/>
              </a:tabLst>
            </a:pPr>
            <a:r>
              <a:rPr sz="1100" b="1" dirty="0">
                <a:latin typeface="Courier New"/>
                <a:cs typeface="Courier New"/>
              </a:rPr>
              <a:t>|	</a:t>
            </a:r>
            <a:r>
              <a:rPr sz="1100" b="1" spc="40" dirty="0">
                <a:latin typeface="Courier New"/>
                <a:cs typeface="Courier New"/>
              </a:rPr>
              <a:t>ou</a:t>
            </a:r>
            <a:r>
              <a:rPr sz="1100" b="1" spc="35" dirty="0">
                <a:latin typeface="Courier New"/>
                <a:cs typeface="Courier New"/>
              </a:rPr>
              <a:t>t</a:t>
            </a:r>
            <a:r>
              <a:rPr sz="1100" b="1" spc="-60" dirty="0">
                <a:latin typeface="Courier New"/>
                <a:cs typeface="Courier New"/>
              </a:rPr>
              <a:t>p</a:t>
            </a:r>
            <a:r>
              <a:rPr sz="1100" b="1" spc="-65" dirty="0">
                <a:latin typeface="Courier New"/>
                <a:cs typeface="Courier New"/>
              </a:rPr>
              <a:t>ut</a:t>
            </a:r>
            <a:r>
              <a:rPr sz="1100" b="1" dirty="0">
                <a:latin typeface="Courier New"/>
                <a:cs typeface="Courier New"/>
              </a:rPr>
              <a:t>:</a:t>
            </a:r>
            <a:r>
              <a:rPr sz="1100" b="1" spc="-220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co</a:t>
            </a:r>
            <a:r>
              <a:rPr sz="1100" b="1" spc="35" dirty="0">
                <a:latin typeface="Courier New"/>
                <a:cs typeface="Courier New"/>
              </a:rPr>
              <a:t>u</a:t>
            </a:r>
            <a:r>
              <a:rPr sz="1100" b="1" spc="-60" dirty="0">
                <a:latin typeface="Courier New"/>
                <a:cs typeface="Courier New"/>
              </a:rPr>
              <a:t>n</a:t>
            </a:r>
            <a:r>
              <a:rPr sz="1100" b="1" spc="-65" dirty="0">
                <a:latin typeface="Courier New"/>
                <a:cs typeface="Courier New"/>
              </a:rPr>
              <a:t>t:</a:t>
            </a:r>
            <a:r>
              <a:rPr sz="1100" b="1" spc="35" dirty="0">
                <a:latin typeface="Courier New"/>
                <a:cs typeface="Courier New"/>
              </a:rPr>
              <a:t>m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rg</a:t>
            </a:r>
            <a:r>
              <a:rPr sz="1100" b="1" spc="4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(</a:t>
            </a:r>
            <a:r>
              <a:rPr sz="1100" b="1" spc="-60" dirty="0">
                <a:latin typeface="Courier New"/>
                <a:cs typeface="Courier New"/>
              </a:rPr>
              <a:t>o.</a:t>
            </a:r>
            <a:r>
              <a:rPr sz="1100" b="1" spc="40" dirty="0">
                <a:latin typeface="Courier New"/>
                <a:cs typeface="Courier New"/>
              </a:rPr>
              <a:t>o</a:t>
            </a:r>
            <a:r>
              <a:rPr sz="1100" b="1" spc="-60" dirty="0">
                <a:latin typeface="Courier New"/>
                <a:cs typeface="Courier New"/>
              </a:rPr>
              <a:t>rde</a:t>
            </a:r>
            <a:r>
              <a:rPr sz="1100" b="1" spc="40" dirty="0">
                <a:latin typeface="Courier New"/>
                <a:cs typeface="Courier New"/>
              </a:rPr>
              <a:t>r</a:t>
            </a:r>
            <a:r>
              <a:rPr sz="1100" b="1" spc="-60" dirty="0">
                <a:latin typeface="Courier New"/>
                <a:cs typeface="Courier New"/>
              </a:rPr>
              <a:t>_i</a:t>
            </a:r>
            <a:r>
              <a:rPr sz="1100" b="1" spc="-65" dirty="0">
                <a:latin typeface="Courier New"/>
                <a:cs typeface="Courier New"/>
              </a:rPr>
              <a:t>d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10"/>
              </a:lnSpc>
              <a:spcBef>
                <a:spcPts val="80"/>
              </a:spcBef>
            </a:pPr>
            <a:r>
              <a:rPr sz="1100" b="1" dirty="0">
                <a:latin typeface="Courier New"/>
                <a:cs typeface="Courier New"/>
              </a:rPr>
              <a:t>|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10"/>
              </a:lnSpc>
            </a:pPr>
            <a:r>
              <a:rPr sz="1100" b="1" spc="40" dirty="0">
                <a:latin typeface="Courier New"/>
                <a:cs typeface="Courier New"/>
              </a:rPr>
              <a:t>05:</a:t>
            </a:r>
            <a:r>
              <a:rPr sz="1100" b="1" spc="35" dirty="0">
                <a:latin typeface="Courier New"/>
                <a:cs typeface="Courier New"/>
              </a:rPr>
              <a:t>E</a:t>
            </a:r>
            <a:r>
              <a:rPr sz="1100" b="1" spc="-60" dirty="0">
                <a:latin typeface="Courier New"/>
                <a:cs typeface="Courier New"/>
              </a:rPr>
              <a:t>X</a:t>
            </a:r>
            <a:r>
              <a:rPr sz="1100" b="1" spc="35" dirty="0">
                <a:latin typeface="Courier New"/>
                <a:cs typeface="Courier New"/>
              </a:rPr>
              <a:t>C</a:t>
            </a:r>
            <a:r>
              <a:rPr sz="1100" b="1" spc="-60" dirty="0">
                <a:latin typeface="Courier New"/>
                <a:cs typeface="Courier New"/>
              </a:rPr>
              <a:t>H</a:t>
            </a:r>
            <a:r>
              <a:rPr sz="1100" b="1" spc="-65" dirty="0">
                <a:latin typeface="Courier New"/>
                <a:cs typeface="Courier New"/>
              </a:rPr>
              <a:t>AN</a:t>
            </a:r>
            <a:r>
              <a:rPr sz="1100" b="1" spc="40" dirty="0">
                <a:latin typeface="Courier New"/>
                <a:cs typeface="Courier New"/>
              </a:rPr>
              <a:t>G</a:t>
            </a:r>
            <a:r>
              <a:rPr sz="1100" b="1" dirty="0">
                <a:latin typeface="Courier New"/>
                <a:cs typeface="Courier New"/>
              </a:rPr>
              <a:t>E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[U</a:t>
            </a:r>
            <a:r>
              <a:rPr sz="1100" b="1" spc="35" dirty="0">
                <a:latin typeface="Courier New"/>
                <a:cs typeface="Courier New"/>
              </a:rPr>
              <a:t>N</a:t>
            </a:r>
            <a:r>
              <a:rPr sz="1100" b="1" spc="-60" dirty="0">
                <a:latin typeface="Courier New"/>
                <a:cs typeface="Courier New"/>
              </a:rPr>
              <a:t>P</a:t>
            </a:r>
            <a:r>
              <a:rPr sz="1100" b="1" spc="-65" dirty="0">
                <a:latin typeface="Courier New"/>
                <a:cs typeface="Courier New"/>
              </a:rPr>
              <a:t>A</a:t>
            </a:r>
            <a:r>
              <a:rPr sz="1100" b="1" spc="35" dirty="0">
                <a:latin typeface="Courier New"/>
                <a:cs typeface="Courier New"/>
              </a:rPr>
              <a:t>R</a:t>
            </a:r>
            <a:r>
              <a:rPr sz="1100" b="1" spc="-60" dirty="0">
                <a:latin typeface="Courier New"/>
                <a:cs typeface="Courier New"/>
              </a:rPr>
              <a:t>T</a:t>
            </a:r>
            <a:r>
              <a:rPr sz="1100" b="1" spc="-65" dirty="0">
                <a:latin typeface="Courier New"/>
                <a:cs typeface="Courier New"/>
              </a:rPr>
              <a:t>IT</a:t>
            </a:r>
            <a:r>
              <a:rPr sz="1100" b="1" spc="35" dirty="0">
                <a:latin typeface="Courier New"/>
                <a:cs typeface="Courier New"/>
              </a:rPr>
              <a:t>I</a:t>
            </a:r>
            <a:r>
              <a:rPr sz="1100" b="1" spc="-60" dirty="0">
                <a:latin typeface="Courier New"/>
                <a:cs typeface="Courier New"/>
              </a:rPr>
              <a:t>O</a:t>
            </a:r>
            <a:r>
              <a:rPr sz="1100" b="1" spc="-65" dirty="0">
                <a:latin typeface="Courier New"/>
                <a:cs typeface="Courier New"/>
              </a:rPr>
              <a:t>NE</a:t>
            </a:r>
            <a:r>
              <a:rPr sz="1100" b="1" spc="40" dirty="0">
                <a:latin typeface="Courier New"/>
                <a:cs typeface="Courier New"/>
              </a:rPr>
              <a:t>D]</a:t>
            </a:r>
            <a:endParaRPr sz="1100">
              <a:latin typeface="Courier New"/>
              <a:cs typeface="Courier New"/>
            </a:endParaRPr>
          </a:p>
          <a:p>
            <a:pPr marL="12700" marR="1744980">
              <a:lnSpc>
                <a:spcPct val="106100"/>
              </a:lnSpc>
            </a:pPr>
            <a:r>
              <a:rPr sz="1100" b="1" dirty="0">
                <a:latin typeface="Courier New"/>
                <a:cs typeface="Courier New"/>
              </a:rPr>
              <a:t>| </a:t>
            </a:r>
            <a:r>
              <a:rPr sz="1100" b="1" spc="40" dirty="0">
                <a:latin typeface="Courier New"/>
                <a:cs typeface="Courier New"/>
              </a:rPr>
              <a:t>03: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R</a:t>
            </a:r>
            <a:r>
              <a:rPr sz="1100" b="1" spc="-65" dirty="0">
                <a:latin typeface="Courier New"/>
                <a:cs typeface="Courier New"/>
              </a:rPr>
              <a:t>EG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T</a:t>
            </a:r>
            <a:r>
              <a:rPr sz="1100" b="1" dirty="0">
                <a:latin typeface="Courier New"/>
                <a:cs typeface="Courier New"/>
              </a:rPr>
              <a:t>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179" y="3001212"/>
            <a:ext cx="292862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6065" algn="l"/>
              </a:tabLst>
            </a:pPr>
            <a:r>
              <a:rPr sz="1100" b="1" dirty="0">
                <a:latin typeface="Courier New"/>
                <a:cs typeface="Courier New"/>
              </a:rPr>
              <a:t>|	</a:t>
            </a:r>
            <a:r>
              <a:rPr sz="1100" b="1" spc="40" dirty="0">
                <a:latin typeface="Courier New"/>
                <a:cs typeface="Courier New"/>
              </a:rPr>
              <a:t>ou</a:t>
            </a:r>
            <a:r>
              <a:rPr sz="1100" b="1" spc="35" dirty="0">
                <a:latin typeface="Courier New"/>
                <a:cs typeface="Courier New"/>
              </a:rPr>
              <a:t>t</a:t>
            </a:r>
            <a:r>
              <a:rPr sz="1100" b="1" spc="-60" dirty="0">
                <a:latin typeface="Courier New"/>
                <a:cs typeface="Courier New"/>
              </a:rPr>
              <a:t>p</a:t>
            </a:r>
            <a:r>
              <a:rPr sz="1100" b="1" spc="-65" dirty="0">
                <a:latin typeface="Courier New"/>
                <a:cs typeface="Courier New"/>
              </a:rPr>
              <a:t>ut</a:t>
            </a:r>
            <a:r>
              <a:rPr sz="1100" b="1" dirty="0">
                <a:latin typeface="Courier New"/>
                <a:cs typeface="Courier New"/>
              </a:rPr>
              <a:t>:</a:t>
            </a:r>
            <a:r>
              <a:rPr sz="1100" b="1" spc="-2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co</a:t>
            </a:r>
            <a:r>
              <a:rPr sz="1100" b="1" spc="35" dirty="0">
                <a:latin typeface="Courier New"/>
                <a:cs typeface="Courier New"/>
              </a:rPr>
              <a:t>u</a:t>
            </a:r>
            <a:r>
              <a:rPr sz="1100" b="1" spc="-60" dirty="0">
                <a:latin typeface="Courier New"/>
                <a:cs typeface="Courier New"/>
              </a:rPr>
              <a:t>n</a:t>
            </a:r>
            <a:r>
              <a:rPr sz="1100" b="1" spc="-65" dirty="0">
                <a:latin typeface="Courier New"/>
                <a:cs typeface="Courier New"/>
              </a:rPr>
              <a:t>t</a:t>
            </a:r>
            <a:r>
              <a:rPr sz="1100" b="1" spc="-60" dirty="0">
                <a:latin typeface="Courier New"/>
                <a:cs typeface="Courier New"/>
              </a:rPr>
              <a:t>(</a:t>
            </a:r>
            <a:r>
              <a:rPr sz="1100" b="1" spc="35" dirty="0">
                <a:latin typeface="Courier New"/>
                <a:cs typeface="Courier New"/>
              </a:rPr>
              <a:t>o</a:t>
            </a:r>
            <a:r>
              <a:rPr sz="1100" b="1" spc="-60" dirty="0">
                <a:latin typeface="Courier New"/>
                <a:cs typeface="Courier New"/>
              </a:rPr>
              <a:t>.</a:t>
            </a:r>
            <a:r>
              <a:rPr sz="1100" b="1" spc="-65" dirty="0">
                <a:latin typeface="Courier New"/>
                <a:cs typeface="Courier New"/>
              </a:rPr>
              <a:t>or</a:t>
            </a:r>
            <a:r>
              <a:rPr sz="1100" b="1" spc="35" dirty="0">
                <a:latin typeface="Courier New"/>
                <a:cs typeface="Courier New"/>
              </a:rPr>
              <a:t>d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r_</a:t>
            </a:r>
            <a:r>
              <a:rPr sz="1100" b="1" spc="40" dirty="0">
                <a:latin typeface="Courier New"/>
                <a:cs typeface="Courier New"/>
              </a:rPr>
              <a:t>i</a:t>
            </a:r>
            <a:r>
              <a:rPr sz="1100" b="1" spc="-60" dirty="0">
                <a:latin typeface="Courier New"/>
                <a:cs typeface="Courier New"/>
              </a:rPr>
              <a:t>d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100" b="1" dirty="0">
                <a:latin typeface="Courier New"/>
                <a:cs typeface="Courier New"/>
              </a:rPr>
              <a:t>|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100" b="1" spc="40" dirty="0">
                <a:latin typeface="Courier New"/>
                <a:cs typeface="Courier New"/>
              </a:rPr>
              <a:t>02:</a:t>
            </a:r>
            <a:r>
              <a:rPr sz="1100" b="1" spc="35" dirty="0">
                <a:latin typeface="Courier New"/>
                <a:cs typeface="Courier New"/>
              </a:rPr>
              <a:t>H</a:t>
            </a:r>
            <a:r>
              <a:rPr sz="1100" b="1" spc="-60" dirty="0">
                <a:latin typeface="Courier New"/>
                <a:cs typeface="Courier New"/>
              </a:rPr>
              <a:t>A</a:t>
            </a:r>
            <a:r>
              <a:rPr sz="1100" b="1" spc="40" dirty="0">
                <a:latin typeface="Courier New"/>
                <a:cs typeface="Courier New"/>
              </a:rPr>
              <a:t>S</a:t>
            </a:r>
            <a:r>
              <a:rPr sz="1100" b="1" dirty="0">
                <a:latin typeface="Courier New"/>
                <a:cs typeface="Courier New"/>
              </a:rPr>
              <a:t>H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JOI</a:t>
            </a:r>
            <a:r>
              <a:rPr sz="1100" b="1" dirty="0">
                <a:latin typeface="Courier New"/>
                <a:cs typeface="Courier New"/>
              </a:rPr>
              <a:t>N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[I</a:t>
            </a:r>
            <a:r>
              <a:rPr sz="1100" b="1" spc="35" dirty="0">
                <a:latin typeface="Courier New"/>
                <a:cs typeface="Courier New"/>
              </a:rPr>
              <a:t>N</a:t>
            </a:r>
            <a:r>
              <a:rPr sz="1100" b="1" spc="-60" dirty="0">
                <a:latin typeface="Courier New"/>
                <a:cs typeface="Courier New"/>
              </a:rPr>
              <a:t>N</a:t>
            </a:r>
            <a:r>
              <a:rPr sz="1100" b="1" spc="40" dirty="0">
                <a:latin typeface="Courier New"/>
                <a:cs typeface="Courier New"/>
              </a:rPr>
              <a:t>E</a:t>
            </a:r>
            <a:r>
              <a:rPr sz="1100" b="1" dirty="0">
                <a:latin typeface="Courier New"/>
                <a:cs typeface="Courier New"/>
              </a:rPr>
              <a:t>R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JO</a:t>
            </a:r>
            <a:r>
              <a:rPr sz="1100" b="1" spc="35" dirty="0">
                <a:latin typeface="Courier New"/>
                <a:cs typeface="Courier New"/>
              </a:rPr>
              <a:t>I</a:t>
            </a:r>
            <a:r>
              <a:rPr sz="1100" b="1" spc="-60" dirty="0">
                <a:latin typeface="Courier New"/>
                <a:cs typeface="Courier New"/>
              </a:rPr>
              <a:t>N</a:t>
            </a:r>
            <a:r>
              <a:rPr sz="1100" b="1" dirty="0">
                <a:latin typeface="Courier New"/>
                <a:cs typeface="Courier New"/>
              </a:rPr>
              <a:t>,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BRO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D</a:t>
            </a:r>
            <a:r>
              <a:rPr sz="1100" b="1" spc="-65" dirty="0">
                <a:latin typeface="Courier New"/>
                <a:cs typeface="Courier New"/>
              </a:rPr>
              <a:t>CA</a:t>
            </a:r>
            <a:r>
              <a:rPr sz="1100" b="1" spc="35" dirty="0">
                <a:latin typeface="Courier New"/>
                <a:cs typeface="Courier New"/>
              </a:rPr>
              <a:t>S</a:t>
            </a:r>
            <a:r>
              <a:rPr sz="1100" b="1" spc="-60" dirty="0">
                <a:latin typeface="Courier New"/>
                <a:cs typeface="Courier New"/>
              </a:rPr>
              <a:t>T</a:t>
            </a:r>
            <a:r>
              <a:rPr sz="1100" b="1" dirty="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8179" y="3534612"/>
            <a:ext cx="34931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  <a:tabLst>
                <a:tab pos="266065" algn="l"/>
              </a:tabLst>
            </a:pPr>
            <a:r>
              <a:rPr sz="1100" b="1" dirty="0">
                <a:latin typeface="Courier New"/>
                <a:cs typeface="Courier New"/>
              </a:rPr>
              <a:t>|	</a:t>
            </a:r>
            <a:r>
              <a:rPr sz="1100" b="1" spc="40" dirty="0">
                <a:latin typeface="Courier New"/>
                <a:cs typeface="Courier New"/>
              </a:rPr>
              <a:t>has</a:t>
            </a:r>
            <a:r>
              <a:rPr sz="1100" b="1" dirty="0">
                <a:latin typeface="Courier New"/>
                <a:cs typeface="Courier New"/>
              </a:rPr>
              <a:t>h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pr</a:t>
            </a:r>
            <a:r>
              <a:rPr sz="1100" b="1" spc="35" dirty="0">
                <a:latin typeface="Courier New"/>
                <a:cs typeface="Courier New"/>
              </a:rPr>
              <a:t>e</a:t>
            </a:r>
            <a:r>
              <a:rPr sz="1100" b="1" spc="-60" dirty="0">
                <a:latin typeface="Courier New"/>
                <a:cs typeface="Courier New"/>
              </a:rPr>
              <a:t>d</a:t>
            </a:r>
            <a:r>
              <a:rPr sz="1100" b="1" spc="-65" dirty="0">
                <a:latin typeface="Courier New"/>
                <a:cs typeface="Courier New"/>
              </a:rPr>
              <a:t>i</a:t>
            </a:r>
            <a:r>
              <a:rPr sz="1100" b="1" spc="35" dirty="0">
                <a:latin typeface="Courier New"/>
                <a:cs typeface="Courier New"/>
              </a:rPr>
              <a:t>c</a:t>
            </a:r>
            <a:r>
              <a:rPr sz="1100" b="1" spc="-60" dirty="0">
                <a:latin typeface="Courier New"/>
                <a:cs typeface="Courier New"/>
              </a:rPr>
              <a:t>a</a:t>
            </a:r>
            <a:r>
              <a:rPr sz="1100" b="1" spc="-65" dirty="0">
                <a:latin typeface="Courier New"/>
                <a:cs typeface="Courier New"/>
              </a:rPr>
              <a:t>te</a:t>
            </a:r>
            <a:r>
              <a:rPr sz="1100" b="1" spc="40" dirty="0">
                <a:latin typeface="Courier New"/>
                <a:cs typeface="Courier New"/>
              </a:rPr>
              <a:t>s</a:t>
            </a:r>
            <a:r>
              <a:rPr sz="1100" b="1" dirty="0">
                <a:latin typeface="Courier New"/>
                <a:cs typeface="Courier New"/>
              </a:rPr>
              <a:t>:</a:t>
            </a:r>
            <a:r>
              <a:rPr sz="1100" b="1" spc="-320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d.</a:t>
            </a:r>
            <a:r>
              <a:rPr sz="1100" b="1" spc="35" dirty="0">
                <a:latin typeface="Courier New"/>
                <a:cs typeface="Courier New"/>
              </a:rPr>
              <a:t>o</a:t>
            </a:r>
            <a:r>
              <a:rPr sz="1100" b="1" spc="-60" dirty="0">
                <a:latin typeface="Courier New"/>
                <a:cs typeface="Courier New"/>
              </a:rPr>
              <a:t>r</a:t>
            </a:r>
            <a:r>
              <a:rPr sz="1100" b="1" spc="-65" dirty="0">
                <a:latin typeface="Courier New"/>
                <a:cs typeface="Courier New"/>
              </a:rPr>
              <a:t>d</a:t>
            </a:r>
            <a:r>
              <a:rPr sz="1100" b="1" spc="35" dirty="0">
                <a:latin typeface="Courier New"/>
                <a:cs typeface="Courier New"/>
              </a:rPr>
              <a:t>e</a:t>
            </a:r>
            <a:r>
              <a:rPr sz="1100" b="1" spc="-60" dirty="0">
                <a:latin typeface="Courier New"/>
                <a:cs typeface="Courier New"/>
              </a:rPr>
              <a:t>r</a:t>
            </a:r>
            <a:r>
              <a:rPr sz="1100" b="1" spc="-65" dirty="0">
                <a:latin typeface="Courier New"/>
                <a:cs typeface="Courier New"/>
              </a:rPr>
              <a:t>_i</a:t>
            </a:r>
            <a:r>
              <a:rPr sz="1100" b="1" dirty="0">
                <a:latin typeface="Courier New"/>
                <a:cs typeface="Courier New"/>
              </a:rPr>
              <a:t>d</a:t>
            </a:r>
            <a:r>
              <a:rPr sz="1100" b="1" spc="-22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=</a:t>
            </a:r>
            <a:r>
              <a:rPr sz="1100" b="1" spc="-2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o.or</a:t>
            </a:r>
            <a:r>
              <a:rPr sz="1100" b="1" spc="35" dirty="0">
                <a:latin typeface="Courier New"/>
                <a:cs typeface="Courier New"/>
              </a:rPr>
              <a:t>d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r_</a:t>
            </a:r>
            <a:r>
              <a:rPr sz="1100" b="1" spc="40" dirty="0">
                <a:latin typeface="Courier New"/>
                <a:cs typeface="Courier New"/>
              </a:rPr>
              <a:t>id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10"/>
              </a:lnSpc>
            </a:pPr>
            <a:r>
              <a:rPr sz="1100" b="1" dirty="0">
                <a:latin typeface="Courier New"/>
                <a:cs typeface="Courier New"/>
              </a:rPr>
              <a:t>|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8179" y="3877512"/>
            <a:ext cx="3475354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35" dirty="0">
                <a:latin typeface="Courier New"/>
                <a:cs typeface="Courier New"/>
              </a:rPr>
              <a:t>|</a:t>
            </a:r>
            <a:r>
              <a:rPr sz="1100" b="1" spc="40" dirty="0">
                <a:latin typeface="Courier New"/>
                <a:cs typeface="Courier New"/>
              </a:rPr>
              <a:t>-</a:t>
            </a:r>
            <a:r>
              <a:rPr sz="1100" b="1" spc="35" dirty="0">
                <a:latin typeface="Courier New"/>
                <a:cs typeface="Courier New"/>
              </a:rPr>
              <a:t>-0</a:t>
            </a:r>
            <a:r>
              <a:rPr sz="1100" b="1" spc="-60" dirty="0">
                <a:latin typeface="Courier New"/>
                <a:cs typeface="Courier New"/>
              </a:rPr>
              <a:t>4</a:t>
            </a:r>
            <a:r>
              <a:rPr sz="1100" b="1" spc="35" dirty="0">
                <a:latin typeface="Courier New"/>
                <a:cs typeface="Courier New"/>
              </a:rPr>
              <a:t>: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XC</a:t>
            </a:r>
            <a:r>
              <a:rPr sz="1100" b="1" spc="35" dirty="0">
                <a:latin typeface="Courier New"/>
                <a:cs typeface="Courier New"/>
              </a:rPr>
              <a:t>H</a:t>
            </a:r>
            <a:r>
              <a:rPr sz="1100" b="1" spc="-60" dirty="0">
                <a:latin typeface="Courier New"/>
                <a:cs typeface="Courier New"/>
              </a:rPr>
              <a:t>A</a:t>
            </a:r>
            <a:r>
              <a:rPr sz="1100" b="1" spc="-65" dirty="0">
                <a:latin typeface="Courier New"/>
                <a:cs typeface="Courier New"/>
              </a:rPr>
              <a:t>NG</a:t>
            </a:r>
            <a:r>
              <a:rPr sz="1100" b="1" dirty="0">
                <a:latin typeface="Courier New"/>
                <a:cs typeface="Courier New"/>
              </a:rPr>
              <a:t>E</a:t>
            </a:r>
            <a:r>
              <a:rPr sz="1100" b="1" spc="-2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[B</a:t>
            </a:r>
            <a:r>
              <a:rPr sz="1100" b="1" spc="35" dirty="0">
                <a:latin typeface="Courier New"/>
                <a:cs typeface="Courier New"/>
              </a:rPr>
              <a:t>R</a:t>
            </a:r>
            <a:r>
              <a:rPr sz="1100" b="1" spc="-60" dirty="0">
                <a:latin typeface="Courier New"/>
                <a:cs typeface="Courier New"/>
              </a:rPr>
              <a:t>O</a:t>
            </a:r>
            <a:r>
              <a:rPr sz="1100" b="1" spc="-65" dirty="0">
                <a:latin typeface="Courier New"/>
                <a:cs typeface="Courier New"/>
              </a:rPr>
              <a:t>AD</a:t>
            </a:r>
            <a:r>
              <a:rPr sz="1100" b="1" spc="35" dirty="0">
                <a:latin typeface="Courier New"/>
                <a:cs typeface="Courier New"/>
              </a:rPr>
              <a:t>C</a:t>
            </a:r>
            <a:r>
              <a:rPr sz="1100" b="1" spc="-60" dirty="0">
                <a:latin typeface="Courier New"/>
                <a:cs typeface="Courier New"/>
              </a:rPr>
              <a:t>A</a:t>
            </a:r>
            <a:r>
              <a:rPr sz="1100" b="1" spc="-65" dirty="0">
                <a:latin typeface="Courier New"/>
                <a:cs typeface="Courier New"/>
              </a:rPr>
              <a:t>ST</a:t>
            </a:r>
            <a:r>
              <a:rPr sz="1100" b="1" dirty="0">
                <a:latin typeface="Courier New"/>
                <a:cs typeface="Courier New"/>
              </a:rPr>
              <a:t>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266065" algn="l"/>
              </a:tabLst>
            </a:pPr>
            <a:r>
              <a:rPr sz="1100" b="1" dirty="0">
                <a:latin typeface="Courier New"/>
                <a:cs typeface="Courier New"/>
              </a:rPr>
              <a:t>|	|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266065" algn="l"/>
              </a:tabLst>
            </a:pPr>
            <a:r>
              <a:rPr sz="1100" b="1" dirty="0">
                <a:latin typeface="Courier New"/>
                <a:cs typeface="Courier New"/>
              </a:rPr>
              <a:t>|	</a:t>
            </a:r>
            <a:r>
              <a:rPr sz="1100" b="1" spc="40" dirty="0">
                <a:latin typeface="Courier New"/>
                <a:cs typeface="Courier New"/>
              </a:rPr>
              <a:t>00</a:t>
            </a:r>
            <a:r>
              <a:rPr sz="1100" b="1" spc="35" dirty="0">
                <a:latin typeface="Courier New"/>
                <a:cs typeface="Courier New"/>
              </a:rPr>
              <a:t>:</a:t>
            </a:r>
            <a:r>
              <a:rPr sz="1100" b="1" spc="-60" dirty="0">
                <a:latin typeface="Courier New"/>
                <a:cs typeface="Courier New"/>
              </a:rPr>
              <a:t>S</a:t>
            </a:r>
            <a:r>
              <a:rPr sz="1100" b="1" spc="-65" dirty="0">
                <a:latin typeface="Courier New"/>
                <a:cs typeface="Courier New"/>
              </a:rPr>
              <a:t>CA</a:t>
            </a:r>
            <a:r>
              <a:rPr sz="1100" b="1" dirty="0">
                <a:latin typeface="Courier New"/>
                <a:cs typeface="Courier New"/>
              </a:rPr>
              <a:t>N</a:t>
            </a:r>
            <a:r>
              <a:rPr sz="1100" b="1" spc="-2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HDF</a:t>
            </a:r>
            <a:r>
              <a:rPr sz="1100" b="1" dirty="0">
                <a:latin typeface="Courier New"/>
                <a:cs typeface="Courier New"/>
              </a:rPr>
              <a:t>S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[d</a:t>
            </a:r>
            <a:r>
              <a:rPr sz="1100" b="1" spc="35" dirty="0">
                <a:latin typeface="Courier New"/>
                <a:cs typeface="Courier New"/>
              </a:rPr>
              <a:t>e</a:t>
            </a:r>
            <a:r>
              <a:rPr sz="1100" b="1" spc="-60" dirty="0">
                <a:latin typeface="Courier New"/>
                <a:cs typeface="Courier New"/>
              </a:rPr>
              <a:t>f</a:t>
            </a:r>
            <a:r>
              <a:rPr sz="1100" b="1" spc="-65" dirty="0">
                <a:latin typeface="Courier New"/>
                <a:cs typeface="Courier New"/>
              </a:rPr>
              <a:t>a</a:t>
            </a:r>
            <a:r>
              <a:rPr sz="1100" b="1" spc="35" dirty="0">
                <a:latin typeface="Courier New"/>
                <a:cs typeface="Courier New"/>
              </a:rPr>
              <a:t>u</a:t>
            </a:r>
            <a:r>
              <a:rPr sz="1100" b="1" spc="-60" dirty="0">
                <a:latin typeface="Courier New"/>
                <a:cs typeface="Courier New"/>
              </a:rPr>
              <a:t>l</a:t>
            </a:r>
            <a:r>
              <a:rPr sz="1100" b="1" spc="-65" dirty="0">
                <a:latin typeface="Courier New"/>
                <a:cs typeface="Courier New"/>
              </a:rPr>
              <a:t>t.</a:t>
            </a:r>
            <a:r>
              <a:rPr sz="1100" b="1" spc="35" dirty="0">
                <a:latin typeface="Courier New"/>
                <a:cs typeface="Courier New"/>
              </a:rPr>
              <a:t>o</a:t>
            </a:r>
            <a:r>
              <a:rPr sz="1100" b="1" spc="-60" dirty="0">
                <a:latin typeface="Courier New"/>
                <a:cs typeface="Courier New"/>
              </a:rPr>
              <a:t>r</a:t>
            </a:r>
            <a:r>
              <a:rPr sz="1100" b="1" spc="-65" dirty="0">
                <a:latin typeface="Courier New"/>
                <a:cs typeface="Courier New"/>
              </a:rPr>
              <a:t>de</a:t>
            </a:r>
            <a:r>
              <a:rPr sz="1100" b="1" spc="40" dirty="0">
                <a:latin typeface="Courier New"/>
                <a:cs typeface="Courier New"/>
              </a:rPr>
              <a:t>r</a:t>
            </a:r>
            <a:r>
              <a:rPr sz="1100" b="1" dirty="0">
                <a:latin typeface="Courier New"/>
                <a:cs typeface="Courier New"/>
              </a:rPr>
              <a:t>s</a:t>
            </a:r>
            <a:r>
              <a:rPr sz="1100" b="1" spc="-320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o]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494665" algn="l"/>
              </a:tabLst>
            </a:pPr>
            <a:r>
              <a:rPr sz="1100" b="1" dirty="0">
                <a:latin typeface="Courier New"/>
                <a:cs typeface="Courier New"/>
              </a:rPr>
              <a:t>|	</a:t>
            </a:r>
            <a:r>
              <a:rPr sz="1100" b="1" spc="40" dirty="0">
                <a:latin typeface="Courier New"/>
                <a:cs typeface="Courier New"/>
              </a:rPr>
              <a:t>par</a:t>
            </a:r>
            <a:r>
              <a:rPr sz="1100" b="1" spc="35" dirty="0">
                <a:latin typeface="Courier New"/>
                <a:cs typeface="Courier New"/>
              </a:rPr>
              <a:t>t</a:t>
            </a:r>
            <a:r>
              <a:rPr sz="1100" b="1" spc="-60" dirty="0">
                <a:latin typeface="Courier New"/>
                <a:cs typeface="Courier New"/>
              </a:rPr>
              <a:t>i</a:t>
            </a:r>
            <a:r>
              <a:rPr sz="1100" b="1" spc="-65" dirty="0">
                <a:latin typeface="Courier New"/>
                <a:cs typeface="Courier New"/>
              </a:rPr>
              <a:t>ti</a:t>
            </a:r>
            <a:r>
              <a:rPr sz="1100" b="1" spc="35" dirty="0">
                <a:latin typeface="Courier New"/>
                <a:cs typeface="Courier New"/>
              </a:rPr>
              <a:t>o</a:t>
            </a:r>
            <a:r>
              <a:rPr sz="1100" b="1" spc="-60" dirty="0">
                <a:latin typeface="Courier New"/>
                <a:cs typeface="Courier New"/>
              </a:rPr>
              <a:t>n</a:t>
            </a:r>
            <a:r>
              <a:rPr sz="1100" b="1" spc="-65" dirty="0">
                <a:latin typeface="Courier New"/>
                <a:cs typeface="Courier New"/>
              </a:rPr>
              <a:t>s=</a:t>
            </a:r>
            <a:r>
              <a:rPr sz="1100" b="1" spc="35" dirty="0">
                <a:latin typeface="Courier New"/>
                <a:cs typeface="Courier New"/>
              </a:rPr>
              <a:t>1</a:t>
            </a:r>
            <a:r>
              <a:rPr sz="1100" b="1" spc="-60" dirty="0">
                <a:latin typeface="Courier New"/>
                <a:cs typeface="Courier New"/>
              </a:rPr>
              <a:t>/</a:t>
            </a:r>
            <a:r>
              <a:rPr sz="1100" b="1" dirty="0">
                <a:latin typeface="Courier New"/>
                <a:cs typeface="Courier New"/>
              </a:rPr>
              <a:t>1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si</a:t>
            </a:r>
            <a:r>
              <a:rPr sz="1100" b="1" spc="35" dirty="0">
                <a:latin typeface="Courier New"/>
                <a:cs typeface="Courier New"/>
              </a:rPr>
              <a:t>z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=</a:t>
            </a:r>
            <a:r>
              <a:rPr sz="1100" b="1" spc="-60" dirty="0">
                <a:latin typeface="Courier New"/>
                <a:cs typeface="Courier New"/>
              </a:rPr>
              <a:t>6</a:t>
            </a:r>
            <a:r>
              <a:rPr sz="1100" b="1" spc="-65" dirty="0">
                <a:latin typeface="Courier New"/>
                <a:cs typeface="Courier New"/>
              </a:rPr>
              <a:t>0.</a:t>
            </a:r>
            <a:r>
              <a:rPr sz="1100" b="1" spc="35" dirty="0">
                <a:latin typeface="Courier New"/>
                <a:cs typeface="Courier New"/>
              </a:rPr>
              <a:t>2</a:t>
            </a:r>
            <a:r>
              <a:rPr sz="1100" b="1" spc="-60" dirty="0">
                <a:latin typeface="Courier New"/>
                <a:cs typeface="Courier New"/>
              </a:rPr>
              <a:t>6</a:t>
            </a:r>
            <a:r>
              <a:rPr sz="1100" b="1" spc="-65" dirty="0">
                <a:latin typeface="Courier New"/>
                <a:cs typeface="Courier New"/>
              </a:rPr>
              <a:t>M</a:t>
            </a:r>
            <a:r>
              <a:rPr sz="1100" b="1" dirty="0"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494665" algn="l"/>
              </a:tabLst>
            </a:pPr>
            <a:r>
              <a:rPr sz="1100" b="1" dirty="0">
                <a:latin typeface="Courier New"/>
                <a:cs typeface="Courier New"/>
              </a:rPr>
              <a:t>|	</a:t>
            </a:r>
            <a:r>
              <a:rPr sz="1100" b="1" spc="40" dirty="0">
                <a:latin typeface="Courier New"/>
                <a:cs typeface="Courier New"/>
              </a:rPr>
              <a:t>pre</a:t>
            </a:r>
            <a:r>
              <a:rPr sz="1100" b="1" spc="35" dirty="0">
                <a:latin typeface="Courier New"/>
                <a:cs typeface="Courier New"/>
              </a:rPr>
              <a:t>d</a:t>
            </a:r>
            <a:r>
              <a:rPr sz="1100" b="1" spc="-60" dirty="0">
                <a:latin typeface="Courier New"/>
                <a:cs typeface="Courier New"/>
              </a:rPr>
              <a:t>i</a:t>
            </a:r>
            <a:r>
              <a:rPr sz="1100" b="1" spc="-65" dirty="0">
                <a:latin typeface="Courier New"/>
                <a:cs typeface="Courier New"/>
              </a:rPr>
              <a:t>ca</a:t>
            </a:r>
            <a:r>
              <a:rPr sz="1100" b="1" spc="35" dirty="0">
                <a:latin typeface="Courier New"/>
                <a:cs typeface="Courier New"/>
              </a:rPr>
              <a:t>t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s</a:t>
            </a:r>
            <a:r>
              <a:rPr sz="1100" b="1" dirty="0">
                <a:latin typeface="Courier New"/>
                <a:cs typeface="Courier New"/>
              </a:rPr>
              <a:t>: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year</a:t>
            </a:r>
            <a:r>
              <a:rPr sz="1100" b="1" spc="-60" dirty="0">
                <a:latin typeface="Courier New"/>
                <a:cs typeface="Courier New"/>
              </a:rPr>
              <a:t>(o.</a:t>
            </a:r>
            <a:r>
              <a:rPr sz="1100" b="1" spc="40" dirty="0">
                <a:latin typeface="Courier New"/>
                <a:cs typeface="Courier New"/>
              </a:rPr>
              <a:t>o</a:t>
            </a:r>
            <a:r>
              <a:rPr sz="1100" b="1" spc="-60" dirty="0">
                <a:latin typeface="Courier New"/>
                <a:cs typeface="Courier New"/>
              </a:rPr>
              <a:t>rde</a:t>
            </a:r>
            <a:r>
              <a:rPr sz="1100" b="1" spc="40" dirty="0">
                <a:latin typeface="Courier New"/>
                <a:cs typeface="Courier New"/>
              </a:rPr>
              <a:t>r</a:t>
            </a:r>
            <a:r>
              <a:rPr sz="1100" b="1" spc="-60" dirty="0">
                <a:latin typeface="Courier New"/>
                <a:cs typeface="Courier New"/>
              </a:rPr>
              <a:t>_da</a:t>
            </a:r>
            <a:r>
              <a:rPr sz="1100" b="1" spc="40" dirty="0">
                <a:latin typeface="Courier New"/>
                <a:cs typeface="Courier New"/>
              </a:rPr>
              <a:t>t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dirty="0">
                <a:latin typeface="Courier New"/>
                <a:cs typeface="Courier New"/>
              </a:rPr>
              <a:t>)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=</a:t>
            </a:r>
            <a:r>
              <a:rPr sz="1100" b="1" spc="-120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200</a:t>
            </a:r>
            <a:r>
              <a:rPr sz="1100" b="1" dirty="0">
                <a:latin typeface="Courier New"/>
                <a:cs typeface="Courier New"/>
              </a:rPr>
              <a:t>8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310"/>
              </a:lnSpc>
              <a:spcBef>
                <a:spcPts val="80"/>
              </a:spcBef>
            </a:pPr>
            <a:r>
              <a:rPr sz="1100" b="1" dirty="0">
                <a:latin typeface="Courier New"/>
                <a:cs typeface="Courier New"/>
              </a:rPr>
              <a:t>|</a:t>
            </a:r>
            <a:endParaRPr sz="1100">
              <a:latin typeface="Courier New"/>
              <a:cs typeface="Courier New"/>
            </a:endParaRPr>
          </a:p>
          <a:p>
            <a:pPr marL="253365" indent="-241300">
              <a:lnSpc>
                <a:spcPts val="1310"/>
              </a:lnSpc>
            </a:pPr>
            <a:r>
              <a:rPr sz="1100" b="1" spc="40" dirty="0">
                <a:latin typeface="Courier New"/>
                <a:cs typeface="Courier New"/>
              </a:rPr>
              <a:t>01:</a:t>
            </a:r>
            <a:r>
              <a:rPr sz="1100" b="1" spc="35" dirty="0">
                <a:latin typeface="Courier New"/>
                <a:cs typeface="Courier New"/>
              </a:rPr>
              <a:t>S</a:t>
            </a:r>
            <a:r>
              <a:rPr sz="1100" b="1" spc="-60" dirty="0">
                <a:latin typeface="Courier New"/>
                <a:cs typeface="Courier New"/>
              </a:rPr>
              <a:t>C</a:t>
            </a:r>
            <a:r>
              <a:rPr sz="1100" b="1" spc="40" dirty="0">
                <a:latin typeface="Courier New"/>
                <a:cs typeface="Courier New"/>
              </a:rPr>
              <a:t>A</a:t>
            </a:r>
            <a:r>
              <a:rPr sz="1100" b="1" dirty="0">
                <a:latin typeface="Courier New"/>
                <a:cs typeface="Courier New"/>
              </a:rPr>
              <a:t>N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HDF</a:t>
            </a:r>
            <a:r>
              <a:rPr sz="1100" b="1" dirty="0">
                <a:latin typeface="Courier New"/>
                <a:cs typeface="Courier New"/>
              </a:rPr>
              <a:t>S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[d</a:t>
            </a:r>
            <a:r>
              <a:rPr sz="1100" b="1" spc="35" dirty="0">
                <a:latin typeface="Courier New"/>
                <a:cs typeface="Courier New"/>
              </a:rPr>
              <a:t>e</a:t>
            </a:r>
            <a:r>
              <a:rPr sz="1100" b="1" spc="-60" dirty="0">
                <a:latin typeface="Courier New"/>
                <a:cs typeface="Courier New"/>
              </a:rPr>
              <a:t>f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u</a:t>
            </a:r>
            <a:r>
              <a:rPr sz="1100" b="1" spc="-65" dirty="0">
                <a:latin typeface="Courier New"/>
                <a:cs typeface="Courier New"/>
              </a:rPr>
              <a:t>lt</a:t>
            </a:r>
            <a:r>
              <a:rPr sz="1100" b="1" spc="35" dirty="0">
                <a:latin typeface="Courier New"/>
                <a:cs typeface="Courier New"/>
              </a:rPr>
              <a:t>.</a:t>
            </a:r>
            <a:r>
              <a:rPr sz="1100" b="1" spc="-60" dirty="0">
                <a:latin typeface="Courier New"/>
                <a:cs typeface="Courier New"/>
              </a:rPr>
              <a:t>o</a:t>
            </a:r>
            <a:r>
              <a:rPr sz="1100" b="1" spc="-65" dirty="0">
                <a:latin typeface="Courier New"/>
                <a:cs typeface="Courier New"/>
              </a:rPr>
              <a:t>rd</a:t>
            </a:r>
            <a:r>
              <a:rPr sz="1100" b="1" spc="35" dirty="0">
                <a:latin typeface="Courier New"/>
                <a:cs typeface="Courier New"/>
              </a:rPr>
              <a:t>e</a:t>
            </a:r>
            <a:r>
              <a:rPr sz="1100" b="1" spc="-60" dirty="0">
                <a:latin typeface="Courier New"/>
                <a:cs typeface="Courier New"/>
              </a:rPr>
              <a:t>r</a:t>
            </a:r>
            <a:r>
              <a:rPr sz="1100" b="1" spc="-65" dirty="0">
                <a:latin typeface="Courier New"/>
                <a:cs typeface="Courier New"/>
              </a:rPr>
              <a:t>_d</a:t>
            </a:r>
            <a:r>
              <a:rPr sz="1100" b="1" spc="35" dirty="0">
                <a:latin typeface="Courier New"/>
                <a:cs typeface="Courier New"/>
              </a:rPr>
              <a:t>e</a:t>
            </a:r>
            <a:r>
              <a:rPr sz="1100" b="1" spc="-60" dirty="0">
                <a:latin typeface="Courier New"/>
                <a:cs typeface="Courier New"/>
              </a:rPr>
              <a:t>t</a:t>
            </a:r>
            <a:r>
              <a:rPr sz="1100" b="1" spc="-65" dirty="0">
                <a:latin typeface="Courier New"/>
                <a:cs typeface="Courier New"/>
              </a:rPr>
              <a:t>ai</a:t>
            </a:r>
            <a:r>
              <a:rPr sz="1100" b="1" spc="40" dirty="0">
                <a:latin typeface="Courier New"/>
                <a:cs typeface="Courier New"/>
              </a:rPr>
              <a:t>l</a:t>
            </a:r>
            <a:r>
              <a:rPr sz="1100" b="1" dirty="0">
                <a:latin typeface="Courier New"/>
                <a:cs typeface="Courier New"/>
              </a:rPr>
              <a:t>s</a:t>
            </a:r>
            <a:r>
              <a:rPr sz="1100" b="1" spc="-320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d]</a:t>
            </a:r>
            <a:endParaRPr sz="1100">
              <a:latin typeface="Courier New"/>
              <a:cs typeface="Courier New"/>
            </a:endParaRPr>
          </a:p>
          <a:p>
            <a:pPr marR="779780" algn="ctr">
              <a:lnSpc>
                <a:spcPct val="100000"/>
              </a:lnSpc>
              <a:spcBef>
                <a:spcPts val="80"/>
              </a:spcBef>
            </a:pPr>
            <a:r>
              <a:rPr sz="1100" b="1" spc="40" dirty="0">
                <a:latin typeface="Courier New"/>
                <a:cs typeface="Courier New"/>
              </a:rPr>
              <a:t>par</a:t>
            </a:r>
            <a:r>
              <a:rPr sz="1100" b="1" spc="35" dirty="0">
                <a:latin typeface="Courier New"/>
                <a:cs typeface="Courier New"/>
              </a:rPr>
              <a:t>t</a:t>
            </a:r>
            <a:r>
              <a:rPr sz="1100" b="1" spc="-60" dirty="0">
                <a:latin typeface="Courier New"/>
                <a:cs typeface="Courier New"/>
              </a:rPr>
              <a:t>i</a:t>
            </a:r>
            <a:r>
              <a:rPr sz="1100" b="1" spc="-65" dirty="0">
                <a:latin typeface="Courier New"/>
                <a:cs typeface="Courier New"/>
              </a:rPr>
              <a:t>t</a:t>
            </a:r>
            <a:r>
              <a:rPr sz="1100" b="1" spc="35" dirty="0">
                <a:latin typeface="Courier New"/>
                <a:cs typeface="Courier New"/>
              </a:rPr>
              <a:t>i</a:t>
            </a:r>
            <a:r>
              <a:rPr sz="1100" b="1" spc="-60" dirty="0">
                <a:latin typeface="Courier New"/>
                <a:cs typeface="Courier New"/>
              </a:rPr>
              <a:t>o</a:t>
            </a:r>
            <a:r>
              <a:rPr sz="1100" b="1" spc="-65" dirty="0">
                <a:latin typeface="Courier New"/>
                <a:cs typeface="Courier New"/>
              </a:rPr>
              <a:t>ns</a:t>
            </a:r>
            <a:r>
              <a:rPr sz="1100" b="1" spc="35" dirty="0">
                <a:latin typeface="Courier New"/>
                <a:cs typeface="Courier New"/>
              </a:rPr>
              <a:t>=</a:t>
            </a:r>
            <a:r>
              <a:rPr sz="1100" b="1" spc="-60" dirty="0">
                <a:latin typeface="Courier New"/>
                <a:cs typeface="Courier New"/>
              </a:rPr>
              <a:t>1</a:t>
            </a:r>
            <a:r>
              <a:rPr sz="1100" b="1" spc="-65" dirty="0">
                <a:latin typeface="Courier New"/>
                <a:cs typeface="Courier New"/>
              </a:rPr>
              <a:t>/</a:t>
            </a:r>
            <a:r>
              <a:rPr sz="1100" b="1" dirty="0">
                <a:latin typeface="Courier New"/>
                <a:cs typeface="Courier New"/>
              </a:rPr>
              <a:t>1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siz</a:t>
            </a:r>
            <a:r>
              <a:rPr sz="1100" b="1" spc="35" dirty="0">
                <a:latin typeface="Courier New"/>
                <a:cs typeface="Courier New"/>
              </a:rPr>
              <a:t>e</a:t>
            </a:r>
            <a:r>
              <a:rPr sz="1100" b="1" spc="-60" dirty="0">
                <a:latin typeface="Courier New"/>
                <a:cs typeface="Courier New"/>
              </a:rPr>
              <a:t>=</a:t>
            </a:r>
            <a:r>
              <a:rPr sz="1100" b="1" spc="-65" dirty="0">
                <a:latin typeface="Courier New"/>
                <a:cs typeface="Courier New"/>
              </a:rPr>
              <a:t>50</a:t>
            </a:r>
            <a:r>
              <a:rPr sz="1100" b="1" spc="35" dirty="0">
                <a:latin typeface="Courier New"/>
                <a:cs typeface="Courier New"/>
              </a:rPr>
              <a:t>.</a:t>
            </a:r>
            <a:r>
              <a:rPr sz="1100" b="1" spc="-60" dirty="0">
                <a:latin typeface="Courier New"/>
                <a:cs typeface="Courier New"/>
              </a:rPr>
              <a:t>8</a:t>
            </a:r>
            <a:r>
              <a:rPr sz="1100" b="1" spc="-65" dirty="0">
                <a:latin typeface="Courier New"/>
                <a:cs typeface="Courier New"/>
              </a:rPr>
              <a:t>6M</a:t>
            </a:r>
            <a:r>
              <a:rPr sz="1100" b="1" dirty="0"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739" y="2966211"/>
            <a:ext cx="139700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</a:pPr>
            <a:r>
              <a:rPr sz="1800" spc="-15" dirty="0">
                <a:latin typeface="Calibri"/>
                <a:cs typeface="Calibri"/>
              </a:rPr>
              <a:t>Q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y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m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e </a:t>
            </a:r>
            <a:r>
              <a:rPr sz="1800" spc="-50" dirty="0">
                <a:latin typeface="Calibri"/>
                <a:cs typeface="Calibri"/>
              </a:rPr>
              <a:t>bo</a:t>
            </a:r>
            <a:r>
              <a:rPr sz="1800" spc="-5" dirty="0">
                <a:latin typeface="Calibri"/>
                <a:cs typeface="Calibri"/>
              </a:rPr>
              <a:t>tt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m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4600" y="2006600"/>
            <a:ext cx="469900" cy="327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7150" y="2063750"/>
            <a:ext cx="304800" cy="312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7150" y="2063750"/>
            <a:ext cx="304800" cy="3124200"/>
          </a:xfrm>
          <a:custGeom>
            <a:avLst/>
            <a:gdLst/>
            <a:ahLst/>
            <a:cxnLst/>
            <a:rect l="l" t="t" r="r" b="b"/>
            <a:pathLst>
              <a:path w="304800" h="3124200">
                <a:moveTo>
                  <a:pt x="0" y="152400"/>
                </a:moveTo>
                <a:lnTo>
                  <a:pt x="152401" y="0"/>
                </a:lnTo>
                <a:lnTo>
                  <a:pt x="304800" y="152400"/>
                </a:lnTo>
                <a:lnTo>
                  <a:pt x="228600" y="152400"/>
                </a:lnTo>
                <a:lnTo>
                  <a:pt x="228600" y="3124200"/>
                </a:lnTo>
                <a:lnTo>
                  <a:pt x="76199" y="3124200"/>
                </a:lnTo>
                <a:lnTo>
                  <a:pt x="76199" y="15240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95600" y="1244600"/>
            <a:ext cx="4419600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1800" y="1295400"/>
            <a:ext cx="4267200" cy="533400"/>
          </a:xfrm>
          <a:custGeom>
            <a:avLst/>
            <a:gdLst/>
            <a:ahLst/>
            <a:cxnLst/>
            <a:rect l="l" t="t" r="r" b="b"/>
            <a:pathLst>
              <a:path w="4267200" h="533400">
                <a:moveTo>
                  <a:pt x="0" y="88900"/>
                </a:moveTo>
                <a:lnTo>
                  <a:pt x="10116" y="47673"/>
                </a:lnTo>
                <a:lnTo>
                  <a:pt x="37071" y="16662"/>
                </a:lnTo>
                <a:lnTo>
                  <a:pt x="75769" y="962"/>
                </a:lnTo>
                <a:lnTo>
                  <a:pt x="4178300" y="0"/>
                </a:lnTo>
                <a:lnTo>
                  <a:pt x="4192862" y="1186"/>
                </a:lnTo>
                <a:lnTo>
                  <a:pt x="4231250" y="17482"/>
                </a:lnTo>
                <a:lnTo>
                  <a:pt x="4257723" y="48917"/>
                </a:lnTo>
                <a:lnTo>
                  <a:pt x="4267200" y="444500"/>
                </a:lnTo>
                <a:lnTo>
                  <a:pt x="4266013" y="459062"/>
                </a:lnTo>
                <a:lnTo>
                  <a:pt x="4249717" y="497450"/>
                </a:lnTo>
                <a:lnTo>
                  <a:pt x="4218282" y="523923"/>
                </a:lnTo>
                <a:lnTo>
                  <a:pt x="88900" y="533400"/>
                </a:lnTo>
                <a:lnTo>
                  <a:pt x="74337" y="532213"/>
                </a:lnTo>
                <a:lnTo>
                  <a:pt x="35949" y="515917"/>
                </a:lnTo>
                <a:lnTo>
                  <a:pt x="9476" y="484482"/>
                </a:lnTo>
                <a:lnTo>
                  <a:pt x="0" y="88900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16939" y="1289811"/>
            <a:ext cx="162877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</a:pPr>
            <a:r>
              <a:rPr sz="1800" spc="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qu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4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fo</a:t>
            </a:r>
            <a:r>
              <a:rPr sz="1800" spc="-5" dirty="0">
                <a:latin typeface="Calibri"/>
                <a:cs typeface="Calibri"/>
              </a:rPr>
              <a:t>r t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w</a:t>
            </a:r>
            <a:r>
              <a:rPr sz="1800" spc="-50" dirty="0">
                <a:latin typeface="Calibri"/>
                <a:cs typeface="Calibri"/>
              </a:rPr>
              <a:t>ho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qu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18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3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247900" y="1181100"/>
            <a:ext cx="5626100" cy="356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2350" y="122555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5486400" h="3429000">
                <a:moveTo>
                  <a:pt x="0" y="0"/>
                </a:moveTo>
                <a:lnTo>
                  <a:pt x="5486400" y="0"/>
                </a:lnTo>
                <a:lnTo>
                  <a:pt x="54864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2350" y="122555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5486400" h="3429000">
                <a:moveTo>
                  <a:pt x="0" y="0"/>
                </a:moveTo>
                <a:lnTo>
                  <a:pt x="5486400" y="0"/>
                </a:lnTo>
                <a:lnTo>
                  <a:pt x="54864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6179" y="1436512"/>
            <a:ext cx="4546600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latin typeface="Courier New"/>
                <a:cs typeface="Courier New"/>
              </a:rPr>
              <a:t>|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400" b="1" spc="-45" dirty="0">
                <a:latin typeface="Courier New"/>
                <a:cs typeface="Courier New"/>
              </a:rPr>
              <a:t>02:HAS</a:t>
            </a:r>
            <a:r>
              <a:rPr sz="1400" b="1" dirty="0">
                <a:latin typeface="Courier New"/>
                <a:cs typeface="Courier New"/>
              </a:rPr>
              <a:t>H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JOI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[INNE</a:t>
            </a:r>
            <a:r>
              <a:rPr sz="1400" b="1" dirty="0">
                <a:latin typeface="Courier New"/>
                <a:cs typeface="Courier New"/>
              </a:rPr>
              <a:t>R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JOIN</a:t>
            </a:r>
            <a:r>
              <a:rPr sz="1400" b="1" dirty="0">
                <a:latin typeface="Courier New"/>
                <a:cs typeface="Courier New"/>
              </a:rPr>
              <a:t>,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BROADCAST]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0200" algn="l"/>
                <a:tab pos="2145665" algn="l"/>
              </a:tabLst>
            </a:pPr>
            <a:r>
              <a:rPr sz="1400" b="1" dirty="0">
                <a:latin typeface="Courier New"/>
                <a:cs typeface="Courier New"/>
              </a:rPr>
              <a:t>|	</a:t>
            </a:r>
            <a:r>
              <a:rPr sz="1400" b="1" spc="-45" dirty="0">
                <a:latin typeface="Courier New"/>
                <a:cs typeface="Courier New"/>
              </a:rPr>
              <a:t>has</a:t>
            </a:r>
            <a:r>
              <a:rPr sz="1400" b="1" dirty="0">
                <a:latin typeface="Courier New"/>
                <a:cs typeface="Courier New"/>
              </a:rPr>
              <a:t>h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predicates</a:t>
            </a:r>
            <a:r>
              <a:rPr sz="1400" b="1" dirty="0">
                <a:latin typeface="Courier New"/>
                <a:cs typeface="Courier New"/>
              </a:rPr>
              <a:t>:	</a:t>
            </a:r>
            <a:r>
              <a:rPr sz="1400" b="1" spc="-45" dirty="0">
                <a:latin typeface="Courier New"/>
                <a:cs typeface="Courier New"/>
              </a:rPr>
              <a:t>d.order_i</a:t>
            </a:r>
            <a:r>
              <a:rPr sz="1400" b="1" dirty="0">
                <a:latin typeface="Courier New"/>
                <a:cs typeface="Courier New"/>
              </a:rPr>
              <a:t>d</a:t>
            </a:r>
            <a:r>
              <a:rPr sz="1400" b="1" spc="3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o.order_id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400" b="1" dirty="0">
                <a:latin typeface="Courier New"/>
                <a:cs typeface="Courier New"/>
              </a:rPr>
              <a:t>|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12265" algn="l"/>
              </a:tabLst>
            </a:pPr>
            <a:r>
              <a:rPr sz="1400" b="1" spc="-45" dirty="0">
                <a:latin typeface="Courier New"/>
                <a:cs typeface="Courier New"/>
              </a:rPr>
              <a:t>|-</a:t>
            </a:r>
            <a:r>
              <a:rPr sz="1400" b="1" spc="-40" dirty="0">
                <a:latin typeface="Courier New"/>
                <a:cs typeface="Courier New"/>
              </a:rPr>
              <a:t>-</a:t>
            </a:r>
            <a:r>
              <a:rPr sz="1400" b="1" spc="-45" dirty="0">
                <a:latin typeface="Courier New"/>
                <a:cs typeface="Courier New"/>
              </a:rPr>
              <a:t>04:EXCHANG</a:t>
            </a:r>
            <a:r>
              <a:rPr sz="1400" b="1" dirty="0">
                <a:latin typeface="Courier New"/>
                <a:cs typeface="Courier New"/>
              </a:rPr>
              <a:t>E	</a:t>
            </a:r>
            <a:r>
              <a:rPr sz="1400" b="1" spc="-45" dirty="0">
                <a:latin typeface="Courier New"/>
                <a:cs typeface="Courier New"/>
              </a:rPr>
              <a:t>[BROADCAST]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6179" y="2833512"/>
            <a:ext cx="380301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0200" algn="l"/>
              </a:tabLst>
            </a:pPr>
            <a:r>
              <a:rPr sz="1400" b="1" dirty="0">
                <a:latin typeface="Courier New"/>
                <a:cs typeface="Courier New"/>
              </a:rPr>
              <a:t>|	|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330200" algn="l"/>
              </a:tabLst>
            </a:pPr>
            <a:r>
              <a:rPr sz="1400" b="1" dirty="0">
                <a:latin typeface="Courier New"/>
                <a:cs typeface="Courier New"/>
              </a:rPr>
              <a:t>|	</a:t>
            </a:r>
            <a:r>
              <a:rPr sz="1400" b="1" spc="-45" dirty="0">
                <a:latin typeface="Courier New"/>
                <a:cs typeface="Courier New"/>
              </a:rPr>
              <a:t>00:SCA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HDF</a:t>
            </a:r>
            <a:r>
              <a:rPr sz="1400" b="1" dirty="0">
                <a:latin typeface="Courier New"/>
                <a:cs typeface="Courier New"/>
              </a:rPr>
              <a:t>S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0" dirty="0">
                <a:latin typeface="Courier New"/>
                <a:cs typeface="Courier New"/>
              </a:rPr>
              <a:t>[</a:t>
            </a:r>
            <a:r>
              <a:rPr sz="1400" b="1" spc="-45" dirty="0">
                <a:latin typeface="Courier New"/>
                <a:cs typeface="Courier New"/>
              </a:rPr>
              <a:t>default.orde</a:t>
            </a:r>
            <a:r>
              <a:rPr sz="1400" b="1" spc="60" dirty="0">
                <a:latin typeface="Courier New"/>
                <a:cs typeface="Courier New"/>
              </a:rPr>
              <a:t>r</a:t>
            </a:r>
            <a:r>
              <a:rPr sz="1400" b="1" dirty="0">
                <a:latin typeface="Courier New"/>
                <a:cs typeface="Courier New"/>
              </a:rPr>
              <a:t>s</a:t>
            </a:r>
            <a:r>
              <a:rPr sz="1400" b="1" spc="41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o]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47700" algn="l"/>
              </a:tabLst>
            </a:pPr>
            <a:r>
              <a:rPr sz="1400" b="1" dirty="0">
                <a:latin typeface="Courier New"/>
                <a:cs typeface="Courier New"/>
              </a:rPr>
              <a:t>|	</a:t>
            </a:r>
            <a:r>
              <a:rPr sz="1400" b="1" spc="-45" dirty="0">
                <a:latin typeface="Courier New"/>
                <a:cs typeface="Courier New"/>
              </a:rPr>
              <a:t>partitions=1</a:t>
            </a:r>
            <a:r>
              <a:rPr sz="1400" b="1" spc="60" dirty="0">
                <a:latin typeface="Courier New"/>
                <a:cs typeface="Courier New"/>
              </a:rPr>
              <a:t>/</a:t>
            </a:r>
            <a:r>
              <a:rPr sz="1400" b="1" dirty="0">
                <a:latin typeface="Courier New"/>
                <a:cs typeface="Courier New"/>
              </a:rPr>
              <a:t>1</a:t>
            </a:r>
            <a:r>
              <a:rPr sz="1400" b="1" spc="41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size=60.26MB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647700" algn="l"/>
                <a:tab pos="1930400" algn="l"/>
              </a:tabLst>
            </a:pPr>
            <a:r>
              <a:rPr sz="1400" b="1" dirty="0">
                <a:latin typeface="Courier New"/>
                <a:cs typeface="Courier New"/>
              </a:rPr>
              <a:t>|	</a:t>
            </a:r>
            <a:r>
              <a:rPr sz="1400" b="1" spc="-45" dirty="0">
                <a:latin typeface="Courier New"/>
                <a:cs typeface="Courier New"/>
              </a:rPr>
              <a:t>predicates</a:t>
            </a:r>
            <a:r>
              <a:rPr sz="1400" b="1" dirty="0">
                <a:latin typeface="Courier New"/>
                <a:cs typeface="Courier New"/>
              </a:rPr>
              <a:t>:	</a:t>
            </a:r>
            <a:r>
              <a:rPr sz="1400" b="1" spc="-45" dirty="0">
                <a:latin typeface="Courier New"/>
                <a:cs typeface="Courier New"/>
              </a:rPr>
              <a:t>year(o.order_d</a:t>
            </a:r>
            <a:r>
              <a:rPr sz="1400" b="1" spc="60" dirty="0">
                <a:latin typeface="Courier New"/>
                <a:cs typeface="Courier New"/>
              </a:rPr>
              <a:t>a</a:t>
            </a:r>
            <a:r>
              <a:rPr sz="1400" b="1" spc="-45" dirty="0">
                <a:latin typeface="Courier New"/>
                <a:cs typeface="Courier New"/>
              </a:rPr>
              <a:t>t</a:t>
            </a:r>
            <a:r>
              <a:rPr sz="1400" b="1" spc="55" dirty="0">
                <a:latin typeface="Courier New"/>
                <a:cs typeface="Courier New"/>
              </a:rPr>
              <a:t>e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latin typeface="Courier New"/>
                <a:cs typeface="Courier New"/>
              </a:rPr>
              <a:t>|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93144" y="3544712"/>
            <a:ext cx="6483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2008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6179" y="4014612"/>
            <a:ext cx="4064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marR="5080" indent="-317500">
              <a:lnSpc>
                <a:spcPct val="107100"/>
              </a:lnSpc>
              <a:tabLst>
                <a:tab pos="1929764" algn="l"/>
                <a:tab pos="3847465" algn="l"/>
              </a:tabLst>
            </a:pPr>
            <a:r>
              <a:rPr sz="1400" b="1" spc="-45" dirty="0">
                <a:latin typeface="Courier New"/>
                <a:cs typeface="Courier New"/>
              </a:rPr>
              <a:t>01:SCA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HDF</a:t>
            </a:r>
            <a:r>
              <a:rPr sz="1400" b="1" dirty="0">
                <a:latin typeface="Courier New"/>
                <a:cs typeface="Courier New"/>
              </a:rPr>
              <a:t>S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0" dirty="0">
                <a:latin typeface="Courier New"/>
                <a:cs typeface="Courier New"/>
              </a:rPr>
              <a:t>[</a:t>
            </a:r>
            <a:r>
              <a:rPr sz="1400" b="1" spc="-45" dirty="0">
                <a:latin typeface="Courier New"/>
                <a:cs typeface="Courier New"/>
              </a:rPr>
              <a:t>default.orde</a:t>
            </a:r>
            <a:r>
              <a:rPr sz="1400" b="1" spc="60" dirty="0">
                <a:latin typeface="Courier New"/>
                <a:cs typeface="Courier New"/>
              </a:rPr>
              <a:t>r</a:t>
            </a:r>
            <a:r>
              <a:rPr sz="1400" b="1" spc="-45" dirty="0">
                <a:latin typeface="Courier New"/>
                <a:cs typeface="Courier New"/>
              </a:rPr>
              <a:t>_d</a:t>
            </a:r>
            <a:r>
              <a:rPr sz="1400" b="1" spc="60" dirty="0"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ta</a:t>
            </a:r>
            <a:r>
              <a:rPr sz="1400" b="1" spc="60" dirty="0">
                <a:latin typeface="Courier New"/>
                <a:cs typeface="Courier New"/>
              </a:rPr>
              <a:t>i</a:t>
            </a:r>
            <a:r>
              <a:rPr sz="1400" b="1" spc="-45" dirty="0">
                <a:latin typeface="Courier New"/>
                <a:cs typeface="Courier New"/>
              </a:rPr>
              <a:t>l</a:t>
            </a:r>
            <a:r>
              <a:rPr sz="1400" b="1" dirty="0">
                <a:latin typeface="Courier New"/>
                <a:cs typeface="Courier New"/>
              </a:rPr>
              <a:t>s	</a:t>
            </a:r>
            <a:r>
              <a:rPr sz="1400" b="1" spc="-45" dirty="0">
                <a:latin typeface="Courier New"/>
                <a:cs typeface="Courier New"/>
              </a:rPr>
              <a:t>d] partitions=1/</a:t>
            </a:r>
            <a:r>
              <a:rPr sz="1400" b="1" dirty="0">
                <a:latin typeface="Courier New"/>
                <a:cs typeface="Courier New"/>
              </a:rPr>
              <a:t>1	</a:t>
            </a:r>
            <a:r>
              <a:rPr sz="1400" b="1" spc="-45" dirty="0">
                <a:latin typeface="Courier New"/>
                <a:cs typeface="Courier New"/>
              </a:rPr>
              <a:t>size=50.86MB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3423411"/>
            <a:ext cx="125031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</a:pPr>
            <a:r>
              <a:rPr sz="1800" spc="25" dirty="0">
                <a:latin typeface="Calibri"/>
                <a:cs typeface="Calibri"/>
              </a:rPr>
              <a:t>J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qu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 s</a:t>
            </a:r>
            <a:r>
              <a:rPr sz="1800" spc="35" dirty="0">
                <a:latin typeface="Calibri"/>
                <a:cs typeface="Calibri"/>
              </a:rPr>
              <a:t>ca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bo</a:t>
            </a:r>
            <a:r>
              <a:rPr sz="1800" spc="-5" dirty="0">
                <a:latin typeface="Calibri"/>
                <a:cs typeface="Calibri"/>
              </a:rPr>
              <a:t>th t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b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41500" y="3352800"/>
            <a:ext cx="1308100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2339" y="3468718"/>
            <a:ext cx="1069975" cy="277495"/>
          </a:xfrm>
          <a:custGeom>
            <a:avLst/>
            <a:gdLst/>
            <a:ahLst/>
            <a:cxnLst/>
            <a:rect l="l" t="t" r="r" b="b"/>
            <a:pathLst>
              <a:path w="1069975" h="277495">
                <a:moveTo>
                  <a:pt x="958344" y="0"/>
                </a:moveTo>
                <a:lnTo>
                  <a:pt x="951169" y="3630"/>
                </a:lnTo>
                <a:lnTo>
                  <a:pt x="946797" y="16959"/>
                </a:lnTo>
                <a:lnTo>
                  <a:pt x="950427" y="24135"/>
                </a:lnTo>
                <a:lnTo>
                  <a:pt x="996278" y="39175"/>
                </a:lnTo>
                <a:lnTo>
                  <a:pt x="0" y="252663"/>
                </a:lnTo>
                <a:lnTo>
                  <a:pt x="5321" y="277500"/>
                </a:lnTo>
                <a:lnTo>
                  <a:pt x="1001600" y="64011"/>
                </a:lnTo>
                <a:lnTo>
                  <a:pt x="1039303" y="64011"/>
                </a:lnTo>
                <a:lnTo>
                  <a:pt x="1069517" y="36469"/>
                </a:lnTo>
                <a:lnTo>
                  <a:pt x="958344" y="0"/>
                </a:lnTo>
                <a:close/>
              </a:path>
              <a:path w="1069975" h="277495">
                <a:moveTo>
                  <a:pt x="1039303" y="64011"/>
                </a:moveTo>
                <a:lnTo>
                  <a:pt x="1001600" y="64011"/>
                </a:lnTo>
                <a:lnTo>
                  <a:pt x="965939" y="96519"/>
                </a:lnTo>
                <a:lnTo>
                  <a:pt x="965567" y="104552"/>
                </a:lnTo>
                <a:lnTo>
                  <a:pt x="975017" y="114919"/>
                </a:lnTo>
                <a:lnTo>
                  <a:pt x="983049" y="115290"/>
                </a:lnTo>
                <a:lnTo>
                  <a:pt x="1039303" y="64011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41500" y="3911600"/>
            <a:ext cx="774700" cy="46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9997" y="3950727"/>
            <a:ext cx="538480" cy="255270"/>
          </a:xfrm>
          <a:custGeom>
            <a:avLst/>
            <a:gdLst/>
            <a:ahLst/>
            <a:cxnLst/>
            <a:rect l="l" t="t" r="r" b="b"/>
            <a:pathLst>
              <a:path w="538480" h="255270">
                <a:moveTo>
                  <a:pt x="10005" y="0"/>
                </a:moveTo>
                <a:lnTo>
                  <a:pt x="0" y="23345"/>
                </a:lnTo>
                <a:lnTo>
                  <a:pt x="467108" y="223535"/>
                </a:lnTo>
                <a:lnTo>
                  <a:pt x="419219" y="229464"/>
                </a:lnTo>
                <a:lnTo>
                  <a:pt x="414275" y="235805"/>
                </a:lnTo>
                <a:lnTo>
                  <a:pt x="415998" y="249727"/>
                </a:lnTo>
                <a:lnTo>
                  <a:pt x="422341" y="254671"/>
                </a:lnTo>
                <a:lnTo>
                  <a:pt x="538457" y="240295"/>
                </a:lnTo>
                <a:lnTo>
                  <a:pt x="508730" y="200188"/>
                </a:lnTo>
                <a:lnTo>
                  <a:pt x="477114" y="200188"/>
                </a:lnTo>
                <a:lnTo>
                  <a:pt x="10005" y="0"/>
                </a:lnTo>
                <a:close/>
              </a:path>
              <a:path w="538480" h="255270">
                <a:moveTo>
                  <a:pt x="460833" y="145115"/>
                </a:moveTo>
                <a:lnTo>
                  <a:pt x="449563" y="153468"/>
                </a:lnTo>
                <a:lnTo>
                  <a:pt x="448381" y="161422"/>
                </a:lnTo>
                <a:lnTo>
                  <a:pt x="477114" y="200188"/>
                </a:lnTo>
                <a:lnTo>
                  <a:pt x="508730" y="200188"/>
                </a:lnTo>
                <a:lnTo>
                  <a:pt x="468787" y="146297"/>
                </a:lnTo>
                <a:lnTo>
                  <a:pt x="460833" y="145115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19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7842250" cy="19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X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_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15" dirty="0">
                <a:latin typeface="Calibri"/>
                <a:cs typeface="Calibri"/>
              </a:rPr>
              <a:t>V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dirty="0">
                <a:latin typeface="Courier New"/>
                <a:cs typeface="Courier New"/>
              </a:rPr>
              <a:t>0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(M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dirty="0">
                <a:latin typeface="Courier New"/>
                <a:cs typeface="Courier New"/>
              </a:rPr>
              <a:t>1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175" dirty="0">
                <a:latin typeface="Calibri"/>
                <a:cs typeface="Calibri"/>
              </a:rPr>
              <a:t>T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up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dirty="0">
                <a:latin typeface="Courier New"/>
                <a:cs typeface="Courier New"/>
              </a:rPr>
              <a:t>2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X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bou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50" dirty="0">
                <a:latin typeface="Calibri"/>
                <a:cs typeface="Calibri"/>
              </a:rPr>
              <a:t>n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dirty="0">
                <a:latin typeface="Courier New"/>
                <a:cs typeface="Courier New"/>
              </a:rPr>
              <a:t>3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RB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tt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17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x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el</a:t>
            </a:r>
          </a:p>
        </p:txBody>
      </p:sp>
      <p:sp>
        <p:nvSpPr>
          <p:cNvPr id="4" name="object 4"/>
          <p:cNvSpPr/>
          <p:nvPr/>
        </p:nvSpPr>
        <p:spPr>
          <a:xfrm>
            <a:off x="876300" y="3314700"/>
            <a:ext cx="7378700" cy="295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2500" y="3454400"/>
            <a:ext cx="6400800" cy="284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0750" y="3359150"/>
            <a:ext cx="7239000" cy="2819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&gt;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SE</a:t>
            </a:r>
            <a:r>
              <a:rPr sz="14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400" b="1" spc="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EXPLAIN_LEVE</a:t>
            </a:r>
            <a:r>
              <a:rPr sz="1400" b="1" spc="60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=0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385445" indent="-215900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latin typeface="Courier New"/>
                <a:cs typeface="Courier New"/>
              </a:rPr>
              <a:t>&gt;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EXPLAI</a:t>
            </a:r>
            <a:r>
              <a:rPr sz="14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400" b="1" spc="2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SELEC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COUNT</a:t>
            </a:r>
            <a:r>
              <a:rPr sz="1400" b="1" spc="-40" dirty="0">
                <a:latin typeface="Courier New"/>
                <a:cs typeface="Courier New"/>
              </a:rPr>
              <a:t>(</a:t>
            </a:r>
            <a:r>
              <a:rPr sz="1400" b="1" spc="-45" dirty="0">
                <a:latin typeface="Courier New"/>
                <a:cs typeface="Courier New"/>
              </a:rPr>
              <a:t>o.orde</a:t>
            </a:r>
            <a:r>
              <a:rPr sz="1400" b="1" spc="60" dirty="0">
                <a:latin typeface="Courier New"/>
                <a:cs typeface="Courier New"/>
              </a:rPr>
              <a:t>r</a:t>
            </a:r>
            <a:r>
              <a:rPr sz="1400" b="1" spc="-45" dirty="0">
                <a:latin typeface="Courier New"/>
                <a:cs typeface="Courier New"/>
              </a:rPr>
              <a:t>_i</a:t>
            </a:r>
            <a:r>
              <a:rPr sz="1400" b="1" spc="55" dirty="0">
                <a:latin typeface="Courier New"/>
                <a:cs typeface="Courier New"/>
              </a:rPr>
              <a:t>d</a:t>
            </a:r>
            <a:r>
              <a:rPr sz="1400" b="1" dirty="0">
                <a:latin typeface="Courier New"/>
                <a:cs typeface="Courier New"/>
              </a:rPr>
              <a:t>)</a:t>
            </a:r>
            <a:r>
              <a:rPr sz="1400" b="1" spc="41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FRO</a:t>
            </a:r>
            <a:r>
              <a:rPr sz="1400" b="1" dirty="0">
                <a:latin typeface="Courier New"/>
                <a:cs typeface="Courier New"/>
              </a:rPr>
              <a:t>M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order</a:t>
            </a:r>
            <a:r>
              <a:rPr sz="1400" b="1" dirty="0">
                <a:latin typeface="Courier New"/>
                <a:cs typeface="Courier New"/>
              </a:rPr>
              <a:t>s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o</a:t>
            </a:r>
            <a:endParaRPr sz="1400">
              <a:latin typeface="Courier New"/>
              <a:cs typeface="Courier New"/>
            </a:endParaRPr>
          </a:p>
          <a:p>
            <a:pPr marL="385445" marR="1670685">
              <a:lnSpc>
                <a:spcPct val="107100"/>
              </a:lnSpc>
              <a:spcBef>
                <a:spcPts val="100"/>
              </a:spcBef>
              <a:tabLst>
                <a:tab pos="2404745" algn="l"/>
              </a:tabLst>
            </a:pPr>
            <a:r>
              <a:rPr sz="1400" b="1" spc="-45" dirty="0">
                <a:latin typeface="Courier New"/>
                <a:cs typeface="Courier New"/>
              </a:rPr>
              <a:t>JOI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order_detail</a:t>
            </a:r>
            <a:r>
              <a:rPr sz="1400" b="1" dirty="0">
                <a:latin typeface="Courier New"/>
                <a:cs typeface="Courier New"/>
              </a:rPr>
              <a:t>s	d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O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(o.order_i</a:t>
            </a:r>
            <a:r>
              <a:rPr sz="1400" b="1" dirty="0">
                <a:latin typeface="Courier New"/>
                <a:cs typeface="Courier New"/>
              </a:rPr>
              <a:t>d</a:t>
            </a:r>
            <a:r>
              <a:rPr sz="1400" b="1" spc="3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d.order_i</a:t>
            </a:r>
            <a:r>
              <a:rPr sz="1400" b="1" spc="-40" dirty="0">
                <a:latin typeface="Courier New"/>
                <a:cs typeface="Courier New"/>
              </a:rPr>
              <a:t>d</a:t>
            </a:r>
            <a:r>
              <a:rPr sz="1400" b="1" dirty="0">
                <a:latin typeface="Courier New"/>
                <a:cs typeface="Courier New"/>
              </a:rPr>
              <a:t>) </a:t>
            </a:r>
            <a:r>
              <a:rPr sz="1400" b="1" spc="-45" dirty="0">
                <a:latin typeface="Courier New"/>
                <a:cs typeface="Courier New"/>
              </a:rPr>
              <a:t>WHER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YEAR</a:t>
            </a:r>
            <a:r>
              <a:rPr sz="1400" b="1" spc="-40" dirty="0">
                <a:latin typeface="Courier New"/>
                <a:cs typeface="Courier New"/>
              </a:rPr>
              <a:t>(</a:t>
            </a:r>
            <a:r>
              <a:rPr sz="1400" b="1" spc="-45" dirty="0">
                <a:latin typeface="Courier New"/>
                <a:cs typeface="Courier New"/>
              </a:rPr>
              <a:t>o.order_</a:t>
            </a:r>
            <a:r>
              <a:rPr sz="1400" b="1" spc="60" dirty="0">
                <a:latin typeface="Courier New"/>
                <a:cs typeface="Courier New"/>
              </a:rPr>
              <a:t>d</a:t>
            </a:r>
            <a:r>
              <a:rPr sz="1400" b="1" spc="-45" dirty="0">
                <a:latin typeface="Courier New"/>
                <a:cs typeface="Courier New"/>
              </a:rPr>
              <a:t>at</a:t>
            </a:r>
            <a:r>
              <a:rPr sz="1400" b="1" spc="55" dirty="0">
                <a:latin typeface="Courier New"/>
                <a:cs typeface="Courier New"/>
              </a:rPr>
              <a:t>e</a:t>
            </a:r>
            <a:r>
              <a:rPr sz="1400" b="1" dirty="0">
                <a:latin typeface="Courier New"/>
                <a:cs typeface="Courier New"/>
              </a:rPr>
              <a:t>)</a:t>
            </a:r>
            <a:r>
              <a:rPr sz="1400" b="1" spc="41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2008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219"/>
              </a:spcBef>
              <a:tabLst>
                <a:tab pos="3674745" algn="l"/>
                <a:tab pos="5274945" algn="l"/>
              </a:tabLst>
            </a:pP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Estimate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d</a:t>
            </a:r>
            <a:r>
              <a:rPr sz="1400" b="1" spc="3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Pe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-Hos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400" b="1" spc="21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Requirements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:	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Memory=85.49</a:t>
            </a:r>
            <a:r>
              <a:rPr sz="1400" b="1" spc="60" dirty="0">
                <a:solidFill>
                  <a:srgbClr val="107FA7"/>
                </a:solidFill>
                <a:latin typeface="Courier New"/>
                <a:cs typeface="Courier New"/>
              </a:rPr>
              <a:t>M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B	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VCore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=1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  <a:tabLst>
                <a:tab pos="1553845" algn="l"/>
              </a:tabLst>
            </a:pP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6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:AGGREGAT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	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[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FINALIZE]</a:t>
            </a:r>
            <a:endParaRPr sz="14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220"/>
              </a:spcBef>
              <a:tabLst>
                <a:tab pos="1452245" algn="l"/>
              </a:tabLst>
            </a:pP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5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:EXCHANG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E	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[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UNPARTITIONED]</a:t>
            </a:r>
            <a:endParaRPr sz="14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120"/>
              </a:spcBef>
            </a:pP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400" b="1" spc="-40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:AGGREGATE</a:t>
            </a:r>
            <a:endParaRPr sz="14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219"/>
              </a:spcBef>
            </a:pP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02:HAS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H</a:t>
            </a:r>
            <a:r>
              <a:rPr sz="1400" b="1" spc="2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JOI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N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[INNE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400" b="1" spc="2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JOIN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,</a:t>
            </a:r>
            <a:r>
              <a:rPr sz="1400" b="1" spc="12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107FA7"/>
                </a:solidFill>
                <a:latin typeface="Courier New"/>
                <a:cs typeface="Courier New"/>
              </a:rPr>
              <a:t>BROADCAST]</a:t>
            </a:r>
            <a:endParaRPr sz="14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07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06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65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8058150" cy="127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unn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SUMMAR</a:t>
            </a:r>
            <a:r>
              <a:rPr sz="2000" b="1" dirty="0">
                <a:latin typeface="Courier New"/>
                <a:cs typeface="Courier New"/>
              </a:rPr>
              <a:t>Y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ver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PROFIL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Q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il</a:t>
            </a:r>
            <a:r>
              <a:rPr dirty="0">
                <a:latin typeface="Calibri"/>
                <a:cs typeface="Calibri"/>
              </a:rPr>
              <a:t>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0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  <p:sp>
        <p:nvSpPr>
          <p:cNvPr id="4" name="object 4"/>
          <p:cNvSpPr/>
          <p:nvPr/>
        </p:nvSpPr>
        <p:spPr>
          <a:xfrm>
            <a:off x="190500" y="2552700"/>
            <a:ext cx="8826500" cy="341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700" y="2692400"/>
            <a:ext cx="8877300" cy="347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950" y="2597150"/>
            <a:ext cx="8686800" cy="3276600"/>
          </a:xfrm>
          <a:custGeom>
            <a:avLst/>
            <a:gdLst/>
            <a:ahLst/>
            <a:cxnLst/>
            <a:rect l="l" t="t" r="r" b="b"/>
            <a:pathLst>
              <a:path w="8686800" h="3276600">
                <a:moveTo>
                  <a:pt x="0" y="0"/>
                </a:moveTo>
                <a:lnTo>
                  <a:pt x="8686800" y="0"/>
                </a:lnTo>
                <a:lnTo>
                  <a:pt x="8686800" y="3276600"/>
                </a:lnTo>
                <a:lnTo>
                  <a:pt x="0" y="32766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950" y="2597150"/>
            <a:ext cx="8686800" cy="3276600"/>
          </a:xfrm>
          <a:custGeom>
            <a:avLst/>
            <a:gdLst/>
            <a:ahLst/>
            <a:cxnLst/>
            <a:rect l="l" t="t" r="r" b="b"/>
            <a:pathLst>
              <a:path w="8686800" h="3276600">
                <a:moveTo>
                  <a:pt x="0" y="0"/>
                </a:moveTo>
                <a:lnTo>
                  <a:pt x="8686800" y="0"/>
                </a:lnTo>
                <a:lnTo>
                  <a:pt x="8686800" y="3276600"/>
                </a:lnTo>
                <a:lnTo>
                  <a:pt x="0" y="3276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8779" y="2808112"/>
            <a:ext cx="25203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SELEC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COUNT</a:t>
            </a:r>
            <a:r>
              <a:rPr sz="1400" b="1" spc="-40" dirty="0">
                <a:latin typeface="Courier New"/>
                <a:cs typeface="Courier New"/>
              </a:rPr>
              <a:t>(</a:t>
            </a:r>
            <a:r>
              <a:rPr sz="1400" b="1" spc="-45" dirty="0">
                <a:latin typeface="Courier New"/>
                <a:cs typeface="Courier New"/>
              </a:rPr>
              <a:t>o.order_</a:t>
            </a:r>
            <a:r>
              <a:rPr sz="1400" b="1" spc="60" dirty="0">
                <a:latin typeface="Courier New"/>
                <a:cs typeface="Courier New"/>
              </a:rPr>
              <a:t>i</a:t>
            </a:r>
            <a:r>
              <a:rPr sz="1400" b="1" spc="-45" dirty="0">
                <a:latin typeface="Courier New"/>
                <a:cs typeface="Courier New"/>
              </a:rPr>
              <a:t>d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53044" y="2808112"/>
            <a:ext cx="14147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FRO</a:t>
            </a:r>
            <a:r>
              <a:rPr sz="1400" b="1" dirty="0">
                <a:latin typeface="Courier New"/>
                <a:cs typeface="Courier New"/>
              </a:rPr>
              <a:t>M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order</a:t>
            </a:r>
            <a:r>
              <a:rPr sz="1400" b="1" dirty="0">
                <a:latin typeface="Courier New"/>
                <a:cs typeface="Courier New"/>
              </a:rPr>
              <a:t>s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4680" y="3036712"/>
            <a:ext cx="36957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31364" algn="l"/>
              </a:tabLst>
            </a:pPr>
            <a:r>
              <a:rPr sz="1400" b="1" spc="-45" dirty="0">
                <a:latin typeface="Courier New"/>
                <a:cs typeface="Courier New"/>
              </a:rPr>
              <a:t>JOI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order_detail</a:t>
            </a:r>
            <a:r>
              <a:rPr sz="1400" b="1" dirty="0">
                <a:latin typeface="Courier New"/>
                <a:cs typeface="Courier New"/>
              </a:rPr>
              <a:t>s	d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O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(o.order_id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7379" y="3036712"/>
            <a:ext cx="13646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1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d.order_i</a:t>
            </a:r>
            <a:r>
              <a:rPr sz="1400" b="1" spc="-40" dirty="0">
                <a:latin typeface="Courier New"/>
                <a:cs typeface="Courier New"/>
              </a:rPr>
              <a:t>d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4680" y="3278012"/>
            <a:ext cx="34093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WHER</a:t>
            </a:r>
            <a:r>
              <a:rPr sz="1400" b="1" dirty="0">
                <a:latin typeface="Courier New"/>
                <a:cs typeface="Courier New"/>
              </a:rPr>
              <a:t>E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YEAR</a:t>
            </a:r>
            <a:r>
              <a:rPr sz="1400" b="1" spc="-40" dirty="0">
                <a:latin typeface="Courier New"/>
                <a:cs typeface="Courier New"/>
              </a:rPr>
              <a:t>(</a:t>
            </a:r>
            <a:r>
              <a:rPr sz="1400" b="1" spc="-45" dirty="0">
                <a:latin typeface="Courier New"/>
                <a:cs typeface="Courier New"/>
              </a:rPr>
              <a:t>o.order_</a:t>
            </a:r>
            <a:r>
              <a:rPr sz="1400" b="1" spc="60" dirty="0">
                <a:latin typeface="Courier New"/>
                <a:cs typeface="Courier New"/>
              </a:rPr>
              <a:t>d</a:t>
            </a:r>
            <a:r>
              <a:rPr sz="1400" b="1" spc="-45" dirty="0">
                <a:latin typeface="Courier New"/>
                <a:cs typeface="Courier New"/>
              </a:rPr>
              <a:t>at</a:t>
            </a:r>
            <a:r>
              <a:rPr sz="1400" b="1" spc="55" dirty="0">
                <a:latin typeface="Courier New"/>
                <a:cs typeface="Courier New"/>
              </a:rPr>
              <a:t>e</a:t>
            </a:r>
            <a:r>
              <a:rPr sz="1400" b="1" dirty="0">
                <a:latin typeface="Courier New"/>
                <a:cs typeface="Courier New"/>
              </a:rPr>
              <a:t>)</a:t>
            </a:r>
            <a:r>
              <a:rPr sz="1400" b="1" spc="41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2008</a:t>
            </a:r>
            <a:r>
              <a:rPr sz="1400" b="1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8779" y="3506612"/>
            <a:ext cx="1752600" cy="88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18844">
              <a:lnSpc>
                <a:spcPct val="113100"/>
              </a:lnSpc>
            </a:pP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… </a:t>
            </a:r>
            <a:r>
              <a:rPr sz="1400" b="1" spc="-45" dirty="0">
                <a:solidFill>
                  <a:srgbClr val="0000FF"/>
                </a:solidFill>
                <a:latin typeface="Courier New"/>
                <a:cs typeface="Courier New"/>
              </a:rPr>
              <a:t>SUMMARY;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205865" algn="l"/>
              </a:tabLst>
            </a:pP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Operato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r	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#Hosts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0779" y="4211079"/>
            <a:ext cx="749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Av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g</a:t>
            </a:r>
            <a:r>
              <a:rPr sz="1200" b="1" spc="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Time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3993" y="4211079"/>
            <a:ext cx="93980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4200"/>
              </a:lnSpc>
              <a:tabLst>
                <a:tab pos="482600" algn="l"/>
              </a:tabLst>
            </a:pP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Ma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x	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#Rows Time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38898" y="4211079"/>
            <a:ext cx="93980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Est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.	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Peak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#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Row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200" b="1" spc="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Mem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3798" y="4211079"/>
            <a:ext cx="157480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4200"/>
              </a:lnSpc>
              <a:tabLst>
                <a:tab pos="1028700" algn="l"/>
              </a:tabLst>
            </a:pP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Es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t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.	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Detail Pea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k</a:t>
            </a:r>
            <a:r>
              <a:rPr sz="1200" b="1" spc="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Mem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8779" y="4604779"/>
            <a:ext cx="78886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----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-------------</a:t>
            </a:r>
            <a:r>
              <a:rPr sz="1200" b="1" spc="80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7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---</a:t>
            </a:r>
            <a:r>
              <a:rPr sz="1200" b="1" spc="7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---</a:t>
            </a:r>
            <a:r>
              <a:rPr sz="1200" b="1" spc="7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---</a:t>
            </a:r>
            <a:r>
              <a:rPr sz="1200" b="1" spc="7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---</a:t>
            </a:r>
            <a:r>
              <a:rPr sz="1200" b="1" spc="7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---</a:t>
            </a:r>
            <a:r>
              <a:rPr sz="1200" b="1" spc="7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---</a:t>
            </a:r>
            <a:r>
              <a:rPr sz="1200" b="1" spc="7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---</a:t>
            </a:r>
            <a:r>
              <a:rPr sz="1200" b="1" spc="7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---</a:t>
            </a:r>
            <a:r>
              <a:rPr sz="1200" b="1" spc="7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---</a:t>
            </a:r>
            <a:r>
              <a:rPr sz="1200" b="1" spc="7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---</a:t>
            </a:r>
            <a:r>
              <a:rPr sz="1200" b="1" spc="7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---</a:t>
            </a:r>
            <a:r>
              <a:rPr sz="1200" b="1" spc="7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---</a:t>
            </a:r>
            <a:r>
              <a:rPr sz="1200" b="1" spc="7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---</a:t>
            </a:r>
            <a:r>
              <a:rPr sz="1200" b="1" spc="7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---</a:t>
            </a:r>
            <a:r>
              <a:rPr sz="1200" b="1" spc="7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---</a:t>
            </a:r>
            <a:r>
              <a:rPr sz="1200" b="1" spc="75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-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8779" y="4807979"/>
            <a:ext cx="111760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06:AGGREGATE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05:EXCHANGE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03:AGGREGATE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042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02:HAS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H</a:t>
            </a:r>
            <a:r>
              <a:rPr sz="1200" b="1" spc="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JOIN BROADCAST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83079" y="4807979"/>
            <a:ext cx="1104900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1	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142.597ms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291465" algn="l"/>
              </a:tabLst>
            </a:pP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1	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116.213us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291465" algn="l"/>
              </a:tabLst>
            </a:pP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1	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148.320ms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380365" algn="l"/>
              </a:tabLst>
            </a:pP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1	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68.250ms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65774" y="4807979"/>
            <a:ext cx="1485900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16965" algn="l"/>
              </a:tabLst>
            </a:pP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142.597m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 	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1116965" algn="l"/>
              </a:tabLst>
            </a:pP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116.213u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 	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1116965" algn="l"/>
              </a:tabLst>
            </a:pP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148.320m</a:t>
            </a:r>
            <a:r>
              <a:rPr sz="1200" b="1" spc="-20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 	1</a:t>
            </a:r>
            <a:endParaRPr sz="1200">
              <a:latin typeface="Courier New"/>
              <a:cs typeface="Courier New"/>
            </a:endParaRPr>
          </a:p>
          <a:p>
            <a:pPr marL="113664">
              <a:lnSpc>
                <a:spcPct val="100000"/>
              </a:lnSpc>
              <a:spcBef>
                <a:spcPts val="160"/>
              </a:spcBef>
            </a:pP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68.250m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s</a:t>
            </a:r>
            <a:r>
              <a:rPr sz="1200" b="1" spc="1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52.14K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40453" y="4807979"/>
            <a:ext cx="11747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97576" y="4807979"/>
            <a:ext cx="1296035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  <a:tabLst>
                <a:tab pos="838200" algn="l"/>
              </a:tabLst>
            </a:pP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16.0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0</a:t>
            </a:r>
            <a:r>
              <a:rPr sz="1200" b="1" spc="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K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B</a:t>
            </a:r>
            <a:r>
              <a:rPr sz="1200" b="1" spc="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-1.00 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0	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-1.00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10.7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1</a:t>
            </a:r>
            <a:r>
              <a:rPr sz="1200" b="1" spc="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M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B</a:t>
            </a:r>
            <a:r>
              <a:rPr sz="1200" b="1" spc="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10.00</a:t>
            </a:r>
            <a:endParaRPr sz="12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60"/>
              </a:spcBef>
              <a:tabLst>
                <a:tab pos="927100" algn="l"/>
              </a:tabLst>
            </a:pP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M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B	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3.49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82079" y="4807979"/>
            <a:ext cx="1447800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8765" algn="l"/>
              </a:tabLst>
            </a:pP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B	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FINALIZE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11100"/>
              </a:lnSpc>
              <a:tabLst>
                <a:tab pos="278765" algn="l"/>
              </a:tabLst>
            </a:pP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B	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UNPARTITIONED MB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MB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40595" y="5417579"/>
            <a:ext cx="9271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3.33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M</a:t>
            </a:r>
            <a:r>
              <a:rPr sz="1200" b="1" spc="55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6.52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50380" y="5417579"/>
            <a:ext cx="1016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INNE</a:t>
            </a: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R</a:t>
            </a:r>
            <a:r>
              <a:rPr sz="1200" b="1" spc="60" dirty="0">
                <a:solidFill>
                  <a:srgbClr val="107FA7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107FA7"/>
                </a:solidFill>
                <a:latin typeface="Courier New"/>
                <a:cs typeface="Courier New"/>
              </a:rPr>
              <a:t>JOIN,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113020" cy="284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20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40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7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22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372100" cy="393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r-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.2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tw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4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gg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40" dirty="0">
                <a:latin typeface="Calibri"/>
                <a:cs typeface="Calibri"/>
              </a:rPr>
              <a:t>D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++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++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++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0" dirty="0">
                <a:latin typeface="Calibri"/>
                <a:cs typeface="Calibri"/>
              </a:rPr>
              <a:t>O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w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U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45" dirty="0">
                <a:latin typeface="Calibri"/>
                <a:cs typeface="Calibri"/>
              </a:rPr>
              <a:t>r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1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ed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on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8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45" dirty="0">
                <a:latin typeface="Calibri"/>
                <a:cs typeface="Calibri"/>
              </a:rPr>
              <a:t>U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14640" cy="260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ts val="2300"/>
              </a:lnSpc>
              <a:spcBef>
                <a:spcPts val="459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pon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F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’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evaluat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ts val="2350"/>
              </a:lnSpc>
              <a:spcBef>
                <a:spcPts val="34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pon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’</a:t>
            </a:r>
            <a:endParaRPr sz="2000">
              <a:latin typeface="Calibri"/>
              <a:cs typeface="Calibri"/>
            </a:endParaRPr>
          </a:p>
          <a:p>
            <a:pPr marL="583565">
              <a:lnSpc>
                <a:spcPts val="2350"/>
              </a:lnSpc>
            </a:pPr>
            <a:r>
              <a:rPr sz="2000" spc="-5" dirty="0">
                <a:latin typeface="Courier New"/>
                <a:cs typeface="Courier New"/>
              </a:rPr>
              <a:t>evaluat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RETURN</a:t>
            </a:r>
            <a:r>
              <a:rPr sz="2000" dirty="0">
                <a:latin typeface="Courier New"/>
                <a:cs typeface="Courier New"/>
              </a:rPr>
              <a:t>S</a:t>
            </a:r>
            <a:r>
              <a:rPr sz="2000" spc="-805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LOCATIO</a:t>
            </a:r>
            <a:r>
              <a:rPr sz="2000" dirty="0">
                <a:latin typeface="Courier New"/>
                <a:cs typeface="Courier New"/>
              </a:rPr>
              <a:t>N</a:t>
            </a:r>
            <a:r>
              <a:rPr sz="2000" spc="-805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SYMBO</a:t>
            </a:r>
            <a:r>
              <a:rPr sz="2000" dirty="0">
                <a:latin typeface="Courier New"/>
                <a:cs typeface="Courier New"/>
              </a:rPr>
              <a:t>L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7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AD</a:t>
            </a:r>
            <a:r>
              <a:rPr sz="2000" dirty="0">
                <a:latin typeface="Courier New"/>
                <a:cs typeface="Courier New"/>
              </a:rPr>
              <a:t>D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JA</a:t>
            </a:r>
            <a:r>
              <a:rPr sz="2000" dirty="0">
                <a:latin typeface="Courier New"/>
                <a:cs typeface="Courier New"/>
              </a:rPr>
              <a:t>R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Us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U</a:t>
            </a:r>
            <a:r>
              <a:rPr spc="1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F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723900" y="4000500"/>
            <a:ext cx="80010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700" y="4102100"/>
            <a:ext cx="6553200" cy="116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8350" y="4044950"/>
            <a:ext cx="7861300" cy="12065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CREAT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FUNCTIO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STRI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800" b="1" spc="15" dirty="0">
                <a:latin typeface="Courier New"/>
                <a:cs typeface="Courier New"/>
              </a:rPr>
              <a:t>(STRING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RETURN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STRING</a:t>
            </a:r>
            <a:endParaRPr sz="1800">
              <a:latin typeface="Courier New"/>
              <a:cs typeface="Courier New"/>
            </a:endParaRPr>
          </a:p>
          <a:p>
            <a:pPr marL="448945" marR="1627505">
              <a:lnSpc>
                <a:spcPts val="2100"/>
              </a:lnSpc>
              <a:spcBef>
                <a:spcPts val="160"/>
              </a:spcBef>
            </a:pPr>
            <a:r>
              <a:rPr sz="1800" b="1" spc="15" dirty="0">
                <a:latin typeface="Courier New"/>
                <a:cs typeface="Courier New"/>
              </a:rPr>
              <a:t>LOCATIO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'/user/hive</a:t>
            </a:r>
            <a:r>
              <a:rPr sz="1800" b="1" spc="20" dirty="0">
                <a:latin typeface="Courier New"/>
                <a:cs typeface="Courier New"/>
              </a:rPr>
              <a:t>/</a:t>
            </a:r>
            <a:r>
              <a:rPr sz="1800" b="1" spc="15" dirty="0">
                <a:latin typeface="Courier New"/>
                <a:cs typeface="Courier New"/>
              </a:rPr>
              <a:t>udf</a:t>
            </a:r>
            <a:r>
              <a:rPr sz="1800" b="1" spc="-85" dirty="0">
                <a:latin typeface="Courier New"/>
                <a:cs typeface="Courier New"/>
              </a:rPr>
              <a:t>s</a:t>
            </a:r>
            <a:r>
              <a:rPr sz="1800" b="1" spc="15" dirty="0">
                <a:latin typeface="Courier New"/>
                <a:cs typeface="Courier New"/>
              </a:rPr>
              <a:t>/My</a:t>
            </a:r>
            <a:r>
              <a:rPr sz="1800" b="1" spc="-85" dirty="0">
                <a:latin typeface="Courier New"/>
                <a:cs typeface="Courier New"/>
              </a:rPr>
              <a:t>U</a:t>
            </a:r>
            <a:r>
              <a:rPr sz="1800" b="1" spc="15" dirty="0">
                <a:latin typeface="Courier New"/>
                <a:cs typeface="Courier New"/>
              </a:rPr>
              <a:t>DFs</a:t>
            </a:r>
            <a:r>
              <a:rPr sz="1800" b="1" spc="-85" dirty="0">
                <a:latin typeface="Courier New"/>
                <a:cs typeface="Courier New"/>
              </a:rPr>
              <a:t>.</a:t>
            </a:r>
            <a:r>
              <a:rPr sz="1800" b="1" spc="15" dirty="0">
                <a:latin typeface="Courier New"/>
                <a:cs typeface="Courier New"/>
              </a:rPr>
              <a:t>ja</a:t>
            </a:r>
            <a:r>
              <a:rPr sz="1800" b="1" spc="20" dirty="0">
                <a:latin typeface="Courier New"/>
                <a:cs typeface="Courier New"/>
              </a:rPr>
              <a:t>r</a:t>
            </a:r>
            <a:r>
              <a:rPr sz="1800" b="1" dirty="0">
                <a:latin typeface="Courier New"/>
                <a:cs typeface="Courier New"/>
              </a:rPr>
              <a:t>' </a:t>
            </a:r>
            <a:r>
              <a:rPr sz="1800" b="1" spc="15" dirty="0">
                <a:latin typeface="Courier New"/>
                <a:cs typeface="Courier New"/>
              </a:rPr>
              <a:t>SYMBOL=</a:t>
            </a:r>
            <a:r>
              <a:rPr sz="1800" b="1" spc="20" dirty="0">
                <a:latin typeface="Courier New"/>
                <a:cs typeface="Courier New"/>
              </a:rPr>
              <a:t>'</a:t>
            </a:r>
            <a:r>
              <a:rPr sz="1800" b="1" spc="15" dirty="0">
                <a:latin typeface="Courier New"/>
                <a:cs typeface="Courier New"/>
              </a:rPr>
              <a:t>com.</a:t>
            </a:r>
            <a:r>
              <a:rPr sz="1800" b="1" spc="-85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xam</a:t>
            </a:r>
            <a:r>
              <a:rPr sz="1800" b="1" spc="-85" dirty="0">
                <a:latin typeface="Courier New"/>
                <a:cs typeface="Courier New"/>
              </a:rPr>
              <a:t>p</a:t>
            </a:r>
            <a:r>
              <a:rPr sz="1800" b="1" spc="15" dirty="0">
                <a:latin typeface="Courier New"/>
                <a:cs typeface="Courier New"/>
              </a:rPr>
              <a:t>le.</a:t>
            </a:r>
            <a:r>
              <a:rPr sz="1800" b="1" spc="-85" dirty="0">
                <a:latin typeface="Courier New"/>
                <a:cs typeface="Courier New"/>
              </a:rPr>
              <a:t>h</a:t>
            </a:r>
            <a:r>
              <a:rPr sz="1800" b="1" spc="15" dirty="0">
                <a:latin typeface="Courier New"/>
                <a:cs typeface="Courier New"/>
              </a:rPr>
              <a:t>ive</a:t>
            </a:r>
            <a:r>
              <a:rPr sz="1800" b="1" spc="-85" dirty="0">
                <a:latin typeface="Courier New"/>
                <a:cs typeface="Courier New"/>
              </a:rPr>
              <a:t>.</a:t>
            </a:r>
            <a:r>
              <a:rPr sz="1800" b="1" spc="15" dirty="0">
                <a:latin typeface="Courier New"/>
                <a:cs typeface="Courier New"/>
              </a:rPr>
              <a:t>ql.</a:t>
            </a:r>
            <a:r>
              <a:rPr sz="1800" b="1" spc="-85" dirty="0">
                <a:latin typeface="Courier New"/>
                <a:cs typeface="Courier New"/>
              </a:rPr>
              <a:t>u</a:t>
            </a:r>
            <a:r>
              <a:rPr sz="1800" b="1" spc="15" dirty="0">
                <a:latin typeface="Courier New"/>
                <a:cs typeface="Courier New"/>
              </a:rPr>
              <a:t>df.</a:t>
            </a:r>
            <a:r>
              <a:rPr sz="1800" b="1" spc="-85" dirty="0">
                <a:latin typeface="Courier New"/>
                <a:cs typeface="Courier New"/>
              </a:rPr>
              <a:t>U</a:t>
            </a:r>
            <a:r>
              <a:rPr sz="1800" b="1" spc="15" dirty="0">
                <a:latin typeface="Courier New"/>
                <a:cs typeface="Courier New"/>
              </a:rPr>
              <a:t>DFS</a:t>
            </a:r>
            <a:r>
              <a:rPr sz="1800" b="1" spc="-85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ri</a:t>
            </a:r>
            <a:r>
              <a:rPr sz="1800" b="1" spc="25" dirty="0">
                <a:latin typeface="Courier New"/>
                <a:cs typeface="Courier New"/>
              </a:rPr>
              <a:t>p</a:t>
            </a:r>
            <a:r>
              <a:rPr sz="1800" b="1" spc="-85" dirty="0">
                <a:latin typeface="Courier New"/>
                <a:cs typeface="Courier New"/>
              </a:rPr>
              <a:t>'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t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4152900" y="1257300"/>
            <a:ext cx="45593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03700" y="1371600"/>
            <a:ext cx="4508500" cy="153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7350" y="1301750"/>
            <a:ext cx="4419600" cy="1600200"/>
          </a:xfrm>
          <a:custGeom>
            <a:avLst/>
            <a:gdLst/>
            <a:ahLst/>
            <a:cxnLst/>
            <a:rect l="l" t="t" r="r" b="b"/>
            <a:pathLst>
              <a:path w="4419600" h="1600200">
                <a:moveTo>
                  <a:pt x="0" y="0"/>
                </a:moveTo>
                <a:lnTo>
                  <a:pt x="4419600" y="0"/>
                </a:lnTo>
                <a:lnTo>
                  <a:pt x="44196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7350" y="1301750"/>
            <a:ext cx="4419600" cy="1600200"/>
          </a:xfrm>
          <a:custGeom>
            <a:avLst/>
            <a:gdLst/>
            <a:ahLst/>
            <a:cxnLst/>
            <a:rect l="l" t="t" r="r" b="b"/>
            <a:pathLst>
              <a:path w="4419600" h="1600200">
                <a:moveTo>
                  <a:pt x="0" y="0"/>
                </a:moveTo>
                <a:lnTo>
                  <a:pt x="4419600" y="0"/>
                </a:lnTo>
                <a:lnTo>
                  <a:pt x="44196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65500" y="1828800"/>
            <a:ext cx="1003300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9000" y="1923642"/>
            <a:ext cx="762635" cy="116839"/>
          </a:xfrm>
          <a:custGeom>
            <a:avLst/>
            <a:gdLst/>
            <a:ahLst/>
            <a:cxnLst/>
            <a:rect l="l" t="t" r="r" b="b"/>
            <a:pathLst>
              <a:path w="762635" h="116839">
                <a:moveTo>
                  <a:pt x="0" y="44857"/>
                </a:moveTo>
                <a:lnTo>
                  <a:pt x="0" y="70257"/>
                </a:lnTo>
                <a:lnTo>
                  <a:pt x="689877" y="70258"/>
                </a:lnTo>
                <a:lnTo>
                  <a:pt x="648196" y="94573"/>
                </a:lnTo>
                <a:lnTo>
                  <a:pt x="646149" y="102349"/>
                </a:lnTo>
                <a:lnTo>
                  <a:pt x="653218" y="114466"/>
                </a:lnTo>
                <a:lnTo>
                  <a:pt x="660994" y="116512"/>
                </a:lnTo>
                <a:lnTo>
                  <a:pt x="762058" y="57558"/>
                </a:lnTo>
                <a:lnTo>
                  <a:pt x="740287" y="44858"/>
                </a:lnTo>
                <a:lnTo>
                  <a:pt x="0" y="44857"/>
                </a:lnTo>
                <a:close/>
              </a:path>
              <a:path w="762635" h="116839">
                <a:moveTo>
                  <a:pt x="660565" y="0"/>
                </a:moveTo>
                <a:lnTo>
                  <a:pt x="654278" y="1653"/>
                </a:lnTo>
                <a:lnTo>
                  <a:pt x="651451" y="3680"/>
                </a:lnTo>
                <a:lnTo>
                  <a:pt x="646150" y="12767"/>
                </a:lnTo>
                <a:lnTo>
                  <a:pt x="648196" y="20544"/>
                </a:lnTo>
                <a:lnTo>
                  <a:pt x="689877" y="44858"/>
                </a:lnTo>
                <a:lnTo>
                  <a:pt x="740287" y="44858"/>
                </a:lnTo>
                <a:lnTo>
                  <a:pt x="664024" y="372"/>
                </a:lnTo>
                <a:lnTo>
                  <a:pt x="660565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61179" y="1513478"/>
            <a:ext cx="4000500" cy="1828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c.cust_id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nam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total 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customer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2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LEF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OUTE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JOI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order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(c.cust_i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o.cust_i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395095">
              <a:lnSpc>
                <a:spcPct val="100000"/>
              </a:lnSpc>
              <a:spcBef>
                <a:spcPts val="1290"/>
              </a:spcBef>
            </a:pPr>
            <a:r>
              <a:rPr sz="1600" b="1" spc="-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45" dirty="0">
                <a:latin typeface="Calibri"/>
                <a:cs typeface="Calibri"/>
              </a:rPr>
              <a:t>s</a:t>
            </a:r>
            <a:r>
              <a:rPr sz="1600" b="1" spc="30" dirty="0">
                <a:latin typeface="Calibri"/>
                <a:cs typeface="Calibri"/>
              </a:rPr>
              <a:t>u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f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30" dirty="0">
                <a:latin typeface="Calibri"/>
                <a:cs typeface="Calibri"/>
              </a:rPr>
              <a:t>qu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30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3277" y="1208024"/>
            <a:ext cx="1397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0" dirty="0">
                <a:latin typeface="Calibri"/>
                <a:cs typeface="Calibri"/>
              </a:rPr>
              <a:t>c</a:t>
            </a:r>
            <a:r>
              <a:rPr sz="1600" b="1" spc="40" dirty="0">
                <a:latin typeface="Calibri"/>
                <a:cs typeface="Calibri"/>
              </a:rPr>
              <a:t>u</a:t>
            </a:r>
            <a:r>
              <a:rPr sz="1600" b="1" spc="-45" dirty="0">
                <a:latin typeface="Calibri"/>
                <a:cs typeface="Calibri"/>
              </a:rPr>
              <a:t>s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spc="25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30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5" dirty="0">
                <a:latin typeface="Calibri"/>
                <a:cs typeface="Calibri"/>
              </a:rPr>
              <a:t> 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30" dirty="0">
                <a:latin typeface="Calibri"/>
                <a:cs typeface="Calibri"/>
              </a:rPr>
              <a:t>b</a:t>
            </a:r>
            <a:r>
              <a:rPr sz="1600" b="1" dirty="0">
                <a:latin typeface="Calibri"/>
                <a:cs typeface="Calibri"/>
              </a:rPr>
              <a:t>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2875" y="3570223"/>
            <a:ext cx="10674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latin typeface="Calibri"/>
                <a:cs typeface="Calibri"/>
              </a:rPr>
              <a:t>o</a:t>
            </a:r>
            <a:r>
              <a:rPr sz="1600" b="1" spc="30" dirty="0">
                <a:latin typeface="Calibri"/>
                <a:cs typeface="Calibri"/>
              </a:rPr>
              <a:t>rd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30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5" dirty="0">
                <a:latin typeface="Calibri"/>
                <a:cs typeface="Calibri"/>
              </a:rPr>
              <a:t> 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30" dirty="0">
                <a:latin typeface="Calibri"/>
                <a:cs typeface="Calibri"/>
              </a:rPr>
              <a:t>b</a:t>
            </a:r>
            <a:r>
              <a:rPr sz="1600" b="1" dirty="0">
                <a:latin typeface="Calibri"/>
                <a:cs typeface="Calibri"/>
              </a:rPr>
              <a:t>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3800" y="2133600"/>
            <a:ext cx="635000" cy="199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7300" y="2248834"/>
            <a:ext cx="394335" cy="1790064"/>
          </a:xfrm>
          <a:custGeom>
            <a:avLst/>
            <a:gdLst/>
            <a:ahLst/>
            <a:cxnLst/>
            <a:rect l="l" t="t" r="r" b="b"/>
            <a:pathLst>
              <a:path w="394335" h="1790064">
                <a:moveTo>
                  <a:pt x="282811" y="0"/>
                </a:moveTo>
                <a:lnTo>
                  <a:pt x="275612" y="3586"/>
                </a:lnTo>
                <a:lnTo>
                  <a:pt x="271158" y="16888"/>
                </a:lnTo>
                <a:lnTo>
                  <a:pt x="274745" y="24085"/>
                </a:lnTo>
                <a:lnTo>
                  <a:pt x="291160" y="29583"/>
                </a:lnTo>
                <a:lnTo>
                  <a:pt x="5685" y="29583"/>
                </a:lnTo>
                <a:lnTo>
                  <a:pt x="0" y="35269"/>
                </a:lnTo>
                <a:lnTo>
                  <a:pt x="0" y="1789765"/>
                </a:lnTo>
                <a:lnTo>
                  <a:pt x="25400" y="1789765"/>
                </a:lnTo>
                <a:lnTo>
                  <a:pt x="25400" y="54983"/>
                </a:lnTo>
                <a:lnTo>
                  <a:pt x="373954" y="54983"/>
                </a:lnTo>
                <a:lnTo>
                  <a:pt x="393757" y="37153"/>
                </a:lnTo>
                <a:lnTo>
                  <a:pt x="282811" y="0"/>
                </a:lnTo>
                <a:close/>
              </a:path>
              <a:path w="394335" h="1790064">
                <a:moveTo>
                  <a:pt x="373954" y="54983"/>
                </a:moveTo>
                <a:lnTo>
                  <a:pt x="335995" y="54983"/>
                </a:lnTo>
                <a:lnTo>
                  <a:pt x="289810" y="96565"/>
                </a:lnTo>
                <a:lnTo>
                  <a:pt x="289389" y="104594"/>
                </a:lnTo>
                <a:lnTo>
                  <a:pt x="298776" y="115020"/>
                </a:lnTo>
                <a:lnTo>
                  <a:pt x="306806" y="115441"/>
                </a:lnTo>
                <a:lnTo>
                  <a:pt x="373954" y="5498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8200" y="3975100"/>
            <a:ext cx="5080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41700" y="402590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7</a:t>
            </a:fld>
            <a:endParaRPr spc="-5" dirty="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946650" y="3422650"/>
          <a:ext cx="2910164" cy="2107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5850"/>
                <a:gridCol w="1040257"/>
                <a:gridCol w="964057"/>
              </a:tblGrid>
              <a:tr h="3657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1539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0E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0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6352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0EA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Bob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1456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0EA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Carlos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0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1871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0EA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3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Dieter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3F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F3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12484" y="1508108"/>
          <a:ext cx="2910165" cy="1759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5851"/>
                <a:gridCol w="1040257"/>
                <a:gridCol w="964057"/>
              </a:tblGrid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2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3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oun</a:t>
                      </a: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us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Bob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Carlos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mx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Dieter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27050" y="3879850"/>
          <a:ext cx="2910165" cy="2107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879308"/>
                <a:gridCol w="964057"/>
              </a:tblGrid>
              <a:tr h="3657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2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1539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1871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6352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1456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z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2137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2832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Us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U</a:t>
            </a:r>
            <a:r>
              <a:rPr spc="1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F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723900" y="1562100"/>
            <a:ext cx="8001000" cy="81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700" y="1663700"/>
            <a:ext cx="6311900" cy="62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8350" y="1606550"/>
            <a:ext cx="7861300" cy="6731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STRI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800" b="1" spc="15" dirty="0">
                <a:latin typeface="Courier New"/>
                <a:cs typeface="Courier New"/>
              </a:rPr>
              <a:t>(email_add</a:t>
            </a:r>
            <a:r>
              <a:rPr sz="1800" b="1" spc="-80" dirty="0">
                <a:latin typeface="Courier New"/>
                <a:cs typeface="Courier New"/>
              </a:rPr>
              <a:t>r</a:t>
            </a:r>
            <a:r>
              <a:rPr sz="1800" b="1" spc="15" dirty="0">
                <a:latin typeface="Courier New"/>
                <a:cs typeface="Courier New"/>
              </a:rPr>
              <a:t>es</a:t>
            </a:r>
            <a:r>
              <a:rPr sz="1800" b="1" spc="20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spc="20" dirty="0">
                <a:latin typeface="Courier New"/>
                <a:cs typeface="Courier New"/>
              </a:rPr>
              <a:t>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20" dirty="0">
                <a:latin typeface="Courier New"/>
                <a:cs typeface="Courier New"/>
              </a:rPr>
              <a:t>employees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25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3707129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3126754"/>
            <a:ext cx="487045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Us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++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U</a:t>
            </a:r>
            <a:r>
              <a:rPr spc="1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F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</a:p>
        </p:txBody>
      </p:sp>
      <p:sp>
        <p:nvSpPr>
          <p:cNvPr id="5" name="object 5"/>
          <p:cNvSpPr/>
          <p:nvPr/>
        </p:nvSpPr>
        <p:spPr>
          <a:xfrm>
            <a:off x="723900" y="1498600"/>
            <a:ext cx="8001000" cy="157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700" y="1600200"/>
            <a:ext cx="61849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8350" y="1543050"/>
            <a:ext cx="7861300" cy="14351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8945" marR="2720340" indent="-279400">
              <a:lnSpc>
                <a:spcPts val="2100"/>
              </a:lnSpc>
            </a:pPr>
            <a:r>
              <a:rPr sz="1800" b="1" spc="15" dirty="0">
                <a:latin typeface="Courier New"/>
                <a:cs typeface="Courier New"/>
              </a:rPr>
              <a:t>CREAT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FUNCTIO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COUNT_VOWEL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15" dirty="0">
                <a:latin typeface="Courier New"/>
                <a:cs typeface="Courier New"/>
              </a:rPr>
              <a:t>(S</a:t>
            </a:r>
            <a:r>
              <a:rPr sz="1800" b="1" spc="-85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RIN</a:t>
            </a:r>
            <a:r>
              <a:rPr sz="1800" b="1" spc="-85" dirty="0">
                <a:latin typeface="Courier New"/>
                <a:cs typeface="Courier New"/>
              </a:rPr>
              <a:t>G</a:t>
            </a:r>
            <a:r>
              <a:rPr sz="1800" b="1" dirty="0">
                <a:latin typeface="Courier New"/>
                <a:cs typeface="Courier New"/>
              </a:rPr>
              <a:t>) </a:t>
            </a:r>
            <a:r>
              <a:rPr sz="1800" b="1" spc="15" dirty="0">
                <a:latin typeface="Courier New"/>
                <a:cs typeface="Courier New"/>
              </a:rPr>
              <a:t>RETURN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INT</a:t>
            </a:r>
            <a:endParaRPr sz="1800">
              <a:latin typeface="Courier New"/>
              <a:cs typeface="Courier New"/>
            </a:endParaRPr>
          </a:p>
          <a:p>
            <a:pPr marL="448945" marR="1894205">
              <a:lnSpc>
                <a:spcPts val="2200"/>
              </a:lnSpc>
              <a:spcBef>
                <a:spcPts val="20"/>
              </a:spcBef>
            </a:pPr>
            <a:r>
              <a:rPr sz="1800" b="1" spc="15" dirty="0">
                <a:latin typeface="Courier New"/>
                <a:cs typeface="Courier New"/>
              </a:rPr>
              <a:t>LOCATIO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'/user/hive</a:t>
            </a:r>
            <a:r>
              <a:rPr sz="1800" b="1" spc="20" dirty="0">
                <a:latin typeface="Courier New"/>
                <a:cs typeface="Courier New"/>
              </a:rPr>
              <a:t>/</a:t>
            </a:r>
            <a:r>
              <a:rPr sz="1800" b="1" spc="15" dirty="0">
                <a:latin typeface="Courier New"/>
                <a:cs typeface="Courier New"/>
              </a:rPr>
              <a:t>udf</a:t>
            </a:r>
            <a:r>
              <a:rPr sz="1800" b="1" spc="-85" dirty="0">
                <a:latin typeface="Courier New"/>
                <a:cs typeface="Courier New"/>
              </a:rPr>
              <a:t>s</a:t>
            </a:r>
            <a:r>
              <a:rPr sz="1800" b="1" spc="15" dirty="0">
                <a:latin typeface="Courier New"/>
                <a:cs typeface="Courier New"/>
              </a:rPr>
              <a:t>/sa</a:t>
            </a:r>
            <a:r>
              <a:rPr sz="1800" b="1" spc="-85" dirty="0">
                <a:latin typeface="Courier New"/>
                <a:cs typeface="Courier New"/>
              </a:rPr>
              <a:t>m</a:t>
            </a:r>
            <a:r>
              <a:rPr sz="1800" b="1" spc="15" dirty="0">
                <a:latin typeface="Courier New"/>
                <a:cs typeface="Courier New"/>
              </a:rPr>
              <a:t>ple</a:t>
            </a:r>
            <a:r>
              <a:rPr sz="1800" b="1" spc="-85" dirty="0">
                <a:latin typeface="Courier New"/>
                <a:cs typeface="Courier New"/>
              </a:rPr>
              <a:t>u</a:t>
            </a:r>
            <a:r>
              <a:rPr sz="1800" b="1" spc="15" dirty="0">
                <a:latin typeface="Courier New"/>
                <a:cs typeface="Courier New"/>
              </a:rPr>
              <a:t>dfs</a:t>
            </a:r>
            <a:r>
              <a:rPr sz="1800" b="1" spc="-85" dirty="0">
                <a:latin typeface="Courier New"/>
                <a:cs typeface="Courier New"/>
              </a:rPr>
              <a:t>.</a:t>
            </a:r>
            <a:r>
              <a:rPr sz="1800" b="1" spc="15" dirty="0">
                <a:latin typeface="Courier New"/>
                <a:cs typeface="Courier New"/>
              </a:rPr>
              <a:t>s</a:t>
            </a:r>
            <a:r>
              <a:rPr sz="1800" b="1" spc="20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Courier New"/>
                <a:cs typeface="Courier New"/>
              </a:rPr>
              <a:t>' </a:t>
            </a:r>
            <a:r>
              <a:rPr sz="1800" b="1" spc="15" dirty="0">
                <a:latin typeface="Courier New"/>
                <a:cs typeface="Courier New"/>
              </a:rPr>
              <a:t>SYMBOL=</a:t>
            </a:r>
            <a:r>
              <a:rPr sz="1800" b="1" spc="20" dirty="0">
                <a:latin typeface="Courier New"/>
                <a:cs typeface="Courier New"/>
              </a:rPr>
              <a:t>'</a:t>
            </a:r>
            <a:r>
              <a:rPr sz="1800" b="1" spc="15" dirty="0">
                <a:latin typeface="Courier New"/>
                <a:cs typeface="Courier New"/>
              </a:rPr>
              <a:t>Coun</a:t>
            </a:r>
            <a:r>
              <a:rPr sz="1800" b="1" spc="-85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Vow</a:t>
            </a:r>
            <a:r>
              <a:rPr sz="1800" b="1" spc="-85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l</a:t>
            </a:r>
            <a:r>
              <a:rPr sz="1800" b="1" spc="20" dirty="0">
                <a:latin typeface="Courier New"/>
                <a:cs typeface="Courier New"/>
              </a:rPr>
              <a:t>s</a:t>
            </a:r>
            <a:r>
              <a:rPr sz="1800" b="1" spc="15" dirty="0">
                <a:latin typeface="Courier New"/>
                <a:cs typeface="Courier New"/>
              </a:rPr>
              <a:t>'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900" y="3467100"/>
            <a:ext cx="8001000" cy="825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8350" y="3511550"/>
            <a:ext cx="7861300" cy="6858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COUNT_VOWEL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15" dirty="0">
                <a:latin typeface="Courier New"/>
                <a:cs typeface="Courier New"/>
              </a:rPr>
              <a:t>(em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il_</a:t>
            </a:r>
            <a:r>
              <a:rPr sz="1800" b="1" spc="-85" dirty="0">
                <a:latin typeface="Courier New"/>
                <a:cs typeface="Courier New"/>
              </a:rPr>
              <a:t>a</a:t>
            </a:r>
            <a:r>
              <a:rPr sz="1800" b="1" spc="15" dirty="0">
                <a:latin typeface="Courier New"/>
                <a:cs typeface="Courier New"/>
              </a:rPr>
              <a:t>ddr</a:t>
            </a:r>
            <a:r>
              <a:rPr sz="1800" b="1" spc="-85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s</a:t>
            </a:r>
            <a:r>
              <a:rPr sz="1800" b="1" spc="20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employees;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26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022215" cy="284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20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40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7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 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27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8049895" cy="4503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384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marR="587375" lvl="1" indent="-165100">
              <a:lnSpc>
                <a:spcPct val="104200"/>
              </a:lnSpc>
              <a:spcBef>
                <a:spcPts val="1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INVALIDAT</a:t>
            </a:r>
            <a:r>
              <a:rPr sz="2000" dirty="0">
                <a:latin typeface="Courier New"/>
                <a:cs typeface="Courier New"/>
              </a:rPr>
              <a:t>E </a:t>
            </a:r>
            <a:r>
              <a:rPr sz="2000" spc="-5" dirty="0">
                <a:latin typeface="Courier New"/>
                <a:cs typeface="Courier New"/>
              </a:rPr>
              <a:t>METADAT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REFRES</a:t>
            </a:r>
            <a:r>
              <a:rPr sz="2000" dirty="0">
                <a:latin typeface="Courier New"/>
                <a:cs typeface="Courier New"/>
              </a:rPr>
              <a:t>H</a:t>
            </a:r>
            <a:r>
              <a:rPr sz="2000" spc="-805" dirty="0">
                <a:latin typeface="Courier New"/>
                <a:cs typeface="Courier New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upd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marR="348615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COMPUT</a:t>
            </a:r>
            <a:r>
              <a:rPr sz="2000" dirty="0">
                <a:latin typeface="Courier New"/>
                <a:cs typeface="Courier New"/>
              </a:rPr>
              <a:t>E </a:t>
            </a:r>
            <a:r>
              <a:rPr sz="2000" spc="-5" dirty="0">
                <a:latin typeface="Courier New"/>
                <a:cs typeface="Courier New"/>
              </a:rPr>
              <a:t>STAT</a:t>
            </a:r>
            <a:r>
              <a:rPr sz="2000" dirty="0">
                <a:latin typeface="Courier New"/>
                <a:cs typeface="Courier New"/>
              </a:rPr>
              <a:t>S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EXPLAI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  <a:tab pos="1129665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SUMMAR</a:t>
            </a:r>
            <a:r>
              <a:rPr sz="2000" dirty="0">
                <a:latin typeface="Courier New"/>
                <a:cs typeface="Courier New"/>
              </a:rPr>
              <a:t>Y</a:t>
            </a:r>
            <a:r>
              <a:rPr sz="2000" spc="-805" dirty="0">
                <a:latin typeface="Courier New"/>
                <a:cs typeface="Courier New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PROFIL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++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7609205" cy="275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0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  <a:hlinkClick r:id="rId2"/>
              </a:rPr>
              <a:t>http://tiny.cloudera.com/dac15c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  <a:hlinkClick r:id="rId3"/>
              </a:rPr>
              <a:t>http://tiny.cloudera.com/impalablog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  <a:hlinkClick r:id="rId4"/>
              </a:rPr>
              <a:t>http://tiny.cloudera.com/dac16b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07</a:t>
            </a:r>
            <a:r>
              <a:rPr spc="3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29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B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b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ph</a:t>
            </a:r>
            <a:r>
              <a:rPr spc="-5" dirty="0">
                <a:latin typeface="Calibri"/>
                <a:cs typeface="Calibri"/>
              </a:rPr>
              <a:t>y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5022215" cy="284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20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40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10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7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Q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114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07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06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75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742" y="1196354"/>
            <a:ext cx="8216900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 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07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-145" dirty="0">
                <a:latin typeface="Calibri"/>
                <a:cs typeface="Calibri"/>
              </a:rPr>
              <a:t>W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k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06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76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795" y="1960372"/>
            <a:ext cx="589153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l</a:t>
            </a:r>
            <a:r>
              <a:rPr sz="3000" spc="30" dirty="0">
                <a:solidFill>
                  <a:srgbClr val="0B5A79"/>
                </a:solidFill>
                <a:latin typeface="Calibri"/>
                <a:cs typeface="Calibri"/>
              </a:rPr>
              <a:t>y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zi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g</a:t>
            </a:r>
            <a:r>
              <a:rPr sz="3000" spc="-95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-265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ex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spc="-85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d</a:t>
            </a:r>
            <a:r>
              <a:rPr sz="3000" spc="45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C</a:t>
            </a:r>
            <a:r>
              <a:rPr sz="3000" spc="15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m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p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l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ex</a:t>
            </a:r>
            <a:r>
              <a:rPr sz="3000" spc="-80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-50" dirty="0">
                <a:solidFill>
                  <a:srgbClr val="0B5A79"/>
                </a:solidFill>
                <a:latin typeface="Calibri"/>
                <a:cs typeface="Calibri"/>
              </a:rPr>
              <a:t>D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-15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-55" dirty="0">
                <a:solidFill>
                  <a:srgbClr val="0B5A79"/>
                </a:solidFill>
                <a:latin typeface="Calibri"/>
                <a:cs typeface="Calibri"/>
              </a:rPr>
              <a:t>w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-10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h </a:t>
            </a:r>
            <a:r>
              <a:rPr sz="3000" spc="30" dirty="0">
                <a:solidFill>
                  <a:srgbClr val="0B5A79"/>
                </a:solidFill>
                <a:latin typeface="Calibri"/>
                <a:cs typeface="Calibri"/>
              </a:rPr>
              <a:t>H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30" dirty="0">
                <a:solidFill>
                  <a:srgbClr val="0B5A79"/>
                </a:solidFill>
                <a:latin typeface="Calibri"/>
                <a:cs typeface="Calibri"/>
              </a:rPr>
              <a:t>v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945919"/>
            <a:ext cx="10433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2DA6C9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2000" spc="-150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7496175" cy="220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14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17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y)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ph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509507" y="6407910"/>
            <a:ext cx="3060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08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A</a:t>
            </a:r>
            <a:r>
              <a:rPr spc="35" dirty="0"/>
              <a:t>n</a:t>
            </a:r>
            <a:r>
              <a:rPr spc="-50" dirty="0"/>
              <a:t>a</a:t>
            </a:r>
            <a:r>
              <a:rPr spc="50" dirty="0"/>
              <a:t>l</a:t>
            </a:r>
            <a:r>
              <a:rPr spc="0" dirty="0"/>
              <a:t>y</a:t>
            </a:r>
            <a:r>
              <a:rPr spc="-50" dirty="0"/>
              <a:t>z</a:t>
            </a:r>
            <a:r>
              <a:rPr spc="50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175" dirty="0"/>
              <a:t> T</a:t>
            </a:r>
            <a:r>
              <a:rPr dirty="0"/>
              <a:t>e</a:t>
            </a:r>
            <a:r>
              <a:rPr spc="-45" dirty="0"/>
              <a:t>x</a:t>
            </a:r>
            <a:r>
              <a:rPr dirty="0"/>
              <a:t>t</a:t>
            </a:r>
            <a:r>
              <a:rPr spc="50" dirty="0"/>
              <a:t> </a:t>
            </a:r>
            <a:r>
              <a:rPr spc="-50" dirty="0"/>
              <a:t>a</a:t>
            </a:r>
            <a:r>
              <a:rPr spc="3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spc="15" dirty="0"/>
              <a:t>C</a:t>
            </a:r>
            <a:r>
              <a:rPr spc="30" dirty="0"/>
              <a:t>o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50" dirty="0"/>
              <a:t>l</a:t>
            </a:r>
            <a:r>
              <a:rPr dirty="0"/>
              <a:t>ex</a:t>
            </a:r>
            <a:r>
              <a:rPr spc="-185" dirty="0"/>
              <a:t> </a:t>
            </a:r>
            <a:r>
              <a:rPr spc="20" dirty="0"/>
              <a:t>D</a:t>
            </a:r>
            <a:r>
              <a:rPr spc="-50" dirty="0"/>
              <a:t>a</a:t>
            </a:r>
            <a:r>
              <a:rPr spc="-5" dirty="0"/>
              <a:t>t</a:t>
            </a:r>
            <a:r>
              <a:rPr dirty="0"/>
              <a:t>a</a:t>
            </a:r>
            <a:r>
              <a:rPr spc="-95" dirty="0"/>
              <a:t> </a:t>
            </a:r>
            <a:r>
              <a:rPr spc="-25" dirty="0"/>
              <a:t>w</a:t>
            </a:r>
            <a:r>
              <a:rPr spc="50" dirty="0"/>
              <a:t>i</a:t>
            </a:r>
            <a:r>
              <a:rPr spc="-5" dirty="0"/>
              <a:t>t</a:t>
            </a:r>
            <a:r>
              <a:rPr dirty="0"/>
              <a:t>h</a:t>
            </a:r>
            <a:r>
              <a:rPr spc="-5" dirty="0"/>
              <a:t> </a:t>
            </a:r>
            <a:r>
              <a:rPr spc="5" dirty="0"/>
              <a:t>H</a:t>
            </a:r>
            <a:r>
              <a:rPr spc="50" dirty="0"/>
              <a:t>i</a:t>
            </a:r>
            <a:r>
              <a:rPr spc="5" dirty="0"/>
              <a:t>v</a:t>
            </a:r>
            <a:r>
              <a:rPr spc="-5" dirty="0"/>
              <a:t>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06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78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6763384" cy="299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239135">
              <a:lnSpc>
                <a:spcPct val="100000"/>
              </a:lnSpc>
            </a:pP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2000" b="1" spc="5" dirty="0">
                <a:solidFill>
                  <a:srgbClr val="107FA7"/>
                </a:solidFill>
                <a:latin typeface="Calibri"/>
                <a:cs typeface="Calibri"/>
              </a:rPr>
              <a:t>z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9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x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x</a:t>
            </a:r>
            <a:r>
              <a:rPr sz="2000" b="1" spc="-7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wit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90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85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z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ex</a:t>
            </a:r>
            <a:r>
              <a:rPr sz="2000" spc="-1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4152900" y="1257300"/>
            <a:ext cx="45593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03700" y="1371600"/>
            <a:ext cx="4508500" cy="153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7350" y="1301750"/>
            <a:ext cx="4419600" cy="1600200"/>
          </a:xfrm>
          <a:custGeom>
            <a:avLst/>
            <a:gdLst/>
            <a:ahLst/>
            <a:cxnLst/>
            <a:rect l="l" t="t" r="r" b="b"/>
            <a:pathLst>
              <a:path w="4419600" h="1600200">
                <a:moveTo>
                  <a:pt x="0" y="0"/>
                </a:moveTo>
                <a:lnTo>
                  <a:pt x="4419600" y="0"/>
                </a:lnTo>
                <a:lnTo>
                  <a:pt x="44196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7350" y="1301750"/>
            <a:ext cx="4419600" cy="1600200"/>
          </a:xfrm>
          <a:custGeom>
            <a:avLst/>
            <a:gdLst/>
            <a:ahLst/>
            <a:cxnLst/>
            <a:rect l="l" t="t" r="r" b="b"/>
            <a:pathLst>
              <a:path w="4419600" h="1600200">
                <a:moveTo>
                  <a:pt x="0" y="0"/>
                </a:moveTo>
                <a:lnTo>
                  <a:pt x="4419600" y="0"/>
                </a:lnTo>
                <a:lnTo>
                  <a:pt x="44196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65500" y="1828800"/>
            <a:ext cx="1003300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9000" y="1923642"/>
            <a:ext cx="762635" cy="116839"/>
          </a:xfrm>
          <a:custGeom>
            <a:avLst/>
            <a:gdLst/>
            <a:ahLst/>
            <a:cxnLst/>
            <a:rect l="l" t="t" r="r" b="b"/>
            <a:pathLst>
              <a:path w="762635" h="116839">
                <a:moveTo>
                  <a:pt x="0" y="44857"/>
                </a:moveTo>
                <a:lnTo>
                  <a:pt x="0" y="70257"/>
                </a:lnTo>
                <a:lnTo>
                  <a:pt x="689877" y="70258"/>
                </a:lnTo>
                <a:lnTo>
                  <a:pt x="648196" y="94573"/>
                </a:lnTo>
                <a:lnTo>
                  <a:pt x="646149" y="102349"/>
                </a:lnTo>
                <a:lnTo>
                  <a:pt x="653218" y="114466"/>
                </a:lnTo>
                <a:lnTo>
                  <a:pt x="660994" y="116512"/>
                </a:lnTo>
                <a:lnTo>
                  <a:pt x="762058" y="57558"/>
                </a:lnTo>
                <a:lnTo>
                  <a:pt x="740287" y="44858"/>
                </a:lnTo>
                <a:lnTo>
                  <a:pt x="0" y="44857"/>
                </a:lnTo>
                <a:close/>
              </a:path>
              <a:path w="762635" h="116839">
                <a:moveTo>
                  <a:pt x="660565" y="0"/>
                </a:moveTo>
                <a:lnTo>
                  <a:pt x="654278" y="1653"/>
                </a:lnTo>
                <a:lnTo>
                  <a:pt x="651451" y="3680"/>
                </a:lnTo>
                <a:lnTo>
                  <a:pt x="646150" y="12767"/>
                </a:lnTo>
                <a:lnTo>
                  <a:pt x="648196" y="20544"/>
                </a:lnTo>
                <a:lnTo>
                  <a:pt x="689877" y="44858"/>
                </a:lnTo>
                <a:lnTo>
                  <a:pt x="740287" y="44858"/>
                </a:lnTo>
                <a:lnTo>
                  <a:pt x="664024" y="372"/>
                </a:lnTo>
                <a:lnTo>
                  <a:pt x="660565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61179" y="1513478"/>
            <a:ext cx="4000500" cy="1828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c.cust_id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nam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total 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customer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2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  <a:p>
            <a:pPr marL="12700" marR="258445">
              <a:lnSpc>
                <a:spcPct val="111100"/>
              </a:lnSpc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RIGH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OUTE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JOI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order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o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(c.cust_i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o.cust_i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395095">
              <a:lnSpc>
                <a:spcPct val="100000"/>
              </a:lnSpc>
              <a:spcBef>
                <a:spcPts val="1290"/>
              </a:spcBef>
            </a:pPr>
            <a:r>
              <a:rPr sz="1600" b="1" spc="-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45" dirty="0">
                <a:latin typeface="Calibri"/>
                <a:cs typeface="Calibri"/>
              </a:rPr>
              <a:t>s</a:t>
            </a:r>
            <a:r>
              <a:rPr sz="1600" b="1" spc="30" dirty="0">
                <a:latin typeface="Calibri"/>
                <a:cs typeface="Calibri"/>
              </a:rPr>
              <a:t>u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f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30" dirty="0">
                <a:latin typeface="Calibri"/>
                <a:cs typeface="Calibri"/>
              </a:rPr>
              <a:t>qu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30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3277" y="1208024"/>
            <a:ext cx="1397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0" dirty="0">
                <a:latin typeface="Calibri"/>
                <a:cs typeface="Calibri"/>
              </a:rPr>
              <a:t>c</a:t>
            </a:r>
            <a:r>
              <a:rPr sz="1600" b="1" spc="40" dirty="0">
                <a:latin typeface="Calibri"/>
                <a:cs typeface="Calibri"/>
              </a:rPr>
              <a:t>u</a:t>
            </a:r>
            <a:r>
              <a:rPr sz="1600" b="1" spc="-45" dirty="0">
                <a:latin typeface="Calibri"/>
                <a:cs typeface="Calibri"/>
              </a:rPr>
              <a:t>s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spc="25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30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5" dirty="0">
                <a:latin typeface="Calibri"/>
                <a:cs typeface="Calibri"/>
              </a:rPr>
              <a:t> 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30" dirty="0">
                <a:latin typeface="Calibri"/>
                <a:cs typeface="Calibri"/>
              </a:rPr>
              <a:t>b</a:t>
            </a:r>
            <a:r>
              <a:rPr sz="1600" b="1" dirty="0">
                <a:latin typeface="Calibri"/>
                <a:cs typeface="Calibri"/>
              </a:rPr>
              <a:t>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2875" y="3570223"/>
            <a:ext cx="10674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latin typeface="Calibri"/>
                <a:cs typeface="Calibri"/>
              </a:rPr>
              <a:t>o</a:t>
            </a:r>
            <a:r>
              <a:rPr sz="1600" b="1" spc="30" dirty="0">
                <a:latin typeface="Calibri"/>
                <a:cs typeface="Calibri"/>
              </a:rPr>
              <a:t>rd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30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5" dirty="0">
                <a:latin typeface="Calibri"/>
                <a:cs typeface="Calibri"/>
              </a:rPr>
              <a:t> 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30" dirty="0">
                <a:latin typeface="Calibri"/>
                <a:cs typeface="Calibri"/>
              </a:rPr>
              <a:t>b</a:t>
            </a:r>
            <a:r>
              <a:rPr sz="1600" b="1" dirty="0">
                <a:latin typeface="Calibri"/>
                <a:cs typeface="Calibri"/>
              </a:rPr>
              <a:t>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3800" y="2133600"/>
            <a:ext cx="635000" cy="199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7300" y="2248834"/>
            <a:ext cx="394335" cy="1790064"/>
          </a:xfrm>
          <a:custGeom>
            <a:avLst/>
            <a:gdLst/>
            <a:ahLst/>
            <a:cxnLst/>
            <a:rect l="l" t="t" r="r" b="b"/>
            <a:pathLst>
              <a:path w="394335" h="1790064">
                <a:moveTo>
                  <a:pt x="282811" y="0"/>
                </a:moveTo>
                <a:lnTo>
                  <a:pt x="275612" y="3586"/>
                </a:lnTo>
                <a:lnTo>
                  <a:pt x="271158" y="16888"/>
                </a:lnTo>
                <a:lnTo>
                  <a:pt x="274745" y="24085"/>
                </a:lnTo>
                <a:lnTo>
                  <a:pt x="291160" y="29583"/>
                </a:lnTo>
                <a:lnTo>
                  <a:pt x="5685" y="29583"/>
                </a:lnTo>
                <a:lnTo>
                  <a:pt x="0" y="35269"/>
                </a:lnTo>
                <a:lnTo>
                  <a:pt x="0" y="1789765"/>
                </a:lnTo>
                <a:lnTo>
                  <a:pt x="25400" y="1789765"/>
                </a:lnTo>
                <a:lnTo>
                  <a:pt x="25400" y="54983"/>
                </a:lnTo>
                <a:lnTo>
                  <a:pt x="373954" y="54983"/>
                </a:lnTo>
                <a:lnTo>
                  <a:pt x="393757" y="37153"/>
                </a:lnTo>
                <a:lnTo>
                  <a:pt x="282811" y="0"/>
                </a:lnTo>
                <a:close/>
              </a:path>
              <a:path w="394335" h="1790064">
                <a:moveTo>
                  <a:pt x="373954" y="54983"/>
                </a:moveTo>
                <a:lnTo>
                  <a:pt x="335995" y="54983"/>
                </a:lnTo>
                <a:lnTo>
                  <a:pt x="289810" y="96565"/>
                </a:lnTo>
                <a:lnTo>
                  <a:pt x="289389" y="104594"/>
                </a:lnTo>
                <a:lnTo>
                  <a:pt x="298776" y="115020"/>
                </a:lnTo>
                <a:lnTo>
                  <a:pt x="306806" y="115441"/>
                </a:lnTo>
                <a:lnTo>
                  <a:pt x="373954" y="5498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8200" y="3975100"/>
            <a:ext cx="5080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41700" y="402590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8</a:t>
            </a:fld>
            <a:endParaRPr spc="-5" dirty="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946650" y="3422650"/>
          <a:ext cx="2910164" cy="2107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5850"/>
                <a:gridCol w="1040257"/>
                <a:gridCol w="964057"/>
              </a:tblGrid>
              <a:tr h="3657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1539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6352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Bob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1456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Carlos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1871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2137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12484" y="1508108"/>
          <a:ext cx="2910165" cy="1759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5851"/>
                <a:gridCol w="1040257"/>
                <a:gridCol w="964057"/>
              </a:tblGrid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2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3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oun</a:t>
                      </a: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us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Bob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Carlos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mx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Dieter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27050" y="3879850"/>
          <a:ext cx="2910165" cy="2107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879308"/>
                <a:gridCol w="964057"/>
              </a:tblGrid>
              <a:tr h="3657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2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1539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1871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6352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1456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z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2137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443230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3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0" dirty="0"/>
              <a:t>o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ex</a:t>
            </a:r>
            <a:r>
              <a:rPr spc="-185" dirty="0"/>
              <a:t> </a:t>
            </a:r>
            <a:r>
              <a:rPr spc="20" dirty="0"/>
              <a:t>C</a:t>
            </a:r>
            <a:r>
              <a:rPr spc="30" dirty="0"/>
              <a:t>o</a:t>
            </a:r>
            <a:r>
              <a:rPr spc="45" dirty="0"/>
              <a:t>l</a:t>
            </a:r>
            <a:r>
              <a:rPr spc="35" dirty="0"/>
              <a:t>u</a:t>
            </a:r>
            <a:r>
              <a:rPr spc="-25" dirty="0"/>
              <a:t>m</a:t>
            </a:r>
            <a:r>
              <a:rPr dirty="0"/>
              <a:t>n</a:t>
            </a:r>
            <a:r>
              <a:rPr spc="-105" dirty="0"/>
              <a:t> </a:t>
            </a:r>
            <a:r>
              <a:rPr spc="-70" dirty="0"/>
              <a:t>T</a:t>
            </a:r>
            <a:r>
              <a:rPr spc="0" dirty="0"/>
              <a:t>y</a:t>
            </a:r>
            <a:r>
              <a:rPr spc="35" dirty="0"/>
              <a:t>p</a:t>
            </a:r>
            <a:r>
              <a:rPr dirty="0"/>
              <a:t>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3437" y="2052637"/>
          <a:ext cx="6858000" cy="1827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5181600"/>
              </a:tblGrid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0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0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9525">
                      <a:solidFill>
                        <a:srgbClr val="28A4C8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</a:tr>
              <a:tr h="456933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ARRAY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MAP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STRUCT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28A4C8"/>
                      </a:solidFill>
                      <a:prstDash val="solid"/>
                    </a:lnL>
                    <a:lnR w="9525">
                      <a:solidFill>
                        <a:srgbClr val="A6A6A6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800" spc="35" dirty="0">
                          <a:latin typeface="Calibri"/>
                          <a:cs typeface="Calibri"/>
                        </a:rPr>
                        <a:t>Na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po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ed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A6A6A6"/>
                      </a:solidFill>
                      <a:prstDash val="solid"/>
                    </a:lnL>
                    <a:lnR w="9525">
                      <a:solidFill>
                        <a:srgbClr val="28A4C8"/>
                      </a:solidFill>
                      <a:prstDash val="solid"/>
                    </a:lnR>
                    <a:lnT w="9525">
                      <a:solidFill>
                        <a:srgbClr val="A6A6A6"/>
                      </a:solidFill>
                      <a:prstDash val="solid"/>
                    </a:lnT>
                    <a:lnB w="9525">
                      <a:solidFill>
                        <a:srgbClr val="28A4C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64845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und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W</a:t>
            </a:r>
            <a:r>
              <a:rPr spc="35" dirty="0"/>
              <a:t>h</a:t>
            </a:r>
            <a:r>
              <a:rPr spc="-5" dirty="0"/>
              <a:t>y</a:t>
            </a:r>
            <a:r>
              <a:rPr spc="-35" dirty="0"/>
              <a:t> </a:t>
            </a:r>
            <a:r>
              <a:rPr spc="-45" dirty="0"/>
              <a:t>U</a:t>
            </a:r>
            <a:r>
              <a:rPr spc="-40" dirty="0"/>
              <a:t>s</a:t>
            </a:r>
            <a:r>
              <a:rPr spc="-5" dirty="0"/>
              <a:t>e</a:t>
            </a:r>
            <a:r>
              <a:rPr spc="60" dirty="0"/>
              <a:t> </a:t>
            </a:r>
            <a:r>
              <a:rPr spc="20" dirty="0"/>
              <a:t>C</a:t>
            </a:r>
            <a:r>
              <a:rPr spc="35" dirty="0"/>
              <a:t>o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ex</a:t>
            </a:r>
            <a:r>
              <a:rPr spc="-185" dirty="0"/>
              <a:t> </a:t>
            </a:r>
            <a:r>
              <a:rPr spc="-65" dirty="0"/>
              <a:t>V</a:t>
            </a:r>
            <a:r>
              <a:rPr spc="-55" dirty="0"/>
              <a:t>a</a:t>
            </a:r>
            <a:r>
              <a:rPr spc="45" dirty="0"/>
              <a:t>l</a:t>
            </a:r>
            <a:r>
              <a:rPr spc="35" dirty="0"/>
              <a:t>u</a:t>
            </a:r>
            <a:r>
              <a:rPr dirty="0"/>
              <a:t>e</a:t>
            </a:r>
            <a:r>
              <a:rPr spc="-40" dirty="0"/>
              <a:t>s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" y="2184400"/>
            <a:ext cx="22733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7242" y="1196354"/>
            <a:ext cx="6722109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lti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ts val="236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tw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401955">
              <a:lnSpc>
                <a:spcPts val="1880"/>
              </a:lnSpc>
            </a:pPr>
            <a:r>
              <a:rPr sz="1600" spc="2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600" spc="-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600" spc="1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600" spc="1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20" dirty="0"/>
              <a:t>C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-5" dirty="0"/>
              <a:t>t</a:t>
            </a:r>
            <a:r>
              <a:rPr spc="35" dirty="0"/>
              <a:t>o</a:t>
            </a:r>
            <a:r>
              <a:rPr spc="-25" dirty="0"/>
              <a:t>m</a:t>
            </a:r>
            <a:r>
              <a:rPr dirty="0"/>
              <a:t>e</a:t>
            </a:r>
            <a:r>
              <a:rPr spc="-5" dirty="0"/>
              <a:t>r</a:t>
            </a:r>
            <a:r>
              <a:rPr spc="-85" dirty="0"/>
              <a:t> </a:t>
            </a:r>
            <a:r>
              <a:rPr spc="-45" dirty="0"/>
              <a:t>P</a:t>
            </a:r>
            <a:r>
              <a:rPr spc="35" dirty="0"/>
              <a:t>hon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-55" dirty="0"/>
              <a:t>N</a:t>
            </a:r>
            <a:r>
              <a:rPr spc="35" dirty="0"/>
              <a:t>u</a:t>
            </a:r>
            <a:r>
              <a:rPr spc="-25" dirty="0"/>
              <a:t>m</a:t>
            </a:r>
            <a:r>
              <a:rPr spc="35" dirty="0"/>
              <a:t>b</a:t>
            </a:r>
            <a:r>
              <a:rPr dirty="0"/>
              <a:t>e</a:t>
            </a:r>
            <a:r>
              <a:rPr spc="-45" dirty="0"/>
              <a:t>r</a:t>
            </a:r>
            <a:r>
              <a:rPr dirty="0"/>
              <a:t>s</a:t>
            </a:r>
          </a:p>
        </p:txBody>
      </p:sp>
      <p:sp>
        <p:nvSpPr>
          <p:cNvPr id="6" name="object 6"/>
          <p:cNvSpPr/>
          <p:nvPr/>
        </p:nvSpPr>
        <p:spPr>
          <a:xfrm>
            <a:off x="800100" y="3771900"/>
            <a:ext cx="2654300" cy="248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9100" y="2171700"/>
            <a:ext cx="4559300" cy="143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2600" y="2298700"/>
            <a:ext cx="4419600" cy="1282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73550" y="2216150"/>
            <a:ext cx="4419600" cy="1295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 marR="165100">
              <a:lnSpc>
                <a:spcPts val="1900"/>
              </a:lnSpc>
            </a:pPr>
            <a:r>
              <a:rPr sz="1600" b="1" spc="35" dirty="0">
                <a:latin typeface="Courier New"/>
                <a:cs typeface="Courier New"/>
              </a:rPr>
              <a:t>SELEC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c.cust_id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c.name</a:t>
            </a:r>
            <a:r>
              <a:rPr sz="1600" b="1" dirty="0">
                <a:latin typeface="Courier New"/>
                <a:cs typeface="Courier New"/>
              </a:rPr>
              <a:t>,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p.phone FRO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customer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  <a:p>
            <a:pPr marL="169545">
              <a:lnSpc>
                <a:spcPts val="1910"/>
              </a:lnSpc>
              <a:spcBef>
                <a:spcPts val="20"/>
              </a:spcBef>
            </a:pPr>
            <a:r>
              <a:rPr sz="1600" b="1" spc="35" dirty="0">
                <a:latin typeface="Courier New"/>
                <a:cs typeface="Courier New"/>
              </a:rPr>
              <a:t>JOI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phon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  <a:p>
            <a:pPr marL="169545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O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(</a:t>
            </a:r>
            <a:r>
              <a:rPr sz="1600" b="1" spc="35" dirty="0">
                <a:latin typeface="Courier New"/>
                <a:cs typeface="Courier New"/>
              </a:rPr>
              <a:t>c.cust_i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p.cust_id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3570223"/>
            <a:ext cx="11049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phon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es </a:t>
            </a:r>
            <a:r>
              <a:rPr sz="1600" spc="-1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86300" y="3771900"/>
            <a:ext cx="3644900" cy="2489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6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03140" y="3570223"/>
            <a:ext cx="10960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qu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600" spc="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600" spc="-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850" y="2218690"/>
          <a:ext cx="2133600" cy="1280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066800"/>
              </a:tblGrid>
              <a:tr h="3200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5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5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5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5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Bob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1850" y="3803650"/>
          <a:ext cx="2514600" cy="2346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1524000"/>
              </a:tblGrid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</a:t>
                      </a:r>
                      <a:r>
                        <a:rPr sz="16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555-1111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555-2222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555-3333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555-4444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555-5555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555-6666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718050" y="3803650"/>
          <a:ext cx="3505200" cy="2346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1066800"/>
                <a:gridCol w="1524000"/>
              </a:tblGrid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</a:t>
                      </a:r>
                      <a:r>
                        <a:rPr sz="16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555-1111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555-2222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555-3333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Bob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555-4444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555-5555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555-6666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481457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0" dirty="0"/>
              <a:t>A</a:t>
            </a:r>
            <a:r>
              <a:rPr spc="-45" dirty="0"/>
              <a:t>rr</a:t>
            </a:r>
            <a:r>
              <a:rPr spc="-50" dirty="0"/>
              <a:t>a</a:t>
            </a:r>
            <a:r>
              <a:rPr spc="-5" dirty="0"/>
              <a:t>y</a:t>
            </a:r>
            <a:r>
              <a:rPr spc="70" dirty="0"/>
              <a:t> </a:t>
            </a:r>
            <a:r>
              <a:rPr spc="-30" dirty="0"/>
              <a:t>(</a:t>
            </a:r>
            <a:r>
              <a:rPr spc="-25" dirty="0"/>
              <a:t>1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342900" y="2476500"/>
            <a:ext cx="34925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2900" y="2095500"/>
            <a:ext cx="4102100" cy="143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6400" y="2222500"/>
            <a:ext cx="3098800" cy="128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97350" y="2139950"/>
            <a:ext cx="3962400" cy="1295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SELEC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name,</a:t>
            </a:r>
            <a:endParaRPr sz="1600">
              <a:latin typeface="Courier New"/>
              <a:cs typeface="Courier New"/>
            </a:endParaRPr>
          </a:p>
          <a:p>
            <a:pPr marL="1020444">
              <a:lnSpc>
                <a:spcPts val="1910"/>
              </a:lnSpc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phones[0]</a:t>
            </a:r>
            <a:r>
              <a:rPr sz="1600" b="1" dirty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020444">
              <a:lnSpc>
                <a:spcPts val="1910"/>
              </a:lnSpc>
              <a:spcBef>
                <a:spcPts val="80"/>
              </a:spcBef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phones[1]</a:t>
            </a:r>
            <a:endParaRPr sz="1600">
              <a:latin typeface="Courier New"/>
              <a:cs typeface="Courier New"/>
            </a:endParaRPr>
          </a:p>
          <a:p>
            <a:pPr marL="169545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FRO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customers</a:t>
            </a:r>
            <a:r>
              <a:rPr sz="1600" b="1" spc="-60" dirty="0">
                <a:latin typeface="Courier New"/>
                <a:cs typeface="Courier New"/>
              </a:rPr>
              <a:t>_</a:t>
            </a:r>
            <a:r>
              <a:rPr sz="1600" b="1" spc="35" dirty="0">
                <a:latin typeface="Courier New"/>
                <a:cs typeface="Courier New"/>
              </a:rPr>
              <a:t>ph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35" dirty="0">
                <a:latin typeface="Courier New"/>
                <a:cs typeface="Courier New"/>
              </a:rPr>
              <a:t>ne</a:t>
            </a:r>
            <a:r>
              <a:rPr sz="1600" b="1" spc="-60" dirty="0">
                <a:latin typeface="Courier New"/>
                <a:cs typeface="Courier New"/>
              </a:rPr>
              <a:t>s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1500" y="4076700"/>
            <a:ext cx="3568700" cy="1435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9740" y="2198623"/>
            <a:ext cx="20574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600" spc="-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600" spc="1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spc="-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_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phon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s </a:t>
            </a:r>
            <a:r>
              <a:rPr sz="1600" spc="-1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8340" y="3796478"/>
            <a:ext cx="10960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qu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600" spc="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600" spc="-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43600" y="3467100"/>
            <a:ext cx="469900" cy="596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26150" y="351155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304800"/>
                </a:moveTo>
                <a:lnTo>
                  <a:pt x="0" y="304800"/>
                </a:lnTo>
                <a:lnTo>
                  <a:pt x="152400" y="457200"/>
                </a:lnTo>
                <a:lnTo>
                  <a:pt x="304800" y="304800"/>
                </a:lnTo>
                <a:close/>
              </a:path>
              <a:path w="304800" h="457200">
                <a:moveTo>
                  <a:pt x="228600" y="0"/>
                </a:moveTo>
                <a:lnTo>
                  <a:pt x="76200" y="0"/>
                </a:lnTo>
                <a:lnTo>
                  <a:pt x="76200" y="304800"/>
                </a:lnTo>
                <a:lnTo>
                  <a:pt x="228600" y="304800"/>
                </a:lnTo>
                <a:lnTo>
                  <a:pt x="228600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26150" y="351155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304800"/>
                </a:moveTo>
                <a:lnTo>
                  <a:pt x="76200" y="304800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304800"/>
                </a:lnTo>
                <a:lnTo>
                  <a:pt x="304800" y="304800"/>
                </a:lnTo>
                <a:lnTo>
                  <a:pt x="152400" y="4572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7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4650" y="2508250"/>
          <a:ext cx="3352800" cy="2072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136"/>
                <a:gridCol w="924464"/>
                <a:gridCol w="1600200"/>
              </a:tblGrid>
              <a:tr h="3200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5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5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5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5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5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7772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R="266065" algn="ctr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555-1111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R="151765" algn="ctr">
                        <a:lnSpc>
                          <a:spcPts val="175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555-2222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R="151765" algn="ctr">
                        <a:lnSpc>
                          <a:spcPts val="175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555-3333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Bob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555-4444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R="266065" algn="ctr">
                        <a:lnSpc>
                          <a:spcPts val="1750"/>
                        </a:lnSpc>
                      </a:pPr>
                      <a:r>
                        <a:rPr sz="1500" b="1" spc="-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555-5555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R="151765" algn="ctr">
                        <a:lnSpc>
                          <a:spcPts val="1750"/>
                        </a:lnSpc>
                      </a:pP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555-6666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413250" y="4108450"/>
          <a:ext cx="3429001" cy="1293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1371600"/>
                <a:gridCol w="1143001"/>
              </a:tblGrid>
              <a:tr h="3200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5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5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5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sz="15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]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5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5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sz="15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]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555-1111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555-2222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3293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Bob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555-4444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NULL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555-5555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555-6666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5640070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3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^B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0" dirty="0"/>
              <a:t>A</a:t>
            </a:r>
            <a:r>
              <a:rPr spc="-45" dirty="0"/>
              <a:t>rr</a:t>
            </a:r>
            <a:r>
              <a:rPr spc="-55" dirty="0"/>
              <a:t>a</a:t>
            </a:r>
            <a:r>
              <a:rPr spc="-5" dirty="0"/>
              <a:t>y</a:t>
            </a:r>
            <a:r>
              <a:rPr spc="70" dirty="0"/>
              <a:t> </a:t>
            </a:r>
            <a:r>
              <a:rPr spc="-30" dirty="0"/>
              <a:t>(</a:t>
            </a:r>
            <a:r>
              <a:rPr spc="-20" dirty="0"/>
              <a:t>2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647700" y="2095500"/>
            <a:ext cx="7823200" cy="234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500" y="2197100"/>
            <a:ext cx="5473700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2150" y="2139950"/>
            <a:ext cx="7683500" cy="22098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8945" marR="3492500" indent="-279400">
              <a:lnSpc>
                <a:spcPts val="2100"/>
              </a:lnSpc>
            </a:pPr>
            <a:r>
              <a:rPr sz="1800" b="1" spc="15" dirty="0">
                <a:latin typeface="Courier New"/>
                <a:cs typeface="Courier New"/>
              </a:rPr>
              <a:t>CREAT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TABL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customers_pho</a:t>
            </a:r>
            <a:r>
              <a:rPr sz="1800" b="1" spc="-80" dirty="0">
                <a:latin typeface="Courier New"/>
                <a:cs typeface="Courier New"/>
              </a:rPr>
              <a:t>n</a:t>
            </a:r>
            <a:r>
              <a:rPr sz="1800" b="1" spc="15" dirty="0">
                <a:latin typeface="Courier New"/>
                <a:cs typeface="Courier New"/>
              </a:rPr>
              <a:t>es (cust_i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STRING,</a:t>
            </a:r>
            <a:endParaRPr sz="1800">
              <a:latin typeface="Courier New"/>
              <a:cs typeface="Courier New"/>
            </a:endParaRPr>
          </a:p>
          <a:p>
            <a:pPr marL="575945">
              <a:lnSpc>
                <a:spcPts val="2140"/>
              </a:lnSpc>
            </a:pPr>
            <a:r>
              <a:rPr sz="1800" b="1" spc="15" dirty="0">
                <a:latin typeface="Courier New"/>
                <a:cs typeface="Courier New"/>
              </a:rPr>
              <a:t>nam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STRING,</a:t>
            </a:r>
            <a:endParaRPr sz="1800">
              <a:latin typeface="Courier New"/>
              <a:cs typeface="Courier New"/>
            </a:endParaRPr>
          </a:p>
          <a:p>
            <a:pPr marL="448945" marR="3937000" indent="127000">
              <a:lnSpc>
                <a:spcPct val="99500"/>
              </a:lnSpc>
              <a:spcBef>
                <a:spcPts val="50"/>
              </a:spcBef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phone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ARRA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&lt;STRIN</a:t>
            </a:r>
            <a:r>
              <a:rPr sz="1800" b="1" spc="20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800" b="1" spc="-8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800" b="1" dirty="0">
                <a:latin typeface="Courier New"/>
                <a:cs typeface="Courier New"/>
              </a:rPr>
              <a:t>) </a:t>
            </a:r>
            <a:r>
              <a:rPr sz="1800" b="1" spc="15" dirty="0">
                <a:latin typeface="Courier New"/>
                <a:cs typeface="Courier New"/>
              </a:rPr>
              <a:t>RO</a:t>
            </a:r>
            <a:r>
              <a:rPr sz="1800" b="1" dirty="0">
                <a:latin typeface="Courier New"/>
                <a:cs typeface="Courier New"/>
              </a:rPr>
              <a:t>W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FORMA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DELIMITED FIELD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TERMINATE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B</a:t>
            </a:r>
            <a:r>
              <a:rPr sz="1800" b="1" dirty="0">
                <a:latin typeface="Courier New"/>
                <a:cs typeface="Courier New"/>
              </a:rPr>
              <a:t>Y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','</a:t>
            </a:r>
            <a:endParaRPr sz="1800">
              <a:latin typeface="Courier New"/>
              <a:cs typeface="Courier New"/>
            </a:endParaRPr>
          </a:p>
          <a:p>
            <a:pPr marL="448945">
              <a:lnSpc>
                <a:spcPts val="2100"/>
              </a:lnSpc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COLLECTIO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2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ITEM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TERMINATE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8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'|'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7700" y="4686300"/>
            <a:ext cx="7823200" cy="128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2150" y="4730750"/>
            <a:ext cx="7683500" cy="1143000"/>
          </a:xfrm>
          <a:prstGeom prst="rect">
            <a:avLst/>
          </a:prstGeom>
          <a:solidFill>
            <a:srgbClr val="D9D9D9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 marR="3293745">
              <a:lnSpc>
                <a:spcPts val="1900"/>
              </a:lnSpc>
            </a:pPr>
            <a:r>
              <a:rPr sz="1600" b="1" spc="35" dirty="0">
                <a:latin typeface="Courier New"/>
                <a:cs typeface="Courier New"/>
              </a:rPr>
              <a:t>a,Alice,5</a:t>
            </a:r>
            <a:r>
              <a:rPr sz="1600" b="1" spc="-60" dirty="0">
                <a:latin typeface="Courier New"/>
                <a:cs typeface="Courier New"/>
              </a:rPr>
              <a:t>5</a:t>
            </a:r>
            <a:r>
              <a:rPr sz="1600" b="1" spc="40" dirty="0">
                <a:latin typeface="Courier New"/>
                <a:cs typeface="Courier New"/>
              </a:rPr>
              <a:t>5</a:t>
            </a:r>
            <a:r>
              <a:rPr sz="1600" b="1" spc="35" dirty="0">
                <a:latin typeface="Courier New"/>
                <a:cs typeface="Courier New"/>
              </a:rPr>
              <a:t>-</a:t>
            </a:r>
            <a:r>
              <a:rPr sz="1600" b="1" spc="-65" dirty="0">
                <a:latin typeface="Courier New"/>
                <a:cs typeface="Courier New"/>
              </a:rPr>
              <a:t>1</a:t>
            </a:r>
            <a:r>
              <a:rPr sz="1600" b="1" spc="40" dirty="0">
                <a:latin typeface="Courier New"/>
                <a:cs typeface="Courier New"/>
              </a:rPr>
              <a:t>1</a:t>
            </a:r>
            <a:r>
              <a:rPr sz="1600" b="1" spc="-65" dirty="0">
                <a:latin typeface="Courier New"/>
                <a:cs typeface="Courier New"/>
              </a:rPr>
              <a:t>1</a:t>
            </a:r>
            <a:r>
              <a:rPr sz="1600" b="1" spc="40" dirty="0">
                <a:latin typeface="Courier New"/>
                <a:cs typeface="Courier New"/>
              </a:rPr>
              <a:t>1|</a:t>
            </a:r>
            <a:r>
              <a:rPr sz="1600" b="1" spc="-65" dirty="0">
                <a:latin typeface="Courier New"/>
                <a:cs typeface="Courier New"/>
              </a:rPr>
              <a:t>5</a:t>
            </a:r>
            <a:r>
              <a:rPr sz="1600" b="1" spc="40" dirty="0">
                <a:latin typeface="Courier New"/>
                <a:cs typeface="Courier New"/>
              </a:rPr>
              <a:t>5</a:t>
            </a:r>
            <a:r>
              <a:rPr sz="1600" b="1" spc="35" dirty="0">
                <a:latin typeface="Courier New"/>
                <a:cs typeface="Courier New"/>
              </a:rPr>
              <a:t>5</a:t>
            </a:r>
            <a:r>
              <a:rPr sz="1600" b="1" spc="-65" dirty="0">
                <a:latin typeface="Courier New"/>
                <a:cs typeface="Courier New"/>
              </a:rPr>
              <a:t>-</a:t>
            </a:r>
            <a:r>
              <a:rPr sz="1600" b="1" spc="35" dirty="0">
                <a:latin typeface="Courier New"/>
                <a:cs typeface="Courier New"/>
              </a:rPr>
              <a:t>2</a:t>
            </a:r>
            <a:r>
              <a:rPr sz="1600" b="1" spc="-65" dirty="0">
                <a:latin typeface="Courier New"/>
                <a:cs typeface="Courier New"/>
              </a:rPr>
              <a:t>2</a:t>
            </a:r>
            <a:r>
              <a:rPr sz="1600" b="1" spc="35" dirty="0">
                <a:latin typeface="Courier New"/>
                <a:cs typeface="Courier New"/>
              </a:rPr>
              <a:t>22</a:t>
            </a:r>
            <a:r>
              <a:rPr sz="1600" b="1" spc="-65" dirty="0">
                <a:latin typeface="Courier New"/>
                <a:cs typeface="Courier New"/>
              </a:rPr>
              <a:t>|</a:t>
            </a:r>
            <a:r>
              <a:rPr sz="1600" b="1" spc="35" dirty="0">
                <a:latin typeface="Courier New"/>
                <a:cs typeface="Courier New"/>
              </a:rPr>
              <a:t>55</a:t>
            </a:r>
            <a:r>
              <a:rPr sz="1600" b="1" spc="-60" dirty="0">
                <a:latin typeface="Courier New"/>
                <a:cs typeface="Courier New"/>
              </a:rPr>
              <a:t>5</a:t>
            </a:r>
            <a:r>
              <a:rPr sz="1600" b="1" spc="35" dirty="0">
                <a:latin typeface="Courier New"/>
                <a:cs typeface="Courier New"/>
              </a:rPr>
              <a:t>-</a:t>
            </a:r>
            <a:r>
              <a:rPr sz="1600" b="1" spc="-65" dirty="0">
                <a:latin typeface="Courier New"/>
                <a:cs typeface="Courier New"/>
              </a:rPr>
              <a:t>3</a:t>
            </a:r>
            <a:r>
              <a:rPr sz="1600" b="1" spc="40" dirty="0">
                <a:latin typeface="Courier New"/>
                <a:cs typeface="Courier New"/>
              </a:rPr>
              <a:t>33</a:t>
            </a:r>
            <a:r>
              <a:rPr sz="1600" b="1" dirty="0">
                <a:latin typeface="Courier New"/>
                <a:cs typeface="Courier New"/>
              </a:rPr>
              <a:t>3 </a:t>
            </a:r>
            <a:r>
              <a:rPr sz="1600" b="1" spc="35" dirty="0">
                <a:latin typeface="Courier New"/>
                <a:cs typeface="Courier New"/>
              </a:rPr>
              <a:t>b,Bob,555</a:t>
            </a:r>
            <a:r>
              <a:rPr sz="1600" b="1" spc="-65" dirty="0">
                <a:latin typeface="Courier New"/>
                <a:cs typeface="Courier New"/>
              </a:rPr>
              <a:t>-</a:t>
            </a:r>
            <a:r>
              <a:rPr sz="1600" b="1" spc="35" dirty="0">
                <a:latin typeface="Courier New"/>
                <a:cs typeface="Courier New"/>
              </a:rPr>
              <a:t>44</a:t>
            </a:r>
            <a:r>
              <a:rPr sz="1600" b="1" spc="-65" dirty="0">
                <a:latin typeface="Courier New"/>
                <a:cs typeface="Courier New"/>
              </a:rPr>
              <a:t>4</a:t>
            </a:r>
            <a:r>
              <a:rPr sz="1600" b="1" dirty="0">
                <a:latin typeface="Courier New"/>
                <a:cs typeface="Courier New"/>
              </a:rPr>
              <a:t>4</a:t>
            </a:r>
            <a:endParaRPr sz="16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20"/>
              </a:spcBef>
            </a:pPr>
            <a:r>
              <a:rPr sz="1600" b="1" spc="35" dirty="0">
                <a:latin typeface="Courier New"/>
                <a:cs typeface="Courier New"/>
              </a:rPr>
              <a:t>c,Carlos,</a:t>
            </a:r>
            <a:r>
              <a:rPr sz="1600" b="1" spc="-60" dirty="0">
                <a:latin typeface="Courier New"/>
                <a:cs typeface="Courier New"/>
              </a:rPr>
              <a:t>5</a:t>
            </a:r>
            <a:r>
              <a:rPr sz="1600" b="1" spc="35" dirty="0">
                <a:latin typeface="Courier New"/>
                <a:cs typeface="Courier New"/>
              </a:rPr>
              <a:t>5</a:t>
            </a:r>
            <a:r>
              <a:rPr sz="1600" b="1" spc="40" dirty="0">
                <a:latin typeface="Courier New"/>
                <a:cs typeface="Courier New"/>
              </a:rPr>
              <a:t>5</a:t>
            </a:r>
            <a:r>
              <a:rPr sz="1600" b="1" spc="-65" dirty="0">
                <a:latin typeface="Courier New"/>
                <a:cs typeface="Courier New"/>
              </a:rPr>
              <a:t>-</a:t>
            </a:r>
            <a:r>
              <a:rPr sz="1600" b="1" spc="35" dirty="0">
                <a:latin typeface="Courier New"/>
                <a:cs typeface="Courier New"/>
              </a:rPr>
              <a:t>5</a:t>
            </a:r>
            <a:r>
              <a:rPr sz="1600" b="1" spc="-65" dirty="0">
                <a:latin typeface="Courier New"/>
                <a:cs typeface="Courier New"/>
              </a:rPr>
              <a:t>5</a:t>
            </a:r>
            <a:r>
              <a:rPr sz="1600" b="1" spc="35" dirty="0">
                <a:latin typeface="Courier New"/>
                <a:cs typeface="Courier New"/>
              </a:rPr>
              <a:t>55</a:t>
            </a:r>
            <a:r>
              <a:rPr sz="1600" b="1" spc="-65" dirty="0">
                <a:latin typeface="Courier New"/>
                <a:cs typeface="Courier New"/>
              </a:rPr>
              <a:t>|</a:t>
            </a:r>
            <a:r>
              <a:rPr sz="1600" b="1" spc="35" dirty="0">
                <a:latin typeface="Courier New"/>
                <a:cs typeface="Courier New"/>
              </a:rPr>
              <a:t>55</a:t>
            </a:r>
            <a:r>
              <a:rPr sz="1600" b="1" spc="-60" dirty="0">
                <a:latin typeface="Courier New"/>
                <a:cs typeface="Courier New"/>
              </a:rPr>
              <a:t>5</a:t>
            </a:r>
            <a:r>
              <a:rPr sz="1600" b="1" spc="35" dirty="0">
                <a:latin typeface="Courier New"/>
                <a:cs typeface="Courier New"/>
              </a:rPr>
              <a:t>-</a:t>
            </a:r>
            <a:r>
              <a:rPr sz="1600" b="1" spc="-65" dirty="0">
                <a:latin typeface="Courier New"/>
                <a:cs typeface="Courier New"/>
              </a:rPr>
              <a:t>6</a:t>
            </a:r>
            <a:r>
              <a:rPr sz="1600" b="1" spc="40" dirty="0">
                <a:latin typeface="Courier New"/>
                <a:cs typeface="Courier New"/>
              </a:rPr>
              <a:t>66</a:t>
            </a:r>
            <a:r>
              <a:rPr sz="1600" b="1" dirty="0">
                <a:latin typeface="Courier New"/>
                <a:cs typeface="Courier New"/>
              </a:rPr>
              <a:t>6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540" y="4484623"/>
            <a:ext cx="7531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600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ile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401002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y-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45" dirty="0"/>
              <a:t>M</a:t>
            </a:r>
            <a:r>
              <a:rPr spc="-55" dirty="0"/>
              <a:t>a</a:t>
            </a:r>
            <a:r>
              <a:rPr spc="35" dirty="0"/>
              <a:t>p</a:t>
            </a:r>
            <a:r>
              <a:rPr dirty="0"/>
              <a:t>s</a:t>
            </a:r>
            <a:r>
              <a:rPr spc="-85" dirty="0"/>
              <a:t> </a:t>
            </a:r>
            <a:r>
              <a:rPr spc="-30" dirty="0"/>
              <a:t>(</a:t>
            </a:r>
            <a:r>
              <a:rPr spc="-25" dirty="0"/>
              <a:t>1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342900" y="2844800"/>
            <a:ext cx="4102100" cy="222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10100" y="1943100"/>
            <a:ext cx="3873500" cy="1206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3600" y="2070100"/>
            <a:ext cx="3327400" cy="1041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54550" y="1987550"/>
            <a:ext cx="3733800" cy="10668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0845" marR="584200" indent="-241300">
              <a:lnSpc>
                <a:spcPts val="1900"/>
              </a:lnSpc>
            </a:pPr>
            <a:r>
              <a:rPr sz="1600" b="1" spc="35" dirty="0">
                <a:latin typeface="Courier New"/>
                <a:cs typeface="Courier New"/>
              </a:rPr>
              <a:t>SELEC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name,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phones['ho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'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r>
              <a:rPr sz="1600" b="1" spc="-2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a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home</a:t>
            </a:r>
            <a:endParaRPr sz="16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20"/>
              </a:spcBef>
            </a:pPr>
            <a:r>
              <a:rPr sz="1600" b="1" spc="35" dirty="0">
                <a:latin typeface="Courier New"/>
                <a:cs typeface="Courier New"/>
              </a:rPr>
              <a:t>FRO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customers</a:t>
            </a:r>
            <a:r>
              <a:rPr sz="1600" b="1" spc="-60" dirty="0">
                <a:latin typeface="Courier New"/>
                <a:cs typeface="Courier New"/>
              </a:rPr>
              <a:t>_</a:t>
            </a:r>
            <a:r>
              <a:rPr sz="1600" b="1" spc="35" dirty="0">
                <a:latin typeface="Courier New"/>
                <a:cs typeface="Courier New"/>
              </a:rPr>
              <a:t>ph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35" dirty="0">
                <a:latin typeface="Courier New"/>
                <a:cs typeface="Courier New"/>
              </a:rPr>
              <a:t>ne</a:t>
            </a:r>
            <a:r>
              <a:rPr sz="1600" b="1" spc="-60" dirty="0">
                <a:latin typeface="Courier New"/>
                <a:cs typeface="Courier New"/>
              </a:rPr>
              <a:t>s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43500" y="3848100"/>
            <a:ext cx="2197100" cy="1435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9740" y="2577278"/>
            <a:ext cx="20574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600" spc="-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600" spc="1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spc="-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_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phon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s </a:t>
            </a:r>
            <a:r>
              <a:rPr sz="1600" spc="-1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7940" y="3570223"/>
            <a:ext cx="10960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qu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600" spc="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600" spc="-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00800" y="3162300"/>
            <a:ext cx="469900" cy="596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83350" y="320675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304800"/>
                </a:moveTo>
                <a:lnTo>
                  <a:pt x="0" y="304800"/>
                </a:lnTo>
                <a:lnTo>
                  <a:pt x="152400" y="457200"/>
                </a:lnTo>
                <a:lnTo>
                  <a:pt x="304800" y="304800"/>
                </a:lnTo>
                <a:close/>
              </a:path>
              <a:path w="304800" h="457200">
                <a:moveTo>
                  <a:pt x="228600" y="0"/>
                </a:moveTo>
                <a:lnTo>
                  <a:pt x="76200" y="0"/>
                </a:lnTo>
                <a:lnTo>
                  <a:pt x="76200" y="304800"/>
                </a:lnTo>
                <a:lnTo>
                  <a:pt x="228600" y="304800"/>
                </a:lnTo>
                <a:lnTo>
                  <a:pt x="228600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83350" y="320675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304800"/>
                </a:moveTo>
                <a:lnTo>
                  <a:pt x="76200" y="304800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304800"/>
                </a:lnTo>
                <a:lnTo>
                  <a:pt x="304800" y="304800"/>
                </a:lnTo>
                <a:lnTo>
                  <a:pt x="152400" y="4572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9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4650" y="2886905"/>
          <a:ext cx="3962399" cy="2072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88"/>
                <a:gridCol w="1051248"/>
                <a:gridCol w="2183363"/>
              </a:tblGrid>
              <a:tr h="3200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2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5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5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7772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198755" marR="363220" indent="-114300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home</a:t>
                      </a:r>
                      <a:r>
                        <a:rPr sz="1500" b="1" spc="-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555-1111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work</a:t>
                      </a:r>
                      <a:r>
                        <a:rPr sz="1500" b="1" spc="-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555-2222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198755">
                        <a:lnSpc>
                          <a:spcPts val="170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mobile</a:t>
                      </a:r>
                      <a:r>
                        <a:rPr sz="1500" b="1" spc="-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555-3333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Bob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mobile</a:t>
                      </a:r>
                      <a:r>
                        <a:rPr sz="1500" b="1" spc="-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555-4444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198755" marR="363220" indent="-114300">
                        <a:lnSpc>
                          <a:spcPts val="1700"/>
                        </a:lnSpc>
                      </a:pPr>
                      <a:r>
                        <a:rPr sz="1500" b="1" spc="-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work</a:t>
                      </a:r>
                      <a:r>
                        <a:rPr sz="1500" b="1" spc="-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555-5555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home</a:t>
                      </a:r>
                      <a:r>
                        <a:rPr sz="1500" b="1" spc="-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555-6666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75250" y="3879850"/>
          <a:ext cx="2057401" cy="1293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1143001"/>
              </a:tblGrid>
              <a:tr h="3200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5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5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555-1111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3293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Bob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NULL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555-6666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125970" cy="1111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2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MAP&lt;</a:t>
            </a:r>
            <a:r>
              <a:rPr sz="2000" b="1" i="1" spc="-5" dirty="0">
                <a:latin typeface="Courier New"/>
                <a:cs typeface="Courier New"/>
              </a:rPr>
              <a:t>KEY-TYPE</a:t>
            </a:r>
            <a:r>
              <a:rPr sz="2000" b="1" spc="-5" dirty="0">
                <a:latin typeface="Courier New"/>
                <a:cs typeface="Courier New"/>
              </a:rPr>
              <a:t>,</a:t>
            </a:r>
            <a:r>
              <a:rPr sz="2000" b="1" i="1" spc="-5" dirty="0">
                <a:latin typeface="Courier New"/>
                <a:cs typeface="Courier New"/>
              </a:rPr>
              <a:t>VALUE-TYPE</a:t>
            </a:r>
            <a:r>
              <a:rPr sz="2000" b="1" dirty="0"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4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^C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45" dirty="0"/>
              <a:t>M</a:t>
            </a:r>
            <a:r>
              <a:rPr spc="-55" dirty="0"/>
              <a:t>a</a:t>
            </a:r>
            <a:r>
              <a:rPr spc="35" dirty="0"/>
              <a:t>p</a:t>
            </a:r>
            <a:r>
              <a:rPr dirty="0"/>
              <a:t>s</a:t>
            </a:r>
            <a:r>
              <a:rPr spc="-85" dirty="0"/>
              <a:t> </a:t>
            </a:r>
            <a:r>
              <a:rPr spc="-30" dirty="0"/>
              <a:t>(</a:t>
            </a:r>
            <a:r>
              <a:rPr spc="-25" dirty="0"/>
              <a:t>2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571500" y="2324100"/>
            <a:ext cx="7823200" cy="242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5000" y="2451100"/>
            <a:ext cx="4787900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5950" y="2368550"/>
            <a:ext cx="7683500" cy="22860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0845" marR="3898900" indent="-241300">
              <a:lnSpc>
                <a:spcPts val="1900"/>
              </a:lnSpc>
            </a:pPr>
            <a:r>
              <a:rPr sz="1600" b="1" spc="35" dirty="0">
                <a:latin typeface="Courier New"/>
                <a:cs typeface="Courier New"/>
              </a:rPr>
              <a:t>CREAT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TABL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customers</a:t>
            </a:r>
            <a:r>
              <a:rPr sz="1600" b="1" spc="-60" dirty="0">
                <a:latin typeface="Courier New"/>
                <a:cs typeface="Courier New"/>
              </a:rPr>
              <a:t>_</a:t>
            </a:r>
            <a:r>
              <a:rPr sz="1600" b="1" spc="35" dirty="0">
                <a:latin typeface="Courier New"/>
                <a:cs typeface="Courier New"/>
              </a:rPr>
              <a:t>ph</a:t>
            </a:r>
            <a:r>
              <a:rPr sz="1600" b="1" spc="-65" dirty="0">
                <a:latin typeface="Courier New"/>
                <a:cs typeface="Courier New"/>
              </a:rPr>
              <a:t>o</a:t>
            </a:r>
            <a:r>
              <a:rPr sz="1600" b="1" spc="35" dirty="0">
                <a:latin typeface="Courier New"/>
                <a:cs typeface="Courier New"/>
              </a:rPr>
              <a:t>nes (cust_i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STRING,</a:t>
            </a:r>
            <a:endParaRPr sz="1600">
              <a:latin typeface="Courier New"/>
              <a:cs typeface="Courier New"/>
            </a:endParaRPr>
          </a:p>
          <a:p>
            <a:pPr marL="664845">
              <a:lnSpc>
                <a:spcPts val="1910"/>
              </a:lnSpc>
              <a:spcBef>
                <a:spcPts val="20"/>
              </a:spcBef>
            </a:pPr>
            <a:r>
              <a:rPr sz="1600" b="1" spc="35" dirty="0">
                <a:latin typeface="Courier New"/>
                <a:cs typeface="Courier New"/>
              </a:rPr>
              <a:t>nam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STRING,</a:t>
            </a:r>
            <a:endParaRPr sz="1600">
              <a:latin typeface="Courier New"/>
              <a:cs typeface="Courier New"/>
            </a:endParaRPr>
          </a:p>
          <a:p>
            <a:pPr marL="410845" marR="3789045" indent="254000">
              <a:lnSpc>
                <a:spcPts val="1900"/>
              </a:lnSpc>
              <a:spcBef>
                <a:spcPts val="70"/>
              </a:spcBef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phone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-2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MAP&lt;STRIN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TR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NG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600" b="1" dirty="0">
                <a:latin typeface="Courier New"/>
                <a:cs typeface="Courier New"/>
              </a:rPr>
              <a:t>) </a:t>
            </a:r>
            <a:r>
              <a:rPr sz="1600" b="1" spc="35" dirty="0">
                <a:latin typeface="Courier New"/>
                <a:cs typeface="Courier New"/>
              </a:rPr>
              <a:t>RO</a:t>
            </a:r>
            <a:r>
              <a:rPr sz="1600" b="1" dirty="0">
                <a:latin typeface="Courier New"/>
                <a:cs typeface="Courier New"/>
              </a:rPr>
              <a:t>W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FORMA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DELIMITED</a:t>
            </a:r>
            <a:endParaRPr sz="1600">
              <a:latin typeface="Courier New"/>
              <a:cs typeface="Courier New"/>
            </a:endParaRPr>
          </a:p>
          <a:p>
            <a:pPr marL="410845" marR="3073400">
              <a:lnSpc>
                <a:spcPts val="1900"/>
              </a:lnSpc>
            </a:pPr>
            <a:r>
              <a:rPr sz="1600" b="1" spc="35" dirty="0">
                <a:latin typeface="Courier New"/>
                <a:cs typeface="Courier New"/>
              </a:rPr>
              <a:t>FIELD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TERMINAT</a:t>
            </a:r>
            <a:r>
              <a:rPr sz="1600" b="1" spc="-6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B</a:t>
            </a:r>
            <a:r>
              <a:rPr sz="1600" b="1" dirty="0">
                <a:latin typeface="Courier New"/>
                <a:cs typeface="Courier New"/>
              </a:rPr>
              <a:t>Y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',' COLLECTIO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ITEM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TERMINATE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B</a:t>
            </a:r>
            <a:r>
              <a:rPr sz="1600" b="1" dirty="0">
                <a:latin typeface="Courier New"/>
                <a:cs typeface="Courier New"/>
              </a:rPr>
              <a:t>Y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'|'</a:t>
            </a:r>
            <a:endParaRPr sz="1600">
              <a:latin typeface="Courier New"/>
              <a:cs typeface="Courier New"/>
            </a:endParaRPr>
          </a:p>
          <a:p>
            <a:pPr marL="410845">
              <a:lnSpc>
                <a:spcPct val="100000"/>
              </a:lnSpc>
              <a:spcBef>
                <a:spcPts val="20"/>
              </a:spcBef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MA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6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KEY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TERMINATE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600" b="1" spc="-3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':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'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0" y="4991100"/>
            <a:ext cx="7823200" cy="128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5950" y="5035550"/>
            <a:ext cx="7683500" cy="1143000"/>
          </a:xfrm>
          <a:prstGeom prst="rect">
            <a:avLst/>
          </a:prstGeom>
          <a:solidFill>
            <a:srgbClr val="D9D9D9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 marR="1224280">
              <a:lnSpc>
                <a:spcPts val="1900"/>
              </a:lnSpc>
            </a:pPr>
            <a:r>
              <a:rPr sz="1600" b="1" spc="35" dirty="0">
                <a:latin typeface="Courier New"/>
                <a:cs typeface="Courier New"/>
              </a:rPr>
              <a:t>a,Alice,h</a:t>
            </a:r>
            <a:r>
              <a:rPr sz="1600" b="1" spc="-60" dirty="0">
                <a:latin typeface="Courier New"/>
                <a:cs typeface="Courier New"/>
              </a:rPr>
              <a:t>o</a:t>
            </a:r>
            <a:r>
              <a:rPr sz="1600" b="1" spc="35" dirty="0">
                <a:latin typeface="Courier New"/>
                <a:cs typeface="Courier New"/>
              </a:rPr>
              <a:t>me</a:t>
            </a:r>
            <a:r>
              <a:rPr sz="1600" b="1" spc="-65" dirty="0">
                <a:latin typeface="Courier New"/>
                <a:cs typeface="Courier New"/>
              </a:rPr>
              <a:t>:</a:t>
            </a:r>
            <a:r>
              <a:rPr sz="1600" b="1" spc="35" dirty="0">
                <a:latin typeface="Courier New"/>
                <a:cs typeface="Courier New"/>
              </a:rPr>
              <a:t>5</a:t>
            </a:r>
            <a:r>
              <a:rPr sz="1600" b="1" spc="-65" dirty="0">
                <a:latin typeface="Courier New"/>
                <a:cs typeface="Courier New"/>
              </a:rPr>
              <a:t>5</a:t>
            </a:r>
            <a:r>
              <a:rPr sz="1600" b="1" spc="40" dirty="0">
                <a:latin typeface="Courier New"/>
                <a:cs typeface="Courier New"/>
              </a:rPr>
              <a:t>5</a:t>
            </a:r>
            <a:r>
              <a:rPr sz="1600" b="1" spc="35" dirty="0">
                <a:latin typeface="Courier New"/>
                <a:cs typeface="Courier New"/>
              </a:rPr>
              <a:t>-</a:t>
            </a:r>
            <a:r>
              <a:rPr sz="1600" b="1" spc="-65" dirty="0">
                <a:latin typeface="Courier New"/>
                <a:cs typeface="Courier New"/>
              </a:rPr>
              <a:t>1</a:t>
            </a:r>
            <a:r>
              <a:rPr sz="1600" b="1" spc="40" dirty="0">
                <a:latin typeface="Courier New"/>
                <a:cs typeface="Courier New"/>
              </a:rPr>
              <a:t>11</a:t>
            </a:r>
            <a:r>
              <a:rPr sz="1600" b="1" spc="-65" dirty="0">
                <a:latin typeface="Courier New"/>
                <a:cs typeface="Courier New"/>
              </a:rPr>
              <a:t>1</a:t>
            </a:r>
            <a:r>
              <a:rPr sz="1600" b="1" spc="40" dirty="0">
                <a:latin typeface="Courier New"/>
                <a:cs typeface="Courier New"/>
              </a:rPr>
              <a:t>|</a:t>
            </a:r>
            <a:r>
              <a:rPr sz="1600" b="1" spc="-65" dirty="0">
                <a:latin typeface="Courier New"/>
                <a:cs typeface="Courier New"/>
              </a:rPr>
              <a:t>w</a:t>
            </a:r>
            <a:r>
              <a:rPr sz="1600" b="1" spc="40" dirty="0">
                <a:latin typeface="Courier New"/>
                <a:cs typeface="Courier New"/>
              </a:rPr>
              <a:t>or</a:t>
            </a:r>
            <a:r>
              <a:rPr sz="1600" b="1" spc="-65" dirty="0">
                <a:latin typeface="Courier New"/>
                <a:cs typeface="Courier New"/>
              </a:rPr>
              <a:t>k</a:t>
            </a:r>
            <a:r>
              <a:rPr sz="1600" b="1" spc="40" dirty="0">
                <a:latin typeface="Courier New"/>
                <a:cs typeface="Courier New"/>
              </a:rPr>
              <a:t>:5</a:t>
            </a:r>
            <a:r>
              <a:rPr sz="1600" b="1" spc="-65" dirty="0">
                <a:latin typeface="Courier New"/>
                <a:cs typeface="Courier New"/>
              </a:rPr>
              <a:t>5</a:t>
            </a:r>
            <a:r>
              <a:rPr sz="1600" b="1" spc="30" dirty="0">
                <a:latin typeface="Courier New"/>
                <a:cs typeface="Courier New"/>
              </a:rPr>
              <a:t>5</a:t>
            </a:r>
            <a:r>
              <a:rPr sz="1600" b="1" spc="-65" dirty="0">
                <a:latin typeface="Courier New"/>
                <a:cs typeface="Courier New"/>
              </a:rPr>
              <a:t>-</a:t>
            </a:r>
            <a:r>
              <a:rPr sz="1600" b="1" spc="35" dirty="0">
                <a:latin typeface="Courier New"/>
                <a:cs typeface="Courier New"/>
              </a:rPr>
              <a:t>22</a:t>
            </a:r>
            <a:r>
              <a:rPr sz="1600" b="1" spc="-65" dirty="0">
                <a:latin typeface="Courier New"/>
                <a:cs typeface="Courier New"/>
              </a:rPr>
              <a:t>2</a:t>
            </a:r>
            <a:r>
              <a:rPr sz="1600" b="1" spc="35" dirty="0">
                <a:latin typeface="Courier New"/>
                <a:cs typeface="Courier New"/>
              </a:rPr>
              <a:t>2|</a:t>
            </a:r>
            <a:r>
              <a:rPr sz="1600" b="1" spc="-65" dirty="0">
                <a:latin typeface="Courier New"/>
                <a:cs typeface="Courier New"/>
              </a:rPr>
              <a:t>m</a:t>
            </a:r>
            <a:r>
              <a:rPr sz="1600" b="1" spc="35" dirty="0">
                <a:latin typeface="Courier New"/>
                <a:cs typeface="Courier New"/>
              </a:rPr>
              <a:t>o</a:t>
            </a:r>
            <a:r>
              <a:rPr sz="1600" b="1" spc="-65" dirty="0">
                <a:latin typeface="Courier New"/>
                <a:cs typeface="Courier New"/>
              </a:rPr>
              <a:t>b</a:t>
            </a:r>
            <a:r>
              <a:rPr sz="1600" b="1" spc="35" dirty="0">
                <a:latin typeface="Courier New"/>
                <a:cs typeface="Courier New"/>
              </a:rPr>
              <a:t>il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:5</a:t>
            </a:r>
            <a:r>
              <a:rPr sz="1600" b="1" spc="-65" dirty="0">
                <a:latin typeface="Courier New"/>
                <a:cs typeface="Courier New"/>
              </a:rPr>
              <a:t>5</a:t>
            </a:r>
            <a:r>
              <a:rPr sz="1600" b="1" spc="40" dirty="0">
                <a:latin typeface="Courier New"/>
                <a:cs typeface="Courier New"/>
              </a:rPr>
              <a:t>5</a:t>
            </a:r>
            <a:r>
              <a:rPr sz="1600" b="1" spc="-65" dirty="0">
                <a:latin typeface="Courier New"/>
                <a:cs typeface="Courier New"/>
              </a:rPr>
              <a:t>-</a:t>
            </a:r>
            <a:r>
              <a:rPr sz="1600" b="1" spc="35" dirty="0">
                <a:latin typeface="Courier New"/>
                <a:cs typeface="Courier New"/>
              </a:rPr>
              <a:t>33</a:t>
            </a:r>
            <a:r>
              <a:rPr sz="1600" b="1" spc="-65" dirty="0">
                <a:latin typeface="Courier New"/>
                <a:cs typeface="Courier New"/>
              </a:rPr>
              <a:t>3</a:t>
            </a:r>
            <a:r>
              <a:rPr sz="1600" b="1" dirty="0">
                <a:latin typeface="Courier New"/>
                <a:cs typeface="Courier New"/>
              </a:rPr>
              <a:t>3 </a:t>
            </a:r>
            <a:r>
              <a:rPr sz="1600" b="1" spc="35" dirty="0">
                <a:latin typeface="Courier New"/>
                <a:cs typeface="Courier New"/>
              </a:rPr>
              <a:t>b,Bob,mob</a:t>
            </a:r>
            <a:r>
              <a:rPr sz="1600" b="1" spc="-60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le</a:t>
            </a:r>
            <a:r>
              <a:rPr sz="1600" b="1" spc="-65" dirty="0">
                <a:latin typeface="Courier New"/>
                <a:cs typeface="Courier New"/>
              </a:rPr>
              <a:t>:</a:t>
            </a:r>
            <a:r>
              <a:rPr sz="1600" b="1" spc="35" dirty="0">
                <a:latin typeface="Courier New"/>
                <a:cs typeface="Courier New"/>
              </a:rPr>
              <a:t>5</a:t>
            </a:r>
            <a:r>
              <a:rPr sz="1600" b="1" spc="-65" dirty="0">
                <a:latin typeface="Courier New"/>
                <a:cs typeface="Courier New"/>
              </a:rPr>
              <a:t>5</a:t>
            </a:r>
            <a:r>
              <a:rPr sz="1600" b="1" spc="40" dirty="0">
                <a:latin typeface="Courier New"/>
                <a:cs typeface="Courier New"/>
              </a:rPr>
              <a:t>5</a:t>
            </a:r>
            <a:r>
              <a:rPr sz="1600" b="1" spc="35" dirty="0">
                <a:latin typeface="Courier New"/>
                <a:cs typeface="Courier New"/>
              </a:rPr>
              <a:t>-</a:t>
            </a:r>
            <a:r>
              <a:rPr sz="1600" b="1" spc="-65" dirty="0">
                <a:latin typeface="Courier New"/>
                <a:cs typeface="Courier New"/>
              </a:rPr>
              <a:t>4</a:t>
            </a:r>
            <a:r>
              <a:rPr sz="1600" b="1" spc="40" dirty="0">
                <a:latin typeface="Courier New"/>
                <a:cs typeface="Courier New"/>
              </a:rPr>
              <a:t>44</a:t>
            </a:r>
            <a:r>
              <a:rPr sz="1600" b="1" dirty="0">
                <a:latin typeface="Courier New"/>
                <a:cs typeface="Courier New"/>
              </a:rPr>
              <a:t>4</a:t>
            </a:r>
            <a:endParaRPr sz="16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20"/>
              </a:spcBef>
            </a:pPr>
            <a:r>
              <a:rPr sz="1600" b="1" spc="35" dirty="0">
                <a:latin typeface="Courier New"/>
                <a:cs typeface="Courier New"/>
              </a:rPr>
              <a:t>c,Carlos,</a:t>
            </a:r>
            <a:r>
              <a:rPr sz="1600" b="1" spc="-60" dirty="0">
                <a:latin typeface="Courier New"/>
                <a:cs typeface="Courier New"/>
              </a:rPr>
              <a:t>w</a:t>
            </a:r>
            <a:r>
              <a:rPr sz="1600" b="1" spc="35" dirty="0">
                <a:latin typeface="Courier New"/>
                <a:cs typeface="Courier New"/>
              </a:rPr>
              <a:t>or</a:t>
            </a:r>
            <a:r>
              <a:rPr sz="1600" b="1" spc="-65" dirty="0">
                <a:latin typeface="Courier New"/>
                <a:cs typeface="Courier New"/>
              </a:rPr>
              <a:t>k</a:t>
            </a:r>
            <a:r>
              <a:rPr sz="1600" b="1" spc="35" dirty="0">
                <a:latin typeface="Courier New"/>
                <a:cs typeface="Courier New"/>
              </a:rPr>
              <a:t>:</a:t>
            </a:r>
            <a:r>
              <a:rPr sz="1600" b="1" spc="-65" dirty="0">
                <a:latin typeface="Courier New"/>
                <a:cs typeface="Courier New"/>
              </a:rPr>
              <a:t>5</a:t>
            </a:r>
            <a:r>
              <a:rPr sz="1600" b="1" spc="35" dirty="0">
                <a:latin typeface="Courier New"/>
                <a:cs typeface="Courier New"/>
              </a:rPr>
              <a:t>5</a:t>
            </a:r>
            <a:r>
              <a:rPr sz="1600" b="1" spc="40" dirty="0">
                <a:latin typeface="Courier New"/>
                <a:cs typeface="Courier New"/>
              </a:rPr>
              <a:t>5</a:t>
            </a:r>
            <a:r>
              <a:rPr sz="1600" b="1" spc="-65" dirty="0">
                <a:latin typeface="Courier New"/>
                <a:cs typeface="Courier New"/>
              </a:rPr>
              <a:t>-</a:t>
            </a:r>
            <a:r>
              <a:rPr sz="1600" b="1" spc="35" dirty="0">
                <a:latin typeface="Courier New"/>
                <a:cs typeface="Courier New"/>
              </a:rPr>
              <a:t>55</a:t>
            </a:r>
            <a:r>
              <a:rPr sz="1600" b="1" spc="-65" dirty="0">
                <a:latin typeface="Courier New"/>
                <a:cs typeface="Courier New"/>
              </a:rPr>
              <a:t>5</a:t>
            </a:r>
            <a:r>
              <a:rPr sz="1600" b="1" spc="35" dirty="0">
                <a:latin typeface="Courier New"/>
                <a:cs typeface="Courier New"/>
              </a:rPr>
              <a:t>5</a:t>
            </a:r>
            <a:r>
              <a:rPr sz="1600" b="1" spc="-65" dirty="0">
                <a:latin typeface="Courier New"/>
                <a:cs typeface="Courier New"/>
              </a:rPr>
              <a:t>|</a:t>
            </a:r>
            <a:r>
              <a:rPr sz="1600" b="1" spc="35" dirty="0">
                <a:latin typeface="Courier New"/>
                <a:cs typeface="Courier New"/>
              </a:rPr>
              <a:t>ho</a:t>
            </a:r>
            <a:r>
              <a:rPr sz="1600" b="1" spc="-65" dirty="0">
                <a:latin typeface="Courier New"/>
                <a:cs typeface="Courier New"/>
              </a:rPr>
              <a:t>m</a:t>
            </a:r>
            <a:r>
              <a:rPr sz="1600" b="1" spc="35" dirty="0">
                <a:latin typeface="Courier New"/>
                <a:cs typeface="Courier New"/>
              </a:rPr>
              <a:t>e:</a:t>
            </a:r>
            <a:r>
              <a:rPr sz="1600" b="1" spc="-65" dirty="0">
                <a:latin typeface="Courier New"/>
                <a:cs typeface="Courier New"/>
              </a:rPr>
              <a:t>5</a:t>
            </a:r>
            <a:r>
              <a:rPr sz="1600" b="1" spc="35" dirty="0">
                <a:latin typeface="Courier New"/>
                <a:cs typeface="Courier New"/>
              </a:rPr>
              <a:t>5</a:t>
            </a:r>
            <a:r>
              <a:rPr sz="1600" b="1" spc="-60" dirty="0">
                <a:latin typeface="Courier New"/>
                <a:cs typeface="Courier New"/>
              </a:rPr>
              <a:t>5</a:t>
            </a:r>
            <a:r>
              <a:rPr sz="1600" b="1" spc="35" dirty="0">
                <a:latin typeface="Courier New"/>
                <a:cs typeface="Courier New"/>
              </a:rPr>
              <a:t>-6</a:t>
            </a:r>
            <a:r>
              <a:rPr sz="1600" b="1" spc="-65" dirty="0">
                <a:latin typeface="Courier New"/>
                <a:cs typeface="Courier New"/>
              </a:rPr>
              <a:t>6</a:t>
            </a:r>
            <a:r>
              <a:rPr sz="1600" b="1" spc="35" dirty="0">
                <a:latin typeface="Courier New"/>
                <a:cs typeface="Courier New"/>
              </a:rPr>
              <a:t>66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08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4713223"/>
            <a:ext cx="7531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600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ile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06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86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53975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642" y="1536473"/>
            <a:ext cx="383540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5" dirty="0"/>
              <a:t>St</a:t>
            </a:r>
            <a:r>
              <a:rPr spc="-45" dirty="0"/>
              <a:t>r</a:t>
            </a:r>
            <a:r>
              <a:rPr spc="35" dirty="0"/>
              <a:t>u</a:t>
            </a:r>
            <a:r>
              <a:rPr spc="-25" dirty="0"/>
              <a:t>c</a:t>
            </a:r>
            <a:r>
              <a:rPr spc="-5" dirty="0"/>
              <a:t>t</a:t>
            </a:r>
            <a:r>
              <a:rPr dirty="0"/>
              <a:t>s</a:t>
            </a:r>
            <a:r>
              <a:rPr spc="20" dirty="0"/>
              <a:t> </a:t>
            </a:r>
            <a:r>
              <a:rPr spc="-30" dirty="0"/>
              <a:t>(</a:t>
            </a:r>
            <a:r>
              <a:rPr spc="-20" dirty="0"/>
              <a:t>1</a:t>
            </a:r>
            <a:r>
              <a:rPr dirty="0"/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419100" y="2336800"/>
            <a:ext cx="5016500" cy="279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76900" y="1562100"/>
            <a:ext cx="3111500" cy="135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53100" y="1689100"/>
            <a:ext cx="26416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21350" y="1606550"/>
            <a:ext cx="2971800" cy="12192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8145" marR="838835" indent="-22860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SELEC</a:t>
            </a:r>
            <a:r>
              <a:rPr sz="1500" b="1" dirty="0">
                <a:latin typeface="Courier New"/>
                <a:cs typeface="Courier New"/>
              </a:rPr>
              <a:t>T </a:t>
            </a:r>
            <a:r>
              <a:rPr sz="1500" b="1" spc="-5" dirty="0">
                <a:latin typeface="Courier New"/>
                <a:cs typeface="Courier New"/>
              </a:rPr>
              <a:t>name,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address.state</a:t>
            </a:r>
            <a:r>
              <a:rPr sz="1500" b="1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address.zipcode</a:t>
            </a:r>
            <a:endParaRPr sz="15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FRO</a:t>
            </a:r>
            <a:r>
              <a:rPr sz="1500" b="1" dirty="0">
                <a:latin typeface="Courier New"/>
                <a:cs typeface="Courier New"/>
              </a:rPr>
              <a:t>M </a:t>
            </a:r>
            <a:r>
              <a:rPr sz="1500" b="1" spc="-5" dirty="0">
                <a:latin typeface="Courier New"/>
                <a:cs typeface="Courier New"/>
              </a:rPr>
              <a:t>customers_addr</a:t>
            </a:r>
            <a:r>
              <a:rPr sz="1500" b="1" dirty="0">
                <a:latin typeface="Courier New"/>
                <a:cs typeface="Courier New"/>
              </a:rPr>
              <a:t>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29300" y="3619500"/>
            <a:ext cx="2730500" cy="1435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9740" y="2137664"/>
            <a:ext cx="18288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600" spc="-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600" spc="1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spc="-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_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dd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spc="8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2340" y="3417823"/>
            <a:ext cx="10960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qu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600" spc="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600" spc="-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10400" y="2933700"/>
            <a:ext cx="469900" cy="596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2950" y="297815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304800"/>
                </a:moveTo>
                <a:lnTo>
                  <a:pt x="0" y="304800"/>
                </a:lnTo>
                <a:lnTo>
                  <a:pt x="152400" y="457200"/>
                </a:lnTo>
                <a:lnTo>
                  <a:pt x="304800" y="304800"/>
                </a:lnTo>
                <a:close/>
              </a:path>
              <a:path w="304800" h="457200">
                <a:moveTo>
                  <a:pt x="228600" y="0"/>
                </a:moveTo>
                <a:lnTo>
                  <a:pt x="76200" y="0"/>
                </a:lnTo>
                <a:lnTo>
                  <a:pt x="76200" y="304800"/>
                </a:lnTo>
                <a:lnTo>
                  <a:pt x="228600" y="304800"/>
                </a:lnTo>
                <a:lnTo>
                  <a:pt x="228600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2950" y="297815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304800"/>
                </a:moveTo>
                <a:lnTo>
                  <a:pt x="76200" y="304800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304800"/>
                </a:lnTo>
                <a:lnTo>
                  <a:pt x="304800" y="304800"/>
                </a:lnTo>
                <a:lnTo>
                  <a:pt x="152400" y="4572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11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0850" y="2371090"/>
          <a:ext cx="4876800" cy="2651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345"/>
                <a:gridCol w="812800"/>
                <a:gridCol w="3620655"/>
              </a:tblGrid>
              <a:tr h="3962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5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5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dd</a:t>
                      </a:r>
                      <a:r>
                        <a:rPr sz="15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5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8839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3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530225" indent="-101600">
                        <a:lnSpc>
                          <a:spcPts val="1500"/>
                        </a:lnSpc>
                      </a:pPr>
                      <a:r>
                        <a:rPr sz="1300" b="1" spc="1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{street:</a:t>
                      </a:r>
                      <a:r>
                        <a:rPr sz="13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74</a:t>
                      </a:r>
                      <a:r>
                        <a:rPr sz="13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300" b="1" spc="-26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Evergree</a:t>
                      </a:r>
                      <a:r>
                        <a:rPr sz="13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300" b="1" spc="-16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Terrace, </a:t>
                      </a:r>
                      <a:r>
                        <a:rPr sz="1300" b="1" spc="1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city:</a:t>
                      </a:r>
                      <a:r>
                        <a:rPr sz="13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Springfi</a:t>
                      </a:r>
                      <a:r>
                        <a:rPr sz="1300" b="1" spc="-80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3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ld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186690" marR="1993264">
                        <a:lnSpc>
                          <a:spcPts val="1500"/>
                        </a:lnSpc>
                        <a:spcBef>
                          <a:spcPts val="100"/>
                        </a:spcBef>
                      </a:pPr>
                      <a:r>
                        <a:rPr sz="1300" b="1" spc="1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state:</a:t>
                      </a:r>
                      <a:r>
                        <a:rPr sz="13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OR </a:t>
                      </a:r>
                      <a:r>
                        <a:rPr sz="1300" b="1" spc="1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zipcode:</a:t>
                      </a:r>
                      <a:r>
                        <a:rPr sz="1300" b="1" spc="1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97477</a:t>
                      </a:r>
                      <a:r>
                        <a:rPr sz="13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300" b="1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Bob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352425" indent="-101600">
                        <a:lnSpc>
                          <a:spcPct val="102600"/>
                        </a:lnSpc>
                      </a:pPr>
                      <a:r>
                        <a:rPr sz="1300" b="1" spc="1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{street:</a:t>
                      </a:r>
                      <a:r>
                        <a:rPr sz="1300" b="1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160</a:t>
                      </a:r>
                      <a:r>
                        <a:rPr sz="13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300" b="1" spc="-26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Pennsylvani</a:t>
                      </a:r>
                      <a:r>
                        <a:rPr sz="13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b="1" spc="-26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Av</a:t>
                      </a:r>
                      <a:r>
                        <a:rPr sz="13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300" b="1" spc="-6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NW </a:t>
                      </a:r>
                      <a:r>
                        <a:rPr sz="1300" b="1" spc="1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city:</a:t>
                      </a:r>
                      <a:r>
                        <a:rPr sz="1300" b="1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Washingt</a:t>
                      </a:r>
                      <a:r>
                        <a:rPr sz="1300" b="1" spc="-8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3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endParaRPr sz="1300">
                        <a:latin typeface="Courier New"/>
                        <a:cs typeface="Courier New"/>
                      </a:endParaRPr>
                    </a:p>
                    <a:p>
                      <a:pPr marL="186690" marR="1993264">
                        <a:lnSpc>
                          <a:spcPts val="1500"/>
                        </a:lnSpc>
                        <a:spcBef>
                          <a:spcPts val="140"/>
                        </a:spcBef>
                      </a:pPr>
                      <a:r>
                        <a:rPr sz="1300" b="1" spc="1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state:</a:t>
                      </a:r>
                      <a:r>
                        <a:rPr sz="1300" b="1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DC </a:t>
                      </a:r>
                      <a:r>
                        <a:rPr sz="1300" b="1" spc="1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zipcode:</a:t>
                      </a:r>
                      <a:r>
                        <a:rPr sz="1300" b="1" spc="1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20500</a:t>
                      </a:r>
                      <a:r>
                        <a:rPr sz="13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300" b="1" spc="1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631825" indent="-101600">
                        <a:lnSpc>
                          <a:spcPct val="102600"/>
                        </a:lnSpc>
                      </a:pPr>
                      <a:r>
                        <a:rPr sz="1300" b="1" spc="1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{street:</a:t>
                      </a:r>
                      <a:r>
                        <a:rPr sz="1300" b="1" spc="1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34</a:t>
                      </a:r>
                      <a:r>
                        <a:rPr sz="1300" b="1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300" b="1" spc="-260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1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Gravelpi</a:t>
                      </a:r>
                      <a:r>
                        <a:rPr sz="1300" b="1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300" b="1" spc="-16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00" b="1" spc="1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Terrace </a:t>
                      </a:r>
                      <a:r>
                        <a:rPr sz="1300" b="1" spc="1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city:</a:t>
                      </a:r>
                      <a:r>
                        <a:rPr sz="1300" b="1" spc="1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Bedrock</a:t>
                      </a:r>
                      <a:r>
                        <a:rPr sz="13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861050" y="3651250"/>
          <a:ext cx="2590800" cy="1293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739302"/>
                <a:gridCol w="937098"/>
              </a:tblGrid>
              <a:tr h="3200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5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5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5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15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5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od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OR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97477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3293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Bob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DC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20500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NULL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NULL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5"/>
            <a:ext cx="557466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5" dirty="0"/>
              <a:t>St</a:t>
            </a:r>
            <a:r>
              <a:rPr spc="-45" dirty="0"/>
              <a:t>r</a:t>
            </a:r>
            <a:r>
              <a:rPr spc="35" dirty="0"/>
              <a:t>u</a:t>
            </a:r>
            <a:r>
              <a:rPr spc="-25" dirty="0"/>
              <a:t>c</a:t>
            </a:r>
            <a:r>
              <a:rPr spc="-5" dirty="0"/>
              <a:t>t</a:t>
            </a:r>
            <a:r>
              <a:rPr dirty="0"/>
              <a:t>s</a:t>
            </a:r>
            <a:r>
              <a:rPr spc="20" dirty="0"/>
              <a:t> </a:t>
            </a:r>
            <a:r>
              <a:rPr spc="-30" dirty="0"/>
              <a:t>(</a:t>
            </a:r>
            <a:r>
              <a:rPr spc="-20" dirty="0"/>
              <a:t>2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2781300" y="1714500"/>
            <a:ext cx="3111500" cy="135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25750" y="1758950"/>
            <a:ext cx="2971800" cy="12192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8145" marR="1409700" indent="-22860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SELEC</a:t>
            </a:r>
            <a:r>
              <a:rPr sz="1500" b="1" dirty="0">
                <a:latin typeface="Courier New"/>
                <a:cs typeface="Courier New"/>
              </a:rPr>
              <a:t>T </a:t>
            </a:r>
            <a:r>
              <a:rPr sz="1500" b="1" spc="-5" dirty="0">
                <a:latin typeface="Courier New"/>
                <a:cs typeface="Courier New"/>
              </a:rPr>
              <a:t>name,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address</a:t>
            </a:r>
            <a:endParaRPr sz="15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FRO</a:t>
            </a:r>
            <a:r>
              <a:rPr sz="1500" b="1" dirty="0">
                <a:latin typeface="Courier New"/>
                <a:cs typeface="Courier New"/>
              </a:rPr>
              <a:t>M </a:t>
            </a:r>
            <a:r>
              <a:rPr sz="1500" b="1" spc="-5" dirty="0">
                <a:latin typeface="Courier New"/>
                <a:cs typeface="Courier New"/>
              </a:rPr>
              <a:t>customers_addr</a:t>
            </a:r>
            <a:r>
              <a:rPr sz="1500" b="1" dirty="0">
                <a:latin typeface="Courier New"/>
                <a:cs typeface="Courier New"/>
              </a:rPr>
              <a:t>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1100" y="3619500"/>
            <a:ext cx="6845300" cy="166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4139" y="3341623"/>
            <a:ext cx="10960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qu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600" spc="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600" spc="-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38600" y="3009900"/>
            <a:ext cx="469900" cy="59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21150" y="305435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304800"/>
                </a:moveTo>
                <a:lnTo>
                  <a:pt x="0" y="304800"/>
                </a:lnTo>
                <a:lnTo>
                  <a:pt x="152400" y="457200"/>
                </a:lnTo>
                <a:lnTo>
                  <a:pt x="304800" y="304800"/>
                </a:lnTo>
                <a:close/>
              </a:path>
              <a:path w="304800" h="457200">
                <a:moveTo>
                  <a:pt x="228600" y="0"/>
                </a:moveTo>
                <a:lnTo>
                  <a:pt x="76200" y="0"/>
                </a:lnTo>
                <a:lnTo>
                  <a:pt x="76200" y="304800"/>
                </a:lnTo>
                <a:lnTo>
                  <a:pt x="228600" y="304800"/>
                </a:lnTo>
                <a:lnTo>
                  <a:pt x="228600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1150" y="305435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304800"/>
                </a:moveTo>
                <a:lnTo>
                  <a:pt x="76200" y="304800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304800"/>
                </a:lnTo>
                <a:lnTo>
                  <a:pt x="304800" y="304800"/>
                </a:lnTo>
                <a:lnTo>
                  <a:pt x="152400" y="4572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12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12850" y="3651250"/>
          <a:ext cx="6705600" cy="1521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5486400"/>
              </a:tblGrid>
              <a:tr h="3200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5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5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5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74</a:t>
                      </a:r>
                      <a:r>
                        <a:rPr sz="15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Evergree</a:t>
                      </a:r>
                      <a:r>
                        <a:rPr sz="15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n </a:t>
                      </a: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Terrace|Springfield|OR|97477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3293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Bob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160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0 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Pennsylvani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Av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NW|Washington|DC|20500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34</a:t>
                      </a:r>
                      <a:r>
                        <a:rPr sz="1500" b="1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Gravelpi</a:t>
                      </a:r>
                      <a:r>
                        <a:rPr sz="1500" b="1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 Terrace|Bedrock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38608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5" dirty="0"/>
              <a:t>St</a:t>
            </a:r>
            <a:r>
              <a:rPr spc="-45" dirty="0"/>
              <a:t>r</a:t>
            </a:r>
            <a:r>
              <a:rPr spc="35" dirty="0"/>
              <a:t>u</a:t>
            </a:r>
            <a:r>
              <a:rPr spc="-25" dirty="0"/>
              <a:t>c</a:t>
            </a:r>
            <a:r>
              <a:rPr spc="-5" dirty="0"/>
              <a:t>t</a:t>
            </a:r>
            <a:r>
              <a:rPr dirty="0"/>
              <a:t>s</a:t>
            </a:r>
            <a:r>
              <a:rPr spc="20" dirty="0"/>
              <a:t> </a:t>
            </a:r>
            <a:r>
              <a:rPr spc="-30" dirty="0"/>
              <a:t>(</a:t>
            </a:r>
            <a:r>
              <a:rPr spc="-20" dirty="0"/>
              <a:t>3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571500" y="1562100"/>
            <a:ext cx="7823200" cy="295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5000" y="1689100"/>
            <a:ext cx="4914900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5950" y="1606550"/>
            <a:ext cx="7683500" cy="28194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0845" marR="4157979" indent="-241300">
              <a:lnSpc>
                <a:spcPts val="1900"/>
              </a:lnSpc>
            </a:pPr>
            <a:r>
              <a:rPr sz="1600" b="1" spc="35" dirty="0">
                <a:latin typeface="Courier New"/>
                <a:cs typeface="Courier New"/>
              </a:rPr>
              <a:t>CREAT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TABL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customers</a:t>
            </a:r>
            <a:r>
              <a:rPr sz="1600" b="1" spc="-60" dirty="0">
                <a:latin typeface="Courier New"/>
                <a:cs typeface="Courier New"/>
              </a:rPr>
              <a:t>_</a:t>
            </a:r>
            <a:r>
              <a:rPr sz="1600" b="1" spc="35" dirty="0">
                <a:latin typeface="Courier New"/>
                <a:cs typeface="Courier New"/>
              </a:rPr>
              <a:t>ad</a:t>
            </a:r>
            <a:r>
              <a:rPr sz="1600" b="1" spc="-65" dirty="0">
                <a:latin typeface="Courier New"/>
                <a:cs typeface="Courier New"/>
              </a:rPr>
              <a:t>d</a:t>
            </a:r>
            <a:r>
              <a:rPr sz="1600" b="1" dirty="0">
                <a:latin typeface="Courier New"/>
                <a:cs typeface="Courier New"/>
              </a:rPr>
              <a:t>r </a:t>
            </a:r>
            <a:r>
              <a:rPr sz="1600" b="1" spc="35" dirty="0">
                <a:latin typeface="Courier New"/>
                <a:cs typeface="Courier New"/>
              </a:rPr>
              <a:t>(cust_i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STRING,</a:t>
            </a:r>
            <a:endParaRPr sz="1600">
              <a:latin typeface="Courier New"/>
              <a:cs typeface="Courier New"/>
            </a:endParaRPr>
          </a:p>
          <a:p>
            <a:pPr marL="537845">
              <a:lnSpc>
                <a:spcPts val="1910"/>
              </a:lnSpc>
              <a:spcBef>
                <a:spcPts val="20"/>
              </a:spcBef>
            </a:pPr>
            <a:r>
              <a:rPr sz="1600" b="1" spc="35" dirty="0">
                <a:latin typeface="Courier New"/>
                <a:cs typeface="Courier New"/>
              </a:rPr>
              <a:t>nam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STRING,</a:t>
            </a:r>
            <a:endParaRPr sz="1600">
              <a:latin typeface="Courier New"/>
              <a:cs typeface="Courier New"/>
            </a:endParaRPr>
          </a:p>
          <a:p>
            <a:pPr marL="537845">
              <a:lnSpc>
                <a:spcPts val="1900"/>
              </a:lnSpc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addres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-2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st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t: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TR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2493645" marR="3179445">
              <a:lnSpc>
                <a:spcPts val="1900"/>
              </a:lnSpc>
              <a:spcBef>
                <a:spcPts val="70"/>
              </a:spcBef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city:STRI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state:STR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zipcode:S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410845" marR="4305300">
              <a:lnSpc>
                <a:spcPts val="1900"/>
              </a:lnSpc>
              <a:spcBef>
                <a:spcPts val="100"/>
              </a:spcBef>
            </a:pPr>
            <a:r>
              <a:rPr sz="1600" b="1" spc="35" dirty="0">
                <a:latin typeface="Courier New"/>
                <a:cs typeface="Courier New"/>
              </a:rPr>
              <a:t>RO</a:t>
            </a:r>
            <a:r>
              <a:rPr sz="1600" b="1" dirty="0">
                <a:latin typeface="Courier New"/>
                <a:cs typeface="Courier New"/>
              </a:rPr>
              <a:t>W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FORMA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DELIMITED FIELD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TERMINAT</a:t>
            </a:r>
            <a:r>
              <a:rPr sz="1600" b="1" spc="-6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B</a:t>
            </a:r>
            <a:r>
              <a:rPr sz="1600" b="1" dirty="0">
                <a:latin typeface="Courier New"/>
                <a:cs typeface="Courier New"/>
              </a:rPr>
              <a:t>Y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','</a:t>
            </a:r>
            <a:endParaRPr sz="1600">
              <a:latin typeface="Courier New"/>
              <a:cs typeface="Courier New"/>
            </a:endParaRPr>
          </a:p>
          <a:p>
            <a:pPr marL="410845">
              <a:lnSpc>
                <a:spcPts val="1839"/>
              </a:lnSpc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COLLECTIO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600" b="1" spc="-3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ITEM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TERMINATE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600" b="1" spc="-3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Y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'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|'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0" y="4991100"/>
            <a:ext cx="7823200" cy="128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5950" y="5035550"/>
            <a:ext cx="7683500" cy="1143000"/>
          </a:xfrm>
          <a:prstGeom prst="rect">
            <a:avLst/>
          </a:prstGeom>
          <a:solidFill>
            <a:srgbClr val="D9D9D9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 marR="1334135" algn="just">
              <a:lnSpc>
                <a:spcPct val="101600"/>
              </a:lnSpc>
            </a:pPr>
            <a:r>
              <a:rPr sz="1600" b="1" spc="35" dirty="0">
                <a:latin typeface="Courier New"/>
                <a:cs typeface="Courier New"/>
              </a:rPr>
              <a:t>a,Alice,7</a:t>
            </a:r>
            <a:r>
              <a:rPr sz="1600" b="1" spc="-60" dirty="0">
                <a:latin typeface="Courier New"/>
                <a:cs typeface="Courier New"/>
              </a:rPr>
              <a:t>4</a:t>
            </a:r>
            <a:r>
              <a:rPr sz="1600" b="1" dirty="0">
                <a:latin typeface="Courier New"/>
                <a:cs typeface="Courier New"/>
              </a:rPr>
              <a:t>2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Evergree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Terrace|</a:t>
            </a:r>
            <a:r>
              <a:rPr sz="1600" b="1" spc="-60" dirty="0">
                <a:latin typeface="Courier New"/>
                <a:cs typeface="Courier New"/>
              </a:rPr>
              <a:t>S</a:t>
            </a:r>
            <a:r>
              <a:rPr sz="1600" b="1" spc="35" dirty="0">
                <a:latin typeface="Courier New"/>
                <a:cs typeface="Courier New"/>
              </a:rPr>
              <a:t>pr</a:t>
            </a:r>
            <a:r>
              <a:rPr sz="1600" b="1" spc="-65" dirty="0">
                <a:latin typeface="Courier New"/>
                <a:cs typeface="Courier New"/>
              </a:rPr>
              <a:t>i</a:t>
            </a:r>
            <a:r>
              <a:rPr sz="1600" b="1" spc="35" dirty="0">
                <a:latin typeface="Courier New"/>
                <a:cs typeface="Courier New"/>
              </a:rPr>
              <a:t>ng</a:t>
            </a:r>
            <a:r>
              <a:rPr sz="1600" b="1" spc="-65" dirty="0">
                <a:latin typeface="Courier New"/>
                <a:cs typeface="Courier New"/>
              </a:rPr>
              <a:t>f</a:t>
            </a:r>
            <a:r>
              <a:rPr sz="1600" b="1" spc="35" dirty="0">
                <a:latin typeface="Courier New"/>
                <a:cs typeface="Courier New"/>
              </a:rPr>
              <a:t>i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ld</a:t>
            </a:r>
            <a:r>
              <a:rPr sz="1600" b="1" spc="-65" dirty="0">
                <a:latin typeface="Courier New"/>
                <a:cs typeface="Courier New"/>
              </a:rPr>
              <a:t>|</a:t>
            </a:r>
            <a:r>
              <a:rPr sz="1600" b="1" spc="35" dirty="0">
                <a:latin typeface="Courier New"/>
                <a:cs typeface="Courier New"/>
              </a:rPr>
              <a:t>OR</a:t>
            </a:r>
            <a:r>
              <a:rPr sz="1600" b="1" spc="-65" dirty="0">
                <a:latin typeface="Courier New"/>
                <a:cs typeface="Courier New"/>
              </a:rPr>
              <a:t>|</a:t>
            </a:r>
            <a:r>
              <a:rPr sz="1600" b="1" spc="35" dirty="0">
                <a:latin typeface="Courier New"/>
                <a:cs typeface="Courier New"/>
              </a:rPr>
              <a:t>9</a:t>
            </a:r>
            <a:r>
              <a:rPr sz="1600" b="1" spc="-65" dirty="0">
                <a:latin typeface="Courier New"/>
                <a:cs typeface="Courier New"/>
              </a:rPr>
              <a:t>7</a:t>
            </a:r>
            <a:r>
              <a:rPr sz="1600" b="1" spc="35" dirty="0">
                <a:latin typeface="Courier New"/>
                <a:cs typeface="Courier New"/>
              </a:rPr>
              <a:t>477 b,Bob,160</a:t>
            </a:r>
            <a:r>
              <a:rPr sz="1600" b="1" dirty="0">
                <a:latin typeface="Courier New"/>
                <a:cs typeface="Courier New"/>
              </a:rPr>
              <a:t>0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Pennsylva</a:t>
            </a:r>
            <a:r>
              <a:rPr sz="1600" b="1" spc="-60" dirty="0">
                <a:latin typeface="Courier New"/>
                <a:cs typeface="Courier New"/>
              </a:rPr>
              <a:t>n</a:t>
            </a:r>
            <a:r>
              <a:rPr sz="1600" b="1" spc="35" dirty="0">
                <a:latin typeface="Courier New"/>
                <a:cs typeface="Courier New"/>
              </a:rPr>
              <a:t>i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Av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NW|Washi</a:t>
            </a:r>
            <a:r>
              <a:rPr sz="1600" b="1" spc="-60" dirty="0">
                <a:latin typeface="Courier New"/>
                <a:cs typeface="Courier New"/>
              </a:rPr>
              <a:t>n</a:t>
            </a:r>
            <a:r>
              <a:rPr sz="1600" b="1" spc="35" dirty="0">
                <a:latin typeface="Courier New"/>
                <a:cs typeface="Courier New"/>
              </a:rPr>
              <a:t>g</a:t>
            </a:r>
            <a:r>
              <a:rPr sz="1600" b="1" spc="-65" dirty="0">
                <a:latin typeface="Courier New"/>
                <a:cs typeface="Courier New"/>
              </a:rPr>
              <a:t>t</a:t>
            </a:r>
            <a:r>
              <a:rPr sz="1600" b="1" spc="35" dirty="0">
                <a:latin typeface="Courier New"/>
                <a:cs typeface="Courier New"/>
              </a:rPr>
              <a:t>on</a:t>
            </a:r>
            <a:r>
              <a:rPr sz="1600" b="1" spc="-65" dirty="0">
                <a:latin typeface="Courier New"/>
                <a:cs typeface="Courier New"/>
              </a:rPr>
              <a:t>|</a:t>
            </a:r>
            <a:r>
              <a:rPr sz="1600" b="1" spc="35" dirty="0">
                <a:latin typeface="Courier New"/>
                <a:cs typeface="Courier New"/>
              </a:rPr>
              <a:t>DC</a:t>
            </a:r>
            <a:r>
              <a:rPr sz="1600" b="1" spc="-65" dirty="0">
                <a:latin typeface="Courier New"/>
                <a:cs typeface="Courier New"/>
              </a:rPr>
              <a:t>|</a:t>
            </a:r>
            <a:r>
              <a:rPr sz="1600" b="1" spc="35" dirty="0">
                <a:latin typeface="Courier New"/>
                <a:cs typeface="Courier New"/>
              </a:rPr>
              <a:t>2</a:t>
            </a:r>
            <a:r>
              <a:rPr sz="1600" b="1" spc="-65" dirty="0">
                <a:latin typeface="Courier New"/>
                <a:cs typeface="Courier New"/>
              </a:rPr>
              <a:t>0</a:t>
            </a:r>
            <a:r>
              <a:rPr sz="1600" b="1" spc="35" dirty="0">
                <a:latin typeface="Courier New"/>
                <a:cs typeface="Courier New"/>
              </a:rPr>
              <a:t>500 c,Carlos,</a:t>
            </a:r>
            <a:r>
              <a:rPr sz="1600" b="1" spc="-60" dirty="0">
                <a:latin typeface="Courier New"/>
                <a:cs typeface="Courier New"/>
              </a:rPr>
              <a:t>3</a:t>
            </a:r>
            <a:r>
              <a:rPr sz="1600" b="1" spc="35" dirty="0">
                <a:latin typeface="Courier New"/>
                <a:cs typeface="Courier New"/>
              </a:rPr>
              <a:t>4</a:t>
            </a:r>
            <a:r>
              <a:rPr sz="1600" b="1" dirty="0">
                <a:latin typeface="Courier New"/>
                <a:cs typeface="Courier New"/>
              </a:rPr>
              <a:t>2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Gravelpi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Terrace|Be</a:t>
            </a:r>
            <a:r>
              <a:rPr sz="1600" b="1" spc="-60" dirty="0">
                <a:latin typeface="Courier New"/>
                <a:cs typeface="Courier New"/>
              </a:rPr>
              <a:t>d</a:t>
            </a:r>
            <a:r>
              <a:rPr sz="1600" b="1" spc="35" dirty="0">
                <a:latin typeface="Courier New"/>
                <a:cs typeface="Courier New"/>
              </a:rPr>
              <a:t>ro</a:t>
            </a:r>
            <a:r>
              <a:rPr sz="1600" b="1" spc="-65" dirty="0">
                <a:latin typeface="Courier New"/>
                <a:cs typeface="Courier New"/>
              </a:rPr>
              <a:t>c</a:t>
            </a:r>
            <a:r>
              <a:rPr sz="1600" b="1" dirty="0">
                <a:latin typeface="Courier New"/>
                <a:cs typeface="Courier New"/>
              </a:rPr>
              <a:t>k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13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340" y="4713223"/>
            <a:ext cx="7531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600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ile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l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J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x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50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4152900" y="1257300"/>
            <a:ext cx="45593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03700" y="1371600"/>
            <a:ext cx="4508500" cy="153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7350" y="1301750"/>
            <a:ext cx="4419600" cy="1600200"/>
          </a:xfrm>
          <a:custGeom>
            <a:avLst/>
            <a:gdLst/>
            <a:ahLst/>
            <a:cxnLst/>
            <a:rect l="l" t="t" r="r" b="b"/>
            <a:pathLst>
              <a:path w="4419600" h="1600200">
                <a:moveTo>
                  <a:pt x="0" y="0"/>
                </a:moveTo>
                <a:lnTo>
                  <a:pt x="4419600" y="0"/>
                </a:lnTo>
                <a:lnTo>
                  <a:pt x="44196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7350" y="1301750"/>
            <a:ext cx="4419600" cy="1600200"/>
          </a:xfrm>
          <a:custGeom>
            <a:avLst/>
            <a:gdLst/>
            <a:ahLst/>
            <a:cxnLst/>
            <a:rect l="l" t="t" r="r" b="b"/>
            <a:pathLst>
              <a:path w="4419600" h="1600200">
                <a:moveTo>
                  <a:pt x="0" y="0"/>
                </a:moveTo>
                <a:lnTo>
                  <a:pt x="4419600" y="0"/>
                </a:lnTo>
                <a:lnTo>
                  <a:pt x="44196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65500" y="1828800"/>
            <a:ext cx="1003300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9000" y="1923642"/>
            <a:ext cx="762635" cy="116839"/>
          </a:xfrm>
          <a:custGeom>
            <a:avLst/>
            <a:gdLst/>
            <a:ahLst/>
            <a:cxnLst/>
            <a:rect l="l" t="t" r="r" b="b"/>
            <a:pathLst>
              <a:path w="762635" h="116839">
                <a:moveTo>
                  <a:pt x="0" y="44857"/>
                </a:moveTo>
                <a:lnTo>
                  <a:pt x="0" y="70257"/>
                </a:lnTo>
                <a:lnTo>
                  <a:pt x="689877" y="70258"/>
                </a:lnTo>
                <a:lnTo>
                  <a:pt x="648196" y="94573"/>
                </a:lnTo>
                <a:lnTo>
                  <a:pt x="646149" y="102349"/>
                </a:lnTo>
                <a:lnTo>
                  <a:pt x="653218" y="114466"/>
                </a:lnTo>
                <a:lnTo>
                  <a:pt x="660994" y="116512"/>
                </a:lnTo>
                <a:lnTo>
                  <a:pt x="762058" y="57558"/>
                </a:lnTo>
                <a:lnTo>
                  <a:pt x="740287" y="44858"/>
                </a:lnTo>
                <a:lnTo>
                  <a:pt x="0" y="44857"/>
                </a:lnTo>
                <a:close/>
              </a:path>
              <a:path w="762635" h="116839">
                <a:moveTo>
                  <a:pt x="660565" y="0"/>
                </a:moveTo>
                <a:lnTo>
                  <a:pt x="654278" y="1653"/>
                </a:lnTo>
                <a:lnTo>
                  <a:pt x="651451" y="3680"/>
                </a:lnTo>
                <a:lnTo>
                  <a:pt x="646150" y="12767"/>
                </a:lnTo>
                <a:lnTo>
                  <a:pt x="648196" y="20544"/>
                </a:lnTo>
                <a:lnTo>
                  <a:pt x="689877" y="44858"/>
                </a:lnTo>
                <a:lnTo>
                  <a:pt x="740287" y="44858"/>
                </a:lnTo>
                <a:lnTo>
                  <a:pt x="664024" y="372"/>
                </a:lnTo>
                <a:lnTo>
                  <a:pt x="660565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61179" y="1513478"/>
            <a:ext cx="4000500" cy="1828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c.cust_id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nam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total FRO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M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customer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2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FUL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OUTE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JOI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order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(c.cust_i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10000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o.cust_i</a:t>
            </a:r>
            <a:r>
              <a:rPr sz="1800" b="1" spc="20" dirty="0">
                <a:solidFill>
                  <a:srgbClr val="010000"/>
                </a:solidFill>
                <a:latin typeface="Courier New"/>
                <a:cs typeface="Courier New"/>
              </a:rPr>
              <a:t>d</a:t>
            </a:r>
            <a:r>
              <a:rPr sz="1800" b="1" spc="15" dirty="0">
                <a:solidFill>
                  <a:srgbClr val="01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395095">
              <a:lnSpc>
                <a:spcPct val="100000"/>
              </a:lnSpc>
              <a:spcBef>
                <a:spcPts val="1290"/>
              </a:spcBef>
            </a:pPr>
            <a:r>
              <a:rPr sz="1600" b="1" spc="-5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45" dirty="0">
                <a:latin typeface="Calibri"/>
                <a:cs typeface="Calibri"/>
              </a:rPr>
              <a:t>s</a:t>
            </a:r>
            <a:r>
              <a:rPr sz="1600" b="1" spc="30" dirty="0">
                <a:latin typeface="Calibri"/>
                <a:cs typeface="Calibri"/>
              </a:rPr>
              <a:t>u</a:t>
            </a:r>
            <a:r>
              <a:rPr sz="1600" b="1" dirty="0">
                <a:latin typeface="Calibri"/>
                <a:cs typeface="Calibri"/>
              </a:rPr>
              <a:t>l</a:t>
            </a:r>
            <a:r>
              <a:rPr sz="1600" b="1" spc="-5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25" dirty="0">
                <a:latin typeface="Calibri"/>
                <a:cs typeface="Calibri"/>
              </a:rPr>
              <a:t>o</a:t>
            </a:r>
            <a:r>
              <a:rPr sz="1600" b="1" dirty="0">
                <a:latin typeface="Calibri"/>
                <a:cs typeface="Calibri"/>
              </a:rPr>
              <a:t>f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30" dirty="0">
                <a:latin typeface="Calibri"/>
                <a:cs typeface="Calibri"/>
              </a:rPr>
              <a:t>qu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30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3277" y="1208024"/>
            <a:ext cx="13976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0" dirty="0">
                <a:latin typeface="Calibri"/>
                <a:cs typeface="Calibri"/>
              </a:rPr>
              <a:t>c</a:t>
            </a:r>
            <a:r>
              <a:rPr sz="1600" b="1" spc="40" dirty="0">
                <a:latin typeface="Calibri"/>
                <a:cs typeface="Calibri"/>
              </a:rPr>
              <a:t>u</a:t>
            </a:r>
            <a:r>
              <a:rPr sz="1600" b="1" spc="-45" dirty="0">
                <a:latin typeface="Calibri"/>
                <a:cs typeface="Calibri"/>
              </a:rPr>
              <a:t>s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spc="25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30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5" dirty="0">
                <a:latin typeface="Calibri"/>
                <a:cs typeface="Calibri"/>
              </a:rPr>
              <a:t> 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30" dirty="0">
                <a:latin typeface="Calibri"/>
                <a:cs typeface="Calibri"/>
              </a:rPr>
              <a:t>b</a:t>
            </a:r>
            <a:r>
              <a:rPr sz="1600" b="1" dirty="0">
                <a:latin typeface="Calibri"/>
                <a:cs typeface="Calibri"/>
              </a:rPr>
              <a:t>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2875" y="3570223"/>
            <a:ext cx="10674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latin typeface="Calibri"/>
                <a:cs typeface="Calibri"/>
              </a:rPr>
              <a:t>o</a:t>
            </a:r>
            <a:r>
              <a:rPr sz="1600" b="1" spc="30" dirty="0">
                <a:latin typeface="Calibri"/>
                <a:cs typeface="Calibri"/>
              </a:rPr>
              <a:t>rd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30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s</a:t>
            </a:r>
            <a:r>
              <a:rPr sz="1600" b="1" spc="-105" dirty="0">
                <a:latin typeface="Calibri"/>
                <a:cs typeface="Calibri"/>
              </a:rPr>
              <a:t> </a:t>
            </a:r>
            <a:r>
              <a:rPr sz="1600" b="1" spc="3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30" dirty="0">
                <a:latin typeface="Calibri"/>
                <a:cs typeface="Calibri"/>
              </a:rPr>
              <a:t>b</a:t>
            </a:r>
            <a:r>
              <a:rPr sz="1600" b="1" dirty="0">
                <a:latin typeface="Calibri"/>
                <a:cs typeface="Calibri"/>
              </a:rPr>
              <a:t>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3800" y="2133600"/>
            <a:ext cx="635000" cy="199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7300" y="2248834"/>
            <a:ext cx="394335" cy="1790064"/>
          </a:xfrm>
          <a:custGeom>
            <a:avLst/>
            <a:gdLst/>
            <a:ahLst/>
            <a:cxnLst/>
            <a:rect l="l" t="t" r="r" b="b"/>
            <a:pathLst>
              <a:path w="394335" h="1790064">
                <a:moveTo>
                  <a:pt x="282811" y="0"/>
                </a:moveTo>
                <a:lnTo>
                  <a:pt x="275612" y="3586"/>
                </a:lnTo>
                <a:lnTo>
                  <a:pt x="271158" y="16888"/>
                </a:lnTo>
                <a:lnTo>
                  <a:pt x="274745" y="24085"/>
                </a:lnTo>
                <a:lnTo>
                  <a:pt x="291160" y="29583"/>
                </a:lnTo>
                <a:lnTo>
                  <a:pt x="5685" y="29583"/>
                </a:lnTo>
                <a:lnTo>
                  <a:pt x="0" y="35269"/>
                </a:lnTo>
                <a:lnTo>
                  <a:pt x="0" y="1789765"/>
                </a:lnTo>
                <a:lnTo>
                  <a:pt x="25400" y="1789765"/>
                </a:lnTo>
                <a:lnTo>
                  <a:pt x="25400" y="54983"/>
                </a:lnTo>
                <a:lnTo>
                  <a:pt x="373954" y="54983"/>
                </a:lnTo>
                <a:lnTo>
                  <a:pt x="393757" y="37153"/>
                </a:lnTo>
                <a:lnTo>
                  <a:pt x="282811" y="0"/>
                </a:lnTo>
                <a:close/>
              </a:path>
              <a:path w="394335" h="1790064">
                <a:moveTo>
                  <a:pt x="373954" y="54983"/>
                </a:moveTo>
                <a:lnTo>
                  <a:pt x="335995" y="54983"/>
                </a:lnTo>
                <a:lnTo>
                  <a:pt x="289810" y="96565"/>
                </a:lnTo>
                <a:lnTo>
                  <a:pt x="289389" y="104594"/>
                </a:lnTo>
                <a:lnTo>
                  <a:pt x="298776" y="115020"/>
                </a:lnTo>
                <a:lnTo>
                  <a:pt x="306806" y="115441"/>
                </a:lnTo>
                <a:lnTo>
                  <a:pt x="373954" y="5498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8200" y="3975100"/>
            <a:ext cx="5080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41700" y="402590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06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9</a:t>
            </a:fld>
            <a:endParaRPr spc="-5" dirty="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946650" y="3422650"/>
          <a:ext cx="2910164" cy="24558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5850"/>
                <a:gridCol w="1040257"/>
                <a:gridCol w="964057"/>
              </a:tblGrid>
              <a:tr h="3657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1539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6352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Bob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1456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Carlos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1871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Dieter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2137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12484" y="1508108"/>
          <a:ext cx="2910165" cy="1759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5851"/>
                <a:gridCol w="1040257"/>
                <a:gridCol w="964057"/>
              </a:tblGrid>
              <a:tr h="3657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2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3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oun</a:t>
                      </a: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Alice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us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Bob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Carlos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mx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Dieter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de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27050" y="3879850"/>
          <a:ext cx="2910165" cy="2107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879308"/>
                <a:gridCol w="964057"/>
              </a:tblGrid>
              <a:tr h="3657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2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800" b="1" spc="-4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3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25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10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solidFill>
                            <a:srgbClr val="F2F2F2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1539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1871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6352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1456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z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2137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4EE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5"/>
            <a:ext cx="724852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SIZ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Arr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</a:t>
            </a:r>
            <a:r>
              <a:rPr dirty="0"/>
              <a:t>e</a:t>
            </a:r>
            <a:r>
              <a:rPr spc="-5" dirty="0"/>
              <a:t>t</a:t>
            </a:r>
            <a:r>
              <a:rPr spc="35" dirty="0"/>
              <a:t>u</a:t>
            </a:r>
            <a:r>
              <a:rPr spc="-45" dirty="0"/>
              <a:t>r</a:t>
            </a:r>
            <a:r>
              <a:rPr spc="35" dirty="0"/>
              <a:t>n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175" dirty="0"/>
              <a:t> </a:t>
            </a:r>
            <a:r>
              <a:rPr spc="-5" dirty="0"/>
              <a:t>t</a:t>
            </a:r>
            <a:r>
              <a:rPr spc="35" dirty="0"/>
              <a:t>h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-55" dirty="0"/>
              <a:t>N</a:t>
            </a:r>
            <a:r>
              <a:rPr spc="35" dirty="0"/>
              <a:t>u</a:t>
            </a:r>
            <a:r>
              <a:rPr spc="-25" dirty="0"/>
              <a:t>m</a:t>
            </a:r>
            <a:r>
              <a:rPr spc="35" dirty="0"/>
              <a:t>b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30" dirty="0"/>
              <a:t>o</a:t>
            </a:r>
            <a:r>
              <a:rPr dirty="0"/>
              <a:t>f</a:t>
            </a:r>
            <a:r>
              <a:rPr spc="20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dirty="0"/>
              <a:t>e</a:t>
            </a:r>
            <a:r>
              <a:rPr spc="-25" dirty="0"/>
              <a:t>m</a:t>
            </a:r>
            <a:r>
              <a:rPr dirty="0"/>
              <a:t>s</a:t>
            </a:r>
            <a:r>
              <a:rPr spc="-85" dirty="0"/>
              <a:t> </a:t>
            </a:r>
            <a:r>
              <a:rPr spc="45" dirty="0"/>
              <a:t>i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20" dirty="0"/>
              <a:t>C</a:t>
            </a:r>
            <a:r>
              <a:rPr spc="30" dirty="0"/>
              <a:t>o</a:t>
            </a:r>
            <a:r>
              <a:rPr spc="45" dirty="0"/>
              <a:t>ll</a:t>
            </a:r>
            <a:r>
              <a:rPr dirty="0"/>
              <a:t>e</a:t>
            </a:r>
            <a:r>
              <a:rPr spc="-20" dirty="0"/>
              <a:t>c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0" dirty="0"/>
              <a:t>o</a:t>
            </a:r>
            <a:r>
              <a:rPr dirty="0"/>
              <a:t>n</a:t>
            </a:r>
          </a:p>
        </p:txBody>
      </p:sp>
      <p:sp>
        <p:nvSpPr>
          <p:cNvPr id="4" name="object 4"/>
          <p:cNvSpPr/>
          <p:nvPr/>
        </p:nvSpPr>
        <p:spPr>
          <a:xfrm>
            <a:off x="4610100" y="2019300"/>
            <a:ext cx="4102100" cy="113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54550" y="2063750"/>
            <a:ext cx="3962400" cy="9906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8945" marR="459105" indent="-279400">
              <a:lnSpc>
                <a:spcPts val="2100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name</a:t>
            </a:r>
            <a:r>
              <a:rPr sz="1800" b="1" spc="20" dirty="0">
                <a:latin typeface="Courier New"/>
                <a:cs typeface="Courier New"/>
              </a:rPr>
              <a:t>,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SIZE(phone</a:t>
            </a:r>
            <a:r>
              <a:rPr sz="1800" b="1" spc="-80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) </a:t>
            </a:r>
            <a:r>
              <a:rPr sz="1800" b="1" spc="15" dirty="0">
                <a:latin typeface="Courier New"/>
                <a:cs typeface="Courier New"/>
              </a:rPr>
              <a:t>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customers_phone</a:t>
            </a:r>
            <a:r>
              <a:rPr sz="1800" b="1" spc="-80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5300" y="2933700"/>
            <a:ext cx="3492500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48300" y="3848100"/>
            <a:ext cx="1968500" cy="143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65140" y="3646423"/>
            <a:ext cx="10960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qu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600" spc="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600" spc="-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96000" y="3086100"/>
            <a:ext cx="469900" cy="596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78550" y="313055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304800"/>
                </a:moveTo>
                <a:lnTo>
                  <a:pt x="0" y="304800"/>
                </a:lnTo>
                <a:lnTo>
                  <a:pt x="152400" y="457200"/>
                </a:lnTo>
                <a:lnTo>
                  <a:pt x="304800" y="304800"/>
                </a:lnTo>
                <a:close/>
              </a:path>
              <a:path w="304800" h="457200">
                <a:moveTo>
                  <a:pt x="228600" y="0"/>
                </a:moveTo>
                <a:lnTo>
                  <a:pt x="76200" y="0"/>
                </a:lnTo>
                <a:lnTo>
                  <a:pt x="76200" y="304800"/>
                </a:lnTo>
                <a:lnTo>
                  <a:pt x="228600" y="304800"/>
                </a:lnTo>
                <a:lnTo>
                  <a:pt x="228600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78550" y="313055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304800"/>
                </a:moveTo>
                <a:lnTo>
                  <a:pt x="76200" y="304800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304800"/>
                </a:lnTo>
                <a:lnTo>
                  <a:pt x="304800" y="304800"/>
                </a:lnTo>
                <a:lnTo>
                  <a:pt x="152400" y="4572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14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7050" y="2965450"/>
          <a:ext cx="3352800" cy="2072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1066800"/>
                <a:gridCol w="1600200"/>
              </a:tblGrid>
              <a:tr h="3200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2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5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5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7772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R="266065" algn="ctr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555-1111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R="151765" algn="ctr">
                        <a:lnSpc>
                          <a:spcPts val="175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555-2222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R="151765" algn="ctr">
                        <a:lnSpc>
                          <a:spcPts val="175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555-3333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Bob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555-4444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R="266065" algn="ctr">
                        <a:lnSpc>
                          <a:spcPts val="1750"/>
                        </a:lnSpc>
                      </a:pPr>
                      <a:r>
                        <a:rPr sz="1500" b="1" spc="-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555-5555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R="151765" algn="ctr">
                        <a:lnSpc>
                          <a:spcPts val="1750"/>
                        </a:lnSpc>
                      </a:pP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555-6666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480050" y="3879850"/>
          <a:ext cx="1828800" cy="1293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838200"/>
              </a:tblGrid>
              <a:tr h="3200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5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5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3293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Bob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5"/>
            <a:ext cx="7008495" cy="1290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208915" indent="-165100">
              <a:lnSpc>
                <a:spcPct val="1042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EXPLOD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 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rr</a:t>
            </a:r>
            <a:r>
              <a:rPr sz="2000" b="1" spc="0" dirty="0">
                <a:latin typeface="Calibri"/>
                <a:cs typeface="Calibri"/>
              </a:rPr>
              <a:t>ay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e</a:t>
            </a:r>
            <a:r>
              <a:rPr sz="2000" spc="30" dirty="0">
                <a:latin typeface="Calibri"/>
                <a:cs typeface="Calibri"/>
              </a:rPr>
              <a:t>xa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-30" dirty="0">
                <a:latin typeface="Calibri"/>
                <a:cs typeface="Calibri"/>
              </a:rPr>
              <a:t>ab</a:t>
            </a:r>
            <a:r>
              <a:rPr sz="2000" i="1" spc="40" dirty="0">
                <a:latin typeface="Calibri"/>
                <a:cs typeface="Calibri"/>
              </a:rPr>
              <a:t>l</a:t>
            </a:r>
            <a:r>
              <a:rPr sz="2000" i="1" spc="-5" dirty="0">
                <a:latin typeface="Calibri"/>
                <a:cs typeface="Calibri"/>
              </a:rPr>
              <a:t>e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30" dirty="0">
                <a:latin typeface="Calibri"/>
                <a:cs typeface="Calibri"/>
              </a:rPr>
              <a:t>g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spc="35" dirty="0">
                <a:latin typeface="Calibri"/>
                <a:cs typeface="Calibri"/>
              </a:rPr>
              <a:t>e</a:t>
            </a:r>
            <a:r>
              <a:rPr sz="2000" i="1" spc="0" dirty="0">
                <a:latin typeface="Calibri"/>
                <a:cs typeface="Calibri"/>
              </a:rPr>
              <a:t>r</a:t>
            </a:r>
            <a:r>
              <a:rPr sz="2000" i="1" spc="-30" dirty="0">
                <a:latin typeface="Calibri"/>
                <a:cs typeface="Calibri"/>
              </a:rPr>
              <a:t>a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85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f</a:t>
            </a:r>
            <a:r>
              <a:rPr sz="2000" i="1" spc="-30" dirty="0">
                <a:latin typeface="Calibri"/>
                <a:cs typeface="Calibri"/>
              </a:rPr>
              <a:t>un</a:t>
            </a:r>
            <a:r>
              <a:rPr sz="2000" i="1" spc="-35" dirty="0">
                <a:latin typeface="Calibri"/>
                <a:cs typeface="Calibri"/>
              </a:rPr>
              <a:t>c</a:t>
            </a:r>
            <a:r>
              <a:rPr sz="2000" i="1" spc="30" dirty="0">
                <a:latin typeface="Calibri"/>
                <a:cs typeface="Calibri"/>
              </a:rPr>
              <a:t>t</a:t>
            </a:r>
            <a:r>
              <a:rPr sz="2000" i="1" spc="40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o</a:t>
            </a:r>
            <a:r>
              <a:rPr sz="2000" i="1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alia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0" dirty="0"/>
              <a:t>o</a:t>
            </a:r>
            <a:r>
              <a:rPr spc="35" dirty="0"/>
              <a:t>n</a:t>
            </a:r>
            <a:r>
              <a:rPr spc="5" dirty="0"/>
              <a:t>v</a:t>
            </a:r>
            <a:r>
              <a:rPr dirty="0"/>
              <a:t>e</a:t>
            </a:r>
            <a:r>
              <a:rPr spc="-45" dirty="0"/>
              <a:t>r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275" dirty="0"/>
              <a:t> </a:t>
            </a:r>
            <a:r>
              <a:rPr spc="0" dirty="0"/>
              <a:t>A</a:t>
            </a:r>
            <a:r>
              <a:rPr spc="-45" dirty="0"/>
              <a:t>rr</a:t>
            </a:r>
            <a:r>
              <a:rPr spc="-50" dirty="0"/>
              <a:t>a</a:t>
            </a:r>
            <a:r>
              <a:rPr spc="-5" dirty="0"/>
              <a:t>y</a:t>
            </a:r>
            <a:r>
              <a:rPr spc="70" dirty="0"/>
              <a:t> </a:t>
            </a:r>
            <a:r>
              <a:rPr spc="-5" dirty="0"/>
              <a:t>t</a:t>
            </a:r>
            <a:r>
              <a:rPr dirty="0"/>
              <a:t>o</a:t>
            </a:r>
            <a:r>
              <a:rPr spc="-10" dirty="0"/>
              <a:t> </a:t>
            </a:r>
            <a:r>
              <a:rPr spc="-5" dirty="0"/>
              <a:t>R</a:t>
            </a:r>
            <a:r>
              <a:rPr dirty="0"/>
              <a:t>e</a:t>
            </a:r>
            <a:r>
              <a:rPr spc="-20" dirty="0"/>
              <a:t>c</a:t>
            </a:r>
            <a:r>
              <a:rPr spc="30" dirty="0"/>
              <a:t>o</a:t>
            </a:r>
            <a:r>
              <a:rPr spc="-45" dirty="0"/>
              <a:t>r</a:t>
            </a:r>
            <a:r>
              <a:rPr spc="35" dirty="0"/>
              <a:t>d</a:t>
            </a:r>
            <a:r>
              <a:rPr dirty="0"/>
              <a:t>s</a:t>
            </a:r>
            <a:r>
              <a:rPr spc="-185" dirty="0"/>
              <a:t> </a:t>
            </a:r>
            <a:r>
              <a:rPr spc="-20" dirty="0"/>
              <a:t>w</a:t>
            </a:r>
            <a:r>
              <a:rPr spc="45" dirty="0"/>
              <a:t>i</a:t>
            </a:r>
            <a:r>
              <a:rPr spc="-5" dirty="0"/>
              <a:t>t</a:t>
            </a:r>
            <a:r>
              <a:rPr dirty="0"/>
              <a:t>h</a:t>
            </a:r>
            <a:r>
              <a:rPr spc="-15" dirty="0"/>
              <a:t> </a:t>
            </a:r>
            <a:r>
              <a:rPr spc="-45" dirty="0">
                <a:latin typeface="Courier New"/>
                <a:cs typeface="Courier New"/>
              </a:rPr>
              <a:t>EXPLODE</a:t>
            </a:r>
          </a:p>
        </p:txBody>
      </p:sp>
      <p:sp>
        <p:nvSpPr>
          <p:cNvPr id="4" name="object 4"/>
          <p:cNvSpPr/>
          <p:nvPr/>
        </p:nvSpPr>
        <p:spPr>
          <a:xfrm>
            <a:off x="4457700" y="2476500"/>
            <a:ext cx="4406900" cy="97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21200" y="2603500"/>
            <a:ext cx="4178300" cy="78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2150" y="2520950"/>
            <a:ext cx="4267200" cy="838200"/>
          </a:xfrm>
          <a:custGeom>
            <a:avLst/>
            <a:gdLst/>
            <a:ahLst/>
            <a:cxnLst/>
            <a:rect l="l" t="t" r="r" b="b"/>
            <a:pathLst>
              <a:path w="4267200" h="838200">
                <a:moveTo>
                  <a:pt x="0" y="0"/>
                </a:moveTo>
                <a:lnTo>
                  <a:pt x="4267200" y="0"/>
                </a:lnTo>
                <a:lnTo>
                  <a:pt x="4267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2150" y="2520950"/>
            <a:ext cx="4267200" cy="838200"/>
          </a:xfrm>
          <a:custGeom>
            <a:avLst/>
            <a:gdLst/>
            <a:ahLst/>
            <a:cxnLst/>
            <a:rect l="l" t="t" r="r" b="b"/>
            <a:pathLst>
              <a:path w="4267200" h="838200">
                <a:moveTo>
                  <a:pt x="0" y="0"/>
                </a:moveTo>
                <a:lnTo>
                  <a:pt x="4267200" y="0"/>
                </a:lnTo>
                <a:lnTo>
                  <a:pt x="4267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02150" y="2520950"/>
            <a:ext cx="4267200" cy="8382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0845" marR="266700" indent="-241300">
              <a:lnSpc>
                <a:spcPts val="1900"/>
              </a:lnSpc>
            </a:pPr>
            <a:r>
              <a:rPr sz="1600" b="1" spc="35" dirty="0">
                <a:latin typeface="Courier New"/>
                <a:cs typeface="Courier New"/>
              </a:rPr>
              <a:t>SELEC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EXPLODE(ph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ne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spc="-3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phone </a:t>
            </a:r>
            <a:r>
              <a:rPr sz="1600" b="1" spc="35" dirty="0">
                <a:latin typeface="Courier New"/>
                <a:cs typeface="Courier New"/>
              </a:rPr>
              <a:t>FRO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customers_</a:t>
            </a:r>
            <a:r>
              <a:rPr sz="1600" b="1" spc="-60" dirty="0">
                <a:latin typeface="Courier New"/>
                <a:cs typeface="Courier New"/>
              </a:rPr>
              <a:t>p</a:t>
            </a:r>
            <a:r>
              <a:rPr sz="1600" b="1" spc="35" dirty="0">
                <a:latin typeface="Courier New"/>
                <a:cs typeface="Courier New"/>
              </a:rPr>
              <a:t>ho</a:t>
            </a:r>
            <a:r>
              <a:rPr sz="1600" b="1" spc="-65" dirty="0">
                <a:latin typeface="Courier New"/>
                <a:cs typeface="Courier New"/>
              </a:rPr>
              <a:t>n</a:t>
            </a:r>
            <a:r>
              <a:rPr sz="1600" b="1" spc="35" dirty="0">
                <a:latin typeface="Courier New"/>
                <a:cs typeface="Courier New"/>
              </a:rPr>
              <a:t>e</a:t>
            </a:r>
            <a:r>
              <a:rPr sz="1600" b="1" spc="-60" dirty="0">
                <a:latin typeface="Courier New"/>
                <a:cs typeface="Courier New"/>
              </a:rPr>
              <a:t>s</a:t>
            </a:r>
            <a:r>
              <a:rPr sz="1600" b="1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00" y="2933700"/>
            <a:ext cx="3492500" cy="2209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00700" y="3771900"/>
            <a:ext cx="1663700" cy="2489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41340" y="3570223"/>
            <a:ext cx="10960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qu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600" spc="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600" spc="-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600" spc="-45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600" spc="30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600" spc="-4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96000" y="3314700"/>
            <a:ext cx="469900" cy="444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78550" y="335915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0" y="152400"/>
                </a:lnTo>
                <a:lnTo>
                  <a:pt x="152400" y="304800"/>
                </a:lnTo>
                <a:lnTo>
                  <a:pt x="304800" y="152400"/>
                </a:lnTo>
                <a:close/>
              </a:path>
              <a:path w="304800" h="304800">
                <a:moveTo>
                  <a:pt x="228600" y="0"/>
                </a:moveTo>
                <a:lnTo>
                  <a:pt x="76200" y="0"/>
                </a:lnTo>
                <a:lnTo>
                  <a:pt x="76200" y="152400"/>
                </a:lnTo>
                <a:lnTo>
                  <a:pt x="2286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8550" y="335915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6200" y="152400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152400"/>
                </a:lnTo>
                <a:lnTo>
                  <a:pt x="304800" y="152400"/>
                </a:lnTo>
                <a:lnTo>
                  <a:pt x="152400" y="30480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15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27050" y="2965450"/>
          <a:ext cx="3352800" cy="2072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1066800"/>
                <a:gridCol w="1600200"/>
              </a:tblGrid>
              <a:tr h="3200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2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5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5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7772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Alice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R="266065" algn="ctr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555-1111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R="151765" algn="ctr">
                        <a:lnSpc>
                          <a:spcPts val="175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555-2222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R="151765" algn="ctr">
                        <a:lnSpc>
                          <a:spcPts val="1750"/>
                        </a:lnSpc>
                      </a:pPr>
                      <a:r>
                        <a:rPr sz="1500" b="1" spc="-5" dirty="0">
                          <a:solidFill>
                            <a:srgbClr val="A40040"/>
                          </a:solidFill>
                          <a:latin typeface="Courier New"/>
                          <a:cs typeface="Courier New"/>
                        </a:rPr>
                        <a:t>555-3333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Bob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555-4444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Carlos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R="266065" algn="ctr">
                        <a:lnSpc>
                          <a:spcPts val="1750"/>
                        </a:lnSpc>
                      </a:pPr>
                      <a:r>
                        <a:rPr sz="1500" b="1" spc="-5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555-5555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R="151765" algn="ctr">
                        <a:lnSpc>
                          <a:spcPts val="1750"/>
                        </a:lnSpc>
                      </a:pPr>
                      <a:r>
                        <a:rPr sz="1500" b="1" spc="-5" dirty="0">
                          <a:solidFill>
                            <a:srgbClr val="0B5A79"/>
                          </a:solidFill>
                          <a:latin typeface="Courier New"/>
                          <a:cs typeface="Courier New"/>
                        </a:rPr>
                        <a:t>555-6666</a:t>
                      </a:r>
                      <a:r>
                        <a:rPr sz="1500" b="1" dirty="0">
                          <a:solidFill>
                            <a:srgbClr val="7F7F7F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632450" y="3803650"/>
          <a:ext cx="1524000" cy="2346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</a:tblGrid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</a:t>
                      </a:r>
                      <a:r>
                        <a:rPr sz="16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555-1111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555-2222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555-3333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555-4444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555-5555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555-6666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6763384" cy="299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239135">
              <a:lnSpc>
                <a:spcPct val="100000"/>
              </a:lnSpc>
            </a:pP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2000" b="1" spc="5" dirty="0">
                <a:solidFill>
                  <a:srgbClr val="107FA7"/>
                </a:solidFill>
                <a:latin typeface="Calibri"/>
                <a:cs typeface="Calibri"/>
              </a:rPr>
              <a:t>z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19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107FA7"/>
                </a:solidFill>
                <a:latin typeface="Calibri"/>
                <a:cs typeface="Calibri"/>
              </a:rPr>
              <a:t>x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x</a:t>
            </a:r>
            <a:r>
              <a:rPr sz="2000" b="1" spc="-7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wit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0" dirty="0">
                <a:solidFill>
                  <a:srgbClr val="107FA7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90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1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15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z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7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1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1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16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386830" cy="399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95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-45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g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spc="-15" dirty="0">
                <a:latin typeface="Calibri"/>
                <a:cs typeface="Calibri"/>
              </a:rPr>
              <a:t>-f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2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2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B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17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5" dirty="0"/>
              <a:t>T</a:t>
            </a:r>
            <a:r>
              <a:rPr dirty="0"/>
              <a:t>e</a:t>
            </a:r>
            <a:r>
              <a:rPr spc="-40" dirty="0"/>
              <a:t>x</a:t>
            </a:r>
            <a:r>
              <a:rPr dirty="0"/>
              <a:t>t</a:t>
            </a:r>
            <a:r>
              <a:rPr spc="-45" dirty="0"/>
              <a:t> </a:t>
            </a:r>
            <a:r>
              <a:rPr spc="-50" dirty="0"/>
              <a:t>P</a:t>
            </a:r>
            <a:r>
              <a:rPr spc="-45" dirty="0"/>
              <a:t>r</a:t>
            </a:r>
            <a:r>
              <a:rPr spc="30" dirty="0"/>
              <a:t>o</a:t>
            </a:r>
            <a:r>
              <a:rPr spc="-20" dirty="0"/>
              <a:t>c</a:t>
            </a:r>
            <a:r>
              <a:rPr dirty="0"/>
              <a:t>e</a:t>
            </a:r>
            <a:r>
              <a:rPr spc="-40" dirty="0"/>
              <a:t>ss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25" dirty="0"/>
              <a:t> </a:t>
            </a:r>
            <a:r>
              <a:rPr spc="10" dirty="0"/>
              <a:t>O</a:t>
            </a:r>
            <a:r>
              <a:rPr spc="5" dirty="0"/>
              <a:t>v</a:t>
            </a:r>
            <a:r>
              <a:rPr dirty="0"/>
              <a:t>e</a:t>
            </a:r>
            <a:r>
              <a:rPr spc="-45" dirty="0"/>
              <a:t>r</a:t>
            </a:r>
            <a:r>
              <a:rPr spc="5" dirty="0"/>
              <a:t>v</a:t>
            </a:r>
            <a:r>
              <a:rPr spc="45" dirty="0"/>
              <a:t>i</a:t>
            </a:r>
            <a:r>
              <a:rPr dirty="0"/>
              <a:t>e</a:t>
            </a:r>
            <a:r>
              <a:rPr spc="-5" dirty="0"/>
              <a:t>w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84136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(</a:t>
            </a:r>
            <a:r>
              <a:rPr sz="2000" b="1" i="1" spc="-5" dirty="0">
                <a:latin typeface="Calibri"/>
                <a:cs typeface="Calibri"/>
              </a:rPr>
              <a:t>r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30" dirty="0">
                <a:latin typeface="Calibri"/>
                <a:cs typeface="Calibri"/>
              </a:rPr>
              <a:t>g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)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18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</a:t>
            </a:r>
            <a:r>
              <a:rPr dirty="0"/>
              <a:t>e</a:t>
            </a:r>
            <a:r>
              <a:rPr spc="-35" dirty="0"/>
              <a:t>g</a:t>
            </a:r>
            <a:r>
              <a:rPr spc="35" dirty="0"/>
              <a:t>u</a:t>
            </a:r>
            <a:r>
              <a:rPr spc="45" dirty="0"/>
              <a:t>l</a:t>
            </a:r>
            <a:r>
              <a:rPr spc="-50" dirty="0"/>
              <a:t>a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25" dirty="0"/>
              <a:t>E</a:t>
            </a:r>
            <a:r>
              <a:rPr spc="-40" dirty="0"/>
              <a:t>x</a:t>
            </a:r>
            <a:r>
              <a:rPr spc="35" dirty="0"/>
              <a:t>p</a:t>
            </a:r>
            <a:r>
              <a:rPr spc="-45" dirty="0"/>
              <a:t>r</a:t>
            </a:r>
            <a:r>
              <a:rPr dirty="0"/>
              <a:t>e</a:t>
            </a:r>
            <a:r>
              <a:rPr spc="-40" dirty="0"/>
              <a:t>ss</a:t>
            </a:r>
            <a:r>
              <a:rPr spc="45" dirty="0"/>
              <a:t>i</a:t>
            </a:r>
            <a:r>
              <a:rPr spc="30" dirty="0"/>
              <a:t>o</a:t>
            </a:r>
            <a:r>
              <a:rPr spc="35" dirty="0"/>
              <a:t>n</a:t>
            </a:r>
            <a:r>
              <a:rPr dirty="0"/>
              <a:t>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5150" y="2027449"/>
          <a:ext cx="8039100" cy="36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4100"/>
                <a:gridCol w="5715000"/>
              </a:tblGrid>
              <a:tr h="48266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0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DA6C9"/>
                    </a:solidFill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Dualcore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wis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8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Dualcor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ha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store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90210.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\\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wis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8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Dualcor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ha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store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9021</a:t>
                      </a:r>
                      <a:r>
                        <a:rPr sz="1800" spc="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\\d{5}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wis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8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Dualcor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ha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store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9021</a:t>
                      </a:r>
                      <a:r>
                        <a:rPr sz="1800" b="1" spc="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\\d\\s\\w+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wis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8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Dualcor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ha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store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90210.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\\w{5,9}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wis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8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Dualcor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ha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store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90210.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.?\\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wis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8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Dualcor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ha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store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15" dirty="0">
                          <a:latin typeface="Courier New"/>
                          <a:cs typeface="Courier New"/>
                        </a:rPr>
                        <a:t>902</a:t>
                      </a:r>
                      <a:r>
                        <a:rPr sz="1800" spc="2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0.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693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Courier New"/>
                          <a:cs typeface="Courier New"/>
                        </a:rPr>
                        <a:t>.*\\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wis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800" b="1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Dualcor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ha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store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15" dirty="0">
                          <a:latin typeface="Courier New"/>
                          <a:cs typeface="Courier New"/>
                        </a:rPr>
                        <a:t>90210.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603490" cy="210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799465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r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</a:rPr>
              <a:t>REGEXP_EXTRAC</a:t>
            </a:r>
            <a:r>
              <a:rPr sz="2000" dirty="0">
                <a:latin typeface="Courier New"/>
                <a:cs typeface="Courier New"/>
              </a:rPr>
              <a:t>T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30" dirty="0">
                <a:latin typeface="Calibri"/>
                <a:cs typeface="Calibri"/>
              </a:rPr>
              <a:t>at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ourier New"/>
                <a:cs typeface="Courier New"/>
              </a:rPr>
              <a:t>REGEXP_REPLAC</a:t>
            </a: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ub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tx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g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5" dirty="0">
                <a:latin typeface="Calibri"/>
                <a:cs typeface="Calibri"/>
              </a:rPr>
              <a:t>ue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  <a:tab pos="1802764" algn="l"/>
                <a:tab pos="3479165" algn="l"/>
                <a:tab pos="4850765" algn="l"/>
                <a:tab pos="5307965" algn="l"/>
              </a:tabLst>
            </a:pPr>
            <a:r>
              <a:rPr sz="2000" spc="-5" dirty="0">
                <a:latin typeface="Courier New"/>
                <a:cs typeface="Courier New"/>
              </a:rPr>
              <a:t>It'</a:t>
            </a:r>
            <a:r>
              <a:rPr sz="2000" dirty="0">
                <a:latin typeface="Courier New"/>
                <a:cs typeface="Courier New"/>
              </a:rPr>
              <a:t>s </a:t>
            </a:r>
            <a:r>
              <a:rPr sz="2000" spc="-5" dirty="0">
                <a:latin typeface="Courier New"/>
                <a:cs typeface="Courier New"/>
              </a:rPr>
              <a:t>o</a:t>
            </a:r>
            <a:r>
              <a:rPr sz="2000" dirty="0">
                <a:latin typeface="Courier New"/>
                <a:cs typeface="Courier New"/>
              </a:rPr>
              <a:t>n	</a:t>
            </a:r>
            <a:r>
              <a:rPr sz="2000" spc="-5" dirty="0">
                <a:latin typeface="Courier New"/>
                <a:cs typeface="Courier New"/>
              </a:rPr>
              <a:t>Oa</a:t>
            </a:r>
            <a:r>
              <a:rPr sz="2000" dirty="0">
                <a:latin typeface="Courier New"/>
                <a:cs typeface="Courier New"/>
              </a:rPr>
              <a:t>k </a:t>
            </a:r>
            <a:r>
              <a:rPr sz="2000" spc="-5" dirty="0">
                <a:latin typeface="Courier New"/>
                <a:cs typeface="Courier New"/>
              </a:rPr>
              <a:t>St</a:t>
            </a:r>
            <a:r>
              <a:rPr sz="2000" dirty="0">
                <a:latin typeface="Courier New"/>
                <a:cs typeface="Courier New"/>
              </a:rPr>
              <a:t>. </a:t>
            </a:r>
            <a:r>
              <a:rPr sz="2000" spc="-5" dirty="0">
                <a:latin typeface="Courier New"/>
                <a:cs typeface="Courier New"/>
              </a:rPr>
              <a:t>o</a:t>
            </a:r>
            <a:r>
              <a:rPr sz="2000" dirty="0">
                <a:latin typeface="Courier New"/>
                <a:cs typeface="Courier New"/>
              </a:rPr>
              <a:t>r	</a:t>
            </a:r>
            <a:r>
              <a:rPr sz="2000" spc="-5" dirty="0">
                <a:latin typeface="Courier New"/>
                <a:cs typeface="Courier New"/>
              </a:rPr>
              <a:t>Mapl</a:t>
            </a:r>
            <a:r>
              <a:rPr sz="2000" dirty="0">
                <a:latin typeface="Courier New"/>
                <a:cs typeface="Courier New"/>
              </a:rPr>
              <a:t>e </a:t>
            </a:r>
            <a:r>
              <a:rPr sz="2000" spc="-5" dirty="0">
                <a:latin typeface="Courier New"/>
                <a:cs typeface="Courier New"/>
              </a:rPr>
              <a:t>S</a:t>
            </a:r>
            <a:r>
              <a:rPr sz="2000" dirty="0">
                <a:latin typeface="Courier New"/>
                <a:cs typeface="Courier New"/>
              </a:rPr>
              <a:t>t	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dirty="0">
                <a:latin typeface="Courier New"/>
                <a:cs typeface="Courier New"/>
              </a:rPr>
              <a:t>n	</a:t>
            </a:r>
            <a:r>
              <a:rPr sz="2000" spc="-5" dirty="0">
                <a:latin typeface="Courier New"/>
                <a:cs typeface="Courier New"/>
              </a:rPr>
              <a:t>90210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</a:t>
            </a:r>
            <a:r>
              <a:rPr dirty="0"/>
              <a:t>e</a:t>
            </a:r>
            <a:r>
              <a:rPr spc="-35" dirty="0"/>
              <a:t>g</a:t>
            </a:r>
            <a:r>
              <a:rPr spc="35" dirty="0"/>
              <a:t>u</a:t>
            </a:r>
            <a:r>
              <a:rPr spc="45" dirty="0"/>
              <a:t>l</a:t>
            </a:r>
            <a:r>
              <a:rPr spc="-50" dirty="0"/>
              <a:t>a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25" dirty="0"/>
              <a:t>E</a:t>
            </a:r>
            <a:r>
              <a:rPr spc="-40" dirty="0"/>
              <a:t>x</a:t>
            </a:r>
            <a:r>
              <a:rPr spc="35" dirty="0"/>
              <a:t>p</a:t>
            </a:r>
            <a:r>
              <a:rPr spc="-45" dirty="0"/>
              <a:t>r</a:t>
            </a:r>
            <a:r>
              <a:rPr dirty="0"/>
              <a:t>e</a:t>
            </a:r>
            <a:r>
              <a:rPr spc="-40" dirty="0"/>
              <a:t>ss</a:t>
            </a:r>
            <a:r>
              <a:rPr spc="45" dirty="0"/>
              <a:t>i</a:t>
            </a:r>
            <a:r>
              <a:rPr spc="30" dirty="0"/>
              <a:t>o</a:t>
            </a:r>
            <a:r>
              <a:rPr dirty="0"/>
              <a:t>n</a:t>
            </a:r>
            <a:r>
              <a:rPr spc="-5" dirty="0"/>
              <a:t> F</a:t>
            </a:r>
            <a:r>
              <a:rPr spc="35" dirty="0"/>
              <a:t>un</a:t>
            </a:r>
            <a:r>
              <a:rPr spc="-20" dirty="0"/>
              <a:t>c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0" dirty="0"/>
              <a:t>o</a:t>
            </a:r>
            <a:r>
              <a:rPr spc="35" dirty="0"/>
              <a:t>n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23900" y="4838700"/>
            <a:ext cx="7454900" cy="128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4700" y="4940300"/>
            <a:ext cx="7099300" cy="116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8350" y="4883150"/>
            <a:ext cx="7315200" cy="11430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REGEXP_REPLAC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(</a:t>
            </a:r>
            <a:r>
              <a:rPr sz="1800" b="1" spc="-85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xt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'St.</a:t>
            </a:r>
            <a:r>
              <a:rPr sz="1800" b="1" spc="20" dirty="0">
                <a:latin typeface="Courier New"/>
                <a:cs typeface="Courier New"/>
              </a:rPr>
              <a:t>?</a:t>
            </a:r>
            <a:r>
              <a:rPr sz="1800" b="1" spc="15" dirty="0">
                <a:latin typeface="Courier New"/>
                <a:cs typeface="Courier New"/>
              </a:rPr>
              <a:t>\\s+'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2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'Stree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20" dirty="0">
                <a:latin typeface="Courier New"/>
                <a:cs typeface="Courier New"/>
              </a:rPr>
              <a:t>'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44894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messag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69545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It'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Oa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k</a:t>
            </a:r>
            <a:r>
              <a:rPr sz="18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Stree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b="1" spc="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Mapl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Stree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90210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3900" y="3390900"/>
            <a:ext cx="7378700" cy="128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700" y="3492500"/>
            <a:ext cx="6146800" cy="1168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8350" y="3435350"/>
            <a:ext cx="7239000" cy="11430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SELEC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REGEXP_EXTRAC</a:t>
            </a:r>
            <a:r>
              <a:rPr sz="1800" b="1" spc="20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(</a:t>
            </a:r>
            <a:r>
              <a:rPr sz="1800" b="1" spc="-85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xt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360" dirty="0">
                <a:latin typeface="Courier New"/>
                <a:cs typeface="Courier New"/>
              </a:rPr>
              <a:t> </a:t>
            </a:r>
            <a:r>
              <a:rPr sz="1800" b="1" spc="20" dirty="0">
                <a:latin typeface="Courier New"/>
                <a:cs typeface="Courier New"/>
              </a:rPr>
              <a:t>'</a:t>
            </a:r>
            <a:r>
              <a:rPr sz="1800" b="1" spc="15" dirty="0">
                <a:latin typeface="Courier New"/>
                <a:cs typeface="Courier New"/>
              </a:rPr>
              <a:t>(\\d{5})'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2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1)</a:t>
            </a:r>
            <a:endParaRPr sz="1800">
              <a:latin typeface="Courier New"/>
              <a:cs typeface="Courier New"/>
            </a:endParaRPr>
          </a:p>
          <a:p>
            <a:pPr marL="169545" marR="4978400" indent="279400">
              <a:lnSpc>
                <a:spcPts val="2200"/>
              </a:lnSpc>
              <a:spcBef>
                <a:spcPts val="10"/>
              </a:spcBef>
            </a:pPr>
            <a:r>
              <a:rPr sz="1800" b="1" spc="15" dirty="0">
                <a:latin typeface="Courier New"/>
                <a:cs typeface="Courier New"/>
              </a:rPr>
              <a:t>FRO</a:t>
            </a:r>
            <a:r>
              <a:rPr sz="1800" b="1" dirty="0">
                <a:latin typeface="Courier New"/>
                <a:cs typeface="Courier New"/>
              </a:rPr>
              <a:t>M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message; 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90210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19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31520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14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42" y="4206254"/>
            <a:ext cx="7502525" cy="985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" dirty="0">
                <a:latin typeface="Courier New"/>
                <a:cs typeface="Courier New"/>
              </a:rPr>
              <a:t>RegexSerD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alibri"/>
                <a:cs typeface="Calibri"/>
              </a:rPr>
              <a:t>wil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Allo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aila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</a:t>
            </a:r>
            <a:r>
              <a:rPr dirty="0"/>
              <a:t>e</a:t>
            </a:r>
            <a:r>
              <a:rPr spc="-35" dirty="0"/>
              <a:t>g</a:t>
            </a:r>
            <a:r>
              <a:rPr dirty="0"/>
              <a:t>ex</a:t>
            </a:r>
            <a:r>
              <a:rPr spc="-85" dirty="0"/>
              <a:t> </a:t>
            </a:r>
            <a:r>
              <a:rPr spc="-5" dirty="0"/>
              <a:t>S</a:t>
            </a:r>
            <a:r>
              <a:rPr spc="5" dirty="0"/>
              <a:t>e</a:t>
            </a:r>
            <a:r>
              <a:rPr spc="-45" dirty="0"/>
              <a:t>r</a:t>
            </a:r>
            <a:r>
              <a:rPr spc="20" dirty="0"/>
              <a:t>D</a:t>
            </a:r>
            <a:r>
              <a:rPr spc="-5" dirty="0"/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419100" y="2044700"/>
            <a:ext cx="8445500" cy="194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2600" y="2171700"/>
            <a:ext cx="7988300" cy="176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08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7200" y="2089150"/>
          <a:ext cx="8305799" cy="1808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2847"/>
                <a:gridCol w="1581534"/>
                <a:gridCol w="4141418"/>
              </a:tblGrid>
              <a:tr h="427061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05/23/201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19:45:19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7F7F7F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31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-555-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34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7F7F7F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600" b="1" spc="40" dirty="0">
                          <a:latin typeface="Courier New"/>
                          <a:cs typeface="Courier New"/>
                        </a:rPr>
                        <a:t>CALL_REC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IV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spc="-3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""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05/23/201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19:45:23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31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-555-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34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600" b="1" spc="40" dirty="0">
                          <a:latin typeface="Courier New"/>
                          <a:cs typeface="Courier New"/>
                        </a:rPr>
                        <a:t>OPTION_S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LE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spc="-2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2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Shippin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7F7F7F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05/23/201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19:46:23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31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-555-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34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600" b="1" spc="40" dirty="0">
                          <a:latin typeface="Courier New"/>
                          <a:cs typeface="Courier New"/>
                        </a:rPr>
                        <a:t>ON_HOL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spc="-229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""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7F7F7F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05/23/201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19:47:51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31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-555-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34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600" b="1" spc="40" dirty="0">
                          <a:latin typeface="Courier New"/>
                          <a:cs typeface="Courier New"/>
                        </a:rPr>
                        <a:t>AGENT_AN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WE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"Agen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-2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N7501"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7F7F7F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05/23/201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19:48:37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31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-555-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34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COMPLAIN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Ite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no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received"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7F7F7F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</a:tr>
              <a:tr h="398438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05/23/201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6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19:48:41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600" b="1" spc="35" dirty="0">
                          <a:latin typeface="Courier New"/>
                          <a:cs typeface="Courier New"/>
                        </a:rPr>
                        <a:t>31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-555-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34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600" b="1" spc="40" dirty="0">
                          <a:latin typeface="Courier New"/>
                          <a:cs typeface="Courier New"/>
                        </a:rPr>
                        <a:t>CALL_EN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"Duration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6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3:22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"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7F7F7F"/>
                      </a:solidFill>
                      <a:prstDash val="solid"/>
                    </a:lnR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smtClean="0">
                <a:latin typeface="Calibri"/>
                <a:cs typeface="Calibri"/>
              </a:rPr>
              <a:t>06</a:t>
            </a:r>
            <a:r>
              <a:rPr lang="en-US" spc="30" smtClean="0">
                <a:latin typeface="Calibri"/>
                <a:cs typeface="Calibri"/>
              </a:rPr>
              <a:t>-</a:t>
            </a:r>
            <a:fld id="{81D60167-4931-47E6-BA6A-407CBD079E47}" type="slidenum">
              <a:rPr spc="-5" smtClean="0">
                <a:latin typeface="Calibri"/>
                <a:cs typeface="Calibri"/>
              </a:rPr>
              <a:t>96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1104900"/>
            <a:ext cx="8674100" cy="97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200" y="1231900"/>
            <a:ext cx="7988300" cy="78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1150" y="1149350"/>
            <a:ext cx="8534400" cy="838200"/>
          </a:xfrm>
          <a:custGeom>
            <a:avLst/>
            <a:gdLst/>
            <a:ahLst/>
            <a:cxnLst/>
            <a:rect l="l" t="t" r="r" b="b"/>
            <a:pathLst>
              <a:path w="8534400" h="838200">
                <a:moveTo>
                  <a:pt x="0" y="0"/>
                </a:moveTo>
                <a:lnTo>
                  <a:pt x="8534400" y="0"/>
                </a:lnTo>
                <a:lnTo>
                  <a:pt x="85344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150" y="1149350"/>
            <a:ext cx="8534400" cy="838200"/>
          </a:xfrm>
          <a:custGeom>
            <a:avLst/>
            <a:gdLst/>
            <a:ahLst/>
            <a:cxnLst/>
            <a:rect l="l" t="t" r="r" b="b"/>
            <a:pathLst>
              <a:path w="8534400" h="838200">
                <a:moveTo>
                  <a:pt x="0" y="0"/>
                </a:moveTo>
                <a:lnTo>
                  <a:pt x="8534400" y="0"/>
                </a:lnTo>
                <a:lnTo>
                  <a:pt x="85344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700" y="2095500"/>
            <a:ext cx="8674100" cy="273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150" y="2139950"/>
            <a:ext cx="8534400" cy="2590800"/>
          </a:xfrm>
          <a:custGeom>
            <a:avLst/>
            <a:gdLst/>
            <a:ahLst/>
            <a:cxnLst/>
            <a:rect l="l" t="t" r="r" b="b"/>
            <a:pathLst>
              <a:path w="8534400" h="2590800">
                <a:moveTo>
                  <a:pt x="0" y="0"/>
                </a:moveTo>
                <a:lnTo>
                  <a:pt x="8534400" y="0"/>
                </a:lnTo>
                <a:lnTo>
                  <a:pt x="8534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150" y="2139950"/>
            <a:ext cx="8534400" cy="2590800"/>
          </a:xfrm>
          <a:custGeom>
            <a:avLst/>
            <a:gdLst/>
            <a:ahLst/>
            <a:cxnLst/>
            <a:rect l="l" t="t" r="r" b="b"/>
            <a:pathLst>
              <a:path w="8534400" h="2590800">
                <a:moveTo>
                  <a:pt x="0" y="0"/>
                </a:moveTo>
                <a:lnTo>
                  <a:pt x="8534400" y="0"/>
                </a:lnTo>
                <a:lnTo>
                  <a:pt x="8534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7242" y="3792745"/>
            <a:ext cx="7477759" cy="1894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295" marR="5080">
              <a:lnSpc>
                <a:spcPct val="104200"/>
              </a:lnSpc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RO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FORMA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spc="-2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SERD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'org.apac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ha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oo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iv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.s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e2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Re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Se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De' WIT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600" b="1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SERDEPROPE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TI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-3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("input.re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b="1" spc="-3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810895">
              <a:lnSpc>
                <a:spcPts val="1900"/>
              </a:lnSpc>
            </a:pP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"([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^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]*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([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^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]*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([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^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]*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([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^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]*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\"([^\"]*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\"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b="1" spc="4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30" dirty="0">
                <a:latin typeface="Calibri"/>
                <a:cs typeface="Calibri"/>
              </a:rPr>
              <a:t>at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C</a:t>
            </a:r>
            <a:r>
              <a:rPr spc="-45" dirty="0"/>
              <a:t>r</a:t>
            </a:r>
            <a:r>
              <a:rPr dirty="0"/>
              <a:t>e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7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170" dirty="0"/>
              <a:t>T</a:t>
            </a:r>
            <a:r>
              <a:rPr spc="-50" dirty="0"/>
              <a:t>a</a:t>
            </a:r>
            <a:r>
              <a:rPr spc="35" dirty="0"/>
              <a:t>b</a:t>
            </a:r>
            <a:r>
              <a:rPr spc="45" dirty="0"/>
              <a:t>l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-20" dirty="0"/>
              <a:t>w</a:t>
            </a:r>
            <a:r>
              <a:rPr spc="45" dirty="0"/>
              <a:t>i</a:t>
            </a:r>
            <a:r>
              <a:rPr spc="-5" dirty="0"/>
              <a:t>t</a:t>
            </a:r>
            <a:r>
              <a:rPr dirty="0"/>
              <a:t>h</a:t>
            </a:r>
            <a:r>
              <a:rPr spc="-105" dirty="0"/>
              <a:t> 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/>
              <a:t>g</a:t>
            </a:r>
            <a:r>
              <a:rPr dirty="0"/>
              <a:t>ex</a:t>
            </a:r>
            <a:r>
              <a:rPr spc="-90" dirty="0"/>
              <a:t> </a:t>
            </a:r>
            <a:r>
              <a:rPr spc="-5" dirty="0"/>
              <a:t>S</a:t>
            </a:r>
            <a:r>
              <a:rPr spc="5" dirty="0"/>
              <a:t>e</a:t>
            </a:r>
            <a:r>
              <a:rPr spc="-45" dirty="0"/>
              <a:t>r</a:t>
            </a:r>
            <a:r>
              <a:rPr spc="20" dirty="0"/>
              <a:t>D</a:t>
            </a:r>
            <a:r>
              <a:rPr spc="-5" dirty="0"/>
              <a:t>e</a:t>
            </a:r>
            <a:r>
              <a:rPr spc="60" dirty="0"/>
              <a:t> </a:t>
            </a:r>
            <a:r>
              <a:rPr spc="-30" dirty="0"/>
              <a:t>(</a:t>
            </a:r>
            <a:r>
              <a:rPr spc="-20" dirty="0"/>
              <a:t>1</a:t>
            </a:r>
            <a:r>
              <a:rPr dirty="0"/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4980" y="1341645"/>
            <a:ext cx="60166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05/23/201</a:t>
            </a:r>
            <a:r>
              <a:rPr sz="1600" b="1" dirty="0">
                <a:latin typeface="Courier New"/>
                <a:cs typeface="Courier New"/>
              </a:rPr>
              <a:t>3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19:45:1</a:t>
            </a:r>
            <a:r>
              <a:rPr sz="1600" b="1" dirty="0">
                <a:latin typeface="Courier New"/>
                <a:cs typeface="Courier New"/>
              </a:rPr>
              <a:t>9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31</a:t>
            </a:r>
            <a:r>
              <a:rPr sz="1600" b="1" spc="40" dirty="0">
                <a:latin typeface="Courier New"/>
                <a:cs typeface="Courier New"/>
              </a:rPr>
              <a:t>2</a:t>
            </a:r>
            <a:r>
              <a:rPr sz="1600" b="1" spc="35" dirty="0">
                <a:latin typeface="Courier New"/>
                <a:cs typeface="Courier New"/>
              </a:rPr>
              <a:t>-555-</a:t>
            </a:r>
            <a:r>
              <a:rPr sz="1600" b="1" spc="-65" dirty="0">
                <a:latin typeface="Courier New"/>
                <a:cs typeface="Courier New"/>
              </a:rPr>
              <a:t>7</a:t>
            </a:r>
            <a:r>
              <a:rPr sz="1600" b="1" spc="40" dirty="0">
                <a:latin typeface="Courier New"/>
                <a:cs typeface="Courier New"/>
              </a:rPr>
              <a:t>8</a:t>
            </a:r>
            <a:r>
              <a:rPr sz="1600" b="1" spc="-65" dirty="0">
                <a:latin typeface="Courier New"/>
                <a:cs typeface="Courier New"/>
              </a:rPr>
              <a:t>3</a:t>
            </a:r>
            <a:r>
              <a:rPr sz="1600" b="1" dirty="0">
                <a:latin typeface="Courier New"/>
                <a:cs typeface="Courier New"/>
              </a:rPr>
              <a:t>4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CALL_REC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IV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"</a:t>
            </a:r>
            <a:r>
              <a:rPr sz="1600" b="1" dirty="0"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980" y="1582945"/>
            <a:ext cx="764285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05/23/201</a:t>
            </a:r>
            <a:r>
              <a:rPr sz="1600" b="1" dirty="0">
                <a:latin typeface="Courier New"/>
                <a:cs typeface="Courier New"/>
              </a:rPr>
              <a:t>3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19:48:3</a:t>
            </a:r>
            <a:r>
              <a:rPr sz="1600" b="1" dirty="0">
                <a:latin typeface="Courier New"/>
                <a:cs typeface="Courier New"/>
              </a:rPr>
              <a:t>7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31</a:t>
            </a:r>
            <a:r>
              <a:rPr sz="1600" b="1" spc="40" dirty="0">
                <a:latin typeface="Courier New"/>
                <a:cs typeface="Courier New"/>
              </a:rPr>
              <a:t>2</a:t>
            </a:r>
            <a:r>
              <a:rPr sz="1600" b="1" spc="35" dirty="0">
                <a:latin typeface="Courier New"/>
                <a:cs typeface="Courier New"/>
              </a:rPr>
              <a:t>-555-</a:t>
            </a:r>
            <a:r>
              <a:rPr sz="1600" b="1" spc="-65" dirty="0">
                <a:latin typeface="Courier New"/>
                <a:cs typeface="Courier New"/>
              </a:rPr>
              <a:t>7</a:t>
            </a:r>
            <a:r>
              <a:rPr sz="1600" b="1" spc="40" dirty="0">
                <a:latin typeface="Courier New"/>
                <a:cs typeface="Courier New"/>
              </a:rPr>
              <a:t>8</a:t>
            </a:r>
            <a:r>
              <a:rPr sz="1600" b="1" spc="-65" dirty="0">
                <a:latin typeface="Courier New"/>
                <a:cs typeface="Courier New"/>
              </a:rPr>
              <a:t>3</a:t>
            </a:r>
            <a:r>
              <a:rPr sz="1600" b="1" dirty="0">
                <a:latin typeface="Courier New"/>
                <a:cs typeface="Courier New"/>
              </a:rPr>
              <a:t>4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COMPLAIN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"Ite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no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received</a:t>
            </a:r>
            <a:r>
              <a:rPr sz="1600" b="1" dirty="0"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980" y="2332245"/>
            <a:ext cx="2743200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CREAT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TABL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call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508000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event_da</a:t>
            </a:r>
            <a:r>
              <a:rPr sz="1600" b="1" spc="-60" dirty="0">
                <a:latin typeface="Courier New"/>
                <a:cs typeface="Courier New"/>
              </a:rPr>
              <a:t>t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STRING,</a:t>
            </a:r>
            <a:endParaRPr sz="1600">
              <a:latin typeface="Courier New"/>
              <a:cs typeface="Courier New"/>
            </a:endParaRPr>
          </a:p>
          <a:p>
            <a:pPr marL="508000" marR="5080">
              <a:lnSpc>
                <a:spcPts val="1900"/>
              </a:lnSpc>
              <a:spcBef>
                <a:spcPts val="160"/>
              </a:spcBef>
            </a:pPr>
            <a:r>
              <a:rPr sz="1600" b="1" spc="35" dirty="0">
                <a:latin typeface="Courier New"/>
                <a:cs typeface="Courier New"/>
              </a:rPr>
              <a:t>event_ti</a:t>
            </a:r>
            <a:r>
              <a:rPr sz="1600" b="1" spc="-60" dirty="0">
                <a:latin typeface="Courier New"/>
                <a:cs typeface="Courier New"/>
              </a:rPr>
              <a:t>m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STRING, phone_nu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STRING, event_ty</a:t>
            </a:r>
            <a:r>
              <a:rPr sz="1600" b="1" spc="-60" dirty="0">
                <a:latin typeface="Courier New"/>
                <a:cs typeface="Courier New"/>
              </a:rPr>
              <a:t>p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STRING, detail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04100" y="2057400"/>
            <a:ext cx="1587500" cy="55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9500" y="2057400"/>
            <a:ext cx="1511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7600" y="2095500"/>
            <a:ext cx="1460500" cy="431800"/>
          </a:xfrm>
          <a:custGeom>
            <a:avLst/>
            <a:gdLst/>
            <a:ahLst/>
            <a:cxnLst/>
            <a:rect l="l" t="t" r="r" b="b"/>
            <a:pathLst>
              <a:path w="1460500" h="431800">
                <a:moveTo>
                  <a:pt x="1457656" y="0"/>
                </a:moveTo>
                <a:lnTo>
                  <a:pt x="2843" y="0"/>
                </a:lnTo>
                <a:lnTo>
                  <a:pt x="0" y="2842"/>
                </a:lnTo>
                <a:lnTo>
                  <a:pt x="0" y="428957"/>
                </a:lnTo>
                <a:lnTo>
                  <a:pt x="2843" y="431800"/>
                </a:lnTo>
                <a:lnTo>
                  <a:pt x="1457656" y="431800"/>
                </a:lnTo>
                <a:lnTo>
                  <a:pt x="1460500" y="428957"/>
                </a:lnTo>
                <a:lnTo>
                  <a:pt x="1460500" y="419100"/>
                </a:lnTo>
                <a:lnTo>
                  <a:pt x="12700" y="419100"/>
                </a:lnTo>
                <a:lnTo>
                  <a:pt x="12700" y="12700"/>
                </a:lnTo>
                <a:lnTo>
                  <a:pt x="1460500" y="12700"/>
                </a:lnTo>
                <a:lnTo>
                  <a:pt x="1460500" y="2842"/>
                </a:lnTo>
                <a:lnTo>
                  <a:pt x="1457656" y="0"/>
                </a:lnTo>
                <a:close/>
              </a:path>
              <a:path w="1460500" h="431800">
                <a:moveTo>
                  <a:pt x="1460500" y="12700"/>
                </a:moveTo>
                <a:lnTo>
                  <a:pt x="1447800" y="12700"/>
                </a:lnTo>
                <a:lnTo>
                  <a:pt x="1447800" y="419100"/>
                </a:lnTo>
                <a:lnTo>
                  <a:pt x="1460500" y="419100"/>
                </a:lnTo>
                <a:lnTo>
                  <a:pt x="1460500" y="1270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473950" y="2101850"/>
            <a:ext cx="1447800" cy="419100"/>
          </a:xfrm>
          <a:prstGeom prst="rect">
            <a:avLst/>
          </a:prstGeom>
          <a:solidFill>
            <a:srgbClr val="E9F2F6"/>
          </a:solidFill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sz="1800" spc="1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5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20" dirty="0">
                <a:solidFill>
                  <a:srgbClr val="107FA7"/>
                </a:solidFill>
                <a:latin typeface="Calibri"/>
                <a:cs typeface="Calibri"/>
              </a:rPr>
              <a:t>x</a:t>
            </a:r>
            <a:r>
              <a:rPr sz="1800" spc="-3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04100" y="1028700"/>
            <a:ext cx="1587500" cy="55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2200" y="1028700"/>
            <a:ext cx="1485900" cy="622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67600" y="1066800"/>
            <a:ext cx="1460500" cy="431800"/>
          </a:xfrm>
          <a:custGeom>
            <a:avLst/>
            <a:gdLst/>
            <a:ahLst/>
            <a:cxnLst/>
            <a:rect l="l" t="t" r="r" b="b"/>
            <a:pathLst>
              <a:path w="1460500" h="431800">
                <a:moveTo>
                  <a:pt x="1457656" y="0"/>
                </a:moveTo>
                <a:lnTo>
                  <a:pt x="2843" y="0"/>
                </a:lnTo>
                <a:lnTo>
                  <a:pt x="0" y="2842"/>
                </a:lnTo>
                <a:lnTo>
                  <a:pt x="0" y="428957"/>
                </a:lnTo>
                <a:lnTo>
                  <a:pt x="2843" y="431800"/>
                </a:lnTo>
                <a:lnTo>
                  <a:pt x="1457656" y="431800"/>
                </a:lnTo>
                <a:lnTo>
                  <a:pt x="1460500" y="428957"/>
                </a:lnTo>
                <a:lnTo>
                  <a:pt x="1460500" y="419100"/>
                </a:lnTo>
                <a:lnTo>
                  <a:pt x="12700" y="419100"/>
                </a:lnTo>
                <a:lnTo>
                  <a:pt x="12700" y="12700"/>
                </a:lnTo>
                <a:lnTo>
                  <a:pt x="1460500" y="12700"/>
                </a:lnTo>
                <a:lnTo>
                  <a:pt x="1460500" y="2842"/>
                </a:lnTo>
                <a:lnTo>
                  <a:pt x="1457656" y="0"/>
                </a:lnTo>
                <a:close/>
              </a:path>
              <a:path w="1460500" h="431800">
                <a:moveTo>
                  <a:pt x="1460500" y="12700"/>
                </a:moveTo>
                <a:lnTo>
                  <a:pt x="1447800" y="12700"/>
                </a:lnTo>
                <a:lnTo>
                  <a:pt x="1447800" y="419100"/>
                </a:lnTo>
                <a:lnTo>
                  <a:pt x="1460500" y="419100"/>
                </a:lnTo>
                <a:lnTo>
                  <a:pt x="1460500" y="1270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73950" y="1073150"/>
            <a:ext cx="1447800" cy="41910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ct val="100000"/>
              </a:lnSpc>
            </a:pPr>
            <a:r>
              <a:rPr sz="1800" spc="40" dirty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1800" spc="-5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1800" spc="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800" spc="20" dirty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sz="1800" spc="25" dirty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800" spc="-45" dirty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21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C</a:t>
            </a:r>
            <a:r>
              <a:rPr spc="-45" dirty="0"/>
              <a:t>r</a:t>
            </a:r>
            <a:r>
              <a:rPr dirty="0"/>
              <a:t>e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7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170" dirty="0"/>
              <a:t>T</a:t>
            </a:r>
            <a:r>
              <a:rPr spc="-50" dirty="0"/>
              <a:t>a</a:t>
            </a:r>
            <a:r>
              <a:rPr spc="35" dirty="0"/>
              <a:t>b</a:t>
            </a:r>
            <a:r>
              <a:rPr spc="45" dirty="0"/>
              <a:t>l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-20" dirty="0"/>
              <a:t>w</a:t>
            </a:r>
            <a:r>
              <a:rPr spc="45" dirty="0"/>
              <a:t>i</a:t>
            </a:r>
            <a:r>
              <a:rPr spc="-5" dirty="0"/>
              <a:t>t</a:t>
            </a:r>
            <a:r>
              <a:rPr dirty="0"/>
              <a:t>h</a:t>
            </a:r>
            <a:r>
              <a:rPr spc="-105" dirty="0"/>
              <a:t> </a:t>
            </a:r>
            <a:r>
              <a:rPr spc="-5" dirty="0"/>
              <a:t>R</a:t>
            </a:r>
            <a:r>
              <a:rPr dirty="0"/>
              <a:t>e</a:t>
            </a:r>
            <a:r>
              <a:rPr spc="-35" dirty="0"/>
              <a:t>g</a:t>
            </a:r>
            <a:r>
              <a:rPr dirty="0"/>
              <a:t>ex</a:t>
            </a:r>
            <a:r>
              <a:rPr spc="-90" dirty="0"/>
              <a:t> </a:t>
            </a:r>
            <a:r>
              <a:rPr spc="-5" dirty="0"/>
              <a:t>S</a:t>
            </a:r>
            <a:r>
              <a:rPr spc="5" dirty="0"/>
              <a:t>e</a:t>
            </a:r>
            <a:r>
              <a:rPr spc="-45" dirty="0"/>
              <a:t>r</a:t>
            </a:r>
            <a:r>
              <a:rPr spc="20" dirty="0"/>
              <a:t>D</a:t>
            </a:r>
            <a:r>
              <a:rPr spc="-5" dirty="0"/>
              <a:t>e</a:t>
            </a:r>
            <a:r>
              <a:rPr spc="60" dirty="0"/>
              <a:t> </a:t>
            </a:r>
            <a:r>
              <a:rPr spc="-30" dirty="0"/>
              <a:t>(</a:t>
            </a:r>
            <a:r>
              <a:rPr spc="-20" dirty="0"/>
              <a:t>2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" y="5041900"/>
            <a:ext cx="8674100" cy="118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700" y="1104900"/>
            <a:ext cx="8674100" cy="977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200" y="1231900"/>
            <a:ext cx="7988300" cy="78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150" y="1149350"/>
            <a:ext cx="8534400" cy="838200"/>
          </a:xfrm>
          <a:custGeom>
            <a:avLst/>
            <a:gdLst/>
            <a:ahLst/>
            <a:cxnLst/>
            <a:rect l="l" t="t" r="r" b="b"/>
            <a:pathLst>
              <a:path w="8534400" h="838200">
                <a:moveTo>
                  <a:pt x="0" y="0"/>
                </a:moveTo>
                <a:lnTo>
                  <a:pt x="8534400" y="0"/>
                </a:lnTo>
                <a:lnTo>
                  <a:pt x="85344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150" y="1149350"/>
            <a:ext cx="8534400" cy="838200"/>
          </a:xfrm>
          <a:custGeom>
            <a:avLst/>
            <a:gdLst/>
            <a:ahLst/>
            <a:cxnLst/>
            <a:rect l="l" t="t" r="r" b="b"/>
            <a:pathLst>
              <a:path w="8534400" h="838200">
                <a:moveTo>
                  <a:pt x="0" y="0"/>
                </a:moveTo>
                <a:lnTo>
                  <a:pt x="8534400" y="0"/>
                </a:lnTo>
                <a:lnTo>
                  <a:pt x="85344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04100" y="1028700"/>
            <a:ext cx="1587500" cy="55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42200" y="1028700"/>
            <a:ext cx="1485900" cy="622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7600" y="1066800"/>
            <a:ext cx="1460500" cy="431800"/>
          </a:xfrm>
          <a:custGeom>
            <a:avLst/>
            <a:gdLst/>
            <a:ahLst/>
            <a:cxnLst/>
            <a:rect l="l" t="t" r="r" b="b"/>
            <a:pathLst>
              <a:path w="1460500" h="431800">
                <a:moveTo>
                  <a:pt x="1457656" y="0"/>
                </a:moveTo>
                <a:lnTo>
                  <a:pt x="2843" y="0"/>
                </a:lnTo>
                <a:lnTo>
                  <a:pt x="0" y="2842"/>
                </a:lnTo>
                <a:lnTo>
                  <a:pt x="0" y="428957"/>
                </a:lnTo>
                <a:lnTo>
                  <a:pt x="2843" y="431800"/>
                </a:lnTo>
                <a:lnTo>
                  <a:pt x="1457656" y="431800"/>
                </a:lnTo>
                <a:lnTo>
                  <a:pt x="1460500" y="428957"/>
                </a:lnTo>
                <a:lnTo>
                  <a:pt x="1460500" y="419100"/>
                </a:lnTo>
                <a:lnTo>
                  <a:pt x="12700" y="419100"/>
                </a:lnTo>
                <a:lnTo>
                  <a:pt x="12700" y="12700"/>
                </a:lnTo>
                <a:lnTo>
                  <a:pt x="1460500" y="12700"/>
                </a:lnTo>
                <a:lnTo>
                  <a:pt x="1460500" y="2842"/>
                </a:lnTo>
                <a:lnTo>
                  <a:pt x="1457656" y="0"/>
                </a:lnTo>
                <a:close/>
              </a:path>
              <a:path w="1460500" h="431800">
                <a:moveTo>
                  <a:pt x="1460500" y="12700"/>
                </a:moveTo>
                <a:lnTo>
                  <a:pt x="1447800" y="12700"/>
                </a:lnTo>
                <a:lnTo>
                  <a:pt x="1447800" y="419100"/>
                </a:lnTo>
                <a:lnTo>
                  <a:pt x="1460500" y="419100"/>
                </a:lnTo>
                <a:lnTo>
                  <a:pt x="1460500" y="1270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6280" y="3792745"/>
            <a:ext cx="8101965" cy="158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21055">
              <a:lnSpc>
                <a:spcPct val="104200"/>
              </a:lnSpc>
            </a:pPr>
            <a:r>
              <a:rPr sz="1600" b="1" spc="35" dirty="0">
                <a:latin typeface="Courier New"/>
                <a:cs typeface="Courier New"/>
              </a:rPr>
              <a:t>RO</a:t>
            </a:r>
            <a:r>
              <a:rPr sz="1600" b="1" dirty="0">
                <a:latin typeface="Courier New"/>
                <a:cs typeface="Courier New"/>
              </a:rPr>
              <a:t>W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FORMA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SERD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'</a:t>
            </a:r>
            <a:r>
              <a:rPr sz="1600" b="1" spc="35" dirty="0">
                <a:latin typeface="Courier New"/>
                <a:cs typeface="Courier New"/>
              </a:rPr>
              <a:t>org.apac</a:t>
            </a:r>
            <a:r>
              <a:rPr sz="1600" b="1" spc="-60" dirty="0">
                <a:latin typeface="Courier New"/>
                <a:cs typeface="Courier New"/>
              </a:rPr>
              <a:t>h</a:t>
            </a:r>
            <a:r>
              <a:rPr sz="1600" b="1" spc="35" dirty="0">
                <a:latin typeface="Courier New"/>
                <a:cs typeface="Courier New"/>
              </a:rPr>
              <a:t>e</a:t>
            </a:r>
            <a:r>
              <a:rPr sz="1600" b="1" spc="-65" dirty="0">
                <a:latin typeface="Courier New"/>
                <a:cs typeface="Courier New"/>
              </a:rPr>
              <a:t>.</a:t>
            </a:r>
            <a:r>
              <a:rPr sz="1600" b="1" spc="35" dirty="0">
                <a:latin typeface="Courier New"/>
                <a:cs typeface="Courier New"/>
              </a:rPr>
              <a:t>ha</a:t>
            </a:r>
            <a:r>
              <a:rPr sz="1600" b="1" spc="-65" dirty="0">
                <a:latin typeface="Courier New"/>
                <a:cs typeface="Courier New"/>
              </a:rPr>
              <a:t>d</a:t>
            </a:r>
            <a:r>
              <a:rPr sz="1600" b="1" spc="35" dirty="0">
                <a:latin typeface="Courier New"/>
                <a:cs typeface="Courier New"/>
              </a:rPr>
              <a:t>oo</a:t>
            </a:r>
            <a:r>
              <a:rPr sz="1600" b="1" spc="-65" dirty="0">
                <a:latin typeface="Courier New"/>
                <a:cs typeface="Courier New"/>
              </a:rPr>
              <a:t>p</a:t>
            </a:r>
            <a:r>
              <a:rPr sz="1600" b="1" spc="35" dirty="0">
                <a:latin typeface="Courier New"/>
                <a:cs typeface="Courier New"/>
              </a:rPr>
              <a:t>.</a:t>
            </a:r>
            <a:r>
              <a:rPr sz="1600" b="1" spc="-65" dirty="0">
                <a:latin typeface="Courier New"/>
                <a:cs typeface="Courier New"/>
              </a:rPr>
              <a:t>h</a:t>
            </a:r>
            <a:r>
              <a:rPr sz="1600" b="1" spc="35" dirty="0">
                <a:latin typeface="Courier New"/>
                <a:cs typeface="Courier New"/>
              </a:rPr>
              <a:t>iv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.s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r</a:t>
            </a:r>
            <a:r>
              <a:rPr sz="1600" b="1" spc="-65" dirty="0">
                <a:latin typeface="Courier New"/>
                <a:cs typeface="Courier New"/>
              </a:rPr>
              <a:t>d</a:t>
            </a:r>
            <a:r>
              <a:rPr sz="1600" b="1" spc="35" dirty="0">
                <a:latin typeface="Courier New"/>
                <a:cs typeface="Courier New"/>
              </a:rPr>
              <a:t>e</a:t>
            </a:r>
            <a:r>
              <a:rPr sz="1600" b="1" spc="45" dirty="0">
                <a:latin typeface="Courier New"/>
                <a:cs typeface="Courier New"/>
              </a:rPr>
              <a:t>2</a:t>
            </a:r>
            <a:r>
              <a:rPr sz="1600" b="1" spc="-65" dirty="0">
                <a:latin typeface="Courier New"/>
                <a:cs typeface="Courier New"/>
              </a:rPr>
              <a:t>.</a:t>
            </a:r>
            <a:r>
              <a:rPr sz="1600" b="1" spc="40" dirty="0">
                <a:latin typeface="Courier New"/>
                <a:cs typeface="Courier New"/>
              </a:rPr>
              <a:t>Re</a:t>
            </a:r>
            <a:r>
              <a:rPr sz="1600" b="1" spc="-65" dirty="0">
                <a:latin typeface="Courier New"/>
                <a:cs typeface="Courier New"/>
              </a:rPr>
              <a:t>g</a:t>
            </a:r>
            <a:r>
              <a:rPr sz="1600" b="1" spc="40" dirty="0">
                <a:latin typeface="Courier New"/>
                <a:cs typeface="Courier New"/>
              </a:rPr>
              <a:t>e</a:t>
            </a:r>
            <a:r>
              <a:rPr sz="1600" b="1" spc="-65" dirty="0">
                <a:latin typeface="Courier New"/>
                <a:cs typeface="Courier New"/>
              </a:rPr>
              <a:t>x</a:t>
            </a:r>
            <a:r>
              <a:rPr sz="1600" b="1" spc="40" dirty="0">
                <a:latin typeface="Courier New"/>
                <a:cs typeface="Courier New"/>
              </a:rPr>
              <a:t>Se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40" dirty="0">
                <a:latin typeface="Courier New"/>
                <a:cs typeface="Courier New"/>
              </a:rPr>
              <a:t>De</a:t>
            </a:r>
            <a:r>
              <a:rPr sz="1600" b="1" dirty="0">
                <a:latin typeface="Courier New"/>
                <a:cs typeface="Courier New"/>
              </a:rPr>
              <a:t>' </a:t>
            </a:r>
            <a:r>
              <a:rPr sz="1600" b="1" spc="35" dirty="0">
                <a:latin typeface="Courier New"/>
                <a:cs typeface="Courier New"/>
              </a:rPr>
              <a:t>WIT</a:t>
            </a:r>
            <a:r>
              <a:rPr sz="1600" b="1" dirty="0">
                <a:latin typeface="Courier New"/>
                <a:cs typeface="Courier New"/>
              </a:rPr>
              <a:t>H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SERDEPROPE</a:t>
            </a:r>
            <a:r>
              <a:rPr sz="1600" b="1" spc="-60" dirty="0">
                <a:latin typeface="Courier New"/>
                <a:cs typeface="Courier New"/>
              </a:rPr>
              <a:t>R</a:t>
            </a:r>
            <a:r>
              <a:rPr sz="1600" b="1" spc="35" dirty="0">
                <a:latin typeface="Courier New"/>
                <a:cs typeface="Courier New"/>
              </a:rPr>
              <a:t>TI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40" dirty="0">
                <a:latin typeface="Courier New"/>
                <a:cs typeface="Courier New"/>
              </a:rPr>
              <a:t>"</a:t>
            </a:r>
            <a:r>
              <a:rPr sz="1600" b="1" spc="35" dirty="0">
                <a:latin typeface="Courier New"/>
                <a:cs typeface="Courier New"/>
              </a:rPr>
              <a:t>input.re</a:t>
            </a:r>
            <a:r>
              <a:rPr sz="1600" b="1" spc="-60" dirty="0">
                <a:latin typeface="Courier New"/>
                <a:cs typeface="Courier New"/>
              </a:rPr>
              <a:t>g</a:t>
            </a:r>
            <a:r>
              <a:rPr sz="1600" b="1" spc="3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x</a:t>
            </a:r>
            <a:r>
              <a:rPr sz="1600" b="1" dirty="0">
                <a:latin typeface="Courier New"/>
                <a:cs typeface="Courier New"/>
              </a:rPr>
              <a:t>"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ts val="1900"/>
              </a:lnSpc>
            </a:pPr>
            <a:r>
              <a:rPr sz="1600" b="1" spc="35" dirty="0">
                <a:latin typeface="Courier New"/>
                <a:cs typeface="Courier New"/>
              </a:rPr>
              <a:t>"([</a:t>
            </a:r>
            <a:r>
              <a:rPr sz="1600" b="1" dirty="0">
                <a:latin typeface="Courier New"/>
                <a:cs typeface="Courier New"/>
              </a:rPr>
              <a:t>^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]*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([</a:t>
            </a:r>
            <a:r>
              <a:rPr sz="1600" b="1" dirty="0">
                <a:latin typeface="Courier New"/>
                <a:cs typeface="Courier New"/>
              </a:rPr>
              <a:t>^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]*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([</a:t>
            </a:r>
            <a:r>
              <a:rPr sz="1600" b="1" dirty="0">
                <a:latin typeface="Courier New"/>
                <a:cs typeface="Courier New"/>
              </a:rPr>
              <a:t>^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]*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([</a:t>
            </a:r>
            <a:r>
              <a:rPr sz="1600" b="1" dirty="0">
                <a:latin typeface="Courier New"/>
                <a:cs typeface="Courier New"/>
              </a:rPr>
              <a:t>^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]*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\"([^\"]*</a:t>
            </a:r>
            <a:r>
              <a:rPr sz="1600" b="1" spc="-60" dirty="0">
                <a:latin typeface="Courier New"/>
                <a:cs typeface="Courier New"/>
              </a:rPr>
              <a:t>)</a:t>
            </a:r>
            <a:r>
              <a:rPr sz="1600" b="1" spc="35" dirty="0">
                <a:latin typeface="Courier New"/>
                <a:cs typeface="Courier New"/>
              </a:rPr>
              <a:t>\"</a:t>
            </a:r>
            <a:r>
              <a:rPr sz="1600" b="1" spc="-65" dirty="0">
                <a:latin typeface="Courier New"/>
                <a:cs typeface="Courier New"/>
              </a:rPr>
              <a:t>"</a:t>
            </a:r>
            <a:r>
              <a:rPr sz="1600" b="1" spc="3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5080" algn="r">
              <a:lnSpc>
                <a:spcPts val="1945"/>
              </a:lnSpc>
              <a:spcBef>
                <a:spcPts val="1355"/>
              </a:spcBef>
            </a:pPr>
            <a:r>
              <a:rPr sz="1800" spc="-8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 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20" dirty="0">
                <a:solidFill>
                  <a:srgbClr val="107FA7"/>
                </a:solidFill>
                <a:latin typeface="Calibri"/>
                <a:cs typeface="Calibri"/>
              </a:rPr>
              <a:t>x</a:t>
            </a:r>
            <a:r>
              <a:rPr sz="1800" spc="2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R="1665605" algn="r">
              <a:lnSpc>
                <a:spcPts val="1705"/>
              </a:lnSpc>
            </a:pPr>
            <a:r>
              <a:rPr sz="1600" b="1" spc="4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ail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980" y="1341645"/>
            <a:ext cx="60166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05/23/201</a:t>
            </a:r>
            <a:r>
              <a:rPr sz="1600" b="1" dirty="0">
                <a:latin typeface="Courier New"/>
                <a:cs typeface="Courier New"/>
              </a:rPr>
              <a:t>3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19:45:1</a:t>
            </a:r>
            <a:r>
              <a:rPr sz="1600" b="1" dirty="0">
                <a:latin typeface="Courier New"/>
                <a:cs typeface="Courier New"/>
              </a:rPr>
              <a:t>9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31</a:t>
            </a:r>
            <a:r>
              <a:rPr sz="1600" b="1" spc="40" dirty="0">
                <a:latin typeface="Courier New"/>
                <a:cs typeface="Courier New"/>
              </a:rPr>
              <a:t>2</a:t>
            </a:r>
            <a:r>
              <a:rPr sz="1600" b="1" spc="35" dirty="0">
                <a:latin typeface="Courier New"/>
                <a:cs typeface="Courier New"/>
              </a:rPr>
              <a:t>-555-</a:t>
            </a:r>
            <a:r>
              <a:rPr sz="1600" b="1" spc="-65" dirty="0">
                <a:latin typeface="Courier New"/>
                <a:cs typeface="Courier New"/>
              </a:rPr>
              <a:t>7</a:t>
            </a:r>
            <a:r>
              <a:rPr sz="1600" b="1" spc="40" dirty="0">
                <a:latin typeface="Courier New"/>
                <a:cs typeface="Courier New"/>
              </a:rPr>
              <a:t>8</a:t>
            </a:r>
            <a:r>
              <a:rPr sz="1600" b="1" spc="-65" dirty="0">
                <a:latin typeface="Courier New"/>
                <a:cs typeface="Courier New"/>
              </a:rPr>
              <a:t>3</a:t>
            </a:r>
            <a:r>
              <a:rPr sz="1600" b="1" dirty="0">
                <a:latin typeface="Courier New"/>
                <a:cs typeface="Courier New"/>
              </a:rPr>
              <a:t>4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CALL_REC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IV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"</a:t>
            </a:r>
            <a:r>
              <a:rPr sz="1600" b="1" dirty="0"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980" y="1582945"/>
            <a:ext cx="764285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5" dirty="0">
                <a:latin typeface="Courier New"/>
                <a:cs typeface="Courier New"/>
              </a:rPr>
              <a:t>05/23/201</a:t>
            </a:r>
            <a:r>
              <a:rPr sz="1600" b="1" dirty="0">
                <a:latin typeface="Courier New"/>
                <a:cs typeface="Courier New"/>
              </a:rPr>
              <a:t>3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19:48:3</a:t>
            </a:r>
            <a:r>
              <a:rPr sz="1600" b="1" dirty="0">
                <a:latin typeface="Courier New"/>
                <a:cs typeface="Courier New"/>
              </a:rPr>
              <a:t>7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31</a:t>
            </a:r>
            <a:r>
              <a:rPr sz="1600" b="1" spc="40" dirty="0">
                <a:latin typeface="Courier New"/>
                <a:cs typeface="Courier New"/>
              </a:rPr>
              <a:t>2</a:t>
            </a:r>
            <a:r>
              <a:rPr sz="1600" b="1" spc="35" dirty="0">
                <a:latin typeface="Courier New"/>
                <a:cs typeface="Courier New"/>
              </a:rPr>
              <a:t>-555-</a:t>
            </a:r>
            <a:r>
              <a:rPr sz="1600" b="1" spc="-65" dirty="0">
                <a:latin typeface="Courier New"/>
                <a:cs typeface="Courier New"/>
              </a:rPr>
              <a:t>7</a:t>
            </a:r>
            <a:r>
              <a:rPr sz="1600" b="1" spc="40" dirty="0">
                <a:latin typeface="Courier New"/>
                <a:cs typeface="Courier New"/>
              </a:rPr>
              <a:t>8</a:t>
            </a:r>
            <a:r>
              <a:rPr sz="1600" b="1" spc="-65" dirty="0">
                <a:latin typeface="Courier New"/>
                <a:cs typeface="Courier New"/>
              </a:rPr>
              <a:t>3</a:t>
            </a:r>
            <a:r>
              <a:rPr sz="1600" b="1" dirty="0">
                <a:latin typeface="Courier New"/>
                <a:cs typeface="Courier New"/>
              </a:rPr>
              <a:t>4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COMPLAIN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"Ite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no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25" dirty="0">
                <a:latin typeface="Courier New"/>
                <a:cs typeface="Courier New"/>
              </a:rPr>
              <a:t> </a:t>
            </a:r>
            <a:r>
              <a:rPr sz="1600" b="1" spc="40" dirty="0">
                <a:latin typeface="Courier New"/>
                <a:cs typeface="Courier New"/>
              </a:rPr>
              <a:t>received</a:t>
            </a:r>
            <a:r>
              <a:rPr sz="1600" b="1" dirty="0"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73950" y="1073150"/>
            <a:ext cx="1447800" cy="41910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ct val="100000"/>
              </a:lnSpc>
            </a:pPr>
            <a:r>
              <a:rPr sz="1800" spc="40" dirty="0">
                <a:solidFill>
                  <a:srgbClr val="7F7F7F"/>
                </a:solidFill>
                <a:latin typeface="Calibri"/>
                <a:cs typeface="Calibri"/>
              </a:rPr>
              <a:t>L</a:t>
            </a:r>
            <a:r>
              <a:rPr sz="1800" spc="-50" dirty="0">
                <a:solidFill>
                  <a:srgbClr val="7F7F7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1800" spc="4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800" spc="20" dirty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sz="1800" spc="25" dirty="0">
                <a:solidFill>
                  <a:srgbClr val="7F7F7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800" spc="-45" dirty="0">
                <a:solidFill>
                  <a:srgbClr val="7F7F7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7F7F7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700" y="2095500"/>
            <a:ext cx="8674100" cy="273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1150" y="2139950"/>
            <a:ext cx="8534400" cy="2590800"/>
          </a:xfrm>
          <a:custGeom>
            <a:avLst/>
            <a:gdLst/>
            <a:ahLst/>
            <a:cxnLst/>
            <a:rect l="l" t="t" r="r" b="b"/>
            <a:pathLst>
              <a:path w="8534400" h="2590800">
                <a:moveTo>
                  <a:pt x="0" y="0"/>
                </a:moveTo>
                <a:lnTo>
                  <a:pt x="8534400" y="0"/>
                </a:lnTo>
                <a:lnTo>
                  <a:pt x="8534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1150" y="2139950"/>
            <a:ext cx="8534400" cy="2590800"/>
          </a:xfrm>
          <a:custGeom>
            <a:avLst/>
            <a:gdLst/>
            <a:ahLst/>
            <a:cxnLst/>
            <a:rect l="l" t="t" r="r" b="b"/>
            <a:pathLst>
              <a:path w="8534400" h="2590800">
                <a:moveTo>
                  <a:pt x="0" y="0"/>
                </a:moveTo>
                <a:lnTo>
                  <a:pt x="8534400" y="0"/>
                </a:lnTo>
                <a:lnTo>
                  <a:pt x="8534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4980" y="2332245"/>
            <a:ext cx="2743200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CREAT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TABL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2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call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 marL="508000">
              <a:lnSpc>
                <a:spcPts val="1910"/>
              </a:lnSpc>
            </a:pPr>
            <a:r>
              <a:rPr sz="1600" b="1" spc="35" dirty="0">
                <a:latin typeface="Courier New"/>
                <a:cs typeface="Courier New"/>
              </a:rPr>
              <a:t>event_da</a:t>
            </a:r>
            <a:r>
              <a:rPr sz="1600" b="1" spc="-60" dirty="0">
                <a:latin typeface="Courier New"/>
                <a:cs typeface="Courier New"/>
              </a:rPr>
              <a:t>t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STRING,</a:t>
            </a:r>
            <a:endParaRPr sz="1600">
              <a:latin typeface="Courier New"/>
              <a:cs typeface="Courier New"/>
            </a:endParaRPr>
          </a:p>
          <a:p>
            <a:pPr marL="508000" marR="5080">
              <a:lnSpc>
                <a:spcPts val="1900"/>
              </a:lnSpc>
              <a:spcBef>
                <a:spcPts val="160"/>
              </a:spcBef>
            </a:pPr>
            <a:r>
              <a:rPr sz="1600" b="1" spc="35" dirty="0">
                <a:latin typeface="Courier New"/>
                <a:cs typeface="Courier New"/>
              </a:rPr>
              <a:t>event_ti</a:t>
            </a:r>
            <a:r>
              <a:rPr sz="1600" b="1" spc="-60" dirty="0">
                <a:latin typeface="Courier New"/>
                <a:cs typeface="Courier New"/>
              </a:rPr>
              <a:t>m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STRING, phone_nu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STRING, event_ty</a:t>
            </a:r>
            <a:r>
              <a:rPr sz="1600" b="1" spc="-60" dirty="0">
                <a:latin typeface="Courier New"/>
                <a:cs typeface="Courier New"/>
              </a:rPr>
              <a:t>p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STRING, detail</a:t>
            </a:r>
            <a:r>
              <a:rPr sz="1600" b="1" dirty="0">
                <a:latin typeface="Courier New"/>
                <a:cs typeface="Courier New"/>
              </a:rPr>
              <a:t>s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STRING)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04100" y="2057400"/>
            <a:ext cx="1587500" cy="55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29500" y="2057400"/>
            <a:ext cx="1511300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67600" y="2095500"/>
            <a:ext cx="1460500" cy="431800"/>
          </a:xfrm>
          <a:custGeom>
            <a:avLst/>
            <a:gdLst/>
            <a:ahLst/>
            <a:cxnLst/>
            <a:rect l="l" t="t" r="r" b="b"/>
            <a:pathLst>
              <a:path w="1460500" h="431800">
                <a:moveTo>
                  <a:pt x="1457656" y="0"/>
                </a:moveTo>
                <a:lnTo>
                  <a:pt x="2843" y="0"/>
                </a:lnTo>
                <a:lnTo>
                  <a:pt x="0" y="2842"/>
                </a:lnTo>
                <a:lnTo>
                  <a:pt x="0" y="428957"/>
                </a:lnTo>
                <a:lnTo>
                  <a:pt x="2843" y="431800"/>
                </a:lnTo>
                <a:lnTo>
                  <a:pt x="1457656" y="431800"/>
                </a:lnTo>
                <a:lnTo>
                  <a:pt x="1460500" y="428957"/>
                </a:lnTo>
                <a:lnTo>
                  <a:pt x="1460500" y="419100"/>
                </a:lnTo>
                <a:lnTo>
                  <a:pt x="12700" y="419100"/>
                </a:lnTo>
                <a:lnTo>
                  <a:pt x="12700" y="12700"/>
                </a:lnTo>
                <a:lnTo>
                  <a:pt x="1460500" y="12700"/>
                </a:lnTo>
                <a:lnTo>
                  <a:pt x="1460500" y="2842"/>
                </a:lnTo>
                <a:lnTo>
                  <a:pt x="1457656" y="0"/>
                </a:lnTo>
                <a:close/>
              </a:path>
              <a:path w="1460500" h="431800">
                <a:moveTo>
                  <a:pt x="1460500" y="12700"/>
                </a:moveTo>
                <a:lnTo>
                  <a:pt x="1447800" y="12700"/>
                </a:lnTo>
                <a:lnTo>
                  <a:pt x="1447800" y="419100"/>
                </a:lnTo>
                <a:lnTo>
                  <a:pt x="1460500" y="419100"/>
                </a:lnTo>
                <a:lnTo>
                  <a:pt x="1460500" y="1270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73950" y="2101850"/>
            <a:ext cx="1447800" cy="41910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sz="1800" spc="10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800" spc="-55" dirty="0">
                <a:solidFill>
                  <a:srgbClr val="7F7F7F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800" spc="20" dirty="0">
                <a:solidFill>
                  <a:srgbClr val="7F7F7F"/>
                </a:solidFill>
                <a:latin typeface="Calibri"/>
                <a:cs typeface="Calibri"/>
              </a:rPr>
              <a:t>x</a:t>
            </a:r>
            <a:r>
              <a:rPr sz="1800" spc="-30" dirty="0">
                <a:solidFill>
                  <a:srgbClr val="7F7F7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7F7F7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7F7F7F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7F7F7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04100" y="4800600"/>
            <a:ext cx="1587500" cy="55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53300" y="4800600"/>
            <a:ext cx="1651000" cy="609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73950" y="4845050"/>
            <a:ext cx="1447800" cy="419100"/>
          </a:xfrm>
          <a:custGeom>
            <a:avLst/>
            <a:gdLst/>
            <a:ahLst/>
            <a:cxnLst/>
            <a:rect l="l" t="t" r="r" b="b"/>
            <a:pathLst>
              <a:path w="1447800" h="419100">
                <a:moveTo>
                  <a:pt x="0" y="0"/>
                </a:moveTo>
                <a:lnTo>
                  <a:pt x="1447800" y="0"/>
                </a:lnTo>
                <a:lnTo>
                  <a:pt x="14478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E9F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67600" y="4838700"/>
            <a:ext cx="1460500" cy="431800"/>
          </a:xfrm>
          <a:custGeom>
            <a:avLst/>
            <a:gdLst/>
            <a:ahLst/>
            <a:cxnLst/>
            <a:rect l="l" t="t" r="r" b="b"/>
            <a:pathLst>
              <a:path w="1460500" h="431800">
                <a:moveTo>
                  <a:pt x="1457656" y="0"/>
                </a:moveTo>
                <a:lnTo>
                  <a:pt x="2843" y="0"/>
                </a:lnTo>
                <a:lnTo>
                  <a:pt x="0" y="2843"/>
                </a:lnTo>
                <a:lnTo>
                  <a:pt x="0" y="428956"/>
                </a:lnTo>
                <a:lnTo>
                  <a:pt x="2843" y="431800"/>
                </a:lnTo>
                <a:lnTo>
                  <a:pt x="1457656" y="431800"/>
                </a:lnTo>
                <a:lnTo>
                  <a:pt x="1460500" y="428956"/>
                </a:lnTo>
                <a:lnTo>
                  <a:pt x="1460500" y="419100"/>
                </a:lnTo>
                <a:lnTo>
                  <a:pt x="12700" y="419100"/>
                </a:lnTo>
                <a:lnTo>
                  <a:pt x="12700" y="12700"/>
                </a:lnTo>
                <a:lnTo>
                  <a:pt x="1460500" y="12700"/>
                </a:lnTo>
                <a:lnTo>
                  <a:pt x="1460500" y="2843"/>
                </a:lnTo>
                <a:lnTo>
                  <a:pt x="1457656" y="0"/>
                </a:lnTo>
                <a:close/>
              </a:path>
              <a:path w="1460500" h="431800">
                <a:moveTo>
                  <a:pt x="1460500" y="12700"/>
                </a:moveTo>
                <a:lnTo>
                  <a:pt x="1447800" y="12700"/>
                </a:lnTo>
                <a:lnTo>
                  <a:pt x="1447800" y="419100"/>
                </a:lnTo>
                <a:lnTo>
                  <a:pt x="1460500" y="419100"/>
                </a:lnTo>
                <a:lnTo>
                  <a:pt x="1460500" y="1270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22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8450" y="5077713"/>
          <a:ext cx="8534400" cy="1031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19200"/>
                <a:gridCol w="1676400"/>
                <a:gridCol w="1828800"/>
                <a:gridCol w="2362200"/>
              </a:tblGrid>
              <a:tr h="3352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6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</a:t>
                      </a:r>
                      <a:r>
                        <a:rPr sz="16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_</a:t>
                      </a:r>
                      <a:r>
                        <a:rPr sz="16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6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yp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07FA7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05/23/2013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19:45:19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312-555-7</a:t>
                      </a:r>
                      <a:r>
                        <a:rPr sz="1600" spc="-65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spc="35" dirty="0">
                          <a:latin typeface="Courier New"/>
                          <a:cs typeface="Courier New"/>
                        </a:rPr>
                        <a:t>34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CALL_RECE</a:t>
                      </a:r>
                      <a:r>
                        <a:rPr sz="1600" spc="-6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35" dirty="0">
                          <a:latin typeface="Courier New"/>
                          <a:cs typeface="Courier New"/>
                        </a:rPr>
                        <a:t>VED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05/23/2013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19:45:37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312-555-7</a:t>
                      </a:r>
                      <a:r>
                        <a:rPr sz="1600" spc="-65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600" spc="35" dirty="0">
                          <a:latin typeface="Courier New"/>
                          <a:cs typeface="Courier New"/>
                        </a:rPr>
                        <a:t>34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COMPLAINT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35" dirty="0">
                          <a:latin typeface="Courier New"/>
                          <a:cs typeface="Courier New"/>
                        </a:rPr>
                        <a:t>Ite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600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35" dirty="0">
                          <a:latin typeface="Courier New"/>
                          <a:cs typeface="Courier New"/>
                        </a:rPr>
                        <a:t>no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35" dirty="0">
                          <a:latin typeface="Courier New"/>
                          <a:cs typeface="Courier New"/>
                        </a:rPr>
                        <a:t>received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F2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011670" cy="179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0</a:t>
            </a:r>
            <a:r>
              <a:rPr sz="2000" b="1" spc="-3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10</a:t>
            </a:r>
            <a:r>
              <a:rPr sz="2000" b="1" spc="-35" dirty="0">
                <a:latin typeface="Calibri"/>
                <a:cs typeface="Calibri"/>
              </a:rPr>
              <a:t>.</a:t>
            </a:r>
            <a:r>
              <a:rPr sz="2000" b="1" spc="-5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“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”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0</a:t>
            </a:r>
            <a:r>
              <a:rPr sz="2000" b="1" spc="-3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9</a:t>
            </a:r>
            <a:r>
              <a:rPr sz="2000" b="1" spc="-35" dirty="0">
                <a:latin typeface="Calibri"/>
                <a:cs typeface="Calibri"/>
              </a:rPr>
              <a:t>.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b="1" spc="12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ve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</a:t>
            </a:r>
            <a:r>
              <a:rPr dirty="0"/>
              <a:t>e</a:t>
            </a:r>
            <a:r>
              <a:rPr spc="-35" dirty="0"/>
              <a:t>g</a:t>
            </a:r>
            <a:r>
              <a:rPr dirty="0"/>
              <a:t>ex</a:t>
            </a:r>
            <a:r>
              <a:rPr spc="-85" dirty="0"/>
              <a:t> </a:t>
            </a:r>
            <a:r>
              <a:rPr spc="-5" dirty="0"/>
              <a:t>S</a:t>
            </a:r>
            <a:r>
              <a:rPr spc="5" dirty="0"/>
              <a:t>e</a:t>
            </a:r>
            <a:r>
              <a:rPr spc="-45" dirty="0"/>
              <a:t>r</a:t>
            </a:r>
            <a:r>
              <a:rPr spc="20" dirty="0"/>
              <a:t>D</a:t>
            </a:r>
            <a:r>
              <a:rPr spc="-5" dirty="0"/>
              <a:t>e</a:t>
            </a:r>
            <a:r>
              <a:rPr spc="60" dirty="0"/>
              <a:t> </a:t>
            </a:r>
            <a:r>
              <a:rPr spc="45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10" dirty="0"/>
              <a:t>O</a:t>
            </a:r>
            <a:r>
              <a:rPr spc="45" dirty="0"/>
              <a:t>l</a:t>
            </a:r>
            <a:r>
              <a:rPr spc="35" dirty="0"/>
              <a:t>d</a:t>
            </a:r>
            <a:r>
              <a:rPr dirty="0"/>
              <a:t>e</a:t>
            </a:r>
            <a:r>
              <a:rPr spc="-5" dirty="0"/>
              <a:t>r</a:t>
            </a:r>
            <a:r>
              <a:rPr spc="-85" dirty="0"/>
              <a:t> </a:t>
            </a:r>
            <a:r>
              <a:rPr spc="-65" dirty="0"/>
              <a:t>V</a:t>
            </a:r>
            <a:r>
              <a:rPr dirty="0"/>
              <a:t>e</a:t>
            </a:r>
            <a:r>
              <a:rPr spc="-45" dirty="0"/>
              <a:t>r</a:t>
            </a:r>
            <a:r>
              <a:rPr spc="-40" dirty="0"/>
              <a:t>s</a:t>
            </a:r>
            <a:r>
              <a:rPr spc="45" dirty="0"/>
              <a:t>i</a:t>
            </a:r>
            <a:r>
              <a:rPr spc="35" dirty="0"/>
              <a:t>on</a:t>
            </a:r>
            <a:r>
              <a:rPr dirty="0"/>
              <a:t>s</a:t>
            </a:r>
            <a:r>
              <a:rPr spc="-185" dirty="0"/>
              <a:t> </a:t>
            </a:r>
            <a:r>
              <a:rPr spc="35" dirty="0"/>
              <a:t>o</a:t>
            </a:r>
            <a:r>
              <a:rPr dirty="0"/>
              <a:t>f</a:t>
            </a:r>
            <a:r>
              <a:rPr spc="-75" dirty="0"/>
              <a:t> </a:t>
            </a:r>
            <a:r>
              <a:rPr dirty="0"/>
              <a:t>H</a:t>
            </a:r>
            <a:r>
              <a:rPr spc="45" dirty="0"/>
              <a:t>i</a:t>
            </a:r>
            <a:r>
              <a:rPr spc="15" dirty="0"/>
              <a:t>v</a:t>
            </a:r>
            <a:r>
              <a:rPr spc="-5"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266700" y="3162300"/>
            <a:ext cx="8674100" cy="273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1150" y="3206750"/>
            <a:ext cx="8534400" cy="2590800"/>
          </a:xfrm>
          <a:custGeom>
            <a:avLst/>
            <a:gdLst/>
            <a:ahLst/>
            <a:cxnLst/>
            <a:rect l="l" t="t" r="r" b="b"/>
            <a:pathLst>
              <a:path w="8534400" h="2590800">
                <a:moveTo>
                  <a:pt x="0" y="0"/>
                </a:moveTo>
                <a:lnTo>
                  <a:pt x="8534400" y="0"/>
                </a:lnTo>
                <a:lnTo>
                  <a:pt x="8534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150" y="3206750"/>
            <a:ext cx="8534400" cy="2590800"/>
          </a:xfrm>
          <a:custGeom>
            <a:avLst/>
            <a:gdLst/>
            <a:ahLst/>
            <a:cxnLst/>
            <a:rect l="l" t="t" r="r" b="b"/>
            <a:pathLst>
              <a:path w="8534400" h="2590800">
                <a:moveTo>
                  <a:pt x="0" y="0"/>
                </a:moveTo>
                <a:lnTo>
                  <a:pt x="8534400" y="0"/>
                </a:lnTo>
                <a:lnTo>
                  <a:pt x="8534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1150" y="3206750"/>
            <a:ext cx="8534400" cy="25908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CREAT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600" b="1" spc="-2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TABL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600" b="1" spc="-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call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s</a:t>
            </a:r>
            <a:r>
              <a:rPr sz="1600" b="1" spc="-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850">
              <a:latin typeface="Times New Roman"/>
              <a:cs typeface="Times New Roman"/>
            </a:endParaRPr>
          </a:p>
          <a:p>
            <a:pPr marL="169545" marR="1096645">
              <a:lnSpc>
                <a:spcPct val="104200"/>
              </a:lnSpc>
            </a:pP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RO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W</a:t>
            </a:r>
            <a:r>
              <a:rPr sz="1600" b="1" spc="-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FORMA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T</a:t>
            </a:r>
            <a:r>
              <a:rPr sz="1600" b="1" spc="-2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SERD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600" b="1" spc="-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'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org.apa</a:t>
            </a:r>
            <a:r>
              <a:rPr sz="1600" b="1" spc="-60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he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do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p.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v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e.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er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.R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ge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600" b="1" spc="-6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0000FF"/>
                </a:solidFill>
                <a:latin typeface="Courier New"/>
                <a:cs typeface="Courier New"/>
              </a:rPr>
              <a:t>rD</a:t>
            </a:r>
            <a:r>
              <a:rPr sz="1600" b="1" spc="-5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'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WIT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H</a:t>
            </a:r>
            <a:r>
              <a:rPr sz="1600" b="1" spc="-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SERDEPROP</a:t>
            </a:r>
            <a:r>
              <a:rPr sz="1600" b="1" spc="-6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RT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I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S</a:t>
            </a:r>
            <a:r>
              <a:rPr sz="1600" b="1" spc="-3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("input.r</a:t>
            </a:r>
            <a:r>
              <a:rPr sz="1600" b="1" spc="-60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ge</a:t>
            </a:r>
            <a:r>
              <a:rPr sz="1600" b="1" spc="-60" dirty="0">
                <a:solidFill>
                  <a:srgbClr val="7F7F7F"/>
                </a:solidFill>
                <a:latin typeface="Courier New"/>
                <a:cs typeface="Courier New"/>
              </a:rPr>
              <a:t>x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sz="1600" b="1" spc="-2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020444">
              <a:lnSpc>
                <a:spcPts val="1900"/>
              </a:lnSpc>
            </a:pP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"([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^</a:t>
            </a:r>
            <a:r>
              <a:rPr sz="1600" b="1" spc="-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]*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600" b="1" spc="-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([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^</a:t>
            </a:r>
            <a:r>
              <a:rPr sz="1600" b="1" spc="-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]*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600" b="1" spc="-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([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^</a:t>
            </a:r>
            <a:r>
              <a:rPr sz="1600" b="1" spc="-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]*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600" b="1" spc="-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([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^</a:t>
            </a:r>
            <a:r>
              <a:rPr sz="1600" b="1" spc="-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]*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600" b="1" spc="-1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\"([^\"]*</a:t>
            </a:r>
            <a:r>
              <a:rPr sz="1600" b="1" spc="-60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\"</a:t>
            </a:r>
            <a:r>
              <a:rPr sz="1600" b="1" spc="-65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sz="1600" b="1" spc="40" dirty="0">
                <a:solidFill>
                  <a:srgbClr val="7F7F7F"/>
                </a:solidFill>
                <a:latin typeface="Courier New"/>
                <a:cs typeface="Courier New"/>
              </a:rPr>
              <a:t>)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3653045"/>
            <a:ext cx="769620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379" marR="5207000">
              <a:lnSpc>
                <a:spcPct val="100299"/>
              </a:lnSpc>
            </a:pP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event_dat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600" b="1" spc="-3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STRING, event_tim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600" b="1" spc="-3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STRING, event_typ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e</a:t>
            </a:r>
            <a:r>
              <a:rPr sz="1600" b="1" spc="-3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STRING, phone_nu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m</a:t>
            </a:r>
            <a:r>
              <a:rPr sz="1600" b="1" spc="-325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STRING, detail</a:t>
            </a:r>
            <a:r>
              <a:rPr sz="1600" b="1" dirty="0">
                <a:solidFill>
                  <a:srgbClr val="7F7F7F"/>
                </a:solidFill>
                <a:latin typeface="Courier New"/>
                <a:cs typeface="Courier New"/>
              </a:rPr>
              <a:t>s</a:t>
            </a:r>
            <a:r>
              <a:rPr sz="1600" b="1" spc="-220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sz="1600" b="1" spc="35" dirty="0">
                <a:solidFill>
                  <a:srgbClr val="7F7F7F"/>
                </a:solidFill>
                <a:latin typeface="Courier New"/>
                <a:cs typeface="Courier New"/>
              </a:rPr>
              <a:t>STRING)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6900" y="3644900"/>
            <a:ext cx="7848600" cy="123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5000" y="3771900"/>
            <a:ext cx="7315200" cy="101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3657600"/>
            <a:ext cx="7696200" cy="1079500"/>
          </a:xfrm>
          <a:custGeom>
            <a:avLst/>
            <a:gdLst/>
            <a:ahLst/>
            <a:cxnLst/>
            <a:rect l="l" t="t" r="r" b="b"/>
            <a:pathLst>
              <a:path w="7696200" h="1079500">
                <a:moveTo>
                  <a:pt x="0" y="0"/>
                </a:moveTo>
                <a:lnTo>
                  <a:pt x="7696201" y="0"/>
                </a:lnTo>
                <a:lnTo>
                  <a:pt x="7696201" y="1079500"/>
                </a:lnTo>
                <a:lnTo>
                  <a:pt x="0" y="1079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9600" y="3657600"/>
            <a:ext cx="7696200" cy="1079500"/>
          </a:xfrm>
          <a:prstGeom prst="rect">
            <a:avLst/>
          </a:prstGeom>
          <a:solidFill>
            <a:srgbClr val="FFFFFF"/>
          </a:solidFill>
          <a:ln w="25400">
            <a:solidFill>
              <a:srgbClr val="2DA6C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ct val="100000"/>
              </a:lnSpc>
            </a:pPr>
            <a:r>
              <a:rPr sz="2000" spc="-3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pa</a:t>
            </a:r>
            <a:r>
              <a:rPr sz="2000" dirty="0">
                <a:latin typeface="Arial"/>
                <a:cs typeface="Arial"/>
              </a:rPr>
              <a:t>ck</a:t>
            </a:r>
            <a:r>
              <a:rPr sz="2000" spc="-15" dirty="0">
                <a:latin typeface="Arial"/>
                <a:cs typeface="Arial"/>
              </a:rPr>
              <a:t>ag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na</a:t>
            </a:r>
            <a:r>
              <a:rPr sz="2000" spc="3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-45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de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on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45" dirty="0">
                <a:latin typeface="Arial"/>
                <a:cs typeface="Arial"/>
              </a:rPr>
              <a:t>li</a:t>
            </a:r>
            <a:r>
              <a:rPr sz="2000" spc="-15" dirty="0">
                <a:latin typeface="Arial"/>
                <a:cs typeface="Arial"/>
              </a:rPr>
              <a:t>gh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4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45" dirty="0">
                <a:latin typeface="Arial"/>
                <a:cs typeface="Arial"/>
              </a:rPr>
              <a:t>i</a:t>
            </a:r>
            <a:r>
              <a:rPr sz="2000" spc="30" dirty="0">
                <a:latin typeface="Arial"/>
                <a:cs typeface="Arial"/>
              </a:rPr>
              <a:t>ff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en</a:t>
            </a:r>
            <a:r>
              <a:rPr sz="2000" spc="3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69545">
              <a:lnSpc>
                <a:spcPct val="100000"/>
              </a:lnSpc>
              <a:spcBef>
                <a:spcPts val="600"/>
              </a:spcBef>
            </a:pPr>
            <a:r>
              <a:rPr sz="1800" b="1" spc="15" dirty="0">
                <a:latin typeface="Courier New"/>
                <a:cs typeface="Courier New"/>
              </a:rPr>
              <a:t>org.apache.had</a:t>
            </a:r>
            <a:r>
              <a:rPr sz="1800" b="1" spc="-80" dirty="0">
                <a:latin typeface="Courier New"/>
                <a:cs typeface="Courier New"/>
              </a:rPr>
              <a:t>o</a:t>
            </a:r>
            <a:r>
              <a:rPr sz="1800" b="1" spc="15" dirty="0">
                <a:latin typeface="Courier New"/>
                <a:cs typeface="Courier New"/>
              </a:rPr>
              <a:t>op.</a:t>
            </a:r>
            <a:r>
              <a:rPr sz="1800" b="1" spc="-85" dirty="0">
                <a:latin typeface="Courier New"/>
                <a:cs typeface="Courier New"/>
              </a:rPr>
              <a:t>h</a:t>
            </a:r>
            <a:r>
              <a:rPr sz="1800" b="1" spc="15" dirty="0">
                <a:latin typeface="Courier New"/>
                <a:cs typeface="Courier New"/>
              </a:rPr>
              <a:t>ive</a:t>
            </a:r>
            <a:r>
              <a:rPr sz="1800" b="1" spc="-80" dirty="0">
                <a:latin typeface="Courier New"/>
                <a:cs typeface="Courier New"/>
              </a:rPr>
              <a:t>.</a:t>
            </a:r>
            <a:r>
              <a:rPr sz="1800" b="1" spc="15" dirty="0">
                <a:solidFill>
                  <a:srgbClr val="FF0000"/>
                </a:solidFill>
                <a:latin typeface="Courier New"/>
                <a:cs typeface="Courier New"/>
              </a:rPr>
              <a:t>con</a:t>
            </a:r>
            <a:r>
              <a:rPr sz="1800" b="1" spc="-8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15" dirty="0">
                <a:solidFill>
                  <a:srgbClr val="FF0000"/>
                </a:solidFill>
                <a:latin typeface="Courier New"/>
                <a:cs typeface="Courier New"/>
              </a:rPr>
              <a:t>ri</a:t>
            </a:r>
            <a:r>
              <a:rPr sz="1800" b="1" spc="20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800" b="1" spc="-80" dirty="0">
                <a:latin typeface="Courier New"/>
                <a:cs typeface="Courier New"/>
              </a:rPr>
              <a:t>.</a:t>
            </a:r>
            <a:r>
              <a:rPr sz="1800" b="1" spc="20" dirty="0">
                <a:latin typeface="Courier New"/>
                <a:cs typeface="Courier New"/>
              </a:rPr>
              <a:t>ser</a:t>
            </a:r>
            <a:r>
              <a:rPr sz="1800" b="1" spc="-80" dirty="0">
                <a:latin typeface="Courier New"/>
                <a:cs typeface="Courier New"/>
              </a:rPr>
              <a:t>d</a:t>
            </a:r>
            <a:r>
              <a:rPr sz="1800" b="1" spc="20" dirty="0">
                <a:latin typeface="Courier New"/>
                <a:cs typeface="Courier New"/>
              </a:rPr>
              <a:t>e2</a:t>
            </a:r>
            <a:r>
              <a:rPr sz="1800" b="1" spc="15" dirty="0">
                <a:latin typeface="Courier New"/>
                <a:cs typeface="Courier New"/>
              </a:rPr>
              <a:t>.</a:t>
            </a:r>
            <a:r>
              <a:rPr sz="1800" b="1" spc="-80" dirty="0">
                <a:latin typeface="Courier New"/>
                <a:cs typeface="Courier New"/>
              </a:rPr>
              <a:t>R</a:t>
            </a:r>
            <a:r>
              <a:rPr sz="1800" b="1" spc="20" dirty="0">
                <a:latin typeface="Courier New"/>
                <a:cs typeface="Courier New"/>
              </a:rPr>
              <a:t>ege</a:t>
            </a:r>
            <a:r>
              <a:rPr sz="1800" b="1" spc="-80" dirty="0">
                <a:latin typeface="Courier New"/>
                <a:cs typeface="Courier New"/>
              </a:rPr>
              <a:t>x</a:t>
            </a:r>
            <a:r>
              <a:rPr sz="1800" b="1" spc="20" dirty="0">
                <a:latin typeface="Courier New"/>
                <a:cs typeface="Courier New"/>
              </a:rPr>
              <a:t>Ser</a:t>
            </a:r>
            <a:r>
              <a:rPr sz="1800" b="1" spc="-80" dirty="0">
                <a:latin typeface="Courier New"/>
                <a:cs typeface="Courier New"/>
              </a:rPr>
              <a:t>De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08</a:t>
            </a:r>
            <a:r>
              <a:rPr spc="30" dirty="0"/>
              <a:t>-</a:t>
            </a:r>
            <a:r>
              <a:rPr spc="-5" dirty="0"/>
              <a:t>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8310</Words>
  <Application>Microsoft Office PowerPoint</Application>
  <PresentationFormat>On-screen Show (4:3)</PresentationFormat>
  <Paragraphs>2470</Paragraphs>
  <Slides>115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2" baseType="lpstr">
      <vt:lpstr>Malgun Gothic</vt:lpstr>
      <vt:lpstr>Arial</vt:lpstr>
      <vt:lpstr>Calibri</vt:lpstr>
      <vt:lpstr>Courier New</vt:lpstr>
      <vt:lpstr>Times New Roman</vt:lpstr>
      <vt:lpstr>Trebuchet MS</vt:lpstr>
      <vt:lpstr>Office Theme</vt:lpstr>
      <vt:lpstr>PowerPoint Presentation</vt:lpstr>
      <vt:lpstr>Relational Data Analysis With Impala and Hive</vt:lpstr>
      <vt:lpstr>Chapter Topics</vt:lpstr>
      <vt:lpstr>Joins</vt:lpstr>
      <vt:lpstr>Join Syntax</vt:lpstr>
      <vt:lpstr>Inner Join Example</vt:lpstr>
      <vt:lpstr>Left Outer Join Example</vt:lpstr>
      <vt:lpstr>Right Outer Join Example</vt:lpstr>
      <vt:lpstr>Full Outer Join Example</vt:lpstr>
      <vt:lpstr>Using An Outer Join to Find Unmatched Entries</vt:lpstr>
      <vt:lpstr>Cross Join Example</vt:lpstr>
      <vt:lpstr>Left Semi Joins (1)</vt:lpstr>
      <vt:lpstr>Left Semi Joins (2)</vt:lpstr>
      <vt:lpstr>Chapter Topics</vt:lpstr>
      <vt:lpstr>Built-in Functions (1)</vt:lpstr>
      <vt:lpstr>Built-in Functions (2)</vt:lpstr>
      <vt:lpstr>Example Built-in Functions: Numeric Functions</vt:lpstr>
      <vt:lpstr>Example Built-in Functions: Timestamp Functions</vt:lpstr>
      <vt:lpstr>Example Built-in Functions: String Functions</vt:lpstr>
      <vt:lpstr>Example Built-in Functions: String Concatenation</vt:lpstr>
      <vt:lpstr>Example Built-in Functions: Parsing URLs</vt:lpstr>
      <vt:lpstr>Example Built-in Functions: Others</vt:lpstr>
      <vt:lpstr>Chapter Topics</vt:lpstr>
      <vt:lpstr>Aggregation and Windowing</vt:lpstr>
      <vt:lpstr>Example: Record Grouping and Aggregate Functions</vt:lpstr>
      <vt:lpstr>Built-in Aggregate Functions</vt:lpstr>
      <vt:lpstr>Window Aggregation</vt:lpstr>
      <vt:lpstr>Windows</vt:lpstr>
      <vt:lpstr>Example: Aggregation Over a Window (1)</vt:lpstr>
      <vt:lpstr>Example: Aggregation Over a Window (2)</vt:lpstr>
      <vt:lpstr>Example: RANK and ROW_NUMBER functions</vt:lpstr>
      <vt:lpstr>Example: Using Windowingfor Subqueries</vt:lpstr>
      <vt:lpstr>Other Windowing Functions</vt:lpstr>
      <vt:lpstr>Example: RANK and DENSE_RANK</vt:lpstr>
      <vt:lpstr>Time-based Windows</vt:lpstr>
      <vt:lpstr>Example: Time-based Windows</vt:lpstr>
      <vt:lpstr>Example: Rank Over Time-based Windows</vt:lpstr>
      <vt:lpstr>Example: Using LAG with Time-based Windows</vt:lpstr>
      <vt:lpstr>Sliding Windows</vt:lpstr>
      <vt:lpstr>Example: Time-based Sliding Window</vt:lpstr>
      <vt:lpstr>Chapter Topics</vt:lpstr>
      <vt:lpstr>Essential Points</vt:lpstr>
      <vt:lpstr>Bibliography</vt:lpstr>
      <vt:lpstr>Chapter Topics</vt:lpstr>
      <vt:lpstr>Hands-On Exercise: Relational Data Analysis</vt:lpstr>
      <vt:lpstr>PowerPoint Presentation</vt:lpstr>
      <vt:lpstr>Working With Impala</vt:lpstr>
      <vt:lpstr>Chapter Topics</vt:lpstr>
      <vt:lpstr>Impala in the Cluster</vt:lpstr>
      <vt:lpstr>How Impala Executes a Query</vt:lpstr>
      <vt:lpstr>Metadata Caching (1)</vt:lpstr>
      <vt:lpstr>Metadata Caching (2)</vt:lpstr>
      <vt:lpstr>External Changes and Metadata Caching</vt:lpstr>
      <vt:lpstr>Updating the Impala Metadata Cache</vt:lpstr>
      <vt:lpstr>Query Fault Tolerance in Impala</vt:lpstr>
      <vt:lpstr>Chapter Topics</vt:lpstr>
      <vt:lpstr>Impala Performance Overview</vt:lpstr>
      <vt:lpstr>Query Performance Optimization (1)</vt:lpstr>
      <vt:lpstr>Query Performance Optimization (2)</vt:lpstr>
      <vt:lpstr>Impala Query Size</vt:lpstr>
      <vt:lpstr>Viewing the Query Execution Plan</vt:lpstr>
      <vt:lpstr>Example: Execution Plan (1)</vt:lpstr>
      <vt:lpstr>Example: Execution Plan (2)</vt:lpstr>
      <vt:lpstr>Example: Execution Plan (3)</vt:lpstr>
      <vt:lpstr>Setting Explain Level</vt:lpstr>
      <vt:lpstr>Query Details After Execution</vt:lpstr>
      <vt:lpstr>Chapter Topics</vt:lpstr>
      <vt:lpstr>Overview of Impala User-Defined Functions (UDFs)</vt:lpstr>
      <vt:lpstr>Using a Java UDF in Impala (1)</vt:lpstr>
      <vt:lpstr>Using a Java UDF in Impala (2)</vt:lpstr>
      <vt:lpstr>Using a C++ UDF in Impala</vt:lpstr>
      <vt:lpstr>Chapter Topics</vt:lpstr>
      <vt:lpstr>Essential Points</vt:lpstr>
      <vt:lpstr>Bibliography</vt:lpstr>
      <vt:lpstr>Chapter Topics</vt:lpstr>
      <vt:lpstr>Hands-On Exercise: Working With Impala</vt:lpstr>
      <vt:lpstr>PowerPoint Presentation</vt:lpstr>
      <vt:lpstr>Analyzing Text and Complex Data with Hive</vt:lpstr>
      <vt:lpstr>Chapter Topics</vt:lpstr>
      <vt:lpstr>Complex Column Types</vt:lpstr>
      <vt:lpstr>Why Use Complex Values?</vt:lpstr>
      <vt:lpstr>Example: Customer Phone Numbers</vt:lpstr>
      <vt:lpstr>Example: Array (1)</vt:lpstr>
      <vt:lpstr>Example: Array (2)</vt:lpstr>
      <vt:lpstr>Example: Maps (1)</vt:lpstr>
      <vt:lpstr>Example: Maps (2)</vt:lpstr>
      <vt:lpstr>Example: Structs (1)</vt:lpstr>
      <vt:lpstr>Example: Structs (2)</vt:lpstr>
      <vt:lpstr>Example: Structs (3)</vt:lpstr>
      <vt:lpstr>Returning the Number of Items in a Collection</vt:lpstr>
      <vt:lpstr>Converting Array to Records with EXPLODE</vt:lpstr>
      <vt:lpstr>Chapter Topics</vt:lpstr>
      <vt:lpstr>Text Processing Overview</vt:lpstr>
      <vt:lpstr>Regular Expressions</vt:lpstr>
      <vt:lpstr>Regular Expression Functions</vt:lpstr>
      <vt:lpstr>Regex SerDe</vt:lpstr>
      <vt:lpstr>Creating a Table with Regex SerDe (1)</vt:lpstr>
      <vt:lpstr>Creating a Table with Regex SerDe (2)</vt:lpstr>
      <vt:lpstr>Regex SerDe in Older Versions of Hive</vt:lpstr>
      <vt:lpstr>Fixed-Width Formats</vt:lpstr>
      <vt:lpstr>Fixed-Width Format Example</vt:lpstr>
      <vt:lpstr>Chapter Topics</vt:lpstr>
      <vt:lpstr>Sentiment Analysis</vt:lpstr>
      <vt:lpstr>Splitting a String into Records</vt:lpstr>
      <vt:lpstr>Parsing Sentences into Words</vt:lpstr>
      <vt:lpstr>n-grams</vt:lpstr>
      <vt:lpstr>Calculating n-grams in Hive (1)</vt:lpstr>
      <vt:lpstr>Calculating n-grams in Hive (2)</vt:lpstr>
      <vt:lpstr>Finding Specific n-grams in Text</vt:lpstr>
      <vt:lpstr>Histograms</vt:lpstr>
      <vt:lpstr>Calculating Data for Histograms</vt:lpstr>
      <vt:lpstr>Chapter Topics</vt:lpstr>
      <vt:lpstr>Essential Points</vt:lpstr>
      <vt:lpstr>Chapter Topics</vt:lpstr>
      <vt:lpstr>Hands-On Exercise: Analyzing Text and Complex Data With Hive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Khvatov</cp:lastModifiedBy>
  <cp:revision>9</cp:revision>
  <dcterms:created xsi:type="dcterms:W3CDTF">2016-06-29T07:40:48Z</dcterms:created>
  <dcterms:modified xsi:type="dcterms:W3CDTF">2016-10-31T16:00:41Z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2016-06-29T00:00:00Z</vt:filetime>
  </property>
  <property fmtid="{D5CDD505-2E9C-101B-9397-08002B2CF9AE}" pid="3" name="Creator">
    <vt:lpwstr>PowerPoint</vt:lpwstr>
  </property>
  <property fmtid="{D5CDD505-2E9C-101B-9397-08002B2CF9AE}" pid="4" name="LastSaved">
    <vt:filetime>2016-06-29T00:00:00Z</vt:filetime>
  </property>
</Properties>
</file>