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12"/>
  </p:notesMasterIdLst>
  <p:handoutMasterIdLst>
    <p:handoutMasterId r:id="rId13"/>
  </p:handoutMasterIdLst>
  <p:sldIdLst>
    <p:sldId id="280" r:id="rId2"/>
    <p:sldId id="272" r:id="rId3"/>
    <p:sldId id="273" r:id="rId4"/>
    <p:sldId id="286" r:id="rId5"/>
    <p:sldId id="289" r:id="rId6"/>
    <p:sldId id="290" r:id="rId7"/>
    <p:sldId id="291" r:id="rId8"/>
    <p:sldId id="288" r:id="rId9"/>
    <p:sldId id="284" r:id="rId10"/>
    <p:sldId id="292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3" autoAdjust="0"/>
    <p:restoredTop sz="96586" autoAdjust="0"/>
  </p:normalViewPr>
  <p:slideViewPr>
    <p:cSldViewPr snapToGrid="0">
      <p:cViewPr varScale="1">
        <p:scale>
          <a:sx n="122" d="100"/>
          <a:sy n="122" d="100"/>
        </p:scale>
        <p:origin x="5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12/18/2017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32pt Arial Bold Title Case</a:t>
            </a:r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Table</a:t>
            </a:r>
            <a:r>
              <a:rPr lang="en-US" sz="2800" b="1" baseline="0" dirty="0" smtClean="0">
                <a:solidFill>
                  <a:schemeClr val="bg1"/>
                </a:solidFill>
              </a:rPr>
              <a:t> of Contents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Dividers Are 28pt Arial Bold Title Case</a:t>
            </a:r>
            <a:endParaRPr lang="en-US" dirty="0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Thought slides are 36pt Arial sentence case</a:t>
            </a:r>
            <a:endParaRPr lang="en-US" dirty="0"/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Closing Slides are 36pt Arial sentence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Arial 24pt bullet level 1</a:t>
            </a:r>
          </a:p>
          <a:p>
            <a:pPr lvl="1"/>
            <a:r>
              <a:rPr lang="en-US" dirty="0" smtClean="0"/>
              <a:t>Arial 24pt bullet level 2</a:t>
            </a:r>
          </a:p>
          <a:p>
            <a:pPr lvl="2"/>
            <a:r>
              <a:rPr lang="en-US" dirty="0" smtClean="0"/>
              <a:t>Arial 24pt bullet level 3</a:t>
            </a:r>
          </a:p>
          <a:p>
            <a:pPr lvl="3"/>
            <a:r>
              <a:rPr lang="en-US" dirty="0" smtClean="0"/>
              <a:t>Arial 24pt bullet level 4</a:t>
            </a:r>
          </a:p>
          <a:p>
            <a:pPr lvl="4"/>
            <a:r>
              <a:rPr lang="en-US" dirty="0" smtClean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agenda and </a:t>
            </a:r>
            <a:r>
              <a:rPr lang="en-US" dirty="0" smtClean="0"/>
              <a:t>prioritization </a:t>
            </a:r>
          </a:p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December 2017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Frederik Dieleman, Daniel Homola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Reports are generated in HTML and CSV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84694" y="1225889"/>
            <a:ext cx="11338560" cy="4434698"/>
          </a:xfrm>
        </p:spPr>
        <p:txBody>
          <a:bodyPr/>
          <a:lstStyle/>
          <a:p>
            <a:r>
              <a:rPr lang="en-US" sz="2000" b="1" dirty="0" smtClean="0"/>
              <a:t>HTML</a:t>
            </a:r>
            <a:r>
              <a:rPr lang="en-US" sz="2000" dirty="0" smtClean="0"/>
              <a:t> files are self contained and information rich</a:t>
            </a:r>
          </a:p>
          <a:p>
            <a:pPr lvl="1"/>
            <a:r>
              <a:rPr lang="en-US" sz="2000" dirty="0" smtClean="0"/>
              <a:t>All data and JavaScript are in there</a:t>
            </a:r>
          </a:p>
          <a:p>
            <a:pPr lvl="1"/>
            <a:r>
              <a:rPr lang="en-US" sz="2000" dirty="0" smtClean="0"/>
              <a:t>They can be sent around or saved for later</a:t>
            </a:r>
          </a:p>
          <a:p>
            <a:r>
              <a:rPr lang="en-US" sz="2000" b="1" dirty="0" smtClean="0"/>
              <a:t>CSV</a:t>
            </a:r>
            <a:r>
              <a:rPr lang="en-US" sz="2000" dirty="0" smtClean="0"/>
              <a:t> version are for servers without a browser or GUI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126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Aims and overview</a:t>
            </a:r>
            <a:endParaRPr lang="en-US" dirty="0" smtClean="0"/>
          </a:p>
          <a:p>
            <a:r>
              <a:rPr lang="en-US" dirty="0" smtClean="0"/>
              <a:t>Implemented QC</a:t>
            </a:r>
          </a:p>
          <a:p>
            <a:r>
              <a:rPr lang="en-US" dirty="0"/>
              <a:t>Configuration of QC </a:t>
            </a:r>
            <a:r>
              <a:rPr lang="en-US" dirty="0" smtClean="0"/>
              <a:t>pipeline</a:t>
            </a:r>
            <a:endParaRPr lang="en-US" dirty="0"/>
          </a:p>
          <a:p>
            <a:r>
              <a:rPr lang="en-US" dirty="0" smtClean="0"/>
              <a:t>Reports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6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Make a Python package that standardizes and automates the quality checking process of data files</a:t>
            </a:r>
          </a:p>
          <a:p>
            <a:pPr lvl="1"/>
            <a:r>
              <a:rPr lang="en-US" sz="2000" dirty="0" smtClean="0"/>
              <a:t>Has to work with data tables from BDF, SQL and CSV </a:t>
            </a:r>
          </a:p>
          <a:p>
            <a:pPr lvl="1"/>
            <a:r>
              <a:rPr lang="en-US" sz="2000" dirty="0" smtClean="0"/>
              <a:t>Has to be modular, flexible, maintainable</a:t>
            </a:r>
          </a:p>
          <a:p>
            <a:pPr lvl="1"/>
            <a:r>
              <a:rPr lang="en-US" sz="2000" dirty="0" smtClean="0"/>
              <a:t>Has to be easy to configure, and learn</a:t>
            </a:r>
          </a:p>
          <a:p>
            <a:pPr lvl="1"/>
            <a:r>
              <a:rPr lang="en-US" sz="2000" dirty="0" smtClean="0"/>
              <a:t>Has to generate useful reports that are easy to work with</a:t>
            </a:r>
          </a:p>
          <a:p>
            <a:pPr lvl="1"/>
            <a:r>
              <a:rPr lang="en-US" sz="2000" dirty="0" smtClean="0"/>
              <a:t>Has to work on servers without graphical user interface</a:t>
            </a:r>
          </a:p>
          <a:p>
            <a:pPr lvl="1"/>
            <a:r>
              <a:rPr lang="en-US" sz="2000" dirty="0" smtClean="0"/>
              <a:t>Has to be as quick as possible</a:t>
            </a:r>
          </a:p>
          <a:p>
            <a:pPr lvl="1"/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PAQC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94" y="1225889"/>
            <a:ext cx="11338560" cy="4434698"/>
          </a:xfrm>
        </p:spPr>
        <p:txBody>
          <a:bodyPr/>
          <a:lstStyle/>
          <a:p>
            <a:r>
              <a:rPr lang="en-US" sz="2000" dirty="0" smtClean="0"/>
              <a:t>Written in </a:t>
            </a:r>
            <a:r>
              <a:rPr lang="en-US" sz="2000" b="1" dirty="0" smtClean="0"/>
              <a:t>Python 3</a:t>
            </a:r>
            <a:r>
              <a:rPr lang="en-US" sz="2000" dirty="0" smtClean="0"/>
              <a:t>, heavily relying on pandas</a:t>
            </a:r>
          </a:p>
          <a:p>
            <a:r>
              <a:rPr lang="en-US" sz="2000" dirty="0" smtClean="0"/>
              <a:t>Contains ~</a:t>
            </a:r>
            <a:r>
              <a:rPr lang="en-US" sz="2000" b="1" dirty="0" smtClean="0"/>
              <a:t>50 QC functions</a:t>
            </a:r>
          </a:p>
          <a:p>
            <a:pPr lvl="1"/>
            <a:r>
              <a:rPr lang="en-US" sz="2000" dirty="0" smtClean="0"/>
              <a:t>19 general QC functions</a:t>
            </a:r>
          </a:p>
          <a:p>
            <a:pPr lvl="1"/>
            <a:r>
              <a:rPr lang="en-US" sz="2000" dirty="0" smtClean="0"/>
              <a:t>25+ ETL process specific QC functions</a:t>
            </a:r>
            <a:endParaRPr lang="en-US" sz="2000" dirty="0" smtClean="0"/>
          </a:p>
          <a:p>
            <a:pPr lvl="1"/>
            <a:r>
              <a:rPr lang="en-US" sz="2000" dirty="0" smtClean="0"/>
              <a:t>5 comparison QC functions </a:t>
            </a:r>
          </a:p>
          <a:p>
            <a:r>
              <a:rPr lang="en-US" sz="2000" b="1" dirty="0" smtClean="0"/>
              <a:t>Unit tested </a:t>
            </a:r>
          </a:p>
          <a:p>
            <a:pPr lvl="1"/>
            <a:r>
              <a:rPr lang="en-US" sz="2000" dirty="0" smtClean="0"/>
              <a:t>PAQC has 120+ unit tests, ensuring that the implemented QC functions do what they say on the tin</a:t>
            </a:r>
          </a:p>
          <a:p>
            <a:pPr lvl="1"/>
            <a:r>
              <a:rPr lang="en-US" sz="2000" dirty="0" smtClean="0"/>
              <a:t>Adding new functionality to the package cannot break old functionality</a:t>
            </a:r>
            <a:endParaRPr lang="en-US" sz="2000" dirty="0" smtClean="0"/>
          </a:p>
          <a:p>
            <a:r>
              <a:rPr lang="en-US" sz="2000" b="1" dirty="0" smtClean="0"/>
              <a:t>Documented</a:t>
            </a:r>
            <a:r>
              <a:rPr lang="en-US" sz="2000" dirty="0" smtClean="0"/>
              <a:t> with Sphinx </a:t>
            </a:r>
          </a:p>
          <a:p>
            <a:pPr lvl="1"/>
            <a:r>
              <a:rPr lang="en-US" sz="2000" dirty="0" smtClean="0"/>
              <a:t>Ensures documentation is always up to date, searchable and maintained automatically</a:t>
            </a:r>
          </a:p>
          <a:p>
            <a:r>
              <a:rPr lang="en-US" sz="2000" b="1" dirty="0" smtClean="0"/>
              <a:t>Version controlled </a:t>
            </a:r>
            <a:r>
              <a:rPr lang="en-US" sz="2000" dirty="0" smtClean="0"/>
              <a:t>on </a:t>
            </a:r>
            <a:r>
              <a:rPr lang="en-US" sz="2000" dirty="0" err="1" smtClean="0"/>
              <a:t>GitLab</a:t>
            </a:r>
            <a:r>
              <a:rPr lang="en-US" sz="2000" dirty="0" smtClean="0"/>
              <a:t> with master and dev branch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QCs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16958"/>
              </p:ext>
            </p:extLst>
          </p:nvPr>
        </p:nvGraphicFramePr>
        <p:xfrm>
          <a:off x="470662" y="2118493"/>
          <a:ext cx="11339513" cy="3475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9317"/>
                <a:gridCol w="1392976"/>
                <a:gridCol w="4823610"/>
                <a:gridCol w="4823610"/>
              </a:tblGrid>
              <a:tr h="42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ID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data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Parameters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451644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General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Testing if all column names of </a:t>
                      </a:r>
                      <a:r>
                        <a:rPr lang="en-GB" sz="1400" u="none" strike="noStrike" dirty="0" err="1">
                          <a:effectLst/>
                        </a:rPr>
                        <a:t>dataframe</a:t>
                      </a:r>
                      <a:r>
                        <a:rPr lang="en-GB" sz="1400" u="none" strike="noStrike" dirty="0">
                          <a:effectLst/>
                        </a:rPr>
                        <a:t> have no special characters and </a:t>
                      </a:r>
                      <a:r>
                        <a:rPr lang="en-GB" sz="1400" u="none" strike="noStrike" dirty="0" smtClean="0">
                          <a:effectLst/>
                        </a:rPr>
                        <a:t>no spaces</a:t>
                      </a:r>
                      <a:r>
                        <a:rPr lang="en-GB" sz="1400" u="none" strike="noStrike" dirty="0">
                          <a:effectLst/>
                        </a:rPr>
                        <a:t>. They should only contain letters, numbers and underscores.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</a:tr>
              <a:tr h="45164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General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Make sure date columns are all in the same format. This is not a QC, but ensured when the data is loaded in.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07" marR="6907" marT="6907" marB="0" anchor="b"/>
                </a:tc>
              </a:tr>
              <a:tr h="424613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CP01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Dataset has only patients in it who meet at least one of the selection criteria listed in CC01_CP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424613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CP01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INDEX_DT should be strictly before the </a:t>
                      </a:r>
                      <a:r>
                        <a:rPr lang="en-GB" sz="1400" u="none" strike="noStrike" dirty="0" err="1">
                          <a:effectLst/>
                        </a:rPr>
                        <a:t>Disease_FRST_EXP_DT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diseasefirstexp_col='diseasefirstexp_dt'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25823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CP01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Checks that all stratification and custom criteria dates are always between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 and including the INDEX_DATE and LOOKBACK_DATE.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25823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CS02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Dataset has NO patients in listed in CP01, check with patient_id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path_file_cp01='data/cp01.csv'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pat_id_col_cp01='</a:t>
                      </a:r>
                      <a:r>
                        <a:rPr lang="en-GB" sz="1400" u="none" strike="noStrike" dirty="0" err="1">
                          <a:effectLst/>
                        </a:rPr>
                        <a:t>patient_id</a:t>
                      </a:r>
                      <a:r>
                        <a:rPr lang="en-GB" sz="1400" u="none" strike="noStrike" dirty="0">
                          <a:effectLst/>
                        </a:rPr>
                        <a:t>'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4693" y="1323606"/>
            <a:ext cx="939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Overview of all the implemented tests is available in </a:t>
            </a:r>
            <a:r>
              <a:rPr lang="en-GB" sz="2000" dirty="0" err="1" smtClean="0">
                <a:solidFill>
                  <a:schemeClr val="tx2"/>
                </a:solidFill>
              </a:rPr>
              <a:t>paqc</a:t>
            </a:r>
            <a:r>
              <a:rPr lang="en-GB" sz="2000" dirty="0" smtClean="0">
                <a:solidFill>
                  <a:schemeClr val="tx2"/>
                </a:solidFill>
              </a:rPr>
              <a:t>/data/overview_QC.xlsx:</a:t>
            </a:r>
          </a:p>
        </p:txBody>
      </p:sp>
    </p:spTree>
    <p:extLst>
      <p:ext uri="{BB962C8B-B14F-4D97-AF65-F5344CB8AC3E}">
        <p14:creationId xmlns:p14="http://schemas.microsoft.com/office/powerpoint/2010/main" val="346907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two main </a:t>
            </a:r>
            <a:r>
              <a:rPr lang="en-GB" dirty="0" err="1" smtClean="0"/>
              <a:t>datetime</a:t>
            </a:r>
            <a:r>
              <a:rPr lang="en-GB" dirty="0" smtClean="0"/>
              <a:t> related tests rely on their parameters to create specific QCs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84175" y="2620127"/>
          <a:ext cx="11339513" cy="27007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9317"/>
                <a:gridCol w="1392976"/>
                <a:gridCol w="4823610"/>
                <a:gridCol w="4823610"/>
              </a:tblGrid>
              <a:tr h="7667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ID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data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Parameters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766712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General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General function to compare chosen date columns with one other date column, it tests if columns_a are &lt;/&lt;=/&gt;=/&gt; column_b, where the comparison operator is defined by the parameter comparison.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keys_columns_a=('first_exp_date_cols')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comparison='&gt;'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key_column_b='lookback_date_col'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axis=0</a:t>
                      </a:r>
                      <a:br>
                        <a:rPr lang="en-GB" sz="1400" u="none" strike="noStrike">
                          <a:effectLst/>
                        </a:rPr>
                      </a:b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General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General function to compare the </a:t>
                      </a:r>
                      <a:r>
                        <a:rPr lang="en-GB" sz="1400" u="none" strike="noStrike" dirty="0" err="1">
                          <a:effectLst/>
                        </a:rPr>
                        <a:t>first_exp_date</a:t>
                      </a:r>
                      <a:r>
                        <a:rPr lang="en-GB" sz="1400" u="none" strike="noStrike" dirty="0">
                          <a:effectLst/>
                        </a:rPr>
                        <a:t> and </a:t>
                      </a:r>
                      <a:r>
                        <a:rPr lang="en-GB" sz="1400" u="none" strike="noStrike" dirty="0" err="1">
                          <a:effectLst/>
                        </a:rPr>
                        <a:t>last_exp_date</a:t>
                      </a:r>
                      <a:r>
                        <a:rPr lang="en-GB" sz="1400" u="none" strike="noStrike" dirty="0">
                          <a:effectLst/>
                        </a:rPr>
                        <a:t> columns of chosen criteria (CC01_CP, CC02_CP, CC03_CP, with one other date column.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lvl1_desc=1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comparison='&gt;'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 err="1">
                          <a:effectLst/>
                        </a:rPr>
                        <a:t>key_column_b</a:t>
                      </a:r>
                      <a:r>
                        <a:rPr lang="en-GB" sz="1400" u="none" strike="noStrike" dirty="0">
                          <a:effectLst/>
                        </a:rPr>
                        <a:t>='</a:t>
                      </a:r>
                      <a:r>
                        <a:rPr lang="en-GB" sz="1400" u="none" strike="noStrike" dirty="0" err="1">
                          <a:effectLst/>
                        </a:rPr>
                        <a:t>lookback_date_col</a:t>
                      </a:r>
                      <a:r>
                        <a:rPr lang="en-GB" sz="1400" u="none" strike="noStrike" dirty="0">
                          <a:effectLst/>
                        </a:rPr>
                        <a:t>'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axis=0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QCs are used to check the changes of a new data pull with the previous one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84694" y="1521729"/>
          <a:ext cx="11339513" cy="50600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9317"/>
                <a:gridCol w="1392976"/>
                <a:gridCol w="4823610"/>
                <a:gridCol w="4823610"/>
              </a:tblGrid>
              <a:tr h="33155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ID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data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Test 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Parameters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3315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46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Two </a:t>
                      </a:r>
                      <a:r>
                        <a:rPr lang="en-GB" sz="1400" u="none" strike="noStrike" dirty="0" err="1">
                          <a:effectLst/>
                        </a:rPr>
                        <a:t>dataframes</a:t>
                      </a:r>
                      <a:r>
                        <a:rPr lang="en-GB" sz="1400" u="none" strike="noStrike" dirty="0">
                          <a:effectLst/>
                        </a:rPr>
                        <a:t> have the same columns and they are in the same order.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If not, report which column is present only in A and which one in B.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3315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Compare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Two dataframes have the same number of rows and patient IDs are in the same order. 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If not, report which row is present only in A and which one in B.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3315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Compare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Make sure that the columns that were supposed to remain intact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 (including the patient ID and label columns) are identical between the two versions.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ls_colnames=()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663102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Compare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For each column that has changed calculate and report the min, median, mean and max 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values and the percentage of zeros and missing in both files. Furthermore add two more 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columns that can be used for ranking this table and order the table by the first by default:</a:t>
                      </a:r>
                      <a:br>
                        <a:rPr lang="en-GB" sz="1400" u="none" strike="noStrike">
                          <a:effectLst/>
                        </a:rPr>
                      </a:br>
                      <a:r>
                        <a:rPr lang="en-GB" sz="1400" u="none" strike="noStrike">
                          <a:effectLst/>
                        </a:rPr>
                        <a:t>- Difference in number of non-missing values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  <a:tr h="3315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Compare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Check if the percentage of missing and zero values across the classes are the 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same in both files within an X% error rate.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max_fraction_diff</a:t>
                      </a:r>
                      <a:r>
                        <a:rPr lang="en-GB" sz="1400" u="none" strike="noStrike" dirty="0">
                          <a:effectLst/>
                        </a:rPr>
                        <a:t>=0.1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3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1110" y="2344617"/>
            <a:ext cx="3251200" cy="125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BDF – Hadoop tables</a:t>
            </a:r>
            <a:endParaRPr lang="en-GB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46247" y="2344617"/>
            <a:ext cx="3251200" cy="125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/>
              <a:t>SQL - Legacy ETL pipeline</a:t>
            </a:r>
            <a:endParaRPr lang="en-GB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8839201" y="2344617"/>
            <a:ext cx="3251200" cy="125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/>
              <a:t>CSV files </a:t>
            </a:r>
            <a:endParaRPr lang="en-GB" sz="16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53293" y="3954748"/>
            <a:ext cx="11637108" cy="12504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r>
              <a:rPr lang="en-GB" sz="1600" dirty="0"/>
              <a:t>Check and parse </a:t>
            </a:r>
            <a:r>
              <a:rPr lang="en-GB" sz="1600" dirty="0" err="1"/>
              <a:t>config</a:t>
            </a:r>
            <a:r>
              <a:rPr lang="en-GB" sz="1600" dirty="0"/>
              <a:t> </a:t>
            </a:r>
            <a:r>
              <a:rPr lang="en-GB" sz="1600" dirty="0" smtClean="0"/>
              <a:t>file</a:t>
            </a:r>
            <a:endParaRPr lang="en-GB" sz="16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en-GB" sz="1600" dirty="0" smtClean="0"/>
              <a:t>Load data using the connectors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GB" sz="1600" dirty="0" smtClean="0"/>
              <a:t>Execute QC functions on data files sequentially (pandas)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GB" sz="1600" dirty="0" smtClean="0"/>
              <a:t>Generate report (HTML)</a:t>
            </a:r>
            <a:endParaRPr lang="en-GB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53293" y="5598349"/>
            <a:ext cx="11637108" cy="46126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/>
              <a:t>Save data into feather format (Python, R compatible)</a:t>
            </a:r>
          </a:p>
          <a:p>
            <a:pPr algn="ctr"/>
            <a:endParaRPr lang="en-GB" sz="1600" dirty="0" smtClean="0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2086710" y="3595079"/>
            <a:ext cx="0" cy="359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5755" y="3599067"/>
            <a:ext cx="0" cy="359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472617" y="3603055"/>
            <a:ext cx="0" cy="359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71847" y="5205210"/>
            <a:ext cx="0" cy="359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657600" y="1412511"/>
            <a:ext cx="8432800" cy="5744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/>
              <a:t>User defined configuration file (YAML)</a:t>
            </a:r>
            <a:endParaRPr lang="en-GB" sz="16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80401" y="1984948"/>
            <a:ext cx="27353" cy="196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r>
              <a:rPr lang="en-GB" dirty="0" smtClean="0"/>
              <a:t> files are written in YAML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3" y="1156677"/>
            <a:ext cx="8771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5239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9114AC4-A3CE-4563-B8B5-B812DAEBAAA7}" vid="{F2023644-D072-45DE-8DBE-739D86D8F514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IQVIA Widescreen (16x9) PowerPoint Template</Template>
  <TotalTime>469</TotalTime>
  <Words>615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Georgia</vt:lpstr>
      <vt:lpstr>Wingdings</vt:lpstr>
      <vt:lpstr>IQVIATemplate_WS_25Oct2017</vt:lpstr>
      <vt:lpstr>PAQC</vt:lpstr>
      <vt:lpstr>PowerPoint Presentation</vt:lpstr>
      <vt:lpstr>Aims</vt:lpstr>
      <vt:lpstr>PAQC</vt:lpstr>
      <vt:lpstr>Implemented QCs</vt:lpstr>
      <vt:lpstr>The two main datetime related tests rely on their parameters to create specific QCs</vt:lpstr>
      <vt:lpstr>Compare QCs are used to check the changes of a new data pull with the previous one</vt:lpstr>
      <vt:lpstr>Overview</vt:lpstr>
      <vt:lpstr>Config files are written in YAML</vt:lpstr>
      <vt:lpstr>Reports are generated in HTML and CSV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Strongbridge Matching Experiments</dc:title>
  <dc:creator>Gupta, Shaun</dc:creator>
  <cp:lastModifiedBy>Daniel Homola</cp:lastModifiedBy>
  <cp:revision>38</cp:revision>
  <cp:lastPrinted>2017-10-20T15:11:52Z</cp:lastPrinted>
  <dcterms:created xsi:type="dcterms:W3CDTF">2017-11-15T10:11:28Z</dcterms:created>
  <dcterms:modified xsi:type="dcterms:W3CDTF">2017-12-18T13:31:39Z</dcterms:modified>
</cp:coreProperties>
</file>