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3" r:id="rId3"/>
    <p:sldId id="264" r:id="rId4"/>
    <p:sldId id="262"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4"/>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83845F-CB1F-A746-9E8D-24132A1A7AF8}"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146857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83845F-CB1F-A746-9E8D-24132A1A7AF8}"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151681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83845F-CB1F-A746-9E8D-24132A1A7AF8}"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30205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83845F-CB1F-A746-9E8D-24132A1A7AF8}"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133376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3845F-CB1F-A746-9E8D-24132A1A7AF8}"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114616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83845F-CB1F-A746-9E8D-24132A1A7AF8}"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66904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83845F-CB1F-A746-9E8D-24132A1A7AF8}" type="datetimeFigureOut">
              <a:rPr lang="en-US" smtClean="0"/>
              <a:t>4/25/17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38345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83845F-CB1F-A746-9E8D-24132A1A7AF8}" type="datetimeFigureOut">
              <a:rPr lang="en-US" smtClean="0"/>
              <a:t>4/25/17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21038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3845F-CB1F-A746-9E8D-24132A1A7AF8}" type="datetimeFigureOut">
              <a:rPr lang="en-US" smtClean="0"/>
              <a:t>4/25/17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115793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3845F-CB1F-A746-9E8D-24132A1A7AF8}"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99004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3845F-CB1F-A746-9E8D-24132A1A7AF8}"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14E6F-D740-3641-AF83-39AC72F57F3D}" type="slidenum">
              <a:rPr lang="en-US" smtClean="0"/>
              <a:t>‹#›</a:t>
            </a:fld>
            <a:endParaRPr lang="en-US"/>
          </a:p>
        </p:txBody>
      </p:sp>
    </p:spTree>
    <p:extLst>
      <p:ext uri="{BB962C8B-B14F-4D97-AF65-F5344CB8AC3E}">
        <p14:creationId xmlns:p14="http://schemas.microsoft.com/office/powerpoint/2010/main" val="10337751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3845F-CB1F-A746-9E8D-24132A1A7AF8}" type="datetimeFigureOut">
              <a:rPr lang="en-US" smtClean="0"/>
              <a:t>4/25/17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14E6F-D740-3641-AF83-39AC72F57F3D}" type="slidenum">
              <a:rPr lang="en-US" smtClean="0"/>
              <a:t>‹#›</a:t>
            </a:fld>
            <a:endParaRPr lang="en-US"/>
          </a:p>
        </p:txBody>
      </p:sp>
    </p:spTree>
    <p:extLst>
      <p:ext uri="{BB962C8B-B14F-4D97-AF65-F5344CB8AC3E}">
        <p14:creationId xmlns:p14="http://schemas.microsoft.com/office/powerpoint/2010/main" val="188946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Advantage Actor-Critic (A3C)</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Asynchronous</a:t>
            </a:r>
            <a:r>
              <a:rPr lang="en-US" dirty="0" smtClean="0"/>
              <a:t>: In A3C there is a global network, and multiple worker agents which each have their own set of network parameters. Each of these agents interacts with it’s own copy of the environment at the same time as the other agents are interacting with their environments. </a:t>
            </a:r>
          </a:p>
          <a:p>
            <a:pPr marL="0" indent="0">
              <a:buNone/>
            </a:pPr>
            <a:r>
              <a:rPr lang="en-US" b="1" dirty="0" smtClean="0"/>
              <a:t>Actor-Critic: </a:t>
            </a:r>
            <a:r>
              <a:rPr lang="en-US" dirty="0" smtClean="0"/>
              <a:t>Network will estimate both a value function </a:t>
            </a:r>
            <a:r>
              <a:rPr lang="en-US" b="1" i="1" dirty="0" smtClean="0"/>
              <a:t>V(s)</a:t>
            </a:r>
            <a:r>
              <a:rPr lang="en-US" dirty="0" smtClean="0"/>
              <a:t> (how good a certain state is to be in) and a policy </a:t>
            </a:r>
            <a:r>
              <a:rPr lang="en-US" b="1" i="1" dirty="0" smtClean="0"/>
              <a:t>π(s)</a:t>
            </a:r>
            <a:r>
              <a:rPr lang="en-US" dirty="0" smtClean="0"/>
              <a:t> (a set of action probability outputs)</a:t>
            </a:r>
            <a:endParaRPr lang="en-US" b="1" dirty="0"/>
          </a:p>
          <a:p>
            <a:pPr marL="0" indent="0">
              <a:buNone/>
            </a:pPr>
            <a:r>
              <a:rPr lang="en-US" b="1" dirty="0" smtClean="0"/>
              <a:t>Advantage</a:t>
            </a:r>
            <a:r>
              <a:rPr lang="en-US" dirty="0" smtClean="0"/>
              <a:t>: taking </a:t>
            </a:r>
            <a:r>
              <a:rPr lang="en-US" dirty="0"/>
              <a:t>a certain action leads to higher expected return than </a:t>
            </a:r>
            <a:r>
              <a:rPr lang="en-US" dirty="0" smtClean="0"/>
              <a:t>average</a:t>
            </a:r>
          </a:p>
          <a:p>
            <a:r>
              <a:rPr lang="en-US" dirty="0" smtClean="0"/>
              <a:t>Discounted Reward: R = </a:t>
            </a:r>
            <a:r>
              <a:rPr lang="en-US" dirty="0" err="1" smtClean="0"/>
              <a:t>γ</a:t>
            </a:r>
            <a:r>
              <a:rPr lang="en-US" dirty="0" smtClean="0"/>
              <a:t>(r)</a:t>
            </a:r>
          </a:p>
          <a:p>
            <a:r>
              <a:rPr lang="en-US" dirty="0" smtClean="0"/>
              <a:t>Advantage: A = Q(</a:t>
            </a:r>
            <a:r>
              <a:rPr lang="en-US" dirty="0" err="1" smtClean="0"/>
              <a:t>s,a</a:t>
            </a:r>
            <a:r>
              <a:rPr lang="en-US" dirty="0" smtClean="0"/>
              <a:t>) - V(s)	</a:t>
            </a:r>
          </a:p>
          <a:p>
            <a:r>
              <a:rPr lang="en-US" dirty="0" smtClean="0"/>
              <a:t>Advantage Estimate: A = R - V(s)</a:t>
            </a:r>
            <a:endParaRPr lang="en-US" dirty="0"/>
          </a:p>
        </p:txBody>
      </p:sp>
    </p:spTree>
    <p:extLst>
      <p:ext uri="{BB962C8B-B14F-4D97-AF65-F5344CB8AC3E}">
        <p14:creationId xmlns:p14="http://schemas.microsoft.com/office/powerpoint/2010/main" val="48883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1633" y="1825625"/>
            <a:ext cx="5008734" cy="4351338"/>
          </a:xfrm>
        </p:spPr>
      </p:pic>
    </p:spTree>
    <p:extLst>
      <p:ext uri="{BB962C8B-B14F-4D97-AF65-F5344CB8AC3E}">
        <p14:creationId xmlns:p14="http://schemas.microsoft.com/office/powerpoint/2010/main" val="60885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5400"/>
            <a:ext cx="11506200" cy="6807200"/>
          </a:xfrm>
          <a:prstGeom prst="rect">
            <a:avLst/>
          </a:prstGeom>
        </p:spPr>
      </p:pic>
    </p:spTree>
    <p:extLst>
      <p:ext uri="{BB962C8B-B14F-4D97-AF65-F5344CB8AC3E}">
        <p14:creationId xmlns:p14="http://schemas.microsoft.com/office/powerpoint/2010/main" val="90794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altLang="x-none" b="0" i="0" u="none" strike="noStrike" cap="none" normalizeH="0" baseline="0" dirty="0" smtClean="0">
                <a:ln>
                  <a:noFill/>
                </a:ln>
                <a:solidFill>
                  <a:schemeClr val="tx1"/>
                </a:solidFill>
                <a:effectLst/>
                <a:latin typeface="Arial" charset="0"/>
              </a:rPr>
              <a:t>A3C </a:t>
            </a:r>
            <a:r>
              <a:rPr kumimoji="0" lang="x-none" altLang="x-none" b="0" i="0" u="none" strike="noStrike" cap="none" normalizeH="0" baseline="0" dirty="0" smtClean="0">
                <a:ln>
                  <a:noFill/>
                </a:ln>
                <a:solidFill>
                  <a:schemeClr val="tx1"/>
                </a:solidFill>
                <a:effectLst/>
                <a:latin typeface="Arial" charset="0"/>
              </a:rPr>
              <a:t>network configuration </a:t>
            </a:r>
            <a:br>
              <a:rPr kumimoji="0" lang="x-none" altLang="x-none" b="0" i="0" u="none" strike="noStrike" cap="none" normalizeH="0" baseline="0" dirty="0" smtClean="0">
                <a:ln>
                  <a:noFill/>
                </a:ln>
                <a:solidFill>
                  <a:schemeClr val="tx1"/>
                </a:solidFill>
                <a:effectLst/>
                <a:latin typeface="Arial"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6474427"/>
              </p:ext>
            </p:extLst>
          </p:nvPr>
        </p:nvGraphicFramePr>
        <p:xfrm>
          <a:off x="957263" y="1543047"/>
          <a:ext cx="10058400" cy="4652012"/>
        </p:xfrm>
        <a:graphic>
          <a:graphicData uri="http://schemas.openxmlformats.org/drawingml/2006/table">
            <a:tbl>
              <a:tblPr firstRow="1" firstCol="1" bandRow="1">
                <a:tableStyleId>{5C22544A-7EE6-4342-B048-85BDC9FD1C3A}</a:tableStyleId>
              </a:tblPr>
              <a:tblGrid>
                <a:gridCol w="5029200"/>
                <a:gridCol w="5029200"/>
              </a:tblGrid>
              <a:tr h="888683">
                <a:tc>
                  <a:txBody>
                    <a:bodyPr/>
                    <a:lstStyle/>
                    <a:p>
                      <a:pPr marL="0" marR="0" algn="ctr">
                        <a:spcBef>
                          <a:spcPts val="0"/>
                        </a:spcBef>
                        <a:spcAft>
                          <a:spcPts val="0"/>
                        </a:spcAft>
                      </a:pPr>
                      <a:r>
                        <a:rPr lang="en-US" sz="1800" kern="100">
                          <a:effectLst/>
                        </a:rPr>
                        <a:t>Input</a:t>
                      </a:r>
                      <a:endParaRPr lang="en-US" sz="1800" kern="100">
                        <a:effectLst/>
                        <a:latin typeface="DengXian" charset="-122"/>
                        <a:ea typeface="DengXian" charset="-122"/>
                        <a:cs typeface="Times New Roman" charset="0"/>
                      </a:endParaRPr>
                    </a:p>
                  </a:txBody>
                  <a:tcPr marL="68580" marR="68580" marT="0" marB="0" anchor="ctr"/>
                </a:tc>
                <a:tc>
                  <a:txBody>
                    <a:bodyPr/>
                    <a:lstStyle/>
                    <a:p>
                      <a:pPr marL="0" marR="0" algn="ctr">
                        <a:spcBef>
                          <a:spcPts val="0"/>
                        </a:spcBef>
                        <a:spcAft>
                          <a:spcPts val="0"/>
                        </a:spcAft>
                      </a:pPr>
                      <a:r>
                        <a:rPr lang="en-US" sz="1800" kern="100" dirty="0">
                          <a:effectLst/>
                        </a:rPr>
                        <a:t>84 x 84 x 4</a:t>
                      </a:r>
                      <a:endParaRPr lang="en-US" sz="1800" kern="100" dirty="0">
                        <a:effectLst/>
                        <a:latin typeface="DengXian" charset="-122"/>
                        <a:ea typeface="DengXian" charset="-122"/>
                        <a:cs typeface="Times New Roman" charset="0"/>
                      </a:endParaRPr>
                    </a:p>
                  </a:txBody>
                  <a:tcPr marL="68580" marR="68580" marT="0" marB="0" anchor="ctr"/>
                </a:tc>
              </a:tr>
              <a:tr h="888683">
                <a:tc>
                  <a:txBody>
                    <a:bodyPr/>
                    <a:lstStyle/>
                    <a:p>
                      <a:pPr marL="0" marR="0" algn="ctr">
                        <a:spcBef>
                          <a:spcPts val="0"/>
                        </a:spcBef>
                        <a:spcAft>
                          <a:spcPts val="0"/>
                        </a:spcAft>
                      </a:pPr>
                      <a:r>
                        <a:rPr lang="en-US" sz="1800" kern="100" dirty="0">
                          <a:effectLst/>
                        </a:rPr>
                        <a:t>First Convolutional </a:t>
                      </a:r>
                      <a:r>
                        <a:rPr lang="en-US" sz="1800" kern="100" dirty="0" smtClean="0">
                          <a:effectLst/>
                        </a:rPr>
                        <a:t>Layer + </a:t>
                      </a:r>
                      <a:r>
                        <a:rPr lang="en-US" sz="1800" kern="100" dirty="0" err="1" smtClean="0">
                          <a:effectLst/>
                        </a:rPr>
                        <a:t>MaxPooling</a:t>
                      </a:r>
                      <a:endParaRPr lang="en-US" sz="1800" kern="100" dirty="0">
                        <a:effectLst/>
                        <a:latin typeface="DengXian" charset="-122"/>
                        <a:ea typeface="DengXian" charset="-122"/>
                        <a:cs typeface="Times New Roman" charset="0"/>
                      </a:endParaRPr>
                    </a:p>
                  </a:txBody>
                  <a:tcPr marL="68580" marR="68580" marT="0" marB="0" anchor="ctr"/>
                </a:tc>
                <a:tc>
                  <a:txBody>
                    <a:bodyPr/>
                    <a:lstStyle/>
                    <a:p>
                      <a:pPr marL="0" marR="0" algn="ctr">
                        <a:spcBef>
                          <a:spcPts val="0"/>
                        </a:spcBef>
                        <a:spcAft>
                          <a:spcPts val="0"/>
                        </a:spcAft>
                      </a:pPr>
                      <a:r>
                        <a:rPr lang="en-US" sz="1800" kern="100" dirty="0">
                          <a:effectLst/>
                        </a:rPr>
                        <a:t>32 filters of size </a:t>
                      </a:r>
                      <a:r>
                        <a:rPr lang="en-US" sz="1800" kern="100" dirty="0" smtClean="0">
                          <a:effectLst/>
                        </a:rPr>
                        <a:t>42 x 42</a:t>
                      </a:r>
                      <a:endParaRPr lang="en-US" sz="1800" kern="100" dirty="0">
                        <a:effectLst/>
                        <a:latin typeface="DengXian" charset="-122"/>
                        <a:ea typeface="DengXian" charset="-122"/>
                        <a:cs typeface="Times New Roman" charset="0"/>
                      </a:endParaRPr>
                    </a:p>
                  </a:txBody>
                  <a:tcPr marL="68580" marR="68580" marT="0" marB="0" anchor="ctr"/>
                </a:tc>
              </a:tr>
              <a:tr h="888683">
                <a:tc>
                  <a:txBody>
                    <a:bodyPr/>
                    <a:lstStyle/>
                    <a:p>
                      <a:pPr marL="0" marR="0" algn="ctr">
                        <a:spcBef>
                          <a:spcPts val="0"/>
                        </a:spcBef>
                        <a:spcAft>
                          <a:spcPts val="0"/>
                        </a:spcAft>
                      </a:pPr>
                      <a:r>
                        <a:rPr lang="en-US" sz="1800" kern="100" dirty="0">
                          <a:effectLst/>
                        </a:rPr>
                        <a:t>Second Convolutional </a:t>
                      </a:r>
                      <a:r>
                        <a:rPr lang="en-US" sz="1800" kern="100" dirty="0" smtClean="0">
                          <a:effectLst/>
                        </a:rPr>
                        <a:t>Layer + </a:t>
                      </a:r>
                      <a:r>
                        <a:rPr lang="en-US" sz="1800" kern="100" dirty="0" err="1" smtClean="0">
                          <a:effectLst/>
                        </a:rPr>
                        <a:t>MaxPooling</a:t>
                      </a:r>
                      <a:endParaRPr lang="en-US" sz="1800" kern="100" dirty="0">
                        <a:effectLst/>
                        <a:latin typeface="DengXian" charset="-122"/>
                        <a:ea typeface="DengXian" charset="-122"/>
                        <a:cs typeface="Times New Roman" charset="0"/>
                      </a:endParaRPr>
                    </a:p>
                  </a:txBody>
                  <a:tcPr marL="68580" marR="68580" marT="0" marB="0" anchor="ctr"/>
                </a:tc>
                <a:tc>
                  <a:txBody>
                    <a:bodyPr/>
                    <a:lstStyle/>
                    <a:p>
                      <a:pPr marL="0" marR="0" algn="ctr">
                        <a:spcBef>
                          <a:spcPts val="0"/>
                        </a:spcBef>
                        <a:spcAft>
                          <a:spcPts val="0"/>
                        </a:spcAft>
                      </a:pPr>
                      <a:r>
                        <a:rPr lang="en-US" sz="1800" kern="100" dirty="0">
                          <a:effectLst/>
                        </a:rPr>
                        <a:t>64 filters of size </a:t>
                      </a:r>
                      <a:r>
                        <a:rPr lang="en-US" sz="1800" kern="100" dirty="0" smtClean="0">
                          <a:effectLst/>
                        </a:rPr>
                        <a:t>21 x 21</a:t>
                      </a:r>
                      <a:endParaRPr lang="en-US" sz="1800" kern="100" dirty="0">
                        <a:effectLst/>
                        <a:latin typeface="DengXian" charset="-122"/>
                        <a:ea typeface="DengXian" charset="-122"/>
                        <a:cs typeface="Times New Roman" charset="0"/>
                      </a:endParaRPr>
                    </a:p>
                  </a:txBody>
                  <a:tcPr marL="68580" marR="68580" marT="0" marB="0" anchor="ctr"/>
                </a:tc>
              </a:tr>
              <a:tr h="888683">
                <a:tc>
                  <a:txBody>
                    <a:bodyPr/>
                    <a:lstStyle/>
                    <a:p>
                      <a:pPr marL="0" marR="0" algn="ctr">
                        <a:spcBef>
                          <a:spcPts val="0"/>
                        </a:spcBef>
                        <a:spcAft>
                          <a:spcPts val="0"/>
                        </a:spcAft>
                      </a:pPr>
                      <a:r>
                        <a:rPr lang="en-US" sz="1800" kern="100" dirty="0">
                          <a:effectLst/>
                        </a:rPr>
                        <a:t>Third Convolutional </a:t>
                      </a:r>
                      <a:r>
                        <a:rPr lang="en-US" sz="1800" kern="100" dirty="0" smtClean="0">
                          <a:effectLst/>
                        </a:rPr>
                        <a:t>Layer + </a:t>
                      </a:r>
                      <a:r>
                        <a:rPr lang="en-US" sz="1800" kern="100" dirty="0" err="1" smtClean="0">
                          <a:effectLst/>
                        </a:rPr>
                        <a:t>MaxPooling</a:t>
                      </a:r>
                      <a:endParaRPr lang="en-US" sz="1800" kern="100" dirty="0">
                        <a:effectLst/>
                        <a:latin typeface="DengXian" charset="-122"/>
                        <a:ea typeface="DengXian" charset="-122"/>
                        <a:cs typeface="Times New Roman" charset="0"/>
                      </a:endParaRPr>
                    </a:p>
                  </a:txBody>
                  <a:tcPr marL="68580" marR="68580" marT="0" marB="0" anchor="ctr"/>
                </a:tc>
                <a:tc>
                  <a:txBody>
                    <a:bodyPr/>
                    <a:lstStyle/>
                    <a:p>
                      <a:pPr marL="0" marR="0" algn="ctr">
                        <a:spcBef>
                          <a:spcPts val="0"/>
                        </a:spcBef>
                        <a:spcAft>
                          <a:spcPts val="0"/>
                        </a:spcAft>
                      </a:pPr>
                      <a:r>
                        <a:rPr lang="en-US" sz="1800" kern="100" dirty="0">
                          <a:effectLst/>
                        </a:rPr>
                        <a:t>64 filters of size </a:t>
                      </a:r>
                      <a:r>
                        <a:rPr lang="en-US" sz="1800" kern="100" dirty="0" smtClean="0">
                          <a:effectLst/>
                        </a:rPr>
                        <a:t>10 x 10</a:t>
                      </a:r>
                      <a:endParaRPr lang="en-US" sz="1800" kern="100" dirty="0">
                        <a:effectLst/>
                        <a:latin typeface="DengXian" charset="-122"/>
                        <a:ea typeface="DengXian" charset="-122"/>
                        <a:cs typeface="Times New Roman" charset="0"/>
                      </a:endParaRPr>
                    </a:p>
                  </a:txBody>
                  <a:tcPr marL="68580" marR="68580" marT="0" marB="0" anchor="ctr"/>
                </a:tc>
              </a:tr>
              <a:tr h="88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00" dirty="0" smtClean="0">
                          <a:effectLst/>
                        </a:rPr>
                        <a:t>Fully Connected Layer and Output Layer</a:t>
                      </a:r>
                      <a:endParaRPr lang="en-US" sz="1800" kern="100" dirty="0" smtClean="0">
                        <a:effectLst/>
                        <a:latin typeface="DengXian" charset="-122"/>
                        <a:ea typeface="DengXian" charset="-122"/>
                        <a:cs typeface="Times New Roman" charset="0"/>
                      </a:endParaRPr>
                    </a:p>
                    <a:p>
                      <a:pPr marL="0" marR="0" algn="ctr">
                        <a:spcBef>
                          <a:spcPts val="0"/>
                        </a:spcBef>
                        <a:spcAft>
                          <a:spcPts val="0"/>
                        </a:spcAft>
                      </a:pPr>
                      <a:endParaRPr lang="en-US" sz="1800" kern="100" dirty="0">
                        <a:effectLst/>
                        <a:latin typeface="DengXian" charset="-122"/>
                        <a:ea typeface="DengXian" charset="-122"/>
                        <a:cs typeface="Times New Roman" charset="0"/>
                      </a:endParaRPr>
                    </a:p>
                  </a:txBody>
                  <a:tcPr marL="68580" marR="68580" marT="0" marB="0" anchor="ctr"/>
                </a:tc>
                <a:tc>
                  <a:txBody>
                    <a:bodyPr/>
                    <a:lstStyle/>
                    <a:p>
                      <a:pPr marL="0" marR="0" algn="ctr">
                        <a:spcBef>
                          <a:spcPts val="0"/>
                        </a:spcBef>
                        <a:spcAft>
                          <a:spcPts val="0"/>
                        </a:spcAft>
                      </a:pPr>
                      <a:r>
                        <a:rPr lang="en-US" sz="1800" dirty="0" smtClean="0"/>
                        <a:t>Two separate fully-connected layers. One for value function, one for policy.</a:t>
                      </a:r>
                    </a:p>
                    <a:p>
                      <a:pPr marL="0" marR="0" algn="ctr" defTabSz="914400" rtl="0" eaLnBrk="1" latinLnBrk="0" hangingPunct="1">
                        <a:spcBef>
                          <a:spcPts val="0"/>
                        </a:spcBef>
                        <a:spcAft>
                          <a:spcPts val="0"/>
                        </a:spcAft>
                      </a:pPr>
                      <a:r>
                        <a:rPr lang="en-US" sz="1800" kern="1200" dirty="0" smtClean="0">
                          <a:solidFill>
                            <a:schemeClr val="dk1"/>
                          </a:solidFill>
                          <a:latin typeface="+mn-lt"/>
                          <a:ea typeface="+mn-ea"/>
                          <a:cs typeface="+mn-cs"/>
                        </a:rPr>
                        <a:t>512 hidden units, 1 output for value function, </a:t>
                      </a:r>
                      <a:r>
                        <a:rPr lang="en-US" sz="1800" kern="1200" dirty="0" err="1" smtClean="0">
                          <a:solidFill>
                            <a:schemeClr val="dk1"/>
                          </a:solidFill>
                          <a:latin typeface="+mn-lt"/>
                          <a:ea typeface="+mn-ea"/>
                          <a:cs typeface="+mn-cs"/>
                        </a:rPr>
                        <a:t>num</a:t>
                      </a:r>
                      <a:r>
                        <a:rPr lang="en-US" sz="1800" kern="1200" dirty="0" smtClean="0">
                          <a:solidFill>
                            <a:schemeClr val="dk1"/>
                          </a:solidFill>
                          <a:latin typeface="+mn-lt"/>
                          <a:ea typeface="+mn-ea"/>
                          <a:cs typeface="+mn-cs"/>
                        </a:rPr>
                        <a:t> of action for policy </a:t>
                      </a:r>
                    </a:p>
                  </a:txBody>
                  <a:tcPr marL="68580" marR="68580" marT="0" marB="0" anchor="ctr"/>
                </a:tc>
              </a:tr>
            </a:tbl>
          </a:graphicData>
        </a:graphic>
      </p:graphicFrame>
    </p:spTree>
    <p:extLst>
      <p:ext uri="{BB962C8B-B14F-4D97-AF65-F5344CB8AC3E}">
        <p14:creationId xmlns:p14="http://schemas.microsoft.com/office/powerpoint/2010/main" val="77724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with A3C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854" y="1825625"/>
            <a:ext cx="8940291" cy="4351338"/>
          </a:xfrm>
        </p:spPr>
      </p:pic>
    </p:spTree>
    <p:extLst>
      <p:ext uri="{BB962C8B-B14F-4D97-AF65-F5344CB8AC3E}">
        <p14:creationId xmlns:p14="http://schemas.microsoft.com/office/powerpoint/2010/main" val="154932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invader with A3C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722" y="1825625"/>
            <a:ext cx="8916555" cy="4351338"/>
          </a:xfrm>
        </p:spPr>
      </p:pic>
    </p:spTree>
    <p:extLst>
      <p:ext uri="{BB962C8B-B14F-4D97-AF65-F5344CB8AC3E}">
        <p14:creationId xmlns:p14="http://schemas.microsoft.com/office/powerpoint/2010/main" val="894913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208</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Calibri Light</vt:lpstr>
      <vt:lpstr>DengXian</vt:lpstr>
      <vt:lpstr>Times New Roman</vt:lpstr>
      <vt:lpstr>Arial</vt:lpstr>
      <vt:lpstr>Office Theme</vt:lpstr>
      <vt:lpstr>Asynchronous Advantage Actor-Critic (A3C)</vt:lpstr>
      <vt:lpstr>Asynchronous</vt:lpstr>
      <vt:lpstr>PowerPoint Presentation</vt:lpstr>
      <vt:lpstr>A3C network configuration  </vt:lpstr>
      <vt:lpstr>Breakout with A3C</vt:lpstr>
      <vt:lpstr>Space invader with A3C</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Qinyuan Sun</dc:creator>
  <cp:lastModifiedBy>Qinyuan Sun</cp:lastModifiedBy>
  <cp:revision>14</cp:revision>
  <dcterms:created xsi:type="dcterms:W3CDTF">2017-04-25T16:04:03Z</dcterms:created>
  <dcterms:modified xsi:type="dcterms:W3CDTF">2017-04-25T22:14:12Z</dcterms:modified>
</cp:coreProperties>
</file>